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wmf" ContentType="image/x-wmf"/>
  <Default Extension="jpeg" ContentType="image/jpeg"/>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gif" ContentType="image/gif"/>
  <Default Extension="avi" ContentType="video/avi"/>
  <Default Extension="wmv" ContentType="video/x-ms-wm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4.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5.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6.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7.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8.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9.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0.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11.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2.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3.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4.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5.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16.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17.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theme/theme18.xml" ContentType="application/vnd.openxmlformats-officedocument.theme+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19.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theme/theme20.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21.xml" ContentType="application/vnd.openxmlformats-officedocument.theme+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2.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23.xml" ContentType="application/vnd.openxmlformats-officedocument.theme+xml"/>
  <Override PartName="/ppt/theme/theme2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49" r:id="rId2"/>
    <p:sldMasterId id="2147483650" r:id="rId3"/>
    <p:sldMasterId id="2147483688" r:id="rId4"/>
    <p:sldMasterId id="2147483714" r:id="rId5"/>
    <p:sldMasterId id="2147483727" r:id="rId6"/>
    <p:sldMasterId id="2147483741" r:id="rId7"/>
    <p:sldMasterId id="2147483755" r:id="rId8"/>
    <p:sldMasterId id="2147483767" r:id="rId9"/>
    <p:sldMasterId id="2147483781" r:id="rId10"/>
    <p:sldMasterId id="2147483796" r:id="rId11"/>
    <p:sldMasterId id="2147483811" r:id="rId12"/>
    <p:sldMasterId id="2147483826" r:id="rId13"/>
    <p:sldMasterId id="2147483840" r:id="rId14"/>
    <p:sldMasterId id="2147483867" r:id="rId15"/>
    <p:sldMasterId id="2147483882" r:id="rId16"/>
    <p:sldMasterId id="2147483897" r:id="rId17"/>
    <p:sldMasterId id="2147483910" r:id="rId18"/>
    <p:sldMasterId id="2147483923" r:id="rId19"/>
    <p:sldMasterId id="2147483935" r:id="rId20"/>
    <p:sldMasterId id="2147483950" r:id="rId21"/>
    <p:sldMasterId id="2147483963" r:id="rId22"/>
    <p:sldMasterId id="2147483979" r:id="rId23"/>
  </p:sldMasterIdLst>
  <p:notesMasterIdLst>
    <p:notesMasterId r:id="rId487"/>
  </p:notesMasterIdLst>
  <p:sldIdLst>
    <p:sldId id="257" r:id="rId24"/>
    <p:sldId id="992" r:id="rId25"/>
    <p:sldId id="1005" r:id="rId26"/>
    <p:sldId id="1006" r:id="rId27"/>
    <p:sldId id="1007" r:id="rId28"/>
    <p:sldId id="1008" r:id="rId29"/>
    <p:sldId id="1009" r:id="rId30"/>
    <p:sldId id="1010" r:id="rId31"/>
    <p:sldId id="1011" r:id="rId32"/>
    <p:sldId id="1012" r:id="rId33"/>
    <p:sldId id="1013" r:id="rId34"/>
    <p:sldId id="993" r:id="rId35"/>
    <p:sldId id="994" r:id="rId36"/>
    <p:sldId id="995" r:id="rId37"/>
    <p:sldId id="996" r:id="rId38"/>
    <p:sldId id="997" r:id="rId39"/>
    <p:sldId id="998" r:id="rId40"/>
    <p:sldId id="999" r:id="rId41"/>
    <p:sldId id="1000" r:id="rId42"/>
    <p:sldId id="1001" r:id="rId43"/>
    <p:sldId id="1002" r:id="rId44"/>
    <p:sldId id="1003" r:id="rId45"/>
    <p:sldId id="1004" r:id="rId46"/>
    <p:sldId id="1014" r:id="rId47"/>
    <p:sldId id="1015" r:id="rId48"/>
    <p:sldId id="1016" r:id="rId49"/>
    <p:sldId id="1017" r:id="rId50"/>
    <p:sldId id="1018" r:id="rId51"/>
    <p:sldId id="1019" r:id="rId52"/>
    <p:sldId id="1020" r:id="rId53"/>
    <p:sldId id="1021" r:id="rId54"/>
    <p:sldId id="1022" r:id="rId55"/>
    <p:sldId id="1023" r:id="rId56"/>
    <p:sldId id="1024" r:id="rId57"/>
    <p:sldId id="1025" r:id="rId58"/>
    <p:sldId id="1026" r:id="rId59"/>
    <p:sldId id="1027" r:id="rId60"/>
    <p:sldId id="1028" r:id="rId61"/>
    <p:sldId id="1029" r:id="rId62"/>
    <p:sldId id="1030" r:id="rId63"/>
    <p:sldId id="1031" r:id="rId64"/>
    <p:sldId id="1032" r:id="rId65"/>
    <p:sldId id="1033" r:id="rId66"/>
    <p:sldId id="1034" r:id="rId67"/>
    <p:sldId id="1035" r:id="rId68"/>
    <p:sldId id="1036" r:id="rId69"/>
    <p:sldId id="1037" r:id="rId70"/>
    <p:sldId id="1038" r:id="rId71"/>
    <p:sldId id="1039" r:id="rId72"/>
    <p:sldId id="1040" r:id="rId73"/>
    <p:sldId id="1041" r:id="rId74"/>
    <p:sldId id="1042" r:id="rId75"/>
    <p:sldId id="1043" r:id="rId76"/>
    <p:sldId id="1044" r:id="rId77"/>
    <p:sldId id="1045" r:id="rId78"/>
    <p:sldId id="1046" r:id="rId79"/>
    <p:sldId id="1047" r:id="rId80"/>
    <p:sldId id="1048" r:id="rId81"/>
    <p:sldId id="1049" r:id="rId82"/>
    <p:sldId id="1050" r:id="rId83"/>
    <p:sldId id="1051" r:id="rId84"/>
    <p:sldId id="1052" r:id="rId85"/>
    <p:sldId id="1053" r:id="rId86"/>
    <p:sldId id="1054" r:id="rId87"/>
    <p:sldId id="1055" r:id="rId88"/>
    <p:sldId id="1056" r:id="rId89"/>
    <p:sldId id="1057" r:id="rId90"/>
    <p:sldId id="1058" r:id="rId91"/>
    <p:sldId id="1059" r:id="rId92"/>
    <p:sldId id="1060" r:id="rId93"/>
    <p:sldId id="1061" r:id="rId94"/>
    <p:sldId id="1062" r:id="rId95"/>
    <p:sldId id="1063" r:id="rId96"/>
    <p:sldId id="1064" r:id="rId97"/>
    <p:sldId id="1065" r:id="rId98"/>
    <p:sldId id="1066" r:id="rId99"/>
    <p:sldId id="1067" r:id="rId100"/>
    <p:sldId id="1068" r:id="rId101"/>
    <p:sldId id="1069" r:id="rId102"/>
    <p:sldId id="1070" r:id="rId103"/>
    <p:sldId id="1071" r:id="rId104"/>
    <p:sldId id="1072" r:id="rId105"/>
    <p:sldId id="1073" r:id="rId106"/>
    <p:sldId id="1074" r:id="rId107"/>
    <p:sldId id="1075" r:id="rId108"/>
    <p:sldId id="1076" r:id="rId109"/>
    <p:sldId id="1077" r:id="rId110"/>
    <p:sldId id="1078" r:id="rId111"/>
    <p:sldId id="1079" r:id="rId112"/>
    <p:sldId id="1080" r:id="rId113"/>
    <p:sldId id="1081" r:id="rId114"/>
    <p:sldId id="1082" r:id="rId115"/>
    <p:sldId id="1083" r:id="rId116"/>
    <p:sldId id="1084" r:id="rId117"/>
    <p:sldId id="1085" r:id="rId118"/>
    <p:sldId id="1086" r:id="rId119"/>
    <p:sldId id="1087" r:id="rId120"/>
    <p:sldId id="1088" r:id="rId121"/>
    <p:sldId id="1089" r:id="rId122"/>
    <p:sldId id="1090" r:id="rId123"/>
    <p:sldId id="1091" r:id="rId124"/>
    <p:sldId id="1092" r:id="rId125"/>
    <p:sldId id="1093" r:id="rId126"/>
    <p:sldId id="1094" r:id="rId127"/>
    <p:sldId id="1095" r:id="rId128"/>
    <p:sldId id="1096" r:id="rId129"/>
    <p:sldId id="1097" r:id="rId130"/>
    <p:sldId id="1098" r:id="rId131"/>
    <p:sldId id="1099" r:id="rId132"/>
    <p:sldId id="1100" r:id="rId133"/>
    <p:sldId id="1101" r:id="rId134"/>
    <p:sldId id="1102" r:id="rId135"/>
    <p:sldId id="1103" r:id="rId136"/>
    <p:sldId id="1104" r:id="rId137"/>
    <p:sldId id="1105" r:id="rId138"/>
    <p:sldId id="1106" r:id="rId139"/>
    <p:sldId id="1107" r:id="rId140"/>
    <p:sldId id="1108" r:id="rId141"/>
    <p:sldId id="1109" r:id="rId142"/>
    <p:sldId id="1110" r:id="rId143"/>
    <p:sldId id="1111" r:id="rId144"/>
    <p:sldId id="1112" r:id="rId145"/>
    <p:sldId id="1113" r:id="rId146"/>
    <p:sldId id="1114" r:id="rId147"/>
    <p:sldId id="1115" r:id="rId148"/>
    <p:sldId id="1116" r:id="rId149"/>
    <p:sldId id="1117" r:id="rId150"/>
    <p:sldId id="1118" r:id="rId151"/>
    <p:sldId id="1119" r:id="rId152"/>
    <p:sldId id="1120" r:id="rId153"/>
    <p:sldId id="1121" r:id="rId154"/>
    <p:sldId id="1122" r:id="rId155"/>
    <p:sldId id="574" r:id="rId156"/>
    <p:sldId id="820" r:id="rId157"/>
    <p:sldId id="880" r:id="rId158"/>
    <p:sldId id="575" r:id="rId159"/>
    <p:sldId id="576" r:id="rId160"/>
    <p:sldId id="833" r:id="rId161"/>
    <p:sldId id="691" r:id="rId162"/>
    <p:sldId id="264" r:id="rId163"/>
    <p:sldId id="265" r:id="rId164"/>
    <p:sldId id="260" r:id="rId165"/>
    <p:sldId id="261" r:id="rId166"/>
    <p:sldId id="495" r:id="rId167"/>
    <p:sldId id="570" r:id="rId168"/>
    <p:sldId id="816" r:id="rId169"/>
    <p:sldId id="817" r:id="rId170"/>
    <p:sldId id="808" r:id="rId171"/>
    <p:sldId id="830" r:id="rId172"/>
    <p:sldId id="831" r:id="rId173"/>
    <p:sldId id="829" r:id="rId174"/>
    <p:sldId id="828" r:id="rId175"/>
    <p:sldId id="803" r:id="rId176"/>
    <p:sldId id="832" r:id="rId177"/>
    <p:sldId id="804" r:id="rId178"/>
    <p:sldId id="805" r:id="rId179"/>
    <p:sldId id="577" r:id="rId180"/>
    <p:sldId id="799" r:id="rId181"/>
    <p:sldId id="800" r:id="rId182"/>
    <p:sldId id="801" r:id="rId183"/>
    <p:sldId id="802" r:id="rId184"/>
    <p:sldId id="794" r:id="rId185"/>
    <p:sldId id="795" r:id="rId186"/>
    <p:sldId id="797" r:id="rId187"/>
    <p:sldId id="796" r:id="rId188"/>
    <p:sldId id="919" r:id="rId189"/>
    <p:sldId id="822" r:id="rId190"/>
    <p:sldId id="823" r:id="rId191"/>
    <p:sldId id="824" r:id="rId192"/>
    <p:sldId id="825" r:id="rId193"/>
    <p:sldId id="985" r:id="rId194"/>
    <p:sldId id="986" r:id="rId195"/>
    <p:sldId id="987" r:id="rId196"/>
    <p:sldId id="798" r:id="rId197"/>
    <p:sldId id="809" r:id="rId198"/>
    <p:sldId id="834" r:id="rId199"/>
    <p:sldId id="791" r:id="rId200"/>
    <p:sldId id="976" r:id="rId201"/>
    <p:sldId id="793" r:id="rId202"/>
    <p:sldId id="813" r:id="rId203"/>
    <p:sldId id="810" r:id="rId204"/>
    <p:sldId id="812" r:id="rId205"/>
    <p:sldId id="877" r:id="rId206"/>
    <p:sldId id="878" r:id="rId207"/>
    <p:sldId id="835" r:id="rId208"/>
    <p:sldId id="815" r:id="rId209"/>
    <p:sldId id="836" r:id="rId210"/>
    <p:sldId id="790" r:id="rId211"/>
    <p:sldId id="837" r:id="rId212"/>
    <p:sldId id="838" r:id="rId213"/>
    <p:sldId id="839" r:id="rId214"/>
    <p:sldId id="840" r:id="rId215"/>
    <p:sldId id="841" r:id="rId216"/>
    <p:sldId id="842" r:id="rId217"/>
    <p:sldId id="848" r:id="rId218"/>
    <p:sldId id="849" r:id="rId219"/>
    <p:sldId id="843" r:id="rId220"/>
    <p:sldId id="844" r:id="rId221"/>
    <p:sldId id="845" r:id="rId222"/>
    <p:sldId id="814" r:id="rId223"/>
    <p:sldId id="983" r:id="rId224"/>
    <p:sldId id="726" r:id="rId225"/>
    <p:sldId id="846" r:id="rId226"/>
    <p:sldId id="847" r:id="rId227"/>
    <p:sldId id="850" r:id="rId228"/>
    <p:sldId id="851" r:id="rId229"/>
    <p:sldId id="852" r:id="rId230"/>
    <p:sldId id="853" r:id="rId231"/>
    <p:sldId id="856" r:id="rId232"/>
    <p:sldId id="857" r:id="rId233"/>
    <p:sldId id="858" r:id="rId234"/>
    <p:sldId id="859" r:id="rId235"/>
    <p:sldId id="854" r:id="rId236"/>
    <p:sldId id="991" r:id="rId237"/>
    <p:sldId id="855" r:id="rId238"/>
    <p:sldId id="860" r:id="rId239"/>
    <p:sldId id="894" r:id="rId240"/>
    <p:sldId id="895" r:id="rId241"/>
    <p:sldId id="896" r:id="rId242"/>
    <p:sldId id="897" r:id="rId243"/>
    <p:sldId id="898" r:id="rId244"/>
    <p:sldId id="899" r:id="rId245"/>
    <p:sldId id="900" r:id="rId246"/>
    <p:sldId id="901" r:id="rId247"/>
    <p:sldId id="904" r:id="rId248"/>
    <p:sldId id="905" r:id="rId249"/>
    <p:sldId id="692" r:id="rId250"/>
    <p:sldId id="693" r:id="rId251"/>
    <p:sldId id="694" r:id="rId252"/>
    <p:sldId id="695" r:id="rId253"/>
    <p:sldId id="696" r:id="rId254"/>
    <p:sldId id="697" r:id="rId255"/>
    <p:sldId id="698" r:id="rId256"/>
    <p:sldId id="699" r:id="rId257"/>
    <p:sldId id="700" r:id="rId258"/>
    <p:sldId id="701" r:id="rId259"/>
    <p:sldId id="702" r:id="rId260"/>
    <p:sldId id="703" r:id="rId261"/>
    <p:sldId id="704" r:id="rId262"/>
    <p:sldId id="724" r:id="rId263"/>
    <p:sldId id="718" r:id="rId264"/>
    <p:sldId id="719" r:id="rId265"/>
    <p:sldId id="720" r:id="rId266"/>
    <p:sldId id="721" r:id="rId267"/>
    <p:sldId id="722" r:id="rId268"/>
    <p:sldId id="723" r:id="rId269"/>
    <p:sldId id="893" r:id="rId270"/>
    <p:sldId id="533" r:id="rId271"/>
    <p:sldId id="266" r:id="rId272"/>
    <p:sldId id="355" r:id="rId273"/>
    <p:sldId id="356" r:id="rId274"/>
    <p:sldId id="977" r:id="rId275"/>
    <p:sldId id="636" r:id="rId276"/>
    <p:sldId id="637" r:id="rId277"/>
    <p:sldId id="638" r:id="rId278"/>
    <p:sldId id="639" r:id="rId279"/>
    <p:sldId id="787" r:id="rId280"/>
    <p:sldId id="640" r:id="rId281"/>
    <p:sldId id="641" r:id="rId282"/>
    <p:sldId id="642" r:id="rId283"/>
    <p:sldId id="643" r:id="rId284"/>
    <p:sldId id="906" r:id="rId285"/>
    <p:sldId id="926" r:id="rId286"/>
    <p:sldId id="862" r:id="rId287"/>
    <p:sldId id="648" r:id="rId288"/>
    <p:sldId id="649" r:id="rId289"/>
    <p:sldId id="672" r:id="rId290"/>
    <p:sldId id="269" r:id="rId291"/>
    <p:sldId id="270" r:id="rId292"/>
    <p:sldId id="571" r:id="rId293"/>
    <p:sldId id="930" r:id="rId294"/>
    <p:sldId id="931" r:id="rId295"/>
    <p:sldId id="932" r:id="rId296"/>
    <p:sldId id="929" r:id="rId297"/>
    <p:sldId id="933" r:id="rId298"/>
    <p:sldId id="934" r:id="rId299"/>
    <p:sldId id="935" r:id="rId300"/>
    <p:sldId id="936" r:id="rId301"/>
    <p:sldId id="937" r:id="rId302"/>
    <p:sldId id="938" r:id="rId303"/>
    <p:sldId id="939" r:id="rId304"/>
    <p:sldId id="652" r:id="rId305"/>
    <p:sldId id="651" r:id="rId306"/>
    <p:sldId id="665" r:id="rId307"/>
    <p:sldId id="666" r:id="rId308"/>
    <p:sldId id="667" r:id="rId309"/>
    <p:sldId id="668" r:id="rId310"/>
    <p:sldId id="669" r:id="rId311"/>
    <p:sldId id="670" r:id="rId312"/>
    <p:sldId id="671" r:id="rId313"/>
    <p:sldId id="673" r:id="rId314"/>
    <p:sldId id="674" r:id="rId315"/>
    <p:sldId id="675" r:id="rId316"/>
    <p:sldId id="676" r:id="rId317"/>
    <p:sldId id="677" r:id="rId318"/>
    <p:sldId id="272" r:id="rId319"/>
    <p:sldId id="273" r:id="rId320"/>
    <p:sldId id="274" r:id="rId321"/>
    <p:sldId id="275" r:id="rId322"/>
    <p:sldId id="276" r:id="rId323"/>
    <p:sldId id="277" r:id="rId324"/>
    <p:sldId id="278" r:id="rId325"/>
    <p:sldId id="279" r:id="rId326"/>
    <p:sldId id="280" r:id="rId327"/>
    <p:sldId id="281" r:id="rId328"/>
    <p:sldId id="282" r:id="rId329"/>
    <p:sldId id="283" r:id="rId330"/>
    <p:sldId id="284" r:id="rId331"/>
    <p:sldId id="375" r:id="rId332"/>
    <p:sldId id="343" r:id="rId333"/>
    <p:sldId id="347" r:id="rId334"/>
    <p:sldId id="572" r:id="rId335"/>
    <p:sldId id="378" r:id="rId336"/>
    <p:sldId id="634" r:id="rId337"/>
    <p:sldId id="376" r:id="rId338"/>
    <p:sldId id="348" r:id="rId339"/>
    <p:sldId id="349" r:id="rId340"/>
    <p:sldId id="350" r:id="rId341"/>
    <p:sldId id="351" r:id="rId342"/>
    <p:sldId id="352" r:id="rId343"/>
    <p:sldId id="353" r:id="rId344"/>
    <p:sldId id="630" r:id="rId345"/>
    <p:sldId id="631" r:id="rId346"/>
    <p:sldId id="632" r:id="rId347"/>
    <p:sldId id="927" r:id="rId348"/>
    <p:sldId id="362" r:id="rId349"/>
    <p:sldId id="863" r:id="rId350"/>
    <p:sldId id="873" r:id="rId351"/>
    <p:sldId id="871" r:id="rId352"/>
    <p:sldId id="874" r:id="rId353"/>
    <p:sldId id="875" r:id="rId354"/>
    <p:sldId id="876" r:id="rId355"/>
    <p:sldId id="870" r:id="rId356"/>
    <p:sldId id="872" r:id="rId357"/>
    <p:sldId id="864" r:id="rId358"/>
    <p:sldId id="865" r:id="rId359"/>
    <p:sldId id="866" r:id="rId360"/>
    <p:sldId id="867" r:id="rId361"/>
    <p:sldId id="868" r:id="rId362"/>
    <p:sldId id="920" r:id="rId363"/>
    <p:sldId id="921" r:id="rId364"/>
    <p:sldId id="924" r:id="rId365"/>
    <p:sldId id="928" r:id="rId366"/>
    <p:sldId id="363" r:id="rId367"/>
    <p:sldId id="364" r:id="rId368"/>
    <p:sldId id="365" r:id="rId369"/>
    <p:sldId id="368" r:id="rId370"/>
    <p:sldId id="369" r:id="rId371"/>
    <p:sldId id="370" r:id="rId372"/>
    <p:sldId id="371" r:id="rId373"/>
    <p:sldId id="372" r:id="rId374"/>
    <p:sldId id="373" r:id="rId375"/>
    <p:sldId id="374" r:id="rId376"/>
    <p:sldId id="585" r:id="rId377"/>
    <p:sldId id="586" r:id="rId378"/>
    <p:sldId id="587" r:id="rId379"/>
    <p:sldId id="588" r:id="rId380"/>
    <p:sldId id="589" r:id="rId381"/>
    <p:sldId id="590" r:id="rId382"/>
    <p:sldId id="591" r:id="rId383"/>
    <p:sldId id="592" r:id="rId384"/>
    <p:sldId id="593" r:id="rId385"/>
    <p:sldId id="594" r:id="rId386"/>
    <p:sldId id="595" r:id="rId387"/>
    <p:sldId id="596" r:id="rId388"/>
    <p:sldId id="597" r:id="rId389"/>
    <p:sldId id="598" r:id="rId390"/>
    <p:sldId id="344" r:id="rId391"/>
    <p:sldId id="345" r:id="rId392"/>
    <p:sldId id="346" r:id="rId393"/>
    <p:sldId id="285" r:id="rId394"/>
    <p:sldId id="286" r:id="rId395"/>
    <p:sldId id="287" r:id="rId396"/>
    <p:sldId id="288" r:id="rId397"/>
    <p:sldId id="289" r:id="rId398"/>
    <p:sldId id="789" r:id="rId399"/>
    <p:sldId id="882" r:id="rId400"/>
    <p:sldId id="883" r:id="rId401"/>
    <p:sldId id="884" r:id="rId402"/>
    <p:sldId id="885" r:id="rId403"/>
    <p:sldId id="886" r:id="rId404"/>
    <p:sldId id="887" r:id="rId405"/>
    <p:sldId id="888" r:id="rId406"/>
    <p:sldId id="889" r:id="rId407"/>
    <p:sldId id="890" r:id="rId408"/>
    <p:sldId id="891" r:id="rId409"/>
    <p:sldId id="940" r:id="rId410"/>
    <p:sldId id="941" r:id="rId411"/>
    <p:sldId id="942" r:id="rId412"/>
    <p:sldId id="943" r:id="rId413"/>
    <p:sldId id="944" r:id="rId414"/>
    <p:sldId id="945" r:id="rId415"/>
    <p:sldId id="946" r:id="rId416"/>
    <p:sldId id="947" r:id="rId417"/>
    <p:sldId id="948" r:id="rId418"/>
    <p:sldId id="949" r:id="rId419"/>
    <p:sldId id="950" r:id="rId420"/>
    <p:sldId id="984" r:id="rId421"/>
    <p:sldId id="951" r:id="rId422"/>
    <p:sldId id="952" r:id="rId423"/>
    <p:sldId id="953" r:id="rId424"/>
    <p:sldId id="954" r:id="rId425"/>
    <p:sldId id="955" r:id="rId426"/>
    <p:sldId id="956" r:id="rId427"/>
    <p:sldId id="957" r:id="rId428"/>
    <p:sldId id="958" r:id="rId429"/>
    <p:sldId id="959" r:id="rId430"/>
    <p:sldId id="960" r:id="rId431"/>
    <p:sldId id="978" r:id="rId432"/>
    <p:sldId id="979" r:id="rId433"/>
    <p:sldId id="980" r:id="rId434"/>
    <p:sldId id="989" r:id="rId435"/>
    <p:sldId id="982" r:id="rId436"/>
    <p:sldId id="990" r:id="rId437"/>
    <p:sldId id="961" r:id="rId438"/>
    <p:sldId id="963" r:id="rId439"/>
    <p:sldId id="966" r:id="rId440"/>
    <p:sldId id="967" r:id="rId441"/>
    <p:sldId id="968" r:id="rId442"/>
    <p:sldId id="969" r:id="rId443"/>
    <p:sldId id="970" r:id="rId444"/>
    <p:sldId id="971" r:id="rId445"/>
    <p:sldId id="972" r:id="rId446"/>
    <p:sldId id="974" r:id="rId447"/>
    <p:sldId id="973" r:id="rId448"/>
    <p:sldId id="964" r:id="rId449"/>
    <p:sldId id="965" r:id="rId450"/>
    <p:sldId id="975" r:id="rId451"/>
    <p:sldId id="358" r:id="rId452"/>
    <p:sldId id="537" r:id="rId453"/>
    <p:sldId id="359" r:id="rId454"/>
    <p:sldId id="360" r:id="rId455"/>
    <p:sldId id="584" r:id="rId456"/>
    <p:sldId id="291" r:id="rId457"/>
    <p:sldId id="292" r:id="rId458"/>
    <p:sldId id="293" r:id="rId459"/>
    <p:sldId id="294" r:id="rId460"/>
    <p:sldId id="295" r:id="rId461"/>
    <p:sldId id="296" r:id="rId462"/>
    <p:sldId id="297" r:id="rId463"/>
    <p:sldId id="536" r:id="rId464"/>
    <p:sldId id="298" r:id="rId465"/>
    <p:sldId id="299" r:id="rId466"/>
    <p:sldId id="300" r:id="rId467"/>
    <p:sldId id="706" r:id="rId468"/>
    <p:sldId id="707" r:id="rId469"/>
    <p:sldId id="713" r:id="rId470"/>
    <p:sldId id="714" r:id="rId471"/>
    <p:sldId id="715" r:id="rId472"/>
    <p:sldId id="788" r:id="rId473"/>
    <p:sldId id="716" r:id="rId474"/>
    <p:sldId id="717" r:id="rId475"/>
    <p:sldId id="301" r:id="rId476"/>
    <p:sldId id="302" r:id="rId477"/>
    <p:sldId id="568" r:id="rId478"/>
    <p:sldId id="663" r:id="rId479"/>
    <p:sldId id="664" r:id="rId480"/>
    <p:sldId id="821" r:id="rId481"/>
    <p:sldId id="644" r:id="rId482"/>
    <p:sldId id="645" r:id="rId483"/>
    <p:sldId id="646" r:id="rId484"/>
    <p:sldId id="647" r:id="rId485"/>
    <p:sldId id="988" r:id="rId486"/>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pitchFamily="34"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mn-cs"/>
      </a:defRPr>
    </a:lvl2pPr>
    <a:lvl3pPr marL="914400" algn="l" rtl="0" fontAlgn="base">
      <a:spcBef>
        <a:spcPct val="0"/>
      </a:spcBef>
      <a:spcAft>
        <a:spcPct val="0"/>
      </a:spcAft>
      <a:defRPr kern="1200">
        <a:solidFill>
          <a:schemeClr val="tx1"/>
        </a:solidFill>
        <a:latin typeface="Arial" pitchFamily="34" charset="0"/>
        <a:ea typeface="+mn-ea"/>
        <a:cs typeface="+mn-cs"/>
      </a:defRPr>
    </a:lvl3pPr>
    <a:lvl4pPr marL="1371600" algn="l" rtl="0" fontAlgn="base">
      <a:spcBef>
        <a:spcPct val="0"/>
      </a:spcBef>
      <a:spcAft>
        <a:spcPct val="0"/>
      </a:spcAft>
      <a:defRPr kern="1200">
        <a:solidFill>
          <a:schemeClr val="tx1"/>
        </a:solidFill>
        <a:latin typeface="Arial" pitchFamily="34" charset="0"/>
        <a:ea typeface="+mn-ea"/>
        <a:cs typeface="+mn-cs"/>
      </a:defRPr>
    </a:lvl4pPr>
    <a:lvl5pPr marL="1828800" algn="l" rtl="0" fontAlgn="base">
      <a:spcBef>
        <a:spcPct val="0"/>
      </a:spcBef>
      <a:spcAft>
        <a:spcPct val="0"/>
      </a:spcAft>
      <a:defRPr kern="1200">
        <a:solidFill>
          <a:schemeClr val="tx1"/>
        </a:solidFill>
        <a:latin typeface="Arial" pitchFamily="34" charset="0"/>
        <a:ea typeface="+mn-ea"/>
        <a:cs typeface="+mn-cs"/>
      </a:defRPr>
    </a:lvl5pPr>
    <a:lvl6pPr marL="2286000" algn="l" defTabSz="914400" rtl="0" eaLnBrk="1" latinLnBrk="0" hangingPunct="1">
      <a:defRPr kern="1200">
        <a:solidFill>
          <a:schemeClr val="tx1"/>
        </a:solidFill>
        <a:latin typeface="Arial" pitchFamily="34" charset="0"/>
        <a:ea typeface="+mn-ea"/>
        <a:cs typeface="+mn-cs"/>
      </a:defRPr>
    </a:lvl6pPr>
    <a:lvl7pPr marL="2743200" algn="l" defTabSz="914400" rtl="0" eaLnBrk="1" latinLnBrk="0" hangingPunct="1">
      <a:defRPr kern="1200">
        <a:solidFill>
          <a:schemeClr val="tx1"/>
        </a:solidFill>
        <a:latin typeface="Arial" pitchFamily="34" charset="0"/>
        <a:ea typeface="+mn-ea"/>
        <a:cs typeface="+mn-cs"/>
      </a:defRPr>
    </a:lvl7pPr>
    <a:lvl8pPr marL="3200400" algn="l" defTabSz="914400" rtl="0" eaLnBrk="1" latinLnBrk="0" hangingPunct="1">
      <a:defRPr kern="1200">
        <a:solidFill>
          <a:schemeClr val="tx1"/>
        </a:solidFill>
        <a:latin typeface="Arial" pitchFamily="34" charset="0"/>
        <a:ea typeface="+mn-ea"/>
        <a:cs typeface="+mn-cs"/>
      </a:defRPr>
    </a:lvl8pPr>
    <a:lvl9pPr marL="3657600" algn="l" defTabSz="914400" rtl="0" eaLnBrk="1" latinLnBrk="0" hangingPunct="1">
      <a:defRPr kern="1200">
        <a:solidFill>
          <a:schemeClr val="tx1"/>
        </a:solidFill>
        <a:latin typeface="Arial"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0C0C0"/>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snapToObjects="1">
      <p:cViewPr varScale="1">
        <p:scale>
          <a:sx n="66" d="100"/>
          <a:sy n="66" d="100"/>
        </p:scale>
        <p:origin x="-858" y="-102"/>
      </p:cViewPr>
      <p:guideLst>
        <p:guide orient="horz" pos="2160"/>
        <p:guide pos="2880"/>
      </p:guideLst>
    </p:cSldViewPr>
  </p:slideViewPr>
  <p:notesTextViewPr>
    <p:cViewPr>
      <p:scale>
        <a:sx n="100" d="100"/>
        <a:sy n="100" d="100"/>
      </p:scale>
      <p:origin x="0" y="0"/>
    </p:cViewPr>
  </p:notesTextViewPr>
  <p:sorterViewPr>
    <p:cViewPr>
      <p:scale>
        <a:sx n="66" d="100"/>
        <a:sy n="66" d="100"/>
      </p:scale>
      <p:origin x="0" y="4626"/>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4.xml"/><Relationship Id="rId299" Type="http://schemas.openxmlformats.org/officeDocument/2006/relationships/slide" Target="slides/slide276.xml"/><Relationship Id="rId21" Type="http://schemas.openxmlformats.org/officeDocument/2006/relationships/slideMaster" Target="slideMasters/slideMaster21.xml"/><Relationship Id="rId63" Type="http://schemas.openxmlformats.org/officeDocument/2006/relationships/slide" Target="slides/slide40.xml"/><Relationship Id="rId159" Type="http://schemas.openxmlformats.org/officeDocument/2006/relationships/slide" Target="slides/slide136.xml"/><Relationship Id="rId324" Type="http://schemas.openxmlformats.org/officeDocument/2006/relationships/slide" Target="slides/slide301.xml"/><Relationship Id="rId366" Type="http://schemas.openxmlformats.org/officeDocument/2006/relationships/slide" Target="slides/slide343.xml"/><Relationship Id="rId170" Type="http://schemas.openxmlformats.org/officeDocument/2006/relationships/slide" Target="slides/slide147.xml"/><Relationship Id="rId226" Type="http://schemas.openxmlformats.org/officeDocument/2006/relationships/slide" Target="slides/slide203.xml"/><Relationship Id="rId433" Type="http://schemas.openxmlformats.org/officeDocument/2006/relationships/slide" Target="slides/slide410.xml"/><Relationship Id="rId268" Type="http://schemas.openxmlformats.org/officeDocument/2006/relationships/slide" Target="slides/slide245.xml"/><Relationship Id="rId475" Type="http://schemas.openxmlformats.org/officeDocument/2006/relationships/slide" Target="slides/slide452.xml"/><Relationship Id="rId32" Type="http://schemas.openxmlformats.org/officeDocument/2006/relationships/slide" Target="slides/slide9.xml"/><Relationship Id="rId74" Type="http://schemas.openxmlformats.org/officeDocument/2006/relationships/slide" Target="slides/slide51.xml"/><Relationship Id="rId128" Type="http://schemas.openxmlformats.org/officeDocument/2006/relationships/slide" Target="slides/slide105.xml"/><Relationship Id="rId335" Type="http://schemas.openxmlformats.org/officeDocument/2006/relationships/slide" Target="slides/slide312.xml"/><Relationship Id="rId377" Type="http://schemas.openxmlformats.org/officeDocument/2006/relationships/slide" Target="slides/slide354.xml"/><Relationship Id="rId5" Type="http://schemas.openxmlformats.org/officeDocument/2006/relationships/slideMaster" Target="slideMasters/slideMaster5.xml"/><Relationship Id="rId181" Type="http://schemas.openxmlformats.org/officeDocument/2006/relationships/slide" Target="slides/slide158.xml"/><Relationship Id="rId237" Type="http://schemas.openxmlformats.org/officeDocument/2006/relationships/slide" Target="slides/slide214.xml"/><Relationship Id="rId402" Type="http://schemas.openxmlformats.org/officeDocument/2006/relationships/slide" Target="slides/slide379.xml"/><Relationship Id="rId279" Type="http://schemas.openxmlformats.org/officeDocument/2006/relationships/slide" Target="slides/slide256.xml"/><Relationship Id="rId444" Type="http://schemas.openxmlformats.org/officeDocument/2006/relationships/slide" Target="slides/slide421.xml"/><Relationship Id="rId486" Type="http://schemas.openxmlformats.org/officeDocument/2006/relationships/slide" Target="slides/slide463.xml"/><Relationship Id="rId43" Type="http://schemas.openxmlformats.org/officeDocument/2006/relationships/slide" Target="slides/slide20.xml"/><Relationship Id="rId139" Type="http://schemas.openxmlformats.org/officeDocument/2006/relationships/slide" Target="slides/slide116.xml"/><Relationship Id="rId290" Type="http://schemas.openxmlformats.org/officeDocument/2006/relationships/slide" Target="slides/slide267.xml"/><Relationship Id="rId304" Type="http://schemas.openxmlformats.org/officeDocument/2006/relationships/slide" Target="slides/slide281.xml"/><Relationship Id="rId346" Type="http://schemas.openxmlformats.org/officeDocument/2006/relationships/slide" Target="slides/slide323.xml"/><Relationship Id="rId388" Type="http://schemas.openxmlformats.org/officeDocument/2006/relationships/slide" Target="slides/slide365.xml"/><Relationship Id="rId85" Type="http://schemas.openxmlformats.org/officeDocument/2006/relationships/slide" Target="slides/slide62.xml"/><Relationship Id="rId150" Type="http://schemas.openxmlformats.org/officeDocument/2006/relationships/slide" Target="slides/slide127.xml"/><Relationship Id="rId192" Type="http://schemas.openxmlformats.org/officeDocument/2006/relationships/slide" Target="slides/slide169.xml"/><Relationship Id="rId206" Type="http://schemas.openxmlformats.org/officeDocument/2006/relationships/slide" Target="slides/slide183.xml"/><Relationship Id="rId413" Type="http://schemas.openxmlformats.org/officeDocument/2006/relationships/slide" Target="slides/slide390.xml"/><Relationship Id="rId248" Type="http://schemas.openxmlformats.org/officeDocument/2006/relationships/slide" Target="slides/slide225.xml"/><Relationship Id="rId455" Type="http://schemas.openxmlformats.org/officeDocument/2006/relationships/slide" Target="slides/slide432.xml"/><Relationship Id="rId12" Type="http://schemas.openxmlformats.org/officeDocument/2006/relationships/slideMaster" Target="slideMasters/slideMaster12.xml"/><Relationship Id="rId108" Type="http://schemas.openxmlformats.org/officeDocument/2006/relationships/slide" Target="slides/slide85.xml"/><Relationship Id="rId315" Type="http://schemas.openxmlformats.org/officeDocument/2006/relationships/slide" Target="slides/slide292.xml"/><Relationship Id="rId357" Type="http://schemas.openxmlformats.org/officeDocument/2006/relationships/slide" Target="slides/slide334.xml"/><Relationship Id="rId54" Type="http://schemas.openxmlformats.org/officeDocument/2006/relationships/slide" Target="slides/slide31.xml"/><Relationship Id="rId96" Type="http://schemas.openxmlformats.org/officeDocument/2006/relationships/slide" Target="slides/slide73.xml"/><Relationship Id="rId161" Type="http://schemas.openxmlformats.org/officeDocument/2006/relationships/slide" Target="slides/slide138.xml"/><Relationship Id="rId217" Type="http://schemas.openxmlformats.org/officeDocument/2006/relationships/slide" Target="slides/slide194.xml"/><Relationship Id="rId399" Type="http://schemas.openxmlformats.org/officeDocument/2006/relationships/slide" Target="slides/slide376.xml"/><Relationship Id="rId259" Type="http://schemas.openxmlformats.org/officeDocument/2006/relationships/slide" Target="slides/slide236.xml"/><Relationship Id="rId424" Type="http://schemas.openxmlformats.org/officeDocument/2006/relationships/slide" Target="slides/slide401.xml"/><Relationship Id="rId466" Type="http://schemas.openxmlformats.org/officeDocument/2006/relationships/slide" Target="slides/slide443.xml"/><Relationship Id="rId23" Type="http://schemas.openxmlformats.org/officeDocument/2006/relationships/slideMaster" Target="slideMasters/slideMaster23.xml"/><Relationship Id="rId119" Type="http://schemas.openxmlformats.org/officeDocument/2006/relationships/slide" Target="slides/slide96.xml"/><Relationship Id="rId270" Type="http://schemas.openxmlformats.org/officeDocument/2006/relationships/slide" Target="slides/slide247.xml"/><Relationship Id="rId326" Type="http://schemas.openxmlformats.org/officeDocument/2006/relationships/slide" Target="slides/slide303.xml"/><Relationship Id="rId65" Type="http://schemas.openxmlformats.org/officeDocument/2006/relationships/slide" Target="slides/slide42.xml"/><Relationship Id="rId130" Type="http://schemas.openxmlformats.org/officeDocument/2006/relationships/slide" Target="slides/slide107.xml"/><Relationship Id="rId368" Type="http://schemas.openxmlformats.org/officeDocument/2006/relationships/slide" Target="slides/slide345.xml"/><Relationship Id="rId172" Type="http://schemas.openxmlformats.org/officeDocument/2006/relationships/slide" Target="slides/slide149.xml"/><Relationship Id="rId228" Type="http://schemas.openxmlformats.org/officeDocument/2006/relationships/slide" Target="slides/slide205.xml"/><Relationship Id="rId435" Type="http://schemas.openxmlformats.org/officeDocument/2006/relationships/slide" Target="slides/slide412.xml"/><Relationship Id="rId477" Type="http://schemas.openxmlformats.org/officeDocument/2006/relationships/slide" Target="slides/slide454.xml"/><Relationship Id="rId281" Type="http://schemas.openxmlformats.org/officeDocument/2006/relationships/slide" Target="slides/slide258.xml"/><Relationship Id="rId337" Type="http://schemas.openxmlformats.org/officeDocument/2006/relationships/slide" Target="slides/slide314.xml"/><Relationship Id="rId34" Type="http://schemas.openxmlformats.org/officeDocument/2006/relationships/slide" Target="slides/slide11.xml"/><Relationship Id="rId76" Type="http://schemas.openxmlformats.org/officeDocument/2006/relationships/slide" Target="slides/slide53.xml"/><Relationship Id="rId141" Type="http://schemas.openxmlformats.org/officeDocument/2006/relationships/slide" Target="slides/slide118.xml"/><Relationship Id="rId379" Type="http://schemas.openxmlformats.org/officeDocument/2006/relationships/slide" Target="slides/slide356.xml"/><Relationship Id="rId7" Type="http://schemas.openxmlformats.org/officeDocument/2006/relationships/slideMaster" Target="slideMasters/slideMaster7.xml"/><Relationship Id="rId162" Type="http://schemas.openxmlformats.org/officeDocument/2006/relationships/slide" Target="slides/slide139.xml"/><Relationship Id="rId183" Type="http://schemas.openxmlformats.org/officeDocument/2006/relationships/slide" Target="slides/slide160.xml"/><Relationship Id="rId218" Type="http://schemas.openxmlformats.org/officeDocument/2006/relationships/slide" Target="slides/slide195.xml"/><Relationship Id="rId239" Type="http://schemas.openxmlformats.org/officeDocument/2006/relationships/slide" Target="slides/slide216.xml"/><Relationship Id="rId390" Type="http://schemas.openxmlformats.org/officeDocument/2006/relationships/slide" Target="slides/slide367.xml"/><Relationship Id="rId404" Type="http://schemas.openxmlformats.org/officeDocument/2006/relationships/slide" Target="slides/slide381.xml"/><Relationship Id="rId425" Type="http://schemas.openxmlformats.org/officeDocument/2006/relationships/slide" Target="slides/slide402.xml"/><Relationship Id="rId446" Type="http://schemas.openxmlformats.org/officeDocument/2006/relationships/slide" Target="slides/slide423.xml"/><Relationship Id="rId467" Type="http://schemas.openxmlformats.org/officeDocument/2006/relationships/slide" Target="slides/slide444.xml"/><Relationship Id="rId250" Type="http://schemas.openxmlformats.org/officeDocument/2006/relationships/slide" Target="slides/slide227.xml"/><Relationship Id="rId271" Type="http://schemas.openxmlformats.org/officeDocument/2006/relationships/slide" Target="slides/slide248.xml"/><Relationship Id="rId292" Type="http://schemas.openxmlformats.org/officeDocument/2006/relationships/slide" Target="slides/slide269.xml"/><Relationship Id="rId306" Type="http://schemas.openxmlformats.org/officeDocument/2006/relationships/slide" Target="slides/slide283.xml"/><Relationship Id="rId488" Type="http://schemas.openxmlformats.org/officeDocument/2006/relationships/presProps" Target="presProps.xml"/><Relationship Id="rId24" Type="http://schemas.openxmlformats.org/officeDocument/2006/relationships/slide" Target="slides/slide1.xml"/><Relationship Id="rId45" Type="http://schemas.openxmlformats.org/officeDocument/2006/relationships/slide" Target="slides/slide22.xml"/><Relationship Id="rId66" Type="http://schemas.openxmlformats.org/officeDocument/2006/relationships/slide" Target="slides/slide43.xml"/><Relationship Id="rId87" Type="http://schemas.openxmlformats.org/officeDocument/2006/relationships/slide" Target="slides/slide64.xml"/><Relationship Id="rId110" Type="http://schemas.openxmlformats.org/officeDocument/2006/relationships/slide" Target="slides/slide87.xml"/><Relationship Id="rId131" Type="http://schemas.openxmlformats.org/officeDocument/2006/relationships/slide" Target="slides/slide108.xml"/><Relationship Id="rId327" Type="http://schemas.openxmlformats.org/officeDocument/2006/relationships/slide" Target="slides/slide304.xml"/><Relationship Id="rId348" Type="http://schemas.openxmlformats.org/officeDocument/2006/relationships/slide" Target="slides/slide325.xml"/><Relationship Id="rId369" Type="http://schemas.openxmlformats.org/officeDocument/2006/relationships/slide" Target="slides/slide346.xml"/><Relationship Id="rId152" Type="http://schemas.openxmlformats.org/officeDocument/2006/relationships/slide" Target="slides/slide129.xml"/><Relationship Id="rId173" Type="http://schemas.openxmlformats.org/officeDocument/2006/relationships/slide" Target="slides/slide150.xml"/><Relationship Id="rId194" Type="http://schemas.openxmlformats.org/officeDocument/2006/relationships/slide" Target="slides/slide171.xml"/><Relationship Id="rId208" Type="http://schemas.openxmlformats.org/officeDocument/2006/relationships/slide" Target="slides/slide185.xml"/><Relationship Id="rId229" Type="http://schemas.openxmlformats.org/officeDocument/2006/relationships/slide" Target="slides/slide206.xml"/><Relationship Id="rId380" Type="http://schemas.openxmlformats.org/officeDocument/2006/relationships/slide" Target="slides/slide357.xml"/><Relationship Id="rId415" Type="http://schemas.openxmlformats.org/officeDocument/2006/relationships/slide" Target="slides/slide392.xml"/><Relationship Id="rId436" Type="http://schemas.openxmlformats.org/officeDocument/2006/relationships/slide" Target="slides/slide413.xml"/><Relationship Id="rId457" Type="http://schemas.openxmlformats.org/officeDocument/2006/relationships/slide" Target="slides/slide434.xml"/><Relationship Id="rId240" Type="http://schemas.openxmlformats.org/officeDocument/2006/relationships/slide" Target="slides/slide217.xml"/><Relationship Id="rId261" Type="http://schemas.openxmlformats.org/officeDocument/2006/relationships/slide" Target="slides/slide238.xml"/><Relationship Id="rId478" Type="http://schemas.openxmlformats.org/officeDocument/2006/relationships/slide" Target="slides/slide455.xml"/><Relationship Id="rId14" Type="http://schemas.openxmlformats.org/officeDocument/2006/relationships/slideMaster" Target="slideMasters/slideMaster14.xml"/><Relationship Id="rId35" Type="http://schemas.openxmlformats.org/officeDocument/2006/relationships/slide" Target="slides/slide12.xml"/><Relationship Id="rId56" Type="http://schemas.openxmlformats.org/officeDocument/2006/relationships/slide" Target="slides/slide33.xml"/><Relationship Id="rId77" Type="http://schemas.openxmlformats.org/officeDocument/2006/relationships/slide" Target="slides/slide54.xml"/><Relationship Id="rId100" Type="http://schemas.openxmlformats.org/officeDocument/2006/relationships/slide" Target="slides/slide77.xml"/><Relationship Id="rId282" Type="http://schemas.openxmlformats.org/officeDocument/2006/relationships/slide" Target="slides/slide259.xml"/><Relationship Id="rId317" Type="http://schemas.openxmlformats.org/officeDocument/2006/relationships/slide" Target="slides/slide294.xml"/><Relationship Id="rId338" Type="http://schemas.openxmlformats.org/officeDocument/2006/relationships/slide" Target="slides/slide315.xml"/><Relationship Id="rId359" Type="http://schemas.openxmlformats.org/officeDocument/2006/relationships/slide" Target="slides/slide336.xml"/><Relationship Id="rId8" Type="http://schemas.openxmlformats.org/officeDocument/2006/relationships/slideMaster" Target="slideMasters/slideMaster8.xml"/><Relationship Id="rId98" Type="http://schemas.openxmlformats.org/officeDocument/2006/relationships/slide" Target="slides/slide75.xml"/><Relationship Id="rId121" Type="http://schemas.openxmlformats.org/officeDocument/2006/relationships/slide" Target="slides/slide98.xml"/><Relationship Id="rId142" Type="http://schemas.openxmlformats.org/officeDocument/2006/relationships/slide" Target="slides/slide119.xml"/><Relationship Id="rId163" Type="http://schemas.openxmlformats.org/officeDocument/2006/relationships/slide" Target="slides/slide140.xml"/><Relationship Id="rId184" Type="http://schemas.openxmlformats.org/officeDocument/2006/relationships/slide" Target="slides/slide161.xml"/><Relationship Id="rId219" Type="http://schemas.openxmlformats.org/officeDocument/2006/relationships/slide" Target="slides/slide196.xml"/><Relationship Id="rId370" Type="http://schemas.openxmlformats.org/officeDocument/2006/relationships/slide" Target="slides/slide347.xml"/><Relationship Id="rId391" Type="http://schemas.openxmlformats.org/officeDocument/2006/relationships/slide" Target="slides/slide368.xml"/><Relationship Id="rId405" Type="http://schemas.openxmlformats.org/officeDocument/2006/relationships/slide" Target="slides/slide382.xml"/><Relationship Id="rId426" Type="http://schemas.openxmlformats.org/officeDocument/2006/relationships/slide" Target="slides/slide403.xml"/><Relationship Id="rId447" Type="http://schemas.openxmlformats.org/officeDocument/2006/relationships/slide" Target="slides/slide424.xml"/><Relationship Id="rId230" Type="http://schemas.openxmlformats.org/officeDocument/2006/relationships/slide" Target="slides/slide207.xml"/><Relationship Id="rId251" Type="http://schemas.openxmlformats.org/officeDocument/2006/relationships/slide" Target="slides/slide228.xml"/><Relationship Id="rId468" Type="http://schemas.openxmlformats.org/officeDocument/2006/relationships/slide" Target="slides/slide445.xml"/><Relationship Id="rId489" Type="http://schemas.openxmlformats.org/officeDocument/2006/relationships/viewProps" Target="viewProps.xml"/><Relationship Id="rId25" Type="http://schemas.openxmlformats.org/officeDocument/2006/relationships/slide" Target="slides/slide2.xml"/><Relationship Id="rId46" Type="http://schemas.openxmlformats.org/officeDocument/2006/relationships/slide" Target="slides/slide23.xml"/><Relationship Id="rId67" Type="http://schemas.openxmlformats.org/officeDocument/2006/relationships/slide" Target="slides/slide44.xml"/><Relationship Id="rId272" Type="http://schemas.openxmlformats.org/officeDocument/2006/relationships/slide" Target="slides/slide249.xml"/><Relationship Id="rId293" Type="http://schemas.openxmlformats.org/officeDocument/2006/relationships/slide" Target="slides/slide270.xml"/><Relationship Id="rId307" Type="http://schemas.openxmlformats.org/officeDocument/2006/relationships/slide" Target="slides/slide284.xml"/><Relationship Id="rId328" Type="http://schemas.openxmlformats.org/officeDocument/2006/relationships/slide" Target="slides/slide305.xml"/><Relationship Id="rId349" Type="http://schemas.openxmlformats.org/officeDocument/2006/relationships/slide" Target="slides/slide326.xml"/><Relationship Id="rId88" Type="http://schemas.openxmlformats.org/officeDocument/2006/relationships/slide" Target="slides/slide65.xml"/><Relationship Id="rId111" Type="http://schemas.openxmlformats.org/officeDocument/2006/relationships/slide" Target="slides/slide88.xml"/><Relationship Id="rId132" Type="http://schemas.openxmlformats.org/officeDocument/2006/relationships/slide" Target="slides/slide109.xml"/><Relationship Id="rId153" Type="http://schemas.openxmlformats.org/officeDocument/2006/relationships/slide" Target="slides/slide130.xml"/><Relationship Id="rId174" Type="http://schemas.openxmlformats.org/officeDocument/2006/relationships/slide" Target="slides/slide151.xml"/><Relationship Id="rId195" Type="http://schemas.openxmlformats.org/officeDocument/2006/relationships/slide" Target="slides/slide172.xml"/><Relationship Id="rId209" Type="http://schemas.openxmlformats.org/officeDocument/2006/relationships/slide" Target="slides/slide186.xml"/><Relationship Id="rId360" Type="http://schemas.openxmlformats.org/officeDocument/2006/relationships/slide" Target="slides/slide337.xml"/><Relationship Id="rId381" Type="http://schemas.openxmlformats.org/officeDocument/2006/relationships/slide" Target="slides/slide358.xml"/><Relationship Id="rId416" Type="http://schemas.openxmlformats.org/officeDocument/2006/relationships/slide" Target="slides/slide393.xml"/><Relationship Id="rId220" Type="http://schemas.openxmlformats.org/officeDocument/2006/relationships/slide" Target="slides/slide197.xml"/><Relationship Id="rId241" Type="http://schemas.openxmlformats.org/officeDocument/2006/relationships/slide" Target="slides/slide218.xml"/><Relationship Id="rId437" Type="http://schemas.openxmlformats.org/officeDocument/2006/relationships/slide" Target="slides/slide414.xml"/><Relationship Id="rId458" Type="http://schemas.openxmlformats.org/officeDocument/2006/relationships/slide" Target="slides/slide435.xml"/><Relationship Id="rId479" Type="http://schemas.openxmlformats.org/officeDocument/2006/relationships/slide" Target="slides/slide456.xml"/><Relationship Id="rId15" Type="http://schemas.openxmlformats.org/officeDocument/2006/relationships/slideMaster" Target="slideMasters/slideMaster15.xml"/><Relationship Id="rId36" Type="http://schemas.openxmlformats.org/officeDocument/2006/relationships/slide" Target="slides/slide13.xml"/><Relationship Id="rId57" Type="http://schemas.openxmlformats.org/officeDocument/2006/relationships/slide" Target="slides/slide34.xml"/><Relationship Id="rId262" Type="http://schemas.openxmlformats.org/officeDocument/2006/relationships/slide" Target="slides/slide239.xml"/><Relationship Id="rId283" Type="http://schemas.openxmlformats.org/officeDocument/2006/relationships/slide" Target="slides/slide260.xml"/><Relationship Id="rId318" Type="http://schemas.openxmlformats.org/officeDocument/2006/relationships/slide" Target="slides/slide295.xml"/><Relationship Id="rId339" Type="http://schemas.openxmlformats.org/officeDocument/2006/relationships/slide" Target="slides/slide316.xml"/><Relationship Id="rId490" Type="http://schemas.openxmlformats.org/officeDocument/2006/relationships/theme" Target="theme/theme1.xml"/><Relationship Id="rId78" Type="http://schemas.openxmlformats.org/officeDocument/2006/relationships/slide" Target="slides/slide55.xml"/><Relationship Id="rId99" Type="http://schemas.openxmlformats.org/officeDocument/2006/relationships/slide" Target="slides/slide76.xml"/><Relationship Id="rId101" Type="http://schemas.openxmlformats.org/officeDocument/2006/relationships/slide" Target="slides/slide78.xml"/><Relationship Id="rId122" Type="http://schemas.openxmlformats.org/officeDocument/2006/relationships/slide" Target="slides/slide99.xml"/><Relationship Id="rId143" Type="http://schemas.openxmlformats.org/officeDocument/2006/relationships/slide" Target="slides/slide120.xml"/><Relationship Id="rId164" Type="http://schemas.openxmlformats.org/officeDocument/2006/relationships/slide" Target="slides/slide141.xml"/><Relationship Id="rId185" Type="http://schemas.openxmlformats.org/officeDocument/2006/relationships/slide" Target="slides/slide162.xml"/><Relationship Id="rId350" Type="http://schemas.openxmlformats.org/officeDocument/2006/relationships/slide" Target="slides/slide327.xml"/><Relationship Id="rId371" Type="http://schemas.openxmlformats.org/officeDocument/2006/relationships/slide" Target="slides/slide348.xml"/><Relationship Id="rId406" Type="http://schemas.openxmlformats.org/officeDocument/2006/relationships/slide" Target="slides/slide383.xml"/><Relationship Id="rId9" Type="http://schemas.openxmlformats.org/officeDocument/2006/relationships/slideMaster" Target="slideMasters/slideMaster9.xml"/><Relationship Id="rId210" Type="http://schemas.openxmlformats.org/officeDocument/2006/relationships/slide" Target="slides/slide187.xml"/><Relationship Id="rId392" Type="http://schemas.openxmlformats.org/officeDocument/2006/relationships/slide" Target="slides/slide369.xml"/><Relationship Id="rId427" Type="http://schemas.openxmlformats.org/officeDocument/2006/relationships/slide" Target="slides/slide404.xml"/><Relationship Id="rId448" Type="http://schemas.openxmlformats.org/officeDocument/2006/relationships/slide" Target="slides/slide425.xml"/><Relationship Id="rId469" Type="http://schemas.openxmlformats.org/officeDocument/2006/relationships/slide" Target="slides/slide446.xml"/><Relationship Id="rId26" Type="http://schemas.openxmlformats.org/officeDocument/2006/relationships/slide" Target="slides/slide3.xml"/><Relationship Id="rId231" Type="http://schemas.openxmlformats.org/officeDocument/2006/relationships/slide" Target="slides/slide208.xml"/><Relationship Id="rId252" Type="http://schemas.openxmlformats.org/officeDocument/2006/relationships/slide" Target="slides/slide229.xml"/><Relationship Id="rId273" Type="http://schemas.openxmlformats.org/officeDocument/2006/relationships/slide" Target="slides/slide250.xml"/><Relationship Id="rId294" Type="http://schemas.openxmlformats.org/officeDocument/2006/relationships/slide" Target="slides/slide271.xml"/><Relationship Id="rId308" Type="http://schemas.openxmlformats.org/officeDocument/2006/relationships/slide" Target="slides/slide285.xml"/><Relationship Id="rId329" Type="http://schemas.openxmlformats.org/officeDocument/2006/relationships/slide" Target="slides/slide306.xml"/><Relationship Id="rId480" Type="http://schemas.openxmlformats.org/officeDocument/2006/relationships/slide" Target="slides/slide457.xml"/><Relationship Id="rId47" Type="http://schemas.openxmlformats.org/officeDocument/2006/relationships/slide" Target="slides/slide24.xml"/><Relationship Id="rId68" Type="http://schemas.openxmlformats.org/officeDocument/2006/relationships/slide" Target="slides/slide45.xml"/><Relationship Id="rId89" Type="http://schemas.openxmlformats.org/officeDocument/2006/relationships/slide" Target="slides/slide66.xml"/><Relationship Id="rId112" Type="http://schemas.openxmlformats.org/officeDocument/2006/relationships/slide" Target="slides/slide89.xml"/><Relationship Id="rId133" Type="http://schemas.openxmlformats.org/officeDocument/2006/relationships/slide" Target="slides/slide110.xml"/><Relationship Id="rId154" Type="http://schemas.openxmlformats.org/officeDocument/2006/relationships/slide" Target="slides/slide131.xml"/><Relationship Id="rId175" Type="http://schemas.openxmlformats.org/officeDocument/2006/relationships/slide" Target="slides/slide152.xml"/><Relationship Id="rId340" Type="http://schemas.openxmlformats.org/officeDocument/2006/relationships/slide" Target="slides/slide317.xml"/><Relationship Id="rId361" Type="http://schemas.openxmlformats.org/officeDocument/2006/relationships/slide" Target="slides/slide338.xml"/><Relationship Id="rId196" Type="http://schemas.openxmlformats.org/officeDocument/2006/relationships/slide" Target="slides/slide173.xml"/><Relationship Id="rId200" Type="http://schemas.openxmlformats.org/officeDocument/2006/relationships/slide" Target="slides/slide177.xml"/><Relationship Id="rId382" Type="http://schemas.openxmlformats.org/officeDocument/2006/relationships/slide" Target="slides/slide359.xml"/><Relationship Id="rId417" Type="http://schemas.openxmlformats.org/officeDocument/2006/relationships/slide" Target="slides/slide394.xml"/><Relationship Id="rId438" Type="http://schemas.openxmlformats.org/officeDocument/2006/relationships/slide" Target="slides/slide415.xml"/><Relationship Id="rId459" Type="http://schemas.openxmlformats.org/officeDocument/2006/relationships/slide" Target="slides/slide436.xml"/><Relationship Id="rId16" Type="http://schemas.openxmlformats.org/officeDocument/2006/relationships/slideMaster" Target="slideMasters/slideMaster16.xml"/><Relationship Id="rId221" Type="http://schemas.openxmlformats.org/officeDocument/2006/relationships/slide" Target="slides/slide198.xml"/><Relationship Id="rId242" Type="http://schemas.openxmlformats.org/officeDocument/2006/relationships/slide" Target="slides/slide219.xml"/><Relationship Id="rId263" Type="http://schemas.openxmlformats.org/officeDocument/2006/relationships/slide" Target="slides/slide240.xml"/><Relationship Id="rId284" Type="http://schemas.openxmlformats.org/officeDocument/2006/relationships/slide" Target="slides/slide261.xml"/><Relationship Id="rId319" Type="http://schemas.openxmlformats.org/officeDocument/2006/relationships/slide" Target="slides/slide296.xml"/><Relationship Id="rId470" Type="http://schemas.openxmlformats.org/officeDocument/2006/relationships/slide" Target="slides/slide447.xml"/><Relationship Id="rId491" Type="http://schemas.openxmlformats.org/officeDocument/2006/relationships/tableStyles" Target="tableStyles.xml"/><Relationship Id="rId37" Type="http://schemas.openxmlformats.org/officeDocument/2006/relationships/slide" Target="slides/slide14.xml"/><Relationship Id="rId58" Type="http://schemas.openxmlformats.org/officeDocument/2006/relationships/slide" Target="slides/slide35.xml"/><Relationship Id="rId79" Type="http://schemas.openxmlformats.org/officeDocument/2006/relationships/slide" Target="slides/slide56.xml"/><Relationship Id="rId102" Type="http://schemas.openxmlformats.org/officeDocument/2006/relationships/slide" Target="slides/slide79.xml"/><Relationship Id="rId123" Type="http://schemas.openxmlformats.org/officeDocument/2006/relationships/slide" Target="slides/slide100.xml"/><Relationship Id="rId144" Type="http://schemas.openxmlformats.org/officeDocument/2006/relationships/slide" Target="slides/slide121.xml"/><Relationship Id="rId330" Type="http://schemas.openxmlformats.org/officeDocument/2006/relationships/slide" Target="slides/slide307.xml"/><Relationship Id="rId90" Type="http://schemas.openxmlformats.org/officeDocument/2006/relationships/slide" Target="slides/slide67.xml"/><Relationship Id="rId165" Type="http://schemas.openxmlformats.org/officeDocument/2006/relationships/slide" Target="slides/slide142.xml"/><Relationship Id="rId186" Type="http://schemas.openxmlformats.org/officeDocument/2006/relationships/slide" Target="slides/slide163.xml"/><Relationship Id="rId351" Type="http://schemas.openxmlformats.org/officeDocument/2006/relationships/slide" Target="slides/slide328.xml"/><Relationship Id="rId372" Type="http://schemas.openxmlformats.org/officeDocument/2006/relationships/slide" Target="slides/slide349.xml"/><Relationship Id="rId393" Type="http://schemas.openxmlformats.org/officeDocument/2006/relationships/slide" Target="slides/slide370.xml"/><Relationship Id="rId407" Type="http://schemas.openxmlformats.org/officeDocument/2006/relationships/slide" Target="slides/slide384.xml"/><Relationship Id="rId428" Type="http://schemas.openxmlformats.org/officeDocument/2006/relationships/slide" Target="slides/slide405.xml"/><Relationship Id="rId449" Type="http://schemas.openxmlformats.org/officeDocument/2006/relationships/slide" Target="slides/slide426.xml"/><Relationship Id="rId211" Type="http://schemas.openxmlformats.org/officeDocument/2006/relationships/slide" Target="slides/slide188.xml"/><Relationship Id="rId232" Type="http://schemas.openxmlformats.org/officeDocument/2006/relationships/slide" Target="slides/slide209.xml"/><Relationship Id="rId253" Type="http://schemas.openxmlformats.org/officeDocument/2006/relationships/slide" Target="slides/slide230.xml"/><Relationship Id="rId274" Type="http://schemas.openxmlformats.org/officeDocument/2006/relationships/slide" Target="slides/slide251.xml"/><Relationship Id="rId295" Type="http://schemas.openxmlformats.org/officeDocument/2006/relationships/slide" Target="slides/slide272.xml"/><Relationship Id="rId309" Type="http://schemas.openxmlformats.org/officeDocument/2006/relationships/slide" Target="slides/slide286.xml"/><Relationship Id="rId460" Type="http://schemas.openxmlformats.org/officeDocument/2006/relationships/slide" Target="slides/slide437.xml"/><Relationship Id="rId481" Type="http://schemas.openxmlformats.org/officeDocument/2006/relationships/slide" Target="slides/slide458.xml"/><Relationship Id="rId27" Type="http://schemas.openxmlformats.org/officeDocument/2006/relationships/slide" Target="slides/slide4.xml"/><Relationship Id="rId48" Type="http://schemas.openxmlformats.org/officeDocument/2006/relationships/slide" Target="slides/slide25.xml"/><Relationship Id="rId69" Type="http://schemas.openxmlformats.org/officeDocument/2006/relationships/slide" Target="slides/slide46.xml"/><Relationship Id="rId113" Type="http://schemas.openxmlformats.org/officeDocument/2006/relationships/slide" Target="slides/slide90.xml"/><Relationship Id="rId134" Type="http://schemas.openxmlformats.org/officeDocument/2006/relationships/slide" Target="slides/slide111.xml"/><Relationship Id="rId320" Type="http://schemas.openxmlformats.org/officeDocument/2006/relationships/slide" Target="slides/slide297.xml"/><Relationship Id="rId80" Type="http://schemas.openxmlformats.org/officeDocument/2006/relationships/slide" Target="slides/slide57.xml"/><Relationship Id="rId155" Type="http://schemas.openxmlformats.org/officeDocument/2006/relationships/slide" Target="slides/slide132.xml"/><Relationship Id="rId176" Type="http://schemas.openxmlformats.org/officeDocument/2006/relationships/slide" Target="slides/slide153.xml"/><Relationship Id="rId197" Type="http://schemas.openxmlformats.org/officeDocument/2006/relationships/slide" Target="slides/slide174.xml"/><Relationship Id="rId341" Type="http://schemas.openxmlformats.org/officeDocument/2006/relationships/slide" Target="slides/slide318.xml"/><Relationship Id="rId362" Type="http://schemas.openxmlformats.org/officeDocument/2006/relationships/slide" Target="slides/slide339.xml"/><Relationship Id="rId383" Type="http://schemas.openxmlformats.org/officeDocument/2006/relationships/slide" Target="slides/slide360.xml"/><Relationship Id="rId418" Type="http://schemas.openxmlformats.org/officeDocument/2006/relationships/slide" Target="slides/slide395.xml"/><Relationship Id="rId439" Type="http://schemas.openxmlformats.org/officeDocument/2006/relationships/slide" Target="slides/slide416.xml"/><Relationship Id="rId201" Type="http://schemas.openxmlformats.org/officeDocument/2006/relationships/slide" Target="slides/slide178.xml"/><Relationship Id="rId222" Type="http://schemas.openxmlformats.org/officeDocument/2006/relationships/slide" Target="slides/slide199.xml"/><Relationship Id="rId243" Type="http://schemas.openxmlformats.org/officeDocument/2006/relationships/slide" Target="slides/slide220.xml"/><Relationship Id="rId264" Type="http://schemas.openxmlformats.org/officeDocument/2006/relationships/slide" Target="slides/slide241.xml"/><Relationship Id="rId285" Type="http://schemas.openxmlformats.org/officeDocument/2006/relationships/slide" Target="slides/slide262.xml"/><Relationship Id="rId450" Type="http://schemas.openxmlformats.org/officeDocument/2006/relationships/slide" Target="slides/slide427.xml"/><Relationship Id="rId471" Type="http://schemas.openxmlformats.org/officeDocument/2006/relationships/slide" Target="slides/slide448.xml"/><Relationship Id="rId17" Type="http://schemas.openxmlformats.org/officeDocument/2006/relationships/slideMaster" Target="slideMasters/slideMaster17.xml"/><Relationship Id="rId38" Type="http://schemas.openxmlformats.org/officeDocument/2006/relationships/slide" Target="slides/slide15.xml"/><Relationship Id="rId59" Type="http://schemas.openxmlformats.org/officeDocument/2006/relationships/slide" Target="slides/slide36.xml"/><Relationship Id="rId103" Type="http://schemas.openxmlformats.org/officeDocument/2006/relationships/slide" Target="slides/slide80.xml"/><Relationship Id="rId124" Type="http://schemas.openxmlformats.org/officeDocument/2006/relationships/slide" Target="slides/slide101.xml"/><Relationship Id="rId310" Type="http://schemas.openxmlformats.org/officeDocument/2006/relationships/slide" Target="slides/slide287.xml"/><Relationship Id="rId70" Type="http://schemas.openxmlformats.org/officeDocument/2006/relationships/slide" Target="slides/slide47.xml"/><Relationship Id="rId91" Type="http://schemas.openxmlformats.org/officeDocument/2006/relationships/slide" Target="slides/slide68.xml"/><Relationship Id="rId145" Type="http://schemas.openxmlformats.org/officeDocument/2006/relationships/slide" Target="slides/slide122.xml"/><Relationship Id="rId166" Type="http://schemas.openxmlformats.org/officeDocument/2006/relationships/slide" Target="slides/slide143.xml"/><Relationship Id="rId187" Type="http://schemas.openxmlformats.org/officeDocument/2006/relationships/slide" Target="slides/slide164.xml"/><Relationship Id="rId331" Type="http://schemas.openxmlformats.org/officeDocument/2006/relationships/slide" Target="slides/slide308.xml"/><Relationship Id="rId352" Type="http://schemas.openxmlformats.org/officeDocument/2006/relationships/slide" Target="slides/slide329.xml"/><Relationship Id="rId373" Type="http://schemas.openxmlformats.org/officeDocument/2006/relationships/slide" Target="slides/slide350.xml"/><Relationship Id="rId394" Type="http://schemas.openxmlformats.org/officeDocument/2006/relationships/slide" Target="slides/slide371.xml"/><Relationship Id="rId408" Type="http://schemas.openxmlformats.org/officeDocument/2006/relationships/slide" Target="slides/slide385.xml"/><Relationship Id="rId429" Type="http://schemas.openxmlformats.org/officeDocument/2006/relationships/slide" Target="slides/slide406.xml"/><Relationship Id="rId1" Type="http://schemas.openxmlformats.org/officeDocument/2006/relationships/slideMaster" Target="slideMasters/slideMaster1.xml"/><Relationship Id="rId212" Type="http://schemas.openxmlformats.org/officeDocument/2006/relationships/slide" Target="slides/slide189.xml"/><Relationship Id="rId233" Type="http://schemas.openxmlformats.org/officeDocument/2006/relationships/slide" Target="slides/slide210.xml"/><Relationship Id="rId254" Type="http://schemas.openxmlformats.org/officeDocument/2006/relationships/slide" Target="slides/slide231.xml"/><Relationship Id="rId440" Type="http://schemas.openxmlformats.org/officeDocument/2006/relationships/slide" Target="slides/slide417.xml"/><Relationship Id="rId28" Type="http://schemas.openxmlformats.org/officeDocument/2006/relationships/slide" Target="slides/slide5.xml"/><Relationship Id="rId49" Type="http://schemas.openxmlformats.org/officeDocument/2006/relationships/slide" Target="slides/slide26.xml"/><Relationship Id="rId114" Type="http://schemas.openxmlformats.org/officeDocument/2006/relationships/slide" Target="slides/slide91.xml"/><Relationship Id="rId275" Type="http://schemas.openxmlformats.org/officeDocument/2006/relationships/slide" Target="slides/slide252.xml"/><Relationship Id="rId296" Type="http://schemas.openxmlformats.org/officeDocument/2006/relationships/slide" Target="slides/slide273.xml"/><Relationship Id="rId300" Type="http://schemas.openxmlformats.org/officeDocument/2006/relationships/slide" Target="slides/slide277.xml"/><Relationship Id="rId461" Type="http://schemas.openxmlformats.org/officeDocument/2006/relationships/slide" Target="slides/slide438.xml"/><Relationship Id="rId482" Type="http://schemas.openxmlformats.org/officeDocument/2006/relationships/slide" Target="slides/slide459.xml"/><Relationship Id="rId60" Type="http://schemas.openxmlformats.org/officeDocument/2006/relationships/slide" Target="slides/slide37.xml"/><Relationship Id="rId81" Type="http://schemas.openxmlformats.org/officeDocument/2006/relationships/slide" Target="slides/slide58.xml"/><Relationship Id="rId135" Type="http://schemas.openxmlformats.org/officeDocument/2006/relationships/slide" Target="slides/slide112.xml"/><Relationship Id="rId156" Type="http://schemas.openxmlformats.org/officeDocument/2006/relationships/slide" Target="slides/slide133.xml"/><Relationship Id="rId177" Type="http://schemas.openxmlformats.org/officeDocument/2006/relationships/slide" Target="slides/slide154.xml"/><Relationship Id="rId198" Type="http://schemas.openxmlformats.org/officeDocument/2006/relationships/slide" Target="slides/slide175.xml"/><Relationship Id="rId321" Type="http://schemas.openxmlformats.org/officeDocument/2006/relationships/slide" Target="slides/slide298.xml"/><Relationship Id="rId342" Type="http://schemas.openxmlformats.org/officeDocument/2006/relationships/slide" Target="slides/slide319.xml"/><Relationship Id="rId363" Type="http://schemas.openxmlformats.org/officeDocument/2006/relationships/slide" Target="slides/slide340.xml"/><Relationship Id="rId384" Type="http://schemas.openxmlformats.org/officeDocument/2006/relationships/slide" Target="slides/slide361.xml"/><Relationship Id="rId419" Type="http://schemas.openxmlformats.org/officeDocument/2006/relationships/slide" Target="slides/slide396.xml"/><Relationship Id="rId202" Type="http://schemas.openxmlformats.org/officeDocument/2006/relationships/slide" Target="slides/slide179.xml"/><Relationship Id="rId223" Type="http://schemas.openxmlformats.org/officeDocument/2006/relationships/slide" Target="slides/slide200.xml"/><Relationship Id="rId244" Type="http://schemas.openxmlformats.org/officeDocument/2006/relationships/slide" Target="slides/slide221.xml"/><Relationship Id="rId430" Type="http://schemas.openxmlformats.org/officeDocument/2006/relationships/slide" Target="slides/slide407.xml"/><Relationship Id="rId18" Type="http://schemas.openxmlformats.org/officeDocument/2006/relationships/slideMaster" Target="slideMasters/slideMaster18.xml"/><Relationship Id="rId39" Type="http://schemas.openxmlformats.org/officeDocument/2006/relationships/slide" Target="slides/slide16.xml"/><Relationship Id="rId265" Type="http://schemas.openxmlformats.org/officeDocument/2006/relationships/slide" Target="slides/slide242.xml"/><Relationship Id="rId286" Type="http://schemas.openxmlformats.org/officeDocument/2006/relationships/slide" Target="slides/slide263.xml"/><Relationship Id="rId451" Type="http://schemas.openxmlformats.org/officeDocument/2006/relationships/slide" Target="slides/slide428.xml"/><Relationship Id="rId472" Type="http://schemas.openxmlformats.org/officeDocument/2006/relationships/slide" Target="slides/slide449.xml"/><Relationship Id="rId50" Type="http://schemas.openxmlformats.org/officeDocument/2006/relationships/slide" Target="slides/slide27.xml"/><Relationship Id="rId104" Type="http://schemas.openxmlformats.org/officeDocument/2006/relationships/slide" Target="slides/slide81.xml"/><Relationship Id="rId125" Type="http://schemas.openxmlformats.org/officeDocument/2006/relationships/slide" Target="slides/slide102.xml"/><Relationship Id="rId146" Type="http://schemas.openxmlformats.org/officeDocument/2006/relationships/slide" Target="slides/slide123.xml"/><Relationship Id="rId167" Type="http://schemas.openxmlformats.org/officeDocument/2006/relationships/slide" Target="slides/slide144.xml"/><Relationship Id="rId188" Type="http://schemas.openxmlformats.org/officeDocument/2006/relationships/slide" Target="slides/slide165.xml"/><Relationship Id="rId311" Type="http://schemas.openxmlformats.org/officeDocument/2006/relationships/slide" Target="slides/slide288.xml"/><Relationship Id="rId332" Type="http://schemas.openxmlformats.org/officeDocument/2006/relationships/slide" Target="slides/slide309.xml"/><Relationship Id="rId353" Type="http://schemas.openxmlformats.org/officeDocument/2006/relationships/slide" Target="slides/slide330.xml"/><Relationship Id="rId374" Type="http://schemas.openxmlformats.org/officeDocument/2006/relationships/slide" Target="slides/slide351.xml"/><Relationship Id="rId395" Type="http://schemas.openxmlformats.org/officeDocument/2006/relationships/slide" Target="slides/slide372.xml"/><Relationship Id="rId409" Type="http://schemas.openxmlformats.org/officeDocument/2006/relationships/slide" Target="slides/slide386.xml"/><Relationship Id="rId71" Type="http://schemas.openxmlformats.org/officeDocument/2006/relationships/slide" Target="slides/slide48.xml"/><Relationship Id="rId92" Type="http://schemas.openxmlformats.org/officeDocument/2006/relationships/slide" Target="slides/slide69.xml"/><Relationship Id="rId213" Type="http://schemas.openxmlformats.org/officeDocument/2006/relationships/slide" Target="slides/slide190.xml"/><Relationship Id="rId234" Type="http://schemas.openxmlformats.org/officeDocument/2006/relationships/slide" Target="slides/slide211.xml"/><Relationship Id="rId420" Type="http://schemas.openxmlformats.org/officeDocument/2006/relationships/slide" Target="slides/slide397.xml"/><Relationship Id="rId2" Type="http://schemas.openxmlformats.org/officeDocument/2006/relationships/slideMaster" Target="slideMasters/slideMaster2.xml"/><Relationship Id="rId29" Type="http://schemas.openxmlformats.org/officeDocument/2006/relationships/slide" Target="slides/slide6.xml"/><Relationship Id="rId255" Type="http://schemas.openxmlformats.org/officeDocument/2006/relationships/slide" Target="slides/slide232.xml"/><Relationship Id="rId276" Type="http://schemas.openxmlformats.org/officeDocument/2006/relationships/slide" Target="slides/slide253.xml"/><Relationship Id="rId297" Type="http://schemas.openxmlformats.org/officeDocument/2006/relationships/slide" Target="slides/slide274.xml"/><Relationship Id="rId441" Type="http://schemas.openxmlformats.org/officeDocument/2006/relationships/slide" Target="slides/slide418.xml"/><Relationship Id="rId462" Type="http://schemas.openxmlformats.org/officeDocument/2006/relationships/slide" Target="slides/slide439.xml"/><Relationship Id="rId483" Type="http://schemas.openxmlformats.org/officeDocument/2006/relationships/slide" Target="slides/slide460.xml"/><Relationship Id="rId40" Type="http://schemas.openxmlformats.org/officeDocument/2006/relationships/slide" Target="slides/slide17.xml"/><Relationship Id="rId115" Type="http://schemas.openxmlformats.org/officeDocument/2006/relationships/slide" Target="slides/slide92.xml"/><Relationship Id="rId136" Type="http://schemas.openxmlformats.org/officeDocument/2006/relationships/slide" Target="slides/slide113.xml"/><Relationship Id="rId157" Type="http://schemas.openxmlformats.org/officeDocument/2006/relationships/slide" Target="slides/slide134.xml"/><Relationship Id="rId178" Type="http://schemas.openxmlformats.org/officeDocument/2006/relationships/slide" Target="slides/slide155.xml"/><Relationship Id="rId301" Type="http://schemas.openxmlformats.org/officeDocument/2006/relationships/slide" Target="slides/slide278.xml"/><Relationship Id="rId322" Type="http://schemas.openxmlformats.org/officeDocument/2006/relationships/slide" Target="slides/slide299.xml"/><Relationship Id="rId343" Type="http://schemas.openxmlformats.org/officeDocument/2006/relationships/slide" Target="slides/slide320.xml"/><Relationship Id="rId364" Type="http://schemas.openxmlformats.org/officeDocument/2006/relationships/slide" Target="slides/slide341.xml"/><Relationship Id="rId61" Type="http://schemas.openxmlformats.org/officeDocument/2006/relationships/slide" Target="slides/slide38.xml"/><Relationship Id="rId82" Type="http://schemas.openxmlformats.org/officeDocument/2006/relationships/slide" Target="slides/slide59.xml"/><Relationship Id="rId199" Type="http://schemas.openxmlformats.org/officeDocument/2006/relationships/slide" Target="slides/slide176.xml"/><Relationship Id="rId203" Type="http://schemas.openxmlformats.org/officeDocument/2006/relationships/slide" Target="slides/slide180.xml"/><Relationship Id="rId385" Type="http://schemas.openxmlformats.org/officeDocument/2006/relationships/slide" Target="slides/slide362.xml"/><Relationship Id="rId19" Type="http://schemas.openxmlformats.org/officeDocument/2006/relationships/slideMaster" Target="slideMasters/slideMaster19.xml"/><Relationship Id="rId224" Type="http://schemas.openxmlformats.org/officeDocument/2006/relationships/slide" Target="slides/slide201.xml"/><Relationship Id="rId245" Type="http://schemas.openxmlformats.org/officeDocument/2006/relationships/slide" Target="slides/slide222.xml"/><Relationship Id="rId266" Type="http://schemas.openxmlformats.org/officeDocument/2006/relationships/slide" Target="slides/slide243.xml"/><Relationship Id="rId287" Type="http://schemas.openxmlformats.org/officeDocument/2006/relationships/slide" Target="slides/slide264.xml"/><Relationship Id="rId410" Type="http://schemas.openxmlformats.org/officeDocument/2006/relationships/slide" Target="slides/slide387.xml"/><Relationship Id="rId431" Type="http://schemas.openxmlformats.org/officeDocument/2006/relationships/slide" Target="slides/slide408.xml"/><Relationship Id="rId452" Type="http://schemas.openxmlformats.org/officeDocument/2006/relationships/slide" Target="slides/slide429.xml"/><Relationship Id="rId473" Type="http://schemas.openxmlformats.org/officeDocument/2006/relationships/slide" Target="slides/slide450.xml"/><Relationship Id="rId30" Type="http://schemas.openxmlformats.org/officeDocument/2006/relationships/slide" Target="slides/slide7.xml"/><Relationship Id="rId105" Type="http://schemas.openxmlformats.org/officeDocument/2006/relationships/slide" Target="slides/slide82.xml"/><Relationship Id="rId126" Type="http://schemas.openxmlformats.org/officeDocument/2006/relationships/slide" Target="slides/slide103.xml"/><Relationship Id="rId147" Type="http://schemas.openxmlformats.org/officeDocument/2006/relationships/slide" Target="slides/slide124.xml"/><Relationship Id="rId168" Type="http://schemas.openxmlformats.org/officeDocument/2006/relationships/slide" Target="slides/slide145.xml"/><Relationship Id="rId312" Type="http://schemas.openxmlformats.org/officeDocument/2006/relationships/slide" Target="slides/slide289.xml"/><Relationship Id="rId333" Type="http://schemas.openxmlformats.org/officeDocument/2006/relationships/slide" Target="slides/slide310.xml"/><Relationship Id="rId354" Type="http://schemas.openxmlformats.org/officeDocument/2006/relationships/slide" Target="slides/slide331.xml"/><Relationship Id="rId51" Type="http://schemas.openxmlformats.org/officeDocument/2006/relationships/slide" Target="slides/slide28.xml"/><Relationship Id="rId72" Type="http://schemas.openxmlformats.org/officeDocument/2006/relationships/slide" Target="slides/slide49.xml"/><Relationship Id="rId93" Type="http://schemas.openxmlformats.org/officeDocument/2006/relationships/slide" Target="slides/slide70.xml"/><Relationship Id="rId189" Type="http://schemas.openxmlformats.org/officeDocument/2006/relationships/slide" Target="slides/slide166.xml"/><Relationship Id="rId375" Type="http://schemas.openxmlformats.org/officeDocument/2006/relationships/slide" Target="slides/slide352.xml"/><Relationship Id="rId396" Type="http://schemas.openxmlformats.org/officeDocument/2006/relationships/slide" Target="slides/slide373.xml"/><Relationship Id="rId3" Type="http://schemas.openxmlformats.org/officeDocument/2006/relationships/slideMaster" Target="slideMasters/slideMaster3.xml"/><Relationship Id="rId214" Type="http://schemas.openxmlformats.org/officeDocument/2006/relationships/slide" Target="slides/slide191.xml"/><Relationship Id="rId235" Type="http://schemas.openxmlformats.org/officeDocument/2006/relationships/slide" Target="slides/slide212.xml"/><Relationship Id="rId256" Type="http://schemas.openxmlformats.org/officeDocument/2006/relationships/slide" Target="slides/slide233.xml"/><Relationship Id="rId277" Type="http://schemas.openxmlformats.org/officeDocument/2006/relationships/slide" Target="slides/slide254.xml"/><Relationship Id="rId298" Type="http://schemas.openxmlformats.org/officeDocument/2006/relationships/slide" Target="slides/slide275.xml"/><Relationship Id="rId400" Type="http://schemas.openxmlformats.org/officeDocument/2006/relationships/slide" Target="slides/slide377.xml"/><Relationship Id="rId421" Type="http://schemas.openxmlformats.org/officeDocument/2006/relationships/slide" Target="slides/slide398.xml"/><Relationship Id="rId442" Type="http://schemas.openxmlformats.org/officeDocument/2006/relationships/slide" Target="slides/slide419.xml"/><Relationship Id="rId463" Type="http://schemas.openxmlformats.org/officeDocument/2006/relationships/slide" Target="slides/slide440.xml"/><Relationship Id="rId484" Type="http://schemas.openxmlformats.org/officeDocument/2006/relationships/slide" Target="slides/slide461.xml"/><Relationship Id="rId116" Type="http://schemas.openxmlformats.org/officeDocument/2006/relationships/slide" Target="slides/slide93.xml"/><Relationship Id="rId137" Type="http://schemas.openxmlformats.org/officeDocument/2006/relationships/slide" Target="slides/slide114.xml"/><Relationship Id="rId158" Type="http://schemas.openxmlformats.org/officeDocument/2006/relationships/slide" Target="slides/slide135.xml"/><Relationship Id="rId302" Type="http://schemas.openxmlformats.org/officeDocument/2006/relationships/slide" Target="slides/slide279.xml"/><Relationship Id="rId323" Type="http://schemas.openxmlformats.org/officeDocument/2006/relationships/slide" Target="slides/slide300.xml"/><Relationship Id="rId344" Type="http://schemas.openxmlformats.org/officeDocument/2006/relationships/slide" Target="slides/slide321.xml"/><Relationship Id="rId20" Type="http://schemas.openxmlformats.org/officeDocument/2006/relationships/slideMaster" Target="slideMasters/slideMaster20.xml"/><Relationship Id="rId41" Type="http://schemas.openxmlformats.org/officeDocument/2006/relationships/slide" Target="slides/slide18.xml"/><Relationship Id="rId62" Type="http://schemas.openxmlformats.org/officeDocument/2006/relationships/slide" Target="slides/slide39.xml"/><Relationship Id="rId83" Type="http://schemas.openxmlformats.org/officeDocument/2006/relationships/slide" Target="slides/slide60.xml"/><Relationship Id="rId179" Type="http://schemas.openxmlformats.org/officeDocument/2006/relationships/slide" Target="slides/slide156.xml"/><Relationship Id="rId365" Type="http://schemas.openxmlformats.org/officeDocument/2006/relationships/slide" Target="slides/slide342.xml"/><Relationship Id="rId386" Type="http://schemas.openxmlformats.org/officeDocument/2006/relationships/slide" Target="slides/slide363.xml"/><Relationship Id="rId190" Type="http://schemas.openxmlformats.org/officeDocument/2006/relationships/slide" Target="slides/slide167.xml"/><Relationship Id="rId204" Type="http://schemas.openxmlformats.org/officeDocument/2006/relationships/slide" Target="slides/slide181.xml"/><Relationship Id="rId225" Type="http://schemas.openxmlformats.org/officeDocument/2006/relationships/slide" Target="slides/slide202.xml"/><Relationship Id="rId246" Type="http://schemas.openxmlformats.org/officeDocument/2006/relationships/slide" Target="slides/slide223.xml"/><Relationship Id="rId267" Type="http://schemas.openxmlformats.org/officeDocument/2006/relationships/slide" Target="slides/slide244.xml"/><Relationship Id="rId288" Type="http://schemas.openxmlformats.org/officeDocument/2006/relationships/slide" Target="slides/slide265.xml"/><Relationship Id="rId411" Type="http://schemas.openxmlformats.org/officeDocument/2006/relationships/slide" Target="slides/slide388.xml"/><Relationship Id="rId432" Type="http://schemas.openxmlformats.org/officeDocument/2006/relationships/slide" Target="slides/slide409.xml"/><Relationship Id="rId453" Type="http://schemas.openxmlformats.org/officeDocument/2006/relationships/slide" Target="slides/slide430.xml"/><Relationship Id="rId474" Type="http://schemas.openxmlformats.org/officeDocument/2006/relationships/slide" Target="slides/slide451.xml"/><Relationship Id="rId106" Type="http://schemas.openxmlformats.org/officeDocument/2006/relationships/slide" Target="slides/slide83.xml"/><Relationship Id="rId127" Type="http://schemas.openxmlformats.org/officeDocument/2006/relationships/slide" Target="slides/slide104.xml"/><Relationship Id="rId313" Type="http://schemas.openxmlformats.org/officeDocument/2006/relationships/slide" Target="slides/slide290.xml"/><Relationship Id="rId10" Type="http://schemas.openxmlformats.org/officeDocument/2006/relationships/slideMaster" Target="slideMasters/slideMaster10.xml"/><Relationship Id="rId31" Type="http://schemas.openxmlformats.org/officeDocument/2006/relationships/slide" Target="slides/slide8.xml"/><Relationship Id="rId52" Type="http://schemas.openxmlformats.org/officeDocument/2006/relationships/slide" Target="slides/slide29.xml"/><Relationship Id="rId73" Type="http://schemas.openxmlformats.org/officeDocument/2006/relationships/slide" Target="slides/slide50.xml"/><Relationship Id="rId94" Type="http://schemas.openxmlformats.org/officeDocument/2006/relationships/slide" Target="slides/slide71.xml"/><Relationship Id="rId148" Type="http://schemas.openxmlformats.org/officeDocument/2006/relationships/slide" Target="slides/slide125.xml"/><Relationship Id="rId169" Type="http://schemas.openxmlformats.org/officeDocument/2006/relationships/slide" Target="slides/slide146.xml"/><Relationship Id="rId334" Type="http://schemas.openxmlformats.org/officeDocument/2006/relationships/slide" Target="slides/slide311.xml"/><Relationship Id="rId355" Type="http://schemas.openxmlformats.org/officeDocument/2006/relationships/slide" Target="slides/slide332.xml"/><Relationship Id="rId376" Type="http://schemas.openxmlformats.org/officeDocument/2006/relationships/slide" Target="slides/slide353.xml"/><Relationship Id="rId397" Type="http://schemas.openxmlformats.org/officeDocument/2006/relationships/slide" Target="slides/slide374.xml"/><Relationship Id="rId4" Type="http://schemas.openxmlformats.org/officeDocument/2006/relationships/slideMaster" Target="slideMasters/slideMaster4.xml"/><Relationship Id="rId180" Type="http://schemas.openxmlformats.org/officeDocument/2006/relationships/slide" Target="slides/slide157.xml"/><Relationship Id="rId215" Type="http://schemas.openxmlformats.org/officeDocument/2006/relationships/slide" Target="slides/slide192.xml"/><Relationship Id="rId236" Type="http://schemas.openxmlformats.org/officeDocument/2006/relationships/slide" Target="slides/slide213.xml"/><Relationship Id="rId257" Type="http://schemas.openxmlformats.org/officeDocument/2006/relationships/slide" Target="slides/slide234.xml"/><Relationship Id="rId278" Type="http://schemas.openxmlformats.org/officeDocument/2006/relationships/slide" Target="slides/slide255.xml"/><Relationship Id="rId401" Type="http://schemas.openxmlformats.org/officeDocument/2006/relationships/slide" Target="slides/slide378.xml"/><Relationship Id="rId422" Type="http://schemas.openxmlformats.org/officeDocument/2006/relationships/slide" Target="slides/slide399.xml"/><Relationship Id="rId443" Type="http://schemas.openxmlformats.org/officeDocument/2006/relationships/slide" Target="slides/slide420.xml"/><Relationship Id="rId464" Type="http://schemas.openxmlformats.org/officeDocument/2006/relationships/slide" Target="slides/slide441.xml"/><Relationship Id="rId303" Type="http://schemas.openxmlformats.org/officeDocument/2006/relationships/slide" Target="slides/slide280.xml"/><Relationship Id="rId485" Type="http://schemas.openxmlformats.org/officeDocument/2006/relationships/slide" Target="slides/slide462.xml"/><Relationship Id="rId42" Type="http://schemas.openxmlformats.org/officeDocument/2006/relationships/slide" Target="slides/slide19.xml"/><Relationship Id="rId84" Type="http://schemas.openxmlformats.org/officeDocument/2006/relationships/slide" Target="slides/slide61.xml"/><Relationship Id="rId138" Type="http://schemas.openxmlformats.org/officeDocument/2006/relationships/slide" Target="slides/slide115.xml"/><Relationship Id="rId345" Type="http://schemas.openxmlformats.org/officeDocument/2006/relationships/slide" Target="slides/slide322.xml"/><Relationship Id="rId387" Type="http://schemas.openxmlformats.org/officeDocument/2006/relationships/slide" Target="slides/slide364.xml"/><Relationship Id="rId191" Type="http://schemas.openxmlformats.org/officeDocument/2006/relationships/slide" Target="slides/slide168.xml"/><Relationship Id="rId205" Type="http://schemas.openxmlformats.org/officeDocument/2006/relationships/slide" Target="slides/slide182.xml"/><Relationship Id="rId247" Type="http://schemas.openxmlformats.org/officeDocument/2006/relationships/slide" Target="slides/slide224.xml"/><Relationship Id="rId412" Type="http://schemas.openxmlformats.org/officeDocument/2006/relationships/slide" Target="slides/slide389.xml"/><Relationship Id="rId107" Type="http://schemas.openxmlformats.org/officeDocument/2006/relationships/slide" Target="slides/slide84.xml"/><Relationship Id="rId289" Type="http://schemas.openxmlformats.org/officeDocument/2006/relationships/slide" Target="slides/slide266.xml"/><Relationship Id="rId454" Type="http://schemas.openxmlformats.org/officeDocument/2006/relationships/slide" Target="slides/slide431.xml"/><Relationship Id="rId11" Type="http://schemas.openxmlformats.org/officeDocument/2006/relationships/slideMaster" Target="slideMasters/slideMaster11.xml"/><Relationship Id="rId53" Type="http://schemas.openxmlformats.org/officeDocument/2006/relationships/slide" Target="slides/slide30.xml"/><Relationship Id="rId149" Type="http://schemas.openxmlformats.org/officeDocument/2006/relationships/slide" Target="slides/slide126.xml"/><Relationship Id="rId314" Type="http://schemas.openxmlformats.org/officeDocument/2006/relationships/slide" Target="slides/slide291.xml"/><Relationship Id="rId356" Type="http://schemas.openxmlformats.org/officeDocument/2006/relationships/slide" Target="slides/slide333.xml"/><Relationship Id="rId398" Type="http://schemas.openxmlformats.org/officeDocument/2006/relationships/slide" Target="slides/slide375.xml"/><Relationship Id="rId95" Type="http://schemas.openxmlformats.org/officeDocument/2006/relationships/slide" Target="slides/slide72.xml"/><Relationship Id="rId160" Type="http://schemas.openxmlformats.org/officeDocument/2006/relationships/slide" Target="slides/slide137.xml"/><Relationship Id="rId216" Type="http://schemas.openxmlformats.org/officeDocument/2006/relationships/slide" Target="slides/slide193.xml"/><Relationship Id="rId423" Type="http://schemas.openxmlformats.org/officeDocument/2006/relationships/slide" Target="slides/slide400.xml"/><Relationship Id="rId258" Type="http://schemas.openxmlformats.org/officeDocument/2006/relationships/slide" Target="slides/slide235.xml"/><Relationship Id="rId465" Type="http://schemas.openxmlformats.org/officeDocument/2006/relationships/slide" Target="slides/slide442.xml"/><Relationship Id="rId22" Type="http://schemas.openxmlformats.org/officeDocument/2006/relationships/slideMaster" Target="slideMasters/slideMaster22.xml"/><Relationship Id="rId64" Type="http://schemas.openxmlformats.org/officeDocument/2006/relationships/slide" Target="slides/slide41.xml"/><Relationship Id="rId118" Type="http://schemas.openxmlformats.org/officeDocument/2006/relationships/slide" Target="slides/slide95.xml"/><Relationship Id="rId325" Type="http://schemas.openxmlformats.org/officeDocument/2006/relationships/slide" Target="slides/slide302.xml"/><Relationship Id="rId367" Type="http://schemas.openxmlformats.org/officeDocument/2006/relationships/slide" Target="slides/slide344.xml"/><Relationship Id="rId171" Type="http://schemas.openxmlformats.org/officeDocument/2006/relationships/slide" Target="slides/slide148.xml"/><Relationship Id="rId227" Type="http://schemas.openxmlformats.org/officeDocument/2006/relationships/slide" Target="slides/slide204.xml"/><Relationship Id="rId269" Type="http://schemas.openxmlformats.org/officeDocument/2006/relationships/slide" Target="slides/slide246.xml"/><Relationship Id="rId434" Type="http://schemas.openxmlformats.org/officeDocument/2006/relationships/slide" Target="slides/slide411.xml"/><Relationship Id="rId476" Type="http://schemas.openxmlformats.org/officeDocument/2006/relationships/slide" Target="slides/slide453.xml"/><Relationship Id="rId33" Type="http://schemas.openxmlformats.org/officeDocument/2006/relationships/slide" Target="slides/slide10.xml"/><Relationship Id="rId129" Type="http://schemas.openxmlformats.org/officeDocument/2006/relationships/slide" Target="slides/slide106.xml"/><Relationship Id="rId280" Type="http://schemas.openxmlformats.org/officeDocument/2006/relationships/slide" Target="slides/slide257.xml"/><Relationship Id="rId336" Type="http://schemas.openxmlformats.org/officeDocument/2006/relationships/slide" Target="slides/slide313.xml"/><Relationship Id="rId75" Type="http://schemas.openxmlformats.org/officeDocument/2006/relationships/slide" Target="slides/slide52.xml"/><Relationship Id="rId140" Type="http://schemas.openxmlformats.org/officeDocument/2006/relationships/slide" Target="slides/slide117.xml"/><Relationship Id="rId182" Type="http://schemas.openxmlformats.org/officeDocument/2006/relationships/slide" Target="slides/slide159.xml"/><Relationship Id="rId378" Type="http://schemas.openxmlformats.org/officeDocument/2006/relationships/slide" Target="slides/slide355.xml"/><Relationship Id="rId403" Type="http://schemas.openxmlformats.org/officeDocument/2006/relationships/slide" Target="slides/slide380.xml"/><Relationship Id="rId6" Type="http://schemas.openxmlformats.org/officeDocument/2006/relationships/slideMaster" Target="slideMasters/slideMaster6.xml"/><Relationship Id="rId238" Type="http://schemas.openxmlformats.org/officeDocument/2006/relationships/slide" Target="slides/slide215.xml"/><Relationship Id="rId445" Type="http://schemas.openxmlformats.org/officeDocument/2006/relationships/slide" Target="slides/slide422.xml"/><Relationship Id="rId487" Type="http://schemas.openxmlformats.org/officeDocument/2006/relationships/notesMaster" Target="notesMasters/notesMaster1.xml"/><Relationship Id="rId291" Type="http://schemas.openxmlformats.org/officeDocument/2006/relationships/slide" Target="slides/slide268.xml"/><Relationship Id="rId305" Type="http://schemas.openxmlformats.org/officeDocument/2006/relationships/slide" Target="slides/slide282.xml"/><Relationship Id="rId347" Type="http://schemas.openxmlformats.org/officeDocument/2006/relationships/slide" Target="slides/slide324.xml"/><Relationship Id="rId44" Type="http://schemas.openxmlformats.org/officeDocument/2006/relationships/slide" Target="slides/slide21.xml"/><Relationship Id="rId86" Type="http://schemas.openxmlformats.org/officeDocument/2006/relationships/slide" Target="slides/slide63.xml"/><Relationship Id="rId151" Type="http://schemas.openxmlformats.org/officeDocument/2006/relationships/slide" Target="slides/slide128.xml"/><Relationship Id="rId389" Type="http://schemas.openxmlformats.org/officeDocument/2006/relationships/slide" Target="slides/slide366.xml"/><Relationship Id="rId193" Type="http://schemas.openxmlformats.org/officeDocument/2006/relationships/slide" Target="slides/slide170.xml"/><Relationship Id="rId207" Type="http://schemas.openxmlformats.org/officeDocument/2006/relationships/slide" Target="slides/slide184.xml"/><Relationship Id="rId249" Type="http://schemas.openxmlformats.org/officeDocument/2006/relationships/slide" Target="slides/slide226.xml"/><Relationship Id="rId414" Type="http://schemas.openxmlformats.org/officeDocument/2006/relationships/slide" Target="slides/slide391.xml"/><Relationship Id="rId456" Type="http://schemas.openxmlformats.org/officeDocument/2006/relationships/slide" Target="slides/slide433.xml"/><Relationship Id="rId13" Type="http://schemas.openxmlformats.org/officeDocument/2006/relationships/slideMaster" Target="slideMasters/slideMaster13.xml"/><Relationship Id="rId109" Type="http://schemas.openxmlformats.org/officeDocument/2006/relationships/slide" Target="slides/slide86.xml"/><Relationship Id="rId260" Type="http://schemas.openxmlformats.org/officeDocument/2006/relationships/slide" Target="slides/slide237.xml"/><Relationship Id="rId316" Type="http://schemas.openxmlformats.org/officeDocument/2006/relationships/slide" Target="slides/slide293.xml"/><Relationship Id="rId55" Type="http://schemas.openxmlformats.org/officeDocument/2006/relationships/slide" Target="slides/slide32.xml"/><Relationship Id="rId97" Type="http://schemas.openxmlformats.org/officeDocument/2006/relationships/slide" Target="slides/slide74.xml"/><Relationship Id="rId120" Type="http://schemas.openxmlformats.org/officeDocument/2006/relationships/slide" Target="slides/slide97.xml"/><Relationship Id="rId358" Type="http://schemas.openxmlformats.org/officeDocument/2006/relationships/slide" Target="slides/slide335.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3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33.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5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52.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53.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54.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55.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56.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5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58.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59.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30.w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30.w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61.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62.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63.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69.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71.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72.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73.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74.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76.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77.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80.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81.emf"/></Relationships>
</file>

<file path=ppt/drawings/_rels/vmlDrawing36.vml.rels><?xml version="1.0" encoding="UTF-8" standalone="yes"?>
<Relationships xmlns="http://schemas.openxmlformats.org/package/2006/relationships"><Relationship Id="rId2" Type="http://schemas.openxmlformats.org/officeDocument/2006/relationships/image" Target="../media/image144.emf"/><Relationship Id="rId1" Type="http://schemas.openxmlformats.org/officeDocument/2006/relationships/image" Target="../media/image143.emf"/></Relationships>
</file>

<file path=ppt/drawings/_rels/vmlDrawing37.vml.rels><?xml version="1.0" encoding="UTF-8" standalone="yes"?>
<Relationships xmlns="http://schemas.openxmlformats.org/package/2006/relationships"><Relationship Id="rId2" Type="http://schemas.openxmlformats.org/officeDocument/2006/relationships/image" Target="../media/image144.emf"/><Relationship Id="rId1" Type="http://schemas.openxmlformats.org/officeDocument/2006/relationships/image" Target="../media/image145.emf"/></Relationships>
</file>

<file path=ppt/drawings/_rels/vmlDrawing38.v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image" Target="../media/image147.png"/></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148.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163.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164.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190.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193.w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197.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206.emf"/></Relationships>
</file>

<file path=ppt/drawings/_rels/vmlDrawing46.vml.rels><?xml version="1.0" encoding="UTF-8" standalone="yes"?>
<Relationships xmlns="http://schemas.openxmlformats.org/package/2006/relationships"><Relationship Id="rId2" Type="http://schemas.openxmlformats.org/officeDocument/2006/relationships/image" Target="../media/image144.emf"/><Relationship Id="rId1" Type="http://schemas.openxmlformats.org/officeDocument/2006/relationships/image" Target="../media/image208.e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209.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224.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225.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6.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30.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058"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endParaRPr lang="en-US" altLang="en-US"/>
          </a:p>
        </p:txBody>
      </p:sp>
      <p:sp>
        <p:nvSpPr>
          <p:cNvPr id="45059" name="Rectangle 3"/>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endParaRPr lang="en-US" altLang="en-US"/>
          </a:p>
        </p:txBody>
      </p:sp>
      <p:sp>
        <p:nvSpPr>
          <p:cNvPr id="450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45061" name="Rectangle 5"/>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5062" name="Rectangle 6"/>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endParaRPr lang="en-US" altLang="en-US"/>
          </a:p>
        </p:txBody>
      </p:sp>
      <p:sp>
        <p:nvSpPr>
          <p:cNvPr id="45063" name="Rectangle 7"/>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57032A57-0698-42B2-89E9-8C1BA503DF27}" type="slidenum">
              <a:rPr lang="en-US" altLang="en-US"/>
              <a:pPr/>
              <a:t>‹#›</a:t>
            </a:fld>
            <a:endParaRPr lang="en-US" altLang="en-US"/>
          </a:p>
        </p:txBody>
      </p:sp>
    </p:spTree>
    <p:extLst>
      <p:ext uri="{BB962C8B-B14F-4D97-AF65-F5344CB8AC3E}">
        <p14:creationId xmlns:p14="http://schemas.microsoft.com/office/powerpoint/2010/main" val="1541325197"/>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pitchFamily="34" charset="0"/>
        <a:ea typeface="+mn-ea"/>
        <a:cs typeface="+mn-cs"/>
      </a:defRPr>
    </a:lvl1pPr>
    <a:lvl2pPr marL="457200" algn="l" rtl="0" fontAlgn="base">
      <a:spcBef>
        <a:spcPct val="30000"/>
      </a:spcBef>
      <a:spcAft>
        <a:spcPct val="0"/>
      </a:spcAft>
      <a:defRPr sz="1200" kern="1200">
        <a:solidFill>
          <a:schemeClr val="tx1"/>
        </a:solidFill>
        <a:latin typeface="Arial" pitchFamily="34" charset="0"/>
        <a:ea typeface="+mn-ea"/>
        <a:cs typeface="+mn-cs"/>
      </a:defRPr>
    </a:lvl2pPr>
    <a:lvl3pPr marL="914400" algn="l" rtl="0" fontAlgn="base">
      <a:spcBef>
        <a:spcPct val="30000"/>
      </a:spcBef>
      <a:spcAft>
        <a:spcPct val="0"/>
      </a:spcAft>
      <a:defRPr sz="1200" kern="1200">
        <a:solidFill>
          <a:schemeClr val="tx1"/>
        </a:solidFill>
        <a:latin typeface="Arial" pitchFamily="34" charset="0"/>
        <a:ea typeface="+mn-ea"/>
        <a:cs typeface="+mn-cs"/>
      </a:defRPr>
    </a:lvl3pPr>
    <a:lvl4pPr marL="1371600" algn="l" rtl="0" fontAlgn="base">
      <a:spcBef>
        <a:spcPct val="30000"/>
      </a:spcBef>
      <a:spcAft>
        <a:spcPct val="0"/>
      </a:spcAft>
      <a:defRPr sz="1200" kern="1200">
        <a:solidFill>
          <a:schemeClr val="tx1"/>
        </a:solidFill>
        <a:latin typeface="Arial" pitchFamily="34" charset="0"/>
        <a:ea typeface="+mn-ea"/>
        <a:cs typeface="+mn-cs"/>
      </a:defRPr>
    </a:lvl4pPr>
    <a:lvl5pPr marL="1828800" algn="l" rtl="0" fontAlgn="base">
      <a:spcBef>
        <a:spcPct val="30000"/>
      </a:spcBef>
      <a:spcAft>
        <a:spcPct val="0"/>
      </a:spcAft>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itchFamily="34" charset="0"/>
              </a:defRPr>
            </a:lvl1pPr>
            <a:lvl2pPr marL="742950" indent="-285750" eaLnBrk="0" hangingPunct="0">
              <a:spcBef>
                <a:spcPct val="30000"/>
              </a:spcBef>
              <a:defRPr sz="1200">
                <a:solidFill>
                  <a:schemeClr val="tx1"/>
                </a:solidFill>
                <a:latin typeface="Arial" pitchFamily="34" charset="0"/>
              </a:defRPr>
            </a:lvl2pPr>
            <a:lvl3pPr marL="1143000" indent="-228600" eaLnBrk="0" hangingPunct="0">
              <a:spcBef>
                <a:spcPct val="30000"/>
              </a:spcBef>
              <a:defRPr sz="1200">
                <a:solidFill>
                  <a:schemeClr val="tx1"/>
                </a:solidFill>
                <a:latin typeface="Arial" pitchFamily="34" charset="0"/>
              </a:defRPr>
            </a:lvl3pPr>
            <a:lvl4pPr marL="1600200" indent="-228600" eaLnBrk="0" hangingPunct="0">
              <a:spcBef>
                <a:spcPct val="30000"/>
              </a:spcBef>
              <a:defRPr sz="1200">
                <a:solidFill>
                  <a:schemeClr val="tx1"/>
                </a:solidFill>
                <a:latin typeface="Arial" pitchFamily="34" charset="0"/>
              </a:defRPr>
            </a:lvl4pPr>
            <a:lvl5pPr marL="2057400" indent="-228600" eaLnBrk="0" hangingPunct="0">
              <a:spcBef>
                <a:spcPct val="30000"/>
              </a:spcBef>
              <a:defRPr sz="1200">
                <a:solidFill>
                  <a:schemeClr val="tx1"/>
                </a:solidFill>
                <a:latin typeface="Arial" pitchFamily="34" charset="0"/>
              </a:defRPr>
            </a:lvl5pPr>
            <a:lvl6pPr marL="2514600" indent="-228600" eaLnBrk="0" fontAlgn="base" hangingPunct="0">
              <a:spcBef>
                <a:spcPct val="30000"/>
              </a:spcBef>
              <a:spcAft>
                <a:spcPct val="0"/>
              </a:spcAft>
              <a:defRPr sz="1200">
                <a:solidFill>
                  <a:schemeClr val="tx1"/>
                </a:solidFill>
                <a:latin typeface="Arial" pitchFamily="34" charset="0"/>
              </a:defRPr>
            </a:lvl6pPr>
            <a:lvl7pPr marL="2971800" indent="-228600" eaLnBrk="0" fontAlgn="base" hangingPunct="0">
              <a:spcBef>
                <a:spcPct val="30000"/>
              </a:spcBef>
              <a:spcAft>
                <a:spcPct val="0"/>
              </a:spcAft>
              <a:defRPr sz="1200">
                <a:solidFill>
                  <a:schemeClr val="tx1"/>
                </a:solidFill>
                <a:latin typeface="Arial" pitchFamily="34" charset="0"/>
              </a:defRPr>
            </a:lvl7pPr>
            <a:lvl8pPr marL="3429000" indent="-228600" eaLnBrk="0" fontAlgn="base" hangingPunct="0">
              <a:spcBef>
                <a:spcPct val="30000"/>
              </a:spcBef>
              <a:spcAft>
                <a:spcPct val="0"/>
              </a:spcAft>
              <a:defRPr sz="1200">
                <a:solidFill>
                  <a:schemeClr val="tx1"/>
                </a:solidFill>
                <a:latin typeface="Arial" pitchFamily="34" charset="0"/>
              </a:defRPr>
            </a:lvl8pPr>
            <a:lvl9pPr marL="3886200" indent="-228600" eaLnBrk="0" fontAlgn="base" hangingPunct="0">
              <a:spcBef>
                <a:spcPct val="30000"/>
              </a:spcBef>
              <a:spcAft>
                <a:spcPct val="0"/>
              </a:spcAft>
              <a:defRPr sz="1200">
                <a:solidFill>
                  <a:schemeClr val="tx1"/>
                </a:solidFill>
                <a:latin typeface="Arial" pitchFamily="34" charset="0"/>
              </a:defRPr>
            </a:lvl9pPr>
          </a:lstStyle>
          <a:p>
            <a:pPr eaLnBrk="1" hangingPunct="1">
              <a:spcBef>
                <a:spcPct val="0"/>
              </a:spcBef>
            </a:pPr>
            <a:fld id="{71E19BC2-3B37-45F1-A4D9-342FF9E7BAC4}" type="slidenum">
              <a:rPr lang="en-US" altLang="en-US" smtClean="0">
                <a:solidFill>
                  <a:prstClr val="black"/>
                </a:solidFill>
              </a:rPr>
              <a:pPr eaLnBrk="1" hangingPunct="1">
                <a:spcBef>
                  <a:spcPct val="0"/>
                </a:spcBef>
              </a:pPr>
              <a:t>12</a:t>
            </a:fld>
            <a:endParaRPr lang="en-US" altLang="en-US" smtClean="0">
              <a:solidFill>
                <a:prstClr val="black"/>
              </a:solidFill>
            </a:endParaRPr>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p:spPr>
        <p:txBody>
          <a:bodyPr/>
          <a:lstStyle/>
          <a:p>
            <a:pPr eaLnBrk="1" hangingPunct="1"/>
            <a:endParaRPr lang="en-US" alt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9D43FAF-5978-4480-ABA8-F6B369532A6D}" type="slidenum">
              <a:rPr lang="en-US" altLang="en-US">
                <a:solidFill>
                  <a:prstClr val="black"/>
                </a:solidFill>
              </a:rPr>
              <a:pPr/>
              <a:t>107</a:t>
            </a:fld>
            <a:endParaRPr lang="en-US" altLang="en-US">
              <a:solidFill>
                <a:prstClr val="black"/>
              </a:solidFill>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F6BFD6-14DA-4CEF-A5D4-B8212AD69BEA}" type="slidenum">
              <a:rPr lang="en-US" altLang="en-US">
                <a:solidFill>
                  <a:prstClr val="black"/>
                </a:solidFill>
              </a:rPr>
              <a:pPr/>
              <a:t>108</a:t>
            </a:fld>
            <a:endParaRPr lang="en-US" altLang="en-US">
              <a:solidFill>
                <a:prstClr val="black"/>
              </a:solidFill>
            </a:endParaRPr>
          </a:p>
        </p:txBody>
      </p:sp>
      <p:sp>
        <p:nvSpPr>
          <p:cNvPr id="140290"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FD70BEB-2F27-47DE-802C-73A6627197D6}" type="slidenum">
              <a:rPr lang="en-US" altLang="en-US">
                <a:solidFill>
                  <a:prstClr val="black"/>
                </a:solidFill>
              </a:rPr>
              <a:pPr/>
              <a:t>192</a:t>
            </a:fld>
            <a:endParaRPr lang="en-US" altLang="en-US">
              <a:solidFill>
                <a:prstClr val="black"/>
              </a:solidFill>
            </a:endParaRPr>
          </a:p>
        </p:txBody>
      </p:sp>
      <p:sp>
        <p:nvSpPr>
          <p:cNvPr id="2130946" name="Rectangle 2"/>
          <p:cNvSpPr>
            <a:spLocks noGrp="1" noRot="1" noChangeAspect="1" noChangeArrowheads="1" noTextEdit="1"/>
          </p:cNvSpPr>
          <p:nvPr>
            <p:ph type="sldImg"/>
          </p:nvPr>
        </p:nvSpPr>
        <p:spPr>
          <a:ln/>
        </p:spPr>
      </p:sp>
      <p:sp>
        <p:nvSpPr>
          <p:cNvPr id="2130947"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145AF9-F515-4AB7-A88D-AE7302A32728}" type="slidenum">
              <a:rPr lang="en-US" altLang="en-US"/>
              <a:pPr/>
              <a:t>438</a:t>
            </a:fld>
            <a:endParaRPr lang="en-US" altLang="en-US"/>
          </a:p>
        </p:txBody>
      </p:sp>
      <p:sp>
        <p:nvSpPr>
          <p:cNvPr id="46082" name="Rectangle 2"/>
          <p:cNvSpPr>
            <a:spLocks noGrp="1" noRot="1" noChangeAspect="1" noChangeArrowheads="1" noTextEdit="1"/>
          </p:cNvSpPr>
          <p:nvPr>
            <p:ph type="sldImg"/>
          </p:nvPr>
        </p:nvSpPr>
        <p:spPr>
          <a:xfrm>
            <a:off x="1144588" y="685800"/>
            <a:ext cx="4572000" cy="3429000"/>
          </a:xfrm>
          <a:ln/>
        </p:spPr>
      </p:sp>
      <p:sp>
        <p:nvSpPr>
          <p:cNvPr id="46083" name="Rectangle 3"/>
          <p:cNvSpPr>
            <a:spLocks noGrp="1" noChangeArrowheads="1"/>
          </p:cNvSpPr>
          <p:nvPr>
            <p:ph type="body" idx="1"/>
          </p:nvPr>
        </p:nvSpPr>
        <p:spPr/>
        <p:txBody>
          <a:bodyPr/>
          <a:lstStyle/>
          <a:p>
            <a:r>
              <a:rPr lang="en-US" altLang="en-US"/>
              <a:t>The non-rotating “plate goniometer” (left) was developed last year.  A new incarnation for taking rotation-camera data is now being developed (right).  Either of these devices will accept most any crystallization tray that can be rotated 90 degrees to gravity and probe arbitrary points in each crystallization drop with a 50 um x-ray beam.  Installing a plate goniometer takes ~30 minutes and the location ~300 mm downbeam from the “normal” protein crystallography sample mounting point makes this technology transferable to most any beamline.</a:t>
            </a:r>
          </a:p>
          <a:p>
            <a:endParaRPr lang="en-US" altLang="en-US"/>
          </a:p>
          <a:p>
            <a:r>
              <a:rPr lang="en-US" altLang="en-US"/>
              <a:t>Current status is that a 95% complete data set has been collected from a 50 um lysozyme crystal at room temperature, and trials are now underway to collect data sets from “real” crystals.</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5680DB9-5313-45B4-BCBF-7AD3C021784E}" type="slidenum">
              <a:rPr lang="en-US" altLang="en-US"/>
              <a:pPr/>
              <a:t>439</a:t>
            </a:fld>
            <a:endParaRPr lang="en-US" altLang="en-US"/>
          </a:p>
        </p:txBody>
      </p:sp>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p:txBody>
          <a:bodyPr/>
          <a:lstStyle/>
          <a:p>
            <a:r>
              <a:rPr lang="en-US" altLang="en-US"/>
              <a:t>non-rotating tray goniometer stage installed in ALS 8.3.1.  Note that the “normal” cryo-pin goniometer on the left is still in place and a brass flight tube has been added to contain the air scatter from the main beam on its way to the tray goniometer.</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62D905-C1D9-4520-9E71-9AC60F700766}" type="slidenum">
              <a:rPr lang="en-US" altLang="en-US"/>
              <a:pPr/>
              <a:t>444</a:t>
            </a:fld>
            <a:endParaRPr lang="en-US" altLang="en-US"/>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xfrm>
            <a:off x="914400" y="4343400"/>
            <a:ext cx="5029200" cy="4114800"/>
          </a:xfrm>
        </p:spPr>
        <p:txBody>
          <a:bodyPr/>
          <a:lstStyle/>
          <a:p>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fld id="{A7EB603A-46E8-458D-92B9-A98AD5716B3D}" type="slidenum">
              <a:rPr lang="en-US" altLang="en-US" smtClean="0">
                <a:solidFill>
                  <a:prstClr val="black"/>
                </a:solidFill>
              </a:rPr>
              <a:pPr eaLnBrk="1" hangingPunct="1">
                <a:defRPr/>
              </a:pPr>
              <a:t>463</a:t>
            </a:fld>
            <a:endParaRPr lang="en-US" altLang="en-US" smtClean="0">
              <a:solidFill>
                <a:prstClr val="black"/>
              </a:solidFill>
            </a:endParaRPr>
          </a:p>
        </p:txBody>
      </p:sp>
      <p:sp>
        <p:nvSpPr>
          <p:cNvPr id="111619" name="Slide Image Placeholder 1"/>
          <p:cNvSpPr>
            <a:spLocks noGrp="1" noRot="1" noChangeAspect="1" noTextEdit="1"/>
          </p:cNvSpPr>
          <p:nvPr>
            <p:ph type="sldImg"/>
          </p:nvPr>
        </p:nvSpPr>
        <p:spPr>
          <a:ln/>
        </p:spPr>
      </p:sp>
      <p:sp>
        <p:nvSpPr>
          <p:cNvPr id="111620" name="Notes Placeholder 2"/>
          <p:cNvSpPr>
            <a:spLocks noGrp="1"/>
          </p:cNvSpPr>
          <p:nvPr>
            <p:ph type="body" idx="1"/>
          </p:nvPr>
        </p:nvSpPr>
        <p:spPr>
          <a:xfrm>
            <a:off x="914400" y="4343400"/>
            <a:ext cx="5029200" cy="4114800"/>
          </a:xfrm>
          <a:noFill/>
        </p:spPr>
        <p:txBody>
          <a:bodyPr/>
          <a:lstStyle/>
          <a:p>
            <a:pPr eaLnBrk="1" hangingPunct="1"/>
            <a:r>
              <a:rPr lang="en-US" altLang="en-US" smtClean="0"/>
              <a:t>what limits single-particle resolution ?</a:t>
            </a:r>
          </a:p>
          <a:p>
            <a:pPr eaLnBrk="1" hangingPunct="1"/>
            <a:r>
              <a:rPr lang="en-US" altLang="en-US" smtClean="0"/>
              <a:t>get 100 times more photons/shot if correctly focussed beam</a:t>
            </a:r>
          </a:p>
          <a:p>
            <a:pPr eaLnBrk="1" hangingPunct="1"/>
            <a:r>
              <a:rPr lang="en-US" altLang="en-US" smtClean="0"/>
              <a:t>get 100 times more with submicron beam focus on CXI chamber</a:t>
            </a:r>
          </a:p>
          <a:p>
            <a:pPr eaLnBrk="1" hangingPunct="1"/>
            <a:r>
              <a:rPr lang="en-US" altLang="en-US" smtClean="0"/>
              <a:t>Problem – scattering goes from N^2 to N (Wilson statistics).</a:t>
            </a:r>
          </a:p>
          <a:p>
            <a:pPr eaLnBrk="1" hangingPunct="1"/>
            <a:r>
              <a:rPr lang="en-US" altLang="en-US" smtClean="0"/>
              <a:t>So use a-priori information – modelling Axel Brummer</a:t>
            </a:r>
          </a:p>
          <a:p>
            <a:pPr eaLnBrk="1" hangingPunct="1"/>
            <a:r>
              <a:rPr lang="en-US" altLang="en-US" smtClean="0"/>
              <a:t>Make beam smaller than jet to elliminate streak</a:t>
            </a:r>
          </a:p>
        </p:txBody>
      </p:sp>
      <p:sp>
        <p:nvSpPr>
          <p:cNvPr id="111621"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Arial" pitchFamily="34" charset="0"/>
              </a:defRPr>
            </a:lvl1pPr>
            <a:lvl2pPr marL="742950" indent="-285750" eaLnBrk="0" hangingPunct="0">
              <a:spcBef>
                <a:spcPct val="30000"/>
              </a:spcBef>
              <a:defRPr sz="1200">
                <a:solidFill>
                  <a:schemeClr val="tx1"/>
                </a:solidFill>
                <a:latin typeface="Arial" pitchFamily="34" charset="0"/>
              </a:defRPr>
            </a:lvl2pPr>
            <a:lvl3pPr marL="1143000" indent="-228600" eaLnBrk="0" hangingPunct="0">
              <a:spcBef>
                <a:spcPct val="30000"/>
              </a:spcBef>
              <a:defRPr sz="1200">
                <a:solidFill>
                  <a:schemeClr val="tx1"/>
                </a:solidFill>
                <a:latin typeface="Arial" pitchFamily="34" charset="0"/>
              </a:defRPr>
            </a:lvl3pPr>
            <a:lvl4pPr marL="1600200" indent="-228600" eaLnBrk="0" hangingPunct="0">
              <a:spcBef>
                <a:spcPct val="30000"/>
              </a:spcBef>
              <a:defRPr sz="1200">
                <a:solidFill>
                  <a:schemeClr val="tx1"/>
                </a:solidFill>
                <a:latin typeface="Arial" pitchFamily="34" charset="0"/>
              </a:defRPr>
            </a:lvl4pPr>
            <a:lvl5pPr marL="2057400" indent="-228600" eaLnBrk="0" hangingPunct="0">
              <a:spcBef>
                <a:spcPct val="30000"/>
              </a:spcBef>
              <a:defRPr sz="1200">
                <a:solidFill>
                  <a:schemeClr val="tx1"/>
                </a:solidFill>
                <a:latin typeface="Arial" pitchFamily="34" charset="0"/>
              </a:defRPr>
            </a:lvl5pPr>
            <a:lvl6pPr marL="2514600" indent="-228600" eaLnBrk="0" fontAlgn="base" hangingPunct="0">
              <a:spcBef>
                <a:spcPct val="30000"/>
              </a:spcBef>
              <a:spcAft>
                <a:spcPct val="0"/>
              </a:spcAft>
              <a:defRPr sz="1200">
                <a:solidFill>
                  <a:schemeClr val="tx1"/>
                </a:solidFill>
                <a:latin typeface="Arial" pitchFamily="34" charset="0"/>
              </a:defRPr>
            </a:lvl6pPr>
            <a:lvl7pPr marL="2971800" indent="-228600" eaLnBrk="0" fontAlgn="base" hangingPunct="0">
              <a:spcBef>
                <a:spcPct val="30000"/>
              </a:spcBef>
              <a:spcAft>
                <a:spcPct val="0"/>
              </a:spcAft>
              <a:defRPr sz="1200">
                <a:solidFill>
                  <a:schemeClr val="tx1"/>
                </a:solidFill>
                <a:latin typeface="Arial" pitchFamily="34" charset="0"/>
              </a:defRPr>
            </a:lvl7pPr>
            <a:lvl8pPr marL="3429000" indent="-228600" eaLnBrk="0" fontAlgn="base" hangingPunct="0">
              <a:spcBef>
                <a:spcPct val="30000"/>
              </a:spcBef>
              <a:spcAft>
                <a:spcPct val="0"/>
              </a:spcAft>
              <a:defRPr sz="1200">
                <a:solidFill>
                  <a:schemeClr val="tx1"/>
                </a:solidFill>
                <a:latin typeface="Arial" pitchFamily="34" charset="0"/>
              </a:defRPr>
            </a:lvl8pPr>
            <a:lvl9pPr marL="3886200" indent="-228600" eaLnBrk="0" fontAlgn="base" hangingPunct="0">
              <a:spcBef>
                <a:spcPct val="30000"/>
              </a:spcBef>
              <a:spcAft>
                <a:spcPct val="0"/>
              </a:spcAft>
              <a:defRPr sz="1200">
                <a:solidFill>
                  <a:schemeClr val="tx1"/>
                </a:solidFill>
                <a:latin typeface="Arial" pitchFamily="34" charset="0"/>
              </a:defRPr>
            </a:lvl9pPr>
          </a:lstStyle>
          <a:p>
            <a:pPr algn="r">
              <a:spcBef>
                <a:spcPct val="0"/>
              </a:spcBef>
            </a:pPr>
            <a:fld id="{D8CB84A2-7E1B-451E-AD76-CC95F7B72CA7}" type="slidenum">
              <a:rPr lang="en-US" altLang="en-US" baseline="-25000">
                <a:solidFill>
                  <a:prstClr val="black"/>
                </a:solidFill>
                <a:ea typeface="ＭＳ Ｐゴシック" pitchFamily="34" charset="-128"/>
                <a:cs typeface="Arial" pitchFamily="34" charset="0"/>
              </a:rPr>
              <a:pPr algn="r">
                <a:spcBef>
                  <a:spcPct val="0"/>
                </a:spcBef>
              </a:pPr>
              <a:t>463</a:t>
            </a:fld>
            <a:endParaRPr lang="en-US" altLang="en-US" baseline="-25000">
              <a:solidFill>
                <a:prstClr val="black"/>
              </a:solidFill>
              <a:ea typeface="ＭＳ Ｐゴシック" pitchFamily="34" charset="-128"/>
              <a:cs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BC60785D-0D72-4238-BF4F-6486AA9908B2}" type="slidenum">
              <a:rPr lang="en-US" altLang="en-US"/>
              <a:pPr/>
              <a:t>‹#›</a:t>
            </a:fld>
            <a:endParaRPr lang="en-US" altLang="en-US"/>
          </a:p>
        </p:txBody>
      </p:sp>
    </p:spTree>
    <p:extLst>
      <p:ext uri="{BB962C8B-B14F-4D97-AF65-F5344CB8AC3E}">
        <p14:creationId xmlns:p14="http://schemas.microsoft.com/office/powerpoint/2010/main" val="19342629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58DECAB6-F51A-42D5-997C-EFC36BBA8294}" type="slidenum">
              <a:rPr lang="en-US" altLang="en-US"/>
              <a:pPr/>
              <a:t>‹#›</a:t>
            </a:fld>
            <a:endParaRPr lang="en-US" altLang="en-US"/>
          </a:p>
        </p:txBody>
      </p:sp>
    </p:spTree>
    <p:extLst>
      <p:ext uri="{BB962C8B-B14F-4D97-AF65-F5344CB8AC3E}">
        <p14:creationId xmlns:p14="http://schemas.microsoft.com/office/powerpoint/2010/main" val="223279277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smtClean="0"/>
          </a:p>
        </p:txBody>
      </p:sp>
      <p:sp>
        <p:nvSpPr>
          <p:cNvPr id="4" name="Date Placeholder 3"/>
          <p:cNvSpPr>
            <a:spLocks noGrp="1"/>
          </p:cNvSpPr>
          <p:nvPr>
            <p:ph type="dt" sz="half" idx="10"/>
          </p:nvPr>
        </p:nvSpPr>
        <p:spPr>
          <a:xfrm>
            <a:off x="685800" y="6248400"/>
            <a:ext cx="1905000" cy="457200"/>
          </a:xfrm>
        </p:spPr>
        <p:txBody>
          <a:bodyPr/>
          <a:lstStyle>
            <a:lvl1pPr>
              <a:defRPr>
                <a:solidFill>
                  <a:srgbClr val="000000"/>
                </a:solidFill>
                <a:latin typeface="Arial" charset="0"/>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p:spPr>
        <p:txBody>
          <a:bodyPr/>
          <a:lstStyle>
            <a:lvl1pPr>
              <a:defRPr>
                <a:solidFill>
                  <a:srgbClr val="000000"/>
                </a:solidFill>
                <a:latin typeface="Arial" charset="0"/>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p:spPr>
        <p:txBody>
          <a:bodyPr/>
          <a:lstStyle>
            <a:lvl1pPr>
              <a:defRPr>
                <a:solidFill>
                  <a:srgbClr val="000000"/>
                </a:solidFill>
                <a:latin typeface="Arial" charset="0"/>
              </a:defRPr>
            </a:lvl1pPr>
          </a:lstStyle>
          <a:p>
            <a:pPr>
              <a:defRPr/>
            </a:pPr>
            <a:fld id="{85DCCA37-29D7-4C3E-B607-8105DB685ACC}" type="slidenum">
              <a:rPr lang="en-US"/>
              <a:pPr>
                <a:defRPr/>
              </a:pPr>
              <a:t>‹#›</a:t>
            </a:fld>
            <a:endParaRPr lang="en-US"/>
          </a:p>
        </p:txBody>
      </p:sp>
    </p:spTree>
    <p:extLst>
      <p:ext uri="{BB962C8B-B14F-4D97-AF65-F5344CB8AC3E}">
        <p14:creationId xmlns:p14="http://schemas.microsoft.com/office/powerpoint/2010/main" val="384697908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pPr lvl="0"/>
            <a:endParaRPr lang="en-US" noProof="0" smtClean="0"/>
          </a:p>
        </p:txBody>
      </p:sp>
      <p:sp>
        <p:nvSpPr>
          <p:cNvPr id="4" name="Rectangle 4"/>
          <p:cNvSpPr>
            <a:spLocks noGrp="1" noChangeArrowheads="1"/>
          </p:cNvSpPr>
          <p:nvPr>
            <p:ph type="dt" sz="half" idx="10"/>
          </p:nvPr>
        </p:nvSpPr>
        <p:spPr/>
        <p:txBody>
          <a:bodyPr/>
          <a:lstStyle>
            <a:lvl1pPr>
              <a:defRPr>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solidFill>
                  <a:srgbClr val="000000"/>
                </a:solidFill>
                <a:latin typeface="Arial" charset="0"/>
              </a:defRPr>
            </a:lvl1pPr>
          </a:lstStyle>
          <a:p>
            <a:pPr>
              <a:defRPr/>
            </a:pPr>
            <a:fld id="{9690A4A5-6661-4888-B227-3F4509BC74DC}" type="slidenum">
              <a:rPr lang="en-US"/>
              <a:pPr>
                <a:defRPr/>
              </a:pPr>
              <a:t>‹#›</a:t>
            </a:fld>
            <a:endParaRPr lang="en-US"/>
          </a:p>
        </p:txBody>
      </p:sp>
    </p:spTree>
    <p:extLst>
      <p:ext uri="{BB962C8B-B14F-4D97-AF65-F5344CB8AC3E}">
        <p14:creationId xmlns:p14="http://schemas.microsoft.com/office/powerpoint/2010/main" val="413806210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826EC5A-BDB6-4A39-B2AA-7B68AC842B9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570695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EEE9ECD-53B9-4D4E-8185-8A83CCB666D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7553916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9E68C13-6EC6-4337-80E1-C996335F50B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977729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1DA1FF1-FF2A-4D67-8F4D-3768106D66F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19944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63CD5430-D48F-4880-91B9-CE80DC38939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997420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124E502C-AF76-48A7-964D-52010833947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710146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80D1CB2-A06E-4EB3-92AF-D9747124F88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83615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33D5C48C-BCE4-4842-9EAF-E7E467E10A3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9331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C84C6ECD-54FA-4BE1-AAB1-10BE7653EAC6}" type="slidenum">
              <a:rPr lang="en-US" altLang="en-US"/>
              <a:pPr/>
              <a:t>‹#›</a:t>
            </a:fld>
            <a:endParaRPr lang="en-US" altLang="en-US"/>
          </a:p>
        </p:txBody>
      </p:sp>
    </p:spTree>
    <p:extLst>
      <p:ext uri="{BB962C8B-B14F-4D97-AF65-F5344CB8AC3E}">
        <p14:creationId xmlns:p14="http://schemas.microsoft.com/office/powerpoint/2010/main" val="97808034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3FDFAFA2-9171-4724-86DE-B3C583E3D33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240870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DDA803B-A40D-4EA0-933B-D2E0012E532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18262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5FBC32A-A832-4BB7-AD78-0F5584D954B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608502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845A5B7-84D9-4D05-9F8D-8BFEB48622C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35241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2673EB4-8DF7-4135-8259-3CE809FB1DC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4801457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AC0D63F-16CF-43DD-A6FB-98FE44ADEC8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73954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F8B0A697-CBE7-4A07-9F15-7A683778D77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611447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10056A8D-15F2-46C9-B194-41A4CD11E25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689994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2B9A29B-D429-4331-B9BF-CDD51AEEDD5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889055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B1872DC-4F02-44F3-A618-8E3BC5C0282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831758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en-US"/>
          </a:p>
        </p:txBody>
      </p:sp>
      <p:sp>
        <p:nvSpPr>
          <p:cNvPr id="5" name="Footer Placeholder 4"/>
          <p:cNvSpPr>
            <a:spLocks noGrp="1"/>
          </p:cNvSpPr>
          <p:nvPr>
            <p:ph type="ftr" sz="quarter" idx="11"/>
          </p:nvPr>
        </p:nvSpPr>
        <p:spPr>
          <a:xfrm>
            <a:off x="3124200" y="6245225"/>
            <a:ext cx="2895600" cy="476250"/>
          </a:xfrm>
        </p:spPr>
        <p:txBody>
          <a:bodyPr/>
          <a:lstStyle>
            <a:lvl1pPr>
              <a:defRPr/>
            </a:lvl1pPr>
          </a:lstStyle>
          <a:p>
            <a:endParaRPr lang="en-US" altLang="en-US"/>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fld id="{C678AAC8-9D5A-484D-ABA9-A08ADA39D687}" type="slidenum">
              <a:rPr lang="en-US" altLang="en-US"/>
              <a:pPr/>
              <a:t>‹#›</a:t>
            </a:fld>
            <a:endParaRPr lang="en-US" altLang="en-US"/>
          </a:p>
        </p:txBody>
      </p:sp>
    </p:spTree>
    <p:extLst>
      <p:ext uri="{BB962C8B-B14F-4D97-AF65-F5344CB8AC3E}">
        <p14:creationId xmlns:p14="http://schemas.microsoft.com/office/powerpoint/2010/main" val="244756909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74EC9354-A48B-496F-A0D6-1861F3146A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560527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C1F96EF-9743-4088-9646-6FB14B389BE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800278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D140F1E-12DE-4BD0-9B61-E752B48D846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410399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863DA-1A67-4B9F-A377-54B926A9CBA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695356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457200" y="6245225"/>
            <a:ext cx="2133600" cy="476250"/>
          </a:xfrm>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a:xfrm>
            <a:off x="3124200" y="6245225"/>
            <a:ext cx="2895600" cy="476250"/>
          </a:xfrm>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a:xfrm>
            <a:off x="6553200" y="6245225"/>
            <a:ext cx="2133600" cy="476250"/>
          </a:xfrm>
        </p:spPr>
        <p:txBody>
          <a:bodyPr/>
          <a:lstStyle>
            <a:lvl1pPr>
              <a:defRPr/>
            </a:lvl1pPr>
          </a:lstStyle>
          <a:p>
            <a:fld id="{2E44E611-CD9A-4636-840B-4E00241ECC2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032098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a:xfrm>
            <a:off x="3124200" y="6245225"/>
            <a:ext cx="2895600" cy="476250"/>
          </a:xfrm>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fld id="{F4C47E8A-5729-4BB0-B19E-CD8DE0AD131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70324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9D38221-9C74-499F-BA2C-58B05AD3543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577615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CBBDC42-DCA2-48A8-ACDB-0EFF2FCBDF1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178451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0830A16-3076-41BF-8676-B1EC197C013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955999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ACCC1B7-B70A-468D-A50D-1F69B0659AC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29861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5225"/>
            <a:ext cx="2133600" cy="476250"/>
          </a:xfrm>
        </p:spPr>
        <p:txBody>
          <a:bodyPr/>
          <a:lstStyle>
            <a:lvl1pPr>
              <a:defRPr/>
            </a:lvl1pPr>
          </a:lstStyle>
          <a:p>
            <a:endParaRPr lang="en-US" altLang="en-US"/>
          </a:p>
        </p:txBody>
      </p:sp>
      <p:sp>
        <p:nvSpPr>
          <p:cNvPr id="6" name="Footer Placeholder 5"/>
          <p:cNvSpPr>
            <a:spLocks noGrp="1"/>
          </p:cNvSpPr>
          <p:nvPr>
            <p:ph type="ftr" sz="quarter" idx="11"/>
          </p:nvPr>
        </p:nvSpPr>
        <p:spPr>
          <a:xfrm>
            <a:off x="3124200" y="6245225"/>
            <a:ext cx="2895600" cy="476250"/>
          </a:xfrm>
        </p:spPr>
        <p:txBody>
          <a:bodyPr/>
          <a:lstStyle>
            <a:lvl1pPr>
              <a:defRPr/>
            </a:lvl1pPr>
          </a:lstStyle>
          <a:p>
            <a:endParaRPr lang="en-US" altLang="en-US"/>
          </a:p>
        </p:txBody>
      </p:sp>
      <p:sp>
        <p:nvSpPr>
          <p:cNvPr id="7" name="Slide Number Placeholder 6"/>
          <p:cNvSpPr>
            <a:spLocks noGrp="1"/>
          </p:cNvSpPr>
          <p:nvPr>
            <p:ph type="sldNum" sz="quarter" idx="12"/>
          </p:nvPr>
        </p:nvSpPr>
        <p:spPr>
          <a:xfrm>
            <a:off x="6553200" y="6245225"/>
            <a:ext cx="2133600" cy="476250"/>
          </a:xfrm>
        </p:spPr>
        <p:txBody>
          <a:bodyPr/>
          <a:lstStyle>
            <a:lvl1pPr>
              <a:defRPr/>
            </a:lvl1pPr>
          </a:lstStyle>
          <a:p>
            <a:fld id="{A1798A85-6CFD-4E9F-A8F4-CE91951BC00F}" type="slidenum">
              <a:rPr lang="en-US" altLang="en-US"/>
              <a:pPr/>
              <a:t>‹#›</a:t>
            </a:fld>
            <a:endParaRPr lang="en-US" altLang="en-US"/>
          </a:p>
        </p:txBody>
      </p:sp>
    </p:spTree>
    <p:extLst>
      <p:ext uri="{BB962C8B-B14F-4D97-AF65-F5344CB8AC3E}">
        <p14:creationId xmlns:p14="http://schemas.microsoft.com/office/powerpoint/2010/main" val="143985079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361D4C21-6388-4F81-9980-BE706EDEC59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98728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45907D21-D5F4-4777-B8BD-819ED14C1DE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137670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610F6CDF-0CE0-4A84-8922-1DC981F5884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133634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2B4DA044-F0C6-4559-94BB-7FAD0ABFC05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480993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A675064-9B6A-4A6C-A6AC-4A0FF2ECAD2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45803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8CED7E5-3114-4809-9E6E-A5FE217337C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71848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0C615A2-C981-454E-89C5-B1EA767E28F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397536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4F42DCEF-3B52-48A9-BF73-9C87655D897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678007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981200"/>
            <a:ext cx="7772400" cy="4114800"/>
          </a:xfrm>
        </p:spPr>
        <p:txBody>
          <a:bodyPr/>
          <a:lstStyle/>
          <a:p>
            <a:endParaRPr lang="en-US"/>
          </a:p>
        </p:txBody>
      </p:sp>
      <p:sp>
        <p:nvSpPr>
          <p:cNvPr id="4" name="Date Placeholder 3"/>
          <p:cNvSpPr>
            <a:spLocks noGrp="1"/>
          </p:cNvSpPr>
          <p:nvPr>
            <p:ph type="dt" sz="half" idx="10"/>
          </p:nvPr>
        </p:nvSpPr>
        <p:spPr>
          <a:xfrm>
            <a:off x="685800" y="6248400"/>
            <a:ext cx="1905000" cy="457200"/>
          </a:xfrm>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p:spPr>
        <p:txBody>
          <a:bodyPr/>
          <a:lstStyle>
            <a:lvl1pPr>
              <a:defRPr/>
            </a:lvl1pPr>
          </a:lstStyle>
          <a:p>
            <a:fld id="{C167A8EB-BD44-4CBD-A594-95E2AE462AF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886700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endParaRPr lang="en-US"/>
          </a:p>
        </p:txBody>
      </p:sp>
      <p:sp>
        <p:nvSpPr>
          <p:cNvPr id="4" name="Date Placeholder 3"/>
          <p:cNvSpPr>
            <a:spLocks noGrp="1"/>
          </p:cNvSpPr>
          <p:nvPr>
            <p:ph type="dt" sz="half" idx="10"/>
          </p:nvPr>
        </p:nvSpPr>
        <p:spPr>
          <a:xfrm>
            <a:off x="685800" y="6248400"/>
            <a:ext cx="1905000" cy="457200"/>
          </a:xfrm>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p:spPr>
        <p:txBody>
          <a:bodyPr/>
          <a:lstStyle>
            <a:lvl1pPr>
              <a:defRPr/>
            </a:lvl1pPr>
          </a:lstStyle>
          <a:p>
            <a:fld id="{3F1B8C0C-FEF0-42CA-A24F-E9D9B8D843A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17334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Date Placeholder 3"/>
          <p:cNvSpPr>
            <a:spLocks noGrp="1"/>
          </p:cNvSpPr>
          <p:nvPr>
            <p:ph type="dt" sz="half" idx="10"/>
          </p:nvPr>
        </p:nvSpPr>
        <p:spPr>
          <a:xfrm>
            <a:off x="685800" y="6248400"/>
            <a:ext cx="1905000" cy="457200"/>
          </a:xfrm>
        </p:spPr>
        <p:txBody>
          <a:bodyPr/>
          <a:lstStyle>
            <a:lvl1pPr>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p:spPr>
        <p:txBody>
          <a:bodyPr/>
          <a:lstStyle>
            <a:lvl1pPr>
              <a:defRPr/>
            </a:lvl1pPr>
          </a:lstStyle>
          <a:p>
            <a:pPr>
              <a:defRPr/>
            </a:pPr>
            <a:fld id="{05977512-3F26-4011-94EF-964901E595A2}" type="slidenum">
              <a:rPr lang="en-US"/>
              <a:pPr>
                <a:defRPr/>
              </a:pPr>
              <a:t>‹#›</a:t>
            </a:fld>
            <a:endParaRPr lang="en-US"/>
          </a:p>
        </p:txBody>
      </p:sp>
    </p:spTree>
    <p:extLst>
      <p:ext uri="{BB962C8B-B14F-4D97-AF65-F5344CB8AC3E}">
        <p14:creationId xmlns:p14="http://schemas.microsoft.com/office/powerpoint/2010/main" val="412494151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D728B3F-2A5E-4CEC-9170-A04634840C8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4845390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8277ED7-9549-4DD5-9A0A-629A753860F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374487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E17BA7E-529B-411E-BD30-7933DCF461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329041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FAABFDA-C3A3-4645-9DAD-B0EEF50FF9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760943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755B7099-D08F-4C12-B1D1-B0254418F29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003648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7C031B59-A4DA-4715-945A-6C2B434321D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96340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39F907F4-4EFB-4019-9808-0BAFC8F7D14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02480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7445732-0EFC-4E57-84EB-8F009C08509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849944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7DED9F14-D48A-4C06-AC96-F17040FB151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71386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9D6C2AA-3663-42BF-BDA7-36F0BBE3BF8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5386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19D51BBB-9077-40D6-9A3A-0FEE494C1F06}" type="slidenum">
              <a:rPr lang="en-US" altLang="en-US"/>
              <a:pPr/>
              <a:t>‹#›</a:t>
            </a:fld>
            <a:endParaRPr lang="en-US" altLang="en-US"/>
          </a:p>
        </p:txBody>
      </p:sp>
    </p:spTree>
    <p:extLst>
      <p:ext uri="{BB962C8B-B14F-4D97-AF65-F5344CB8AC3E}">
        <p14:creationId xmlns:p14="http://schemas.microsoft.com/office/powerpoint/2010/main" val="4854574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11B848F-EBCB-43BC-A04F-F210387FD83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3702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a:xfrm>
            <a:off x="3124200" y="6245225"/>
            <a:ext cx="2895600" cy="476250"/>
          </a:xfrm>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fld id="{E10F5A26-E009-4AEF-9B04-2B770AC7356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232248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a:xfrm>
            <a:off x="3124200" y="6245225"/>
            <a:ext cx="2895600" cy="476250"/>
          </a:xfrm>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fld id="{7BD4A8BA-F916-410E-8B17-4FAE96AD2ED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868791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5225"/>
            <a:ext cx="2133600" cy="476250"/>
          </a:xfrm>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a:xfrm>
            <a:off x="3124200" y="6245225"/>
            <a:ext cx="2895600" cy="476250"/>
          </a:xfrm>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a:xfrm>
            <a:off x="6553200" y="6245225"/>
            <a:ext cx="2133600" cy="476250"/>
          </a:xfrm>
        </p:spPr>
        <p:txBody>
          <a:bodyPr/>
          <a:lstStyle>
            <a:lvl1pPr>
              <a:defRPr/>
            </a:lvl1pPr>
          </a:lstStyle>
          <a:p>
            <a:fld id="{A4CE25BF-22F6-48B7-B391-0A984E013F3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390103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D728B3F-2A5E-4CEC-9170-A04634840C8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868536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8277ED7-9549-4DD5-9A0A-629A753860F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90782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E17BA7E-529B-411E-BD30-7933DCF461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840469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FAABFDA-C3A3-4645-9DAD-B0EEF50FF9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954261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755B7099-D08F-4C12-B1D1-B0254418F29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562797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7C031B59-A4DA-4715-945A-6C2B434321D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476710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0ABB0839-A92A-456B-8338-1DBDCFD209BC}" type="slidenum">
              <a:rPr lang="en-US" altLang="en-US"/>
              <a:pPr/>
              <a:t>‹#›</a:t>
            </a:fld>
            <a:endParaRPr lang="en-US" altLang="en-US"/>
          </a:p>
        </p:txBody>
      </p:sp>
    </p:spTree>
    <p:extLst>
      <p:ext uri="{BB962C8B-B14F-4D97-AF65-F5344CB8AC3E}">
        <p14:creationId xmlns:p14="http://schemas.microsoft.com/office/powerpoint/2010/main" val="412884010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39F907F4-4EFB-4019-9808-0BAFC8F7D14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72062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7445732-0EFC-4E57-84EB-8F009C08509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598234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7DED9F14-D48A-4C06-AC96-F17040FB151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508460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9D6C2AA-3663-42BF-BDA7-36F0BBE3BF8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658374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11B848F-EBCB-43BC-A04F-F210387FD83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412441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a:xfrm>
            <a:off x="3124200" y="6245225"/>
            <a:ext cx="2895600" cy="476250"/>
          </a:xfrm>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fld id="{E10F5A26-E009-4AEF-9B04-2B770AC7356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802398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a:xfrm>
            <a:off x="3124200" y="6245225"/>
            <a:ext cx="2895600" cy="476250"/>
          </a:xfrm>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fld id="{7BD4A8BA-F916-410E-8B17-4FAE96AD2ED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564861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5225"/>
            <a:ext cx="2133600" cy="476250"/>
          </a:xfrm>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a:xfrm>
            <a:off x="3124200" y="6245225"/>
            <a:ext cx="2895600" cy="476250"/>
          </a:xfrm>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a:xfrm>
            <a:off x="6553200" y="6245225"/>
            <a:ext cx="2133600" cy="476250"/>
          </a:xfrm>
        </p:spPr>
        <p:txBody>
          <a:bodyPr/>
          <a:lstStyle>
            <a:lvl1pPr>
              <a:defRPr/>
            </a:lvl1pPr>
          </a:lstStyle>
          <a:p>
            <a:fld id="{A4CE25BF-22F6-48B7-B391-0A984E013F3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793843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42403C4-9487-41A0-94F2-96D9EC6F7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548689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5C0BD0-3672-4ADF-BA9A-AF19E14CF4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08591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355FC3AB-CCAF-48F2-9A9F-DC24CD01CC1B}" type="slidenum">
              <a:rPr lang="en-US" altLang="en-US"/>
              <a:pPr/>
              <a:t>‹#›</a:t>
            </a:fld>
            <a:endParaRPr lang="en-US" altLang="en-US"/>
          </a:p>
        </p:txBody>
      </p:sp>
    </p:spTree>
    <p:extLst>
      <p:ext uri="{BB962C8B-B14F-4D97-AF65-F5344CB8AC3E}">
        <p14:creationId xmlns:p14="http://schemas.microsoft.com/office/powerpoint/2010/main" val="155413470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9CD58D-D311-4154-9D6C-8941D9BEEB5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295612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8F718B0-743E-45EF-B4E0-5D2664073C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826842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A95BEC1-34FF-42AF-B27D-2A7AD18D20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774120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9B8F18-A9FB-499C-ABE4-DECBCB7651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77153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288AF94-7AEA-4816-9A91-EEE9770D56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71545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DB80F8-EA6D-4361-B3D2-E60E3239C4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982688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CACDFAE-8948-4671-9CD1-4FBF57BCAD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003058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5655D3B-E745-42F2-A57E-97833C4437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313573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DA3428-CB90-4CBD-A687-9EE87C2CEF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455806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pPr lvl="0"/>
            <a:endParaRPr 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FBDBEBA-F755-41C3-9883-93764CAB5D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483188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86F32E15-89BB-4605-ADAB-A253B01C2298}" type="slidenum">
              <a:rPr lang="en-US" altLang="en-US"/>
              <a:pPr/>
              <a:t>‹#›</a:t>
            </a:fld>
            <a:endParaRPr lang="en-US" altLang="en-US"/>
          </a:p>
        </p:txBody>
      </p:sp>
    </p:spTree>
    <p:extLst>
      <p:ext uri="{BB962C8B-B14F-4D97-AF65-F5344CB8AC3E}">
        <p14:creationId xmlns:p14="http://schemas.microsoft.com/office/powerpoint/2010/main" val="162756406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23D2BC0-C63B-4FFB-AD72-8EB21899222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45468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62E1962-AAF6-435A-9951-D8C34B2DF88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624028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07AE6A4-3D3E-4EF6-841C-D29B297CB35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199431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DB8FF1C-E1EF-4D33-9457-99CD6B56F65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942940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7DA49435-E53B-41E6-86C9-F3FE61F10E8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54665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19E5ED34-BB7A-4E14-BD1E-F95F454EF36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910067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57258D97-3070-461B-9030-FE396DD1652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896494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E99BF27-4761-4739-93CC-32ED20A4AC2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421364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4E5F38A2-F9F0-4547-9F85-2D81891558A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99690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D88BAFD-6549-48E2-B2C1-72717119A1A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5021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p>
        </p:txBody>
      </p:sp>
      <p:sp>
        <p:nvSpPr>
          <p:cNvPr id="8" name="Footer Placeholder 7"/>
          <p:cNvSpPr>
            <a:spLocks noGrp="1"/>
          </p:cNvSpPr>
          <p:nvPr>
            <p:ph type="ftr" sz="quarter" idx="11"/>
          </p:nvPr>
        </p:nvSpPr>
        <p:spPr/>
        <p:txBody>
          <a:bodyPr/>
          <a:lstStyle>
            <a:lvl1pPr>
              <a:defRPr/>
            </a:lvl1pPr>
          </a:lstStyle>
          <a:p>
            <a:endParaRPr lang="en-US" altLang="en-US"/>
          </a:p>
        </p:txBody>
      </p:sp>
      <p:sp>
        <p:nvSpPr>
          <p:cNvPr id="9" name="Slide Number Placeholder 8"/>
          <p:cNvSpPr>
            <a:spLocks noGrp="1"/>
          </p:cNvSpPr>
          <p:nvPr>
            <p:ph type="sldNum" sz="quarter" idx="12"/>
          </p:nvPr>
        </p:nvSpPr>
        <p:spPr/>
        <p:txBody>
          <a:bodyPr/>
          <a:lstStyle>
            <a:lvl1pPr>
              <a:defRPr/>
            </a:lvl1pPr>
          </a:lstStyle>
          <a:p>
            <a:fld id="{A06F5669-F371-487B-A4B6-D330E430459A}" type="slidenum">
              <a:rPr lang="en-US" altLang="en-US"/>
              <a:pPr/>
              <a:t>‹#›</a:t>
            </a:fld>
            <a:endParaRPr lang="en-US" altLang="en-US"/>
          </a:p>
        </p:txBody>
      </p:sp>
    </p:spTree>
    <p:extLst>
      <p:ext uri="{BB962C8B-B14F-4D97-AF65-F5344CB8AC3E}">
        <p14:creationId xmlns:p14="http://schemas.microsoft.com/office/powerpoint/2010/main" val="380718468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AD9561-ACC6-41EF-9435-5FACC38DF8B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327846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C60785D-0D72-4238-BF4F-6486AA9908B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784081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EF5BDF1-7198-43E5-87E1-5E7D5C04B1C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28093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030BABC-217A-4F25-8E0F-765D050A75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36507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4CEB688-8BD1-4323-ADC7-A229FB7E87A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098766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1E7FD0B1-56B9-4875-88E7-D397617F83C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596442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CCECD11D-6332-4D77-BD27-2DF0ACFD7C0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199829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E2A16BF4-E139-4A1A-914B-C01216E3DAB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765463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8BD0A67-E155-4A05-AC01-FF8E7F18CDD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500654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DEA3D6B-8762-4150-8409-BB120C4BA65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77165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CEF5BDF1-7198-43E5-87E1-5E7D5C04B1CA}" type="slidenum">
              <a:rPr lang="en-US" altLang="en-US"/>
              <a:pPr/>
              <a:t>‹#›</a:t>
            </a:fld>
            <a:endParaRPr lang="en-US" altLang="en-US"/>
          </a:p>
        </p:txBody>
      </p:sp>
    </p:spTree>
    <p:extLst>
      <p:ext uri="{BB962C8B-B14F-4D97-AF65-F5344CB8AC3E}">
        <p14:creationId xmlns:p14="http://schemas.microsoft.com/office/powerpoint/2010/main" val="303744992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p>
        </p:txBody>
      </p:sp>
      <p:sp>
        <p:nvSpPr>
          <p:cNvPr id="4" name="Footer Placeholder 3"/>
          <p:cNvSpPr>
            <a:spLocks noGrp="1"/>
          </p:cNvSpPr>
          <p:nvPr>
            <p:ph type="ftr" sz="quarter" idx="11"/>
          </p:nvPr>
        </p:nvSpPr>
        <p:spPr/>
        <p:txBody>
          <a:bodyPr/>
          <a:lstStyle>
            <a:lvl1pPr>
              <a:defRPr/>
            </a:lvl1pPr>
          </a:lstStyle>
          <a:p>
            <a:endParaRPr lang="en-US" altLang="en-US"/>
          </a:p>
        </p:txBody>
      </p:sp>
      <p:sp>
        <p:nvSpPr>
          <p:cNvPr id="5" name="Slide Number Placeholder 4"/>
          <p:cNvSpPr>
            <a:spLocks noGrp="1"/>
          </p:cNvSpPr>
          <p:nvPr>
            <p:ph type="sldNum" sz="quarter" idx="12"/>
          </p:nvPr>
        </p:nvSpPr>
        <p:spPr/>
        <p:txBody>
          <a:bodyPr/>
          <a:lstStyle>
            <a:lvl1pPr>
              <a:defRPr/>
            </a:lvl1pPr>
          </a:lstStyle>
          <a:p>
            <a:fld id="{EB62FDC9-2650-46FE-A5AC-658B7DF3B6CA}" type="slidenum">
              <a:rPr lang="en-US" altLang="en-US"/>
              <a:pPr/>
              <a:t>‹#›</a:t>
            </a:fld>
            <a:endParaRPr lang="en-US" altLang="en-US"/>
          </a:p>
        </p:txBody>
      </p:sp>
    </p:spTree>
    <p:extLst>
      <p:ext uri="{BB962C8B-B14F-4D97-AF65-F5344CB8AC3E}">
        <p14:creationId xmlns:p14="http://schemas.microsoft.com/office/powerpoint/2010/main" val="116904001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8DECAB6-F51A-42D5-997C-EFC36BBA829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075066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84C6ECD-54FA-4BE1-AAB1-10BE7653EAC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617352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a:xfrm>
            <a:off x="3124200" y="6245225"/>
            <a:ext cx="2895600" cy="476250"/>
          </a:xfrm>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fld id="{C678AAC8-9D5A-484D-ABA9-A08ADA39D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932441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5225"/>
            <a:ext cx="2133600" cy="476250"/>
          </a:xfrm>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a:xfrm>
            <a:off x="3124200" y="6245225"/>
            <a:ext cx="2895600" cy="476250"/>
          </a:xfrm>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a:xfrm>
            <a:off x="6553200" y="6245225"/>
            <a:ext cx="2133600" cy="476250"/>
          </a:xfrm>
        </p:spPr>
        <p:txBody>
          <a:bodyPr/>
          <a:lstStyle>
            <a:lvl1pPr>
              <a:defRPr/>
            </a:lvl1pPr>
          </a:lstStyle>
          <a:p>
            <a:fld id="{A1798A85-6CFD-4E9F-A8F4-CE91951BC00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943642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C9C4DF-6C90-4A72-9862-0FC45E4D44FD}" type="slidenum">
              <a:rPr lang="en-US"/>
              <a:pPr>
                <a:defRPr/>
              </a:pPr>
              <a:t>‹#›</a:t>
            </a:fld>
            <a:endParaRPr lang="en-US"/>
          </a:p>
        </p:txBody>
      </p:sp>
    </p:spTree>
    <p:extLst>
      <p:ext uri="{BB962C8B-B14F-4D97-AF65-F5344CB8AC3E}">
        <p14:creationId xmlns:p14="http://schemas.microsoft.com/office/powerpoint/2010/main" val="34480766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17881E-BF0B-426B-B339-62562C7A5AC8}" type="slidenum">
              <a:rPr lang="en-US"/>
              <a:pPr>
                <a:defRPr/>
              </a:pPr>
              <a:t>‹#›</a:t>
            </a:fld>
            <a:endParaRPr lang="en-US"/>
          </a:p>
        </p:txBody>
      </p:sp>
    </p:spTree>
    <p:extLst>
      <p:ext uri="{BB962C8B-B14F-4D97-AF65-F5344CB8AC3E}">
        <p14:creationId xmlns:p14="http://schemas.microsoft.com/office/powerpoint/2010/main" val="244422102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53009F5-A1D4-49D8-AA2E-509E8E1A3B9E}" type="slidenum">
              <a:rPr lang="en-US"/>
              <a:pPr>
                <a:defRPr/>
              </a:pPr>
              <a:t>‹#›</a:t>
            </a:fld>
            <a:endParaRPr lang="en-US"/>
          </a:p>
        </p:txBody>
      </p:sp>
    </p:spTree>
    <p:extLst>
      <p:ext uri="{BB962C8B-B14F-4D97-AF65-F5344CB8AC3E}">
        <p14:creationId xmlns:p14="http://schemas.microsoft.com/office/powerpoint/2010/main" val="304768946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5CB2EB4-9D58-4B87-A6FE-996A4927F7A1}" type="slidenum">
              <a:rPr lang="en-US"/>
              <a:pPr>
                <a:defRPr/>
              </a:pPr>
              <a:t>‹#›</a:t>
            </a:fld>
            <a:endParaRPr lang="en-US"/>
          </a:p>
        </p:txBody>
      </p:sp>
    </p:spTree>
    <p:extLst>
      <p:ext uri="{BB962C8B-B14F-4D97-AF65-F5344CB8AC3E}">
        <p14:creationId xmlns:p14="http://schemas.microsoft.com/office/powerpoint/2010/main" val="270648487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AC6D0BD-E322-44F4-9BF6-E5650854228B}" type="slidenum">
              <a:rPr lang="en-US"/>
              <a:pPr>
                <a:defRPr/>
              </a:pPr>
              <a:t>‹#›</a:t>
            </a:fld>
            <a:endParaRPr lang="en-US"/>
          </a:p>
        </p:txBody>
      </p:sp>
    </p:spTree>
    <p:extLst>
      <p:ext uri="{BB962C8B-B14F-4D97-AF65-F5344CB8AC3E}">
        <p14:creationId xmlns:p14="http://schemas.microsoft.com/office/powerpoint/2010/main" val="286739518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5B80C1B-745B-47EA-8A4C-613650D367C6}" type="slidenum">
              <a:rPr lang="en-US"/>
              <a:pPr>
                <a:defRPr/>
              </a:pPr>
              <a:t>‹#›</a:t>
            </a:fld>
            <a:endParaRPr lang="en-US"/>
          </a:p>
        </p:txBody>
      </p:sp>
    </p:spTree>
    <p:extLst>
      <p:ext uri="{BB962C8B-B14F-4D97-AF65-F5344CB8AC3E}">
        <p14:creationId xmlns:p14="http://schemas.microsoft.com/office/powerpoint/2010/main" val="42182044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p>
        </p:txBody>
      </p:sp>
      <p:sp>
        <p:nvSpPr>
          <p:cNvPr id="3" name="Footer Placeholder 2"/>
          <p:cNvSpPr>
            <a:spLocks noGrp="1"/>
          </p:cNvSpPr>
          <p:nvPr>
            <p:ph type="ftr" sz="quarter" idx="11"/>
          </p:nvPr>
        </p:nvSpPr>
        <p:spPr/>
        <p:txBody>
          <a:bodyPr/>
          <a:lstStyle>
            <a:lvl1pPr>
              <a:defRPr/>
            </a:lvl1pPr>
          </a:lstStyle>
          <a:p>
            <a:endParaRPr lang="en-US" altLang="en-US"/>
          </a:p>
        </p:txBody>
      </p:sp>
      <p:sp>
        <p:nvSpPr>
          <p:cNvPr id="4" name="Slide Number Placeholder 3"/>
          <p:cNvSpPr>
            <a:spLocks noGrp="1"/>
          </p:cNvSpPr>
          <p:nvPr>
            <p:ph type="sldNum" sz="quarter" idx="12"/>
          </p:nvPr>
        </p:nvSpPr>
        <p:spPr/>
        <p:txBody>
          <a:bodyPr/>
          <a:lstStyle>
            <a:lvl1pPr>
              <a:defRPr/>
            </a:lvl1pPr>
          </a:lstStyle>
          <a:p>
            <a:fld id="{40C06903-F634-4CE6-B811-ABE5493063BA}" type="slidenum">
              <a:rPr lang="en-US" altLang="en-US"/>
              <a:pPr/>
              <a:t>‹#›</a:t>
            </a:fld>
            <a:endParaRPr lang="en-US" altLang="en-US"/>
          </a:p>
        </p:txBody>
      </p:sp>
    </p:spTree>
    <p:extLst>
      <p:ext uri="{BB962C8B-B14F-4D97-AF65-F5344CB8AC3E}">
        <p14:creationId xmlns:p14="http://schemas.microsoft.com/office/powerpoint/2010/main" val="407379031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F30C918-D432-488B-B63D-D9D72B7F532A}" type="slidenum">
              <a:rPr lang="en-US"/>
              <a:pPr>
                <a:defRPr/>
              </a:pPr>
              <a:t>‹#›</a:t>
            </a:fld>
            <a:endParaRPr lang="en-US"/>
          </a:p>
        </p:txBody>
      </p:sp>
    </p:spTree>
    <p:extLst>
      <p:ext uri="{BB962C8B-B14F-4D97-AF65-F5344CB8AC3E}">
        <p14:creationId xmlns:p14="http://schemas.microsoft.com/office/powerpoint/2010/main" val="196846855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2AA6AD1-60DD-4B13-895C-F5850DCDA0D2}" type="slidenum">
              <a:rPr lang="en-US"/>
              <a:pPr>
                <a:defRPr/>
              </a:pPr>
              <a:t>‹#›</a:t>
            </a:fld>
            <a:endParaRPr lang="en-US"/>
          </a:p>
        </p:txBody>
      </p:sp>
    </p:spTree>
    <p:extLst>
      <p:ext uri="{BB962C8B-B14F-4D97-AF65-F5344CB8AC3E}">
        <p14:creationId xmlns:p14="http://schemas.microsoft.com/office/powerpoint/2010/main" val="401402090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A7ACD13-7744-471C-A25F-30AEC6733D43}" type="slidenum">
              <a:rPr lang="en-US"/>
              <a:pPr>
                <a:defRPr/>
              </a:pPr>
              <a:t>‹#›</a:t>
            </a:fld>
            <a:endParaRPr lang="en-US"/>
          </a:p>
        </p:txBody>
      </p:sp>
    </p:spTree>
    <p:extLst>
      <p:ext uri="{BB962C8B-B14F-4D97-AF65-F5344CB8AC3E}">
        <p14:creationId xmlns:p14="http://schemas.microsoft.com/office/powerpoint/2010/main" val="65639233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E068CB-7CF3-4B82-A840-44C6521AD879}" type="slidenum">
              <a:rPr lang="en-US"/>
              <a:pPr>
                <a:defRPr/>
              </a:pPr>
              <a:t>‹#›</a:t>
            </a:fld>
            <a:endParaRPr lang="en-US"/>
          </a:p>
        </p:txBody>
      </p:sp>
    </p:spTree>
    <p:extLst>
      <p:ext uri="{BB962C8B-B14F-4D97-AF65-F5344CB8AC3E}">
        <p14:creationId xmlns:p14="http://schemas.microsoft.com/office/powerpoint/2010/main" val="208044813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481739-2B20-4387-8F4C-2C00A7430B50}" type="slidenum">
              <a:rPr lang="en-US"/>
              <a:pPr>
                <a:defRPr/>
              </a:pPr>
              <a:t>‹#›</a:t>
            </a:fld>
            <a:endParaRPr lang="en-US"/>
          </a:p>
        </p:txBody>
      </p:sp>
    </p:spTree>
    <p:extLst>
      <p:ext uri="{BB962C8B-B14F-4D97-AF65-F5344CB8AC3E}">
        <p14:creationId xmlns:p14="http://schemas.microsoft.com/office/powerpoint/2010/main" val="254985974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64AA54D-A463-4394-9A36-922731D0685A}" type="slidenum">
              <a:rPr lang="en-US"/>
              <a:pPr>
                <a:defRPr/>
              </a:pPr>
              <a:t>‹#›</a:t>
            </a:fld>
            <a:endParaRPr lang="en-US"/>
          </a:p>
        </p:txBody>
      </p:sp>
    </p:spTree>
    <p:extLst>
      <p:ext uri="{BB962C8B-B14F-4D97-AF65-F5344CB8AC3E}">
        <p14:creationId xmlns:p14="http://schemas.microsoft.com/office/powerpoint/2010/main" val="285657966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C279BD6-2009-460E-9BAA-C9CEEBEAB068}" type="slidenum">
              <a:rPr lang="en-US"/>
              <a:pPr>
                <a:defRPr/>
              </a:pPr>
              <a:t>‹#›</a:t>
            </a:fld>
            <a:endParaRPr lang="en-US"/>
          </a:p>
        </p:txBody>
      </p:sp>
    </p:spTree>
    <p:extLst>
      <p:ext uri="{BB962C8B-B14F-4D97-AF65-F5344CB8AC3E}">
        <p14:creationId xmlns:p14="http://schemas.microsoft.com/office/powerpoint/2010/main" val="372084011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Date Placeholder 3"/>
          <p:cNvSpPr>
            <a:spLocks noGrp="1"/>
          </p:cNvSpPr>
          <p:nvPr>
            <p:ph type="dt" sz="half" idx="10"/>
          </p:nvPr>
        </p:nvSpPr>
        <p:spPr>
          <a:xfrm>
            <a:off x="685800" y="6248400"/>
            <a:ext cx="1905000" cy="457200"/>
          </a:xfrm>
        </p:spPr>
        <p:txBody>
          <a:bodyPr/>
          <a:lstStyle>
            <a:lvl1pPr>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p:spPr>
        <p:txBody>
          <a:bodyPr/>
          <a:lstStyle>
            <a:lvl1pPr>
              <a:defRPr/>
            </a:lvl1pPr>
          </a:lstStyle>
          <a:p>
            <a:pPr>
              <a:defRPr/>
            </a:pPr>
            <a:fld id="{F6991FB1-7F7C-48FF-B605-02D84E152D2F}" type="slidenum">
              <a:rPr lang="en-US"/>
              <a:pPr>
                <a:defRPr/>
              </a:pPr>
              <a:t>‹#›</a:t>
            </a:fld>
            <a:endParaRPr lang="en-US"/>
          </a:p>
        </p:txBody>
      </p:sp>
    </p:spTree>
    <p:extLst>
      <p:ext uri="{BB962C8B-B14F-4D97-AF65-F5344CB8AC3E}">
        <p14:creationId xmlns:p14="http://schemas.microsoft.com/office/powerpoint/2010/main" val="371670782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0915FE8-AFA2-4131-94E1-A97529F13B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917802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F440C6B-7FBD-42D0-B574-A5DB31EECC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910192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21FD3F35-9D26-490F-BF6E-B1074BF11690}" type="slidenum">
              <a:rPr lang="en-US" altLang="en-US"/>
              <a:pPr/>
              <a:t>‹#›</a:t>
            </a:fld>
            <a:endParaRPr lang="en-US" altLang="en-US"/>
          </a:p>
        </p:txBody>
      </p:sp>
    </p:spTree>
    <p:extLst>
      <p:ext uri="{BB962C8B-B14F-4D97-AF65-F5344CB8AC3E}">
        <p14:creationId xmlns:p14="http://schemas.microsoft.com/office/powerpoint/2010/main" val="90327201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78F09B-DE53-445F-A787-ADEA1C7D43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305489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0F48AC-F6BE-4F6C-8447-5A0D48DF76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445062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48E337-BFDC-4B43-AAD7-65F43D02AF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36844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71C57AB-C339-4643-B3D5-55E946EF92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676751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10A21E1-F59B-4A2A-9852-0C1E56CB9A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040013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928A92C-4EBD-4209-B460-0BADED0A82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91307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F6A76D3-B569-491E-9E7E-865C058FD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901620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22BF7DF-C5AD-4C7E-846B-C8157F5C71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518819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3B0313-3E61-4F8B-915D-A83B18B9AF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29088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pPr lvl="0"/>
            <a:endParaRPr 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3BA6659-A718-4732-BB20-CAC1BA6136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815725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8D3CE9F1-652D-4EC1-BFA2-5C7AE57A8B34}" type="slidenum">
              <a:rPr lang="en-US" altLang="en-US"/>
              <a:pPr/>
              <a:t>‹#›</a:t>
            </a:fld>
            <a:endParaRPr lang="en-US" altLang="en-US"/>
          </a:p>
        </p:txBody>
      </p:sp>
    </p:spTree>
    <p:extLst>
      <p:ext uri="{BB962C8B-B14F-4D97-AF65-F5344CB8AC3E}">
        <p14:creationId xmlns:p14="http://schemas.microsoft.com/office/powerpoint/2010/main" val="239055447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CA724F-ECA1-4673-87BC-F7B256690628}" type="slidenum">
              <a:rPr lang="en-US"/>
              <a:pPr>
                <a:defRPr/>
              </a:pPr>
              <a:t>‹#›</a:t>
            </a:fld>
            <a:endParaRPr lang="en-US"/>
          </a:p>
        </p:txBody>
      </p:sp>
    </p:spTree>
    <p:extLst>
      <p:ext uri="{BB962C8B-B14F-4D97-AF65-F5344CB8AC3E}">
        <p14:creationId xmlns:p14="http://schemas.microsoft.com/office/powerpoint/2010/main" val="38364871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03472DA-C5D3-4072-A2AB-DD19CD7BDDB4}" type="slidenum">
              <a:rPr lang="en-US"/>
              <a:pPr>
                <a:defRPr/>
              </a:pPr>
              <a:t>‹#›</a:t>
            </a:fld>
            <a:endParaRPr lang="en-US"/>
          </a:p>
        </p:txBody>
      </p:sp>
    </p:spTree>
    <p:extLst>
      <p:ext uri="{BB962C8B-B14F-4D97-AF65-F5344CB8AC3E}">
        <p14:creationId xmlns:p14="http://schemas.microsoft.com/office/powerpoint/2010/main" val="146084894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EFF241B-A577-44FF-A8E3-5673F0A359D5}" type="slidenum">
              <a:rPr lang="en-US"/>
              <a:pPr>
                <a:defRPr/>
              </a:pPr>
              <a:t>‹#›</a:t>
            </a:fld>
            <a:endParaRPr lang="en-US"/>
          </a:p>
        </p:txBody>
      </p:sp>
    </p:spTree>
    <p:extLst>
      <p:ext uri="{BB962C8B-B14F-4D97-AF65-F5344CB8AC3E}">
        <p14:creationId xmlns:p14="http://schemas.microsoft.com/office/powerpoint/2010/main" val="353585331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21247-8C7A-4C4C-AD6E-CB0BF13AF413}" type="slidenum">
              <a:rPr lang="en-US"/>
              <a:pPr>
                <a:defRPr/>
              </a:pPr>
              <a:t>‹#›</a:t>
            </a:fld>
            <a:endParaRPr lang="en-US"/>
          </a:p>
        </p:txBody>
      </p:sp>
    </p:spTree>
    <p:extLst>
      <p:ext uri="{BB962C8B-B14F-4D97-AF65-F5344CB8AC3E}">
        <p14:creationId xmlns:p14="http://schemas.microsoft.com/office/powerpoint/2010/main" val="101510262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983CB76-DEC2-4DBB-8FEF-26DC30214C30}" type="slidenum">
              <a:rPr lang="en-US"/>
              <a:pPr>
                <a:defRPr/>
              </a:pPr>
              <a:t>‹#›</a:t>
            </a:fld>
            <a:endParaRPr lang="en-US"/>
          </a:p>
        </p:txBody>
      </p:sp>
    </p:spTree>
    <p:extLst>
      <p:ext uri="{BB962C8B-B14F-4D97-AF65-F5344CB8AC3E}">
        <p14:creationId xmlns:p14="http://schemas.microsoft.com/office/powerpoint/2010/main" val="368615042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BC5DD8B-42C8-4B3B-BD48-1789C1A1767E}" type="slidenum">
              <a:rPr lang="en-US"/>
              <a:pPr>
                <a:defRPr/>
              </a:pPr>
              <a:t>‹#›</a:t>
            </a:fld>
            <a:endParaRPr lang="en-US"/>
          </a:p>
        </p:txBody>
      </p:sp>
    </p:spTree>
    <p:extLst>
      <p:ext uri="{BB962C8B-B14F-4D97-AF65-F5344CB8AC3E}">
        <p14:creationId xmlns:p14="http://schemas.microsoft.com/office/powerpoint/2010/main" val="47293369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2EEF2FC-76FC-4D94-8405-AB369ABCEAC1}" type="slidenum">
              <a:rPr lang="en-US"/>
              <a:pPr>
                <a:defRPr/>
              </a:pPr>
              <a:t>‹#›</a:t>
            </a:fld>
            <a:endParaRPr lang="en-US"/>
          </a:p>
        </p:txBody>
      </p:sp>
    </p:spTree>
    <p:extLst>
      <p:ext uri="{BB962C8B-B14F-4D97-AF65-F5344CB8AC3E}">
        <p14:creationId xmlns:p14="http://schemas.microsoft.com/office/powerpoint/2010/main" val="58668412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6601CFD-BA8F-4897-9143-63704FFB7D7A}" type="slidenum">
              <a:rPr lang="en-US"/>
              <a:pPr>
                <a:defRPr/>
              </a:pPr>
              <a:t>‹#›</a:t>
            </a:fld>
            <a:endParaRPr lang="en-US"/>
          </a:p>
        </p:txBody>
      </p:sp>
    </p:spTree>
    <p:extLst>
      <p:ext uri="{BB962C8B-B14F-4D97-AF65-F5344CB8AC3E}">
        <p14:creationId xmlns:p14="http://schemas.microsoft.com/office/powerpoint/2010/main" val="358450236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0BA46F9-203C-48F1-9E79-59ECEB80C826}" type="slidenum">
              <a:rPr lang="en-US"/>
              <a:pPr>
                <a:defRPr/>
              </a:pPr>
              <a:t>‹#›</a:t>
            </a:fld>
            <a:endParaRPr lang="en-US"/>
          </a:p>
        </p:txBody>
      </p:sp>
    </p:spTree>
    <p:extLst>
      <p:ext uri="{BB962C8B-B14F-4D97-AF65-F5344CB8AC3E}">
        <p14:creationId xmlns:p14="http://schemas.microsoft.com/office/powerpoint/2010/main" val="179631394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88B724-C8B5-4F6D-B653-A442513A2513}" type="slidenum">
              <a:rPr lang="en-US"/>
              <a:pPr>
                <a:defRPr/>
              </a:pPr>
              <a:t>‹#›</a:t>
            </a:fld>
            <a:endParaRPr lang="en-US"/>
          </a:p>
        </p:txBody>
      </p:sp>
    </p:spTree>
    <p:extLst>
      <p:ext uri="{BB962C8B-B14F-4D97-AF65-F5344CB8AC3E}">
        <p14:creationId xmlns:p14="http://schemas.microsoft.com/office/powerpoint/2010/main" val="24045328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0952DBE5-FF81-4320-93AF-B1B3FFF15699}" type="slidenum">
              <a:rPr lang="en-US" altLang="en-US"/>
              <a:pPr/>
              <a:t>‹#›</a:t>
            </a:fld>
            <a:endParaRPr lang="en-US" altLang="en-US"/>
          </a:p>
        </p:txBody>
      </p:sp>
    </p:spTree>
    <p:extLst>
      <p:ext uri="{BB962C8B-B14F-4D97-AF65-F5344CB8AC3E}">
        <p14:creationId xmlns:p14="http://schemas.microsoft.com/office/powerpoint/2010/main" val="200667870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3E49AD-298F-497D-AF30-4197FB6CDE08}" type="slidenum">
              <a:rPr lang="en-US"/>
              <a:pPr>
                <a:defRPr/>
              </a:pPr>
              <a:t>‹#›</a:t>
            </a:fld>
            <a:endParaRPr lang="en-US"/>
          </a:p>
        </p:txBody>
      </p:sp>
    </p:spTree>
    <p:extLst>
      <p:ext uri="{BB962C8B-B14F-4D97-AF65-F5344CB8AC3E}">
        <p14:creationId xmlns:p14="http://schemas.microsoft.com/office/powerpoint/2010/main" val="349609783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pPr lvl="0"/>
            <a:endParaRPr 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AA67D0B-0C19-4FD6-93BD-30B243E64719}" type="slidenum">
              <a:rPr lang="en-US"/>
              <a:pPr>
                <a:defRPr/>
              </a:pPr>
              <a:t>‹#›</a:t>
            </a:fld>
            <a:endParaRPr lang="en-US"/>
          </a:p>
        </p:txBody>
      </p:sp>
    </p:spTree>
    <p:extLst>
      <p:ext uri="{BB962C8B-B14F-4D97-AF65-F5344CB8AC3E}">
        <p14:creationId xmlns:p14="http://schemas.microsoft.com/office/powerpoint/2010/main" val="269574388"/>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a:latin typeface="Arial" panose="020B0604020202020204" pitchFamily="34"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4" name="Date Placeholder 3"/>
          <p:cNvSpPr>
            <a:spLocks noGrp="1"/>
          </p:cNvSpPr>
          <p:nvPr>
            <p:ph type="dt" sz="half" idx="10"/>
          </p:nvPr>
        </p:nvSpPr>
        <p:spPr/>
        <p:txBody>
          <a:bodyPr/>
          <a:lstStyle>
            <a:lvl1pPr>
              <a:defRPr>
                <a:latin typeface="Arial" panose="020B0604020202020204" pitchFamily="34" charset="0"/>
              </a:defRPr>
            </a:lvl1pPr>
          </a:lstStyle>
          <a:p>
            <a:fld id="{7C022F1D-6F4D-44C8-81AB-F57FA447BA02}" type="datetimeFigureOut">
              <a:rPr lang="en-US" smtClean="0">
                <a:solidFill>
                  <a:prstClr val="black">
                    <a:tint val="75000"/>
                  </a:prstClr>
                </a:solidFill>
              </a:rPr>
              <a:pPr/>
              <a:t>10/12/2016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atin typeface="Arial" panose="020B0604020202020204" pitchFamily="34" charset="0"/>
              </a:defRPr>
            </a:lvl1pPr>
          </a:lstStyle>
          <a:p>
            <a:fld id="{6D58FBEB-041A-43A5-B4BE-B00E6D8FD59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1065155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lvl1pPr>
              <a:defRPr>
                <a:latin typeface="Arial" panose="020B0604020202020204" pitchFamily="34" charset="0"/>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lvl1pPr>
              <a:defRPr>
                <a:latin typeface="Arial" panose="020B0604020202020204" pitchFamily="34" charset="0"/>
              </a:defRPr>
            </a:lvl1pPr>
          </a:lstStyle>
          <a:p>
            <a:fld id="{7C022F1D-6F4D-44C8-81AB-F57FA447BA02}" type="datetimeFigureOut">
              <a:rPr lang="en-US" smtClean="0">
                <a:solidFill>
                  <a:prstClr val="black">
                    <a:tint val="75000"/>
                  </a:prstClr>
                </a:solidFill>
              </a:rPr>
              <a:pPr/>
              <a:t>10/12/2016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atin typeface="Arial" panose="020B0604020202020204" pitchFamily="34" charset="0"/>
              </a:defRPr>
            </a:lvl1pPr>
          </a:lstStyle>
          <a:p>
            <a:fld id="{6D58FBEB-041A-43A5-B4BE-B00E6D8FD59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40273897"/>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atin typeface="Arial" panose="020B0604020202020204" pitchFamily="34"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smtClean="0"/>
              <a:t>Click to edit Master text styles</a:t>
            </a:r>
          </a:p>
        </p:txBody>
      </p:sp>
      <p:sp>
        <p:nvSpPr>
          <p:cNvPr id="4" name="Date Placeholder 3"/>
          <p:cNvSpPr>
            <a:spLocks noGrp="1"/>
          </p:cNvSpPr>
          <p:nvPr>
            <p:ph type="dt" sz="half" idx="10"/>
          </p:nvPr>
        </p:nvSpPr>
        <p:spPr/>
        <p:txBody>
          <a:bodyPr/>
          <a:lstStyle>
            <a:lvl1pPr>
              <a:defRPr>
                <a:latin typeface="Arial" panose="020B0604020202020204" pitchFamily="34" charset="0"/>
              </a:defRPr>
            </a:lvl1pPr>
          </a:lstStyle>
          <a:p>
            <a:fld id="{7C022F1D-6F4D-44C8-81AB-F57FA447BA02}" type="datetimeFigureOut">
              <a:rPr lang="en-US" smtClean="0">
                <a:solidFill>
                  <a:prstClr val="black">
                    <a:tint val="75000"/>
                  </a:prstClr>
                </a:solidFill>
              </a:rPr>
              <a:pPr/>
              <a:t>10/12/2016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atin typeface="Arial" panose="020B0604020202020204" pitchFamily="34" charset="0"/>
              </a:defRPr>
            </a:lvl1pPr>
          </a:lstStyle>
          <a:p>
            <a:fld id="{6D58FBEB-041A-43A5-B4BE-B00E6D8FD59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14981152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defRPr>
            </a:lvl1pPr>
          </a:lstStyle>
          <a:p>
            <a:r>
              <a:rPr lang="en-US" dirty="0"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atin typeface="Arial" panose="020B0604020202020204" pitchFamily="34" charset="0"/>
              </a:defRPr>
            </a:lvl1pPr>
            <a:lvl2pPr>
              <a:defRPr sz="2400">
                <a:latin typeface="Arial" panose="020B0604020202020204" pitchFamily="34" charset="0"/>
              </a:defRPr>
            </a:lvl2pPr>
            <a:lvl3pPr>
              <a:defRPr sz="2000">
                <a:latin typeface="Arial" panose="020B0604020202020204" pitchFamily="34" charset="0"/>
              </a:defRPr>
            </a:lvl3pPr>
            <a:lvl4pPr>
              <a:defRPr sz="1800">
                <a:latin typeface="Arial" panose="020B0604020202020204" pitchFamily="34" charset="0"/>
              </a:defRPr>
            </a:lvl4pPr>
            <a:lvl5pPr>
              <a:defRPr sz="1800">
                <a:latin typeface="Arial" panose="020B0604020202020204" pitchFamily="34" charset="0"/>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600200"/>
            <a:ext cx="4038600" cy="4525963"/>
          </a:xfrm>
        </p:spPr>
        <p:txBody>
          <a:bodyPr/>
          <a:lstStyle>
            <a:lvl1pPr>
              <a:defRPr sz="2800">
                <a:latin typeface="Arial" panose="020B0604020202020204" pitchFamily="34" charset="0"/>
              </a:defRPr>
            </a:lvl1pPr>
            <a:lvl2pPr>
              <a:defRPr sz="2400">
                <a:latin typeface="Arial" panose="020B0604020202020204" pitchFamily="34" charset="0"/>
              </a:defRPr>
            </a:lvl2pPr>
            <a:lvl3pPr>
              <a:defRPr sz="2000">
                <a:latin typeface="Arial" panose="020B0604020202020204" pitchFamily="34" charset="0"/>
              </a:defRPr>
            </a:lvl3pPr>
            <a:lvl4pPr>
              <a:defRPr sz="1800">
                <a:latin typeface="Arial" panose="020B0604020202020204" pitchFamily="34" charset="0"/>
              </a:defRPr>
            </a:lvl4pPr>
            <a:lvl5pPr>
              <a:defRPr sz="1800">
                <a:latin typeface="Arial" panose="020B0604020202020204" pitchFamily="34" charset="0"/>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0"/>
          </p:nvPr>
        </p:nvSpPr>
        <p:spPr/>
        <p:txBody>
          <a:bodyPr/>
          <a:lstStyle>
            <a:lvl1pPr>
              <a:defRPr>
                <a:latin typeface="Arial" panose="020B0604020202020204" pitchFamily="34" charset="0"/>
              </a:defRPr>
            </a:lvl1pPr>
          </a:lstStyle>
          <a:p>
            <a:fld id="{7C022F1D-6F4D-44C8-81AB-F57FA447BA02}" type="datetimeFigureOut">
              <a:rPr lang="en-US" smtClean="0">
                <a:solidFill>
                  <a:prstClr val="black">
                    <a:tint val="75000"/>
                  </a:prstClr>
                </a:solidFill>
              </a:rPr>
              <a:pPr/>
              <a:t>10/12/2016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a:latin typeface="Arial" panose="020B0604020202020204" pitchFamily="34" charset="0"/>
              </a:defRPr>
            </a:lvl1pPr>
          </a:lstStyle>
          <a:p>
            <a:fld id="{6D58FBEB-041A-43A5-B4BE-B00E6D8FD59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67105720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atin typeface="Arial" panose="020B0604020202020204" pitchFamily="34" charset="0"/>
              </a:defRPr>
            </a:lvl1pPr>
            <a:lvl2pPr>
              <a:defRPr sz="2000">
                <a:latin typeface="Arial" panose="020B0604020202020204" pitchFamily="34" charset="0"/>
              </a:defRPr>
            </a:lvl2pPr>
            <a:lvl3pPr>
              <a:defRPr sz="1800">
                <a:latin typeface="Arial" panose="020B0604020202020204" pitchFamily="34" charset="0"/>
              </a:defRPr>
            </a:lvl3pPr>
            <a:lvl4pPr>
              <a:defRPr sz="1600">
                <a:latin typeface="Arial" panose="020B0604020202020204" pitchFamily="34" charset="0"/>
              </a:defRPr>
            </a:lvl4pPr>
            <a:lvl5pPr>
              <a:defRPr sz="1600">
                <a:latin typeface="Arial" panose="020B0604020202020204" pitchFamily="34" charset="0"/>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atin typeface="Arial" panose="020B0604020202020204" pitchFamily="34" charset="0"/>
              </a:defRPr>
            </a:lvl1pPr>
            <a:lvl2pPr>
              <a:defRPr sz="2000">
                <a:latin typeface="Arial" panose="020B0604020202020204" pitchFamily="34" charset="0"/>
              </a:defRPr>
            </a:lvl2pPr>
            <a:lvl3pPr>
              <a:defRPr sz="1800">
                <a:latin typeface="Arial" panose="020B0604020202020204" pitchFamily="34" charset="0"/>
              </a:defRPr>
            </a:lvl3pPr>
            <a:lvl4pPr>
              <a:defRPr sz="1600">
                <a:latin typeface="Arial" panose="020B0604020202020204" pitchFamily="34" charset="0"/>
              </a:defRPr>
            </a:lvl4pPr>
            <a:lvl5pPr>
              <a:defRPr sz="1600">
                <a:latin typeface="Arial" panose="020B0604020202020204" pitchFamily="34" charset="0"/>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Date Placeholder 6"/>
          <p:cNvSpPr>
            <a:spLocks noGrp="1"/>
          </p:cNvSpPr>
          <p:nvPr>
            <p:ph type="dt" sz="half" idx="10"/>
          </p:nvPr>
        </p:nvSpPr>
        <p:spPr/>
        <p:txBody>
          <a:bodyPr/>
          <a:lstStyle>
            <a:lvl1pPr>
              <a:defRPr>
                <a:latin typeface="Arial" panose="020B0604020202020204" pitchFamily="34" charset="0"/>
              </a:defRPr>
            </a:lvl1pPr>
          </a:lstStyle>
          <a:p>
            <a:fld id="{7C022F1D-6F4D-44C8-81AB-F57FA447BA02}" type="datetimeFigureOut">
              <a:rPr lang="en-US" smtClean="0">
                <a:solidFill>
                  <a:prstClr val="black">
                    <a:tint val="75000"/>
                  </a:prstClr>
                </a:solidFill>
              </a:rPr>
              <a:pPr/>
              <a:t>10/12/2016</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a:latin typeface="Arial" panose="020B0604020202020204" pitchFamily="34" charset="0"/>
              </a:defRPr>
            </a:lvl1pPr>
          </a:lstStyle>
          <a:p>
            <a:fld id="{6D58FBEB-041A-43A5-B4BE-B00E6D8FD59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07574654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defRPr>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lvl1pPr>
              <a:defRPr>
                <a:latin typeface="Arial" panose="020B0604020202020204" pitchFamily="34" charset="0"/>
              </a:defRPr>
            </a:lvl1pPr>
          </a:lstStyle>
          <a:p>
            <a:fld id="{7C022F1D-6F4D-44C8-81AB-F57FA447BA02}" type="datetimeFigureOut">
              <a:rPr lang="en-US" smtClean="0">
                <a:solidFill>
                  <a:prstClr val="black">
                    <a:tint val="75000"/>
                  </a:prstClr>
                </a:solidFill>
              </a:rPr>
              <a:pPr/>
              <a:t>10/12/2016</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a:latin typeface="Arial" panose="020B0604020202020204" pitchFamily="34" charset="0"/>
              </a:defRPr>
            </a:lvl1pPr>
          </a:lstStyle>
          <a:p>
            <a:fld id="{6D58FBEB-041A-43A5-B4BE-B00E6D8FD59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5505109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panose="020B0604020202020204" pitchFamily="34" charset="0"/>
              </a:defRPr>
            </a:lvl1pPr>
          </a:lstStyle>
          <a:p>
            <a:fld id="{7C022F1D-6F4D-44C8-81AB-F57FA447BA02}" type="datetimeFigureOut">
              <a:rPr lang="en-US" smtClean="0">
                <a:solidFill>
                  <a:prstClr val="black">
                    <a:tint val="75000"/>
                  </a:prstClr>
                </a:solidFill>
              </a:rPr>
              <a:pPr/>
              <a:t>10/12/2016</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a:latin typeface="Arial" panose="020B0604020202020204" pitchFamily="34" charset="0"/>
              </a:defRPr>
            </a:lvl1pPr>
          </a:lstStyle>
          <a:p>
            <a:fld id="{6D58FBEB-041A-43A5-B4BE-B00E6D8FD59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7594157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atin typeface="Arial" panose="020B0604020202020204"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3575050" y="273050"/>
            <a:ext cx="5111750" cy="5853113"/>
          </a:xfrm>
        </p:spPr>
        <p:txBody>
          <a:bodyPr/>
          <a:lstStyle>
            <a:lvl1pPr>
              <a:defRPr sz="3200">
                <a:latin typeface="Arial" panose="020B0604020202020204" pitchFamily="34" charset="0"/>
              </a:defRPr>
            </a:lvl1pPr>
            <a:lvl2pPr>
              <a:defRPr sz="2800">
                <a:latin typeface="Arial" panose="020B0604020202020204" pitchFamily="34" charset="0"/>
              </a:defRPr>
            </a:lvl2pPr>
            <a:lvl3pPr>
              <a:defRPr sz="2400">
                <a:latin typeface="Arial" panose="020B0604020202020204" pitchFamily="34" charset="0"/>
              </a:defRPr>
            </a:lvl3pPr>
            <a:lvl4pPr>
              <a:defRPr sz="2000">
                <a:latin typeface="Arial" panose="020B0604020202020204" pitchFamily="34" charset="0"/>
              </a:defRPr>
            </a:lvl4pPr>
            <a:lvl5pPr>
              <a:defRPr sz="2000">
                <a:latin typeface="Arial" panose="020B0604020202020204" pitchFamily="34" charset="0"/>
              </a:defRPr>
            </a:lvl5pPr>
            <a:lvl6pPr>
              <a:defRPr sz="2000"/>
            </a:lvl6pPr>
            <a:lvl7pPr>
              <a:defRPr sz="2000"/>
            </a:lvl7pPr>
            <a:lvl8pPr>
              <a:defRPr sz="2000"/>
            </a:lvl8pPr>
            <a:lvl9pPr>
              <a:defRPr sz="20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5" name="Date Placeholder 4"/>
          <p:cNvSpPr>
            <a:spLocks noGrp="1"/>
          </p:cNvSpPr>
          <p:nvPr>
            <p:ph type="dt" sz="half" idx="10"/>
          </p:nvPr>
        </p:nvSpPr>
        <p:spPr/>
        <p:txBody>
          <a:bodyPr/>
          <a:lstStyle>
            <a:lvl1pPr>
              <a:defRPr>
                <a:latin typeface="Arial" panose="020B0604020202020204" pitchFamily="34" charset="0"/>
              </a:defRPr>
            </a:lvl1pPr>
          </a:lstStyle>
          <a:p>
            <a:fld id="{7C022F1D-6F4D-44C8-81AB-F57FA447BA02}" type="datetimeFigureOut">
              <a:rPr lang="en-US" smtClean="0">
                <a:solidFill>
                  <a:prstClr val="black">
                    <a:tint val="75000"/>
                  </a:prstClr>
                </a:solidFill>
              </a:rPr>
              <a:pPr/>
              <a:t>10/12/2016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a:latin typeface="Arial" panose="020B0604020202020204" pitchFamily="34" charset="0"/>
              </a:defRPr>
            </a:lvl1pPr>
          </a:lstStyle>
          <a:p>
            <a:fld id="{6D58FBEB-041A-43A5-B4BE-B00E6D8FD59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0215278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5B4E9A39-073B-4B6C-B472-0A55769DB1CC}" type="slidenum">
              <a:rPr lang="en-US" altLang="en-US"/>
              <a:pPr/>
              <a:t>‹#›</a:t>
            </a:fld>
            <a:endParaRPr lang="en-US" altLang="en-US"/>
          </a:p>
        </p:txBody>
      </p:sp>
    </p:spTree>
    <p:extLst>
      <p:ext uri="{BB962C8B-B14F-4D97-AF65-F5344CB8AC3E}">
        <p14:creationId xmlns:p14="http://schemas.microsoft.com/office/powerpoint/2010/main" val="385237619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atin typeface="Arial" panose="020B0604020202020204" pitchFamily="34" charset="0"/>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5" name="Date Placeholder 4"/>
          <p:cNvSpPr>
            <a:spLocks noGrp="1"/>
          </p:cNvSpPr>
          <p:nvPr>
            <p:ph type="dt" sz="half" idx="10"/>
          </p:nvPr>
        </p:nvSpPr>
        <p:spPr/>
        <p:txBody>
          <a:bodyPr/>
          <a:lstStyle>
            <a:lvl1pPr>
              <a:defRPr>
                <a:latin typeface="Arial" panose="020B0604020202020204" pitchFamily="34" charset="0"/>
              </a:defRPr>
            </a:lvl1pPr>
          </a:lstStyle>
          <a:p>
            <a:fld id="{7C022F1D-6F4D-44C8-81AB-F57FA447BA02}" type="datetimeFigureOut">
              <a:rPr lang="en-US" smtClean="0">
                <a:solidFill>
                  <a:prstClr val="black">
                    <a:tint val="75000"/>
                  </a:prstClr>
                </a:solidFill>
              </a:rPr>
              <a:pPr/>
              <a:t>10/12/2016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a:latin typeface="Arial" panose="020B0604020202020204" pitchFamily="34" charset="0"/>
              </a:defRPr>
            </a:lvl1pPr>
          </a:lstStyle>
          <a:p>
            <a:fld id="{6D58FBEB-041A-43A5-B4BE-B00E6D8FD59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08561595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defRPr>
            </a:lvl1pPr>
          </a:lstStyle>
          <a:p>
            <a:r>
              <a:rPr lang="en-US" dirty="0" smtClean="0"/>
              <a:t>Click to edit Master title style</a:t>
            </a:r>
            <a:endParaRPr lang="en-US" dirty="0"/>
          </a:p>
        </p:txBody>
      </p:sp>
      <p:sp>
        <p:nvSpPr>
          <p:cNvPr id="3" name="Vertical Text Placeholder 2"/>
          <p:cNvSpPr>
            <a:spLocks noGrp="1"/>
          </p:cNvSpPr>
          <p:nvPr>
            <p:ph type="body" orient="vert" idx="1"/>
          </p:nvPr>
        </p:nvSpPr>
        <p:spPr/>
        <p:txBody>
          <a:bodyPr vert="eaVert"/>
          <a:lstStyle>
            <a:lvl1pPr>
              <a:defRPr>
                <a:latin typeface="Arial" panose="020B0604020202020204" pitchFamily="34" charset="0"/>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lvl1pPr>
              <a:defRPr>
                <a:latin typeface="Arial" panose="020B0604020202020204" pitchFamily="34" charset="0"/>
              </a:defRPr>
            </a:lvl1pPr>
          </a:lstStyle>
          <a:p>
            <a:fld id="{7C022F1D-6F4D-44C8-81AB-F57FA447BA02}" type="datetimeFigureOut">
              <a:rPr lang="en-US" smtClean="0">
                <a:solidFill>
                  <a:prstClr val="black">
                    <a:tint val="75000"/>
                  </a:prstClr>
                </a:solidFill>
              </a:rPr>
              <a:pPr/>
              <a:t>10/12/2016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atin typeface="Arial" panose="020B0604020202020204" pitchFamily="34" charset="0"/>
              </a:defRPr>
            </a:lvl1pPr>
          </a:lstStyle>
          <a:p>
            <a:fld id="{6D58FBEB-041A-43A5-B4BE-B00E6D8FD59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65967999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a:latin typeface="Arial" panose="020B0604020202020204" pitchFamily="34" charset="0"/>
              </a:defRPr>
            </a:lvl1pPr>
          </a:lstStyle>
          <a:p>
            <a:r>
              <a:rPr lang="en-US" dirty="0" smtClean="0"/>
              <a:t>Click to edit Master title style</a:t>
            </a:r>
            <a:endParaRPr lang="en-US" dirty="0"/>
          </a:p>
        </p:txBody>
      </p:sp>
      <p:sp>
        <p:nvSpPr>
          <p:cNvPr id="3" name="Vertical Text Placeholder 2"/>
          <p:cNvSpPr>
            <a:spLocks noGrp="1"/>
          </p:cNvSpPr>
          <p:nvPr>
            <p:ph type="body" orient="vert" idx="1"/>
          </p:nvPr>
        </p:nvSpPr>
        <p:spPr>
          <a:xfrm>
            <a:off x="457200" y="274638"/>
            <a:ext cx="6019800" cy="5851525"/>
          </a:xfrm>
        </p:spPr>
        <p:txBody>
          <a:bodyPr vert="eaVert"/>
          <a:lstStyle>
            <a:lvl1pPr>
              <a:defRPr>
                <a:latin typeface="Arial" panose="020B0604020202020204" pitchFamily="34" charset="0"/>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lvl1pPr>
              <a:defRPr>
                <a:latin typeface="Arial" panose="020B0604020202020204" pitchFamily="34" charset="0"/>
              </a:defRPr>
            </a:lvl1pPr>
          </a:lstStyle>
          <a:p>
            <a:fld id="{7C022F1D-6F4D-44C8-81AB-F57FA447BA02}" type="datetimeFigureOut">
              <a:rPr lang="en-US" smtClean="0">
                <a:solidFill>
                  <a:prstClr val="black">
                    <a:tint val="75000"/>
                  </a:prstClr>
                </a:solidFill>
              </a:rPr>
              <a:pPr/>
              <a:t>10/12/2016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atin typeface="Arial" panose="020B0604020202020204" pitchFamily="34" charset="0"/>
              </a:defRPr>
            </a:lvl1pPr>
          </a:lstStyle>
          <a:p>
            <a:fld id="{6D58FBEB-041A-43A5-B4BE-B00E6D8FD59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129677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D5A54F-BCC0-4B40-A06A-012531F33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069212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B0FD38-AD3B-4D61-8E26-A705473227D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279486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B048EF2-2648-4FD6-89BB-A61E6969DA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419328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BA5F7BE-9662-4757-BA3F-C3EF3AE6D6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6436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E9EFF66-E7A4-4DBB-8EAC-F663D8E65D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2055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B0AC1A1-5263-4027-B3C0-59668A10AA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140020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C4F2671-76D7-4C00-BE11-BEF329A176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48127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ltLang="en-US"/>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ltLang="en-US"/>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5195E19C-DCB1-45CC-926C-C2CC2CDF3EC0}" type="slidenum">
              <a:rPr lang="en-US" altLang="en-US"/>
              <a:pPr/>
              <a:t>‹#›</a:t>
            </a:fld>
            <a:endParaRPr lang="en-US" altLang="en-US"/>
          </a:p>
        </p:txBody>
      </p:sp>
    </p:spTree>
    <p:extLst>
      <p:ext uri="{BB962C8B-B14F-4D97-AF65-F5344CB8AC3E}">
        <p14:creationId xmlns:p14="http://schemas.microsoft.com/office/powerpoint/2010/main" val="289246537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2FD97C-D2BA-4A10-9FA1-F0225F8B07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47284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51ECA5C-0D7A-4A94-8B69-9F083CE05D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298675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4D2D6E-252D-44F8-A8E3-798418F3A1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840296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7A9F4A7-63D9-4427-8712-FE4B79987E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358213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D2A0439-750B-4094-8998-A5F572D3BE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036917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981200"/>
            <a:ext cx="7772400" cy="4114800"/>
          </a:xfrm>
        </p:spPr>
        <p:txBody>
          <a:bodyPr/>
          <a:lstStyle/>
          <a:p>
            <a:pPr lvl="0"/>
            <a:endParaRPr 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D635AC8-7D01-48B4-9ACE-457A56F2ED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262442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smtClean="0"/>
          </a:p>
        </p:txBody>
      </p:sp>
      <p:sp>
        <p:nvSpPr>
          <p:cNvPr id="4" name="Date Placeholder 3"/>
          <p:cNvSpPr>
            <a:spLocks noGrp="1"/>
          </p:cNvSpPr>
          <p:nvPr>
            <p:ph type="dt" sz="half" idx="10"/>
          </p:nvPr>
        </p:nvSpPr>
        <p:spPr>
          <a:xfrm>
            <a:off x="685800" y="6248400"/>
            <a:ext cx="1905000" cy="457200"/>
          </a:xfrm>
        </p:spPr>
        <p:txBody>
          <a:bodyPr/>
          <a:lstStyle>
            <a:lvl1pPr>
              <a:defRPr>
                <a:solidFill>
                  <a:srgbClr val="000000"/>
                </a:solidFill>
                <a:latin typeface="Arial" charset="0"/>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p:spPr>
        <p:txBody>
          <a:bodyPr/>
          <a:lstStyle>
            <a:lvl1pPr>
              <a:defRPr>
                <a:solidFill>
                  <a:srgbClr val="000000"/>
                </a:solidFill>
                <a:latin typeface="Arial" charset="0"/>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p:spPr>
        <p:txBody>
          <a:bodyPr/>
          <a:lstStyle>
            <a:lvl1pPr>
              <a:defRPr>
                <a:solidFill>
                  <a:srgbClr val="000000"/>
                </a:solidFill>
                <a:latin typeface="Arial" charset="0"/>
              </a:defRPr>
            </a:lvl1pPr>
          </a:lstStyle>
          <a:p>
            <a:pPr>
              <a:defRPr/>
            </a:pPr>
            <a:fld id="{85DCCA37-29D7-4C3E-B607-8105DB685ACC}" type="slidenum">
              <a:rPr lang="en-US"/>
              <a:pPr>
                <a:defRPr/>
              </a:pPr>
              <a:t>‹#›</a:t>
            </a:fld>
            <a:endParaRPr lang="en-US"/>
          </a:p>
        </p:txBody>
      </p:sp>
    </p:spTree>
    <p:extLst>
      <p:ext uri="{BB962C8B-B14F-4D97-AF65-F5344CB8AC3E}">
        <p14:creationId xmlns:p14="http://schemas.microsoft.com/office/powerpoint/2010/main" val="428087351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66CC52-95F0-4F0E-9542-F4132DE47E6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735290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98E632-BACF-4DD5-88F7-02CA805B6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583867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85C9E3B-0EC9-4357-99E5-5F811A30E1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438481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981200"/>
            <a:ext cx="7772400" cy="4114800"/>
          </a:xfrm>
        </p:spPr>
        <p:txBody>
          <a:bodyPr/>
          <a:lstStyle/>
          <a:p>
            <a:endParaRPr lang="en-US"/>
          </a:p>
        </p:txBody>
      </p:sp>
      <p:sp>
        <p:nvSpPr>
          <p:cNvPr id="4" name="Date Placeholder 3"/>
          <p:cNvSpPr>
            <a:spLocks noGrp="1"/>
          </p:cNvSpPr>
          <p:nvPr>
            <p:ph type="dt" sz="half" idx="10"/>
          </p:nvPr>
        </p:nvSpPr>
        <p:spPr>
          <a:xfrm>
            <a:off x="685800" y="6248400"/>
            <a:ext cx="1905000" cy="457200"/>
          </a:xfrm>
        </p:spPr>
        <p:txBody>
          <a:bodyPr/>
          <a:lstStyle>
            <a:lvl1pPr>
              <a:defRPr/>
            </a:lvl1pPr>
          </a:lstStyle>
          <a:p>
            <a:endParaRPr lang="en-US" altLang="en-US"/>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ltLang="en-US"/>
          </a:p>
        </p:txBody>
      </p:sp>
      <p:sp>
        <p:nvSpPr>
          <p:cNvPr id="6" name="Slide Number Placeholder 5"/>
          <p:cNvSpPr>
            <a:spLocks noGrp="1"/>
          </p:cNvSpPr>
          <p:nvPr>
            <p:ph type="sldNum" sz="quarter" idx="12"/>
          </p:nvPr>
        </p:nvSpPr>
        <p:spPr>
          <a:xfrm>
            <a:off x="6553200" y="6248400"/>
            <a:ext cx="1905000" cy="457200"/>
          </a:xfrm>
        </p:spPr>
        <p:txBody>
          <a:bodyPr/>
          <a:lstStyle>
            <a:lvl1pPr>
              <a:defRPr/>
            </a:lvl1pPr>
          </a:lstStyle>
          <a:p>
            <a:fld id="{7B2EF63A-CA63-4060-BFDD-2CD10E820120}" type="slidenum">
              <a:rPr lang="en-US" altLang="en-US"/>
              <a:pPr/>
              <a:t>‹#›</a:t>
            </a:fld>
            <a:endParaRPr lang="en-US" altLang="en-US"/>
          </a:p>
        </p:txBody>
      </p:sp>
    </p:spTree>
    <p:extLst>
      <p:ext uri="{BB962C8B-B14F-4D97-AF65-F5344CB8AC3E}">
        <p14:creationId xmlns:p14="http://schemas.microsoft.com/office/powerpoint/2010/main" val="415317874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898C97-1839-4A17-A3E9-2AFA95E533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676381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FB6F86B-4C3F-4170-B738-7A2A084ACD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417490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51A4C9-6593-4402-B3CD-45E841A561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510848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BD4D141-8C29-4FD7-8ED0-26137FFD9A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760556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83A97C2-339E-44AC-92E1-42D6EECACC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166865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C0CAC62-9EF5-47C0-9192-76F2719BB9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172502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22B713-C061-4C4A-B006-1A8F2C653A6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855288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666358-4F78-4EA1-A69D-F54DF5C4B9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130236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pPr lvl="0"/>
            <a:endParaRPr 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34EC90-B9A8-4FBA-B996-3D5080294C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8849898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DA7A2894-A709-4C9D-BDF5-EB9BC6ADC6BF}" type="datetimeFigureOut">
              <a:rPr lang="en-US" smtClean="0">
                <a:solidFill>
                  <a:prstClr val="black">
                    <a:tint val="75000"/>
                  </a:prstClr>
                </a:solidFill>
              </a: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4154EE-FA8E-4C12-B9D6-E6CF5AC7CB9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4291336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323D2BC0-C63B-4FFB-AD72-8EB218992220}" type="slidenum">
              <a:rPr lang="en-US" altLang="en-US"/>
              <a:pPr/>
              <a:t>‹#›</a:t>
            </a:fld>
            <a:endParaRPr lang="en-US" altLang="en-US"/>
          </a:p>
        </p:txBody>
      </p:sp>
    </p:spTree>
    <p:extLst>
      <p:ext uri="{BB962C8B-B14F-4D97-AF65-F5344CB8AC3E}">
        <p14:creationId xmlns:p14="http://schemas.microsoft.com/office/powerpoint/2010/main" val="201501187"/>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A7A2894-A709-4C9D-BDF5-EB9BC6ADC6BF}" type="datetimeFigureOut">
              <a:rPr lang="en-US" smtClean="0">
                <a:solidFill>
                  <a:prstClr val="black">
                    <a:tint val="75000"/>
                  </a:prstClr>
                </a:solidFill>
              </a: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4154EE-FA8E-4C12-B9D6-E6CF5AC7CB9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2873348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A7A2894-A709-4C9D-BDF5-EB9BC6ADC6BF}" type="datetimeFigureOut">
              <a:rPr lang="en-US" smtClean="0">
                <a:solidFill>
                  <a:prstClr val="black">
                    <a:tint val="75000"/>
                  </a:prstClr>
                </a:solidFill>
              </a: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4154EE-FA8E-4C12-B9D6-E6CF5AC7CB9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7058239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A7A2894-A709-4C9D-BDF5-EB9BC6ADC6BF}" type="datetimeFigureOut">
              <a:rPr lang="en-US" smtClean="0">
                <a:solidFill>
                  <a:prstClr val="black">
                    <a:tint val="75000"/>
                  </a:prstClr>
                </a:solidFill>
              </a:rPr>
              <a:pPr/>
              <a:t>10/13/2016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4154EE-FA8E-4C12-B9D6-E6CF5AC7CB9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9220263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DA7A2894-A709-4C9D-BDF5-EB9BC6ADC6BF}" type="datetimeFigureOut">
              <a:rPr lang="en-US" smtClean="0">
                <a:solidFill>
                  <a:prstClr val="black">
                    <a:tint val="75000"/>
                  </a:prstClr>
                </a:solidFill>
              </a:rPr>
              <a:pPr/>
              <a:t>10/13/2016</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414154EE-FA8E-4C12-B9D6-E6CF5AC7CB9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40367693"/>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A7A2894-A709-4C9D-BDF5-EB9BC6ADC6BF}" type="datetimeFigureOut">
              <a:rPr lang="en-US" smtClean="0">
                <a:solidFill>
                  <a:prstClr val="black">
                    <a:tint val="75000"/>
                  </a:prstClr>
                </a:solidFill>
              </a:rPr>
              <a:pPr/>
              <a:t>10/13/2016</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414154EE-FA8E-4C12-B9D6-E6CF5AC7CB9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7634101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A7A2894-A709-4C9D-BDF5-EB9BC6ADC6BF}" type="datetimeFigureOut">
              <a:rPr lang="en-US" smtClean="0">
                <a:solidFill>
                  <a:prstClr val="black">
                    <a:tint val="75000"/>
                  </a:prstClr>
                </a:solidFill>
              </a:rPr>
              <a:pPr/>
              <a:t>10/13/2016</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414154EE-FA8E-4C12-B9D6-E6CF5AC7CB9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5091174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A7A2894-A709-4C9D-BDF5-EB9BC6ADC6BF}" type="datetimeFigureOut">
              <a:rPr lang="en-US" smtClean="0">
                <a:solidFill>
                  <a:prstClr val="black">
                    <a:tint val="75000"/>
                  </a:prstClr>
                </a:solidFill>
              </a:rPr>
              <a:pPr/>
              <a:t>10/13/2016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4154EE-FA8E-4C12-B9D6-E6CF5AC7CB9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7105788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A7A2894-A709-4C9D-BDF5-EB9BC6ADC6BF}" type="datetimeFigureOut">
              <a:rPr lang="en-US" smtClean="0">
                <a:solidFill>
                  <a:prstClr val="black">
                    <a:tint val="75000"/>
                  </a:prstClr>
                </a:solidFill>
              </a:rPr>
              <a:pPr/>
              <a:t>10/13/2016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4154EE-FA8E-4C12-B9D6-E6CF5AC7CB9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7794514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A7A2894-A709-4C9D-BDF5-EB9BC6ADC6BF}" type="datetimeFigureOut">
              <a:rPr lang="en-US" smtClean="0">
                <a:solidFill>
                  <a:prstClr val="black">
                    <a:tint val="75000"/>
                  </a:prstClr>
                </a:solidFill>
              </a: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4154EE-FA8E-4C12-B9D6-E6CF5AC7CB9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8022354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A7A2894-A709-4C9D-BDF5-EB9BC6ADC6BF}" type="datetimeFigureOut">
              <a:rPr lang="en-US" smtClean="0">
                <a:solidFill>
                  <a:prstClr val="black">
                    <a:tint val="75000"/>
                  </a:prstClr>
                </a:solidFill>
              </a: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4154EE-FA8E-4C12-B9D6-E6CF5AC7CB9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592158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562E1962-AAF6-435A-9951-D8C34B2DF88C}" type="slidenum">
              <a:rPr lang="en-US" altLang="en-US"/>
              <a:pPr/>
              <a:t>‹#›</a:t>
            </a:fld>
            <a:endParaRPr lang="en-US" altLang="en-US"/>
          </a:p>
        </p:txBody>
      </p:sp>
    </p:spTree>
    <p:extLst>
      <p:ext uri="{BB962C8B-B14F-4D97-AF65-F5344CB8AC3E}">
        <p14:creationId xmlns:p14="http://schemas.microsoft.com/office/powerpoint/2010/main" val="131608692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atin typeface="Arial" panose="020B0604020202020204" pitchFamily="34" charset="0"/>
              </a:defRPr>
            </a:lvl1pPr>
          </a:lstStyle>
          <a:p>
            <a:r>
              <a:rPr lang="en-US" dirty="0" smtClean="0"/>
              <a:t>Click to edit Master title style</a:t>
            </a:r>
            <a:endParaRPr lang="en-US" dirty="0"/>
          </a:p>
        </p:txBody>
      </p:sp>
      <p:sp>
        <p:nvSpPr>
          <p:cNvPr id="3" name="Table Placeholder 2"/>
          <p:cNvSpPr>
            <a:spLocks noGrp="1"/>
          </p:cNvSpPr>
          <p:nvPr>
            <p:ph type="tbl" idx="1"/>
          </p:nvPr>
        </p:nvSpPr>
        <p:spPr>
          <a:xfrm>
            <a:off x="457200" y="1600200"/>
            <a:ext cx="8229600" cy="4525963"/>
          </a:xfrm>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4" name="Date Placeholder 3"/>
          <p:cNvSpPr>
            <a:spLocks noGrp="1"/>
          </p:cNvSpPr>
          <p:nvPr>
            <p:ph type="dt" sz="half" idx="10"/>
          </p:nvPr>
        </p:nvSpPr>
        <p:spPr>
          <a:xfrm>
            <a:off x="457200" y="6245225"/>
            <a:ext cx="2133600" cy="476250"/>
          </a:xfrm>
          <a:prstGeom prst="rect">
            <a:avLst/>
          </a:prstGeom>
        </p:spPr>
        <p:txBody>
          <a:bodyPr/>
          <a:lstStyle>
            <a:lvl1pPr>
              <a:defRPr>
                <a:latin typeface="Arial" panose="020B0604020202020204" pitchFamily="34" charset="0"/>
              </a:defRPr>
            </a:lvl1pPr>
          </a:lstStyle>
          <a:p>
            <a:endParaRPr lang="en-US" altLang="en-US" dirty="0">
              <a:solidFill>
                <a:prstClr val="black">
                  <a:tint val="75000"/>
                </a:prstClr>
              </a:solidFill>
            </a:endParaRPr>
          </a:p>
        </p:txBody>
      </p:sp>
      <p:sp>
        <p:nvSpPr>
          <p:cNvPr id="5" name="Footer Placeholder 4"/>
          <p:cNvSpPr>
            <a:spLocks noGrp="1"/>
          </p:cNvSpPr>
          <p:nvPr>
            <p:ph type="ftr" sz="quarter" idx="11"/>
          </p:nvPr>
        </p:nvSpPr>
        <p:spPr>
          <a:xfrm>
            <a:off x="3124200" y="6245225"/>
            <a:ext cx="2895600" cy="476250"/>
          </a:xfrm>
        </p:spPr>
        <p:txBody>
          <a:bodyPr/>
          <a:lstStyle>
            <a:lvl1pPr>
              <a:defRPr>
                <a:latin typeface="Arial" panose="020B0604020202020204" pitchFamily="34" charset="0"/>
                <a:cs typeface="Arial" panose="020B0604020202020204" pitchFamily="34" charset="0"/>
              </a:defRPr>
            </a:lvl1pPr>
          </a:lstStyle>
          <a:p>
            <a:endParaRPr lang="en-US" altLang="en-US" dirty="0">
              <a:solidFill>
                <a:prstClr val="black">
                  <a:tint val="75000"/>
                </a:prstClr>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atin typeface="Arial" panose="020B0604020202020204" pitchFamily="34" charset="0"/>
                <a:cs typeface="Arial" panose="020B0604020202020204" pitchFamily="34" charset="0"/>
              </a:defRPr>
            </a:lvl1pPr>
          </a:lstStyle>
          <a:p>
            <a:fld id="{ED621217-AC46-4DE0-8B07-F145BC4AD1F0}" type="slidenum">
              <a:rPr lang="en-US" altLang="en-US" smtClean="0">
                <a:solidFill>
                  <a:prstClr val="black">
                    <a:tint val="75000"/>
                  </a:prstClr>
                </a:solidFill>
              </a:rPr>
              <a:pPr/>
              <a:t>‹#›</a:t>
            </a:fld>
            <a:endParaRPr lang="en-US" altLang="en-US" dirty="0">
              <a:solidFill>
                <a:prstClr val="black">
                  <a:tint val="75000"/>
                </a:prstClr>
              </a:solidFill>
            </a:endParaRPr>
          </a:p>
        </p:txBody>
      </p:sp>
    </p:spTree>
    <p:extLst>
      <p:ext uri="{BB962C8B-B14F-4D97-AF65-F5344CB8AC3E}">
        <p14:creationId xmlns:p14="http://schemas.microsoft.com/office/powerpoint/2010/main" val="287148703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atin typeface="Arial" panose="020B0604020202020204" pitchFamily="34" charset="0"/>
              </a:defRPr>
            </a:lvl1pPr>
          </a:lstStyle>
          <a:p>
            <a:r>
              <a:rPr lang="en-US" dirty="0" smtClean="0"/>
              <a:t>Click to edit Master title style</a:t>
            </a:r>
            <a:endParaRPr lang="en-US" dirty="0"/>
          </a:p>
        </p:txBody>
      </p:sp>
      <p:sp>
        <p:nvSpPr>
          <p:cNvPr id="3" name="Chart Placeholder 2"/>
          <p:cNvSpPr>
            <a:spLocks noGrp="1"/>
          </p:cNvSpPr>
          <p:nvPr>
            <p:ph type="chart" idx="1"/>
          </p:nvPr>
        </p:nvSpPr>
        <p:spPr>
          <a:xfrm>
            <a:off x="457200" y="1600200"/>
            <a:ext cx="8229600" cy="4525963"/>
          </a:xfrm>
        </p:spPr>
        <p:txBody>
          <a:bodyPr/>
          <a:lstStyle>
            <a:lvl1pPr>
              <a:defRPr>
                <a:latin typeface="Arial" panose="020B0604020202020204" pitchFamily="34" charset="0"/>
                <a:cs typeface="Arial" panose="020B0604020202020204" pitchFamily="34" charset="0"/>
              </a:defRPr>
            </a:lvl1pPr>
          </a:lstStyle>
          <a:p>
            <a:pPr lvl="0"/>
            <a:endParaRPr lang="en-US" noProof="0" dirty="0" smtClean="0"/>
          </a:p>
        </p:txBody>
      </p:sp>
      <p:sp>
        <p:nvSpPr>
          <p:cNvPr id="4" name="Rectangle 4"/>
          <p:cNvSpPr>
            <a:spLocks noGrp="1" noChangeArrowheads="1"/>
          </p:cNvSpPr>
          <p:nvPr>
            <p:ph type="dt" sz="half" idx="10"/>
          </p:nvPr>
        </p:nvSpPr>
        <p:spPr>
          <a:xfrm>
            <a:off x="457200" y="6245225"/>
            <a:ext cx="2133600" cy="476250"/>
          </a:xfrm>
          <a:prstGeom prst="rect">
            <a:avLst/>
          </a:prstGeom>
          <a:ln/>
        </p:spPr>
        <p:txBody>
          <a:bodyPr/>
          <a:lstStyle>
            <a:lvl1pPr>
              <a:defRPr>
                <a:latin typeface="Arial" panose="020B0604020202020204" pitchFamily="34" charset="0"/>
              </a:defRPr>
            </a:lvl1pPr>
          </a:lstStyle>
          <a:p>
            <a:pPr>
              <a:defRPr/>
            </a:pPr>
            <a:endParaRPr lang="en-US" altLang="en-US" dirty="0">
              <a:solidFill>
                <a:prstClr val="black">
                  <a:tint val="75000"/>
                </a:prstClr>
              </a:solidFill>
            </a:endParaRPr>
          </a:p>
        </p:txBody>
      </p:sp>
      <p:sp>
        <p:nvSpPr>
          <p:cNvPr id="5" name="Rectangle 5"/>
          <p:cNvSpPr>
            <a:spLocks noGrp="1" noChangeArrowheads="1"/>
          </p:cNvSpPr>
          <p:nvPr>
            <p:ph type="ftr" sz="quarter" idx="11"/>
          </p:nvPr>
        </p:nvSpPr>
        <p:spPr>
          <a:ln/>
        </p:spPr>
        <p:txBody>
          <a:bodyPr/>
          <a:lstStyle>
            <a:lvl1pPr>
              <a:defRPr>
                <a:latin typeface="Arial" panose="020B0604020202020204" pitchFamily="34" charset="0"/>
                <a:cs typeface="Arial" panose="020B0604020202020204" pitchFamily="34" charset="0"/>
              </a:defRPr>
            </a:lvl1pPr>
          </a:lstStyle>
          <a:p>
            <a:pPr>
              <a:defRPr/>
            </a:pPr>
            <a:endParaRPr lang="en-US" altLang="en-US" dirty="0">
              <a:solidFill>
                <a:prstClr val="black">
                  <a:tint val="75000"/>
                </a:prstClr>
              </a:solidFill>
            </a:endParaRPr>
          </a:p>
        </p:txBody>
      </p:sp>
      <p:sp>
        <p:nvSpPr>
          <p:cNvPr id="6" name="Rectangle 6"/>
          <p:cNvSpPr>
            <a:spLocks noGrp="1" noChangeArrowheads="1"/>
          </p:cNvSpPr>
          <p:nvPr>
            <p:ph type="sldNum" sz="quarter" idx="12"/>
          </p:nvPr>
        </p:nvSpPr>
        <p:spPr>
          <a:ln/>
        </p:spPr>
        <p:txBody>
          <a:bodyPr/>
          <a:lstStyle>
            <a:lvl1pPr>
              <a:defRPr>
                <a:latin typeface="Arial" panose="020B0604020202020204" pitchFamily="34" charset="0"/>
                <a:cs typeface="Arial" panose="020B0604020202020204" pitchFamily="34" charset="0"/>
              </a:defRPr>
            </a:lvl1pPr>
          </a:lstStyle>
          <a:p>
            <a:pPr>
              <a:defRPr/>
            </a:pPr>
            <a:fld id="{9AC89ACC-B1E1-41A7-B70D-156133AD1DC8}" type="slidenum">
              <a:rPr lang="en-US" altLang="en-US" smtClean="0">
                <a:solidFill>
                  <a:prstClr val="black">
                    <a:tint val="75000"/>
                  </a:prstClr>
                </a:solidFill>
              </a:rPr>
              <a:pPr>
                <a:defRPr/>
              </a:pPr>
              <a:t>‹#›</a:t>
            </a:fld>
            <a:endParaRPr lang="en-US" altLang="en-US" dirty="0">
              <a:solidFill>
                <a:prstClr val="black">
                  <a:tint val="75000"/>
                </a:prstClr>
              </a:solidFill>
            </a:endParaRPr>
          </a:p>
        </p:txBody>
      </p:sp>
    </p:spTree>
    <p:extLst>
      <p:ext uri="{BB962C8B-B14F-4D97-AF65-F5344CB8AC3E}">
        <p14:creationId xmlns:p14="http://schemas.microsoft.com/office/powerpoint/2010/main" val="138514096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lvl1pPr>
              <a:defRPr>
                <a:latin typeface="Arial" panose="020B0604020202020204" pitchFamily="34" charset="0"/>
              </a:defRPr>
            </a:lvl1pPr>
          </a:lstStyle>
          <a:p>
            <a:r>
              <a:rPr lang="en-US" dirty="0" smtClean="0"/>
              <a:t>Click to edit Master title style</a:t>
            </a:r>
            <a:endParaRPr lang="en-US" dirty="0"/>
          </a:p>
        </p:txBody>
      </p:sp>
      <p:sp>
        <p:nvSpPr>
          <p:cNvPr id="3" name="Text Placeholder 2"/>
          <p:cNvSpPr>
            <a:spLocks noGrp="1"/>
          </p:cNvSpPr>
          <p:nvPr>
            <p:ph type="body" sz="half" idx="1"/>
          </p:nvPr>
        </p:nvSpPr>
        <p:spPr>
          <a:xfrm>
            <a:off x="685800" y="1981200"/>
            <a:ext cx="3810000" cy="4114800"/>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981200"/>
            <a:ext cx="3810000" cy="4114800"/>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a:latin typeface="Arial" panose="020B0604020202020204" pitchFamily="34" charset="0"/>
              </a:defRPr>
            </a:lvl1pPr>
          </a:lstStyle>
          <a:p>
            <a:endParaRPr lang="en-US" altLang="en-US" dirty="0">
              <a:solidFill>
                <a:prstClr val="black">
                  <a:tint val="75000"/>
                </a:prstClr>
              </a:solidFill>
            </a:endParaRPr>
          </a:p>
        </p:txBody>
      </p:sp>
      <p:sp>
        <p:nvSpPr>
          <p:cNvPr id="6" name="Footer Placeholder 5"/>
          <p:cNvSpPr>
            <a:spLocks noGrp="1"/>
          </p:cNvSpPr>
          <p:nvPr>
            <p:ph type="ftr" sz="quarter" idx="11"/>
          </p:nvPr>
        </p:nvSpPr>
        <p:spPr>
          <a:xfrm>
            <a:off x="3124200" y="6248400"/>
            <a:ext cx="2895600" cy="457200"/>
          </a:xfrm>
        </p:spPr>
        <p:txBody>
          <a:bodyPr/>
          <a:lstStyle>
            <a:lvl1pPr>
              <a:defRPr>
                <a:latin typeface="Arial" panose="020B0604020202020204" pitchFamily="34" charset="0"/>
                <a:cs typeface="Arial" panose="020B0604020202020204" pitchFamily="34" charset="0"/>
              </a:defRPr>
            </a:lvl1pPr>
          </a:lstStyle>
          <a:p>
            <a:endParaRPr lang="en-US" altLang="en-US" dirty="0">
              <a:solidFill>
                <a:prstClr val="black">
                  <a:tint val="75000"/>
                </a:prstClr>
              </a:solidFill>
            </a:endParaRPr>
          </a:p>
        </p:txBody>
      </p:sp>
      <p:sp>
        <p:nvSpPr>
          <p:cNvPr id="7" name="Slide Number Placeholder 6"/>
          <p:cNvSpPr>
            <a:spLocks noGrp="1"/>
          </p:cNvSpPr>
          <p:nvPr>
            <p:ph type="sldNum" sz="quarter" idx="12"/>
          </p:nvPr>
        </p:nvSpPr>
        <p:spPr>
          <a:xfrm>
            <a:off x="6553200" y="6248400"/>
            <a:ext cx="1905000" cy="457200"/>
          </a:xfrm>
        </p:spPr>
        <p:txBody>
          <a:bodyPr/>
          <a:lstStyle>
            <a:lvl1pPr>
              <a:defRPr>
                <a:latin typeface="Arial" panose="020B0604020202020204" pitchFamily="34" charset="0"/>
                <a:cs typeface="Arial" panose="020B0604020202020204" pitchFamily="34" charset="0"/>
              </a:defRPr>
            </a:lvl1pPr>
          </a:lstStyle>
          <a:p>
            <a:fld id="{CF395325-2B3F-4866-B822-19692353B60E}" type="slidenum">
              <a:rPr lang="en-US" altLang="en-US" smtClean="0">
                <a:solidFill>
                  <a:prstClr val="black">
                    <a:tint val="75000"/>
                  </a:prstClr>
                </a:solidFill>
              </a:rPr>
              <a:pPr/>
              <a:t>‹#›</a:t>
            </a:fld>
            <a:endParaRPr lang="en-US" altLang="en-US" dirty="0">
              <a:solidFill>
                <a:prstClr val="black">
                  <a:tint val="75000"/>
                </a:prstClr>
              </a:solidFill>
            </a:endParaRPr>
          </a:p>
        </p:txBody>
      </p:sp>
    </p:spTree>
    <p:extLst>
      <p:ext uri="{BB962C8B-B14F-4D97-AF65-F5344CB8AC3E}">
        <p14:creationId xmlns:p14="http://schemas.microsoft.com/office/powerpoint/2010/main" val="206220606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457200" y="6245225"/>
            <a:ext cx="2133600" cy="476250"/>
          </a:xfrm>
        </p:spPr>
        <p:txBody>
          <a:bodyPr/>
          <a:lstStyle>
            <a:lvl1pPr>
              <a:defRPr/>
            </a:lvl1pPr>
          </a:lstStyle>
          <a:p>
            <a:endParaRPr lang="en-US" altLang="en-US">
              <a:solidFill>
                <a:prstClr val="black">
                  <a:tint val="75000"/>
                </a:prstClr>
              </a:solidFill>
            </a:endParaRPr>
          </a:p>
        </p:txBody>
      </p:sp>
      <p:sp>
        <p:nvSpPr>
          <p:cNvPr id="4" name="Footer Placeholder 3"/>
          <p:cNvSpPr>
            <a:spLocks noGrp="1"/>
          </p:cNvSpPr>
          <p:nvPr>
            <p:ph type="ftr" sz="quarter" idx="11"/>
          </p:nvPr>
        </p:nvSpPr>
        <p:spPr>
          <a:xfrm>
            <a:off x="3124200" y="6245225"/>
            <a:ext cx="2895600" cy="476250"/>
          </a:xfrm>
        </p:spPr>
        <p:txBody>
          <a:bodyPr/>
          <a:lstStyle>
            <a:lvl1pPr>
              <a:defRPr/>
            </a:lvl1pPr>
          </a:lstStyle>
          <a:p>
            <a:endParaRPr lang="en-US" altLang="en-US">
              <a:solidFill>
                <a:prstClr val="black">
                  <a:tint val="75000"/>
                </a:prstClr>
              </a:solidFill>
            </a:endParaRPr>
          </a:p>
        </p:txBody>
      </p:sp>
      <p:sp>
        <p:nvSpPr>
          <p:cNvPr id="5" name="Slide Number Placeholder 4"/>
          <p:cNvSpPr>
            <a:spLocks noGrp="1"/>
          </p:cNvSpPr>
          <p:nvPr>
            <p:ph type="sldNum" sz="quarter" idx="12"/>
          </p:nvPr>
        </p:nvSpPr>
        <p:spPr>
          <a:xfrm>
            <a:off x="6553200" y="6245225"/>
            <a:ext cx="2133600" cy="476250"/>
          </a:xfrm>
        </p:spPr>
        <p:txBody>
          <a:bodyPr/>
          <a:lstStyle>
            <a:lvl1pPr>
              <a:defRPr/>
            </a:lvl1pPr>
          </a:lstStyle>
          <a:p>
            <a:fld id="{2845B660-87E4-44C2-9DA0-8749D0D9A5CC}" type="slidenum">
              <a:rPr lang="en-US" altLang="en-US">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80400182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3732730-DA92-462A-8A5C-1E6B09BE786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352691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251717A-995E-4022-8565-0297D5B06B5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264420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0992078-B0C5-4597-BC6F-A8EFAB27D17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37080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428DE802-424E-429C-8778-EB9CBDA005A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455074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787DF045-072F-49F9-9164-AD6785F8CD8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89033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3BEBB2B-07FF-4390-BB17-79FDB26CC35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17696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A030BABC-217A-4F25-8E0F-765D050A75D5}" type="slidenum">
              <a:rPr lang="en-US" altLang="en-US"/>
              <a:pPr/>
              <a:t>‹#›</a:t>
            </a:fld>
            <a:endParaRPr lang="en-US" altLang="en-US"/>
          </a:p>
        </p:txBody>
      </p:sp>
    </p:spTree>
    <p:extLst>
      <p:ext uri="{BB962C8B-B14F-4D97-AF65-F5344CB8AC3E}">
        <p14:creationId xmlns:p14="http://schemas.microsoft.com/office/powerpoint/2010/main" val="209367531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607AE6A4-3D3E-4EF6-841C-D29B297CB352}" type="slidenum">
              <a:rPr lang="en-US" altLang="en-US"/>
              <a:pPr/>
              <a:t>‹#›</a:t>
            </a:fld>
            <a:endParaRPr lang="en-US" altLang="en-US"/>
          </a:p>
        </p:txBody>
      </p:sp>
    </p:spTree>
    <p:extLst>
      <p:ext uri="{BB962C8B-B14F-4D97-AF65-F5344CB8AC3E}">
        <p14:creationId xmlns:p14="http://schemas.microsoft.com/office/powerpoint/2010/main" val="2753229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0F77347B-FB35-4FC9-99AF-CE978D7D3D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09888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4E2CAD56-639C-4927-879E-E5D0650A2A9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267438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F0410D8-945E-4346-83D9-6B1225E538B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877683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38FE541-CE77-47CB-898E-A5F36D0437B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730935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1BEF58A-C7C0-4D3D-9A47-96C645EFB20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4782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457200" y="6245225"/>
            <a:ext cx="2133600" cy="476250"/>
          </a:xfrm>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a:xfrm>
            <a:off x="3124200" y="6245225"/>
            <a:ext cx="2895600" cy="476250"/>
          </a:xfrm>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a:xfrm>
            <a:off x="6553200" y="6245225"/>
            <a:ext cx="2133600" cy="476250"/>
          </a:xfrm>
        </p:spPr>
        <p:txBody>
          <a:bodyPr/>
          <a:lstStyle>
            <a:lvl1pPr>
              <a:defRPr/>
            </a:lvl1pPr>
          </a:lstStyle>
          <a:p>
            <a:fld id="{52BE5CDA-6CA5-4DBB-857E-2C58CA1FACE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312956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981200"/>
            <a:ext cx="7772400" cy="4114800"/>
          </a:xfrm>
        </p:spPr>
        <p:txBody>
          <a:bodyPr/>
          <a:lstStyle/>
          <a:p>
            <a:endParaRPr lang="en-US"/>
          </a:p>
        </p:txBody>
      </p:sp>
      <p:sp>
        <p:nvSpPr>
          <p:cNvPr id="4" name="Date Placeholder 3"/>
          <p:cNvSpPr>
            <a:spLocks noGrp="1"/>
          </p:cNvSpPr>
          <p:nvPr>
            <p:ph type="dt" sz="half" idx="10"/>
          </p:nvPr>
        </p:nvSpPr>
        <p:spPr>
          <a:xfrm>
            <a:off x="685800" y="6248400"/>
            <a:ext cx="1905000" cy="457200"/>
          </a:xfrm>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a:xfrm>
            <a:off x="3124200" y="6248400"/>
            <a:ext cx="2895600" cy="457200"/>
          </a:xfrm>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p:spPr>
        <p:txBody>
          <a:bodyPr/>
          <a:lstStyle>
            <a:lvl1pPr>
              <a:defRPr/>
            </a:lvl1pPr>
          </a:lstStyle>
          <a:p>
            <a:fld id="{A5128462-1F85-457C-BC85-9D2C3937EAA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087418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DDB8FF1C-E1EF-4D33-9457-99CD6B56F65F}" type="slidenum">
              <a:rPr lang="en-US" altLang="en-US"/>
              <a:pPr/>
              <a:t>‹#›</a:t>
            </a:fld>
            <a:endParaRPr lang="en-US" altLang="en-US"/>
          </a:p>
        </p:txBody>
      </p:sp>
    </p:spTree>
    <p:extLst>
      <p:ext uri="{BB962C8B-B14F-4D97-AF65-F5344CB8AC3E}">
        <p14:creationId xmlns:p14="http://schemas.microsoft.com/office/powerpoint/2010/main" val="387655677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p>
        </p:txBody>
      </p:sp>
      <p:sp>
        <p:nvSpPr>
          <p:cNvPr id="8" name="Footer Placeholder 7"/>
          <p:cNvSpPr>
            <a:spLocks noGrp="1"/>
          </p:cNvSpPr>
          <p:nvPr>
            <p:ph type="ftr" sz="quarter" idx="11"/>
          </p:nvPr>
        </p:nvSpPr>
        <p:spPr/>
        <p:txBody>
          <a:bodyPr/>
          <a:lstStyle>
            <a:lvl1pPr>
              <a:defRPr/>
            </a:lvl1pPr>
          </a:lstStyle>
          <a:p>
            <a:endParaRPr lang="en-US" altLang="en-US"/>
          </a:p>
        </p:txBody>
      </p:sp>
      <p:sp>
        <p:nvSpPr>
          <p:cNvPr id="9" name="Slide Number Placeholder 8"/>
          <p:cNvSpPr>
            <a:spLocks noGrp="1"/>
          </p:cNvSpPr>
          <p:nvPr>
            <p:ph type="sldNum" sz="quarter" idx="12"/>
          </p:nvPr>
        </p:nvSpPr>
        <p:spPr/>
        <p:txBody>
          <a:bodyPr/>
          <a:lstStyle>
            <a:lvl1pPr>
              <a:defRPr/>
            </a:lvl1pPr>
          </a:lstStyle>
          <a:p>
            <a:fld id="{7DA49435-E53B-41E6-86C9-F3FE61F10E8D}" type="slidenum">
              <a:rPr lang="en-US" altLang="en-US"/>
              <a:pPr/>
              <a:t>‹#›</a:t>
            </a:fld>
            <a:endParaRPr lang="en-US" altLang="en-US"/>
          </a:p>
        </p:txBody>
      </p:sp>
    </p:spTree>
    <p:extLst>
      <p:ext uri="{BB962C8B-B14F-4D97-AF65-F5344CB8AC3E}">
        <p14:creationId xmlns:p14="http://schemas.microsoft.com/office/powerpoint/2010/main" val="378382960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p>
        </p:txBody>
      </p:sp>
      <p:sp>
        <p:nvSpPr>
          <p:cNvPr id="4" name="Footer Placeholder 3"/>
          <p:cNvSpPr>
            <a:spLocks noGrp="1"/>
          </p:cNvSpPr>
          <p:nvPr>
            <p:ph type="ftr" sz="quarter" idx="11"/>
          </p:nvPr>
        </p:nvSpPr>
        <p:spPr/>
        <p:txBody>
          <a:bodyPr/>
          <a:lstStyle>
            <a:lvl1pPr>
              <a:defRPr/>
            </a:lvl1pPr>
          </a:lstStyle>
          <a:p>
            <a:endParaRPr lang="en-US" altLang="en-US"/>
          </a:p>
        </p:txBody>
      </p:sp>
      <p:sp>
        <p:nvSpPr>
          <p:cNvPr id="5" name="Slide Number Placeholder 4"/>
          <p:cNvSpPr>
            <a:spLocks noGrp="1"/>
          </p:cNvSpPr>
          <p:nvPr>
            <p:ph type="sldNum" sz="quarter" idx="12"/>
          </p:nvPr>
        </p:nvSpPr>
        <p:spPr/>
        <p:txBody>
          <a:bodyPr/>
          <a:lstStyle>
            <a:lvl1pPr>
              <a:defRPr/>
            </a:lvl1pPr>
          </a:lstStyle>
          <a:p>
            <a:fld id="{19E5ED34-BB7A-4E14-BD1E-F95F454EF369}" type="slidenum">
              <a:rPr lang="en-US" altLang="en-US"/>
              <a:pPr/>
              <a:t>‹#›</a:t>
            </a:fld>
            <a:endParaRPr lang="en-US" altLang="en-US"/>
          </a:p>
        </p:txBody>
      </p:sp>
    </p:spTree>
    <p:extLst>
      <p:ext uri="{BB962C8B-B14F-4D97-AF65-F5344CB8AC3E}">
        <p14:creationId xmlns:p14="http://schemas.microsoft.com/office/powerpoint/2010/main" val="105777931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p>
        </p:txBody>
      </p:sp>
      <p:sp>
        <p:nvSpPr>
          <p:cNvPr id="3" name="Footer Placeholder 2"/>
          <p:cNvSpPr>
            <a:spLocks noGrp="1"/>
          </p:cNvSpPr>
          <p:nvPr>
            <p:ph type="ftr" sz="quarter" idx="11"/>
          </p:nvPr>
        </p:nvSpPr>
        <p:spPr/>
        <p:txBody>
          <a:bodyPr/>
          <a:lstStyle>
            <a:lvl1pPr>
              <a:defRPr/>
            </a:lvl1pPr>
          </a:lstStyle>
          <a:p>
            <a:endParaRPr lang="en-US" altLang="en-US"/>
          </a:p>
        </p:txBody>
      </p:sp>
      <p:sp>
        <p:nvSpPr>
          <p:cNvPr id="4" name="Slide Number Placeholder 3"/>
          <p:cNvSpPr>
            <a:spLocks noGrp="1"/>
          </p:cNvSpPr>
          <p:nvPr>
            <p:ph type="sldNum" sz="quarter" idx="12"/>
          </p:nvPr>
        </p:nvSpPr>
        <p:spPr/>
        <p:txBody>
          <a:bodyPr/>
          <a:lstStyle>
            <a:lvl1pPr>
              <a:defRPr/>
            </a:lvl1pPr>
          </a:lstStyle>
          <a:p>
            <a:fld id="{57258D97-3070-461B-9030-FE396DD1652F}" type="slidenum">
              <a:rPr lang="en-US" altLang="en-US"/>
              <a:pPr/>
              <a:t>‹#›</a:t>
            </a:fld>
            <a:endParaRPr lang="en-US" altLang="en-US"/>
          </a:p>
        </p:txBody>
      </p:sp>
    </p:spTree>
    <p:extLst>
      <p:ext uri="{BB962C8B-B14F-4D97-AF65-F5344CB8AC3E}">
        <p14:creationId xmlns:p14="http://schemas.microsoft.com/office/powerpoint/2010/main" val="101318492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BE99BF27-4761-4739-93CC-32ED20A4AC23}" type="slidenum">
              <a:rPr lang="en-US" altLang="en-US"/>
              <a:pPr/>
              <a:t>‹#›</a:t>
            </a:fld>
            <a:endParaRPr lang="en-US" altLang="en-US"/>
          </a:p>
        </p:txBody>
      </p:sp>
    </p:spTree>
    <p:extLst>
      <p:ext uri="{BB962C8B-B14F-4D97-AF65-F5344CB8AC3E}">
        <p14:creationId xmlns:p14="http://schemas.microsoft.com/office/powerpoint/2010/main" val="16834714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4E5F38A2-F9F0-4547-9F85-2D81891558AB}" type="slidenum">
              <a:rPr lang="en-US" altLang="en-US"/>
              <a:pPr/>
              <a:t>‹#›</a:t>
            </a:fld>
            <a:endParaRPr lang="en-US" altLang="en-US"/>
          </a:p>
        </p:txBody>
      </p:sp>
    </p:spTree>
    <p:extLst>
      <p:ext uri="{BB962C8B-B14F-4D97-AF65-F5344CB8AC3E}">
        <p14:creationId xmlns:p14="http://schemas.microsoft.com/office/powerpoint/2010/main" val="228280619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CD88BAFD-6549-48E2-B2C1-72717119A1A9}" type="slidenum">
              <a:rPr lang="en-US" altLang="en-US"/>
              <a:pPr/>
              <a:t>‹#›</a:t>
            </a:fld>
            <a:endParaRPr lang="en-US" altLang="en-US"/>
          </a:p>
        </p:txBody>
      </p:sp>
    </p:spTree>
    <p:extLst>
      <p:ext uri="{BB962C8B-B14F-4D97-AF65-F5344CB8AC3E}">
        <p14:creationId xmlns:p14="http://schemas.microsoft.com/office/powerpoint/2010/main" val="5104809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C1AD9561-ACC6-41EF-9435-5FACC38DF8B9}" type="slidenum">
              <a:rPr lang="en-US" altLang="en-US"/>
              <a:pPr/>
              <a:t>‹#›</a:t>
            </a:fld>
            <a:endParaRPr lang="en-US" altLang="en-US"/>
          </a:p>
        </p:txBody>
      </p:sp>
    </p:spTree>
    <p:extLst>
      <p:ext uri="{BB962C8B-B14F-4D97-AF65-F5344CB8AC3E}">
        <p14:creationId xmlns:p14="http://schemas.microsoft.com/office/powerpoint/2010/main" val="212518622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2C2F9600-B575-4003-B294-C2E85049096B}" type="datetimeFigureOut">
              <a:rPr lang="en-US" smtClean="0">
                <a:solidFill>
                  <a:prstClr val="black">
                    <a:tint val="75000"/>
                  </a:prstClr>
                </a:solidFill>
              </a:rPr>
              <a:pPr/>
              <a:t>10/12/2016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1FC741A-B4E1-4282-9BCF-2DB92FFD22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602748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64CEB688-8BD1-4323-ADC7-A229FB7E87A3}" type="slidenum">
              <a:rPr lang="en-US" altLang="en-US"/>
              <a:pPr/>
              <a:t>‹#›</a:t>
            </a:fld>
            <a:endParaRPr lang="en-US" altLang="en-US"/>
          </a:p>
        </p:txBody>
      </p:sp>
    </p:spTree>
    <p:extLst>
      <p:ext uri="{BB962C8B-B14F-4D97-AF65-F5344CB8AC3E}">
        <p14:creationId xmlns:p14="http://schemas.microsoft.com/office/powerpoint/2010/main" val="420625432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C2F9600-B575-4003-B294-C2E85049096B}" type="datetimeFigureOut">
              <a:rPr lang="en-US" smtClean="0">
                <a:solidFill>
                  <a:prstClr val="black">
                    <a:tint val="75000"/>
                  </a:prstClr>
                </a:solidFill>
              </a:rPr>
              <a:pPr/>
              <a:t>10/12/2016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1FC741A-B4E1-4282-9BCF-2DB92FFD22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4151865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2C2F9600-B575-4003-B294-C2E85049096B}" type="datetimeFigureOut">
              <a:rPr lang="en-US" smtClean="0">
                <a:solidFill>
                  <a:prstClr val="black">
                    <a:tint val="75000"/>
                  </a:prstClr>
                </a:solidFill>
              </a:rPr>
              <a:pPr/>
              <a:t>10/12/2016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1FC741A-B4E1-4282-9BCF-2DB92FFD22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3166408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2C2F9600-B575-4003-B294-C2E85049096B}" type="datetimeFigureOut">
              <a:rPr lang="en-US" smtClean="0">
                <a:solidFill>
                  <a:prstClr val="black">
                    <a:tint val="75000"/>
                  </a:prstClr>
                </a:solidFill>
              </a:rPr>
              <a:pPr/>
              <a:t>10/12/2016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1FC741A-B4E1-4282-9BCF-2DB92FFD22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7930506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2C2F9600-B575-4003-B294-C2E85049096B}" type="datetimeFigureOut">
              <a:rPr lang="en-US" smtClean="0">
                <a:solidFill>
                  <a:prstClr val="black">
                    <a:tint val="75000"/>
                  </a:prstClr>
                </a:solidFill>
              </a:rPr>
              <a:pPr/>
              <a:t>10/12/2016</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1FC741A-B4E1-4282-9BCF-2DB92FFD22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5866636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2C2F9600-B575-4003-B294-C2E85049096B}" type="datetimeFigureOut">
              <a:rPr lang="en-US" smtClean="0">
                <a:solidFill>
                  <a:prstClr val="black">
                    <a:tint val="75000"/>
                  </a:prstClr>
                </a:solidFill>
              </a:rPr>
              <a:pPr/>
              <a:t>10/12/2016</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1FC741A-B4E1-4282-9BCF-2DB92FFD22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6193394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C2F9600-B575-4003-B294-C2E85049096B}" type="datetimeFigureOut">
              <a:rPr lang="en-US" smtClean="0">
                <a:solidFill>
                  <a:prstClr val="black">
                    <a:tint val="75000"/>
                  </a:prstClr>
                </a:solidFill>
              </a:rPr>
              <a:pPr/>
              <a:t>10/12/2016</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1FC741A-B4E1-4282-9BCF-2DB92FFD22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550524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C2F9600-B575-4003-B294-C2E85049096B}" type="datetimeFigureOut">
              <a:rPr lang="en-US" smtClean="0">
                <a:solidFill>
                  <a:prstClr val="black">
                    <a:tint val="75000"/>
                  </a:prstClr>
                </a:solidFill>
              </a:rPr>
              <a:pPr/>
              <a:t>10/12/2016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1FC741A-B4E1-4282-9BCF-2DB92FFD22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9086342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C2F9600-B575-4003-B294-C2E85049096B}" type="datetimeFigureOut">
              <a:rPr lang="en-US" smtClean="0">
                <a:solidFill>
                  <a:prstClr val="black">
                    <a:tint val="75000"/>
                  </a:prstClr>
                </a:solidFill>
              </a:rPr>
              <a:pPr/>
              <a:t>10/12/2016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1FC741A-B4E1-4282-9BCF-2DB92FFD22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6326253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C2F9600-B575-4003-B294-C2E85049096B}" type="datetimeFigureOut">
              <a:rPr lang="en-US" smtClean="0">
                <a:solidFill>
                  <a:prstClr val="black">
                    <a:tint val="75000"/>
                  </a:prstClr>
                </a:solidFill>
              </a:rPr>
              <a:pPr/>
              <a:t>10/12/2016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1FC741A-B4E1-4282-9BCF-2DB92FFD22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6364103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C2F9600-B575-4003-B294-C2E85049096B}" type="datetimeFigureOut">
              <a:rPr lang="en-US" smtClean="0">
                <a:solidFill>
                  <a:prstClr val="black">
                    <a:tint val="75000"/>
                  </a:prstClr>
                </a:solidFill>
              </a:rPr>
              <a:pPr/>
              <a:t>10/12/2016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1FC741A-B4E1-4282-9BCF-2DB92FFD22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424024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p>
        </p:txBody>
      </p:sp>
      <p:sp>
        <p:nvSpPr>
          <p:cNvPr id="8" name="Footer Placeholder 7"/>
          <p:cNvSpPr>
            <a:spLocks noGrp="1"/>
          </p:cNvSpPr>
          <p:nvPr>
            <p:ph type="ftr" sz="quarter" idx="11"/>
          </p:nvPr>
        </p:nvSpPr>
        <p:spPr/>
        <p:txBody>
          <a:bodyPr/>
          <a:lstStyle>
            <a:lvl1pPr>
              <a:defRPr/>
            </a:lvl1pPr>
          </a:lstStyle>
          <a:p>
            <a:endParaRPr lang="en-US" altLang="en-US"/>
          </a:p>
        </p:txBody>
      </p:sp>
      <p:sp>
        <p:nvSpPr>
          <p:cNvPr id="9" name="Slide Number Placeholder 8"/>
          <p:cNvSpPr>
            <a:spLocks noGrp="1"/>
          </p:cNvSpPr>
          <p:nvPr>
            <p:ph type="sldNum" sz="quarter" idx="12"/>
          </p:nvPr>
        </p:nvSpPr>
        <p:spPr/>
        <p:txBody>
          <a:bodyPr/>
          <a:lstStyle>
            <a:lvl1pPr>
              <a:defRPr/>
            </a:lvl1pPr>
          </a:lstStyle>
          <a:p>
            <a:fld id="{1E7FD0B1-56B9-4875-88E7-D397617F83C7}" type="slidenum">
              <a:rPr lang="en-US" altLang="en-US"/>
              <a:pPr/>
              <a:t>‹#›</a:t>
            </a:fld>
            <a:endParaRPr lang="en-US" altLang="en-US"/>
          </a:p>
        </p:txBody>
      </p:sp>
    </p:spTree>
    <p:extLst>
      <p:ext uri="{BB962C8B-B14F-4D97-AF65-F5344CB8AC3E}">
        <p14:creationId xmlns:p14="http://schemas.microsoft.com/office/powerpoint/2010/main" val="390260229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Introduc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dirty="0"/>
          </a:p>
        </p:txBody>
      </p:sp>
      <p:sp>
        <p:nvSpPr>
          <p:cNvPr id="7" name="Text Placeholder 6"/>
          <p:cNvSpPr>
            <a:spLocks noGrp="1"/>
          </p:cNvSpPr>
          <p:nvPr>
            <p:ph type="body" sz="quarter" idx="12"/>
          </p:nvPr>
        </p:nvSpPr>
        <p:spPr>
          <a:xfrm>
            <a:off x="309600" y="784800"/>
            <a:ext cx="84168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smtClean="0"/>
              <a:t>Click to edit Master text styles</a:t>
            </a:r>
          </a:p>
        </p:txBody>
      </p:sp>
      <p:sp>
        <p:nvSpPr>
          <p:cNvPr id="9" name="Text Placeholder 8"/>
          <p:cNvSpPr>
            <a:spLocks noGrp="1"/>
          </p:cNvSpPr>
          <p:nvPr>
            <p:ph type="body" sz="quarter" idx="13"/>
          </p:nvPr>
        </p:nvSpPr>
        <p:spPr>
          <a:xfrm>
            <a:off x="309600" y="1760400"/>
            <a:ext cx="6706800" cy="4424400"/>
          </a:xfrm>
        </p:spPr>
        <p:txBody>
          <a:bodyPr/>
          <a:lstStyle>
            <a:lvl1pPr marL="0" indent="0">
              <a:buNone/>
              <a:defRPr sz="2400" b="1">
                <a:solidFill>
                  <a:schemeClr val="tx1"/>
                </a:solidFill>
                <a:latin typeface="Arial" pitchFamily="34" charset="0"/>
                <a:cs typeface="Arial" pitchFamily="34" charset="0"/>
              </a:defRPr>
            </a:lvl1pPr>
          </a:lstStyle>
          <a:p>
            <a:pPr lvl="0"/>
            <a:r>
              <a:rPr lang="en-US" smtClean="0"/>
              <a:t>Click to edit Master text styles</a:t>
            </a:r>
          </a:p>
        </p:txBody>
      </p:sp>
      <p:sp>
        <p:nvSpPr>
          <p:cNvPr id="5" name="Rectangle 5"/>
          <p:cNvSpPr>
            <a:spLocks noGrp="1" noChangeArrowheads="1"/>
          </p:cNvSpPr>
          <p:nvPr>
            <p:ph type="ftr" sz="quarter" idx="14"/>
          </p:nvPr>
        </p:nvSpPr>
        <p:spPr>
          <a:ln/>
        </p:spPr>
        <p:txBody>
          <a:bodyPr/>
          <a:lstStyle>
            <a:lvl1pPr>
              <a:defRPr/>
            </a:lvl1pPr>
          </a:lstStyle>
          <a:p>
            <a:pPr>
              <a:defRPr/>
            </a:pPr>
            <a:r>
              <a:rPr lang="en-GB">
                <a:solidFill>
                  <a:srgbClr val="830051"/>
                </a:solidFill>
              </a:rPr>
              <a:t>Function | Sub Function 1 | Sub Function 2</a:t>
            </a:r>
          </a:p>
        </p:txBody>
      </p:sp>
      <p:sp>
        <p:nvSpPr>
          <p:cNvPr id="6" name="Rectangle 6"/>
          <p:cNvSpPr>
            <a:spLocks noGrp="1" noChangeArrowheads="1"/>
          </p:cNvSpPr>
          <p:nvPr>
            <p:ph type="sldNum" sz="quarter" idx="15"/>
          </p:nvPr>
        </p:nvSpPr>
        <p:spPr>
          <a:ln/>
        </p:spPr>
        <p:txBody>
          <a:bodyPr/>
          <a:lstStyle>
            <a:lvl1pPr>
              <a:defRPr/>
            </a:lvl1pPr>
          </a:lstStyle>
          <a:p>
            <a:pPr>
              <a:defRPr/>
            </a:pPr>
            <a:fld id="{0C6E5491-E3BC-4BAA-815E-44DE1CBBFB6A}" type="slidenum">
              <a:rPr lang="en-GB">
                <a:solidFill>
                  <a:srgbClr val="000000"/>
                </a:solidFill>
              </a:rPr>
              <a:pPr>
                <a:defRPr/>
              </a:pPr>
              <a:t>‹#›</a:t>
            </a:fld>
            <a:endParaRPr lang="en-GB" dirty="0">
              <a:solidFill>
                <a:srgbClr val="000000"/>
              </a:solidFill>
            </a:endParaRPr>
          </a:p>
        </p:txBody>
      </p:sp>
      <p:sp>
        <p:nvSpPr>
          <p:cNvPr id="8" name="Date Placeholder 7"/>
          <p:cNvSpPr>
            <a:spLocks noGrp="1"/>
          </p:cNvSpPr>
          <p:nvPr>
            <p:ph type="dt" sz="half" idx="16"/>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389697302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309563" y="142852"/>
            <a:ext cx="7791450" cy="1573200"/>
          </a:xfrm>
        </p:spPr>
        <p:txBody>
          <a:bodyPr anchor="b"/>
          <a:lstStyle>
            <a:lvl1pPr>
              <a:lnSpc>
                <a:spcPct val="100000"/>
              </a:lnSpc>
              <a:defRPr sz="4600">
                <a:solidFill>
                  <a:schemeClr val="tx2"/>
                </a:solidFill>
                <a:latin typeface="Arial" pitchFamily="34" charset="0"/>
                <a:cs typeface="Arial" pitchFamily="34" charset="0"/>
              </a:defRPr>
            </a:lvl1pPr>
          </a:lstStyle>
          <a:p>
            <a:r>
              <a:rPr lang="en-US" smtClean="0"/>
              <a:t>Click to edit Master title style</a:t>
            </a:r>
            <a:endParaRPr lang="en-GB" dirty="0"/>
          </a:p>
        </p:txBody>
      </p:sp>
      <p:sp>
        <p:nvSpPr>
          <p:cNvPr id="8" name="Text Placeholder 7"/>
          <p:cNvSpPr>
            <a:spLocks noGrp="1"/>
          </p:cNvSpPr>
          <p:nvPr>
            <p:ph type="body" sz="quarter" idx="12"/>
          </p:nvPr>
        </p:nvSpPr>
        <p:spPr>
          <a:xfrm>
            <a:off x="310012" y="1714488"/>
            <a:ext cx="7795763" cy="1573200"/>
          </a:xfrm>
          <a:noFill/>
          <a:ln>
            <a:noFill/>
          </a:ln>
        </p:spPr>
        <p:txBody>
          <a:bodyPr>
            <a:noAutofit/>
          </a:bodyPr>
          <a:lstStyle>
            <a:lvl1pPr marL="0" indent="0">
              <a:lnSpc>
                <a:spcPct val="100000"/>
              </a:lnSpc>
              <a:buNone/>
              <a:defRPr sz="4600" b="1" baseline="0">
                <a:solidFill>
                  <a:schemeClr val="accent2"/>
                </a:solidFill>
                <a:latin typeface="Arial" pitchFamily="34" charset="0"/>
                <a:cs typeface="Arial" pitchFamily="34" charset="0"/>
              </a:defRPr>
            </a:lvl1pPr>
            <a:lvl2pPr>
              <a:buNone/>
              <a:defRPr/>
            </a:lvl2pPr>
          </a:lstStyle>
          <a:p>
            <a:pPr lvl="0"/>
            <a:r>
              <a:rPr lang="en-US" smtClean="0"/>
              <a:t>Click to edit Master text styles</a:t>
            </a:r>
          </a:p>
        </p:txBody>
      </p:sp>
    </p:spTree>
    <p:extLst>
      <p:ext uri="{BB962C8B-B14F-4D97-AF65-F5344CB8AC3E}">
        <p14:creationId xmlns:p14="http://schemas.microsoft.com/office/powerpoint/2010/main" val="375119225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8" name="Title 1"/>
          <p:cNvSpPr>
            <a:spLocks noGrp="1"/>
          </p:cNvSpPr>
          <p:nvPr>
            <p:ph type="title"/>
          </p:nvPr>
        </p:nvSpPr>
        <p:spPr>
          <a:xfrm>
            <a:off x="309600" y="274638"/>
            <a:ext cx="8415338" cy="511200"/>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314325" y="1760538"/>
            <a:ext cx="6705600" cy="4425950"/>
          </a:xfrm>
        </p:spPr>
        <p:txBody>
          <a:bodyPr/>
          <a:lstStyle>
            <a:lvl1pPr marL="266400" indent="-266400">
              <a:buClr>
                <a:schemeClr val="tx2"/>
              </a:buClr>
              <a:buFont typeface="Arial" pitchFamily="34" charset="0"/>
              <a:buChar char="•"/>
              <a:defRPr sz="1800">
                <a:latin typeface="Arial" pitchFamily="34" charset="0"/>
                <a:cs typeface="Arial" pitchFamily="34" charset="0"/>
              </a:defRPr>
            </a:lvl1pPr>
            <a:lvl2pPr>
              <a:defRPr sz="1800"/>
            </a:lvl2pPr>
            <a:lvl3pPr>
              <a:defRPr sz="1600" baseline="0">
                <a:latin typeface="Arial" pitchFamily="34" charset="0"/>
                <a:cs typeface="Arial" pitchFamily="34" charset="0"/>
              </a:defRPr>
            </a:lvl3pPr>
            <a:lvl4pPr marL="622800" indent="-180000">
              <a:defRPr sz="1600">
                <a:latin typeface="Arial" pitchFamily="34" charset="0"/>
                <a:cs typeface="Arial" pitchFamily="34" charset="0"/>
              </a:defRPr>
            </a:lvl4pPr>
            <a:lvl5pPr marL="622800">
              <a:defRPr sz="1600">
                <a:latin typeface="Arial" pitchFamily="34" charset="0"/>
                <a:cs typeface="Arial" pitchFamily="34" charset="0"/>
              </a:defRPr>
            </a:lvl5pPr>
            <a:lvl6pPr>
              <a:defRPr>
                <a:latin typeface="Arial" pitchFamily="34" charset="0"/>
                <a:cs typeface="Arial" pitchFamily="34" charset="0"/>
              </a:defRPr>
            </a:lvl6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10" name="Text Placeholder 6"/>
          <p:cNvSpPr>
            <a:spLocks noGrp="1"/>
          </p:cNvSpPr>
          <p:nvPr>
            <p:ph type="body" sz="quarter" idx="12"/>
          </p:nvPr>
        </p:nvSpPr>
        <p:spPr>
          <a:xfrm>
            <a:off x="309600" y="784800"/>
            <a:ext cx="84168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smtClean="0"/>
              <a:t>Click to edit Master text styles</a:t>
            </a:r>
          </a:p>
        </p:txBody>
      </p:sp>
      <p:sp>
        <p:nvSpPr>
          <p:cNvPr id="5" name="Rectangle 5"/>
          <p:cNvSpPr>
            <a:spLocks noGrp="1" noChangeArrowheads="1"/>
          </p:cNvSpPr>
          <p:nvPr>
            <p:ph type="ftr" sz="quarter" idx="13"/>
          </p:nvPr>
        </p:nvSpPr>
        <p:spPr>
          <a:ln/>
        </p:spPr>
        <p:txBody>
          <a:bodyPr/>
          <a:lstStyle>
            <a:lvl1pPr>
              <a:defRPr/>
            </a:lvl1pPr>
          </a:lstStyle>
          <a:p>
            <a:pPr>
              <a:defRPr/>
            </a:pPr>
            <a:r>
              <a:rPr lang="en-GB">
                <a:solidFill>
                  <a:srgbClr val="830051"/>
                </a:solidFill>
              </a:rPr>
              <a:t>Function | Sub Function 1 | Sub Function 2</a:t>
            </a:r>
          </a:p>
        </p:txBody>
      </p:sp>
      <p:sp>
        <p:nvSpPr>
          <p:cNvPr id="6" name="Rectangle 6"/>
          <p:cNvSpPr>
            <a:spLocks noGrp="1" noChangeArrowheads="1"/>
          </p:cNvSpPr>
          <p:nvPr>
            <p:ph type="sldNum" sz="quarter" idx="14"/>
          </p:nvPr>
        </p:nvSpPr>
        <p:spPr>
          <a:ln/>
        </p:spPr>
        <p:txBody>
          <a:bodyPr/>
          <a:lstStyle>
            <a:lvl1pPr>
              <a:defRPr/>
            </a:lvl1pPr>
          </a:lstStyle>
          <a:p>
            <a:pPr>
              <a:defRPr/>
            </a:pPr>
            <a:fld id="{D161AD87-C8F3-4328-9D11-4662B5DD73E2}" type="slidenum">
              <a:rPr lang="en-GB">
                <a:solidFill>
                  <a:srgbClr val="000000"/>
                </a:solidFill>
              </a:rPr>
              <a:pPr>
                <a:defRPr/>
              </a:pPr>
              <a:t>‹#›</a:t>
            </a:fld>
            <a:endParaRPr lang="en-GB" dirty="0">
              <a:solidFill>
                <a:srgbClr val="000000"/>
              </a:solidFill>
            </a:endParaRPr>
          </a:p>
        </p:txBody>
      </p:sp>
      <p:sp>
        <p:nvSpPr>
          <p:cNvPr id="7" name="Date Placeholder 7"/>
          <p:cNvSpPr>
            <a:spLocks noGrp="1"/>
          </p:cNvSpPr>
          <p:nvPr>
            <p:ph type="dt" sz="half" idx="15"/>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61040051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Body and right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dirty="0"/>
          </a:p>
        </p:txBody>
      </p:sp>
      <p:sp>
        <p:nvSpPr>
          <p:cNvPr id="7" name="Text Placeholder 6"/>
          <p:cNvSpPr>
            <a:spLocks noGrp="1"/>
          </p:cNvSpPr>
          <p:nvPr>
            <p:ph type="body" sz="quarter" idx="13"/>
          </p:nvPr>
        </p:nvSpPr>
        <p:spPr>
          <a:xfrm>
            <a:off x="309600" y="784800"/>
            <a:ext cx="84168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smtClean="0"/>
              <a:t>Click to edit Master text styles</a:t>
            </a:r>
          </a:p>
        </p:txBody>
      </p:sp>
      <p:sp>
        <p:nvSpPr>
          <p:cNvPr id="10" name="Content Placeholder 9"/>
          <p:cNvSpPr>
            <a:spLocks noGrp="1"/>
          </p:cNvSpPr>
          <p:nvPr>
            <p:ph sz="quarter" idx="14"/>
          </p:nvPr>
        </p:nvSpPr>
        <p:spPr>
          <a:xfrm>
            <a:off x="4500000" y="1760400"/>
            <a:ext cx="3960000" cy="3960000"/>
          </a:xfrm>
        </p:spPr>
        <p:txBody>
          <a:bodyPr/>
          <a:lstStyle>
            <a:lvl1pPr marL="180000" indent="-180000">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9" name="Text Placeholder 8"/>
          <p:cNvSpPr>
            <a:spLocks noGrp="1"/>
          </p:cNvSpPr>
          <p:nvPr>
            <p:ph type="body" sz="quarter" idx="15"/>
          </p:nvPr>
        </p:nvSpPr>
        <p:spPr>
          <a:xfrm>
            <a:off x="309600" y="1760400"/>
            <a:ext cx="3960000" cy="3960000"/>
          </a:xfrm>
        </p:spPr>
        <p:txBody>
          <a:bodyPr/>
          <a:lstStyle>
            <a:lvl1pPr marL="0" indent="0">
              <a:buNone/>
              <a:defRPr sz="1400"/>
            </a:lvl1pPr>
          </a:lstStyle>
          <a:p>
            <a:pPr lvl="0"/>
            <a:r>
              <a:rPr lang="en-US" smtClean="0"/>
              <a:t>Click to edit Master text styles</a:t>
            </a:r>
          </a:p>
        </p:txBody>
      </p:sp>
      <p:sp>
        <p:nvSpPr>
          <p:cNvPr id="6" name="Rectangle 5"/>
          <p:cNvSpPr>
            <a:spLocks noGrp="1" noChangeArrowheads="1"/>
          </p:cNvSpPr>
          <p:nvPr>
            <p:ph type="ftr" sz="quarter" idx="16"/>
          </p:nvPr>
        </p:nvSpPr>
        <p:spPr>
          <a:ln/>
        </p:spPr>
        <p:txBody>
          <a:bodyPr/>
          <a:lstStyle>
            <a:lvl1pPr>
              <a:defRPr/>
            </a:lvl1pPr>
          </a:lstStyle>
          <a:p>
            <a:pPr>
              <a:defRPr/>
            </a:pPr>
            <a:r>
              <a:rPr lang="en-GB">
                <a:solidFill>
                  <a:srgbClr val="830051"/>
                </a:solidFill>
              </a:rPr>
              <a:t>Function | Sub Function 1 | Sub Function 2</a:t>
            </a:r>
          </a:p>
        </p:txBody>
      </p:sp>
      <p:sp>
        <p:nvSpPr>
          <p:cNvPr id="8" name="Rectangle 6"/>
          <p:cNvSpPr>
            <a:spLocks noGrp="1" noChangeArrowheads="1"/>
          </p:cNvSpPr>
          <p:nvPr>
            <p:ph type="sldNum" sz="quarter" idx="17"/>
          </p:nvPr>
        </p:nvSpPr>
        <p:spPr>
          <a:ln/>
        </p:spPr>
        <p:txBody>
          <a:bodyPr/>
          <a:lstStyle>
            <a:lvl1pPr>
              <a:defRPr/>
            </a:lvl1pPr>
          </a:lstStyle>
          <a:p>
            <a:pPr>
              <a:defRPr/>
            </a:pPr>
            <a:fld id="{024459B8-8CB6-435C-AD1E-F749E424D027}" type="slidenum">
              <a:rPr lang="en-GB">
                <a:solidFill>
                  <a:srgbClr val="000000"/>
                </a:solidFill>
              </a:rPr>
              <a:pPr>
                <a:defRPr/>
              </a:pPr>
              <a:t>‹#›</a:t>
            </a:fld>
            <a:endParaRPr lang="en-GB" dirty="0">
              <a:solidFill>
                <a:srgbClr val="000000"/>
              </a:solidFill>
            </a:endParaRPr>
          </a:p>
        </p:txBody>
      </p:sp>
      <p:sp>
        <p:nvSpPr>
          <p:cNvPr id="11" name="Date Placeholder 7"/>
          <p:cNvSpPr>
            <a:spLocks noGrp="1"/>
          </p:cNvSpPr>
          <p:nvPr>
            <p:ph type="dt" sz="half" idx="18"/>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16094237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ody and 2 right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dirty="0"/>
          </a:p>
        </p:txBody>
      </p:sp>
      <p:sp>
        <p:nvSpPr>
          <p:cNvPr id="7" name="Text Placeholder 6"/>
          <p:cNvSpPr>
            <a:spLocks noGrp="1"/>
          </p:cNvSpPr>
          <p:nvPr>
            <p:ph type="body" sz="quarter" idx="13"/>
          </p:nvPr>
        </p:nvSpPr>
        <p:spPr>
          <a:xfrm>
            <a:off x="309600" y="784800"/>
            <a:ext cx="84168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smtClean="0"/>
              <a:t>Click to edit Master text styles</a:t>
            </a:r>
          </a:p>
        </p:txBody>
      </p:sp>
      <p:sp>
        <p:nvSpPr>
          <p:cNvPr id="10" name="Content Placeholder 9"/>
          <p:cNvSpPr>
            <a:spLocks noGrp="1"/>
          </p:cNvSpPr>
          <p:nvPr>
            <p:ph sz="quarter" idx="14"/>
          </p:nvPr>
        </p:nvSpPr>
        <p:spPr>
          <a:xfrm>
            <a:off x="4500000" y="1760400"/>
            <a:ext cx="3960000" cy="1872000"/>
          </a:xfrm>
        </p:spPr>
        <p:txBody>
          <a:bodyPr/>
          <a:lstStyle>
            <a:lvl1pPr marL="180000" indent="-180000">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9" name="Text Placeholder 8"/>
          <p:cNvSpPr>
            <a:spLocks noGrp="1"/>
          </p:cNvSpPr>
          <p:nvPr>
            <p:ph type="body" sz="quarter" idx="15"/>
          </p:nvPr>
        </p:nvSpPr>
        <p:spPr>
          <a:xfrm>
            <a:off x="309600" y="1760400"/>
            <a:ext cx="3960000" cy="3960000"/>
          </a:xfrm>
        </p:spPr>
        <p:txBody>
          <a:bodyPr/>
          <a:lstStyle>
            <a:lvl1pPr marL="0" indent="0">
              <a:buNone/>
              <a:defRPr sz="1400"/>
            </a:lvl1pPr>
          </a:lstStyle>
          <a:p>
            <a:pPr lvl="0"/>
            <a:r>
              <a:rPr lang="en-US" smtClean="0"/>
              <a:t>Click to edit Master text styles</a:t>
            </a:r>
          </a:p>
        </p:txBody>
      </p:sp>
      <p:sp>
        <p:nvSpPr>
          <p:cNvPr id="12" name="Content Placeholder 9"/>
          <p:cNvSpPr>
            <a:spLocks noGrp="1"/>
          </p:cNvSpPr>
          <p:nvPr>
            <p:ph sz="quarter" idx="16"/>
          </p:nvPr>
        </p:nvSpPr>
        <p:spPr>
          <a:xfrm>
            <a:off x="4502990" y="3848103"/>
            <a:ext cx="3960000" cy="1872000"/>
          </a:xfrm>
        </p:spPr>
        <p:txBody>
          <a:bodyPr/>
          <a:lstStyle>
            <a:lvl1pPr marL="180000" indent="-180000">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8" name="Rectangle 5"/>
          <p:cNvSpPr>
            <a:spLocks noGrp="1" noChangeArrowheads="1"/>
          </p:cNvSpPr>
          <p:nvPr>
            <p:ph type="ftr" sz="quarter" idx="17"/>
          </p:nvPr>
        </p:nvSpPr>
        <p:spPr>
          <a:ln/>
        </p:spPr>
        <p:txBody>
          <a:bodyPr/>
          <a:lstStyle>
            <a:lvl1pPr>
              <a:defRPr/>
            </a:lvl1pPr>
          </a:lstStyle>
          <a:p>
            <a:pPr>
              <a:defRPr/>
            </a:pPr>
            <a:r>
              <a:rPr lang="en-GB">
                <a:solidFill>
                  <a:srgbClr val="830051"/>
                </a:solidFill>
              </a:rPr>
              <a:t>Function | Sub Function 1 | Sub Function 2</a:t>
            </a:r>
          </a:p>
        </p:txBody>
      </p:sp>
      <p:sp>
        <p:nvSpPr>
          <p:cNvPr id="11" name="Rectangle 6"/>
          <p:cNvSpPr>
            <a:spLocks noGrp="1" noChangeArrowheads="1"/>
          </p:cNvSpPr>
          <p:nvPr>
            <p:ph type="sldNum" sz="quarter" idx="18"/>
          </p:nvPr>
        </p:nvSpPr>
        <p:spPr>
          <a:ln/>
        </p:spPr>
        <p:txBody>
          <a:bodyPr/>
          <a:lstStyle>
            <a:lvl1pPr>
              <a:defRPr/>
            </a:lvl1pPr>
          </a:lstStyle>
          <a:p>
            <a:pPr>
              <a:defRPr/>
            </a:pPr>
            <a:fld id="{669351C2-BB27-4729-96C6-8694E418745E}" type="slidenum">
              <a:rPr lang="en-GB">
                <a:solidFill>
                  <a:srgbClr val="000000"/>
                </a:solidFill>
              </a:rPr>
              <a:pPr>
                <a:defRPr/>
              </a:pPr>
              <a:t>‹#›</a:t>
            </a:fld>
            <a:endParaRPr lang="en-GB" dirty="0">
              <a:solidFill>
                <a:srgbClr val="000000"/>
              </a:solidFill>
            </a:endParaRPr>
          </a:p>
        </p:txBody>
      </p:sp>
      <p:sp>
        <p:nvSpPr>
          <p:cNvPr id="13" name="Date Placeholder 7"/>
          <p:cNvSpPr>
            <a:spLocks noGrp="1"/>
          </p:cNvSpPr>
          <p:nvPr>
            <p:ph type="dt" sz="half" idx="19"/>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66486846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 Content">
    <p:spTree>
      <p:nvGrpSpPr>
        <p:cNvPr id="1" name=""/>
        <p:cNvGrpSpPr/>
        <p:nvPr/>
      </p:nvGrpSpPr>
      <p:grpSpPr>
        <a:xfrm>
          <a:off x="0" y="0"/>
          <a:ext cx="0" cy="0"/>
          <a:chOff x="0" y="0"/>
          <a:chExt cx="0" cy="0"/>
        </a:xfrm>
      </p:grpSpPr>
      <p:sp>
        <p:nvSpPr>
          <p:cNvPr id="9" name="Title 1"/>
          <p:cNvSpPr>
            <a:spLocks noGrp="1"/>
          </p:cNvSpPr>
          <p:nvPr>
            <p:ph type="title"/>
          </p:nvPr>
        </p:nvSpPr>
        <p:spPr>
          <a:xfrm>
            <a:off x="309600" y="274638"/>
            <a:ext cx="8415338" cy="511200"/>
          </a:xfrm>
        </p:spPr>
        <p:txBody>
          <a:bodyPr/>
          <a:lstStyle/>
          <a:p>
            <a:r>
              <a:rPr lang="en-US" smtClean="0"/>
              <a:t>Click to edit Master title style</a:t>
            </a:r>
            <a:endParaRPr lang="en-GB" dirty="0"/>
          </a:p>
        </p:txBody>
      </p:sp>
      <p:sp>
        <p:nvSpPr>
          <p:cNvPr id="10" name="Text Placeholder 6"/>
          <p:cNvSpPr>
            <a:spLocks noGrp="1"/>
          </p:cNvSpPr>
          <p:nvPr>
            <p:ph type="body" sz="quarter" idx="13"/>
          </p:nvPr>
        </p:nvSpPr>
        <p:spPr>
          <a:xfrm>
            <a:off x="309600" y="784800"/>
            <a:ext cx="84168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smtClean="0"/>
              <a:t>Click to edit Master text styles</a:t>
            </a:r>
          </a:p>
        </p:txBody>
      </p:sp>
      <p:sp>
        <p:nvSpPr>
          <p:cNvPr id="13" name="Content Placeholder 12"/>
          <p:cNvSpPr>
            <a:spLocks noGrp="1"/>
          </p:cNvSpPr>
          <p:nvPr>
            <p:ph sz="quarter" idx="14"/>
          </p:nvPr>
        </p:nvSpPr>
        <p:spPr>
          <a:xfrm>
            <a:off x="313200" y="1760400"/>
            <a:ext cx="2674800" cy="3960000"/>
          </a:xfrm>
        </p:spPr>
        <p:txBody>
          <a:bodyPr/>
          <a:lstStyle>
            <a:lvl1pPr>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7" name="Content Placeholder 16"/>
          <p:cNvSpPr>
            <a:spLocks noGrp="1"/>
          </p:cNvSpPr>
          <p:nvPr>
            <p:ph sz="quarter" idx="15"/>
          </p:nvPr>
        </p:nvSpPr>
        <p:spPr>
          <a:xfrm>
            <a:off x="3268800" y="1760400"/>
            <a:ext cx="2674800" cy="3960000"/>
          </a:xfrm>
        </p:spPr>
        <p:txBody>
          <a:bodyPr/>
          <a:lstStyle>
            <a:lvl1pPr>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9" name="Content Placeholder 18"/>
          <p:cNvSpPr>
            <a:spLocks noGrp="1"/>
          </p:cNvSpPr>
          <p:nvPr>
            <p:ph sz="quarter" idx="16"/>
          </p:nvPr>
        </p:nvSpPr>
        <p:spPr>
          <a:xfrm>
            <a:off x="6220800" y="1760400"/>
            <a:ext cx="2674800" cy="3960000"/>
          </a:xfrm>
        </p:spPr>
        <p:txBody>
          <a:bodyPr/>
          <a:lstStyle>
            <a:lvl1pPr>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7" name="Rectangle 5"/>
          <p:cNvSpPr>
            <a:spLocks noGrp="1" noChangeArrowheads="1"/>
          </p:cNvSpPr>
          <p:nvPr>
            <p:ph type="ftr" sz="quarter" idx="17"/>
          </p:nvPr>
        </p:nvSpPr>
        <p:spPr>
          <a:ln/>
        </p:spPr>
        <p:txBody>
          <a:bodyPr/>
          <a:lstStyle>
            <a:lvl1pPr>
              <a:defRPr/>
            </a:lvl1pPr>
          </a:lstStyle>
          <a:p>
            <a:pPr>
              <a:defRPr/>
            </a:pPr>
            <a:r>
              <a:rPr lang="en-GB">
                <a:solidFill>
                  <a:srgbClr val="830051"/>
                </a:solidFill>
              </a:rPr>
              <a:t>Function | Sub Function 1 | Sub Function 2</a:t>
            </a:r>
          </a:p>
        </p:txBody>
      </p:sp>
      <p:sp>
        <p:nvSpPr>
          <p:cNvPr id="8" name="Rectangle 6"/>
          <p:cNvSpPr>
            <a:spLocks noGrp="1" noChangeArrowheads="1"/>
          </p:cNvSpPr>
          <p:nvPr>
            <p:ph type="sldNum" sz="quarter" idx="18"/>
          </p:nvPr>
        </p:nvSpPr>
        <p:spPr>
          <a:ln/>
        </p:spPr>
        <p:txBody>
          <a:bodyPr/>
          <a:lstStyle>
            <a:lvl1pPr>
              <a:defRPr/>
            </a:lvl1pPr>
          </a:lstStyle>
          <a:p>
            <a:pPr>
              <a:defRPr/>
            </a:pPr>
            <a:fld id="{971FCE05-3D96-4AD2-A5C4-B0D7D083700B}" type="slidenum">
              <a:rPr lang="en-GB">
                <a:solidFill>
                  <a:srgbClr val="000000"/>
                </a:solidFill>
              </a:rPr>
              <a:pPr>
                <a:defRPr/>
              </a:pPr>
              <a:t>‹#›</a:t>
            </a:fld>
            <a:endParaRPr lang="en-GB" dirty="0">
              <a:solidFill>
                <a:srgbClr val="000000"/>
              </a:solidFill>
            </a:endParaRPr>
          </a:p>
        </p:txBody>
      </p:sp>
      <p:sp>
        <p:nvSpPr>
          <p:cNvPr id="11" name="Date Placeholder 7"/>
          <p:cNvSpPr>
            <a:spLocks noGrp="1"/>
          </p:cNvSpPr>
          <p:nvPr>
            <p:ph type="dt" sz="half" idx="19"/>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188961056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Body and Content">
    <p:spTree>
      <p:nvGrpSpPr>
        <p:cNvPr id="1" name=""/>
        <p:cNvGrpSpPr/>
        <p:nvPr/>
      </p:nvGrpSpPr>
      <p:grpSpPr>
        <a:xfrm>
          <a:off x="0" y="0"/>
          <a:ext cx="0" cy="0"/>
          <a:chOff x="0" y="0"/>
          <a:chExt cx="0" cy="0"/>
        </a:xfrm>
      </p:grpSpPr>
      <p:sp>
        <p:nvSpPr>
          <p:cNvPr id="9" name="Title 1"/>
          <p:cNvSpPr>
            <a:spLocks noGrp="1"/>
          </p:cNvSpPr>
          <p:nvPr>
            <p:ph type="title"/>
          </p:nvPr>
        </p:nvSpPr>
        <p:spPr>
          <a:xfrm>
            <a:off x="309600" y="274638"/>
            <a:ext cx="8415338" cy="511200"/>
          </a:xfrm>
        </p:spPr>
        <p:txBody>
          <a:bodyPr/>
          <a:lstStyle/>
          <a:p>
            <a:r>
              <a:rPr lang="en-US" smtClean="0"/>
              <a:t>Click to edit Master title style</a:t>
            </a:r>
            <a:endParaRPr lang="en-GB" dirty="0"/>
          </a:p>
        </p:txBody>
      </p:sp>
      <p:sp>
        <p:nvSpPr>
          <p:cNvPr id="10" name="Text Placeholder 6"/>
          <p:cNvSpPr>
            <a:spLocks noGrp="1"/>
          </p:cNvSpPr>
          <p:nvPr>
            <p:ph type="body" sz="quarter" idx="13"/>
          </p:nvPr>
        </p:nvSpPr>
        <p:spPr>
          <a:xfrm>
            <a:off x="309600" y="784800"/>
            <a:ext cx="84168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smtClean="0"/>
              <a:t>Click to edit Master text styles</a:t>
            </a:r>
          </a:p>
        </p:txBody>
      </p:sp>
      <p:sp>
        <p:nvSpPr>
          <p:cNvPr id="13" name="Content Placeholder 12"/>
          <p:cNvSpPr>
            <a:spLocks noGrp="1"/>
          </p:cNvSpPr>
          <p:nvPr>
            <p:ph sz="quarter" idx="14"/>
          </p:nvPr>
        </p:nvSpPr>
        <p:spPr>
          <a:xfrm>
            <a:off x="313200" y="3714752"/>
            <a:ext cx="6706800" cy="2005648"/>
          </a:xfrm>
        </p:spPr>
        <p:txBody>
          <a:bodyPr/>
          <a:lstStyle>
            <a:lvl1pPr>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1" name="Text Placeholder 8"/>
          <p:cNvSpPr>
            <a:spLocks noGrp="1"/>
          </p:cNvSpPr>
          <p:nvPr>
            <p:ph type="body" sz="quarter" idx="17"/>
          </p:nvPr>
        </p:nvSpPr>
        <p:spPr>
          <a:xfrm>
            <a:off x="309600" y="1760400"/>
            <a:ext cx="6706800" cy="1811476"/>
          </a:xfrm>
        </p:spPr>
        <p:txBody>
          <a:bodyPr/>
          <a:lstStyle>
            <a:lvl1pPr marL="0" indent="0">
              <a:buNone/>
              <a:defRPr sz="1800" b="0">
                <a:solidFill>
                  <a:schemeClr val="tx1"/>
                </a:solidFill>
                <a:latin typeface="Arial" pitchFamily="34" charset="0"/>
                <a:cs typeface="Arial" pitchFamily="34" charset="0"/>
              </a:defRPr>
            </a:lvl1pPr>
          </a:lstStyle>
          <a:p>
            <a:pPr lvl="0"/>
            <a:r>
              <a:rPr lang="en-US" smtClean="0"/>
              <a:t>Click to edit Master text styles</a:t>
            </a:r>
          </a:p>
        </p:txBody>
      </p:sp>
      <p:sp>
        <p:nvSpPr>
          <p:cNvPr id="6" name="Rectangle 5"/>
          <p:cNvSpPr>
            <a:spLocks noGrp="1" noChangeArrowheads="1"/>
          </p:cNvSpPr>
          <p:nvPr>
            <p:ph type="ftr" sz="quarter" idx="18"/>
          </p:nvPr>
        </p:nvSpPr>
        <p:spPr>
          <a:ln/>
        </p:spPr>
        <p:txBody>
          <a:bodyPr/>
          <a:lstStyle>
            <a:lvl1pPr>
              <a:defRPr/>
            </a:lvl1pPr>
          </a:lstStyle>
          <a:p>
            <a:pPr>
              <a:defRPr/>
            </a:pPr>
            <a:r>
              <a:rPr lang="en-GB">
                <a:solidFill>
                  <a:srgbClr val="830051"/>
                </a:solidFill>
              </a:rPr>
              <a:t>Function | Sub Function 1 | Sub Function 2</a:t>
            </a:r>
          </a:p>
        </p:txBody>
      </p:sp>
      <p:sp>
        <p:nvSpPr>
          <p:cNvPr id="7" name="Rectangle 6"/>
          <p:cNvSpPr>
            <a:spLocks noGrp="1" noChangeArrowheads="1"/>
          </p:cNvSpPr>
          <p:nvPr>
            <p:ph type="sldNum" sz="quarter" idx="19"/>
          </p:nvPr>
        </p:nvSpPr>
        <p:spPr>
          <a:ln/>
        </p:spPr>
        <p:txBody>
          <a:bodyPr/>
          <a:lstStyle>
            <a:lvl1pPr>
              <a:defRPr/>
            </a:lvl1pPr>
          </a:lstStyle>
          <a:p>
            <a:pPr>
              <a:defRPr/>
            </a:pPr>
            <a:fld id="{B591E12A-47BE-437A-BD30-930BBF6D41EE}" type="slidenum">
              <a:rPr lang="en-GB">
                <a:solidFill>
                  <a:srgbClr val="000000"/>
                </a:solidFill>
              </a:rPr>
              <a:pPr>
                <a:defRPr/>
              </a:pPr>
              <a:t>‹#›</a:t>
            </a:fld>
            <a:endParaRPr lang="en-GB" dirty="0">
              <a:solidFill>
                <a:srgbClr val="000000"/>
              </a:solidFill>
            </a:endParaRPr>
          </a:p>
        </p:txBody>
      </p:sp>
      <p:sp>
        <p:nvSpPr>
          <p:cNvPr id="8" name="Date Placeholder 7"/>
          <p:cNvSpPr>
            <a:spLocks noGrp="1"/>
          </p:cNvSpPr>
          <p:nvPr>
            <p:ph type="dt" sz="half" idx="20"/>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319424418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Body and 2 Content">
    <p:spTree>
      <p:nvGrpSpPr>
        <p:cNvPr id="1" name=""/>
        <p:cNvGrpSpPr/>
        <p:nvPr/>
      </p:nvGrpSpPr>
      <p:grpSpPr>
        <a:xfrm>
          <a:off x="0" y="0"/>
          <a:ext cx="0" cy="0"/>
          <a:chOff x="0" y="0"/>
          <a:chExt cx="0" cy="0"/>
        </a:xfrm>
      </p:grpSpPr>
      <p:sp>
        <p:nvSpPr>
          <p:cNvPr id="9" name="Title 1"/>
          <p:cNvSpPr>
            <a:spLocks noGrp="1"/>
          </p:cNvSpPr>
          <p:nvPr>
            <p:ph type="title"/>
          </p:nvPr>
        </p:nvSpPr>
        <p:spPr>
          <a:xfrm>
            <a:off x="309600" y="274638"/>
            <a:ext cx="8415338" cy="511200"/>
          </a:xfrm>
        </p:spPr>
        <p:txBody>
          <a:bodyPr/>
          <a:lstStyle/>
          <a:p>
            <a:r>
              <a:rPr lang="en-US" smtClean="0"/>
              <a:t>Click to edit Master title style</a:t>
            </a:r>
            <a:endParaRPr lang="en-GB" dirty="0"/>
          </a:p>
        </p:txBody>
      </p:sp>
      <p:sp>
        <p:nvSpPr>
          <p:cNvPr id="10" name="Text Placeholder 6"/>
          <p:cNvSpPr>
            <a:spLocks noGrp="1"/>
          </p:cNvSpPr>
          <p:nvPr>
            <p:ph type="body" sz="quarter" idx="13"/>
          </p:nvPr>
        </p:nvSpPr>
        <p:spPr>
          <a:xfrm>
            <a:off x="309600" y="784800"/>
            <a:ext cx="84168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smtClean="0"/>
              <a:t>Click to edit Master text styles</a:t>
            </a:r>
          </a:p>
        </p:txBody>
      </p:sp>
      <p:sp>
        <p:nvSpPr>
          <p:cNvPr id="13" name="Content Placeholder 12"/>
          <p:cNvSpPr>
            <a:spLocks noGrp="1"/>
          </p:cNvSpPr>
          <p:nvPr>
            <p:ph sz="quarter" idx="14"/>
          </p:nvPr>
        </p:nvSpPr>
        <p:spPr>
          <a:xfrm>
            <a:off x="313200" y="3714752"/>
            <a:ext cx="3960000" cy="2005648"/>
          </a:xfrm>
        </p:spPr>
        <p:txBody>
          <a:bodyPr/>
          <a:lstStyle>
            <a:lvl1pPr>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9" name="Content Placeholder 18"/>
          <p:cNvSpPr>
            <a:spLocks noGrp="1"/>
          </p:cNvSpPr>
          <p:nvPr>
            <p:ph sz="quarter" idx="16"/>
          </p:nvPr>
        </p:nvSpPr>
        <p:spPr>
          <a:xfrm>
            <a:off x="4643438" y="3714752"/>
            <a:ext cx="3960000" cy="2005648"/>
          </a:xfrm>
        </p:spPr>
        <p:txBody>
          <a:bodyPr/>
          <a:lstStyle>
            <a:lvl1pPr>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1" name="Text Placeholder 8"/>
          <p:cNvSpPr>
            <a:spLocks noGrp="1"/>
          </p:cNvSpPr>
          <p:nvPr>
            <p:ph type="body" sz="quarter" idx="17"/>
          </p:nvPr>
        </p:nvSpPr>
        <p:spPr>
          <a:xfrm>
            <a:off x="309600" y="1760400"/>
            <a:ext cx="6706800" cy="1811476"/>
          </a:xfrm>
        </p:spPr>
        <p:txBody>
          <a:bodyPr/>
          <a:lstStyle>
            <a:lvl1pPr marL="0" indent="0">
              <a:buNone/>
              <a:defRPr sz="1800" b="0">
                <a:solidFill>
                  <a:schemeClr val="tx1"/>
                </a:solidFill>
                <a:latin typeface="Arial" pitchFamily="34" charset="0"/>
                <a:cs typeface="Arial" pitchFamily="34" charset="0"/>
              </a:defRPr>
            </a:lvl1pPr>
          </a:lstStyle>
          <a:p>
            <a:pPr lvl="0"/>
            <a:r>
              <a:rPr lang="en-US" smtClean="0"/>
              <a:t>Click to edit Master text styles</a:t>
            </a:r>
          </a:p>
        </p:txBody>
      </p:sp>
      <p:sp>
        <p:nvSpPr>
          <p:cNvPr id="7" name="Rectangle 5"/>
          <p:cNvSpPr>
            <a:spLocks noGrp="1" noChangeArrowheads="1"/>
          </p:cNvSpPr>
          <p:nvPr>
            <p:ph type="ftr" sz="quarter" idx="18"/>
          </p:nvPr>
        </p:nvSpPr>
        <p:spPr>
          <a:ln/>
        </p:spPr>
        <p:txBody>
          <a:bodyPr/>
          <a:lstStyle>
            <a:lvl1pPr>
              <a:defRPr/>
            </a:lvl1pPr>
          </a:lstStyle>
          <a:p>
            <a:pPr>
              <a:defRPr/>
            </a:pPr>
            <a:r>
              <a:rPr lang="en-GB">
                <a:solidFill>
                  <a:srgbClr val="830051"/>
                </a:solidFill>
              </a:rPr>
              <a:t>Function | Sub Function 1 | Sub Function 2</a:t>
            </a:r>
          </a:p>
        </p:txBody>
      </p:sp>
      <p:sp>
        <p:nvSpPr>
          <p:cNvPr id="8" name="Rectangle 6"/>
          <p:cNvSpPr>
            <a:spLocks noGrp="1" noChangeArrowheads="1"/>
          </p:cNvSpPr>
          <p:nvPr>
            <p:ph type="sldNum" sz="quarter" idx="19"/>
          </p:nvPr>
        </p:nvSpPr>
        <p:spPr>
          <a:ln/>
        </p:spPr>
        <p:txBody>
          <a:bodyPr/>
          <a:lstStyle>
            <a:lvl1pPr>
              <a:defRPr/>
            </a:lvl1pPr>
          </a:lstStyle>
          <a:p>
            <a:pPr>
              <a:defRPr/>
            </a:pPr>
            <a:fld id="{7E419C18-9BD2-48BF-93D9-220C6ED66B0C}" type="slidenum">
              <a:rPr lang="en-GB">
                <a:solidFill>
                  <a:srgbClr val="000000"/>
                </a:solidFill>
              </a:rPr>
              <a:pPr>
                <a:defRPr/>
              </a:pPr>
              <a:t>‹#›</a:t>
            </a:fld>
            <a:endParaRPr lang="en-GB" dirty="0">
              <a:solidFill>
                <a:srgbClr val="000000"/>
              </a:solidFill>
            </a:endParaRPr>
          </a:p>
        </p:txBody>
      </p:sp>
      <p:sp>
        <p:nvSpPr>
          <p:cNvPr id="12" name="Date Placeholder 7"/>
          <p:cNvSpPr>
            <a:spLocks noGrp="1"/>
          </p:cNvSpPr>
          <p:nvPr>
            <p:ph type="dt" sz="half" idx="20"/>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385813662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Body and 3 Content">
    <p:spTree>
      <p:nvGrpSpPr>
        <p:cNvPr id="1" name=""/>
        <p:cNvGrpSpPr/>
        <p:nvPr/>
      </p:nvGrpSpPr>
      <p:grpSpPr>
        <a:xfrm>
          <a:off x="0" y="0"/>
          <a:ext cx="0" cy="0"/>
          <a:chOff x="0" y="0"/>
          <a:chExt cx="0" cy="0"/>
        </a:xfrm>
      </p:grpSpPr>
      <p:sp>
        <p:nvSpPr>
          <p:cNvPr id="9" name="Title 1"/>
          <p:cNvSpPr>
            <a:spLocks noGrp="1"/>
          </p:cNvSpPr>
          <p:nvPr>
            <p:ph type="title"/>
          </p:nvPr>
        </p:nvSpPr>
        <p:spPr>
          <a:xfrm>
            <a:off x="309600" y="274638"/>
            <a:ext cx="8415338" cy="511200"/>
          </a:xfrm>
        </p:spPr>
        <p:txBody>
          <a:bodyPr/>
          <a:lstStyle/>
          <a:p>
            <a:r>
              <a:rPr lang="en-US" smtClean="0"/>
              <a:t>Click to edit Master title style</a:t>
            </a:r>
            <a:endParaRPr lang="en-GB" dirty="0"/>
          </a:p>
        </p:txBody>
      </p:sp>
      <p:sp>
        <p:nvSpPr>
          <p:cNvPr id="10" name="Text Placeholder 6"/>
          <p:cNvSpPr>
            <a:spLocks noGrp="1"/>
          </p:cNvSpPr>
          <p:nvPr>
            <p:ph type="body" sz="quarter" idx="13"/>
          </p:nvPr>
        </p:nvSpPr>
        <p:spPr>
          <a:xfrm>
            <a:off x="309600" y="784800"/>
            <a:ext cx="84168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smtClean="0"/>
              <a:t>Click to edit Master text styles</a:t>
            </a:r>
          </a:p>
        </p:txBody>
      </p:sp>
      <p:sp>
        <p:nvSpPr>
          <p:cNvPr id="13" name="Content Placeholder 12"/>
          <p:cNvSpPr>
            <a:spLocks noGrp="1"/>
          </p:cNvSpPr>
          <p:nvPr>
            <p:ph sz="quarter" idx="14"/>
          </p:nvPr>
        </p:nvSpPr>
        <p:spPr>
          <a:xfrm>
            <a:off x="313200" y="3714752"/>
            <a:ext cx="2674800" cy="2005648"/>
          </a:xfrm>
        </p:spPr>
        <p:txBody>
          <a:bodyPr/>
          <a:lstStyle>
            <a:lvl1pPr>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7" name="Content Placeholder 16"/>
          <p:cNvSpPr>
            <a:spLocks noGrp="1"/>
          </p:cNvSpPr>
          <p:nvPr>
            <p:ph sz="quarter" idx="15"/>
          </p:nvPr>
        </p:nvSpPr>
        <p:spPr>
          <a:xfrm>
            <a:off x="3268800" y="3714752"/>
            <a:ext cx="2674800" cy="2005648"/>
          </a:xfrm>
        </p:spPr>
        <p:txBody>
          <a:bodyPr/>
          <a:lstStyle>
            <a:lvl1pPr>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9" name="Content Placeholder 18"/>
          <p:cNvSpPr>
            <a:spLocks noGrp="1"/>
          </p:cNvSpPr>
          <p:nvPr>
            <p:ph sz="quarter" idx="16"/>
          </p:nvPr>
        </p:nvSpPr>
        <p:spPr>
          <a:xfrm>
            <a:off x="6220800" y="3714752"/>
            <a:ext cx="2674800" cy="2005648"/>
          </a:xfrm>
        </p:spPr>
        <p:txBody>
          <a:bodyPr/>
          <a:lstStyle>
            <a:lvl1pPr>
              <a:buFont typeface="Arial" pitchFamily="34" charset="0"/>
              <a:buChar char="•"/>
              <a:defRPr sz="1400"/>
            </a:lvl1pPr>
            <a:lvl2pPr>
              <a:defRPr sz="1400"/>
            </a:lvl2pPr>
            <a:lvl3pPr>
              <a:defRPr sz="1200"/>
            </a:lvl3pPr>
            <a:lvl4pPr>
              <a:defRPr sz="1200"/>
            </a:lvl4pPr>
            <a:lvl5pPr>
              <a:defRPr sz="12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1" name="Text Placeholder 8"/>
          <p:cNvSpPr>
            <a:spLocks noGrp="1"/>
          </p:cNvSpPr>
          <p:nvPr>
            <p:ph type="body" sz="quarter" idx="17"/>
          </p:nvPr>
        </p:nvSpPr>
        <p:spPr>
          <a:xfrm>
            <a:off x="309600" y="1760400"/>
            <a:ext cx="6706800" cy="1811476"/>
          </a:xfrm>
        </p:spPr>
        <p:txBody>
          <a:bodyPr/>
          <a:lstStyle>
            <a:lvl1pPr marL="0" indent="0">
              <a:buNone/>
              <a:defRPr sz="1800" b="0">
                <a:solidFill>
                  <a:schemeClr val="tx1"/>
                </a:solidFill>
                <a:latin typeface="Arial" pitchFamily="34" charset="0"/>
                <a:cs typeface="Arial" pitchFamily="34" charset="0"/>
              </a:defRPr>
            </a:lvl1pPr>
          </a:lstStyle>
          <a:p>
            <a:pPr lvl="0"/>
            <a:r>
              <a:rPr lang="en-US" smtClean="0"/>
              <a:t>Click to edit Master text styles</a:t>
            </a:r>
          </a:p>
        </p:txBody>
      </p:sp>
      <p:sp>
        <p:nvSpPr>
          <p:cNvPr id="8" name="Rectangle 5"/>
          <p:cNvSpPr>
            <a:spLocks noGrp="1" noChangeArrowheads="1"/>
          </p:cNvSpPr>
          <p:nvPr>
            <p:ph type="ftr" sz="quarter" idx="18"/>
          </p:nvPr>
        </p:nvSpPr>
        <p:spPr>
          <a:ln/>
        </p:spPr>
        <p:txBody>
          <a:bodyPr/>
          <a:lstStyle>
            <a:lvl1pPr>
              <a:defRPr/>
            </a:lvl1pPr>
          </a:lstStyle>
          <a:p>
            <a:pPr>
              <a:defRPr/>
            </a:pPr>
            <a:r>
              <a:rPr lang="en-GB">
                <a:solidFill>
                  <a:srgbClr val="830051"/>
                </a:solidFill>
              </a:rPr>
              <a:t>Function | Sub Function 1 | Sub Function 2</a:t>
            </a:r>
          </a:p>
        </p:txBody>
      </p:sp>
      <p:sp>
        <p:nvSpPr>
          <p:cNvPr id="12" name="Rectangle 6"/>
          <p:cNvSpPr>
            <a:spLocks noGrp="1" noChangeArrowheads="1"/>
          </p:cNvSpPr>
          <p:nvPr>
            <p:ph type="sldNum" sz="quarter" idx="19"/>
          </p:nvPr>
        </p:nvSpPr>
        <p:spPr>
          <a:ln/>
        </p:spPr>
        <p:txBody>
          <a:bodyPr/>
          <a:lstStyle>
            <a:lvl1pPr>
              <a:defRPr/>
            </a:lvl1pPr>
          </a:lstStyle>
          <a:p>
            <a:pPr>
              <a:defRPr/>
            </a:pPr>
            <a:fld id="{60B6459C-413D-43B6-AF4A-25ABF8576BA4}" type="slidenum">
              <a:rPr lang="en-GB">
                <a:solidFill>
                  <a:srgbClr val="000000"/>
                </a:solidFill>
              </a:rPr>
              <a:pPr>
                <a:defRPr/>
              </a:pPr>
              <a:t>‹#›</a:t>
            </a:fld>
            <a:endParaRPr lang="en-GB" dirty="0">
              <a:solidFill>
                <a:srgbClr val="000000"/>
              </a:solidFill>
            </a:endParaRPr>
          </a:p>
        </p:txBody>
      </p:sp>
      <p:sp>
        <p:nvSpPr>
          <p:cNvPr id="14" name="Date Placeholder 7"/>
          <p:cNvSpPr>
            <a:spLocks noGrp="1"/>
          </p:cNvSpPr>
          <p:nvPr>
            <p:ph type="dt" sz="half" idx="20"/>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296726956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Body and right Picture">
    <p:spTree>
      <p:nvGrpSpPr>
        <p:cNvPr id="1" name=""/>
        <p:cNvGrpSpPr/>
        <p:nvPr/>
      </p:nvGrpSpPr>
      <p:grpSpPr>
        <a:xfrm>
          <a:off x="0" y="0"/>
          <a:ext cx="0" cy="0"/>
          <a:chOff x="0" y="0"/>
          <a:chExt cx="0" cy="0"/>
        </a:xfrm>
      </p:grpSpPr>
      <p:sp>
        <p:nvSpPr>
          <p:cNvPr id="2" name="Title 1"/>
          <p:cNvSpPr>
            <a:spLocks noGrp="1"/>
          </p:cNvSpPr>
          <p:nvPr>
            <p:ph type="title"/>
          </p:nvPr>
        </p:nvSpPr>
        <p:spPr>
          <a:xfrm>
            <a:off x="309600" y="274638"/>
            <a:ext cx="3976648" cy="1082660"/>
          </a:xfrm>
        </p:spPr>
        <p:txBody>
          <a:bodyPr/>
          <a:lstStyle/>
          <a:p>
            <a:r>
              <a:rPr lang="en-US" smtClean="0"/>
              <a:t>Click to edit Master title style</a:t>
            </a:r>
            <a:endParaRPr lang="en-GB" dirty="0"/>
          </a:p>
        </p:txBody>
      </p:sp>
      <p:sp>
        <p:nvSpPr>
          <p:cNvPr id="9" name="Picture Placeholder 8"/>
          <p:cNvSpPr>
            <a:spLocks noGrp="1"/>
          </p:cNvSpPr>
          <p:nvPr>
            <p:ph type="pic" sz="quarter" idx="15"/>
          </p:nvPr>
        </p:nvSpPr>
        <p:spPr>
          <a:xfrm>
            <a:off x="4714904" y="0"/>
            <a:ext cx="4429096" cy="6858000"/>
          </a:xfrm>
        </p:spPr>
        <p:txBody>
          <a:bodyPr>
            <a:normAutofit/>
          </a:bodyPr>
          <a:lstStyle>
            <a:lvl1pPr marL="0" indent="0">
              <a:buNone/>
              <a:defRPr/>
            </a:lvl1pPr>
          </a:lstStyle>
          <a:p>
            <a:pPr lvl="0"/>
            <a:r>
              <a:rPr lang="en-US" noProof="0" smtClean="0"/>
              <a:t>Click icon to add picture</a:t>
            </a:r>
            <a:endParaRPr lang="en-GB" noProof="0"/>
          </a:p>
        </p:txBody>
      </p:sp>
      <p:sp>
        <p:nvSpPr>
          <p:cNvPr id="8" name="Text Placeholder 7"/>
          <p:cNvSpPr>
            <a:spLocks noGrp="1"/>
          </p:cNvSpPr>
          <p:nvPr>
            <p:ph type="body" sz="quarter" idx="16"/>
          </p:nvPr>
        </p:nvSpPr>
        <p:spPr>
          <a:xfrm>
            <a:off x="309600" y="1760400"/>
            <a:ext cx="3960000" cy="3960000"/>
          </a:xfrm>
        </p:spPr>
        <p:txBody>
          <a:bodyPr/>
          <a:lstStyle>
            <a:lvl1pPr marL="0" indent="0">
              <a:buNone/>
              <a:defRPr sz="1400"/>
            </a:lvl1pPr>
          </a:lstStyle>
          <a:p>
            <a:pPr lvl="0"/>
            <a:r>
              <a:rPr lang="en-US" smtClean="0"/>
              <a:t>Click to edit Master text styles</a:t>
            </a:r>
          </a:p>
        </p:txBody>
      </p:sp>
      <p:sp>
        <p:nvSpPr>
          <p:cNvPr id="5" name="Rectangle 5"/>
          <p:cNvSpPr>
            <a:spLocks noGrp="1" noChangeArrowheads="1"/>
          </p:cNvSpPr>
          <p:nvPr>
            <p:ph type="ftr" sz="quarter" idx="17"/>
          </p:nvPr>
        </p:nvSpPr>
        <p:spPr>
          <a:ln/>
        </p:spPr>
        <p:txBody>
          <a:bodyPr/>
          <a:lstStyle>
            <a:lvl1pPr>
              <a:defRPr/>
            </a:lvl1pPr>
          </a:lstStyle>
          <a:p>
            <a:pPr>
              <a:defRPr/>
            </a:pPr>
            <a:r>
              <a:rPr lang="en-GB">
                <a:solidFill>
                  <a:srgbClr val="830051"/>
                </a:solidFill>
              </a:rPr>
              <a:t>Function | Sub Function 1 | Sub Function 2</a:t>
            </a:r>
          </a:p>
        </p:txBody>
      </p:sp>
      <p:sp>
        <p:nvSpPr>
          <p:cNvPr id="6" name="Rectangle 6"/>
          <p:cNvSpPr>
            <a:spLocks noGrp="1" noChangeArrowheads="1"/>
          </p:cNvSpPr>
          <p:nvPr>
            <p:ph type="sldNum" sz="quarter" idx="18"/>
          </p:nvPr>
        </p:nvSpPr>
        <p:spPr>
          <a:ln/>
        </p:spPr>
        <p:txBody>
          <a:bodyPr/>
          <a:lstStyle>
            <a:lvl1pPr>
              <a:defRPr/>
            </a:lvl1pPr>
          </a:lstStyle>
          <a:p>
            <a:pPr>
              <a:defRPr/>
            </a:pPr>
            <a:fld id="{3B077776-5441-4D95-A035-F7AE8066DEDC}" type="slidenum">
              <a:rPr lang="en-GB">
                <a:solidFill>
                  <a:srgbClr val="000000"/>
                </a:solidFill>
              </a:rPr>
              <a:pPr>
                <a:defRPr/>
              </a:pPr>
              <a:t>‹#›</a:t>
            </a:fld>
            <a:endParaRPr lang="en-GB" dirty="0">
              <a:solidFill>
                <a:srgbClr val="000000"/>
              </a:solidFill>
            </a:endParaRPr>
          </a:p>
        </p:txBody>
      </p:sp>
      <p:sp>
        <p:nvSpPr>
          <p:cNvPr id="7" name="Date Placeholder 7"/>
          <p:cNvSpPr>
            <a:spLocks noGrp="1"/>
          </p:cNvSpPr>
          <p:nvPr>
            <p:ph type="dt" sz="half" idx="19"/>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21614593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p>
        </p:txBody>
      </p:sp>
      <p:sp>
        <p:nvSpPr>
          <p:cNvPr id="4" name="Footer Placeholder 3"/>
          <p:cNvSpPr>
            <a:spLocks noGrp="1"/>
          </p:cNvSpPr>
          <p:nvPr>
            <p:ph type="ftr" sz="quarter" idx="11"/>
          </p:nvPr>
        </p:nvSpPr>
        <p:spPr/>
        <p:txBody>
          <a:bodyPr/>
          <a:lstStyle>
            <a:lvl1pPr>
              <a:defRPr/>
            </a:lvl1pPr>
          </a:lstStyle>
          <a:p>
            <a:endParaRPr lang="en-US" altLang="en-US"/>
          </a:p>
        </p:txBody>
      </p:sp>
      <p:sp>
        <p:nvSpPr>
          <p:cNvPr id="5" name="Slide Number Placeholder 4"/>
          <p:cNvSpPr>
            <a:spLocks noGrp="1"/>
          </p:cNvSpPr>
          <p:nvPr>
            <p:ph type="sldNum" sz="quarter" idx="12"/>
          </p:nvPr>
        </p:nvSpPr>
        <p:spPr/>
        <p:txBody>
          <a:bodyPr/>
          <a:lstStyle>
            <a:lvl1pPr>
              <a:defRPr/>
            </a:lvl1pPr>
          </a:lstStyle>
          <a:p>
            <a:fld id="{CCECD11D-6332-4D77-BD27-2DF0ACFD7C0A}" type="slidenum">
              <a:rPr lang="en-US" altLang="en-US"/>
              <a:pPr/>
              <a:t>‹#›</a:t>
            </a:fld>
            <a:endParaRPr lang="en-US" altLang="en-US"/>
          </a:p>
        </p:txBody>
      </p:sp>
    </p:spTree>
    <p:extLst>
      <p:ext uri="{BB962C8B-B14F-4D97-AF65-F5344CB8AC3E}">
        <p14:creationId xmlns:p14="http://schemas.microsoft.com/office/powerpoint/2010/main" val="412877604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Body and Pictur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dirty="0"/>
          </a:p>
        </p:txBody>
      </p:sp>
      <p:sp>
        <p:nvSpPr>
          <p:cNvPr id="7" name="Text Placeholder 6"/>
          <p:cNvSpPr>
            <a:spLocks noGrp="1"/>
          </p:cNvSpPr>
          <p:nvPr>
            <p:ph type="body" sz="quarter" idx="13"/>
          </p:nvPr>
        </p:nvSpPr>
        <p:spPr>
          <a:xfrm>
            <a:off x="309600" y="784800"/>
            <a:ext cx="84168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smtClean="0"/>
              <a:t>Click to edit Master text styles</a:t>
            </a:r>
          </a:p>
        </p:txBody>
      </p:sp>
      <p:sp>
        <p:nvSpPr>
          <p:cNvPr id="8" name="Text Placeholder 8"/>
          <p:cNvSpPr>
            <a:spLocks noGrp="1"/>
          </p:cNvSpPr>
          <p:nvPr>
            <p:ph type="body" sz="quarter" idx="14"/>
          </p:nvPr>
        </p:nvSpPr>
        <p:spPr>
          <a:xfrm>
            <a:off x="309600" y="1760400"/>
            <a:ext cx="8405804" cy="1811476"/>
          </a:xfrm>
        </p:spPr>
        <p:txBody>
          <a:bodyPr/>
          <a:lstStyle>
            <a:lvl1pPr marL="0" indent="0">
              <a:buNone/>
              <a:defRPr sz="1800" b="1">
                <a:solidFill>
                  <a:schemeClr val="tx1"/>
                </a:solidFill>
                <a:latin typeface="Arial" pitchFamily="34" charset="0"/>
                <a:cs typeface="Arial" pitchFamily="34" charset="0"/>
              </a:defRPr>
            </a:lvl1pPr>
          </a:lstStyle>
          <a:p>
            <a:pPr lvl="0"/>
            <a:r>
              <a:rPr lang="en-US" smtClean="0"/>
              <a:t>Click to edit Master text styles</a:t>
            </a:r>
          </a:p>
        </p:txBody>
      </p:sp>
      <p:sp>
        <p:nvSpPr>
          <p:cNvPr id="10" name="Picture Placeholder 9"/>
          <p:cNvSpPr>
            <a:spLocks noGrp="1"/>
          </p:cNvSpPr>
          <p:nvPr>
            <p:ph type="pic" sz="quarter" idx="15"/>
          </p:nvPr>
        </p:nvSpPr>
        <p:spPr>
          <a:xfrm>
            <a:off x="0" y="3571875"/>
            <a:ext cx="9144000" cy="3286125"/>
          </a:xfrm>
        </p:spPr>
        <p:txBody>
          <a:bodyPr>
            <a:normAutofit/>
          </a:bodyPr>
          <a:lstStyle>
            <a:lvl1pPr>
              <a:buNone/>
              <a:defRPr/>
            </a:lvl1pPr>
          </a:lstStyle>
          <a:p>
            <a:pPr lvl="0"/>
            <a:r>
              <a:rPr lang="en-US" noProof="0" smtClean="0"/>
              <a:t>Click icon to add picture</a:t>
            </a:r>
            <a:endParaRPr lang="en-GB" noProof="0"/>
          </a:p>
        </p:txBody>
      </p:sp>
      <p:sp>
        <p:nvSpPr>
          <p:cNvPr id="6" name="Rectangle 5"/>
          <p:cNvSpPr>
            <a:spLocks noGrp="1" noChangeArrowheads="1"/>
          </p:cNvSpPr>
          <p:nvPr>
            <p:ph type="ftr" sz="quarter" idx="16"/>
          </p:nvPr>
        </p:nvSpPr>
        <p:spPr>
          <a:ln/>
        </p:spPr>
        <p:txBody>
          <a:bodyPr/>
          <a:lstStyle>
            <a:lvl1pPr>
              <a:defRPr/>
            </a:lvl1pPr>
          </a:lstStyle>
          <a:p>
            <a:pPr>
              <a:defRPr/>
            </a:pPr>
            <a:r>
              <a:rPr lang="en-GB">
                <a:solidFill>
                  <a:srgbClr val="830051"/>
                </a:solidFill>
              </a:rPr>
              <a:t>Function | Sub Function 1 | Sub Function 2</a:t>
            </a:r>
          </a:p>
        </p:txBody>
      </p:sp>
      <p:sp>
        <p:nvSpPr>
          <p:cNvPr id="9" name="Rectangle 6"/>
          <p:cNvSpPr>
            <a:spLocks noGrp="1" noChangeArrowheads="1"/>
          </p:cNvSpPr>
          <p:nvPr>
            <p:ph type="sldNum" sz="quarter" idx="17"/>
          </p:nvPr>
        </p:nvSpPr>
        <p:spPr>
          <a:ln/>
        </p:spPr>
        <p:txBody>
          <a:bodyPr/>
          <a:lstStyle>
            <a:lvl1pPr>
              <a:defRPr/>
            </a:lvl1pPr>
          </a:lstStyle>
          <a:p>
            <a:pPr>
              <a:defRPr/>
            </a:pPr>
            <a:fld id="{B7B8A080-FF2F-40B0-84E1-BE65CE5D6402}" type="slidenum">
              <a:rPr lang="en-GB">
                <a:solidFill>
                  <a:srgbClr val="000000"/>
                </a:solidFill>
              </a:rPr>
              <a:pPr>
                <a:defRPr/>
              </a:pPr>
              <a:t>‹#›</a:t>
            </a:fld>
            <a:endParaRPr lang="en-GB" dirty="0">
              <a:solidFill>
                <a:srgbClr val="000000"/>
              </a:solidFill>
            </a:endParaRPr>
          </a:p>
        </p:txBody>
      </p:sp>
      <p:sp>
        <p:nvSpPr>
          <p:cNvPr id="11" name="Date Placeholder 7"/>
          <p:cNvSpPr>
            <a:spLocks noGrp="1"/>
          </p:cNvSpPr>
          <p:nvPr>
            <p:ph type="dt" sz="half" idx="18"/>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30235915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ontents list">
    <p:spTree>
      <p:nvGrpSpPr>
        <p:cNvPr id="1" name=""/>
        <p:cNvGrpSpPr/>
        <p:nvPr/>
      </p:nvGrpSpPr>
      <p:grpSpPr>
        <a:xfrm>
          <a:off x="0" y="0"/>
          <a:ext cx="0" cy="0"/>
          <a:chOff x="0" y="0"/>
          <a:chExt cx="0" cy="0"/>
        </a:xfrm>
      </p:grpSpPr>
      <p:sp>
        <p:nvSpPr>
          <p:cNvPr id="6" name="Title 1"/>
          <p:cNvSpPr>
            <a:spLocks noGrp="1"/>
          </p:cNvSpPr>
          <p:nvPr>
            <p:ph type="title"/>
          </p:nvPr>
        </p:nvSpPr>
        <p:spPr>
          <a:xfrm>
            <a:off x="309600" y="274638"/>
            <a:ext cx="8415338" cy="720000"/>
          </a:xfrm>
        </p:spPr>
        <p:txBody>
          <a:bodyPr/>
          <a:lstStyle>
            <a:lvl1pPr>
              <a:defRPr sz="3600"/>
            </a:lvl1pPr>
          </a:lstStyle>
          <a:p>
            <a:r>
              <a:rPr lang="en-US" smtClean="0"/>
              <a:t>Click to edit Master title style</a:t>
            </a:r>
            <a:endParaRPr lang="en-GB" dirty="0"/>
          </a:p>
        </p:txBody>
      </p:sp>
      <p:sp>
        <p:nvSpPr>
          <p:cNvPr id="7" name="Text Placeholder 6"/>
          <p:cNvSpPr>
            <a:spLocks noGrp="1"/>
          </p:cNvSpPr>
          <p:nvPr>
            <p:ph type="body" sz="quarter" idx="12"/>
          </p:nvPr>
        </p:nvSpPr>
        <p:spPr>
          <a:xfrm>
            <a:off x="309600" y="1760400"/>
            <a:ext cx="6706800" cy="4424400"/>
          </a:xfrm>
        </p:spPr>
        <p:txBody>
          <a:bodyPr/>
          <a:lstStyle>
            <a:lvl1pPr marL="342900" indent="-342900">
              <a:buClrTx/>
              <a:buFont typeface="+mj-lt"/>
              <a:buAutoNum type="arabicPeriod"/>
              <a:defRPr b="1">
                <a:latin typeface="Arial" pitchFamily="34" charset="0"/>
                <a:cs typeface="Arial" pitchFamily="34" charset="0"/>
              </a:defRPr>
            </a:lvl1pPr>
            <a:lvl2pPr marL="720000" indent="-180000">
              <a:defRPr sz="1600" baseline="0">
                <a:latin typeface="Arial" pitchFamily="34" charset="0"/>
                <a:cs typeface="Arial" pitchFamily="34" charset="0"/>
              </a:defRPr>
            </a:lvl2pPr>
            <a:lvl3pPr marL="900000">
              <a:defRPr sz="1600">
                <a:latin typeface="Arial" pitchFamily="34" charset="0"/>
                <a:cs typeface="Arial" pitchFamily="34" charset="0"/>
              </a:defRPr>
            </a:lvl3pPr>
          </a:lstStyle>
          <a:p>
            <a:pPr lvl="0"/>
            <a:r>
              <a:rPr lang="en-US" smtClean="0"/>
              <a:t>Click to edit Master text styles</a:t>
            </a:r>
          </a:p>
          <a:p>
            <a:pPr lvl="1"/>
            <a:r>
              <a:rPr lang="en-US" smtClean="0"/>
              <a:t>Second level</a:t>
            </a:r>
          </a:p>
          <a:p>
            <a:pPr lvl="2"/>
            <a:r>
              <a:rPr lang="en-US" smtClean="0"/>
              <a:t>Third level</a:t>
            </a:r>
          </a:p>
        </p:txBody>
      </p:sp>
      <p:sp>
        <p:nvSpPr>
          <p:cNvPr id="4" name="Rectangle 5"/>
          <p:cNvSpPr>
            <a:spLocks noGrp="1" noChangeArrowheads="1"/>
          </p:cNvSpPr>
          <p:nvPr>
            <p:ph type="ftr" sz="quarter" idx="13"/>
          </p:nvPr>
        </p:nvSpPr>
        <p:spPr>
          <a:ln/>
        </p:spPr>
        <p:txBody>
          <a:bodyPr/>
          <a:lstStyle>
            <a:lvl1pPr>
              <a:defRPr/>
            </a:lvl1pPr>
          </a:lstStyle>
          <a:p>
            <a:pPr>
              <a:defRPr/>
            </a:pPr>
            <a:r>
              <a:rPr lang="en-GB">
                <a:solidFill>
                  <a:srgbClr val="830051"/>
                </a:solidFill>
              </a:rPr>
              <a:t>Function | Sub Function 1 | Sub Function 2</a:t>
            </a:r>
          </a:p>
        </p:txBody>
      </p:sp>
      <p:sp>
        <p:nvSpPr>
          <p:cNvPr id="5" name="Rectangle 6"/>
          <p:cNvSpPr>
            <a:spLocks noGrp="1" noChangeArrowheads="1"/>
          </p:cNvSpPr>
          <p:nvPr>
            <p:ph type="sldNum" sz="quarter" idx="14"/>
          </p:nvPr>
        </p:nvSpPr>
        <p:spPr>
          <a:ln/>
        </p:spPr>
        <p:txBody>
          <a:bodyPr/>
          <a:lstStyle>
            <a:lvl1pPr>
              <a:defRPr/>
            </a:lvl1pPr>
          </a:lstStyle>
          <a:p>
            <a:pPr>
              <a:defRPr/>
            </a:pPr>
            <a:fld id="{146E0D39-0D46-4083-85A1-6AD0EADE46BE}" type="slidenum">
              <a:rPr lang="en-GB">
                <a:solidFill>
                  <a:srgbClr val="000000"/>
                </a:solidFill>
              </a:rPr>
              <a:pPr>
                <a:defRPr/>
              </a:pPr>
              <a:t>‹#›</a:t>
            </a:fld>
            <a:endParaRPr lang="en-GB" dirty="0">
              <a:solidFill>
                <a:srgbClr val="000000"/>
              </a:solidFill>
            </a:endParaRPr>
          </a:p>
        </p:txBody>
      </p:sp>
      <p:sp>
        <p:nvSpPr>
          <p:cNvPr id="8" name="Date Placeholder 7"/>
          <p:cNvSpPr>
            <a:spLocks noGrp="1"/>
          </p:cNvSpPr>
          <p:nvPr>
            <p:ph type="dt" sz="half" idx="15"/>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401551993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7" name="Title 1"/>
          <p:cNvSpPr>
            <a:spLocks noGrp="1"/>
          </p:cNvSpPr>
          <p:nvPr>
            <p:ph type="title"/>
          </p:nvPr>
        </p:nvSpPr>
        <p:spPr>
          <a:xfrm>
            <a:off x="309600" y="274638"/>
            <a:ext cx="8415338" cy="511200"/>
          </a:xfrm>
        </p:spPr>
        <p:txBody>
          <a:bodyPr/>
          <a:lstStyle/>
          <a:p>
            <a:r>
              <a:rPr lang="en-US" smtClean="0"/>
              <a:t>Click to edit Master title style</a:t>
            </a:r>
            <a:endParaRPr lang="en-GB" dirty="0"/>
          </a:p>
        </p:txBody>
      </p:sp>
      <p:sp>
        <p:nvSpPr>
          <p:cNvPr id="8" name="Text Placeholder 6"/>
          <p:cNvSpPr>
            <a:spLocks noGrp="1"/>
          </p:cNvSpPr>
          <p:nvPr>
            <p:ph type="body" sz="quarter" idx="13"/>
          </p:nvPr>
        </p:nvSpPr>
        <p:spPr>
          <a:xfrm>
            <a:off x="309600" y="784800"/>
            <a:ext cx="84168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smtClean="0"/>
              <a:t>Click to edit Master text styles</a:t>
            </a:r>
          </a:p>
        </p:txBody>
      </p:sp>
      <p:sp>
        <p:nvSpPr>
          <p:cNvPr id="4" name="Rectangle 5"/>
          <p:cNvSpPr>
            <a:spLocks noGrp="1" noChangeArrowheads="1"/>
          </p:cNvSpPr>
          <p:nvPr>
            <p:ph type="ftr" sz="quarter" idx="14"/>
          </p:nvPr>
        </p:nvSpPr>
        <p:spPr>
          <a:ln/>
        </p:spPr>
        <p:txBody>
          <a:bodyPr/>
          <a:lstStyle>
            <a:lvl1pPr>
              <a:defRPr/>
            </a:lvl1pPr>
          </a:lstStyle>
          <a:p>
            <a:pPr>
              <a:defRPr/>
            </a:pPr>
            <a:r>
              <a:rPr lang="en-GB">
                <a:solidFill>
                  <a:srgbClr val="830051"/>
                </a:solidFill>
              </a:rPr>
              <a:t>Function | Sub Function 1 | Sub Function 2</a:t>
            </a:r>
          </a:p>
        </p:txBody>
      </p:sp>
      <p:sp>
        <p:nvSpPr>
          <p:cNvPr id="5" name="Rectangle 6"/>
          <p:cNvSpPr>
            <a:spLocks noGrp="1" noChangeArrowheads="1"/>
          </p:cNvSpPr>
          <p:nvPr>
            <p:ph type="sldNum" sz="quarter" idx="15"/>
          </p:nvPr>
        </p:nvSpPr>
        <p:spPr>
          <a:ln/>
        </p:spPr>
        <p:txBody>
          <a:bodyPr/>
          <a:lstStyle>
            <a:lvl1pPr>
              <a:defRPr/>
            </a:lvl1pPr>
          </a:lstStyle>
          <a:p>
            <a:pPr>
              <a:defRPr/>
            </a:pPr>
            <a:fld id="{E85B9462-62F2-4B2D-BF34-6C40B2B29A1D}" type="slidenum">
              <a:rPr lang="en-GB">
                <a:solidFill>
                  <a:srgbClr val="000000"/>
                </a:solidFill>
              </a:rPr>
              <a:pPr>
                <a:defRPr/>
              </a:pPr>
              <a:t>‹#›</a:t>
            </a:fld>
            <a:endParaRPr lang="en-GB" dirty="0">
              <a:solidFill>
                <a:srgbClr val="000000"/>
              </a:solidFill>
            </a:endParaRPr>
          </a:p>
        </p:txBody>
      </p:sp>
      <p:sp>
        <p:nvSpPr>
          <p:cNvPr id="6" name="Date Placeholder 7"/>
          <p:cNvSpPr>
            <a:spLocks noGrp="1"/>
          </p:cNvSpPr>
          <p:nvPr>
            <p:ph type="dt" sz="half" idx="16"/>
          </p:nvPr>
        </p:nvSpPr>
        <p:spPr/>
        <p:txBody>
          <a:bodyPr/>
          <a:lstStyle>
            <a:lvl1pPr>
              <a:defRPr/>
            </a:lvl1pPr>
          </a:lstStyle>
          <a:p>
            <a:pPr>
              <a:defRPr/>
            </a:pPr>
            <a:r>
              <a:rPr lang="sv-SE">
                <a:solidFill>
                  <a:srgbClr val="000000"/>
                </a:solidFill>
              </a:rPr>
              <a:t>Author | 00 Month Year</a:t>
            </a:r>
            <a:endParaRPr lang="en-GB" dirty="0">
              <a:solidFill>
                <a:srgbClr val="000000"/>
              </a:solidFill>
            </a:endParaRPr>
          </a:p>
        </p:txBody>
      </p:sp>
    </p:spTree>
    <p:extLst>
      <p:ext uri="{BB962C8B-B14F-4D97-AF65-F5344CB8AC3E}">
        <p14:creationId xmlns:p14="http://schemas.microsoft.com/office/powerpoint/2010/main" val="51302052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itle Slide with Classification and logo">
    <p:spTree>
      <p:nvGrpSpPr>
        <p:cNvPr id="1" name=""/>
        <p:cNvGrpSpPr/>
        <p:nvPr/>
      </p:nvGrpSpPr>
      <p:grpSpPr>
        <a:xfrm>
          <a:off x="0" y="0"/>
          <a:ext cx="0" cy="0"/>
          <a:chOff x="0" y="0"/>
          <a:chExt cx="0" cy="0"/>
        </a:xfrm>
      </p:grpSpPr>
      <p:pic>
        <p:nvPicPr>
          <p:cNvPr id="6" name="Picture 12" descr="vertical-logo"/>
          <p:cNvPicPr>
            <a:picLocks noChangeAspect="1" noChangeArrowheads="1"/>
          </p:cNvPicPr>
          <p:nvPr userDrawn="1"/>
        </p:nvPicPr>
        <p:blipFill>
          <a:blip r:embed="rId2" cstate="print"/>
          <a:srcRect/>
          <a:stretch>
            <a:fillRect/>
          </a:stretch>
        </p:blipFill>
        <p:spPr bwMode="auto">
          <a:xfrm>
            <a:off x="8210550" y="3570288"/>
            <a:ext cx="528638" cy="2879725"/>
          </a:xfrm>
          <a:prstGeom prst="rect">
            <a:avLst/>
          </a:prstGeom>
          <a:noFill/>
          <a:ln w="9525">
            <a:noFill/>
            <a:miter lim="800000"/>
            <a:headEnd/>
            <a:tailEnd/>
          </a:ln>
        </p:spPr>
      </p:pic>
      <p:sp>
        <p:nvSpPr>
          <p:cNvPr id="4098" name="Rectangle 2"/>
          <p:cNvSpPr>
            <a:spLocks noGrp="1" noChangeArrowheads="1"/>
          </p:cNvSpPr>
          <p:nvPr>
            <p:ph type="ctrTitle"/>
          </p:nvPr>
        </p:nvSpPr>
        <p:spPr>
          <a:xfrm>
            <a:off x="309563" y="142852"/>
            <a:ext cx="7791450" cy="1573200"/>
          </a:xfrm>
        </p:spPr>
        <p:txBody>
          <a:bodyPr anchor="b"/>
          <a:lstStyle>
            <a:lvl1pPr>
              <a:lnSpc>
                <a:spcPct val="100000"/>
              </a:lnSpc>
              <a:defRPr sz="4600">
                <a:solidFill>
                  <a:schemeClr val="tx2"/>
                </a:solidFill>
                <a:latin typeface="Arial" pitchFamily="34" charset="0"/>
                <a:cs typeface="Arial" pitchFamily="34" charset="0"/>
              </a:defRPr>
            </a:lvl1pPr>
          </a:lstStyle>
          <a:p>
            <a:r>
              <a:rPr lang="en-US" smtClean="0"/>
              <a:t>Click to edit Master title style</a:t>
            </a:r>
            <a:endParaRPr lang="en-GB" dirty="0"/>
          </a:p>
        </p:txBody>
      </p:sp>
      <p:sp>
        <p:nvSpPr>
          <p:cNvPr id="4099" name="Rectangle 3"/>
          <p:cNvSpPr>
            <a:spLocks noGrp="1" noChangeArrowheads="1"/>
          </p:cNvSpPr>
          <p:nvPr>
            <p:ph type="subTitle" idx="1"/>
          </p:nvPr>
        </p:nvSpPr>
        <p:spPr>
          <a:xfrm>
            <a:off x="309563" y="3390912"/>
            <a:ext cx="7548585" cy="1752600"/>
          </a:xfrm>
        </p:spPr>
        <p:txBody>
          <a:bodyPr/>
          <a:lstStyle>
            <a:lvl1pPr marL="0" indent="0">
              <a:buNone/>
              <a:defRPr sz="2000" b="1" baseline="0">
                <a:latin typeface="Arial" pitchFamily="34" charset="0"/>
                <a:cs typeface="Arial" pitchFamily="34" charset="0"/>
              </a:defRPr>
            </a:lvl1pPr>
          </a:lstStyle>
          <a:p>
            <a:r>
              <a:rPr lang="en-US" smtClean="0"/>
              <a:t>Click to edit Master subtitle style</a:t>
            </a:r>
            <a:endParaRPr lang="en-GB" dirty="0"/>
          </a:p>
        </p:txBody>
      </p:sp>
      <p:sp>
        <p:nvSpPr>
          <p:cNvPr id="8" name="Text Placeholder 7"/>
          <p:cNvSpPr>
            <a:spLocks noGrp="1"/>
          </p:cNvSpPr>
          <p:nvPr>
            <p:ph type="body" sz="quarter" idx="12"/>
          </p:nvPr>
        </p:nvSpPr>
        <p:spPr>
          <a:xfrm>
            <a:off x="310012" y="1714488"/>
            <a:ext cx="7795763" cy="1573200"/>
          </a:xfrm>
          <a:noFill/>
          <a:ln>
            <a:noFill/>
          </a:ln>
        </p:spPr>
        <p:txBody>
          <a:bodyPr>
            <a:noAutofit/>
          </a:bodyPr>
          <a:lstStyle>
            <a:lvl1pPr marL="0" indent="0">
              <a:lnSpc>
                <a:spcPct val="100000"/>
              </a:lnSpc>
              <a:buNone/>
              <a:defRPr sz="4600" b="1" baseline="0">
                <a:solidFill>
                  <a:schemeClr val="accent2"/>
                </a:solidFill>
                <a:latin typeface="Arial" pitchFamily="34" charset="0"/>
                <a:cs typeface="Arial" pitchFamily="34" charset="0"/>
              </a:defRPr>
            </a:lvl1pPr>
            <a:lvl2pPr>
              <a:buNone/>
              <a:defRPr/>
            </a:lvl2pPr>
          </a:lstStyle>
          <a:p>
            <a:pPr lvl="0"/>
            <a:r>
              <a:rPr lang="en-US" smtClean="0"/>
              <a:t>Click to edit Master text styles</a:t>
            </a:r>
          </a:p>
        </p:txBody>
      </p:sp>
      <p:sp>
        <p:nvSpPr>
          <p:cNvPr id="9" name="Picture Placeholder 8"/>
          <p:cNvSpPr>
            <a:spLocks noGrp="1"/>
          </p:cNvSpPr>
          <p:nvPr>
            <p:ph type="pic" sz="quarter" idx="13"/>
          </p:nvPr>
        </p:nvSpPr>
        <p:spPr>
          <a:xfrm>
            <a:off x="284400" y="5648400"/>
            <a:ext cx="3463200" cy="633600"/>
          </a:xfrm>
        </p:spPr>
        <p:txBody>
          <a:bodyPr>
            <a:normAutofit/>
          </a:bodyPr>
          <a:lstStyle>
            <a:lvl1pPr marL="0" indent="0">
              <a:buFont typeface="Arial" pitchFamily="34" charset="0"/>
              <a:buNone/>
              <a:defRPr sz="1400"/>
            </a:lvl1pPr>
          </a:lstStyle>
          <a:p>
            <a:pPr lvl="0"/>
            <a:r>
              <a:rPr lang="en-US" noProof="0" smtClean="0"/>
              <a:t>Click icon to add picture</a:t>
            </a:r>
            <a:endParaRPr lang="en-GB" noProof="0" dirty="0"/>
          </a:p>
        </p:txBody>
      </p:sp>
    </p:spTree>
    <p:extLst>
      <p:ext uri="{BB962C8B-B14F-4D97-AF65-F5344CB8AC3E}">
        <p14:creationId xmlns:p14="http://schemas.microsoft.com/office/powerpoint/2010/main" val="151442658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927200A4-4BDD-4AE9-BC73-7BBB3175C639}" type="slidenum">
              <a:rPr lang="en-US"/>
              <a:pPr>
                <a:defRPr/>
              </a:pPr>
              <a:t>‹#›</a:t>
            </a:fld>
            <a:endParaRPr lang="en-US"/>
          </a:p>
        </p:txBody>
      </p:sp>
    </p:spTree>
    <p:extLst>
      <p:ext uri="{BB962C8B-B14F-4D97-AF65-F5344CB8AC3E}">
        <p14:creationId xmlns:p14="http://schemas.microsoft.com/office/powerpoint/2010/main" val="390705487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83550A99-A1E3-4495-B39A-D66D882DCF9A}" type="slidenum">
              <a:rPr lang="en-US"/>
              <a:pPr>
                <a:defRPr/>
              </a:pPr>
              <a:t>‹#›</a:t>
            </a:fld>
            <a:endParaRPr lang="en-US"/>
          </a:p>
        </p:txBody>
      </p:sp>
    </p:spTree>
    <p:extLst>
      <p:ext uri="{BB962C8B-B14F-4D97-AF65-F5344CB8AC3E}">
        <p14:creationId xmlns:p14="http://schemas.microsoft.com/office/powerpoint/2010/main" val="26835502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AE7641A8-C96A-4946-937D-DCE62A9DBA1F}" type="slidenum">
              <a:rPr lang="en-US"/>
              <a:pPr>
                <a:defRPr/>
              </a:pPr>
              <a:t>‹#›</a:t>
            </a:fld>
            <a:endParaRPr lang="en-US"/>
          </a:p>
        </p:txBody>
      </p:sp>
    </p:spTree>
    <p:extLst>
      <p:ext uri="{BB962C8B-B14F-4D97-AF65-F5344CB8AC3E}">
        <p14:creationId xmlns:p14="http://schemas.microsoft.com/office/powerpoint/2010/main" val="186379500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7C745721-25BD-4E70-83BD-41D07BB35C5F}" type="slidenum">
              <a:rPr lang="en-US"/>
              <a:pPr>
                <a:defRPr/>
              </a:pPr>
              <a:t>‹#›</a:t>
            </a:fld>
            <a:endParaRPr lang="en-US"/>
          </a:p>
        </p:txBody>
      </p:sp>
    </p:spTree>
    <p:extLst>
      <p:ext uri="{BB962C8B-B14F-4D97-AF65-F5344CB8AC3E}">
        <p14:creationId xmlns:p14="http://schemas.microsoft.com/office/powerpoint/2010/main" val="339271144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AFF470C5-64DD-470C-B1B9-C5AEBB8ACD09}" type="slidenum">
              <a:rPr lang="en-US"/>
              <a:pPr>
                <a:defRPr/>
              </a:pPr>
              <a:t>‹#›</a:t>
            </a:fld>
            <a:endParaRPr lang="en-US"/>
          </a:p>
        </p:txBody>
      </p:sp>
    </p:spTree>
    <p:extLst>
      <p:ext uri="{BB962C8B-B14F-4D97-AF65-F5344CB8AC3E}">
        <p14:creationId xmlns:p14="http://schemas.microsoft.com/office/powerpoint/2010/main" val="261643573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6554D4D9-5F34-459B-8328-4DE31CC2B2A5}" type="slidenum">
              <a:rPr lang="en-US"/>
              <a:pPr>
                <a:defRPr/>
              </a:pPr>
              <a:t>‹#›</a:t>
            </a:fld>
            <a:endParaRPr lang="en-US"/>
          </a:p>
        </p:txBody>
      </p:sp>
    </p:spTree>
    <p:extLst>
      <p:ext uri="{BB962C8B-B14F-4D97-AF65-F5344CB8AC3E}">
        <p14:creationId xmlns:p14="http://schemas.microsoft.com/office/powerpoint/2010/main" val="26846493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p>
        </p:txBody>
      </p:sp>
      <p:sp>
        <p:nvSpPr>
          <p:cNvPr id="3" name="Footer Placeholder 2"/>
          <p:cNvSpPr>
            <a:spLocks noGrp="1"/>
          </p:cNvSpPr>
          <p:nvPr>
            <p:ph type="ftr" sz="quarter" idx="11"/>
          </p:nvPr>
        </p:nvSpPr>
        <p:spPr/>
        <p:txBody>
          <a:bodyPr/>
          <a:lstStyle>
            <a:lvl1pPr>
              <a:defRPr/>
            </a:lvl1pPr>
          </a:lstStyle>
          <a:p>
            <a:endParaRPr lang="en-US" altLang="en-US"/>
          </a:p>
        </p:txBody>
      </p:sp>
      <p:sp>
        <p:nvSpPr>
          <p:cNvPr id="4" name="Slide Number Placeholder 3"/>
          <p:cNvSpPr>
            <a:spLocks noGrp="1"/>
          </p:cNvSpPr>
          <p:nvPr>
            <p:ph type="sldNum" sz="quarter" idx="12"/>
          </p:nvPr>
        </p:nvSpPr>
        <p:spPr/>
        <p:txBody>
          <a:bodyPr/>
          <a:lstStyle>
            <a:lvl1pPr>
              <a:defRPr/>
            </a:lvl1pPr>
          </a:lstStyle>
          <a:p>
            <a:fld id="{E2A16BF4-E139-4A1A-914B-C01216E3DAB4}" type="slidenum">
              <a:rPr lang="en-US" altLang="en-US"/>
              <a:pPr/>
              <a:t>‹#›</a:t>
            </a:fld>
            <a:endParaRPr lang="en-US" altLang="en-US"/>
          </a:p>
        </p:txBody>
      </p:sp>
    </p:spTree>
    <p:extLst>
      <p:ext uri="{BB962C8B-B14F-4D97-AF65-F5344CB8AC3E}">
        <p14:creationId xmlns:p14="http://schemas.microsoft.com/office/powerpoint/2010/main" val="236202944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DE784E88-4854-47D1-A832-9EB9BDFB174C}" type="slidenum">
              <a:rPr lang="en-US"/>
              <a:pPr>
                <a:defRPr/>
              </a:pPr>
              <a:t>‹#›</a:t>
            </a:fld>
            <a:endParaRPr lang="en-US"/>
          </a:p>
        </p:txBody>
      </p:sp>
    </p:spTree>
    <p:extLst>
      <p:ext uri="{BB962C8B-B14F-4D97-AF65-F5344CB8AC3E}">
        <p14:creationId xmlns:p14="http://schemas.microsoft.com/office/powerpoint/2010/main" val="414956855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EE0A6603-27DF-4562-9F46-F0BAD22D9C93}" type="slidenum">
              <a:rPr lang="en-US"/>
              <a:pPr>
                <a:defRPr/>
              </a:pPr>
              <a:t>‹#›</a:t>
            </a:fld>
            <a:endParaRPr lang="en-US"/>
          </a:p>
        </p:txBody>
      </p:sp>
    </p:spTree>
    <p:extLst>
      <p:ext uri="{BB962C8B-B14F-4D97-AF65-F5344CB8AC3E}">
        <p14:creationId xmlns:p14="http://schemas.microsoft.com/office/powerpoint/2010/main" val="378524835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3089F01D-BC33-4F40-B974-F0D8BFB7B494}" type="slidenum">
              <a:rPr lang="en-US"/>
              <a:pPr>
                <a:defRPr/>
              </a:pPr>
              <a:t>‹#›</a:t>
            </a:fld>
            <a:endParaRPr lang="en-US"/>
          </a:p>
        </p:txBody>
      </p:sp>
    </p:spTree>
    <p:extLst>
      <p:ext uri="{BB962C8B-B14F-4D97-AF65-F5344CB8AC3E}">
        <p14:creationId xmlns:p14="http://schemas.microsoft.com/office/powerpoint/2010/main" val="429430550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4991D1E6-5F6E-48DB-8201-1276F3E44C9A}" type="slidenum">
              <a:rPr lang="en-US"/>
              <a:pPr>
                <a:defRPr/>
              </a:pPr>
              <a:t>‹#›</a:t>
            </a:fld>
            <a:endParaRPr lang="en-US"/>
          </a:p>
        </p:txBody>
      </p:sp>
    </p:spTree>
    <p:extLst>
      <p:ext uri="{BB962C8B-B14F-4D97-AF65-F5344CB8AC3E}">
        <p14:creationId xmlns:p14="http://schemas.microsoft.com/office/powerpoint/2010/main" val="312940908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E059CBCF-954E-4337-BCFB-4E03A7D98610}" type="slidenum">
              <a:rPr lang="en-US"/>
              <a:pPr>
                <a:defRPr/>
              </a:pPr>
              <a:t>‹#›</a:t>
            </a:fld>
            <a:endParaRPr lang="en-US"/>
          </a:p>
        </p:txBody>
      </p:sp>
    </p:spTree>
    <p:extLst>
      <p:ext uri="{BB962C8B-B14F-4D97-AF65-F5344CB8AC3E}">
        <p14:creationId xmlns:p14="http://schemas.microsoft.com/office/powerpoint/2010/main" val="426962631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pPr lvl="0"/>
            <a:endParaRPr lang="en-US" noProof="0" smtClean="0"/>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a:lvl1pPr>
          </a:lstStyle>
          <a:p>
            <a:pPr>
              <a:defRPr/>
            </a:pPr>
            <a:fld id="{CFD71BC9-687C-4B65-80E4-C5DC47A6FFD2}" type="slidenum">
              <a:rPr lang="en-US"/>
              <a:pPr>
                <a:defRPr/>
              </a:pPr>
              <a:t>‹#›</a:t>
            </a:fld>
            <a:endParaRPr lang="en-US"/>
          </a:p>
        </p:txBody>
      </p:sp>
    </p:spTree>
    <p:extLst>
      <p:ext uri="{BB962C8B-B14F-4D97-AF65-F5344CB8AC3E}">
        <p14:creationId xmlns:p14="http://schemas.microsoft.com/office/powerpoint/2010/main" val="113554991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294CB10C-2C8A-4848-B813-192BDABA641A}" type="slidenum">
              <a:rPr lang="en-US"/>
              <a:pPr>
                <a:defRPr/>
              </a:pPr>
              <a:t>‹#›</a:t>
            </a:fld>
            <a:endParaRPr lang="en-US"/>
          </a:p>
        </p:txBody>
      </p:sp>
    </p:spTree>
    <p:extLst>
      <p:ext uri="{BB962C8B-B14F-4D97-AF65-F5344CB8AC3E}">
        <p14:creationId xmlns:p14="http://schemas.microsoft.com/office/powerpoint/2010/main" val="88828363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385C3A7A-43D7-4389-B635-48DBFEAEC14B}" type="slidenum">
              <a:rPr lang="en-US"/>
              <a:pPr>
                <a:defRPr/>
              </a:pPr>
              <a:t>‹#›</a:t>
            </a:fld>
            <a:endParaRPr lang="en-US"/>
          </a:p>
        </p:txBody>
      </p:sp>
    </p:spTree>
    <p:extLst>
      <p:ext uri="{BB962C8B-B14F-4D97-AF65-F5344CB8AC3E}">
        <p14:creationId xmlns:p14="http://schemas.microsoft.com/office/powerpoint/2010/main" val="83442659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259276A8-86B8-4CE9-AF98-A6CD2CDF1B32}" type="slidenum">
              <a:rPr lang="en-US"/>
              <a:pPr>
                <a:defRPr/>
              </a:pPr>
              <a:t>‹#›</a:t>
            </a:fld>
            <a:endParaRPr lang="en-US"/>
          </a:p>
        </p:txBody>
      </p:sp>
    </p:spTree>
    <p:extLst>
      <p:ext uri="{BB962C8B-B14F-4D97-AF65-F5344CB8AC3E}">
        <p14:creationId xmlns:p14="http://schemas.microsoft.com/office/powerpoint/2010/main" val="210077498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6" name="Footer Placeholder 5"/>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7" name="Slide Number Placeholder 6"/>
          <p:cNvSpPr>
            <a:spLocks noGrp="1"/>
          </p:cNvSpPr>
          <p:nvPr>
            <p:ph type="sldNum" sz="quarter" idx="12"/>
          </p:nvPr>
        </p:nvSpPr>
        <p:spPr/>
        <p:txBody>
          <a:bodyPr/>
          <a:lstStyle>
            <a:lvl1pPr fontAlgn="auto">
              <a:spcBef>
                <a:spcPts val="0"/>
              </a:spcBef>
              <a:spcAft>
                <a:spcPts val="0"/>
              </a:spcAft>
              <a:defRPr/>
            </a:lvl1pPr>
          </a:lstStyle>
          <a:p>
            <a:pPr>
              <a:defRPr/>
            </a:pPr>
            <a:fld id="{349D0E1F-222C-4BB3-B471-D5B11F66F0E8}" type="slidenum">
              <a:rPr lang="en-US"/>
              <a:pPr>
                <a:defRPr/>
              </a:pPr>
              <a:t>‹#›</a:t>
            </a:fld>
            <a:endParaRPr lang="en-US"/>
          </a:p>
        </p:txBody>
      </p:sp>
    </p:spTree>
    <p:extLst>
      <p:ext uri="{BB962C8B-B14F-4D97-AF65-F5344CB8AC3E}">
        <p14:creationId xmlns:p14="http://schemas.microsoft.com/office/powerpoint/2010/main" val="29191903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C8BD0A67-E155-4A05-AC01-FF8E7F18CDD3}" type="slidenum">
              <a:rPr lang="en-US" altLang="en-US"/>
              <a:pPr/>
              <a:t>‹#›</a:t>
            </a:fld>
            <a:endParaRPr lang="en-US" altLang="en-US"/>
          </a:p>
        </p:txBody>
      </p:sp>
    </p:spTree>
    <p:extLst>
      <p:ext uri="{BB962C8B-B14F-4D97-AF65-F5344CB8AC3E}">
        <p14:creationId xmlns:p14="http://schemas.microsoft.com/office/powerpoint/2010/main" val="92501306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8" name="Footer Placeholder 7"/>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9" name="Slide Number Placeholder 8"/>
          <p:cNvSpPr>
            <a:spLocks noGrp="1"/>
          </p:cNvSpPr>
          <p:nvPr>
            <p:ph type="sldNum" sz="quarter" idx="12"/>
          </p:nvPr>
        </p:nvSpPr>
        <p:spPr/>
        <p:txBody>
          <a:bodyPr/>
          <a:lstStyle>
            <a:lvl1pPr fontAlgn="auto">
              <a:spcBef>
                <a:spcPts val="0"/>
              </a:spcBef>
              <a:spcAft>
                <a:spcPts val="0"/>
              </a:spcAft>
              <a:defRPr/>
            </a:lvl1pPr>
          </a:lstStyle>
          <a:p>
            <a:pPr>
              <a:defRPr/>
            </a:pPr>
            <a:fld id="{1DA548F1-6216-4A47-96FC-156682B5CE62}" type="slidenum">
              <a:rPr lang="en-US"/>
              <a:pPr>
                <a:defRPr/>
              </a:pPr>
              <a:t>‹#›</a:t>
            </a:fld>
            <a:endParaRPr lang="en-US"/>
          </a:p>
        </p:txBody>
      </p:sp>
    </p:spTree>
    <p:extLst>
      <p:ext uri="{BB962C8B-B14F-4D97-AF65-F5344CB8AC3E}">
        <p14:creationId xmlns:p14="http://schemas.microsoft.com/office/powerpoint/2010/main" val="224893447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4" name="Footer Placeholder 3"/>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5" name="Slide Number Placeholder 4"/>
          <p:cNvSpPr>
            <a:spLocks noGrp="1"/>
          </p:cNvSpPr>
          <p:nvPr>
            <p:ph type="sldNum" sz="quarter" idx="12"/>
          </p:nvPr>
        </p:nvSpPr>
        <p:spPr/>
        <p:txBody>
          <a:bodyPr/>
          <a:lstStyle>
            <a:lvl1pPr fontAlgn="auto">
              <a:spcBef>
                <a:spcPts val="0"/>
              </a:spcBef>
              <a:spcAft>
                <a:spcPts val="0"/>
              </a:spcAft>
              <a:defRPr/>
            </a:lvl1pPr>
          </a:lstStyle>
          <a:p>
            <a:pPr>
              <a:defRPr/>
            </a:pPr>
            <a:fld id="{39F06DB5-C017-49FC-9E5F-AAA923E20CB5}" type="slidenum">
              <a:rPr lang="en-US"/>
              <a:pPr>
                <a:defRPr/>
              </a:pPr>
              <a:t>‹#›</a:t>
            </a:fld>
            <a:endParaRPr lang="en-US"/>
          </a:p>
        </p:txBody>
      </p:sp>
    </p:spTree>
    <p:extLst>
      <p:ext uri="{BB962C8B-B14F-4D97-AF65-F5344CB8AC3E}">
        <p14:creationId xmlns:p14="http://schemas.microsoft.com/office/powerpoint/2010/main" val="161847022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3" name="Footer Placeholder 2"/>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4" name="Slide Number Placeholder 3"/>
          <p:cNvSpPr>
            <a:spLocks noGrp="1"/>
          </p:cNvSpPr>
          <p:nvPr>
            <p:ph type="sldNum" sz="quarter" idx="12"/>
          </p:nvPr>
        </p:nvSpPr>
        <p:spPr/>
        <p:txBody>
          <a:bodyPr/>
          <a:lstStyle>
            <a:lvl1pPr fontAlgn="auto">
              <a:spcBef>
                <a:spcPts val="0"/>
              </a:spcBef>
              <a:spcAft>
                <a:spcPts val="0"/>
              </a:spcAft>
              <a:defRPr/>
            </a:lvl1pPr>
          </a:lstStyle>
          <a:p>
            <a:pPr>
              <a:defRPr/>
            </a:pPr>
            <a:fld id="{1B24E1E1-5E38-4F28-AF6A-A83961E49490}" type="slidenum">
              <a:rPr lang="en-US"/>
              <a:pPr>
                <a:defRPr/>
              </a:pPr>
              <a:t>‹#›</a:t>
            </a:fld>
            <a:endParaRPr lang="en-US"/>
          </a:p>
        </p:txBody>
      </p:sp>
    </p:spTree>
    <p:extLst>
      <p:ext uri="{BB962C8B-B14F-4D97-AF65-F5344CB8AC3E}">
        <p14:creationId xmlns:p14="http://schemas.microsoft.com/office/powerpoint/2010/main" val="416075629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6" name="Footer Placeholder 5"/>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7" name="Slide Number Placeholder 6"/>
          <p:cNvSpPr>
            <a:spLocks noGrp="1"/>
          </p:cNvSpPr>
          <p:nvPr>
            <p:ph type="sldNum" sz="quarter" idx="12"/>
          </p:nvPr>
        </p:nvSpPr>
        <p:spPr/>
        <p:txBody>
          <a:bodyPr/>
          <a:lstStyle>
            <a:lvl1pPr fontAlgn="auto">
              <a:spcBef>
                <a:spcPts val="0"/>
              </a:spcBef>
              <a:spcAft>
                <a:spcPts val="0"/>
              </a:spcAft>
              <a:defRPr/>
            </a:lvl1pPr>
          </a:lstStyle>
          <a:p>
            <a:pPr>
              <a:defRPr/>
            </a:pPr>
            <a:fld id="{32A1CEE5-EA43-43F9-8F25-8977BE9CC4E0}" type="slidenum">
              <a:rPr lang="en-US"/>
              <a:pPr>
                <a:defRPr/>
              </a:pPr>
              <a:t>‹#›</a:t>
            </a:fld>
            <a:endParaRPr lang="en-US"/>
          </a:p>
        </p:txBody>
      </p:sp>
    </p:spTree>
    <p:extLst>
      <p:ext uri="{BB962C8B-B14F-4D97-AF65-F5344CB8AC3E}">
        <p14:creationId xmlns:p14="http://schemas.microsoft.com/office/powerpoint/2010/main" val="60938819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6" name="Footer Placeholder 5"/>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7" name="Slide Number Placeholder 6"/>
          <p:cNvSpPr>
            <a:spLocks noGrp="1"/>
          </p:cNvSpPr>
          <p:nvPr>
            <p:ph type="sldNum" sz="quarter" idx="12"/>
          </p:nvPr>
        </p:nvSpPr>
        <p:spPr/>
        <p:txBody>
          <a:bodyPr/>
          <a:lstStyle>
            <a:lvl1pPr fontAlgn="auto">
              <a:spcBef>
                <a:spcPts val="0"/>
              </a:spcBef>
              <a:spcAft>
                <a:spcPts val="0"/>
              </a:spcAft>
              <a:defRPr/>
            </a:lvl1pPr>
          </a:lstStyle>
          <a:p>
            <a:pPr>
              <a:defRPr/>
            </a:pPr>
            <a:fld id="{294B5B23-D171-4CD8-8D50-BC5CB8846784}" type="slidenum">
              <a:rPr lang="en-US"/>
              <a:pPr>
                <a:defRPr/>
              </a:pPr>
              <a:t>‹#›</a:t>
            </a:fld>
            <a:endParaRPr lang="en-US"/>
          </a:p>
        </p:txBody>
      </p:sp>
    </p:spTree>
    <p:extLst>
      <p:ext uri="{BB962C8B-B14F-4D97-AF65-F5344CB8AC3E}">
        <p14:creationId xmlns:p14="http://schemas.microsoft.com/office/powerpoint/2010/main" val="108641256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D0C02CCF-5C21-466D-A759-827D11497561}" type="slidenum">
              <a:rPr lang="en-US"/>
              <a:pPr>
                <a:defRPr/>
              </a:pPr>
              <a:t>‹#›</a:t>
            </a:fld>
            <a:endParaRPr lang="en-US"/>
          </a:p>
        </p:txBody>
      </p:sp>
    </p:spTree>
    <p:extLst>
      <p:ext uri="{BB962C8B-B14F-4D97-AF65-F5344CB8AC3E}">
        <p14:creationId xmlns:p14="http://schemas.microsoft.com/office/powerpoint/2010/main" val="198931062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A851370E-1DF7-40C1-87B3-E29C7760054B}" type="slidenum">
              <a:rPr lang="en-US"/>
              <a:pPr>
                <a:defRPr/>
              </a:pPr>
              <a:t>‹#›</a:t>
            </a:fld>
            <a:endParaRPr lang="en-US"/>
          </a:p>
        </p:txBody>
      </p:sp>
    </p:spTree>
    <p:extLst>
      <p:ext uri="{BB962C8B-B14F-4D97-AF65-F5344CB8AC3E}">
        <p14:creationId xmlns:p14="http://schemas.microsoft.com/office/powerpoint/2010/main" val="1746738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4" name="Footer Placeholder 3"/>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5" name="Slide Number Placeholder 4"/>
          <p:cNvSpPr>
            <a:spLocks noGrp="1"/>
          </p:cNvSpPr>
          <p:nvPr>
            <p:ph type="sldNum" sz="quarter" idx="12"/>
          </p:nvPr>
        </p:nvSpPr>
        <p:spPr/>
        <p:txBody>
          <a:bodyPr/>
          <a:lstStyle>
            <a:lvl1pPr fontAlgn="auto">
              <a:spcBef>
                <a:spcPts val="0"/>
              </a:spcBef>
              <a:spcAft>
                <a:spcPts val="0"/>
              </a:spcAft>
              <a:defRPr/>
            </a:lvl1pPr>
          </a:lstStyle>
          <a:p>
            <a:pPr>
              <a:defRPr/>
            </a:pPr>
            <a:fld id="{8FBAF889-81DD-4B70-A619-FC153BCBC672}" type="slidenum">
              <a:rPr lang="en-US"/>
              <a:pPr>
                <a:defRPr/>
              </a:pPr>
              <a:t>‹#›</a:t>
            </a:fld>
            <a:endParaRPr lang="en-US"/>
          </a:p>
        </p:txBody>
      </p:sp>
    </p:spTree>
    <p:extLst>
      <p:ext uri="{BB962C8B-B14F-4D97-AF65-F5344CB8AC3E}">
        <p14:creationId xmlns:p14="http://schemas.microsoft.com/office/powerpoint/2010/main" val="331927935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pPr lvl="0"/>
            <a:endParaRPr lang="en-US" noProof="0"/>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DE388696-8DDA-4D75-AECB-3AF789E6C621}" type="slidenum">
              <a:rPr lang="en-US"/>
              <a:pPr>
                <a:defRPr/>
              </a:pPr>
              <a:t>‹#›</a:t>
            </a:fld>
            <a:endParaRPr lang="en-US"/>
          </a:p>
        </p:txBody>
      </p:sp>
    </p:spTree>
    <p:extLst>
      <p:ext uri="{BB962C8B-B14F-4D97-AF65-F5344CB8AC3E}">
        <p14:creationId xmlns:p14="http://schemas.microsoft.com/office/powerpoint/2010/main" val="420836790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atin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defRPr>
            </a:lvl1pPr>
          </a:lstStyle>
          <a:p>
            <a:pPr>
              <a:defRPr/>
            </a:pPr>
            <a:fld id="{A5CAEE15-F279-4DCF-A0B3-F5D140702518}" type="slidenum">
              <a:rPr lang="en-US"/>
              <a:pPr>
                <a:defRPr/>
              </a:pPr>
              <a:t>‹#›</a:t>
            </a:fld>
            <a:endParaRPr lang="en-US"/>
          </a:p>
        </p:txBody>
      </p:sp>
    </p:spTree>
    <p:extLst>
      <p:ext uri="{BB962C8B-B14F-4D97-AF65-F5344CB8AC3E}">
        <p14:creationId xmlns:p14="http://schemas.microsoft.com/office/powerpoint/2010/main" val="21025273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9DEA3D6B-8762-4150-8409-BB120C4BA65B}" type="slidenum">
              <a:rPr lang="en-US" altLang="en-US"/>
              <a:pPr/>
              <a:t>‹#›</a:t>
            </a:fld>
            <a:endParaRPr lang="en-US" altLang="en-US"/>
          </a:p>
        </p:txBody>
      </p:sp>
    </p:spTree>
    <p:extLst>
      <p:ext uri="{BB962C8B-B14F-4D97-AF65-F5344CB8AC3E}">
        <p14:creationId xmlns:p14="http://schemas.microsoft.com/office/powerpoint/2010/main" val="150017780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atin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defRPr>
            </a:lvl1pPr>
          </a:lstStyle>
          <a:p>
            <a:pPr>
              <a:defRPr/>
            </a:pPr>
            <a:fld id="{2662250F-190B-44F1-A398-E4FEB4307373}" type="slidenum">
              <a:rPr lang="en-US"/>
              <a:pPr>
                <a:defRPr/>
              </a:pPr>
              <a:t>‹#›</a:t>
            </a:fld>
            <a:endParaRPr lang="en-US"/>
          </a:p>
        </p:txBody>
      </p:sp>
    </p:spTree>
    <p:extLst>
      <p:ext uri="{BB962C8B-B14F-4D97-AF65-F5344CB8AC3E}">
        <p14:creationId xmlns:p14="http://schemas.microsoft.com/office/powerpoint/2010/main" val="278976908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atin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defRPr>
            </a:lvl1pPr>
          </a:lstStyle>
          <a:p>
            <a:pPr>
              <a:defRPr/>
            </a:pPr>
            <a:fld id="{95983236-A683-4B8F-9BB2-97FEC9E6C7D4}" type="slidenum">
              <a:rPr lang="en-US"/>
              <a:pPr>
                <a:defRPr/>
              </a:pPr>
              <a:t>‹#›</a:t>
            </a:fld>
            <a:endParaRPr lang="en-US"/>
          </a:p>
        </p:txBody>
      </p:sp>
    </p:spTree>
    <p:extLst>
      <p:ext uri="{BB962C8B-B14F-4D97-AF65-F5344CB8AC3E}">
        <p14:creationId xmlns:p14="http://schemas.microsoft.com/office/powerpoint/2010/main" val="336296487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atin typeface="Arial"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defRPr>
            </a:lvl1pPr>
          </a:lstStyle>
          <a:p>
            <a:pPr>
              <a:defRPr/>
            </a:pPr>
            <a:fld id="{3AE362FF-9484-4B45-B3E2-E4D7818CBCD7}" type="slidenum">
              <a:rPr lang="en-US"/>
              <a:pPr>
                <a:defRPr/>
              </a:pPr>
              <a:t>‹#›</a:t>
            </a:fld>
            <a:endParaRPr lang="en-US"/>
          </a:p>
        </p:txBody>
      </p:sp>
    </p:spTree>
    <p:extLst>
      <p:ext uri="{BB962C8B-B14F-4D97-AF65-F5344CB8AC3E}">
        <p14:creationId xmlns:p14="http://schemas.microsoft.com/office/powerpoint/2010/main" val="224199022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atin typeface="Arial"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Arial"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Arial" charset="0"/>
              </a:defRPr>
            </a:lvl1pPr>
          </a:lstStyle>
          <a:p>
            <a:pPr>
              <a:defRPr/>
            </a:pPr>
            <a:fld id="{686C446B-F48D-4CA5-8B9F-52F91B393521}" type="slidenum">
              <a:rPr lang="en-US"/>
              <a:pPr>
                <a:defRPr/>
              </a:pPr>
              <a:t>‹#›</a:t>
            </a:fld>
            <a:endParaRPr lang="en-US"/>
          </a:p>
        </p:txBody>
      </p:sp>
    </p:spTree>
    <p:extLst>
      <p:ext uri="{BB962C8B-B14F-4D97-AF65-F5344CB8AC3E}">
        <p14:creationId xmlns:p14="http://schemas.microsoft.com/office/powerpoint/2010/main" val="101811079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atin typeface="Arial"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Arial"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Arial" charset="0"/>
              </a:defRPr>
            </a:lvl1pPr>
          </a:lstStyle>
          <a:p>
            <a:pPr>
              <a:defRPr/>
            </a:pPr>
            <a:fld id="{26788CF9-F1CB-424B-B64B-7302CCD6AE42}" type="slidenum">
              <a:rPr lang="en-US"/>
              <a:pPr>
                <a:defRPr/>
              </a:pPr>
              <a:t>‹#›</a:t>
            </a:fld>
            <a:endParaRPr lang="en-US"/>
          </a:p>
        </p:txBody>
      </p:sp>
    </p:spTree>
    <p:extLst>
      <p:ext uri="{BB962C8B-B14F-4D97-AF65-F5344CB8AC3E}">
        <p14:creationId xmlns:p14="http://schemas.microsoft.com/office/powerpoint/2010/main" val="170724477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Arial" charset="0"/>
              </a:defRPr>
            </a:lvl1pPr>
          </a:lstStyle>
          <a:p>
            <a:pPr>
              <a:defRPr/>
            </a:pPr>
            <a:fld id="{2C0F8E98-8605-42AE-8288-387C24C1D994}" type="slidenum">
              <a:rPr lang="en-US"/>
              <a:pPr>
                <a:defRPr/>
              </a:pPr>
              <a:t>‹#›</a:t>
            </a:fld>
            <a:endParaRPr lang="en-US"/>
          </a:p>
        </p:txBody>
      </p:sp>
    </p:spTree>
    <p:extLst>
      <p:ext uri="{BB962C8B-B14F-4D97-AF65-F5344CB8AC3E}">
        <p14:creationId xmlns:p14="http://schemas.microsoft.com/office/powerpoint/2010/main" val="196044436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atin typeface="Arial"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defRPr>
            </a:lvl1pPr>
          </a:lstStyle>
          <a:p>
            <a:pPr>
              <a:defRPr/>
            </a:pPr>
            <a:fld id="{E748E186-ECD4-47C0-8006-08A22F52E8C0}" type="slidenum">
              <a:rPr lang="en-US"/>
              <a:pPr>
                <a:defRPr/>
              </a:pPr>
              <a:t>‹#›</a:t>
            </a:fld>
            <a:endParaRPr lang="en-US"/>
          </a:p>
        </p:txBody>
      </p:sp>
    </p:spTree>
    <p:extLst>
      <p:ext uri="{BB962C8B-B14F-4D97-AF65-F5344CB8AC3E}">
        <p14:creationId xmlns:p14="http://schemas.microsoft.com/office/powerpoint/2010/main" val="404222022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atin typeface="Arial"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defRPr>
            </a:lvl1pPr>
          </a:lstStyle>
          <a:p>
            <a:pPr>
              <a:defRPr/>
            </a:pPr>
            <a:fld id="{F360BFC2-7815-4384-AF32-018B12646388}" type="slidenum">
              <a:rPr lang="en-US"/>
              <a:pPr>
                <a:defRPr/>
              </a:pPr>
              <a:t>‹#›</a:t>
            </a:fld>
            <a:endParaRPr lang="en-US"/>
          </a:p>
        </p:txBody>
      </p:sp>
    </p:spTree>
    <p:extLst>
      <p:ext uri="{BB962C8B-B14F-4D97-AF65-F5344CB8AC3E}">
        <p14:creationId xmlns:p14="http://schemas.microsoft.com/office/powerpoint/2010/main" val="270135740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atin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defRPr>
            </a:lvl1pPr>
          </a:lstStyle>
          <a:p>
            <a:pPr>
              <a:defRPr/>
            </a:pPr>
            <a:fld id="{2510F057-3701-4817-BD6A-B06FCBE8ACD2}" type="slidenum">
              <a:rPr lang="en-US"/>
              <a:pPr>
                <a:defRPr/>
              </a:pPr>
              <a:t>‹#›</a:t>
            </a:fld>
            <a:endParaRPr lang="en-US"/>
          </a:p>
        </p:txBody>
      </p:sp>
    </p:spTree>
    <p:extLst>
      <p:ext uri="{BB962C8B-B14F-4D97-AF65-F5344CB8AC3E}">
        <p14:creationId xmlns:p14="http://schemas.microsoft.com/office/powerpoint/2010/main" val="31667003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atin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defRPr>
            </a:lvl1pPr>
          </a:lstStyle>
          <a:p>
            <a:pPr>
              <a:defRPr/>
            </a:pPr>
            <a:fld id="{DDF9886E-F90F-44BC-AD3D-AAF42816505F}" type="slidenum">
              <a:rPr lang="en-US"/>
              <a:pPr>
                <a:defRPr/>
              </a:pPr>
              <a:t>‹#›</a:t>
            </a:fld>
            <a:endParaRPr lang="en-US"/>
          </a:p>
        </p:txBody>
      </p:sp>
    </p:spTree>
    <p:extLst>
      <p:ext uri="{BB962C8B-B14F-4D97-AF65-F5344CB8AC3E}">
        <p14:creationId xmlns:p14="http://schemas.microsoft.com/office/powerpoint/2010/main" val="37595334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slideLayout" Target="../slideLayouts/slideLayout138.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5" Type="http://schemas.openxmlformats.org/officeDocument/2006/relationships/theme" Target="../theme/theme1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slideLayout" Target="../slideLayouts/slideLayout13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slideLayout" Target="../slideLayouts/slideLayout152.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slideLayout" Target="../slideLayouts/slideLayout151.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5" Type="http://schemas.openxmlformats.org/officeDocument/2006/relationships/theme" Target="../theme/theme11.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 Id="rId14" Type="http://schemas.openxmlformats.org/officeDocument/2006/relationships/slideLayout" Target="../slideLayouts/slideLayout15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61.xml"/><Relationship Id="rId13" Type="http://schemas.openxmlformats.org/officeDocument/2006/relationships/slideLayout" Target="../slideLayouts/slideLayout166.xml"/><Relationship Id="rId3" Type="http://schemas.openxmlformats.org/officeDocument/2006/relationships/slideLayout" Target="../slideLayouts/slideLayout156.xml"/><Relationship Id="rId7" Type="http://schemas.openxmlformats.org/officeDocument/2006/relationships/slideLayout" Target="../slideLayouts/slideLayout160.xml"/><Relationship Id="rId12" Type="http://schemas.openxmlformats.org/officeDocument/2006/relationships/slideLayout" Target="../slideLayouts/slideLayout165.xml"/><Relationship Id="rId2" Type="http://schemas.openxmlformats.org/officeDocument/2006/relationships/slideLayout" Target="../slideLayouts/slideLayout155.xml"/><Relationship Id="rId1" Type="http://schemas.openxmlformats.org/officeDocument/2006/relationships/slideLayout" Target="../slideLayouts/slideLayout154.xml"/><Relationship Id="rId6" Type="http://schemas.openxmlformats.org/officeDocument/2006/relationships/slideLayout" Target="../slideLayouts/slideLayout159.xml"/><Relationship Id="rId11" Type="http://schemas.openxmlformats.org/officeDocument/2006/relationships/slideLayout" Target="../slideLayouts/slideLayout164.xml"/><Relationship Id="rId5" Type="http://schemas.openxmlformats.org/officeDocument/2006/relationships/slideLayout" Target="../slideLayouts/slideLayout158.xml"/><Relationship Id="rId15" Type="http://schemas.openxmlformats.org/officeDocument/2006/relationships/theme" Target="../theme/theme12.xml"/><Relationship Id="rId10" Type="http://schemas.openxmlformats.org/officeDocument/2006/relationships/slideLayout" Target="../slideLayouts/slideLayout163.xml"/><Relationship Id="rId4" Type="http://schemas.openxmlformats.org/officeDocument/2006/relationships/slideLayout" Target="../slideLayouts/slideLayout157.xml"/><Relationship Id="rId9" Type="http://schemas.openxmlformats.org/officeDocument/2006/relationships/slideLayout" Target="../slideLayouts/slideLayout162.xml"/><Relationship Id="rId14" Type="http://schemas.openxmlformats.org/officeDocument/2006/relationships/slideLayout" Target="../slideLayouts/slideLayout16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theme" Target="../theme/theme13.xml"/><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slideLayout" Target="../slideLayouts/slideLayout179.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14.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98.xml"/><Relationship Id="rId13" Type="http://schemas.openxmlformats.org/officeDocument/2006/relationships/slideLayout" Target="../slideLayouts/slideLayout203.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slideLayout" Target="../slideLayouts/slideLayout202.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slideLayout" Target="../slideLayouts/slideLayout216.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slideLayout" Target="../slideLayouts/slideLayout215.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5" Type="http://schemas.openxmlformats.org/officeDocument/2006/relationships/theme" Target="../theme/theme16.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 Id="rId14" Type="http://schemas.openxmlformats.org/officeDocument/2006/relationships/slideLayout" Target="../slideLayouts/slideLayout21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25.xml"/><Relationship Id="rId13" Type="http://schemas.openxmlformats.org/officeDocument/2006/relationships/theme" Target="../theme/theme17.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slideLayout" Target="../slideLayouts/slideLayout229.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37.xml"/><Relationship Id="rId13" Type="http://schemas.openxmlformats.org/officeDocument/2006/relationships/theme" Target="../theme/theme18.xml"/><Relationship Id="rId3" Type="http://schemas.openxmlformats.org/officeDocument/2006/relationships/slideLayout" Target="../slideLayouts/slideLayout232.xml"/><Relationship Id="rId7" Type="http://schemas.openxmlformats.org/officeDocument/2006/relationships/slideLayout" Target="../slideLayouts/slideLayout236.xml"/><Relationship Id="rId12" Type="http://schemas.openxmlformats.org/officeDocument/2006/relationships/slideLayout" Target="../slideLayouts/slideLayout241.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6" Type="http://schemas.openxmlformats.org/officeDocument/2006/relationships/slideLayout" Target="../slideLayouts/slideLayout235.xml"/><Relationship Id="rId11" Type="http://schemas.openxmlformats.org/officeDocument/2006/relationships/slideLayout" Target="../slideLayouts/slideLayout240.xml"/><Relationship Id="rId5" Type="http://schemas.openxmlformats.org/officeDocument/2006/relationships/slideLayout" Target="../slideLayouts/slideLayout234.xml"/><Relationship Id="rId10" Type="http://schemas.openxmlformats.org/officeDocument/2006/relationships/slideLayout" Target="../slideLayouts/slideLayout239.xml"/><Relationship Id="rId4" Type="http://schemas.openxmlformats.org/officeDocument/2006/relationships/slideLayout" Target="../slideLayouts/slideLayout233.xml"/><Relationship Id="rId9" Type="http://schemas.openxmlformats.org/officeDocument/2006/relationships/slideLayout" Target="../slideLayouts/slideLayout23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49.xml"/><Relationship Id="rId3" Type="http://schemas.openxmlformats.org/officeDocument/2006/relationships/slideLayout" Target="../slideLayouts/slideLayout244.xml"/><Relationship Id="rId7" Type="http://schemas.openxmlformats.org/officeDocument/2006/relationships/slideLayout" Target="../slideLayouts/slideLayout248.xml"/><Relationship Id="rId12" Type="http://schemas.openxmlformats.org/officeDocument/2006/relationships/theme" Target="../theme/theme19.xml"/><Relationship Id="rId2" Type="http://schemas.openxmlformats.org/officeDocument/2006/relationships/slideLayout" Target="../slideLayouts/slideLayout243.xml"/><Relationship Id="rId1" Type="http://schemas.openxmlformats.org/officeDocument/2006/relationships/slideLayout" Target="../slideLayouts/slideLayout242.xml"/><Relationship Id="rId6" Type="http://schemas.openxmlformats.org/officeDocument/2006/relationships/slideLayout" Target="../slideLayouts/slideLayout247.xml"/><Relationship Id="rId11" Type="http://schemas.openxmlformats.org/officeDocument/2006/relationships/slideLayout" Target="../slideLayouts/slideLayout252.xml"/><Relationship Id="rId5" Type="http://schemas.openxmlformats.org/officeDocument/2006/relationships/slideLayout" Target="../slideLayouts/slideLayout246.xml"/><Relationship Id="rId10" Type="http://schemas.openxmlformats.org/officeDocument/2006/relationships/slideLayout" Target="../slideLayouts/slideLayout251.xml"/><Relationship Id="rId4" Type="http://schemas.openxmlformats.org/officeDocument/2006/relationships/slideLayout" Target="../slideLayouts/slideLayout245.xml"/><Relationship Id="rId9" Type="http://schemas.openxmlformats.org/officeDocument/2006/relationships/slideLayout" Target="../slideLayouts/slideLayout25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60.xml"/><Relationship Id="rId13" Type="http://schemas.openxmlformats.org/officeDocument/2006/relationships/slideLayout" Target="../slideLayouts/slideLayout265.xml"/><Relationship Id="rId3" Type="http://schemas.openxmlformats.org/officeDocument/2006/relationships/slideLayout" Target="../slideLayouts/slideLayout255.xml"/><Relationship Id="rId7" Type="http://schemas.openxmlformats.org/officeDocument/2006/relationships/slideLayout" Target="../slideLayouts/slideLayout259.xml"/><Relationship Id="rId12" Type="http://schemas.openxmlformats.org/officeDocument/2006/relationships/slideLayout" Target="../slideLayouts/slideLayout264.xml"/><Relationship Id="rId2" Type="http://schemas.openxmlformats.org/officeDocument/2006/relationships/slideLayout" Target="../slideLayouts/slideLayout254.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5" Type="http://schemas.openxmlformats.org/officeDocument/2006/relationships/slideLayout" Target="../slideLayouts/slideLayout257.xml"/><Relationship Id="rId15" Type="http://schemas.openxmlformats.org/officeDocument/2006/relationships/theme" Target="../theme/theme20.xml"/><Relationship Id="rId10" Type="http://schemas.openxmlformats.org/officeDocument/2006/relationships/slideLayout" Target="../slideLayouts/slideLayout262.xml"/><Relationship Id="rId4" Type="http://schemas.openxmlformats.org/officeDocument/2006/relationships/slideLayout" Target="../slideLayouts/slideLayout256.xml"/><Relationship Id="rId9" Type="http://schemas.openxmlformats.org/officeDocument/2006/relationships/slideLayout" Target="../slideLayouts/slideLayout261.xml"/><Relationship Id="rId14" Type="http://schemas.openxmlformats.org/officeDocument/2006/relationships/slideLayout" Target="../slideLayouts/slideLayout266.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74.xml"/><Relationship Id="rId13" Type="http://schemas.openxmlformats.org/officeDocument/2006/relationships/theme" Target="../theme/theme21.xml"/><Relationship Id="rId3" Type="http://schemas.openxmlformats.org/officeDocument/2006/relationships/slideLayout" Target="../slideLayouts/slideLayout269.xml"/><Relationship Id="rId7" Type="http://schemas.openxmlformats.org/officeDocument/2006/relationships/slideLayout" Target="../slideLayouts/slideLayout273.xml"/><Relationship Id="rId12" Type="http://schemas.openxmlformats.org/officeDocument/2006/relationships/slideLayout" Target="../slideLayouts/slideLayout278.xml"/><Relationship Id="rId2" Type="http://schemas.openxmlformats.org/officeDocument/2006/relationships/slideLayout" Target="../slideLayouts/slideLayout268.xml"/><Relationship Id="rId1" Type="http://schemas.openxmlformats.org/officeDocument/2006/relationships/slideLayout" Target="../slideLayouts/slideLayout267.xml"/><Relationship Id="rId6" Type="http://schemas.openxmlformats.org/officeDocument/2006/relationships/slideLayout" Target="../slideLayouts/slideLayout272.xml"/><Relationship Id="rId11" Type="http://schemas.openxmlformats.org/officeDocument/2006/relationships/slideLayout" Target="../slideLayouts/slideLayout277.xml"/><Relationship Id="rId5" Type="http://schemas.openxmlformats.org/officeDocument/2006/relationships/slideLayout" Target="../slideLayouts/slideLayout271.xml"/><Relationship Id="rId10" Type="http://schemas.openxmlformats.org/officeDocument/2006/relationships/slideLayout" Target="../slideLayouts/slideLayout276.xml"/><Relationship Id="rId4" Type="http://schemas.openxmlformats.org/officeDocument/2006/relationships/slideLayout" Target="../slideLayouts/slideLayout270.xml"/><Relationship Id="rId9" Type="http://schemas.openxmlformats.org/officeDocument/2006/relationships/slideLayout" Target="../slideLayouts/slideLayout27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86.xml"/><Relationship Id="rId13" Type="http://schemas.openxmlformats.org/officeDocument/2006/relationships/slideLayout" Target="../slideLayouts/slideLayout291.xml"/><Relationship Id="rId3" Type="http://schemas.openxmlformats.org/officeDocument/2006/relationships/slideLayout" Target="../slideLayouts/slideLayout281.xml"/><Relationship Id="rId7" Type="http://schemas.openxmlformats.org/officeDocument/2006/relationships/slideLayout" Target="../slideLayouts/slideLayout285.xml"/><Relationship Id="rId12" Type="http://schemas.openxmlformats.org/officeDocument/2006/relationships/slideLayout" Target="../slideLayouts/slideLayout290.xml"/><Relationship Id="rId2" Type="http://schemas.openxmlformats.org/officeDocument/2006/relationships/slideLayout" Target="../slideLayouts/slideLayout280.xml"/><Relationship Id="rId16" Type="http://schemas.openxmlformats.org/officeDocument/2006/relationships/theme" Target="../theme/theme22.xml"/><Relationship Id="rId1" Type="http://schemas.openxmlformats.org/officeDocument/2006/relationships/slideLayout" Target="../slideLayouts/slideLayout279.xml"/><Relationship Id="rId6" Type="http://schemas.openxmlformats.org/officeDocument/2006/relationships/slideLayout" Target="../slideLayouts/slideLayout284.xml"/><Relationship Id="rId11" Type="http://schemas.openxmlformats.org/officeDocument/2006/relationships/slideLayout" Target="../slideLayouts/slideLayout289.xml"/><Relationship Id="rId5" Type="http://schemas.openxmlformats.org/officeDocument/2006/relationships/slideLayout" Target="../slideLayouts/slideLayout283.xml"/><Relationship Id="rId15" Type="http://schemas.openxmlformats.org/officeDocument/2006/relationships/slideLayout" Target="../slideLayouts/slideLayout293.xml"/><Relationship Id="rId10" Type="http://schemas.openxmlformats.org/officeDocument/2006/relationships/slideLayout" Target="../slideLayouts/slideLayout288.xml"/><Relationship Id="rId4" Type="http://schemas.openxmlformats.org/officeDocument/2006/relationships/slideLayout" Target="../slideLayouts/slideLayout282.xml"/><Relationship Id="rId9" Type="http://schemas.openxmlformats.org/officeDocument/2006/relationships/slideLayout" Target="../slideLayouts/slideLayout287.xml"/><Relationship Id="rId14" Type="http://schemas.openxmlformats.org/officeDocument/2006/relationships/slideLayout" Target="../slideLayouts/slideLayout29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01.xml"/><Relationship Id="rId13" Type="http://schemas.openxmlformats.org/officeDocument/2006/relationships/slideLayout" Target="../slideLayouts/slideLayout306.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slideLayout" Target="../slideLayouts/slideLayout305.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 Id="rId14" Type="http://schemas.openxmlformats.org/officeDocument/2006/relationships/theme" Target="../theme/theme2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3.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18" Type="http://schemas.openxmlformats.org/officeDocument/2006/relationships/slideLayout" Target="../slideLayouts/slideLayout56.xml"/><Relationship Id="rId26" Type="http://schemas.openxmlformats.org/officeDocument/2006/relationships/theme" Target="../theme/theme4.xml"/><Relationship Id="rId3" Type="http://schemas.openxmlformats.org/officeDocument/2006/relationships/slideLayout" Target="../slideLayouts/slideLayout41.xml"/><Relationship Id="rId21" Type="http://schemas.openxmlformats.org/officeDocument/2006/relationships/slideLayout" Target="../slideLayouts/slideLayout59.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17" Type="http://schemas.openxmlformats.org/officeDocument/2006/relationships/slideLayout" Target="../slideLayouts/slideLayout55.xml"/><Relationship Id="rId25" Type="http://schemas.openxmlformats.org/officeDocument/2006/relationships/slideLayout" Target="../slideLayouts/slideLayout63.xml"/><Relationship Id="rId2" Type="http://schemas.openxmlformats.org/officeDocument/2006/relationships/slideLayout" Target="../slideLayouts/slideLayout40.xml"/><Relationship Id="rId16" Type="http://schemas.openxmlformats.org/officeDocument/2006/relationships/slideLayout" Target="../slideLayouts/slideLayout54.xml"/><Relationship Id="rId20" Type="http://schemas.openxmlformats.org/officeDocument/2006/relationships/slideLayout" Target="../slideLayouts/slideLayout58.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24" Type="http://schemas.openxmlformats.org/officeDocument/2006/relationships/slideLayout" Target="../slideLayouts/slideLayout62.xml"/><Relationship Id="rId5" Type="http://schemas.openxmlformats.org/officeDocument/2006/relationships/slideLayout" Target="../slideLayouts/slideLayout43.xml"/><Relationship Id="rId15" Type="http://schemas.openxmlformats.org/officeDocument/2006/relationships/slideLayout" Target="../slideLayouts/slideLayout53.xml"/><Relationship Id="rId23" Type="http://schemas.openxmlformats.org/officeDocument/2006/relationships/slideLayout" Target="../slideLayouts/slideLayout61.xml"/><Relationship Id="rId10" Type="http://schemas.openxmlformats.org/officeDocument/2006/relationships/slideLayout" Target="../slideLayouts/slideLayout48.xml"/><Relationship Id="rId19" Type="http://schemas.openxmlformats.org/officeDocument/2006/relationships/slideLayout" Target="../slideLayouts/slideLayout57.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 Id="rId22" Type="http://schemas.openxmlformats.org/officeDocument/2006/relationships/slideLayout" Target="../slideLayouts/slideLayout6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theme" Target="../theme/theme5.xml"/><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slideLayout" Target="../slideLayouts/slideLayout88.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slideLayout" Target="../slideLayouts/slideLayout101.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slideLayout" Target="../slideLayouts/slideLayout100.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9.xml"/><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8.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slideLayout" Target="../slideLayouts/slideLayout125.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slideLayout" Target="../slideLayouts/slideLayout124.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3E5DA0C5-A6CD-4677-99BF-A14A93AED537}"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55" r:id="rId5"/>
    <p:sldLayoutId id="2147483656" r:id="rId6"/>
    <p:sldLayoutId id="2147483657" r:id="rId7"/>
    <p:sldLayoutId id="2147483658" r:id="rId8"/>
    <p:sldLayoutId id="2147483659" r:id="rId9"/>
    <p:sldLayoutId id="2147483660" r:id="rId10"/>
    <p:sldLayoutId id="2147483661" r:id="rId11"/>
    <p:sldLayoutId id="2147483685" r:id="rId12"/>
    <p:sldLayoutId id="2147483687" r:id="rId13"/>
    <p:sldLayoutId id="2147483881" r:id="rId14"/>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2290"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652291"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65229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652293"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65229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A62389FD-7AD5-441E-A10F-A1FD5D10920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2800462"/>
      </p:ext>
    </p:extLst>
  </p:cSld>
  <p:clrMap bg1="lt1" tx1="dk1" bg2="lt2" tx2="dk2" accent1="accent1" accent2="accent2" accent3="accent3" accent4="accent4" accent5="accent5" accent6="accent6" hlink="hlink" folHlink="folHlink"/>
  <p:sldLayoutIdLst>
    <p:sldLayoutId id="2147483782" r:id="rId1"/>
    <p:sldLayoutId id="2147483783" r:id="rId2"/>
    <p:sldLayoutId id="2147483784" r:id="rId3"/>
    <p:sldLayoutId id="2147483785" r:id="rId4"/>
    <p:sldLayoutId id="2147483786" r:id="rId5"/>
    <p:sldLayoutId id="2147483787" r:id="rId6"/>
    <p:sldLayoutId id="2147483788" r:id="rId7"/>
    <p:sldLayoutId id="2147483789" r:id="rId8"/>
    <p:sldLayoutId id="2147483790" r:id="rId9"/>
    <p:sldLayoutId id="2147483791" r:id="rId10"/>
    <p:sldLayoutId id="2147483792" r:id="rId11"/>
    <p:sldLayoutId id="2147483793" r:id="rId12"/>
    <p:sldLayoutId id="2147483794" r:id="rId13"/>
    <p:sldLayoutId id="2147483795" r:id="rId14"/>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DDB8CB44-EA5B-46DA-A15B-9729A54D5F3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5514956"/>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 id="2147483808" r:id="rId12"/>
    <p:sldLayoutId id="2147483809" r:id="rId13"/>
    <p:sldLayoutId id="2147483810" r:id="rId14"/>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DDB8CB44-EA5B-46DA-A15B-9729A54D5F3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2910531"/>
      </p:ext>
    </p:extLst>
  </p:cSld>
  <p:clrMap bg1="lt1" tx1="dk1" bg2="lt2" tx2="dk2" accent1="accent1" accent2="accent2" accent3="accent3" accent4="accent4" accent5="accent5" accent6="accent6" hlink="hlink" folHlink="folHlink"/>
  <p:sldLayoutIdLst>
    <p:sldLayoutId id="2147483812" r:id="rId1"/>
    <p:sldLayoutId id="2147483813" r:id="rId2"/>
    <p:sldLayoutId id="2147483814" r:id="rId3"/>
    <p:sldLayoutId id="2147483815" r:id="rId4"/>
    <p:sldLayoutId id="2147483816" r:id="rId5"/>
    <p:sldLayoutId id="2147483817" r:id="rId6"/>
    <p:sldLayoutId id="2147483818" r:id="rId7"/>
    <p:sldLayoutId id="2147483819" r:id="rId8"/>
    <p:sldLayoutId id="2147483820" r:id="rId9"/>
    <p:sldLayoutId id="2147483821" r:id="rId10"/>
    <p:sldLayoutId id="2147483822" r:id="rId11"/>
    <p:sldLayoutId id="2147483823" r:id="rId12"/>
    <p:sldLayoutId id="2147483824" r:id="rId13"/>
    <p:sldLayoutId id="2147483825" r:id="rId14"/>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pitchFamily="34" charset="0"/>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pitchFamily="34" charset="0"/>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pitchFamily="34" charset="0"/>
                <a:cs typeface="+mn-cs"/>
              </a:defRPr>
            </a:lvl1pPr>
          </a:lstStyle>
          <a:p>
            <a:pPr>
              <a:defRPr/>
            </a:pPr>
            <a:fld id="{3D22583C-CF72-4775-9036-F110A89183D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8094503"/>
      </p:ext>
    </p:extLst>
  </p:cSld>
  <p:clrMap bg1="lt1" tx1="dk1" bg2="lt2" tx2="dk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5" r:id="rId9"/>
    <p:sldLayoutId id="2147483836" r:id="rId10"/>
    <p:sldLayoutId id="2147483837" r:id="rId11"/>
    <p:sldLayoutId id="2147483838"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8258"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608259"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60826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60826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60826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08546C78-7F12-40C6-AE5B-DDC60C672E8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8242787"/>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3E5DA0C5-A6CD-4677-99BF-A14A93AED53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879652"/>
      </p:ext>
    </p:extLst>
  </p:cSld>
  <p:clrMap bg1="lt1" tx1="dk1" bg2="lt2" tx2="dk2" accent1="accent1" accent2="accent2" accent3="accent3" accent4="accent4" accent5="accent5" accent6="accent6" hlink="hlink" folHlink="folHlink"/>
  <p:sldLayoutIdLst>
    <p:sldLayoutId id="2147483868" r:id="rId1"/>
    <p:sldLayoutId id="2147483869" r:id="rId2"/>
    <p:sldLayoutId id="2147483870" r:id="rId3"/>
    <p:sldLayoutId id="2147483871" r:id="rId4"/>
    <p:sldLayoutId id="2147483872" r:id="rId5"/>
    <p:sldLayoutId id="2147483873" r:id="rId6"/>
    <p:sldLayoutId id="2147483874" r:id="rId7"/>
    <p:sldLayoutId id="2147483875" r:id="rId8"/>
    <p:sldLayoutId id="2147483876" r:id="rId9"/>
    <p:sldLayoutId id="2147483877" r:id="rId10"/>
    <p:sldLayoutId id="2147483878" r:id="rId11"/>
    <p:sldLayoutId id="2147483879" r:id="rId12"/>
    <p:sldLayoutId id="2147483880" r:id="rId13"/>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229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34"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34"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itchFamily="34" charset="0"/>
                <a:cs typeface="+mn-cs"/>
              </a:defRPr>
            </a:lvl1pPr>
          </a:lstStyle>
          <a:p>
            <a:pPr>
              <a:defRPr/>
            </a:pPr>
            <a:fld id="{0E794B84-0735-4ACE-B93D-BDD7427E8D56}" type="slidenum">
              <a:rPr lang="en-US"/>
              <a:pPr>
                <a:defRPr/>
              </a:pPr>
              <a:t>‹#›</a:t>
            </a:fld>
            <a:endParaRPr lang="en-US"/>
          </a:p>
        </p:txBody>
      </p:sp>
    </p:spTree>
    <p:extLst>
      <p:ext uri="{BB962C8B-B14F-4D97-AF65-F5344CB8AC3E}">
        <p14:creationId xmlns:p14="http://schemas.microsoft.com/office/powerpoint/2010/main" val="3321869602"/>
      </p:ext>
    </p:extLst>
  </p:cSld>
  <p:clrMap bg1="lt1" tx1="dk1" bg2="lt2" tx2="dk2" accent1="accent1" accent2="accent2" accent3="accent3" accent4="accent4" accent5="accent5" accent6="accent6" hlink="hlink" folHlink="folHlink"/>
  <p:sldLayoutIdLst>
    <p:sldLayoutId id="2147483883" r:id="rId1"/>
    <p:sldLayoutId id="2147483884" r:id="rId2"/>
    <p:sldLayoutId id="2147483885" r:id="rId3"/>
    <p:sldLayoutId id="2147483886" r:id="rId4"/>
    <p:sldLayoutId id="2147483887" r:id="rId5"/>
    <p:sldLayoutId id="2147483888" r:id="rId6"/>
    <p:sldLayoutId id="2147483889" r:id="rId7"/>
    <p:sldLayoutId id="2147483890" r:id="rId8"/>
    <p:sldLayoutId id="2147483891" r:id="rId9"/>
    <p:sldLayoutId id="2147483892" r:id="rId10"/>
    <p:sldLayoutId id="2147483893" r:id="rId11"/>
    <p:sldLayoutId id="2147483894" r:id="rId12"/>
    <p:sldLayoutId id="2147483895" r:id="rId13"/>
    <p:sldLayoutId id="2147483896"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pitchFamily="34" charset="0"/>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pitchFamily="34" charset="0"/>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pitchFamily="34" charset="0"/>
                <a:cs typeface="+mn-cs"/>
              </a:defRPr>
            </a:lvl1pPr>
          </a:lstStyle>
          <a:p>
            <a:pPr>
              <a:defRPr/>
            </a:pPr>
            <a:fld id="{BA061B0E-EC41-4A21-9A49-3EA8932280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5315725"/>
      </p:ext>
    </p:extLst>
  </p:cSld>
  <p:clrMap bg1="lt1" tx1="dk1" bg2="lt2" tx2="dk2" accent1="accent1" accent2="accent2" accent3="accent3" accent4="accent4" accent5="accent5" accent6="accent6" hlink="hlink" folHlink="folHlink"/>
  <p:sldLayoutIdLst>
    <p:sldLayoutId id="2147483898" r:id="rId1"/>
    <p:sldLayoutId id="2147483899" r:id="rId2"/>
    <p:sldLayoutId id="2147483900" r:id="rId3"/>
    <p:sldLayoutId id="2147483901" r:id="rId4"/>
    <p:sldLayoutId id="2147483902" r:id="rId5"/>
    <p:sldLayoutId id="2147483903" r:id="rId6"/>
    <p:sldLayoutId id="2147483904" r:id="rId7"/>
    <p:sldLayoutId id="2147483905" r:id="rId8"/>
    <p:sldLayoutId id="2147483906" r:id="rId9"/>
    <p:sldLayoutId id="2147483907" r:id="rId10"/>
    <p:sldLayoutId id="2147483908" r:id="rId11"/>
    <p:sldLayoutId id="2147483909"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150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34"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34"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itchFamily="34" charset="0"/>
              </a:defRPr>
            </a:lvl1pPr>
          </a:lstStyle>
          <a:p>
            <a:pPr>
              <a:defRPr/>
            </a:pPr>
            <a:fld id="{00AFDF0D-DAD6-4DCB-BBFC-65C7FC298F93}" type="slidenum">
              <a:rPr lang="en-US"/>
              <a:pPr>
                <a:defRPr/>
              </a:pPr>
              <a:t>‹#›</a:t>
            </a:fld>
            <a:endParaRPr lang="en-US"/>
          </a:p>
        </p:txBody>
      </p:sp>
    </p:spTree>
    <p:extLst>
      <p:ext uri="{BB962C8B-B14F-4D97-AF65-F5344CB8AC3E}">
        <p14:creationId xmlns:p14="http://schemas.microsoft.com/office/powerpoint/2010/main" val="57936091"/>
      </p:ext>
    </p:extLst>
  </p:cSld>
  <p:clrMap bg1="lt1" tx1="dk1" bg2="lt2" tx2="dk2" accent1="accent1" accent2="accent2" accent3="accent3" accent4="accent4" accent5="accent5" accent6="accent6" hlink="hlink" folHlink="folHlink"/>
  <p:sldLayoutIdLst>
    <p:sldLayoutId id="2147483911" r:id="rId1"/>
    <p:sldLayoutId id="2147483912" r:id="rId2"/>
    <p:sldLayoutId id="2147483913" r:id="rId3"/>
    <p:sldLayoutId id="2147483914" r:id="rId4"/>
    <p:sldLayoutId id="2147483915" r:id="rId5"/>
    <p:sldLayoutId id="2147483916" r:id="rId6"/>
    <p:sldLayoutId id="2147483917" r:id="rId7"/>
    <p:sldLayoutId id="2147483918" r:id="rId8"/>
    <p:sldLayoutId id="2147483919" r:id="rId9"/>
    <p:sldLayoutId id="2147483920" r:id="rId10"/>
    <p:sldLayoutId id="2147483921" r:id="rId11"/>
    <p:sldLayoutId id="2147483922"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latin typeface="Arial" panose="020B0604020202020204" pitchFamily="34" charset="0"/>
              </a:defRPr>
            </a:lvl1pPr>
          </a:lstStyle>
          <a:p>
            <a:pPr fontAlgn="auto">
              <a:spcBef>
                <a:spcPts val="0"/>
              </a:spcBef>
              <a:spcAft>
                <a:spcPts val="0"/>
              </a:spcAft>
            </a:pPr>
            <a:fld id="{7C022F1D-6F4D-44C8-81AB-F57FA447BA02}" type="datetimeFigureOut">
              <a:rPr lang="en-US" smtClean="0">
                <a:solidFill>
                  <a:prstClr val="black">
                    <a:tint val="75000"/>
                  </a:prstClr>
                </a:solidFill>
              </a:rPr>
              <a:pPr fontAlgn="auto">
                <a:spcBef>
                  <a:spcPts val="0"/>
                </a:spcBef>
                <a:spcAft>
                  <a:spcPts val="0"/>
                </a:spcAft>
              </a:pPr>
              <a:t>10/12/2016</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Arial" panose="020B0604020202020204" pitchFamily="34" charset="0"/>
              </a:defRPr>
            </a:lvl1pPr>
          </a:lstStyle>
          <a:p>
            <a:pPr fontAlgn="auto">
              <a:spcBef>
                <a:spcPts val="0"/>
              </a:spcBef>
              <a:spcAft>
                <a:spcPts val="0"/>
              </a:spcAft>
            </a:pPr>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latin typeface="Arial" panose="020B0604020202020204" pitchFamily="34" charset="0"/>
              </a:defRPr>
            </a:lvl1pPr>
          </a:lstStyle>
          <a:p>
            <a:pPr fontAlgn="auto">
              <a:spcBef>
                <a:spcPts val="0"/>
              </a:spcBef>
              <a:spcAft>
                <a:spcPts val="0"/>
              </a:spcAft>
            </a:pPr>
            <a:fld id="{6D58FBEB-041A-43A5-B4BE-B00E6D8FD593}" type="slidenum">
              <a:rPr lang="en-US" smtClean="0">
                <a:solidFill>
                  <a:prstClr val="black">
                    <a:tint val="75000"/>
                  </a:prstClr>
                </a:solidFill>
              </a:rPr>
              <a:pPr fontAlgn="auto">
                <a:spcBef>
                  <a:spcPts val="0"/>
                </a:spcBef>
                <a:spcAft>
                  <a:spcPts val="0"/>
                </a:spcAft>
              </a:pPr>
              <a:t>‹#›</a:t>
            </a:fld>
            <a:endParaRPr lang="en-US" dirty="0">
              <a:solidFill>
                <a:prstClr val="black">
                  <a:tint val="75000"/>
                </a:prstClr>
              </a:solidFill>
            </a:endParaRPr>
          </a:p>
        </p:txBody>
      </p:sp>
    </p:spTree>
    <p:extLst>
      <p:ext uri="{BB962C8B-B14F-4D97-AF65-F5344CB8AC3E}">
        <p14:creationId xmlns:p14="http://schemas.microsoft.com/office/powerpoint/2010/main" val="963425031"/>
      </p:ext>
    </p:extLst>
  </p:cSld>
  <p:clrMap bg1="lt1" tx1="dk1" bg2="lt2" tx2="dk2" accent1="accent1" accent2="accent2" accent3="accent3" accent4="accent4" accent5="accent5" accent6="accent6" hlink="hlink" folHlink="folHlink"/>
  <p:sldLayoutIdLst>
    <p:sldLayoutId id="2147483924" r:id="rId1"/>
    <p:sldLayoutId id="2147483925" r:id="rId2"/>
    <p:sldLayoutId id="2147483926" r:id="rId3"/>
    <p:sldLayoutId id="2147483927" r:id="rId4"/>
    <p:sldLayoutId id="2147483928" r:id="rId5"/>
    <p:sldLayoutId id="2147483929" r:id="rId6"/>
    <p:sldLayoutId id="2147483930" r:id="rId7"/>
    <p:sldLayoutId id="2147483931" r:id="rId8"/>
    <p:sldLayoutId id="2147483932" r:id="rId9"/>
    <p:sldLayoutId id="2147483933" r:id="rId10"/>
    <p:sldLayoutId id="2147483934" r:id="rId11"/>
  </p:sldLayoutIdLst>
  <p:txStyles>
    <p:titleStyle>
      <a:lvl1pPr algn="ctr" defTabSz="914400" rtl="0" eaLnBrk="1" latinLnBrk="0" hangingPunct="1">
        <a:spcBef>
          <a:spcPct val="0"/>
        </a:spcBef>
        <a:buNone/>
        <a:defRPr sz="4400" kern="1200">
          <a:solidFill>
            <a:schemeClr val="tx1"/>
          </a:solidFill>
          <a:latin typeface="Arial" panose="020B0604020202020204" pitchFamily="34" charset="0"/>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Arial" panose="020B0604020202020204" pitchFamily="34" charset="0"/>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Arial" panose="020B0604020202020204" pitchFamily="34" charset="0"/>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Arial" panose="020B0604020202020204" pitchFamily="34" charset="0"/>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Arial" panose="020B0604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630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2630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22630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22630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22631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35BA3EFD-B55D-43B0-B355-4080930EE99A}"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84" r:id="rId12"/>
    <p:sldLayoutId id="2147483686" r:id="rId13"/>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65229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pitchFamily="34" charset="0"/>
              </a:defRPr>
            </a:lvl1pPr>
          </a:lstStyle>
          <a:p>
            <a:pPr>
              <a:defRPr/>
            </a:pPr>
            <a:endParaRPr lang="en-US">
              <a:solidFill>
                <a:srgbClr val="000000"/>
              </a:solidFill>
            </a:endParaRPr>
          </a:p>
        </p:txBody>
      </p:sp>
      <p:sp>
        <p:nvSpPr>
          <p:cNvPr id="652293"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pitchFamily="34" charset="0"/>
              </a:defRPr>
            </a:lvl1pPr>
          </a:lstStyle>
          <a:p>
            <a:pPr>
              <a:defRPr/>
            </a:pPr>
            <a:endParaRPr lang="en-US">
              <a:solidFill>
                <a:srgbClr val="000000"/>
              </a:solidFill>
            </a:endParaRPr>
          </a:p>
        </p:txBody>
      </p:sp>
      <p:sp>
        <p:nvSpPr>
          <p:cNvPr id="65229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pitchFamily="34" charset="0"/>
              </a:defRPr>
            </a:lvl1pPr>
          </a:lstStyle>
          <a:p>
            <a:pPr>
              <a:defRPr/>
            </a:pPr>
            <a:fld id="{DD26EF6B-4132-4FD0-9383-B302836929A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36831647"/>
      </p:ext>
    </p:extLst>
  </p:cSld>
  <p:clrMap bg1="lt1" tx1="dk1" bg2="lt2" tx2="dk2" accent1="accent1" accent2="accent2" accent3="accent3" accent4="accent4" accent5="accent5" accent6="accent6" hlink="hlink" folHlink="folHlink"/>
  <p:sldLayoutIdLst>
    <p:sldLayoutId id="2147483936" r:id="rId1"/>
    <p:sldLayoutId id="2147483937" r:id="rId2"/>
    <p:sldLayoutId id="2147483938" r:id="rId3"/>
    <p:sldLayoutId id="2147483939" r:id="rId4"/>
    <p:sldLayoutId id="2147483940" r:id="rId5"/>
    <p:sldLayoutId id="2147483941" r:id="rId6"/>
    <p:sldLayoutId id="2147483942" r:id="rId7"/>
    <p:sldLayoutId id="2147483943" r:id="rId8"/>
    <p:sldLayoutId id="2147483944" r:id="rId9"/>
    <p:sldLayoutId id="2147483945" r:id="rId10"/>
    <p:sldLayoutId id="2147483946" r:id="rId11"/>
    <p:sldLayoutId id="2147483947" r:id="rId12"/>
    <p:sldLayoutId id="2147483948" r:id="rId13"/>
    <p:sldLayoutId id="2147483949"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smtClean="0">
                <a:latin typeface="Arial" pitchFamily="34" charset="0"/>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smtClean="0">
                <a:latin typeface="Arial" pitchFamily="34" charset="0"/>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smtClean="0">
                <a:latin typeface="Arial" pitchFamily="34" charset="0"/>
              </a:defRPr>
            </a:lvl1pPr>
          </a:lstStyle>
          <a:p>
            <a:pPr>
              <a:defRPr/>
            </a:pPr>
            <a:fld id="{85CC334A-4504-49EC-99D2-3CA8AB3620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4327990"/>
      </p:ext>
    </p:extLst>
  </p:cSld>
  <p:clrMap bg1="lt1" tx1="dk1" bg2="lt2" tx2="dk2" accent1="accent1" accent2="accent2" accent3="accent3" accent4="accent4" accent5="accent5" accent6="accent6" hlink="hlink" folHlink="folHlink"/>
  <p:sldLayoutIdLst>
    <p:sldLayoutId id="2147483951" r:id="rId1"/>
    <p:sldLayoutId id="2147483952" r:id="rId2"/>
    <p:sldLayoutId id="2147483953" r:id="rId3"/>
    <p:sldLayoutId id="2147483954" r:id="rId4"/>
    <p:sldLayoutId id="2147483955" r:id="rId5"/>
    <p:sldLayoutId id="2147483956" r:id="rId6"/>
    <p:sldLayoutId id="2147483957" r:id="rId7"/>
    <p:sldLayoutId id="2147483958" r:id="rId8"/>
    <p:sldLayoutId id="2147483959" r:id="rId9"/>
    <p:sldLayoutId id="2147483960" r:id="rId10"/>
    <p:sldLayoutId id="2147483961" r:id="rId11"/>
    <p:sldLayoutId id="2147483962"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latin typeface="Arial" panose="020B0604020202020204" pitchFamily="34" charset="0"/>
              </a:defRPr>
            </a:lvl1pPr>
          </a:lstStyle>
          <a:p>
            <a:pPr fontAlgn="auto">
              <a:spcBef>
                <a:spcPts val="0"/>
              </a:spcBef>
              <a:spcAft>
                <a:spcPts val="0"/>
              </a:spcAft>
            </a:pPr>
            <a:fld id="{DA7A2894-A709-4C9D-BDF5-EB9BC6ADC6BF}" type="datetimeFigureOut">
              <a:rPr lang="en-US" smtClean="0">
                <a:solidFill>
                  <a:prstClr val="black">
                    <a:tint val="75000"/>
                  </a:prstClr>
                </a:solidFill>
              </a:rPr>
              <a:pPr fontAlgn="auto">
                <a:spcBef>
                  <a:spcPts val="0"/>
                </a:spcBef>
                <a:spcAft>
                  <a:spcPts val="0"/>
                </a:spcAft>
              </a:pPr>
              <a:t>10/13/2016</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Arial" panose="020B0604020202020204" pitchFamily="34" charset="0"/>
              </a:defRPr>
            </a:lvl1pPr>
          </a:lstStyle>
          <a:p>
            <a:pPr fontAlgn="auto">
              <a:spcBef>
                <a:spcPts val="0"/>
              </a:spcBef>
              <a:spcAft>
                <a:spcPts val="0"/>
              </a:spcAft>
            </a:pPr>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latin typeface="Arial" panose="020B0604020202020204" pitchFamily="34" charset="0"/>
              </a:defRPr>
            </a:lvl1pPr>
          </a:lstStyle>
          <a:p>
            <a:pPr fontAlgn="auto">
              <a:spcBef>
                <a:spcPts val="0"/>
              </a:spcBef>
              <a:spcAft>
                <a:spcPts val="0"/>
              </a:spcAft>
            </a:pPr>
            <a:fld id="{414154EE-FA8E-4C12-B9D6-E6CF5AC7CB99}" type="slidenum">
              <a:rPr lang="en-US" smtClean="0">
                <a:solidFill>
                  <a:prstClr val="black">
                    <a:tint val="75000"/>
                  </a:prstClr>
                </a:solidFill>
              </a:rPr>
              <a:pPr fontAlgn="auto">
                <a:spcBef>
                  <a:spcPts val="0"/>
                </a:spcBef>
                <a:spcAft>
                  <a:spcPts val="0"/>
                </a:spcAft>
              </a:pPr>
              <a:t>‹#›</a:t>
            </a:fld>
            <a:endParaRPr lang="en-US" dirty="0">
              <a:solidFill>
                <a:prstClr val="black">
                  <a:tint val="75000"/>
                </a:prstClr>
              </a:solidFill>
            </a:endParaRPr>
          </a:p>
        </p:txBody>
      </p:sp>
    </p:spTree>
    <p:extLst>
      <p:ext uri="{BB962C8B-B14F-4D97-AF65-F5344CB8AC3E}">
        <p14:creationId xmlns:p14="http://schemas.microsoft.com/office/powerpoint/2010/main" val="1112988354"/>
      </p:ext>
    </p:extLst>
  </p:cSld>
  <p:clrMap bg1="lt1" tx1="dk1" bg2="lt2" tx2="dk2" accent1="accent1" accent2="accent2" accent3="accent3" accent4="accent4" accent5="accent5" accent6="accent6" hlink="hlink" folHlink="folHlink"/>
  <p:sldLayoutIdLst>
    <p:sldLayoutId id="2147483964" r:id="rId1"/>
    <p:sldLayoutId id="2147483965" r:id="rId2"/>
    <p:sldLayoutId id="2147483966" r:id="rId3"/>
    <p:sldLayoutId id="2147483967" r:id="rId4"/>
    <p:sldLayoutId id="2147483968" r:id="rId5"/>
    <p:sldLayoutId id="2147483969" r:id="rId6"/>
    <p:sldLayoutId id="2147483970" r:id="rId7"/>
    <p:sldLayoutId id="2147483971" r:id="rId8"/>
    <p:sldLayoutId id="2147483972" r:id="rId9"/>
    <p:sldLayoutId id="2147483973" r:id="rId10"/>
    <p:sldLayoutId id="2147483974" r:id="rId11"/>
    <p:sldLayoutId id="2147483975" r:id="rId12"/>
    <p:sldLayoutId id="2147483976" r:id="rId13"/>
    <p:sldLayoutId id="2147483977" r:id="rId14"/>
    <p:sldLayoutId id="2147483978" r:id="rId15"/>
  </p:sldLayoutIdLst>
  <p:txStyles>
    <p:titleStyle>
      <a:lvl1pPr algn="ctr" defTabSz="914400" rtl="0" eaLnBrk="1" latinLnBrk="0" hangingPunct="1">
        <a:spcBef>
          <a:spcPct val="0"/>
        </a:spcBef>
        <a:buNone/>
        <a:defRPr sz="4400" kern="1200">
          <a:solidFill>
            <a:schemeClr val="tx1"/>
          </a:solidFill>
          <a:latin typeface="Arial" panose="020B0604020202020204" pitchFamily="34" charset="0"/>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Arial" panose="020B0604020202020204" pitchFamily="34" charset="0"/>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Arial" panose="020B0604020202020204" pitchFamily="34" charset="0"/>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Arial" panose="020B0604020202020204" pitchFamily="34" charset="0"/>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Arial" panose="020B0604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1315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71315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71315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altLang="en-US">
              <a:solidFill>
                <a:srgbClr val="000000"/>
              </a:solidFill>
            </a:endParaRPr>
          </a:p>
        </p:txBody>
      </p:sp>
      <p:sp>
        <p:nvSpPr>
          <p:cNvPr id="171315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mn-lt"/>
              </a:defRPr>
            </a:lvl1pPr>
          </a:lstStyle>
          <a:p>
            <a:pPr algn="ctr"/>
            <a:endParaRPr lang="en-US" altLang="en-US">
              <a:solidFill>
                <a:srgbClr val="000000"/>
              </a:solidFill>
            </a:endParaRPr>
          </a:p>
        </p:txBody>
      </p:sp>
      <p:sp>
        <p:nvSpPr>
          <p:cNvPr id="171315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fld id="{D42DE6A0-2688-497A-8074-91AD30BC342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495684"/>
      </p:ext>
    </p:extLst>
  </p:cSld>
  <p:clrMap bg1="lt1" tx1="dk1" bg2="lt2" tx2="dk2" accent1="accent1" accent2="accent2" accent3="accent3" accent4="accent4" accent5="accent5" accent6="accent6" hlink="hlink" folHlink="folHlink"/>
  <p:sldLayoutIdLst>
    <p:sldLayoutId id="2147483980" r:id="rId1"/>
    <p:sldLayoutId id="2147483981" r:id="rId2"/>
    <p:sldLayoutId id="2147483982" r:id="rId3"/>
    <p:sldLayoutId id="2147483983" r:id="rId4"/>
    <p:sldLayoutId id="2147483984" r:id="rId5"/>
    <p:sldLayoutId id="2147483985" r:id="rId6"/>
    <p:sldLayoutId id="2147483986" r:id="rId7"/>
    <p:sldLayoutId id="2147483987" r:id="rId8"/>
    <p:sldLayoutId id="2147483988" r:id="rId9"/>
    <p:sldLayoutId id="2147483989" r:id="rId10"/>
    <p:sldLayoutId id="2147483990" r:id="rId11"/>
    <p:sldLayoutId id="2147483991" r:id="rId12"/>
    <p:sldLayoutId id="2147483992" r:id="rId13"/>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8258"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608259"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60826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60826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60826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08546C78-7F12-40C6-AE5B-DDC60C672E89}"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2C2F9600-B575-4003-B294-C2E85049096B}" type="datetimeFigureOut">
              <a:rPr lang="en-US" smtClean="0">
                <a:solidFill>
                  <a:prstClr val="black">
                    <a:tint val="75000"/>
                  </a:prstClr>
                </a:solidFill>
                <a:latin typeface="Calibri"/>
              </a:rPr>
              <a:pPr fontAlgn="auto">
                <a:spcBef>
                  <a:spcPts val="0"/>
                </a:spcBef>
                <a:spcAft>
                  <a:spcPts val="0"/>
                </a:spcAft>
              </a:pPr>
              <a:t>10/12/2016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31FC741A-B4E1-4282-9BCF-2DB92FFD2241}"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73331367"/>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34"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34"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itchFamily="34" charset="0"/>
                <a:cs typeface="+mn-cs"/>
              </a:defRPr>
            </a:lvl1pPr>
          </a:lstStyle>
          <a:p>
            <a:pPr>
              <a:defRPr/>
            </a:pPr>
            <a:fld id="{40B9FCF9-0C65-45B6-8388-7C4DC06937E2}" type="slidenum">
              <a:rPr lang="en-US"/>
              <a:pPr>
                <a:defRPr/>
              </a:pPr>
              <a:t>‹#›</a:t>
            </a:fld>
            <a:endParaRPr lang="en-US"/>
          </a:p>
        </p:txBody>
      </p:sp>
    </p:spTree>
    <p:extLst>
      <p:ext uri="{BB962C8B-B14F-4D97-AF65-F5344CB8AC3E}">
        <p14:creationId xmlns:p14="http://schemas.microsoft.com/office/powerpoint/2010/main" val="267951965"/>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solidFill>
                  <a:srgbClr val="000000"/>
                </a:solidFill>
                <a:latin typeface="+mn-lt"/>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mn-lt"/>
                <a:cs typeface="+mn-cs"/>
              </a:defRPr>
            </a:lvl1pPr>
          </a:lstStyle>
          <a:p>
            <a:pPr>
              <a:defRPr/>
            </a:pPr>
            <a:fld id="{1365C8E2-AFFA-46BD-8D11-6134BFD1AB11}" type="slidenum">
              <a:rPr lang="en-US"/>
              <a:pPr>
                <a:defRPr/>
              </a:pPr>
              <a:t>‹#›</a:t>
            </a:fld>
            <a:endParaRPr lang="en-US"/>
          </a:p>
        </p:txBody>
      </p:sp>
    </p:spTree>
    <p:extLst>
      <p:ext uri="{BB962C8B-B14F-4D97-AF65-F5344CB8AC3E}">
        <p14:creationId xmlns:p14="http://schemas.microsoft.com/office/powerpoint/2010/main" val="220544228"/>
      </p:ext>
    </p:extLst>
  </p:cSld>
  <p:clrMap bg1="lt1" tx1="dk1" bg2="lt2" tx2="dk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 id="2147483739" r:id="rId12"/>
    <p:sldLayoutId id="2147483740"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4099"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34"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34"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itchFamily="34" charset="0"/>
              </a:defRPr>
            </a:lvl1pPr>
          </a:lstStyle>
          <a:p>
            <a:pPr>
              <a:defRPr/>
            </a:pPr>
            <a:fld id="{7DB94BE5-C241-4424-B5F0-0B225547DC33}" type="slidenum">
              <a:rPr lang="en-US"/>
              <a:pPr>
                <a:defRPr/>
              </a:pPr>
              <a:t>‹#›</a:t>
            </a:fld>
            <a:endParaRPr lang="en-US"/>
          </a:p>
        </p:txBody>
      </p:sp>
    </p:spTree>
    <p:extLst>
      <p:ext uri="{BB962C8B-B14F-4D97-AF65-F5344CB8AC3E}">
        <p14:creationId xmlns:p14="http://schemas.microsoft.com/office/powerpoint/2010/main" val="3218601050"/>
      </p:ext>
    </p:extLst>
  </p:cSld>
  <p:clrMap bg1="lt1" tx1="dk1" bg2="lt2" tx2="dk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 id="2147483754"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26530"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326531"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232653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altLang="en-US">
              <a:solidFill>
                <a:srgbClr val="000000"/>
              </a:solidFill>
            </a:endParaRPr>
          </a:p>
        </p:txBody>
      </p:sp>
      <p:sp>
        <p:nvSpPr>
          <p:cNvPr id="2326533"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endParaRPr lang="en-US" altLang="en-US">
              <a:solidFill>
                <a:srgbClr val="000000"/>
              </a:solidFill>
            </a:endParaRPr>
          </a:p>
        </p:txBody>
      </p:sp>
      <p:sp>
        <p:nvSpPr>
          <p:cNvPr id="232653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fld id="{0681C572-654A-4CBD-B844-0F25304EB06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6507811"/>
      </p:ext>
    </p:extLst>
  </p:cSld>
  <p:clrMap bg1="lt1" tx1="dk1" bg2="lt2" tx2="dk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 id="214748376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pitchFamily="18" charset="0"/>
        </a:defRPr>
      </a:lvl2pPr>
      <a:lvl3pPr algn="ctr" rtl="0" fontAlgn="base">
        <a:spcBef>
          <a:spcPct val="0"/>
        </a:spcBef>
        <a:spcAft>
          <a:spcPct val="0"/>
        </a:spcAft>
        <a:defRPr sz="4400">
          <a:solidFill>
            <a:schemeClr val="tx2"/>
          </a:solidFill>
          <a:latin typeface="Times New Roman" pitchFamily="18" charset="0"/>
        </a:defRPr>
      </a:lvl3pPr>
      <a:lvl4pPr algn="ctr" rtl="0" fontAlgn="base">
        <a:spcBef>
          <a:spcPct val="0"/>
        </a:spcBef>
        <a:spcAft>
          <a:spcPct val="0"/>
        </a:spcAft>
        <a:defRPr sz="4400">
          <a:solidFill>
            <a:schemeClr val="tx2"/>
          </a:solidFill>
          <a:latin typeface="Times New Roman" pitchFamily="18" charset="0"/>
        </a:defRPr>
      </a:lvl4pPr>
      <a:lvl5pPr algn="ctr" rtl="0" fontAlgn="base">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EB70D8BB-BE98-4B6D-8D01-3C87182A720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8939538"/>
      </p:ext>
    </p:extLst>
  </p:cSld>
  <p:clrMap bg1="lt1" tx1="dk1" bg2="lt2" tx2="dk2" accent1="accent1" accent2="accent2" accent3="accent3" accent4="accent4" accent5="accent5" accent6="accent6" hlink="hlink" folHlink="folHlink"/>
  <p:sldLayoutIdLst>
    <p:sldLayoutId id="2147483768" r:id="rId1"/>
    <p:sldLayoutId id="2147483769" r:id="rId2"/>
    <p:sldLayoutId id="2147483770" r:id="rId3"/>
    <p:sldLayoutId id="2147483771" r:id="rId4"/>
    <p:sldLayoutId id="2147483772" r:id="rId5"/>
    <p:sldLayoutId id="2147483773" r:id="rId6"/>
    <p:sldLayoutId id="2147483774" r:id="rId7"/>
    <p:sldLayoutId id="2147483775" r:id="rId8"/>
    <p:sldLayoutId id="2147483776" r:id="rId9"/>
    <p:sldLayoutId id="2147483777" r:id="rId10"/>
    <p:sldLayoutId id="2147483778" r:id="rId11"/>
    <p:sldLayoutId id="2147483779" r:id="rId12"/>
    <p:sldLayoutId id="2147483780" r:id="rId13"/>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24.wmf"/><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24.wmf"/><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image" Target="../media/image25.gif"/><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80.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115.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vmlDrawing" Target="../drawings/vmlDrawing7.vml"/><Relationship Id="rId4" Type="http://schemas.openxmlformats.org/officeDocument/2006/relationships/image" Target="../media/image26.emf"/></Relationships>
</file>

<file path=ppt/slides/_rels/slide116.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295.xml"/><Relationship Id="rId1" Type="http://schemas.openxmlformats.org/officeDocument/2006/relationships/vmlDrawing" Target="../drawings/vmlDrawing8.vml"/><Relationship Id="rId4" Type="http://schemas.openxmlformats.org/officeDocument/2006/relationships/image" Target="../media/image27.emf"/></Relationships>
</file>

<file path=ppt/slides/_rels/slide1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68.xml"/></Relationships>
</file>

<file path=ppt/slides/_rels/slide1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7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6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58.xml"/></Relationships>
</file>

<file path=ppt/slides/_rels/slide120.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90.xml"/><Relationship Id="rId1" Type="http://schemas.openxmlformats.org/officeDocument/2006/relationships/vmlDrawing" Target="../drawings/vmlDrawing9.vml"/><Relationship Id="rId4" Type="http://schemas.openxmlformats.org/officeDocument/2006/relationships/image" Target="../media/image30.wmf"/></Relationships>
</file>

<file path=ppt/slides/_rels/slide121.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Layout" Target="../slideLayouts/slideLayout280.xml"/><Relationship Id="rId1" Type="http://schemas.openxmlformats.org/officeDocument/2006/relationships/vmlDrawing" Target="../drawings/vmlDrawing10.vml"/><Relationship Id="rId4" Type="http://schemas.openxmlformats.org/officeDocument/2006/relationships/image" Target="../media/image31.emf"/></Relationships>
</file>

<file path=ppt/slides/_rels/slide122.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Layout" Target="../slideLayouts/slideLayout280.xml"/><Relationship Id="rId1" Type="http://schemas.openxmlformats.org/officeDocument/2006/relationships/vmlDrawing" Target="../drawings/vmlDrawing11.vml"/><Relationship Id="rId4" Type="http://schemas.openxmlformats.org/officeDocument/2006/relationships/image" Target="../media/image32.emf"/></Relationships>
</file>

<file path=ppt/slides/_rels/slide123.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Layout" Target="../slideLayouts/slideLayout280.xml"/><Relationship Id="rId1" Type="http://schemas.openxmlformats.org/officeDocument/2006/relationships/vmlDrawing" Target="../drawings/vmlDrawing12.vml"/><Relationship Id="rId4" Type="http://schemas.openxmlformats.org/officeDocument/2006/relationships/image" Target="../media/image33.emf"/></Relationships>
</file>

<file path=ppt/slides/_rels/slide12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80.xml"/></Relationships>
</file>

<file path=ppt/slides/_rels/slide1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80.xml"/></Relationships>
</file>

<file path=ppt/slides/_rels/slide126.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Layout" Target="../slideLayouts/slideLayout280.xml"/></Relationships>
</file>

<file path=ppt/slides/_rels/slide12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80.xml"/></Relationships>
</file>

<file path=ppt/slides/_rels/slide1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80.xml"/></Relationships>
</file>

<file path=ppt/slides/_rels/slide1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slideLayout" Target="../slideLayouts/slideLayout280.xml"/><Relationship Id="rId1" Type="http://schemas.openxmlformats.org/officeDocument/2006/relationships/video" Target="file:///C:\Users\JMHolton\Desktop\James_Holton\xtallography_talks\movies\lyso_rotate.wmv" TargetMode="Externa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130.xml.rels><?xml version="1.0" encoding="UTF-8" standalone="yes"?>
<Relationships xmlns="http://schemas.openxmlformats.org/package/2006/relationships"><Relationship Id="rId2" Type="http://schemas.openxmlformats.org/officeDocument/2006/relationships/image" Target="../media/image40.gif"/><Relationship Id="rId1" Type="http://schemas.openxmlformats.org/officeDocument/2006/relationships/slideLayout" Target="../slideLayouts/slideLayout280.xml"/></Relationships>
</file>

<file path=ppt/slides/_rels/slide13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slideLayout" Target="../slideLayouts/slideLayout268.xml"/><Relationship Id="rId1" Type="http://schemas.openxmlformats.org/officeDocument/2006/relationships/video" Target="file:///C:\Users\JMHolton\Desktop\James_Holton\ESG_talk\chomp.avi" TargetMode="Externa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77.xml"/></Relationships>
</file>

<file path=ppt/slides/_rels/slide1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6.xml"/></Relationships>
</file>

<file path=ppt/slides/_rels/slide13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slideLayout" Target="../slideLayouts/slideLayout26.xml"/><Relationship Id="rId1" Type="http://schemas.openxmlformats.org/officeDocument/2006/relationships/video" Target="file:///C:\Users\JMHolton\Desktop\James_Holton\movies\resolution.mpeg" TargetMode="External"/></Relationships>
</file>

<file path=ppt/slides/_rels/slide13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14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14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65.xml"/></Relationships>
</file>

<file path=ppt/slides/_rels/slide148.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Layout" Target="../slideLayouts/slideLayout12.xml"/><Relationship Id="rId1" Type="http://schemas.openxmlformats.org/officeDocument/2006/relationships/vmlDrawing" Target="../drawings/vmlDrawing13.vml"/><Relationship Id="rId4" Type="http://schemas.openxmlformats.org/officeDocument/2006/relationships/image" Target="../media/image51.emf"/></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150.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Layout" Target="../slideLayouts/slideLayout12.xml"/><Relationship Id="rId1" Type="http://schemas.openxmlformats.org/officeDocument/2006/relationships/vmlDrawing" Target="../drawings/vmlDrawing14.vml"/><Relationship Id="rId4" Type="http://schemas.openxmlformats.org/officeDocument/2006/relationships/image" Target="../media/image52.emf"/></Relationships>
</file>

<file path=ppt/slides/_rels/slide151.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Layout" Target="../slideLayouts/slideLayout12.xml"/><Relationship Id="rId1" Type="http://schemas.openxmlformats.org/officeDocument/2006/relationships/vmlDrawing" Target="../drawings/vmlDrawing15.vml"/><Relationship Id="rId4" Type="http://schemas.openxmlformats.org/officeDocument/2006/relationships/image" Target="../media/image53.emf"/></Relationships>
</file>

<file path=ppt/slides/_rels/slide152.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Layout" Target="../slideLayouts/slideLayout12.xml"/><Relationship Id="rId1" Type="http://schemas.openxmlformats.org/officeDocument/2006/relationships/vmlDrawing" Target="../drawings/vmlDrawing16.vml"/><Relationship Id="rId4" Type="http://schemas.openxmlformats.org/officeDocument/2006/relationships/image" Target="../media/image54.emf"/></Relationships>
</file>

<file path=ppt/slides/_rels/slide153.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12.xml"/><Relationship Id="rId1" Type="http://schemas.openxmlformats.org/officeDocument/2006/relationships/vmlDrawing" Target="../drawings/vmlDrawing17.vml"/><Relationship Id="rId4" Type="http://schemas.openxmlformats.org/officeDocument/2006/relationships/image" Target="../media/image55.emf"/></Relationships>
</file>

<file path=ppt/slides/_rels/slide154.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Layout" Target="../slideLayouts/slideLayout12.xml"/><Relationship Id="rId1" Type="http://schemas.openxmlformats.org/officeDocument/2006/relationships/vmlDrawing" Target="../drawings/vmlDrawing18.vml"/><Relationship Id="rId4" Type="http://schemas.openxmlformats.org/officeDocument/2006/relationships/image" Target="../media/image56.emf"/></Relationships>
</file>

<file path=ppt/slides/_rels/slide155.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12.xml"/><Relationship Id="rId1" Type="http://schemas.openxmlformats.org/officeDocument/2006/relationships/vmlDrawing" Target="../drawings/vmlDrawing19.vml"/><Relationship Id="rId4" Type="http://schemas.openxmlformats.org/officeDocument/2006/relationships/image" Target="../media/image57.emf"/></Relationships>
</file>

<file path=ppt/slides/_rels/slide156.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Layout" Target="../slideLayouts/slideLayout12.xml"/><Relationship Id="rId1" Type="http://schemas.openxmlformats.org/officeDocument/2006/relationships/vmlDrawing" Target="../drawings/vmlDrawing20.vml"/><Relationship Id="rId4" Type="http://schemas.openxmlformats.org/officeDocument/2006/relationships/image" Target="../media/image58.emf"/></Relationships>
</file>

<file path=ppt/slides/_rels/slide15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slideLayout" Target="../slideLayouts/slideLayout26.xml"/><Relationship Id="rId1" Type="http://schemas.openxmlformats.org/officeDocument/2006/relationships/video" Target="file:///C:\Users\JMHolton\Desktop\James_Holton\movies\resolution.mpeg" TargetMode="Externa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69.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2.xml"/><Relationship Id="rId1" Type="http://schemas.openxmlformats.org/officeDocument/2006/relationships/vmlDrawing" Target="../drawings/vmlDrawing21.vml"/><Relationship Id="rId4" Type="http://schemas.openxmlformats.org/officeDocument/2006/relationships/image" Target="../media/image59.emf"/></Relationships>
</file>

<file path=ppt/slides/_rels/slide168.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slideLayout" Target="../slideLayouts/slideLayout100.xml"/><Relationship Id="rId1" Type="http://schemas.openxmlformats.org/officeDocument/2006/relationships/vmlDrawing" Target="../drawings/vmlDrawing22.vml"/><Relationship Id="rId4" Type="http://schemas.openxmlformats.org/officeDocument/2006/relationships/image" Target="../media/image30.wmf"/></Relationships>
</file>

<file path=ppt/slides/_rels/slide169.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Layout" Target="../slideLayouts/slideLayout100.xml"/><Relationship Id="rId1" Type="http://schemas.openxmlformats.org/officeDocument/2006/relationships/vmlDrawing" Target="../drawings/vmlDrawing23.vml"/><Relationship Id="rId4" Type="http://schemas.openxmlformats.org/officeDocument/2006/relationships/image" Target="../media/image30.wmf"/></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17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94.xml"/></Relationships>
</file>

<file path=ppt/slides/_rels/slide171.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Layout" Target="../slideLayouts/slideLayout90.xml"/><Relationship Id="rId1" Type="http://schemas.openxmlformats.org/officeDocument/2006/relationships/vmlDrawing" Target="../drawings/vmlDrawing24.vml"/><Relationship Id="rId4" Type="http://schemas.openxmlformats.org/officeDocument/2006/relationships/image" Target="../media/image61.emf"/></Relationships>
</file>

<file path=ppt/slides/_rels/slide172.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40.xml"/><Relationship Id="rId1" Type="http://schemas.openxmlformats.org/officeDocument/2006/relationships/vmlDrawing" Target="../drawings/vmlDrawing25.vml"/><Relationship Id="rId4" Type="http://schemas.openxmlformats.org/officeDocument/2006/relationships/image" Target="../media/image62.emf"/></Relationships>
</file>

<file path=ppt/slides/_rels/slide173.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Layout" Target="../slideLayouts/slideLayout40.xml"/><Relationship Id="rId1" Type="http://schemas.openxmlformats.org/officeDocument/2006/relationships/vmlDrawing" Target="../drawings/vmlDrawing26.vml"/><Relationship Id="rId4" Type="http://schemas.openxmlformats.org/officeDocument/2006/relationships/image" Target="../media/image63.emf"/></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image" Target="../media/image64.gif"/><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18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slideLayout" Target="../slideLayouts/slideLayout169.xml"/><Relationship Id="rId2" Type="http://schemas.openxmlformats.org/officeDocument/2006/relationships/video" Target="../media/media1.wmv"/><Relationship Id="rId1" Type="http://schemas.microsoft.com/office/2007/relationships/media" Target="../media/media1.wmv"/><Relationship Id="rId4" Type="http://schemas.openxmlformats.org/officeDocument/2006/relationships/image" Target="../media/image67.png"/></Relationships>
</file>

<file path=ppt/slides/_rels/slide184.xml.rels><?xml version="1.0" encoding="UTF-8" standalone="yes"?>
<Relationships xmlns="http://schemas.openxmlformats.org/package/2006/relationships"><Relationship Id="rId2" Type="http://schemas.openxmlformats.org/officeDocument/2006/relationships/image" Target="../media/image40.gif"/><Relationship Id="rId1" Type="http://schemas.openxmlformats.org/officeDocument/2006/relationships/slideLayout" Target="../slideLayouts/slideLayout169.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103.xml"/></Relationships>
</file>

<file path=ppt/slides/_rels/slide188.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Layout" Target="../slideLayouts/slideLayout40.xml"/><Relationship Id="rId1" Type="http://schemas.openxmlformats.org/officeDocument/2006/relationships/vmlDrawing" Target="../drawings/vmlDrawing27.vml"/><Relationship Id="rId4" Type="http://schemas.openxmlformats.org/officeDocument/2006/relationships/image" Target="../media/image69.emf"/></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190.xml.rels><?xml version="1.0" encoding="UTF-8" standalone="yes"?>
<Relationships xmlns="http://schemas.openxmlformats.org/package/2006/relationships"><Relationship Id="rId2" Type="http://schemas.openxmlformats.org/officeDocument/2006/relationships/image" Target="../media/image25.gif"/><Relationship Id="rId1" Type="http://schemas.openxmlformats.org/officeDocument/2006/relationships/slideLayout" Target="../slideLayouts/slideLayout11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192.xml.rels><?xml version="1.0" encoding="UTF-8" standalone="yes"?>
<Relationships xmlns="http://schemas.openxmlformats.org/package/2006/relationships"><Relationship Id="rId3" Type="http://schemas.openxmlformats.org/officeDocument/2006/relationships/image" Target="../media/image70.gif"/><Relationship Id="rId2" Type="http://schemas.openxmlformats.org/officeDocument/2006/relationships/notesSlide" Target="../notesSlides/notesSlide4.xml"/><Relationship Id="rId1" Type="http://schemas.openxmlformats.org/officeDocument/2006/relationships/slideLayout" Target="../slideLayouts/slideLayout13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194.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138.xml"/><Relationship Id="rId1" Type="http://schemas.openxmlformats.org/officeDocument/2006/relationships/vmlDrawing" Target="../drawings/vmlDrawing28.vml"/><Relationship Id="rId4" Type="http://schemas.openxmlformats.org/officeDocument/2006/relationships/image" Target="../media/image71.emf"/></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196.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slideLayout" Target="../slideLayouts/slideLayout138.xml"/><Relationship Id="rId1" Type="http://schemas.openxmlformats.org/officeDocument/2006/relationships/vmlDrawing" Target="../drawings/vmlDrawing29.vml"/><Relationship Id="rId4" Type="http://schemas.openxmlformats.org/officeDocument/2006/relationships/image" Target="../media/image72.emf"/></Relationships>
</file>

<file path=ppt/slides/_rels/slide197.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Layout" Target="../slideLayouts/slideLayout127.xml"/><Relationship Id="rId1" Type="http://schemas.openxmlformats.org/officeDocument/2006/relationships/vmlDrawing" Target="../drawings/vmlDrawing30.vml"/><Relationship Id="rId4" Type="http://schemas.openxmlformats.org/officeDocument/2006/relationships/image" Target="../media/image73.emf"/></Relationships>
</file>

<file path=ppt/slides/_rels/slide198.xml.rels><?xml version="1.0" encoding="UTF-8" standalone="yes"?>
<Relationships xmlns="http://schemas.openxmlformats.org/package/2006/relationships"><Relationship Id="rId3" Type="http://schemas.openxmlformats.org/officeDocument/2006/relationships/oleObject" Target="../embeddings/oleObject31.bin"/><Relationship Id="rId2" Type="http://schemas.openxmlformats.org/officeDocument/2006/relationships/slideLayout" Target="../slideLayouts/slideLayout127.xml"/><Relationship Id="rId1" Type="http://schemas.openxmlformats.org/officeDocument/2006/relationships/vmlDrawing" Target="../drawings/vmlDrawing31.vml"/><Relationship Id="rId4" Type="http://schemas.openxmlformats.org/officeDocument/2006/relationships/image" Target="../media/image74.emf"/></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27.xml"/></Relationships>
</file>

<file path=ppt/slides/_rels/slide20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75.png"/><Relationship Id="rId1" Type="http://schemas.openxmlformats.org/officeDocument/2006/relationships/slideLayout" Target="../slideLayouts/slideLayout29.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206.xml.rels><?xml version="1.0" encoding="UTF-8" standalone="yes"?>
<Relationships xmlns="http://schemas.openxmlformats.org/package/2006/relationships"><Relationship Id="rId3" Type="http://schemas.openxmlformats.org/officeDocument/2006/relationships/oleObject" Target="../embeddings/oleObject32.bin"/><Relationship Id="rId2" Type="http://schemas.openxmlformats.org/officeDocument/2006/relationships/slideLayout" Target="../slideLayouts/slideLayout127.xml"/><Relationship Id="rId1" Type="http://schemas.openxmlformats.org/officeDocument/2006/relationships/vmlDrawing" Target="../drawings/vmlDrawing32.vml"/><Relationship Id="rId4" Type="http://schemas.openxmlformats.org/officeDocument/2006/relationships/image" Target="../media/image76.emf"/></Relationships>
</file>

<file path=ppt/slides/_rels/slide207.xml.rels><?xml version="1.0" encoding="UTF-8" standalone="yes"?>
<Relationships xmlns="http://schemas.openxmlformats.org/package/2006/relationships"><Relationship Id="rId3" Type="http://schemas.openxmlformats.org/officeDocument/2006/relationships/oleObject" Target="../embeddings/oleObject33.bin"/><Relationship Id="rId2" Type="http://schemas.openxmlformats.org/officeDocument/2006/relationships/slideLayout" Target="../slideLayouts/slideLayout127.xml"/><Relationship Id="rId1" Type="http://schemas.openxmlformats.org/officeDocument/2006/relationships/vmlDrawing" Target="../drawings/vmlDrawing33.vml"/><Relationship Id="rId4" Type="http://schemas.openxmlformats.org/officeDocument/2006/relationships/image" Target="../media/image77.emf"/></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20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slideLayout" Target="../slideLayouts/slideLayout127.xml"/><Relationship Id="rId1" Type="http://schemas.openxmlformats.org/officeDocument/2006/relationships/video" Target="file:///C:\Users\JMHolton\Desktop\James_Holton\APS_talk\damage\warp.avi"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210.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slideLayout" Target="../slideLayouts/slideLayout127.xml"/><Relationship Id="rId1" Type="http://schemas.openxmlformats.org/officeDocument/2006/relationships/video" Target="file:///C:\Users\JMHolton\Desktop\James_Holton\APS_talk\damage\phaser.avi" TargetMode="External"/></Relationships>
</file>

<file path=ppt/slides/_rels/slide211.xml.rels><?xml version="1.0" encoding="UTF-8" standalone="yes"?>
<Relationships xmlns="http://schemas.openxmlformats.org/package/2006/relationships"><Relationship Id="rId3" Type="http://schemas.openxmlformats.org/officeDocument/2006/relationships/oleObject" Target="../embeddings/oleObject34.bin"/><Relationship Id="rId2" Type="http://schemas.openxmlformats.org/officeDocument/2006/relationships/slideLayout" Target="../slideLayouts/slideLayout127.xml"/><Relationship Id="rId1" Type="http://schemas.openxmlformats.org/officeDocument/2006/relationships/vmlDrawing" Target="../drawings/vmlDrawing34.vml"/><Relationship Id="rId4" Type="http://schemas.openxmlformats.org/officeDocument/2006/relationships/image" Target="../media/image80.emf"/></Relationships>
</file>

<file path=ppt/slides/_rels/slide212.xml.rels><?xml version="1.0" encoding="UTF-8" standalone="yes"?>
<Relationships xmlns="http://schemas.openxmlformats.org/package/2006/relationships"><Relationship Id="rId3" Type="http://schemas.openxmlformats.org/officeDocument/2006/relationships/oleObject" Target="../embeddings/oleObject35.bin"/><Relationship Id="rId2" Type="http://schemas.openxmlformats.org/officeDocument/2006/relationships/slideLayout" Target="../slideLayouts/slideLayout127.xml"/><Relationship Id="rId1" Type="http://schemas.openxmlformats.org/officeDocument/2006/relationships/vmlDrawing" Target="../drawings/vmlDrawing35.vml"/><Relationship Id="rId4" Type="http://schemas.openxmlformats.org/officeDocument/2006/relationships/image" Target="../media/image81.emf"/></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21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27.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230.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69.xml"/></Relationships>
</file>

<file path=ppt/slides/_rels/slide240.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28.xml"/><Relationship Id="rId4" Type="http://schemas.openxmlformats.org/officeDocument/2006/relationships/image" Target="../media/image97.png"/></Relationships>
</file>

<file path=ppt/slides/_rels/slide241.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8.png"/><Relationship Id="rId1" Type="http://schemas.openxmlformats.org/officeDocument/2006/relationships/slideLayout" Target="../slideLayouts/slideLayout29.xml"/><Relationship Id="rId4" Type="http://schemas.openxmlformats.org/officeDocument/2006/relationships/image" Target="../media/image100.png"/></Relationships>
</file>

<file path=ppt/slides/_rels/slide24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01.png"/><Relationship Id="rId1" Type="http://schemas.openxmlformats.org/officeDocument/2006/relationships/slideLayout" Target="../slideLayouts/slideLayout29.xml"/><Relationship Id="rId4" Type="http://schemas.openxmlformats.org/officeDocument/2006/relationships/image" Target="../media/image102.png"/></Relationships>
</file>

<file path=ppt/slides/_rels/slide24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Layout" Target="../slideLayouts/slideLayout29.xml"/><Relationship Id="rId4" Type="http://schemas.openxmlformats.org/officeDocument/2006/relationships/image" Target="../media/image105.png"/></Relationships>
</file>

<file path=ppt/slides/_rels/slide24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29.xml"/><Relationship Id="rId4" Type="http://schemas.openxmlformats.org/officeDocument/2006/relationships/image" Target="../media/image108.png"/></Relationships>
</file>

<file path=ppt/slides/_rels/slide24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9.png"/><Relationship Id="rId1" Type="http://schemas.openxmlformats.org/officeDocument/2006/relationships/slideLayout" Target="../slideLayouts/slideLayout29.xml"/><Relationship Id="rId4" Type="http://schemas.openxmlformats.org/officeDocument/2006/relationships/image" Target="../media/image111.png"/></Relationships>
</file>

<file path=ppt/slides/_rels/slide24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29.xml"/><Relationship Id="rId4" Type="http://schemas.openxmlformats.org/officeDocument/2006/relationships/image" Target="../media/image114.png"/></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9.xml.rels><?xml version="1.0" encoding="UTF-8" standalone="yes"?>
<Relationships xmlns="http://schemas.openxmlformats.org/package/2006/relationships"><Relationship Id="rId2" Type="http://schemas.openxmlformats.org/officeDocument/2006/relationships/image" Target="../media/image115.wmf"/><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69.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69.xml"/><Relationship Id="rId1" Type="http://schemas.openxmlformats.org/officeDocument/2006/relationships/vmlDrawing" Target="../drawings/vmlDrawing1.vml"/><Relationship Id="rId4" Type="http://schemas.openxmlformats.org/officeDocument/2006/relationships/image" Target="../media/image7.emf"/></Relationships>
</file>

<file path=ppt/slides/_rels/slide260.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image" Target="../media/image119.png"/><Relationship Id="rId7" Type="http://schemas.openxmlformats.org/officeDocument/2006/relationships/image" Target="../media/image123.png"/><Relationship Id="rId2" Type="http://schemas.openxmlformats.org/officeDocument/2006/relationships/image" Target="../media/image118.png"/><Relationship Id="rId1" Type="http://schemas.openxmlformats.org/officeDocument/2006/relationships/slideLayout" Target="../slideLayouts/slideLayout2.xml"/><Relationship Id="rId6" Type="http://schemas.openxmlformats.org/officeDocument/2006/relationships/image" Target="../media/image122.png"/><Relationship Id="rId5" Type="http://schemas.openxmlformats.org/officeDocument/2006/relationships/image" Target="../media/image121.png"/><Relationship Id="rId4" Type="http://schemas.openxmlformats.org/officeDocument/2006/relationships/image" Target="../media/image120.png"/><Relationship Id="rId9" Type="http://schemas.openxmlformats.org/officeDocument/2006/relationships/image" Target="../media/image125.png"/></Relationships>
</file>

<file path=ppt/slides/_rels/slide261.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181.xml"/><Relationship Id="rId4" Type="http://schemas.openxmlformats.org/officeDocument/2006/relationships/image" Target="../media/image108.png"/></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92.xml"/></Relationships>
</file>

<file path=ppt/slides/_rels/slide26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27.png"/><Relationship Id="rId1" Type="http://schemas.openxmlformats.org/officeDocument/2006/relationships/slideLayout" Target="../slideLayouts/slideLayout141.xml"/></Relationships>
</file>

<file path=ppt/slides/_rels/slide265.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image" Target="../media/image129.jpeg"/><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131.png"/><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69.xml"/><Relationship Id="rId1" Type="http://schemas.openxmlformats.org/officeDocument/2006/relationships/vmlDrawing" Target="../drawings/vmlDrawing2.vml"/><Relationship Id="rId4" Type="http://schemas.openxmlformats.org/officeDocument/2006/relationships/image" Target="../media/image8.emf"/></Relationships>
</file>

<file path=ppt/slides/_rels/slide270.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4.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8.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169.xml"/><Relationship Id="rId1" Type="http://schemas.openxmlformats.org/officeDocument/2006/relationships/vmlDrawing" Target="../drawings/vmlDrawing3.vml"/><Relationship Id="rId4" Type="http://schemas.openxmlformats.org/officeDocument/2006/relationships/image" Target="../media/image9.emf"/></Relationships>
</file>

<file path=ppt/slides/_rels/slide280.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169.xml"/><Relationship Id="rId1" Type="http://schemas.openxmlformats.org/officeDocument/2006/relationships/vmlDrawing" Target="../drawings/vmlDrawing4.vml"/><Relationship Id="rId4" Type="http://schemas.openxmlformats.org/officeDocument/2006/relationships/image" Target="../media/image10.emf"/></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42.xml"/></Relationships>
</file>

<file path=ppt/slides/_rels/slide30.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169.xml"/><Relationship Id="rId1" Type="http://schemas.openxmlformats.org/officeDocument/2006/relationships/vmlDrawing" Target="../drawings/vmlDrawing5.vml"/><Relationship Id="rId4" Type="http://schemas.openxmlformats.org/officeDocument/2006/relationships/image" Target="../media/image11.emf"/></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2.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3" Type="http://schemas.openxmlformats.org/officeDocument/2006/relationships/oleObject" Target="../embeddings/oleObject36.bin"/><Relationship Id="rId2" Type="http://schemas.openxmlformats.org/officeDocument/2006/relationships/slideLayout" Target="../slideLayouts/slideLayout12.xml"/><Relationship Id="rId1" Type="http://schemas.openxmlformats.org/officeDocument/2006/relationships/vmlDrawing" Target="../drawings/vmlDrawing36.vml"/><Relationship Id="rId6" Type="http://schemas.openxmlformats.org/officeDocument/2006/relationships/image" Target="../media/image144.emf"/><Relationship Id="rId5" Type="http://schemas.openxmlformats.org/officeDocument/2006/relationships/oleObject" Target="../embeddings/oleObject37.bin"/><Relationship Id="rId4" Type="http://schemas.openxmlformats.org/officeDocument/2006/relationships/image" Target="../media/image143.emf"/></Relationships>
</file>

<file path=ppt/slides/_rels/slide304.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Layout" Target="../slideLayouts/slideLayout12.xml"/><Relationship Id="rId1" Type="http://schemas.openxmlformats.org/officeDocument/2006/relationships/vmlDrawing" Target="../drawings/vmlDrawing37.vml"/><Relationship Id="rId6" Type="http://schemas.openxmlformats.org/officeDocument/2006/relationships/image" Target="../media/image144.emf"/><Relationship Id="rId5" Type="http://schemas.openxmlformats.org/officeDocument/2006/relationships/oleObject" Target="../embeddings/oleObject39.bin"/><Relationship Id="rId4" Type="http://schemas.openxmlformats.org/officeDocument/2006/relationships/image" Target="../media/image145.emf"/></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254.xml"/><Relationship Id="rId1" Type="http://schemas.openxmlformats.org/officeDocument/2006/relationships/vmlDrawing" Target="../drawings/vmlDrawing6.vml"/><Relationship Id="rId4" Type="http://schemas.openxmlformats.org/officeDocument/2006/relationships/image" Target="../media/image12.emf"/></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31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313.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Layout" Target="../slideLayouts/slideLayout2.xml"/><Relationship Id="rId1" Type="http://schemas.openxmlformats.org/officeDocument/2006/relationships/vmlDrawing" Target="../drawings/vmlDrawing38.vml"/><Relationship Id="rId6" Type="http://schemas.openxmlformats.org/officeDocument/2006/relationships/image" Target="../media/image148.png"/><Relationship Id="rId5" Type="http://schemas.openxmlformats.org/officeDocument/2006/relationships/oleObject" Target="../embeddings/oleObject41.bin"/><Relationship Id="rId4" Type="http://schemas.openxmlformats.org/officeDocument/2006/relationships/image" Target="../media/image147.png"/></Relationships>
</file>

<file path=ppt/slides/_rels/slide314.xml.rels><?xml version="1.0" encoding="UTF-8" standalone="yes"?>
<Relationships xmlns="http://schemas.openxmlformats.org/package/2006/relationships"><Relationship Id="rId3" Type="http://schemas.openxmlformats.org/officeDocument/2006/relationships/oleObject" Target="../embeddings/oleObject42.bin"/><Relationship Id="rId2" Type="http://schemas.openxmlformats.org/officeDocument/2006/relationships/slideLayout" Target="../slideLayouts/slideLayout2.xml"/><Relationship Id="rId1" Type="http://schemas.openxmlformats.org/officeDocument/2006/relationships/vmlDrawing" Target="../drawings/vmlDrawing39.vml"/><Relationship Id="rId6" Type="http://schemas.openxmlformats.org/officeDocument/2006/relationships/oleObject" Target="../embeddings/oleObject44.bin"/><Relationship Id="rId5" Type="http://schemas.openxmlformats.org/officeDocument/2006/relationships/oleObject" Target="../embeddings/oleObject43.bin"/><Relationship Id="rId4" Type="http://schemas.openxmlformats.org/officeDocument/2006/relationships/image" Target="../media/image148.png"/></Relationships>
</file>

<file path=ppt/slides/_rels/slide315.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image" Target="../media/image149.jpeg"/><Relationship Id="rId1" Type="http://schemas.openxmlformats.org/officeDocument/2006/relationships/slideLayout" Target="../slideLayouts/slideLayout2.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2.xml"/></Relationships>
</file>

<file path=ppt/slides/_rels/slide318.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image" Target="../media/image152.png"/><Relationship Id="rId1" Type="http://schemas.openxmlformats.org/officeDocument/2006/relationships/slideLayout" Target="../slideLayouts/slideLayout2.xml"/></Relationships>
</file>

<file path=ppt/slides/_rels/slide319.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image" Target="../media/image153.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320.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image" Target="../media/image155.png"/><Relationship Id="rId1" Type="http://schemas.openxmlformats.org/officeDocument/2006/relationships/slideLayout" Target="../slideLayouts/slideLayout2.xml"/></Relationships>
</file>

<file path=ppt/slides/_rels/slide321.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image" Target="../media/image157.png"/><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3.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slideLayout" Target="../slideLayouts/slideLayout2.xml"/><Relationship Id="rId1" Type="http://schemas.openxmlformats.org/officeDocument/2006/relationships/video" Target="file:///C:\Users\JMHolton\Desktop\James_Holton\beamline%20talk\thaw.wmv" TargetMode="External"/></Relationships>
</file>

<file path=ppt/slides/_rels/slide324.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slideLayout" Target="../slideLayouts/slideLayout2.xml"/><Relationship Id="rId1" Type="http://schemas.openxmlformats.org/officeDocument/2006/relationships/video" Target="file:///C:\Users\JMHolton\Desktop\James_Holton\beamline%20talk\thaw_slomo.wmv" TargetMode="Externa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image" Target="../media/image160.png"/><Relationship Id="rId1" Type="http://schemas.openxmlformats.org/officeDocument/2006/relationships/slideLayout" Target="../slideLayouts/slideLayout155.xml"/><Relationship Id="rId4" Type="http://schemas.openxmlformats.org/officeDocument/2006/relationships/image" Target="../media/image162.jpeg"/></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69.xml"/></Relationships>
</file>

<file path=ppt/slides/_rels/slide330.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40.xml"/><Relationship Id="rId1" Type="http://schemas.openxmlformats.org/officeDocument/2006/relationships/vmlDrawing" Target="../drawings/vmlDrawing40.vml"/><Relationship Id="rId4" Type="http://schemas.openxmlformats.org/officeDocument/2006/relationships/image" Target="../media/image163.emf"/></Relationships>
</file>

<file path=ppt/slides/_rels/slide331.xml.rels><?xml version="1.0" encoding="UTF-8" standalone="yes"?>
<Relationships xmlns="http://schemas.openxmlformats.org/package/2006/relationships"><Relationship Id="rId3" Type="http://schemas.openxmlformats.org/officeDocument/2006/relationships/oleObject" Target="../embeddings/oleObject46.bin"/><Relationship Id="rId2" Type="http://schemas.openxmlformats.org/officeDocument/2006/relationships/slideLayout" Target="../slideLayouts/slideLayout40.xml"/><Relationship Id="rId1" Type="http://schemas.openxmlformats.org/officeDocument/2006/relationships/vmlDrawing" Target="../drawings/vmlDrawing41.vml"/><Relationship Id="rId4" Type="http://schemas.openxmlformats.org/officeDocument/2006/relationships/image" Target="../media/image164.emf"/></Relationships>
</file>

<file path=ppt/slides/_rels/slide332.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40.xml"/></Relationships>
</file>

<file path=ppt/slides/_rels/slide333.xml.rels><?xml version="1.0" encoding="UTF-8" standalone="yes"?>
<Relationships xmlns="http://schemas.openxmlformats.org/package/2006/relationships"><Relationship Id="rId2" Type="http://schemas.openxmlformats.org/officeDocument/2006/relationships/image" Target="../media/image166.gif"/><Relationship Id="rId1" Type="http://schemas.openxmlformats.org/officeDocument/2006/relationships/slideLayout" Target="../slideLayouts/slideLayout40.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41.xml"/></Relationships>
</file>

<file path=ppt/slides/_rels/slide33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png"/><Relationship Id="rId1" Type="http://schemas.openxmlformats.org/officeDocument/2006/relationships/slideLayout" Target="../slideLayouts/slideLayout160.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34.xml.rels><?xml version="1.0" encoding="UTF-8" standalone="yes"?>
<Relationships xmlns="http://schemas.openxmlformats.org/package/2006/relationships"><Relationship Id="rId2" Type="http://schemas.openxmlformats.org/officeDocument/2006/relationships/image" Target="../media/image14.wmf"/><Relationship Id="rId1" Type="http://schemas.openxmlformats.org/officeDocument/2006/relationships/slideLayout" Target="../slideLayouts/slideLayout268.xml"/></Relationships>
</file>

<file path=ppt/slides/_rels/slide34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2.avi"/><Relationship Id="rId1" Type="http://schemas.microsoft.com/office/2007/relationships/media" Target="../media/media2.avi"/><Relationship Id="rId4" Type="http://schemas.openxmlformats.org/officeDocument/2006/relationships/image" Target="../media/image169.png"/></Relationships>
</file>

<file path=ppt/slides/_rels/slide341.xml.rels><?xml version="1.0" encoding="UTF-8" standalone="yes"?>
<Relationships xmlns="http://schemas.openxmlformats.org/package/2006/relationships"><Relationship Id="rId2" Type="http://schemas.openxmlformats.org/officeDocument/2006/relationships/image" Target="../media/image170.gif"/><Relationship Id="rId1" Type="http://schemas.openxmlformats.org/officeDocument/2006/relationships/slideLayout" Target="../slideLayouts/slideLayout2.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344.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image" Target="../media/image171.jpeg"/><Relationship Id="rId1" Type="http://schemas.openxmlformats.org/officeDocument/2006/relationships/slideLayout" Target="../slideLayouts/slideLayout2.xml"/><Relationship Id="rId5" Type="http://schemas.openxmlformats.org/officeDocument/2006/relationships/image" Target="../media/image174.png"/><Relationship Id="rId4" Type="http://schemas.openxmlformats.org/officeDocument/2006/relationships/image" Target="../media/image173.png"/></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14.wmf"/><Relationship Id="rId1" Type="http://schemas.openxmlformats.org/officeDocument/2006/relationships/slideLayout" Target="../slideLayouts/slideLayout268.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3.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3" Type="http://schemas.openxmlformats.org/officeDocument/2006/relationships/image" Target="../media/image177.wmf"/><Relationship Id="rId2" Type="http://schemas.openxmlformats.org/officeDocument/2006/relationships/image" Target="../media/image176.wmf"/><Relationship Id="rId1" Type="http://schemas.openxmlformats.org/officeDocument/2006/relationships/slideLayout" Target="../slideLayouts/slideLayout2.xml"/></Relationships>
</file>

<file path=ppt/slides/_rels/slide375.xml.rels><?xml version="1.0" encoding="UTF-8" standalone="yes"?>
<Relationships xmlns="http://schemas.openxmlformats.org/package/2006/relationships"><Relationship Id="rId2" Type="http://schemas.openxmlformats.org/officeDocument/2006/relationships/image" Target="../media/image178.png"/><Relationship Id="rId1" Type="http://schemas.openxmlformats.org/officeDocument/2006/relationships/slideLayout" Target="../slideLayouts/slideLayout2.xml"/></Relationships>
</file>

<file path=ppt/slides/_rels/slide37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3.avi"/><Relationship Id="rId1" Type="http://schemas.microsoft.com/office/2007/relationships/media" Target="../media/media3.avi"/><Relationship Id="rId4" Type="http://schemas.openxmlformats.org/officeDocument/2006/relationships/image" Target="../media/image179.png"/></Relationships>
</file>

<file path=ppt/slides/_rels/slide377.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Layout" Target="../slideLayouts/slideLayout155.xml"/></Relationships>
</file>

<file path=ppt/slides/_rels/slide378.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155.xml"/></Relationships>
</file>

<file path=ppt/slides/_rels/slide379.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15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380.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155.xml"/></Relationships>
</file>

<file path=ppt/slides/_rels/slide381.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155.xml"/></Relationships>
</file>

<file path=ppt/slides/_rels/slide382.xml.rels><?xml version="1.0" encoding="UTF-8" standalone="yes"?>
<Relationships xmlns="http://schemas.openxmlformats.org/package/2006/relationships"><Relationship Id="rId2" Type="http://schemas.openxmlformats.org/officeDocument/2006/relationships/image" Target="../media/image185.png"/><Relationship Id="rId1" Type="http://schemas.openxmlformats.org/officeDocument/2006/relationships/slideLayout" Target="../slideLayouts/slideLayout155.xml"/></Relationships>
</file>

<file path=ppt/slides/_rels/slide383.xml.rels><?xml version="1.0" encoding="UTF-8" standalone="yes"?>
<Relationships xmlns="http://schemas.openxmlformats.org/package/2006/relationships"><Relationship Id="rId2" Type="http://schemas.openxmlformats.org/officeDocument/2006/relationships/image" Target="../media/image186.png"/><Relationship Id="rId1" Type="http://schemas.openxmlformats.org/officeDocument/2006/relationships/slideLayout" Target="../slideLayouts/slideLayout155.xml"/></Relationships>
</file>

<file path=ppt/slides/_rels/slide384.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155.xml"/></Relationships>
</file>

<file path=ppt/slides/_rels/slide385.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155.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389.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0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391.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217.xml"/></Relationships>
</file>

<file path=ppt/slides/_rels/slide392.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217.xml"/></Relationships>
</file>

<file path=ppt/slides/_rels/slide393.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217.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395.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217.xml"/></Relationships>
</file>

<file path=ppt/slides/_rels/slide396.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217.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398.xml.rels><?xml version="1.0" encoding="UTF-8" standalone="yes"?>
<Relationships xmlns="http://schemas.openxmlformats.org/package/2006/relationships"><Relationship Id="rId3" Type="http://schemas.openxmlformats.org/officeDocument/2006/relationships/oleObject" Target="../embeddings/oleObject47.bin"/><Relationship Id="rId2" Type="http://schemas.openxmlformats.org/officeDocument/2006/relationships/slideLayout" Target="../slideLayouts/slideLayout127.xml"/><Relationship Id="rId1" Type="http://schemas.openxmlformats.org/officeDocument/2006/relationships/vmlDrawing" Target="../drawings/vmlDrawing42.vml"/><Relationship Id="rId4" Type="http://schemas.openxmlformats.org/officeDocument/2006/relationships/image" Target="../media/image190.emf"/></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4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400.xml.rels><?xml version="1.0" encoding="UTF-8" standalone="yes"?>
<Relationships xmlns="http://schemas.openxmlformats.org/package/2006/relationships"><Relationship Id="rId2" Type="http://schemas.openxmlformats.org/officeDocument/2006/relationships/image" Target="../media/image191.wmf"/><Relationship Id="rId1" Type="http://schemas.openxmlformats.org/officeDocument/2006/relationships/slideLayout" Target="../slideLayouts/slideLayout205.xml"/></Relationships>
</file>

<file path=ppt/slides/_rels/slide401.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215.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404.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slideLayout" Target="../slideLayouts/slideLayout205.xml"/><Relationship Id="rId1" Type="http://schemas.openxmlformats.org/officeDocument/2006/relationships/vmlDrawing" Target="../drawings/vmlDrawing43.vml"/><Relationship Id="rId5" Type="http://schemas.openxmlformats.org/officeDocument/2006/relationships/image" Target="../media/image193.wmf"/><Relationship Id="rId4" Type="http://schemas.openxmlformats.org/officeDocument/2006/relationships/oleObject" Target="../embeddings/oleObject48.bin"/></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406.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05.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409.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23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410.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231.xml"/></Relationships>
</file>

<file path=ppt/slides/_rels/slide411.xml.rels><?xml version="1.0" encoding="UTF-8" standalone="yes"?>
<Relationships xmlns="http://schemas.openxmlformats.org/package/2006/relationships"><Relationship Id="rId3" Type="http://schemas.openxmlformats.org/officeDocument/2006/relationships/oleObject" Target="../embeddings/oleObject49.bin"/><Relationship Id="rId2" Type="http://schemas.openxmlformats.org/officeDocument/2006/relationships/slideLayout" Target="../slideLayouts/slideLayout231.xml"/><Relationship Id="rId1" Type="http://schemas.openxmlformats.org/officeDocument/2006/relationships/vmlDrawing" Target="../drawings/vmlDrawing44.vml"/><Relationship Id="rId4" Type="http://schemas.openxmlformats.org/officeDocument/2006/relationships/image" Target="../media/image197.emf"/></Relationships>
</file>

<file path=ppt/slides/_rels/slide412.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Layout" Target="../slideLayouts/slideLayout236.xml"/></Relationships>
</file>

<file path=ppt/slides/_rels/slide413.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230.xml"/></Relationships>
</file>

<file path=ppt/slides/_rels/slide414.xml.rels><?xml version="1.0" encoding="UTF-8" standalone="yes"?>
<Relationships xmlns="http://schemas.openxmlformats.org/package/2006/relationships"><Relationship Id="rId2" Type="http://schemas.openxmlformats.org/officeDocument/2006/relationships/image" Target="../media/image200.jpeg"/><Relationship Id="rId1" Type="http://schemas.openxmlformats.org/officeDocument/2006/relationships/slideLayout" Target="../slideLayouts/slideLayout235.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41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09.xml"/></Relationships>
</file>

<file path=ppt/slides/_rels/slide417.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Layout" Target="../slideLayouts/slideLayout204.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420.xml.rels><?xml version="1.0" encoding="UTF-8" standalone="yes"?>
<Relationships xmlns="http://schemas.openxmlformats.org/package/2006/relationships"><Relationship Id="rId2" Type="http://schemas.openxmlformats.org/officeDocument/2006/relationships/image" Target="../media/image202.png"/><Relationship Id="rId1" Type="http://schemas.openxmlformats.org/officeDocument/2006/relationships/slideLayout" Target="../slideLayouts/slideLayout219.xml"/></Relationships>
</file>

<file path=ppt/slides/_rels/slide421.xml.rels><?xml version="1.0" encoding="UTF-8" standalone="yes"?>
<Relationships xmlns="http://schemas.openxmlformats.org/package/2006/relationships"><Relationship Id="rId2" Type="http://schemas.openxmlformats.org/officeDocument/2006/relationships/image" Target="../media/image203.png"/><Relationship Id="rId1" Type="http://schemas.openxmlformats.org/officeDocument/2006/relationships/slideLayout" Target="../slideLayouts/slideLayout219.xml"/></Relationships>
</file>

<file path=ppt/slides/_rels/slide422.xml.rels><?xml version="1.0" encoding="UTF-8" standalone="yes"?>
<Relationships xmlns="http://schemas.openxmlformats.org/package/2006/relationships"><Relationship Id="rId2" Type="http://schemas.openxmlformats.org/officeDocument/2006/relationships/image" Target="../media/image204.png"/><Relationship Id="rId1" Type="http://schemas.openxmlformats.org/officeDocument/2006/relationships/slideLayout" Target="../slideLayouts/slideLayout219.xml"/></Relationships>
</file>

<file path=ppt/slides/_rels/slide423.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219.xml"/></Relationships>
</file>

<file path=ppt/slides/_rels/slide424.xml.rels><?xml version="1.0" encoding="UTF-8" standalone="yes"?>
<Relationships xmlns="http://schemas.openxmlformats.org/package/2006/relationships"><Relationship Id="rId3" Type="http://schemas.openxmlformats.org/officeDocument/2006/relationships/oleObject" Target="../embeddings/oleObject50.bin"/><Relationship Id="rId2" Type="http://schemas.openxmlformats.org/officeDocument/2006/relationships/slideLayout" Target="../slideLayouts/slideLayout219.xml"/><Relationship Id="rId1" Type="http://schemas.openxmlformats.org/officeDocument/2006/relationships/vmlDrawing" Target="../drawings/vmlDrawing45.vml"/><Relationship Id="rId4" Type="http://schemas.openxmlformats.org/officeDocument/2006/relationships/image" Target="../media/image206.emf"/></Relationships>
</file>

<file path=ppt/slides/_rels/slide425.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219.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5.png"/><Relationship Id="rId1" Type="http://schemas.openxmlformats.org/officeDocument/2006/relationships/slideLayout" Target="../slideLayouts/slideLayout268.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3" Type="http://schemas.openxmlformats.org/officeDocument/2006/relationships/oleObject" Target="../embeddings/oleObject51.bin"/><Relationship Id="rId2" Type="http://schemas.openxmlformats.org/officeDocument/2006/relationships/slideLayout" Target="../slideLayouts/slideLayout12.xml"/><Relationship Id="rId1" Type="http://schemas.openxmlformats.org/officeDocument/2006/relationships/vmlDrawing" Target="../drawings/vmlDrawing46.vml"/><Relationship Id="rId6" Type="http://schemas.openxmlformats.org/officeDocument/2006/relationships/image" Target="../media/image144.emf"/><Relationship Id="rId5" Type="http://schemas.openxmlformats.org/officeDocument/2006/relationships/oleObject" Target="../embeddings/oleObject52.bin"/><Relationship Id="rId4" Type="http://schemas.openxmlformats.org/officeDocument/2006/relationships/image" Target="../media/image208.emf"/></Relationships>
</file>

<file path=ppt/slides/_rels/slide432.xml.rels><?xml version="1.0" encoding="UTF-8" standalone="yes"?>
<Relationships xmlns="http://schemas.openxmlformats.org/package/2006/relationships"><Relationship Id="rId3" Type="http://schemas.openxmlformats.org/officeDocument/2006/relationships/oleObject" Target="../embeddings/oleObject53.bin"/><Relationship Id="rId2" Type="http://schemas.openxmlformats.org/officeDocument/2006/relationships/slideLayout" Target="../slideLayouts/slideLayout12.xml"/><Relationship Id="rId1" Type="http://schemas.openxmlformats.org/officeDocument/2006/relationships/vmlDrawing" Target="../drawings/vmlDrawing47.vml"/><Relationship Id="rId4" Type="http://schemas.openxmlformats.org/officeDocument/2006/relationships/image" Target="../media/image209.emf"/></Relationships>
</file>

<file path=ppt/slides/_rels/slide433.xml.rels><?xml version="1.0" encoding="UTF-8" standalone="yes"?>
<Relationships xmlns="http://schemas.openxmlformats.org/package/2006/relationships"><Relationship Id="rId2" Type="http://schemas.openxmlformats.org/officeDocument/2006/relationships/image" Target="../media/image210.png"/><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2.xml"/></Relationships>
</file>

<file path=ppt/slides/_rels/slide437.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216.jpeg"/></Relationships>
</file>

<file path=ppt/slides/_rels/slide439.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440.xml.rels><?xml version="1.0" encoding="UTF-8" standalone="yes"?>
<Relationships xmlns="http://schemas.openxmlformats.org/package/2006/relationships"><Relationship Id="rId2" Type="http://schemas.openxmlformats.org/officeDocument/2006/relationships/image" Target="../media/image218.png"/><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2.xml"/></Relationships>
</file>

<file path=ppt/slides/_rels/slide444.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7.xml"/><Relationship Id="rId1" Type="http://schemas.openxmlformats.org/officeDocument/2006/relationships/slideLayout" Target="../slideLayouts/slideLayout13.xml"/><Relationship Id="rId5" Type="http://schemas.openxmlformats.org/officeDocument/2006/relationships/image" Target="../media/image223.png"/><Relationship Id="rId4" Type="http://schemas.openxmlformats.org/officeDocument/2006/relationships/image" Target="../media/image222.png"/></Relationships>
</file>

<file path=ppt/slides/_rels/slide445.xml.rels><?xml version="1.0" encoding="UTF-8" standalone="yes"?>
<Relationships xmlns="http://schemas.openxmlformats.org/package/2006/relationships"><Relationship Id="rId3" Type="http://schemas.openxmlformats.org/officeDocument/2006/relationships/oleObject" Target="../embeddings/oleObject54.bin"/><Relationship Id="rId2" Type="http://schemas.openxmlformats.org/officeDocument/2006/relationships/slideLayout" Target="../slideLayouts/slideLayout2.xml"/><Relationship Id="rId1" Type="http://schemas.openxmlformats.org/officeDocument/2006/relationships/vmlDrawing" Target="../drawings/vmlDrawing48.vml"/><Relationship Id="rId4" Type="http://schemas.openxmlformats.org/officeDocument/2006/relationships/image" Target="../media/image224.emf"/></Relationships>
</file>

<file path=ppt/slides/_rels/slide446.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Layout" Target="../slideLayouts/slideLayout2.xml"/><Relationship Id="rId1" Type="http://schemas.openxmlformats.org/officeDocument/2006/relationships/vmlDrawing" Target="../drawings/vmlDrawing49.vml"/><Relationship Id="rId4" Type="http://schemas.openxmlformats.org/officeDocument/2006/relationships/image" Target="../media/image225.emf"/></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9.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image" Target="../media/image226.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image" Target="../media/image228.png"/><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image" Target="../media/image230.jpeg"/><Relationship Id="rId1" Type="http://schemas.openxmlformats.org/officeDocument/2006/relationships/slideLayout" Target="../slideLayouts/slideLayout2.xml"/><Relationship Id="rId4" Type="http://schemas.openxmlformats.org/officeDocument/2006/relationships/image" Target="../media/image232.gif"/></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6.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image" Target="../media/image233.png"/><Relationship Id="rId1" Type="http://schemas.openxmlformats.org/officeDocument/2006/relationships/slideLayout" Target="../slideLayouts/slideLayout2.xml"/></Relationships>
</file>

<file path=ppt/slides/_rels/slide457.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image" Target="../media/image234.png"/><Relationship Id="rId1" Type="http://schemas.openxmlformats.org/officeDocument/2006/relationships/slideLayout" Target="../slideLayouts/slideLayout2.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5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5.png"/><Relationship Id="rId1" Type="http://schemas.openxmlformats.org/officeDocument/2006/relationships/slideLayout" Target="../slideLayouts/slideLayout268.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1.xml.rels><?xml version="1.0" encoding="UTF-8" standalone="yes"?>
<Relationships xmlns="http://schemas.openxmlformats.org/package/2006/relationships"><Relationship Id="rId8" Type="http://schemas.openxmlformats.org/officeDocument/2006/relationships/image" Target="../media/image242.png"/><Relationship Id="rId13" Type="http://schemas.openxmlformats.org/officeDocument/2006/relationships/image" Target="../media/image247.png"/><Relationship Id="rId18" Type="http://schemas.openxmlformats.org/officeDocument/2006/relationships/image" Target="../media/image252.png"/><Relationship Id="rId26" Type="http://schemas.openxmlformats.org/officeDocument/2006/relationships/image" Target="../media/image260.png"/><Relationship Id="rId3" Type="http://schemas.openxmlformats.org/officeDocument/2006/relationships/image" Target="../media/image237.png"/><Relationship Id="rId21" Type="http://schemas.openxmlformats.org/officeDocument/2006/relationships/image" Target="../media/image255.png"/><Relationship Id="rId7" Type="http://schemas.openxmlformats.org/officeDocument/2006/relationships/image" Target="../media/image241.png"/><Relationship Id="rId12" Type="http://schemas.openxmlformats.org/officeDocument/2006/relationships/image" Target="../media/image246.png"/><Relationship Id="rId17" Type="http://schemas.openxmlformats.org/officeDocument/2006/relationships/image" Target="../media/image251.png"/><Relationship Id="rId25" Type="http://schemas.openxmlformats.org/officeDocument/2006/relationships/image" Target="../media/image259.png"/><Relationship Id="rId2" Type="http://schemas.openxmlformats.org/officeDocument/2006/relationships/image" Target="../media/image236.png"/><Relationship Id="rId16" Type="http://schemas.openxmlformats.org/officeDocument/2006/relationships/image" Target="../media/image250.png"/><Relationship Id="rId20" Type="http://schemas.openxmlformats.org/officeDocument/2006/relationships/image" Target="../media/image254.png"/><Relationship Id="rId1" Type="http://schemas.openxmlformats.org/officeDocument/2006/relationships/slideLayout" Target="../slideLayouts/slideLayout1.xml"/><Relationship Id="rId6" Type="http://schemas.openxmlformats.org/officeDocument/2006/relationships/image" Target="../media/image240.png"/><Relationship Id="rId11" Type="http://schemas.openxmlformats.org/officeDocument/2006/relationships/image" Target="../media/image245.png"/><Relationship Id="rId24" Type="http://schemas.openxmlformats.org/officeDocument/2006/relationships/image" Target="../media/image258.png"/><Relationship Id="rId5" Type="http://schemas.openxmlformats.org/officeDocument/2006/relationships/image" Target="../media/image239.png"/><Relationship Id="rId15" Type="http://schemas.openxmlformats.org/officeDocument/2006/relationships/image" Target="../media/image249.png"/><Relationship Id="rId23" Type="http://schemas.openxmlformats.org/officeDocument/2006/relationships/image" Target="../media/image257.png"/><Relationship Id="rId10" Type="http://schemas.openxmlformats.org/officeDocument/2006/relationships/image" Target="../media/image244.png"/><Relationship Id="rId19" Type="http://schemas.openxmlformats.org/officeDocument/2006/relationships/image" Target="../media/image253.png"/><Relationship Id="rId4" Type="http://schemas.openxmlformats.org/officeDocument/2006/relationships/image" Target="../media/image238.png"/><Relationship Id="rId9" Type="http://schemas.openxmlformats.org/officeDocument/2006/relationships/image" Target="../media/image243.png"/><Relationship Id="rId14" Type="http://schemas.openxmlformats.org/officeDocument/2006/relationships/image" Target="../media/image248.png"/><Relationship Id="rId22" Type="http://schemas.openxmlformats.org/officeDocument/2006/relationships/image" Target="../media/image256.png"/><Relationship Id="rId27" Type="http://schemas.openxmlformats.org/officeDocument/2006/relationships/image" Target="../media/image261.png"/></Relationships>
</file>

<file path=ppt/slides/_rels/slide462.xml.rels><?xml version="1.0" encoding="UTF-8" standalone="yes"?>
<Relationships xmlns="http://schemas.openxmlformats.org/package/2006/relationships"><Relationship Id="rId8" Type="http://schemas.openxmlformats.org/officeDocument/2006/relationships/image" Target="../media/image268.png"/><Relationship Id="rId13" Type="http://schemas.openxmlformats.org/officeDocument/2006/relationships/image" Target="../media/image273.png"/><Relationship Id="rId18" Type="http://schemas.openxmlformats.org/officeDocument/2006/relationships/image" Target="../media/image278.png"/><Relationship Id="rId26" Type="http://schemas.openxmlformats.org/officeDocument/2006/relationships/image" Target="../media/image286.png"/><Relationship Id="rId3" Type="http://schemas.openxmlformats.org/officeDocument/2006/relationships/image" Target="../media/image263.png"/><Relationship Id="rId21" Type="http://schemas.openxmlformats.org/officeDocument/2006/relationships/image" Target="../media/image281.png"/><Relationship Id="rId7" Type="http://schemas.openxmlformats.org/officeDocument/2006/relationships/image" Target="../media/image267.png"/><Relationship Id="rId12" Type="http://schemas.openxmlformats.org/officeDocument/2006/relationships/image" Target="../media/image272.png"/><Relationship Id="rId17" Type="http://schemas.openxmlformats.org/officeDocument/2006/relationships/image" Target="../media/image277.png"/><Relationship Id="rId25" Type="http://schemas.openxmlformats.org/officeDocument/2006/relationships/image" Target="../media/image285.png"/><Relationship Id="rId2" Type="http://schemas.openxmlformats.org/officeDocument/2006/relationships/image" Target="../media/image262.png"/><Relationship Id="rId16" Type="http://schemas.openxmlformats.org/officeDocument/2006/relationships/image" Target="../media/image276.png"/><Relationship Id="rId20" Type="http://schemas.openxmlformats.org/officeDocument/2006/relationships/image" Target="../media/image280.png"/><Relationship Id="rId1" Type="http://schemas.openxmlformats.org/officeDocument/2006/relationships/slideLayout" Target="../slideLayouts/slideLayout1.xml"/><Relationship Id="rId6" Type="http://schemas.openxmlformats.org/officeDocument/2006/relationships/image" Target="../media/image266.png"/><Relationship Id="rId11" Type="http://schemas.openxmlformats.org/officeDocument/2006/relationships/image" Target="../media/image271.png"/><Relationship Id="rId24" Type="http://schemas.openxmlformats.org/officeDocument/2006/relationships/image" Target="../media/image284.png"/><Relationship Id="rId5" Type="http://schemas.openxmlformats.org/officeDocument/2006/relationships/image" Target="../media/image265.png"/><Relationship Id="rId15" Type="http://schemas.openxmlformats.org/officeDocument/2006/relationships/image" Target="../media/image275.png"/><Relationship Id="rId23" Type="http://schemas.openxmlformats.org/officeDocument/2006/relationships/image" Target="../media/image283.png"/><Relationship Id="rId10" Type="http://schemas.openxmlformats.org/officeDocument/2006/relationships/image" Target="../media/image270.png"/><Relationship Id="rId19" Type="http://schemas.openxmlformats.org/officeDocument/2006/relationships/image" Target="../media/image279.png"/><Relationship Id="rId4" Type="http://schemas.openxmlformats.org/officeDocument/2006/relationships/image" Target="../media/image264.png"/><Relationship Id="rId9" Type="http://schemas.openxmlformats.org/officeDocument/2006/relationships/image" Target="../media/image269.png"/><Relationship Id="rId14" Type="http://schemas.openxmlformats.org/officeDocument/2006/relationships/image" Target="../media/image274.png"/><Relationship Id="rId22" Type="http://schemas.openxmlformats.org/officeDocument/2006/relationships/image" Target="../media/image282.png"/><Relationship Id="rId27" Type="http://schemas.openxmlformats.org/officeDocument/2006/relationships/image" Target="../media/image287.png"/></Relationships>
</file>

<file path=ppt/slides/_rels/slide463.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289.png"/></Relationships>
</file>

<file path=ppt/slides/_rels/slide47.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5.png"/><Relationship Id="rId1" Type="http://schemas.openxmlformats.org/officeDocument/2006/relationships/slideLayout" Target="../slideLayouts/slideLayout268.xml"/></Relationships>
</file>

<file path=ppt/slides/_rels/slide48.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5.png"/><Relationship Id="rId1" Type="http://schemas.openxmlformats.org/officeDocument/2006/relationships/slideLayout" Target="../slideLayouts/slideLayout26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Layout" Target="../slideLayouts/slideLayout24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5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png"/><Relationship Id="rId1" Type="http://schemas.openxmlformats.org/officeDocument/2006/relationships/slideLayout" Target="../slideLayouts/slideLayout26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56.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Layout" Target="../slideLayouts/slideLayout243.xml"/><Relationship Id="rId5" Type="http://schemas.openxmlformats.org/officeDocument/2006/relationships/image" Target="../media/image4.png"/><Relationship Id="rId4" Type="http://schemas.openxmlformats.org/officeDocument/2006/relationships/image" Target="../media/image3.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2.xml"/><Relationship Id="rId4" Type="http://schemas.openxmlformats.org/officeDocument/2006/relationships/image" Target="../media/image21.png"/></Relationships>
</file>

<file path=ppt/slides/_rels/slide9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p:txBody>
          <a:bodyPr/>
          <a:lstStyle/>
          <a:p>
            <a:r>
              <a:rPr lang="en-US" altLang="en-US" sz="4800" dirty="0"/>
              <a:t>PowerPoint File available:</a:t>
            </a:r>
          </a:p>
        </p:txBody>
      </p:sp>
      <p:sp>
        <p:nvSpPr>
          <p:cNvPr id="3075" name="Rectangle 3"/>
          <p:cNvSpPr>
            <a:spLocks noGrp="1" noChangeArrowheads="1"/>
          </p:cNvSpPr>
          <p:nvPr>
            <p:ph type="body" idx="1"/>
          </p:nvPr>
        </p:nvSpPr>
        <p:spPr>
          <a:xfrm>
            <a:off x="457200" y="1600200"/>
            <a:ext cx="8229600" cy="4976813"/>
          </a:xfrm>
        </p:spPr>
        <p:txBody>
          <a:bodyPr/>
          <a:lstStyle/>
          <a:p>
            <a:endParaRPr lang="en-US" altLang="en-US" sz="6600" dirty="0"/>
          </a:p>
          <a:p>
            <a:pPr algn="ctr">
              <a:buFontTx/>
              <a:buNone/>
            </a:pPr>
            <a:r>
              <a:rPr lang="en-US" altLang="en-US" sz="4400" dirty="0"/>
              <a:t>http://bl831.als.lbl.gov/</a:t>
            </a:r>
          </a:p>
          <a:p>
            <a:pPr algn="ctr">
              <a:buFontTx/>
              <a:buNone/>
            </a:pPr>
            <a:r>
              <a:rPr lang="en-US" altLang="en-US" sz="4400" dirty="0"/>
              <a:t>~</a:t>
            </a:r>
            <a:r>
              <a:rPr lang="en-US" altLang="en-US" sz="4400" dirty="0" err="1"/>
              <a:t>jamesh</a:t>
            </a:r>
            <a:r>
              <a:rPr lang="en-US" altLang="en-US" sz="4400" dirty="0"/>
              <a:t>/</a:t>
            </a:r>
            <a:r>
              <a:rPr lang="en-US" altLang="en-US" sz="4400" dirty="0" err="1"/>
              <a:t>powerpoint</a:t>
            </a:r>
            <a:r>
              <a:rPr lang="en-US" altLang="en-US" sz="4400" dirty="0"/>
              <a:t>/</a:t>
            </a:r>
          </a:p>
          <a:p>
            <a:pPr algn="ctr">
              <a:buFontTx/>
              <a:buNone/>
            </a:pPr>
            <a:r>
              <a:rPr lang="en-US" altLang="en-US" sz="4400" dirty="0" smtClean="0"/>
              <a:t>CSHL_tipsNtricks_2016.pptx</a:t>
            </a:r>
            <a:endParaRPr lang="en-US" altLang="en-US" sz="4400" dirty="0"/>
          </a:p>
          <a:p>
            <a:pPr algn="ctr">
              <a:buFontTx/>
              <a:buNone/>
            </a:pPr>
            <a:endParaRPr lang="en-US" altLang="en-US" sz="4000"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04686"/>
          </a:xfrm>
        </p:spPr>
        <p:txBody>
          <a:bodyPr/>
          <a:lstStyle/>
          <a:p>
            <a:r>
              <a:rPr lang="en-US" sz="4000" dirty="0" smtClean="0"/>
              <a:t>There are 16 different “beam centers”</a:t>
            </a:r>
            <a:endParaRPr lang="en-US" sz="4000" dirty="0"/>
          </a:p>
        </p:txBody>
      </p:sp>
      <p:sp>
        <p:nvSpPr>
          <p:cNvPr id="4" name="Rectangle 3"/>
          <p:cNvSpPr/>
          <p:nvPr/>
        </p:nvSpPr>
        <p:spPr>
          <a:xfrm>
            <a:off x="2264229" y="1669142"/>
            <a:ext cx="4630057" cy="448491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2264229" y="1669142"/>
            <a:ext cx="1850571" cy="194083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lowchart: Or 14"/>
          <p:cNvSpPr/>
          <p:nvPr/>
        </p:nvSpPr>
        <p:spPr>
          <a:xfrm>
            <a:off x="4000500" y="3495676"/>
            <a:ext cx="228600" cy="228600"/>
          </a:xfrm>
          <a:prstGeom prst="flowChar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1795190" y="1262742"/>
            <a:ext cx="952505" cy="400110"/>
          </a:xfrm>
          <a:prstGeom prst="rect">
            <a:avLst/>
          </a:prstGeom>
          <a:noFill/>
        </p:spPr>
        <p:txBody>
          <a:bodyPr wrap="none" rtlCol="0">
            <a:spAutoFit/>
          </a:bodyPr>
          <a:lstStyle/>
          <a:p>
            <a:r>
              <a:rPr lang="en-US" sz="2000" b="1" dirty="0" smtClean="0"/>
              <a:t>Origin?</a:t>
            </a:r>
            <a:endParaRPr lang="en-US" sz="2000" b="1" dirty="0"/>
          </a:p>
        </p:txBody>
      </p:sp>
      <p:sp>
        <p:nvSpPr>
          <p:cNvPr id="19" name="Rectangle 18"/>
          <p:cNvSpPr/>
          <p:nvPr/>
        </p:nvSpPr>
        <p:spPr>
          <a:xfrm>
            <a:off x="2264229" y="4213222"/>
            <a:ext cx="1850571" cy="194083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048578" y="4213222"/>
            <a:ext cx="1845707" cy="194083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048579" y="1669142"/>
            <a:ext cx="1845707" cy="194083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lowchart: Or 9"/>
          <p:cNvSpPr/>
          <p:nvPr/>
        </p:nvSpPr>
        <p:spPr>
          <a:xfrm>
            <a:off x="4929415" y="3495676"/>
            <a:ext cx="228600" cy="228600"/>
          </a:xfrm>
          <a:prstGeom prst="flowChar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lowchart: Or 12"/>
          <p:cNvSpPr/>
          <p:nvPr/>
        </p:nvSpPr>
        <p:spPr>
          <a:xfrm>
            <a:off x="4929415" y="4093479"/>
            <a:ext cx="228600" cy="228600"/>
          </a:xfrm>
          <a:prstGeom prst="flowChar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lowchart: Or 13"/>
          <p:cNvSpPr/>
          <p:nvPr/>
        </p:nvSpPr>
        <p:spPr>
          <a:xfrm>
            <a:off x="4000500" y="4098922"/>
            <a:ext cx="228600" cy="228600"/>
          </a:xfrm>
          <a:prstGeom prst="flowChar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6301875" y="1284513"/>
            <a:ext cx="952505" cy="400110"/>
          </a:xfrm>
          <a:prstGeom prst="rect">
            <a:avLst/>
          </a:prstGeom>
          <a:noFill/>
        </p:spPr>
        <p:txBody>
          <a:bodyPr wrap="none" rtlCol="0">
            <a:spAutoFit/>
          </a:bodyPr>
          <a:lstStyle/>
          <a:p>
            <a:r>
              <a:rPr lang="en-US" sz="2000" b="1" dirty="0" smtClean="0"/>
              <a:t>Origin?</a:t>
            </a:r>
            <a:endParaRPr lang="en-US" sz="2000" b="1" dirty="0"/>
          </a:p>
        </p:txBody>
      </p:sp>
      <p:sp>
        <p:nvSpPr>
          <p:cNvPr id="24" name="TextBox 23"/>
          <p:cNvSpPr txBox="1"/>
          <p:nvPr/>
        </p:nvSpPr>
        <p:spPr>
          <a:xfrm>
            <a:off x="1795190" y="6140508"/>
            <a:ext cx="952505" cy="400110"/>
          </a:xfrm>
          <a:prstGeom prst="rect">
            <a:avLst/>
          </a:prstGeom>
          <a:noFill/>
        </p:spPr>
        <p:txBody>
          <a:bodyPr wrap="none" rtlCol="0">
            <a:spAutoFit/>
          </a:bodyPr>
          <a:lstStyle/>
          <a:p>
            <a:r>
              <a:rPr lang="en-US" sz="2000" b="1" dirty="0" smtClean="0"/>
              <a:t>Origin?</a:t>
            </a:r>
            <a:endParaRPr lang="en-US" sz="2000" b="1" dirty="0"/>
          </a:p>
        </p:txBody>
      </p:sp>
      <p:sp>
        <p:nvSpPr>
          <p:cNvPr id="25" name="TextBox 24"/>
          <p:cNvSpPr txBox="1"/>
          <p:nvPr/>
        </p:nvSpPr>
        <p:spPr>
          <a:xfrm rot="16200000">
            <a:off x="1547480" y="1939049"/>
            <a:ext cx="952505" cy="400110"/>
          </a:xfrm>
          <a:prstGeom prst="rect">
            <a:avLst/>
          </a:prstGeom>
          <a:noFill/>
        </p:spPr>
        <p:txBody>
          <a:bodyPr wrap="none" rtlCol="0">
            <a:spAutoFit/>
          </a:bodyPr>
          <a:lstStyle/>
          <a:p>
            <a:r>
              <a:rPr lang="en-US" sz="2000" b="1" dirty="0" smtClean="0"/>
              <a:t>Origin?</a:t>
            </a:r>
            <a:endParaRPr lang="en-US" sz="2000" b="1" dirty="0"/>
          </a:p>
        </p:txBody>
      </p:sp>
      <p:sp>
        <p:nvSpPr>
          <p:cNvPr id="26" name="TextBox 25"/>
          <p:cNvSpPr txBox="1"/>
          <p:nvPr/>
        </p:nvSpPr>
        <p:spPr>
          <a:xfrm>
            <a:off x="6301875" y="6154597"/>
            <a:ext cx="952505" cy="400110"/>
          </a:xfrm>
          <a:prstGeom prst="rect">
            <a:avLst/>
          </a:prstGeom>
          <a:noFill/>
        </p:spPr>
        <p:txBody>
          <a:bodyPr wrap="none" rtlCol="0">
            <a:spAutoFit/>
          </a:bodyPr>
          <a:lstStyle/>
          <a:p>
            <a:r>
              <a:rPr lang="en-US" sz="2000" b="1" dirty="0" smtClean="0"/>
              <a:t>Origin?</a:t>
            </a:r>
            <a:endParaRPr lang="en-US" sz="2000" b="1" dirty="0"/>
          </a:p>
        </p:txBody>
      </p:sp>
      <p:sp>
        <p:nvSpPr>
          <p:cNvPr id="27" name="TextBox 26"/>
          <p:cNvSpPr txBox="1"/>
          <p:nvPr/>
        </p:nvSpPr>
        <p:spPr>
          <a:xfrm rot="16200000">
            <a:off x="6635706" y="1939049"/>
            <a:ext cx="952505" cy="400110"/>
          </a:xfrm>
          <a:prstGeom prst="rect">
            <a:avLst/>
          </a:prstGeom>
          <a:noFill/>
        </p:spPr>
        <p:txBody>
          <a:bodyPr wrap="none" rtlCol="0">
            <a:spAutoFit/>
          </a:bodyPr>
          <a:lstStyle/>
          <a:p>
            <a:r>
              <a:rPr lang="en-US" sz="2000" b="1" dirty="0" smtClean="0"/>
              <a:t>Origin?</a:t>
            </a:r>
            <a:endParaRPr lang="en-US" sz="2000" b="1" dirty="0"/>
          </a:p>
        </p:txBody>
      </p:sp>
      <p:sp>
        <p:nvSpPr>
          <p:cNvPr id="28" name="TextBox 27"/>
          <p:cNvSpPr txBox="1"/>
          <p:nvPr/>
        </p:nvSpPr>
        <p:spPr>
          <a:xfrm rot="16200000">
            <a:off x="6578073" y="5477749"/>
            <a:ext cx="952505" cy="400110"/>
          </a:xfrm>
          <a:prstGeom prst="rect">
            <a:avLst/>
          </a:prstGeom>
          <a:noFill/>
        </p:spPr>
        <p:txBody>
          <a:bodyPr wrap="none" rtlCol="0">
            <a:spAutoFit/>
          </a:bodyPr>
          <a:lstStyle/>
          <a:p>
            <a:r>
              <a:rPr lang="en-US" sz="2000" b="1" dirty="0" smtClean="0"/>
              <a:t>Origin?</a:t>
            </a:r>
            <a:endParaRPr lang="en-US" sz="2000" b="1" dirty="0"/>
          </a:p>
        </p:txBody>
      </p:sp>
      <p:sp>
        <p:nvSpPr>
          <p:cNvPr id="29" name="TextBox 28"/>
          <p:cNvSpPr txBox="1"/>
          <p:nvPr/>
        </p:nvSpPr>
        <p:spPr>
          <a:xfrm rot="16200000">
            <a:off x="1536608" y="5464200"/>
            <a:ext cx="952505" cy="400110"/>
          </a:xfrm>
          <a:prstGeom prst="rect">
            <a:avLst/>
          </a:prstGeom>
          <a:noFill/>
        </p:spPr>
        <p:txBody>
          <a:bodyPr wrap="none" rtlCol="0">
            <a:spAutoFit/>
          </a:bodyPr>
          <a:lstStyle/>
          <a:p>
            <a:r>
              <a:rPr lang="en-US" sz="2000" b="1" dirty="0" smtClean="0"/>
              <a:t>Origin?</a:t>
            </a:r>
            <a:endParaRPr lang="en-US" sz="2000" b="1" dirty="0"/>
          </a:p>
        </p:txBody>
      </p:sp>
    </p:spTree>
    <p:extLst>
      <p:ext uri="{BB962C8B-B14F-4D97-AF65-F5344CB8AC3E}">
        <p14:creationId xmlns:p14="http://schemas.microsoft.com/office/powerpoint/2010/main" val="2340784843"/>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p:txBody>
          <a:bodyPr/>
          <a:lstStyle/>
          <a:p>
            <a:r>
              <a:rPr lang="en-US" altLang="en-US"/>
              <a:t>Excitation transfer</a:t>
            </a:r>
          </a:p>
        </p:txBody>
      </p:sp>
      <p:grpSp>
        <p:nvGrpSpPr>
          <p:cNvPr id="100362" name="Group 10"/>
          <p:cNvGrpSpPr>
            <a:grpSpLocks noChangeAspect="1"/>
          </p:cNvGrpSpPr>
          <p:nvPr/>
        </p:nvGrpSpPr>
        <p:grpSpPr bwMode="auto">
          <a:xfrm>
            <a:off x="482600" y="2830513"/>
            <a:ext cx="3190875" cy="1773237"/>
            <a:chOff x="817" y="1135"/>
            <a:chExt cx="4016" cy="2232"/>
          </a:xfrm>
        </p:grpSpPr>
        <p:sp>
          <p:nvSpPr>
            <p:cNvPr id="100355" name="Oval 3"/>
            <p:cNvSpPr>
              <a:spLocks noChangeAspect="1"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0356" name="Oval 4"/>
            <p:cNvSpPr>
              <a:spLocks noChangeAspect="1"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0357" name="Oval 5"/>
            <p:cNvSpPr>
              <a:spLocks noChangeAspect="1" noChangeArrowheads="1"/>
            </p:cNvSpPr>
            <p:nvPr/>
          </p:nvSpPr>
          <p:spPr bwMode="auto">
            <a:xfrm rot="-8804052">
              <a:off x="817" y="1610"/>
              <a:ext cx="4016" cy="122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0358" name="Oval 6"/>
            <p:cNvSpPr>
              <a:spLocks noChangeAspect="1"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0363" name="Group 11"/>
          <p:cNvGrpSpPr>
            <a:grpSpLocks noChangeAspect="1"/>
          </p:cNvGrpSpPr>
          <p:nvPr/>
        </p:nvGrpSpPr>
        <p:grpSpPr bwMode="auto">
          <a:xfrm>
            <a:off x="5851525" y="2887663"/>
            <a:ext cx="1773238" cy="1773237"/>
            <a:chOff x="1751" y="1135"/>
            <a:chExt cx="2232" cy="2232"/>
          </a:xfrm>
        </p:grpSpPr>
        <p:sp>
          <p:nvSpPr>
            <p:cNvPr id="100364" name="Oval 12"/>
            <p:cNvSpPr>
              <a:spLocks noChangeAspect="1"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0365" name="Oval 13"/>
            <p:cNvSpPr>
              <a:spLocks noChangeAspect="1"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0366" name="Oval 14"/>
            <p:cNvSpPr>
              <a:spLocks noChangeAspect="1"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0367" name="Oval 15"/>
            <p:cNvSpPr>
              <a:spLocks noChangeAspect="1"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Tree>
    <p:extLst>
      <p:ext uri="{BB962C8B-B14F-4D97-AF65-F5344CB8AC3E}">
        <p14:creationId xmlns:p14="http://schemas.microsoft.com/office/powerpoint/2010/main" val="2536119803"/>
      </p:ext>
    </p:extLst>
  </p:cSld>
  <p:clrMapOvr>
    <a:masterClrMapping/>
  </p:clrMapOvr>
  <p:transition spd="slow"/>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p:txBody>
          <a:bodyPr/>
          <a:lstStyle/>
          <a:p>
            <a:r>
              <a:rPr lang="en-US" altLang="en-US"/>
              <a:t>Excitation transfer</a:t>
            </a:r>
          </a:p>
        </p:txBody>
      </p:sp>
      <p:grpSp>
        <p:nvGrpSpPr>
          <p:cNvPr id="101384" name="Group 8"/>
          <p:cNvGrpSpPr>
            <a:grpSpLocks noChangeAspect="1"/>
          </p:cNvGrpSpPr>
          <p:nvPr/>
        </p:nvGrpSpPr>
        <p:grpSpPr bwMode="auto">
          <a:xfrm>
            <a:off x="5851525" y="2887663"/>
            <a:ext cx="1773238" cy="1773237"/>
            <a:chOff x="1751" y="1135"/>
            <a:chExt cx="2232" cy="2232"/>
          </a:xfrm>
        </p:grpSpPr>
        <p:sp>
          <p:nvSpPr>
            <p:cNvPr id="101385" name="Oval 9"/>
            <p:cNvSpPr>
              <a:spLocks noChangeAspect="1"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1386" name="Oval 10"/>
            <p:cNvSpPr>
              <a:spLocks noChangeAspect="1"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1387" name="Oval 11"/>
            <p:cNvSpPr>
              <a:spLocks noChangeAspect="1"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1388" name="Oval 12"/>
            <p:cNvSpPr>
              <a:spLocks noChangeAspect="1"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1414" name="Group 38"/>
          <p:cNvGrpSpPr>
            <a:grpSpLocks/>
          </p:cNvGrpSpPr>
          <p:nvPr/>
        </p:nvGrpSpPr>
        <p:grpSpPr bwMode="auto">
          <a:xfrm>
            <a:off x="2114550" y="3152775"/>
            <a:ext cx="3714750" cy="585788"/>
            <a:chOff x="1197" y="1221"/>
            <a:chExt cx="738" cy="369"/>
          </a:xfrm>
        </p:grpSpPr>
        <p:grpSp>
          <p:nvGrpSpPr>
            <p:cNvPr id="101390" name="Group 14"/>
            <p:cNvGrpSpPr>
              <a:grpSpLocks/>
            </p:cNvGrpSpPr>
            <p:nvPr/>
          </p:nvGrpSpPr>
          <p:grpSpPr bwMode="auto">
            <a:xfrm>
              <a:off x="1197" y="1221"/>
              <a:ext cx="370" cy="369"/>
              <a:chOff x="362" y="2318"/>
              <a:chExt cx="370" cy="369"/>
            </a:xfrm>
          </p:grpSpPr>
          <p:sp>
            <p:nvSpPr>
              <p:cNvPr id="101391" name="Freeform 15"/>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1392" name="Freeform 16"/>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101393" name="Group 17"/>
            <p:cNvGrpSpPr>
              <a:grpSpLocks/>
            </p:cNvGrpSpPr>
            <p:nvPr/>
          </p:nvGrpSpPr>
          <p:grpSpPr bwMode="auto">
            <a:xfrm>
              <a:off x="1565" y="1221"/>
              <a:ext cx="370" cy="369"/>
              <a:chOff x="362" y="2318"/>
              <a:chExt cx="370" cy="369"/>
            </a:xfrm>
          </p:grpSpPr>
          <p:sp>
            <p:nvSpPr>
              <p:cNvPr id="101394" name="Freeform 18"/>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1395" name="Freeform 19"/>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sp>
        <p:nvSpPr>
          <p:cNvPr id="101415" name="Text Box 39"/>
          <p:cNvSpPr txBox="1">
            <a:spLocks noChangeArrowheads="1"/>
          </p:cNvSpPr>
          <p:nvPr/>
        </p:nvSpPr>
        <p:spPr bwMode="auto">
          <a:xfrm>
            <a:off x="3879850" y="3903663"/>
            <a:ext cx="1263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000000"/>
                </a:solidFill>
                <a:latin typeface="Arial"/>
              </a:rPr>
              <a:t>UV photon</a:t>
            </a:r>
          </a:p>
        </p:txBody>
      </p:sp>
      <p:grpSp>
        <p:nvGrpSpPr>
          <p:cNvPr id="101421" name="Group 45"/>
          <p:cNvGrpSpPr>
            <a:grpSpLocks noChangeAspect="1"/>
          </p:cNvGrpSpPr>
          <p:nvPr/>
        </p:nvGrpSpPr>
        <p:grpSpPr bwMode="auto">
          <a:xfrm>
            <a:off x="1222375" y="2830513"/>
            <a:ext cx="1773238" cy="1773237"/>
            <a:chOff x="1751" y="1135"/>
            <a:chExt cx="2232" cy="2232"/>
          </a:xfrm>
        </p:grpSpPr>
        <p:sp>
          <p:nvSpPr>
            <p:cNvPr id="101422" name="Oval 46"/>
            <p:cNvSpPr>
              <a:spLocks noChangeAspect="1"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1423" name="Oval 47"/>
            <p:cNvSpPr>
              <a:spLocks noChangeAspect="1"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1424" name="Oval 48"/>
            <p:cNvSpPr>
              <a:spLocks noChangeAspect="1"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1425" name="Oval 49"/>
            <p:cNvSpPr>
              <a:spLocks noChangeAspect="1"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Tree>
    <p:extLst>
      <p:ext uri="{BB962C8B-B14F-4D97-AF65-F5344CB8AC3E}">
        <p14:creationId xmlns:p14="http://schemas.microsoft.com/office/powerpoint/2010/main" val="1399918961"/>
      </p:ext>
    </p:extLst>
  </p:cSld>
  <p:clrMapOvr>
    <a:masterClrMapping/>
  </p:clrMapOvr>
  <p:transition spd="slow"/>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p:txBody>
          <a:bodyPr/>
          <a:lstStyle/>
          <a:p>
            <a:r>
              <a:rPr lang="en-US" altLang="en-US"/>
              <a:t>Excitation transfer</a:t>
            </a:r>
          </a:p>
        </p:txBody>
      </p:sp>
      <p:grpSp>
        <p:nvGrpSpPr>
          <p:cNvPr id="102403" name="Group 3"/>
          <p:cNvGrpSpPr>
            <a:grpSpLocks noChangeAspect="1"/>
          </p:cNvGrpSpPr>
          <p:nvPr/>
        </p:nvGrpSpPr>
        <p:grpSpPr bwMode="auto">
          <a:xfrm>
            <a:off x="5111750" y="2881313"/>
            <a:ext cx="3190875" cy="1773237"/>
            <a:chOff x="817" y="1135"/>
            <a:chExt cx="4016" cy="2232"/>
          </a:xfrm>
        </p:grpSpPr>
        <p:sp>
          <p:nvSpPr>
            <p:cNvPr id="102404" name="Oval 4"/>
            <p:cNvSpPr>
              <a:spLocks noChangeAspect="1"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2405" name="Oval 5"/>
            <p:cNvSpPr>
              <a:spLocks noChangeAspect="1"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2406" name="Oval 6"/>
            <p:cNvSpPr>
              <a:spLocks noChangeAspect="1" noChangeArrowheads="1"/>
            </p:cNvSpPr>
            <p:nvPr/>
          </p:nvSpPr>
          <p:spPr bwMode="auto">
            <a:xfrm rot="-8804052">
              <a:off x="817" y="1610"/>
              <a:ext cx="4016" cy="122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2407" name="Oval 7"/>
            <p:cNvSpPr>
              <a:spLocks noChangeAspect="1"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2421" name="Group 21"/>
          <p:cNvGrpSpPr>
            <a:grpSpLocks noChangeAspect="1"/>
          </p:cNvGrpSpPr>
          <p:nvPr/>
        </p:nvGrpSpPr>
        <p:grpSpPr bwMode="auto">
          <a:xfrm>
            <a:off x="1222375" y="2830513"/>
            <a:ext cx="1773238" cy="1773237"/>
            <a:chOff x="1751" y="1135"/>
            <a:chExt cx="2232" cy="2232"/>
          </a:xfrm>
        </p:grpSpPr>
        <p:sp>
          <p:nvSpPr>
            <p:cNvPr id="102422" name="Oval 22"/>
            <p:cNvSpPr>
              <a:spLocks noChangeAspect="1"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2423" name="Oval 23"/>
            <p:cNvSpPr>
              <a:spLocks noChangeAspect="1"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2424" name="Oval 24"/>
            <p:cNvSpPr>
              <a:spLocks noChangeAspect="1"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2425" name="Oval 25"/>
            <p:cNvSpPr>
              <a:spLocks noChangeAspect="1"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Tree>
    <p:extLst>
      <p:ext uri="{BB962C8B-B14F-4D97-AF65-F5344CB8AC3E}">
        <p14:creationId xmlns:p14="http://schemas.microsoft.com/office/powerpoint/2010/main" val="1250444119"/>
      </p:ext>
    </p:extLst>
  </p:cSld>
  <p:clrMapOvr>
    <a:masterClrMapping/>
  </p:clrMapOvr>
  <p:transition spd="slow"/>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p:txBody>
          <a:bodyPr/>
          <a:lstStyle/>
          <a:p>
            <a:r>
              <a:rPr lang="en-US" altLang="en-US"/>
              <a:t>Excitation transfer</a:t>
            </a:r>
          </a:p>
        </p:txBody>
      </p:sp>
      <p:grpSp>
        <p:nvGrpSpPr>
          <p:cNvPr id="103427" name="Group 3"/>
          <p:cNvGrpSpPr>
            <a:grpSpLocks noChangeAspect="1"/>
          </p:cNvGrpSpPr>
          <p:nvPr/>
        </p:nvGrpSpPr>
        <p:grpSpPr bwMode="auto">
          <a:xfrm>
            <a:off x="482600" y="2830513"/>
            <a:ext cx="3190875" cy="1773237"/>
            <a:chOff x="817" y="1135"/>
            <a:chExt cx="4016" cy="2232"/>
          </a:xfrm>
        </p:grpSpPr>
        <p:sp>
          <p:nvSpPr>
            <p:cNvPr id="103428" name="Oval 4"/>
            <p:cNvSpPr>
              <a:spLocks noChangeAspect="1"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3429" name="Oval 5"/>
            <p:cNvSpPr>
              <a:spLocks noChangeAspect="1"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3430" name="Oval 6"/>
            <p:cNvSpPr>
              <a:spLocks noChangeAspect="1" noChangeArrowheads="1"/>
            </p:cNvSpPr>
            <p:nvPr/>
          </p:nvSpPr>
          <p:spPr bwMode="auto">
            <a:xfrm rot="-8804052">
              <a:off x="817" y="1610"/>
              <a:ext cx="4016" cy="122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3431" name="Oval 7"/>
            <p:cNvSpPr>
              <a:spLocks noChangeAspect="1"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3432" name="Group 8"/>
          <p:cNvGrpSpPr>
            <a:grpSpLocks noChangeAspect="1"/>
          </p:cNvGrpSpPr>
          <p:nvPr/>
        </p:nvGrpSpPr>
        <p:grpSpPr bwMode="auto">
          <a:xfrm>
            <a:off x="5851525" y="2887663"/>
            <a:ext cx="1773238" cy="1773237"/>
            <a:chOff x="1751" y="1135"/>
            <a:chExt cx="2232" cy="2232"/>
          </a:xfrm>
        </p:grpSpPr>
        <p:sp>
          <p:nvSpPr>
            <p:cNvPr id="103433" name="Oval 9"/>
            <p:cNvSpPr>
              <a:spLocks noChangeAspect="1"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3434" name="Oval 10"/>
            <p:cNvSpPr>
              <a:spLocks noChangeAspect="1"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3435" name="Oval 11"/>
            <p:cNvSpPr>
              <a:spLocks noChangeAspect="1"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3436" name="Oval 12"/>
            <p:cNvSpPr>
              <a:spLocks noChangeAspect="1"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103437" name="Freeform 13"/>
          <p:cNvSpPr>
            <a:spLocks/>
          </p:cNvSpPr>
          <p:nvPr/>
        </p:nvSpPr>
        <p:spPr bwMode="auto">
          <a:xfrm>
            <a:off x="2957513" y="2771775"/>
            <a:ext cx="3171825" cy="1130300"/>
          </a:xfrm>
          <a:custGeom>
            <a:avLst/>
            <a:gdLst>
              <a:gd name="T0" fmla="*/ 0 w 1998"/>
              <a:gd name="T1" fmla="*/ 0 h 712"/>
              <a:gd name="T2" fmla="*/ 945 w 1998"/>
              <a:gd name="T3" fmla="*/ 594 h 712"/>
              <a:gd name="T4" fmla="*/ 1998 w 1998"/>
              <a:gd name="T5" fmla="*/ 711 h 712"/>
            </a:gdLst>
            <a:ahLst/>
            <a:cxnLst>
              <a:cxn ang="0">
                <a:pos x="T0" y="T1"/>
              </a:cxn>
              <a:cxn ang="0">
                <a:pos x="T2" y="T3"/>
              </a:cxn>
              <a:cxn ang="0">
                <a:pos x="T4" y="T5"/>
              </a:cxn>
            </a:cxnLst>
            <a:rect l="0" t="0" r="r" b="b"/>
            <a:pathLst>
              <a:path w="1998" h="712">
                <a:moveTo>
                  <a:pt x="0" y="0"/>
                </a:moveTo>
                <a:cubicBezTo>
                  <a:pt x="306" y="238"/>
                  <a:pt x="612" y="476"/>
                  <a:pt x="945" y="594"/>
                </a:cubicBezTo>
                <a:cubicBezTo>
                  <a:pt x="1278" y="712"/>
                  <a:pt x="1638" y="711"/>
                  <a:pt x="1998" y="71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3438" name="Text Box 14"/>
          <p:cNvSpPr txBox="1">
            <a:spLocks noChangeArrowheads="1"/>
          </p:cNvSpPr>
          <p:nvPr/>
        </p:nvSpPr>
        <p:spPr bwMode="auto">
          <a:xfrm>
            <a:off x="3736975" y="4003675"/>
            <a:ext cx="1746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000000"/>
                </a:solidFill>
                <a:latin typeface="Arial"/>
              </a:rPr>
              <a:t>F</a:t>
            </a:r>
            <a:r>
              <a:rPr lang="en-US" altLang="en-US">
                <a:solidFill>
                  <a:srgbClr val="000000"/>
                </a:solidFill>
                <a:latin typeface="Arial"/>
                <a:cs typeface="Arial" pitchFamily="34" charset="0"/>
              </a:rPr>
              <a:t>örster transfer</a:t>
            </a:r>
          </a:p>
        </p:txBody>
      </p:sp>
      <p:sp>
        <p:nvSpPr>
          <p:cNvPr id="103439" name="Text Box 15"/>
          <p:cNvSpPr txBox="1">
            <a:spLocks noChangeArrowheads="1"/>
          </p:cNvSpPr>
          <p:nvPr/>
        </p:nvSpPr>
        <p:spPr bwMode="auto">
          <a:xfrm>
            <a:off x="4175125" y="3213100"/>
            <a:ext cx="3952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000000"/>
                </a:solidFill>
                <a:latin typeface="Arial"/>
              </a:rPr>
              <a:t>r</a:t>
            </a:r>
            <a:r>
              <a:rPr lang="en-US" altLang="en-US" baseline="30000">
                <a:solidFill>
                  <a:srgbClr val="000000"/>
                </a:solidFill>
                <a:latin typeface="Arial"/>
              </a:rPr>
              <a:t>-6</a:t>
            </a:r>
            <a:endParaRPr lang="en-US" altLang="en-US" baseline="30000">
              <a:solidFill>
                <a:srgbClr val="000000"/>
              </a:solidFill>
              <a:latin typeface="Arial"/>
              <a:cs typeface="Arial" pitchFamily="34" charset="0"/>
            </a:endParaRPr>
          </a:p>
        </p:txBody>
      </p:sp>
    </p:spTree>
    <p:extLst>
      <p:ext uri="{BB962C8B-B14F-4D97-AF65-F5344CB8AC3E}">
        <p14:creationId xmlns:p14="http://schemas.microsoft.com/office/powerpoint/2010/main" val="4141817632"/>
      </p:ext>
    </p:extLst>
  </p:cSld>
  <p:clrMapOvr>
    <a:masterClrMapping/>
  </p:clrMapOvr>
  <p:transition spd="slow"/>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p:txBody>
          <a:bodyPr/>
          <a:lstStyle/>
          <a:p>
            <a:r>
              <a:rPr lang="en-US" altLang="en-US"/>
              <a:t>Excitation transfer</a:t>
            </a:r>
          </a:p>
        </p:txBody>
      </p:sp>
      <p:grpSp>
        <p:nvGrpSpPr>
          <p:cNvPr id="104451" name="Group 3"/>
          <p:cNvGrpSpPr>
            <a:grpSpLocks noChangeAspect="1"/>
          </p:cNvGrpSpPr>
          <p:nvPr/>
        </p:nvGrpSpPr>
        <p:grpSpPr bwMode="auto">
          <a:xfrm>
            <a:off x="5111750" y="2881313"/>
            <a:ext cx="3190875" cy="1773237"/>
            <a:chOff x="817" y="1135"/>
            <a:chExt cx="4016" cy="2232"/>
          </a:xfrm>
        </p:grpSpPr>
        <p:sp>
          <p:nvSpPr>
            <p:cNvPr id="104452" name="Oval 4"/>
            <p:cNvSpPr>
              <a:spLocks noChangeAspect="1"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4453" name="Oval 5"/>
            <p:cNvSpPr>
              <a:spLocks noChangeAspect="1"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4454" name="Oval 6"/>
            <p:cNvSpPr>
              <a:spLocks noChangeAspect="1" noChangeArrowheads="1"/>
            </p:cNvSpPr>
            <p:nvPr/>
          </p:nvSpPr>
          <p:spPr bwMode="auto">
            <a:xfrm rot="-8804052">
              <a:off x="817" y="1610"/>
              <a:ext cx="4016" cy="122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4455" name="Oval 7"/>
            <p:cNvSpPr>
              <a:spLocks noChangeAspect="1"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4456" name="Group 8"/>
          <p:cNvGrpSpPr>
            <a:grpSpLocks noChangeAspect="1"/>
          </p:cNvGrpSpPr>
          <p:nvPr/>
        </p:nvGrpSpPr>
        <p:grpSpPr bwMode="auto">
          <a:xfrm>
            <a:off x="1222375" y="2830513"/>
            <a:ext cx="1773238" cy="1773237"/>
            <a:chOff x="1751" y="1135"/>
            <a:chExt cx="2232" cy="2232"/>
          </a:xfrm>
        </p:grpSpPr>
        <p:sp>
          <p:nvSpPr>
            <p:cNvPr id="104457" name="Oval 9"/>
            <p:cNvSpPr>
              <a:spLocks noChangeAspect="1"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4458" name="Oval 10"/>
            <p:cNvSpPr>
              <a:spLocks noChangeAspect="1"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4459" name="Oval 11"/>
            <p:cNvSpPr>
              <a:spLocks noChangeAspect="1"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4460" name="Oval 12"/>
            <p:cNvSpPr>
              <a:spLocks noChangeAspect="1"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Tree>
    <p:extLst>
      <p:ext uri="{BB962C8B-B14F-4D97-AF65-F5344CB8AC3E}">
        <p14:creationId xmlns:p14="http://schemas.microsoft.com/office/powerpoint/2010/main" val="1612034890"/>
      </p:ext>
    </p:extLst>
  </p:cSld>
  <p:clrMapOvr>
    <a:masterClrMapping/>
  </p:clrMapOvr>
  <p:transition spd="slow"/>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p:txBody>
          <a:bodyPr/>
          <a:lstStyle/>
          <a:p>
            <a:r>
              <a:rPr lang="en-US" altLang="en-US"/>
              <a:t>t = 0 s</a:t>
            </a:r>
          </a:p>
        </p:txBody>
      </p:sp>
      <p:grpSp>
        <p:nvGrpSpPr>
          <p:cNvPr id="105505" name="Group 33"/>
          <p:cNvGrpSpPr>
            <a:grpSpLocks/>
          </p:cNvGrpSpPr>
          <p:nvPr/>
        </p:nvGrpSpPr>
        <p:grpSpPr bwMode="auto">
          <a:xfrm>
            <a:off x="3935413" y="2941638"/>
            <a:ext cx="858837" cy="785812"/>
            <a:chOff x="2479" y="1853"/>
            <a:chExt cx="541" cy="495"/>
          </a:xfrm>
        </p:grpSpPr>
        <p:sp>
          <p:nvSpPr>
            <p:cNvPr id="105506" name="Oval 34"/>
            <p:cNvSpPr>
              <a:spLocks noChangeArrowheads="1"/>
            </p:cNvSpPr>
            <p:nvPr/>
          </p:nvSpPr>
          <p:spPr bwMode="auto">
            <a:xfrm rot="16200000">
              <a:off x="2502" y="2029"/>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07" name="Oval 35"/>
            <p:cNvSpPr>
              <a:spLocks noChangeArrowheads="1"/>
            </p:cNvSpPr>
            <p:nvPr/>
          </p:nvSpPr>
          <p:spPr bwMode="auto">
            <a:xfrm rot="16200000">
              <a:off x="2743" y="2092"/>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08" name="Oval 36"/>
            <p:cNvSpPr>
              <a:spLocks noChangeArrowheads="1"/>
            </p:cNvSpPr>
            <p:nvPr/>
          </p:nvSpPr>
          <p:spPr bwMode="auto">
            <a:xfrm rot="-8804052">
              <a:off x="2479" y="2035"/>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09" name="Oval 37"/>
            <p:cNvSpPr>
              <a:spLocks noChangeArrowheads="1"/>
            </p:cNvSpPr>
            <p:nvPr/>
          </p:nvSpPr>
          <p:spPr bwMode="auto">
            <a:xfrm rot="19571678">
              <a:off x="2479" y="2035"/>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10" name="Group 38"/>
          <p:cNvGrpSpPr>
            <a:grpSpLocks/>
          </p:cNvGrpSpPr>
          <p:nvPr/>
        </p:nvGrpSpPr>
        <p:grpSpPr bwMode="auto">
          <a:xfrm>
            <a:off x="1270000" y="3892550"/>
            <a:ext cx="858838" cy="785813"/>
            <a:chOff x="1751" y="1135"/>
            <a:chExt cx="2232" cy="2232"/>
          </a:xfrm>
        </p:grpSpPr>
        <p:sp>
          <p:nvSpPr>
            <p:cNvPr id="105511" name="Oval 3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12" name="Oval 4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13" name="Oval 4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14" name="Oval 4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15" name="Group 43"/>
          <p:cNvGrpSpPr>
            <a:grpSpLocks/>
          </p:cNvGrpSpPr>
          <p:nvPr/>
        </p:nvGrpSpPr>
        <p:grpSpPr bwMode="auto">
          <a:xfrm rot="1669699">
            <a:off x="4411663" y="3959225"/>
            <a:ext cx="858837" cy="785813"/>
            <a:chOff x="1751" y="1135"/>
            <a:chExt cx="2232" cy="2232"/>
          </a:xfrm>
        </p:grpSpPr>
        <p:sp>
          <p:nvSpPr>
            <p:cNvPr id="105516" name="Oval 4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17" name="Oval 4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18" name="Oval 4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19" name="Oval 4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20" name="Group 48"/>
          <p:cNvGrpSpPr>
            <a:grpSpLocks/>
          </p:cNvGrpSpPr>
          <p:nvPr/>
        </p:nvGrpSpPr>
        <p:grpSpPr bwMode="auto">
          <a:xfrm>
            <a:off x="2462213" y="3355975"/>
            <a:ext cx="858837" cy="785813"/>
            <a:chOff x="1751" y="1135"/>
            <a:chExt cx="2232" cy="2232"/>
          </a:xfrm>
        </p:grpSpPr>
        <p:sp>
          <p:nvSpPr>
            <p:cNvPr id="105521" name="Oval 4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22" name="Oval 5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23" name="Oval 5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24" name="Oval 5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25" name="Group 53"/>
          <p:cNvGrpSpPr>
            <a:grpSpLocks/>
          </p:cNvGrpSpPr>
          <p:nvPr/>
        </p:nvGrpSpPr>
        <p:grpSpPr bwMode="auto">
          <a:xfrm>
            <a:off x="7259638" y="3784600"/>
            <a:ext cx="858837" cy="785813"/>
            <a:chOff x="4573" y="2384"/>
            <a:chExt cx="541" cy="495"/>
          </a:xfrm>
        </p:grpSpPr>
        <p:sp>
          <p:nvSpPr>
            <p:cNvPr id="105526" name="Oval 54"/>
            <p:cNvSpPr>
              <a:spLocks noChangeArrowheads="1"/>
            </p:cNvSpPr>
            <p:nvPr/>
          </p:nvSpPr>
          <p:spPr bwMode="auto">
            <a:xfrm rot="16200000">
              <a:off x="4596" y="256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27" name="Oval 55"/>
            <p:cNvSpPr>
              <a:spLocks noChangeArrowheads="1"/>
            </p:cNvSpPr>
            <p:nvPr/>
          </p:nvSpPr>
          <p:spPr bwMode="auto">
            <a:xfrm rot="16200000">
              <a:off x="4837" y="262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28" name="Oval 56"/>
            <p:cNvSpPr>
              <a:spLocks noChangeArrowheads="1"/>
            </p:cNvSpPr>
            <p:nvPr/>
          </p:nvSpPr>
          <p:spPr bwMode="auto">
            <a:xfrm rot="-8804052">
              <a:off x="4573" y="256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29" name="Oval 57"/>
            <p:cNvSpPr>
              <a:spLocks noChangeArrowheads="1"/>
            </p:cNvSpPr>
            <p:nvPr/>
          </p:nvSpPr>
          <p:spPr bwMode="auto">
            <a:xfrm rot="19571678">
              <a:off x="4573" y="256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30" name="Group 58"/>
          <p:cNvGrpSpPr>
            <a:grpSpLocks/>
          </p:cNvGrpSpPr>
          <p:nvPr/>
        </p:nvGrpSpPr>
        <p:grpSpPr bwMode="auto">
          <a:xfrm rot="1198672">
            <a:off x="2047875" y="4568825"/>
            <a:ext cx="858838" cy="785813"/>
            <a:chOff x="1751" y="1135"/>
            <a:chExt cx="2232" cy="2232"/>
          </a:xfrm>
        </p:grpSpPr>
        <p:sp>
          <p:nvSpPr>
            <p:cNvPr id="105531" name="Oval 5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32" name="Oval 6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33" name="Oval 6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34" name="Oval 6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35" name="Group 63"/>
          <p:cNvGrpSpPr>
            <a:grpSpLocks/>
          </p:cNvGrpSpPr>
          <p:nvPr/>
        </p:nvGrpSpPr>
        <p:grpSpPr bwMode="auto">
          <a:xfrm rot="-1425292">
            <a:off x="3419475" y="4343400"/>
            <a:ext cx="858838" cy="785813"/>
            <a:chOff x="1751" y="1135"/>
            <a:chExt cx="2232" cy="2232"/>
          </a:xfrm>
        </p:grpSpPr>
        <p:sp>
          <p:nvSpPr>
            <p:cNvPr id="105536" name="Oval 6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37" name="Oval 6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38" name="Oval 6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39" name="Oval 6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40" name="Group 68"/>
          <p:cNvGrpSpPr>
            <a:grpSpLocks/>
          </p:cNvGrpSpPr>
          <p:nvPr/>
        </p:nvGrpSpPr>
        <p:grpSpPr bwMode="auto">
          <a:xfrm>
            <a:off x="6169025" y="2941638"/>
            <a:ext cx="858838" cy="785812"/>
            <a:chOff x="1751" y="1135"/>
            <a:chExt cx="2232" cy="2232"/>
          </a:xfrm>
        </p:grpSpPr>
        <p:sp>
          <p:nvSpPr>
            <p:cNvPr id="105541"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42"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43"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44"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45" name="Group 73"/>
          <p:cNvGrpSpPr>
            <a:grpSpLocks/>
          </p:cNvGrpSpPr>
          <p:nvPr/>
        </p:nvGrpSpPr>
        <p:grpSpPr bwMode="auto">
          <a:xfrm>
            <a:off x="6221413" y="4371975"/>
            <a:ext cx="858837" cy="785813"/>
            <a:chOff x="1751" y="1135"/>
            <a:chExt cx="2232" cy="2232"/>
          </a:xfrm>
        </p:grpSpPr>
        <p:sp>
          <p:nvSpPr>
            <p:cNvPr id="105546"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47"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48"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49"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50" name="Group 78"/>
          <p:cNvGrpSpPr>
            <a:grpSpLocks/>
          </p:cNvGrpSpPr>
          <p:nvPr/>
        </p:nvGrpSpPr>
        <p:grpSpPr bwMode="auto">
          <a:xfrm>
            <a:off x="5081588" y="2724150"/>
            <a:ext cx="858837" cy="785813"/>
            <a:chOff x="1751" y="1135"/>
            <a:chExt cx="2232" cy="2232"/>
          </a:xfrm>
        </p:grpSpPr>
        <p:sp>
          <p:nvSpPr>
            <p:cNvPr id="105551" name="Oval 7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52" name="Oval 8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53" name="Oval 8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54" name="Oval 8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55" name="Group 83"/>
          <p:cNvGrpSpPr>
            <a:grpSpLocks/>
          </p:cNvGrpSpPr>
          <p:nvPr/>
        </p:nvGrpSpPr>
        <p:grpSpPr bwMode="auto">
          <a:xfrm>
            <a:off x="1446213" y="2935288"/>
            <a:ext cx="858837" cy="785812"/>
            <a:chOff x="1751" y="1135"/>
            <a:chExt cx="2232" cy="2232"/>
          </a:xfrm>
        </p:grpSpPr>
        <p:sp>
          <p:nvSpPr>
            <p:cNvPr id="105556" name="Oval 8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57" name="Oval 8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58" name="Oval 8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59" name="Oval 8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60" name="Group 88"/>
          <p:cNvGrpSpPr>
            <a:grpSpLocks/>
          </p:cNvGrpSpPr>
          <p:nvPr/>
        </p:nvGrpSpPr>
        <p:grpSpPr bwMode="auto">
          <a:xfrm rot="3434755">
            <a:off x="5226050" y="4930776"/>
            <a:ext cx="858837" cy="785812"/>
            <a:chOff x="1751" y="1135"/>
            <a:chExt cx="2232" cy="2232"/>
          </a:xfrm>
        </p:grpSpPr>
        <p:sp>
          <p:nvSpPr>
            <p:cNvPr id="105561" name="Oval 8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62" name="Oval 9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63" name="Oval 9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64" name="Oval 9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65" name="Group 93"/>
          <p:cNvGrpSpPr>
            <a:grpSpLocks/>
          </p:cNvGrpSpPr>
          <p:nvPr/>
        </p:nvGrpSpPr>
        <p:grpSpPr bwMode="auto">
          <a:xfrm>
            <a:off x="2901950" y="5254625"/>
            <a:ext cx="858838" cy="858838"/>
            <a:chOff x="1828" y="3310"/>
            <a:chExt cx="541" cy="541"/>
          </a:xfrm>
        </p:grpSpPr>
        <p:sp>
          <p:nvSpPr>
            <p:cNvPr id="105566" name="Oval 94"/>
            <p:cNvSpPr>
              <a:spLocks noChangeArrowheads="1"/>
            </p:cNvSpPr>
            <p:nvPr/>
          </p:nvSpPr>
          <p:spPr bwMode="auto">
            <a:xfrm rot="13846770">
              <a:off x="1852" y="351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67" name="Oval 95"/>
            <p:cNvSpPr>
              <a:spLocks noChangeArrowheads="1"/>
            </p:cNvSpPr>
            <p:nvPr/>
          </p:nvSpPr>
          <p:spPr bwMode="auto">
            <a:xfrm rot="13846770">
              <a:off x="2093" y="357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68" name="Oval 96"/>
            <p:cNvSpPr>
              <a:spLocks noChangeArrowheads="1"/>
            </p:cNvSpPr>
            <p:nvPr/>
          </p:nvSpPr>
          <p:spPr bwMode="auto">
            <a:xfrm rot="-11157283">
              <a:off x="1828" y="351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69" name="Oval 97"/>
            <p:cNvSpPr>
              <a:spLocks noChangeArrowheads="1"/>
            </p:cNvSpPr>
            <p:nvPr/>
          </p:nvSpPr>
          <p:spPr bwMode="auto">
            <a:xfrm rot="17218447">
              <a:off x="1828" y="351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70" name="Group 98"/>
          <p:cNvGrpSpPr>
            <a:grpSpLocks/>
          </p:cNvGrpSpPr>
          <p:nvPr/>
        </p:nvGrpSpPr>
        <p:grpSpPr bwMode="auto">
          <a:xfrm>
            <a:off x="4049713" y="5264150"/>
            <a:ext cx="858837" cy="785813"/>
            <a:chOff x="1751" y="1135"/>
            <a:chExt cx="2232" cy="2232"/>
          </a:xfrm>
        </p:grpSpPr>
        <p:sp>
          <p:nvSpPr>
            <p:cNvPr id="105571" name="Oval 9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72" name="Oval 10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73" name="Oval 10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74" name="Oval 10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105575" name="Oval 103"/>
          <p:cNvSpPr>
            <a:spLocks noChangeArrowheads="1"/>
          </p:cNvSpPr>
          <p:nvPr/>
        </p:nvSpPr>
        <p:spPr bwMode="auto">
          <a:xfrm rot="16643075">
            <a:off x="2708276" y="2582862"/>
            <a:ext cx="785812"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76" name="Oval 104"/>
          <p:cNvSpPr>
            <a:spLocks noChangeArrowheads="1"/>
          </p:cNvSpPr>
          <p:nvPr/>
        </p:nvSpPr>
        <p:spPr bwMode="auto">
          <a:xfrm rot="16643075">
            <a:off x="3090863" y="26828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77" name="Oval 105"/>
          <p:cNvSpPr>
            <a:spLocks noChangeArrowheads="1"/>
          </p:cNvSpPr>
          <p:nvPr/>
        </p:nvSpPr>
        <p:spPr bwMode="auto">
          <a:xfrm rot="-8360977">
            <a:off x="2671763" y="25923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78" name="Oval 106"/>
          <p:cNvSpPr>
            <a:spLocks noChangeArrowheads="1"/>
          </p:cNvSpPr>
          <p:nvPr/>
        </p:nvSpPr>
        <p:spPr bwMode="auto">
          <a:xfrm rot="20014753">
            <a:off x="2671763" y="25923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105579" name="Group 107"/>
          <p:cNvGrpSpPr>
            <a:grpSpLocks/>
          </p:cNvGrpSpPr>
          <p:nvPr/>
        </p:nvGrpSpPr>
        <p:grpSpPr bwMode="auto">
          <a:xfrm>
            <a:off x="5400675" y="3697288"/>
            <a:ext cx="858838" cy="785812"/>
            <a:chOff x="1751" y="1135"/>
            <a:chExt cx="2232" cy="2232"/>
          </a:xfrm>
        </p:grpSpPr>
        <p:sp>
          <p:nvSpPr>
            <p:cNvPr id="105580" name="Oval 10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81" name="Oval 10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82" name="Oval 11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83" name="Oval 11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84" name="Group 112"/>
          <p:cNvGrpSpPr>
            <a:grpSpLocks/>
          </p:cNvGrpSpPr>
          <p:nvPr/>
        </p:nvGrpSpPr>
        <p:grpSpPr bwMode="auto">
          <a:xfrm rot="1626381">
            <a:off x="1901825" y="5641975"/>
            <a:ext cx="858838" cy="785813"/>
            <a:chOff x="1751" y="1135"/>
            <a:chExt cx="2232" cy="2232"/>
          </a:xfrm>
        </p:grpSpPr>
        <p:sp>
          <p:nvSpPr>
            <p:cNvPr id="105585" name="Oval 11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86" name="Oval 11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87" name="Oval 11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88" name="Oval 11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89" name="Group 117"/>
          <p:cNvGrpSpPr>
            <a:grpSpLocks/>
          </p:cNvGrpSpPr>
          <p:nvPr/>
        </p:nvGrpSpPr>
        <p:grpSpPr bwMode="auto">
          <a:xfrm>
            <a:off x="1082675" y="4937125"/>
            <a:ext cx="858838" cy="785813"/>
            <a:chOff x="1751" y="1135"/>
            <a:chExt cx="2232" cy="2232"/>
          </a:xfrm>
        </p:grpSpPr>
        <p:sp>
          <p:nvSpPr>
            <p:cNvPr id="105590" name="Oval 11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91" name="Oval 11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92" name="Oval 12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93" name="Oval 12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94" name="Group 122"/>
          <p:cNvGrpSpPr>
            <a:grpSpLocks/>
          </p:cNvGrpSpPr>
          <p:nvPr/>
        </p:nvGrpSpPr>
        <p:grpSpPr bwMode="auto">
          <a:xfrm>
            <a:off x="5965825" y="1970088"/>
            <a:ext cx="858838" cy="785812"/>
            <a:chOff x="1751" y="1135"/>
            <a:chExt cx="2232" cy="2232"/>
          </a:xfrm>
        </p:grpSpPr>
        <p:sp>
          <p:nvSpPr>
            <p:cNvPr id="105595" name="Oval 12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96" name="Oval 12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97" name="Oval 12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598" name="Oval 12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599" name="Group 127"/>
          <p:cNvGrpSpPr>
            <a:grpSpLocks/>
          </p:cNvGrpSpPr>
          <p:nvPr/>
        </p:nvGrpSpPr>
        <p:grpSpPr bwMode="auto">
          <a:xfrm rot="879490">
            <a:off x="4841875" y="1671638"/>
            <a:ext cx="858838" cy="785812"/>
            <a:chOff x="1751" y="1135"/>
            <a:chExt cx="2232" cy="2232"/>
          </a:xfrm>
        </p:grpSpPr>
        <p:sp>
          <p:nvSpPr>
            <p:cNvPr id="105600" name="Oval 12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01" name="Oval 12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02" name="Oval 13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03" name="Oval 13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604" name="Group 132"/>
          <p:cNvGrpSpPr>
            <a:grpSpLocks/>
          </p:cNvGrpSpPr>
          <p:nvPr/>
        </p:nvGrpSpPr>
        <p:grpSpPr bwMode="auto">
          <a:xfrm rot="1128729">
            <a:off x="3775075" y="1998663"/>
            <a:ext cx="858838" cy="785812"/>
            <a:chOff x="1751" y="1135"/>
            <a:chExt cx="2232" cy="2232"/>
          </a:xfrm>
        </p:grpSpPr>
        <p:sp>
          <p:nvSpPr>
            <p:cNvPr id="105605" name="Oval 13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06" name="Oval 13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07" name="Oval 13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08" name="Oval 13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609" name="Group 137"/>
          <p:cNvGrpSpPr>
            <a:grpSpLocks/>
          </p:cNvGrpSpPr>
          <p:nvPr/>
        </p:nvGrpSpPr>
        <p:grpSpPr bwMode="auto">
          <a:xfrm rot="738582">
            <a:off x="1700213" y="1939925"/>
            <a:ext cx="858837" cy="785813"/>
            <a:chOff x="1751" y="1135"/>
            <a:chExt cx="2232" cy="2232"/>
          </a:xfrm>
        </p:grpSpPr>
        <p:sp>
          <p:nvSpPr>
            <p:cNvPr id="105610" name="Oval 13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11" name="Oval 13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12" name="Oval 14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13" name="Oval 14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614" name="Group 142"/>
          <p:cNvGrpSpPr>
            <a:grpSpLocks/>
          </p:cNvGrpSpPr>
          <p:nvPr/>
        </p:nvGrpSpPr>
        <p:grpSpPr bwMode="auto">
          <a:xfrm rot="-3226531">
            <a:off x="6176963" y="5314950"/>
            <a:ext cx="858837" cy="785813"/>
            <a:chOff x="1751" y="1135"/>
            <a:chExt cx="2232" cy="2232"/>
          </a:xfrm>
        </p:grpSpPr>
        <p:sp>
          <p:nvSpPr>
            <p:cNvPr id="105615" name="Oval 14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16" name="Oval 14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17" name="Oval 14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18" name="Oval 14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619" name="Group 147"/>
          <p:cNvGrpSpPr>
            <a:grpSpLocks/>
          </p:cNvGrpSpPr>
          <p:nvPr/>
        </p:nvGrpSpPr>
        <p:grpSpPr bwMode="auto">
          <a:xfrm>
            <a:off x="204788" y="4784725"/>
            <a:ext cx="858837" cy="785813"/>
            <a:chOff x="1751" y="1135"/>
            <a:chExt cx="2232" cy="2232"/>
          </a:xfrm>
        </p:grpSpPr>
        <p:sp>
          <p:nvSpPr>
            <p:cNvPr id="105620" name="Oval 14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21" name="Oval 14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22" name="Oval 15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23" name="Oval 15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624" name="Group 152"/>
          <p:cNvGrpSpPr>
            <a:grpSpLocks/>
          </p:cNvGrpSpPr>
          <p:nvPr/>
        </p:nvGrpSpPr>
        <p:grpSpPr bwMode="auto">
          <a:xfrm>
            <a:off x="479425" y="5757863"/>
            <a:ext cx="858838" cy="785812"/>
            <a:chOff x="1751" y="1135"/>
            <a:chExt cx="2232" cy="2232"/>
          </a:xfrm>
        </p:grpSpPr>
        <p:sp>
          <p:nvSpPr>
            <p:cNvPr id="105625" name="Oval 15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26" name="Oval 15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27" name="Oval 15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28" name="Oval 15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629" name="Group 157"/>
          <p:cNvGrpSpPr>
            <a:grpSpLocks/>
          </p:cNvGrpSpPr>
          <p:nvPr/>
        </p:nvGrpSpPr>
        <p:grpSpPr bwMode="auto">
          <a:xfrm>
            <a:off x="471488" y="2281238"/>
            <a:ext cx="858837" cy="785812"/>
            <a:chOff x="1751" y="1135"/>
            <a:chExt cx="2232" cy="2232"/>
          </a:xfrm>
        </p:grpSpPr>
        <p:sp>
          <p:nvSpPr>
            <p:cNvPr id="105630" name="Oval 15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31" name="Oval 15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32" name="Oval 16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33" name="Oval 16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634" name="Group 162"/>
          <p:cNvGrpSpPr>
            <a:grpSpLocks/>
          </p:cNvGrpSpPr>
          <p:nvPr/>
        </p:nvGrpSpPr>
        <p:grpSpPr bwMode="auto">
          <a:xfrm>
            <a:off x="431800" y="-619125"/>
            <a:ext cx="588963" cy="4748213"/>
            <a:chOff x="272" y="-390"/>
            <a:chExt cx="371" cy="2991"/>
          </a:xfrm>
        </p:grpSpPr>
        <p:grpSp>
          <p:nvGrpSpPr>
            <p:cNvPr id="105635" name="Group 163"/>
            <p:cNvGrpSpPr>
              <a:grpSpLocks/>
            </p:cNvGrpSpPr>
            <p:nvPr/>
          </p:nvGrpSpPr>
          <p:grpSpPr bwMode="auto">
            <a:xfrm rot="5400000">
              <a:off x="272" y="-390"/>
              <a:ext cx="370" cy="369"/>
              <a:chOff x="362" y="2318"/>
              <a:chExt cx="370" cy="369"/>
            </a:xfrm>
          </p:grpSpPr>
          <p:sp>
            <p:nvSpPr>
              <p:cNvPr id="105636" name="Freeform 164"/>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5637" name="Freeform 165"/>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105638" name="Group 166"/>
            <p:cNvGrpSpPr>
              <a:grpSpLocks/>
            </p:cNvGrpSpPr>
            <p:nvPr/>
          </p:nvGrpSpPr>
          <p:grpSpPr bwMode="auto">
            <a:xfrm rot="5400000">
              <a:off x="272" y="-22"/>
              <a:ext cx="370" cy="369"/>
              <a:chOff x="362" y="2318"/>
              <a:chExt cx="370" cy="369"/>
            </a:xfrm>
          </p:grpSpPr>
          <p:sp>
            <p:nvSpPr>
              <p:cNvPr id="105639" name="Freeform 167"/>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5640" name="Freeform 168"/>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105641" name="Group 169"/>
            <p:cNvGrpSpPr>
              <a:grpSpLocks/>
            </p:cNvGrpSpPr>
            <p:nvPr/>
          </p:nvGrpSpPr>
          <p:grpSpPr bwMode="auto">
            <a:xfrm rot="5400000">
              <a:off x="273" y="346"/>
              <a:ext cx="370" cy="369"/>
              <a:chOff x="362" y="2318"/>
              <a:chExt cx="370" cy="369"/>
            </a:xfrm>
          </p:grpSpPr>
          <p:sp>
            <p:nvSpPr>
              <p:cNvPr id="105642" name="Freeform 170"/>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5643" name="Freeform 171"/>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105644" name="Group 172"/>
            <p:cNvGrpSpPr>
              <a:grpSpLocks/>
            </p:cNvGrpSpPr>
            <p:nvPr/>
          </p:nvGrpSpPr>
          <p:grpSpPr bwMode="auto">
            <a:xfrm rot="5400000">
              <a:off x="273" y="714"/>
              <a:ext cx="370" cy="369"/>
              <a:chOff x="362" y="2318"/>
              <a:chExt cx="370" cy="369"/>
            </a:xfrm>
          </p:grpSpPr>
          <p:sp>
            <p:nvSpPr>
              <p:cNvPr id="105645" name="Freeform 173"/>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5646" name="Freeform 174"/>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105647" name="Group 175"/>
            <p:cNvGrpSpPr>
              <a:grpSpLocks/>
            </p:cNvGrpSpPr>
            <p:nvPr/>
          </p:nvGrpSpPr>
          <p:grpSpPr bwMode="auto">
            <a:xfrm rot="5400000">
              <a:off x="273" y="1082"/>
              <a:ext cx="370" cy="369"/>
              <a:chOff x="362" y="2318"/>
              <a:chExt cx="370" cy="369"/>
            </a:xfrm>
          </p:grpSpPr>
          <p:sp>
            <p:nvSpPr>
              <p:cNvPr id="105648" name="Freeform 176"/>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5649" name="Freeform 177"/>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105650" name="Group 178"/>
            <p:cNvGrpSpPr>
              <a:grpSpLocks/>
            </p:cNvGrpSpPr>
            <p:nvPr/>
          </p:nvGrpSpPr>
          <p:grpSpPr bwMode="auto">
            <a:xfrm rot="5400000">
              <a:off x="273" y="1450"/>
              <a:ext cx="370" cy="369"/>
              <a:chOff x="362" y="2318"/>
              <a:chExt cx="370" cy="369"/>
            </a:xfrm>
          </p:grpSpPr>
          <p:sp>
            <p:nvSpPr>
              <p:cNvPr id="105651" name="Freeform 179"/>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5652" name="Freeform 180"/>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105653" name="Group 181"/>
            <p:cNvGrpSpPr>
              <a:grpSpLocks/>
            </p:cNvGrpSpPr>
            <p:nvPr/>
          </p:nvGrpSpPr>
          <p:grpSpPr bwMode="auto">
            <a:xfrm rot="5400000">
              <a:off x="273" y="1818"/>
              <a:ext cx="370" cy="369"/>
              <a:chOff x="362" y="2318"/>
              <a:chExt cx="370" cy="369"/>
            </a:xfrm>
          </p:grpSpPr>
          <p:sp>
            <p:nvSpPr>
              <p:cNvPr id="105654" name="Freeform 182"/>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5655" name="Freeform 183"/>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sp>
          <p:nvSpPr>
            <p:cNvPr id="105656" name="Freeform 184"/>
            <p:cNvSpPr>
              <a:spLocks/>
            </p:cNvSpPr>
            <p:nvPr/>
          </p:nvSpPr>
          <p:spPr bwMode="auto">
            <a:xfrm rot="5400000">
              <a:off x="275" y="2185"/>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5657" name="Freeform 185"/>
            <p:cNvSpPr>
              <a:spLocks/>
            </p:cNvSpPr>
            <p:nvPr/>
          </p:nvSpPr>
          <p:spPr bwMode="auto">
            <a:xfrm rot="16200000">
              <a:off x="456" y="2370"/>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05658" name="Rectangle 186"/>
            <p:cNvSpPr>
              <a:spLocks noChangeArrowheads="1"/>
            </p:cNvSpPr>
            <p:nvPr/>
          </p:nvSpPr>
          <p:spPr bwMode="auto">
            <a:xfrm rot="5400000">
              <a:off x="458" y="2420"/>
              <a:ext cx="136" cy="2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5659" name="Group 187"/>
          <p:cNvGrpSpPr>
            <a:grpSpLocks/>
          </p:cNvGrpSpPr>
          <p:nvPr/>
        </p:nvGrpSpPr>
        <p:grpSpPr bwMode="auto">
          <a:xfrm>
            <a:off x="284163" y="3675063"/>
            <a:ext cx="858837" cy="785812"/>
            <a:chOff x="1751" y="1135"/>
            <a:chExt cx="2232" cy="2232"/>
          </a:xfrm>
        </p:grpSpPr>
        <p:sp>
          <p:nvSpPr>
            <p:cNvPr id="105660" name="Oval 18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61" name="Oval 18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62" name="Oval 19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5663" name="Oval 19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Tree>
    <p:extLst>
      <p:ext uri="{BB962C8B-B14F-4D97-AF65-F5344CB8AC3E}">
        <p14:creationId xmlns:p14="http://schemas.microsoft.com/office/powerpoint/2010/main" val="1759762139"/>
      </p:ext>
    </p:extLst>
  </p:cSld>
  <p:clrMapOvr>
    <a:masterClrMapping/>
  </p:clrMapOvr>
  <p:transition spd="slow"/>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p:txBody>
          <a:bodyPr/>
          <a:lstStyle/>
          <a:p>
            <a:r>
              <a:rPr lang="en-US" altLang="en-US" dirty="0"/>
              <a:t>t </a:t>
            </a:r>
            <a:r>
              <a:rPr lang="en-US" altLang="en-US" dirty="0">
                <a:cs typeface="Arial" pitchFamily="34" charset="0"/>
              </a:rPr>
              <a:t>≈</a:t>
            </a:r>
            <a:r>
              <a:rPr lang="en-US" altLang="en-US" dirty="0"/>
              <a:t> </a:t>
            </a:r>
            <a:r>
              <a:rPr lang="en-US" altLang="en-US" dirty="0" smtClean="0"/>
              <a:t>10</a:t>
            </a:r>
            <a:r>
              <a:rPr lang="en-US" altLang="en-US" sz="4000" baseline="50000" dirty="0" smtClean="0"/>
              <a:t>-14 </a:t>
            </a:r>
            <a:r>
              <a:rPr lang="en-US" altLang="en-US" dirty="0"/>
              <a:t>s</a:t>
            </a:r>
          </a:p>
        </p:txBody>
      </p:sp>
      <p:sp>
        <p:nvSpPr>
          <p:cNvPr id="106499" name="Oval 3"/>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106500" name="Group 4"/>
          <p:cNvGrpSpPr>
            <a:grpSpLocks/>
          </p:cNvGrpSpPr>
          <p:nvPr/>
        </p:nvGrpSpPr>
        <p:grpSpPr bwMode="auto">
          <a:xfrm rot="1198672">
            <a:off x="2047875" y="4568825"/>
            <a:ext cx="858838" cy="785813"/>
            <a:chOff x="1751" y="1135"/>
            <a:chExt cx="2232" cy="2232"/>
          </a:xfrm>
        </p:grpSpPr>
        <p:sp>
          <p:nvSpPr>
            <p:cNvPr id="106501" name="Oval 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02" name="Oval 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03" name="Oval 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04" name="Oval 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05" name="Group 9"/>
          <p:cNvGrpSpPr>
            <a:grpSpLocks/>
          </p:cNvGrpSpPr>
          <p:nvPr/>
        </p:nvGrpSpPr>
        <p:grpSpPr bwMode="auto">
          <a:xfrm rot="-1425292">
            <a:off x="3419475" y="4343400"/>
            <a:ext cx="858838" cy="785813"/>
            <a:chOff x="1751" y="1135"/>
            <a:chExt cx="2232" cy="2232"/>
          </a:xfrm>
        </p:grpSpPr>
        <p:sp>
          <p:nvSpPr>
            <p:cNvPr id="106506" name="Oval 1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07" name="Oval 1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08" name="Oval 1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09" name="Oval 1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10" name="Group 14"/>
          <p:cNvGrpSpPr>
            <a:grpSpLocks/>
          </p:cNvGrpSpPr>
          <p:nvPr/>
        </p:nvGrpSpPr>
        <p:grpSpPr bwMode="auto">
          <a:xfrm rot="-583414">
            <a:off x="6169025" y="2941638"/>
            <a:ext cx="858838" cy="785812"/>
            <a:chOff x="1751" y="1135"/>
            <a:chExt cx="2232" cy="2232"/>
          </a:xfrm>
        </p:grpSpPr>
        <p:sp>
          <p:nvSpPr>
            <p:cNvPr id="106511" name="Oval 1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12" name="Oval 1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13" name="Oval 1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14" name="Oval 1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15" name="Group 19"/>
          <p:cNvGrpSpPr>
            <a:grpSpLocks/>
          </p:cNvGrpSpPr>
          <p:nvPr/>
        </p:nvGrpSpPr>
        <p:grpSpPr bwMode="auto">
          <a:xfrm>
            <a:off x="6221413" y="4371975"/>
            <a:ext cx="858837" cy="785813"/>
            <a:chOff x="1751" y="1135"/>
            <a:chExt cx="2232" cy="2232"/>
          </a:xfrm>
        </p:grpSpPr>
        <p:sp>
          <p:nvSpPr>
            <p:cNvPr id="106516" name="Oval 2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17" name="Oval 2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18" name="Oval 2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19" name="Oval 2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20" name="Group 24"/>
          <p:cNvGrpSpPr>
            <a:grpSpLocks/>
          </p:cNvGrpSpPr>
          <p:nvPr/>
        </p:nvGrpSpPr>
        <p:grpSpPr bwMode="auto">
          <a:xfrm>
            <a:off x="5081588" y="2724150"/>
            <a:ext cx="858837" cy="785813"/>
            <a:chOff x="1751" y="1135"/>
            <a:chExt cx="2232" cy="2232"/>
          </a:xfrm>
        </p:grpSpPr>
        <p:sp>
          <p:nvSpPr>
            <p:cNvPr id="106521" name="Oval 2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22" name="Oval 2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23" name="Oval 2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24" name="Oval 2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25" name="Group 29"/>
          <p:cNvGrpSpPr>
            <a:grpSpLocks/>
          </p:cNvGrpSpPr>
          <p:nvPr/>
        </p:nvGrpSpPr>
        <p:grpSpPr bwMode="auto">
          <a:xfrm rot="3434755">
            <a:off x="5226050" y="4930776"/>
            <a:ext cx="858837" cy="785812"/>
            <a:chOff x="1751" y="1135"/>
            <a:chExt cx="2232" cy="2232"/>
          </a:xfrm>
        </p:grpSpPr>
        <p:sp>
          <p:nvSpPr>
            <p:cNvPr id="106526" name="Oval 3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27" name="Oval 3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28" name="Oval 3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29" name="Oval 3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30" name="Group 34"/>
          <p:cNvGrpSpPr>
            <a:grpSpLocks/>
          </p:cNvGrpSpPr>
          <p:nvPr/>
        </p:nvGrpSpPr>
        <p:grpSpPr bwMode="auto">
          <a:xfrm>
            <a:off x="4049713" y="5264150"/>
            <a:ext cx="858837" cy="785813"/>
            <a:chOff x="1751" y="1135"/>
            <a:chExt cx="2232" cy="2232"/>
          </a:xfrm>
        </p:grpSpPr>
        <p:sp>
          <p:nvSpPr>
            <p:cNvPr id="106531" name="Oval 3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32" name="Oval 3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33" name="Oval 3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34" name="Oval 3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35" name="Group 39"/>
          <p:cNvGrpSpPr>
            <a:grpSpLocks/>
          </p:cNvGrpSpPr>
          <p:nvPr/>
        </p:nvGrpSpPr>
        <p:grpSpPr bwMode="auto">
          <a:xfrm rot="1626381">
            <a:off x="1901825" y="5641975"/>
            <a:ext cx="858838" cy="785813"/>
            <a:chOff x="1751" y="1135"/>
            <a:chExt cx="2232" cy="2232"/>
          </a:xfrm>
        </p:grpSpPr>
        <p:sp>
          <p:nvSpPr>
            <p:cNvPr id="106536" name="Oval 4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37" name="Oval 4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38" name="Oval 4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39" name="Oval 4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40" name="Group 44"/>
          <p:cNvGrpSpPr>
            <a:grpSpLocks/>
          </p:cNvGrpSpPr>
          <p:nvPr/>
        </p:nvGrpSpPr>
        <p:grpSpPr bwMode="auto">
          <a:xfrm>
            <a:off x="1082675" y="4937125"/>
            <a:ext cx="858838" cy="785813"/>
            <a:chOff x="1751" y="1135"/>
            <a:chExt cx="2232" cy="2232"/>
          </a:xfrm>
        </p:grpSpPr>
        <p:sp>
          <p:nvSpPr>
            <p:cNvPr id="106541" name="Oval 4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42" name="Oval 4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43" name="Oval 4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44" name="Oval 4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45" name="Group 49"/>
          <p:cNvGrpSpPr>
            <a:grpSpLocks/>
          </p:cNvGrpSpPr>
          <p:nvPr/>
        </p:nvGrpSpPr>
        <p:grpSpPr bwMode="auto">
          <a:xfrm rot="668038">
            <a:off x="5965825" y="1970088"/>
            <a:ext cx="858838" cy="785812"/>
            <a:chOff x="1751" y="1135"/>
            <a:chExt cx="2232" cy="2232"/>
          </a:xfrm>
        </p:grpSpPr>
        <p:sp>
          <p:nvSpPr>
            <p:cNvPr id="106546" name="Oval 5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47" name="Oval 5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48" name="Oval 5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49" name="Oval 5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50" name="Group 54"/>
          <p:cNvGrpSpPr>
            <a:grpSpLocks/>
          </p:cNvGrpSpPr>
          <p:nvPr/>
        </p:nvGrpSpPr>
        <p:grpSpPr bwMode="auto">
          <a:xfrm rot="879490">
            <a:off x="4841875" y="1671638"/>
            <a:ext cx="858838" cy="785812"/>
            <a:chOff x="1751" y="1135"/>
            <a:chExt cx="2232" cy="2232"/>
          </a:xfrm>
        </p:grpSpPr>
        <p:sp>
          <p:nvSpPr>
            <p:cNvPr id="106551" name="Oval 5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52" name="Oval 5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53" name="Oval 5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54" name="Oval 5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106555" name="Oval 59"/>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56" name="Oval 60"/>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57" name="Oval 61"/>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58" name="Oval 62"/>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59" name="Oval 63"/>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60" name="Oval 64"/>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61" name="Oval 65"/>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62" name="Oval 66"/>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106563" name="Group 67"/>
          <p:cNvGrpSpPr>
            <a:grpSpLocks/>
          </p:cNvGrpSpPr>
          <p:nvPr/>
        </p:nvGrpSpPr>
        <p:grpSpPr bwMode="auto">
          <a:xfrm>
            <a:off x="204788" y="4784725"/>
            <a:ext cx="858837" cy="785813"/>
            <a:chOff x="1751" y="1135"/>
            <a:chExt cx="2232" cy="2232"/>
          </a:xfrm>
        </p:grpSpPr>
        <p:sp>
          <p:nvSpPr>
            <p:cNvPr id="106564" name="Oval 6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65" name="Oval 6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66" name="Oval 7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67" name="Oval 7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68" name="Group 72"/>
          <p:cNvGrpSpPr>
            <a:grpSpLocks/>
          </p:cNvGrpSpPr>
          <p:nvPr/>
        </p:nvGrpSpPr>
        <p:grpSpPr bwMode="auto">
          <a:xfrm>
            <a:off x="479425" y="5757863"/>
            <a:ext cx="858838" cy="785812"/>
            <a:chOff x="1751" y="1135"/>
            <a:chExt cx="2232" cy="2232"/>
          </a:xfrm>
        </p:grpSpPr>
        <p:sp>
          <p:nvSpPr>
            <p:cNvPr id="106569" name="Oval 7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70" name="Oval 7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71" name="Oval 7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72" name="Oval 7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573" name="Group 77"/>
          <p:cNvGrpSpPr>
            <a:grpSpLocks/>
          </p:cNvGrpSpPr>
          <p:nvPr/>
        </p:nvGrpSpPr>
        <p:grpSpPr bwMode="auto">
          <a:xfrm>
            <a:off x="471488" y="2281238"/>
            <a:ext cx="858837" cy="785812"/>
            <a:chOff x="1751" y="1135"/>
            <a:chExt cx="2232" cy="2232"/>
          </a:xfrm>
        </p:grpSpPr>
        <p:sp>
          <p:nvSpPr>
            <p:cNvPr id="106574" name="Oval 7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75" name="Oval 7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76" name="Oval 8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77" name="Oval 8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106578" name="Text Box 82"/>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106579" name="Text Box 83"/>
          <p:cNvSpPr txBox="1">
            <a:spLocks noChangeArrowheads="1"/>
          </p:cNvSpPr>
          <p:nvPr/>
        </p:nvSpPr>
        <p:spPr bwMode="auto">
          <a:xfrm>
            <a:off x="7312025" y="30575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106580" name="Oval 84"/>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81" name="Oval 85"/>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82" name="Oval 86"/>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83" name="Oval 87"/>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84" name="Oval 88"/>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85" name="Oval 89"/>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86" name="Oval 90"/>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87" name="Oval 91"/>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88" name="Oval 92"/>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89" name="Oval 93"/>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90" name="Oval 94"/>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91" name="Oval 95"/>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92" name="Oval 96"/>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93" name="Oval 97"/>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94" name="Text Box 98"/>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106595" name="Text Box 99"/>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106596" name="Group 100"/>
          <p:cNvGrpSpPr>
            <a:grpSpLocks/>
          </p:cNvGrpSpPr>
          <p:nvPr/>
        </p:nvGrpSpPr>
        <p:grpSpPr bwMode="auto">
          <a:xfrm rot="-3226531">
            <a:off x="6176963" y="5314950"/>
            <a:ext cx="858837" cy="785813"/>
            <a:chOff x="1751" y="1135"/>
            <a:chExt cx="2232" cy="2232"/>
          </a:xfrm>
        </p:grpSpPr>
        <p:sp>
          <p:nvSpPr>
            <p:cNvPr id="106597" name="Oval 10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98" name="Oval 10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599" name="Oval 10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00" name="Oval 10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106601" name="Oval 105"/>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02" name="Oval 106"/>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03" name="Oval 107"/>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04" name="Oval 108"/>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05" name="Oval 109"/>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106606" name="Group 110"/>
          <p:cNvGrpSpPr>
            <a:grpSpLocks/>
          </p:cNvGrpSpPr>
          <p:nvPr/>
        </p:nvGrpSpPr>
        <p:grpSpPr bwMode="auto">
          <a:xfrm>
            <a:off x="2460625" y="2303463"/>
            <a:ext cx="1298575" cy="785812"/>
            <a:chOff x="1550" y="1451"/>
            <a:chExt cx="818" cy="495"/>
          </a:xfrm>
        </p:grpSpPr>
        <p:sp>
          <p:nvSpPr>
            <p:cNvPr id="106607" name="Oval 111"/>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08" name="Oval 112"/>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09" name="Oval 113"/>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10" name="Oval 114"/>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106611" name="Group 115"/>
          <p:cNvGrpSpPr>
            <a:grpSpLocks/>
          </p:cNvGrpSpPr>
          <p:nvPr/>
        </p:nvGrpSpPr>
        <p:grpSpPr bwMode="auto">
          <a:xfrm rot="-1791541">
            <a:off x="7032625" y="3784600"/>
            <a:ext cx="1298575" cy="785813"/>
            <a:chOff x="4430" y="2384"/>
            <a:chExt cx="818" cy="495"/>
          </a:xfrm>
        </p:grpSpPr>
        <p:sp>
          <p:nvSpPr>
            <p:cNvPr id="106612" name="Oval 116"/>
            <p:cNvSpPr>
              <a:spLocks noChangeArrowheads="1"/>
            </p:cNvSpPr>
            <p:nvPr/>
          </p:nvSpPr>
          <p:spPr bwMode="auto">
            <a:xfrm rot="16200000">
              <a:off x="4596" y="256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13" name="Oval 117"/>
            <p:cNvSpPr>
              <a:spLocks noChangeArrowheads="1"/>
            </p:cNvSpPr>
            <p:nvPr/>
          </p:nvSpPr>
          <p:spPr bwMode="auto">
            <a:xfrm rot="19571678">
              <a:off x="4573" y="256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14" name="Oval 118"/>
            <p:cNvSpPr>
              <a:spLocks noChangeAspect="1" noChangeArrowheads="1"/>
            </p:cNvSpPr>
            <p:nvPr/>
          </p:nvSpPr>
          <p:spPr bwMode="auto">
            <a:xfrm rot="23586493">
              <a:off x="4430" y="2535"/>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106615" name="Oval 119"/>
          <p:cNvSpPr>
            <a:spLocks noChangeArrowheads="1"/>
          </p:cNvSpPr>
          <p:nvPr/>
        </p:nvSpPr>
        <p:spPr bwMode="auto">
          <a:xfrm rot="16200000">
            <a:off x="7678738" y="4164013"/>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16" name="Oval 120"/>
          <p:cNvSpPr>
            <a:spLocks noChangeArrowheads="1"/>
          </p:cNvSpPr>
          <p:nvPr/>
        </p:nvSpPr>
        <p:spPr bwMode="auto">
          <a:xfrm rot="17869698">
            <a:off x="4448175" y="42386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17" name="Oval 121"/>
          <p:cNvSpPr>
            <a:spLocks noChangeArrowheads="1"/>
          </p:cNvSpPr>
          <p:nvPr/>
        </p:nvSpPr>
        <p:spPr bwMode="auto">
          <a:xfrm rot="17869698">
            <a:off x="4830763" y="43386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18" name="Oval 122"/>
          <p:cNvSpPr>
            <a:spLocks noChangeArrowheads="1"/>
          </p:cNvSpPr>
          <p:nvPr/>
        </p:nvSpPr>
        <p:spPr bwMode="auto">
          <a:xfrm rot="21241377">
            <a:off x="4411663" y="42481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19" name="Oval 123"/>
          <p:cNvSpPr>
            <a:spLocks noChangeArrowheads="1"/>
          </p:cNvSpPr>
          <p:nvPr/>
        </p:nvSpPr>
        <p:spPr bwMode="auto">
          <a:xfrm rot="16200000">
            <a:off x="5819775" y="4076700"/>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20" name="Oval 124"/>
          <p:cNvSpPr>
            <a:spLocks noChangeAspect="1" noChangeArrowheads="1"/>
          </p:cNvSpPr>
          <p:nvPr/>
        </p:nvSpPr>
        <p:spPr bwMode="auto">
          <a:xfrm rot="5400000">
            <a:off x="5168900" y="3914776"/>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21" name="Oval 125"/>
          <p:cNvSpPr>
            <a:spLocks noChangeAspect="1" noChangeArrowheads="1"/>
          </p:cNvSpPr>
          <p:nvPr/>
        </p:nvSpPr>
        <p:spPr bwMode="auto">
          <a:xfrm rot="5400000">
            <a:off x="1220787" y="31670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22" name="Oval 126"/>
          <p:cNvSpPr>
            <a:spLocks noChangeAspect="1" noChangeArrowheads="1"/>
          </p:cNvSpPr>
          <p:nvPr/>
        </p:nvSpPr>
        <p:spPr bwMode="auto">
          <a:xfrm rot="-1702755">
            <a:off x="2235200" y="35956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23" name="Oval 127"/>
          <p:cNvSpPr>
            <a:spLocks noChangeArrowheads="1"/>
          </p:cNvSpPr>
          <p:nvPr/>
        </p:nvSpPr>
        <p:spPr bwMode="auto">
          <a:xfrm rot="16200000">
            <a:off x="2881313" y="373538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24" name="Oval 128"/>
          <p:cNvSpPr>
            <a:spLocks noChangeArrowheads="1"/>
          </p:cNvSpPr>
          <p:nvPr/>
        </p:nvSpPr>
        <p:spPr bwMode="auto">
          <a:xfrm rot="16200000">
            <a:off x="1865313" y="331470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06625" name="Oval 129"/>
          <p:cNvSpPr>
            <a:spLocks noChangeAspect="1" noChangeArrowheads="1"/>
          </p:cNvSpPr>
          <p:nvPr/>
        </p:nvSpPr>
        <p:spPr bwMode="auto">
          <a:xfrm rot="24992214">
            <a:off x="4183062" y="4200526"/>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Tree>
    <p:extLst>
      <p:ext uri="{BB962C8B-B14F-4D97-AF65-F5344CB8AC3E}">
        <p14:creationId xmlns:p14="http://schemas.microsoft.com/office/powerpoint/2010/main" val="2058580434"/>
      </p:ext>
    </p:extLst>
  </p:cSld>
  <p:clrMapOvr>
    <a:masterClrMapping/>
  </p:clrMapOvr>
  <p:transition spd="slow"/>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6194" name="Picture 2"/>
          <p:cNvPicPr>
            <a:picLocks noChangeAspect="1" noChangeArrowheads="1"/>
          </p:cNvPicPr>
          <p:nvPr/>
        </p:nvPicPr>
        <p:blipFill>
          <a:blip r:embed="rId3">
            <a:extLst>
              <a:ext uri="{28A0092B-C50C-407E-A947-70E740481C1C}">
                <a14:useLocalDpi xmlns:a14="http://schemas.microsoft.com/office/drawing/2010/main" val="0"/>
              </a:ext>
            </a:extLst>
          </a:blip>
          <a:srcRect t="6337" b="13107"/>
          <a:stretch>
            <a:fillRect/>
          </a:stretch>
        </p:blipFill>
        <p:spPr bwMode="auto">
          <a:xfrm>
            <a:off x="581025" y="1260475"/>
            <a:ext cx="8080375" cy="441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6195" name="Rectangle 3"/>
          <p:cNvSpPr>
            <a:spLocks noGrp="1" noChangeArrowheads="1"/>
          </p:cNvSpPr>
          <p:nvPr>
            <p:ph type="title"/>
          </p:nvPr>
        </p:nvSpPr>
        <p:spPr/>
        <p:txBody>
          <a:bodyPr/>
          <a:lstStyle/>
          <a:p>
            <a:r>
              <a:rPr lang="en-US" altLang="en-US"/>
              <a:t>Timescales of radiation damage</a:t>
            </a:r>
          </a:p>
        </p:txBody>
      </p:sp>
      <p:sp>
        <p:nvSpPr>
          <p:cNvPr id="136196" name="Text Box 4"/>
          <p:cNvSpPr txBox="1">
            <a:spLocks noChangeArrowheads="1"/>
          </p:cNvSpPr>
          <p:nvPr/>
        </p:nvSpPr>
        <p:spPr bwMode="auto">
          <a:xfrm>
            <a:off x="363538" y="5888038"/>
            <a:ext cx="8447087" cy="969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2300">
                <a:solidFill>
                  <a:srgbClr val="000000"/>
                </a:solidFill>
                <a:latin typeface="Arial"/>
              </a:rPr>
              <a:t>Garret et. al. (2005) </a:t>
            </a:r>
            <a:r>
              <a:rPr lang="en-US" altLang="en-US" sz="2300" i="1">
                <a:solidFill>
                  <a:srgbClr val="000000"/>
                </a:solidFill>
                <a:latin typeface="Arial"/>
              </a:rPr>
              <a:t>Chem. Rev</a:t>
            </a:r>
            <a:r>
              <a:rPr lang="en-US" altLang="en-US" sz="2300" b="1" i="1">
                <a:solidFill>
                  <a:srgbClr val="000000"/>
                </a:solidFill>
                <a:latin typeface="Arial"/>
              </a:rPr>
              <a:t>.</a:t>
            </a:r>
            <a:r>
              <a:rPr lang="en-US" altLang="en-US" sz="2300" b="1">
                <a:solidFill>
                  <a:srgbClr val="000000"/>
                </a:solidFill>
                <a:latin typeface="Arial"/>
              </a:rPr>
              <a:t> 105</a:t>
            </a:r>
            <a:r>
              <a:rPr lang="en-US" altLang="en-US" sz="2300">
                <a:solidFill>
                  <a:srgbClr val="000000"/>
                </a:solidFill>
                <a:latin typeface="Arial"/>
              </a:rPr>
              <a:t>, 355-389</a:t>
            </a:r>
          </a:p>
          <a:p>
            <a:pPr algn="ctr">
              <a:spcBef>
                <a:spcPct val="50000"/>
              </a:spcBef>
            </a:pPr>
            <a:endParaRPr lang="en-US" altLang="en-US" sz="2300">
              <a:solidFill>
                <a:srgbClr val="000000"/>
              </a:solidFill>
              <a:latin typeface="Arial"/>
            </a:endParaRPr>
          </a:p>
        </p:txBody>
      </p:sp>
      <p:sp>
        <p:nvSpPr>
          <p:cNvPr id="136197" name="Rectangle 5"/>
          <p:cNvSpPr>
            <a:spLocks noChangeArrowheads="1"/>
          </p:cNvSpPr>
          <p:nvPr/>
        </p:nvSpPr>
        <p:spPr bwMode="auto">
          <a:xfrm>
            <a:off x="6692900" y="1639888"/>
            <a:ext cx="1812925" cy="349250"/>
          </a:xfrm>
          <a:prstGeom prst="rect">
            <a:avLst/>
          </a:prstGeom>
          <a:gradFill rotWithShape="1">
            <a:gsLst>
              <a:gs pos="0">
                <a:srgbClr val="FF0000"/>
              </a:gs>
              <a:gs pos="100000">
                <a:srgbClr val="FF000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36198" name="Rectangle 6"/>
          <p:cNvSpPr>
            <a:spLocks noChangeArrowheads="1"/>
          </p:cNvSpPr>
          <p:nvPr/>
        </p:nvSpPr>
        <p:spPr bwMode="auto">
          <a:xfrm>
            <a:off x="6207125" y="2257425"/>
            <a:ext cx="1274763" cy="349250"/>
          </a:xfrm>
          <a:prstGeom prst="rect">
            <a:avLst/>
          </a:prstGeom>
          <a:gradFill rotWithShape="1">
            <a:gsLst>
              <a:gs pos="0">
                <a:srgbClr val="FF0000">
                  <a:alpha val="0"/>
                </a:srgbClr>
              </a:gs>
              <a:gs pos="100000">
                <a:srgbClr val="FF000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Tree>
    <p:extLst>
      <p:ext uri="{BB962C8B-B14F-4D97-AF65-F5344CB8AC3E}">
        <p14:creationId xmlns:p14="http://schemas.microsoft.com/office/powerpoint/2010/main" val="700994699"/>
      </p:ext>
    </p:extLst>
  </p:cSld>
  <p:clrMapOvr>
    <a:masterClrMapping/>
  </p:clrMapOvr>
  <p:transition spd="slow"/>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9266" name="Picture 2"/>
          <p:cNvPicPr>
            <a:picLocks noChangeAspect="1" noChangeArrowheads="1"/>
          </p:cNvPicPr>
          <p:nvPr/>
        </p:nvPicPr>
        <p:blipFill>
          <a:blip r:embed="rId3">
            <a:extLst>
              <a:ext uri="{28A0092B-C50C-407E-A947-70E740481C1C}">
                <a14:useLocalDpi xmlns:a14="http://schemas.microsoft.com/office/drawing/2010/main" val="0"/>
              </a:ext>
            </a:extLst>
          </a:blip>
          <a:srcRect t="6337" b="13107"/>
          <a:stretch>
            <a:fillRect/>
          </a:stretch>
        </p:blipFill>
        <p:spPr bwMode="auto">
          <a:xfrm>
            <a:off x="581025" y="1260475"/>
            <a:ext cx="8080375" cy="441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9267" name="Rectangle 3"/>
          <p:cNvSpPr>
            <a:spLocks noGrp="1" noChangeArrowheads="1"/>
          </p:cNvSpPr>
          <p:nvPr>
            <p:ph type="title"/>
          </p:nvPr>
        </p:nvSpPr>
        <p:spPr/>
        <p:txBody>
          <a:bodyPr/>
          <a:lstStyle/>
          <a:p>
            <a:r>
              <a:rPr lang="en-US" altLang="en-US"/>
              <a:t>Timescales of radiation damage</a:t>
            </a:r>
          </a:p>
        </p:txBody>
      </p:sp>
      <p:sp>
        <p:nvSpPr>
          <p:cNvPr id="139268" name="Text Box 4"/>
          <p:cNvSpPr txBox="1">
            <a:spLocks noChangeArrowheads="1"/>
          </p:cNvSpPr>
          <p:nvPr/>
        </p:nvSpPr>
        <p:spPr bwMode="auto">
          <a:xfrm>
            <a:off x="363538" y="5888038"/>
            <a:ext cx="8447087" cy="969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2300">
                <a:solidFill>
                  <a:srgbClr val="000000"/>
                </a:solidFill>
                <a:latin typeface="Arial"/>
              </a:rPr>
              <a:t>Garret et. al. (2005) </a:t>
            </a:r>
            <a:r>
              <a:rPr lang="en-US" altLang="en-US" sz="2300" i="1">
                <a:solidFill>
                  <a:srgbClr val="000000"/>
                </a:solidFill>
                <a:latin typeface="Arial"/>
              </a:rPr>
              <a:t>Chem. Rev</a:t>
            </a:r>
            <a:r>
              <a:rPr lang="en-US" altLang="en-US" sz="2300" b="1" i="1">
                <a:solidFill>
                  <a:srgbClr val="000000"/>
                </a:solidFill>
                <a:latin typeface="Arial"/>
              </a:rPr>
              <a:t>.</a:t>
            </a:r>
            <a:r>
              <a:rPr lang="en-US" altLang="en-US" sz="2300" b="1">
                <a:solidFill>
                  <a:srgbClr val="000000"/>
                </a:solidFill>
                <a:latin typeface="Arial"/>
              </a:rPr>
              <a:t> 105</a:t>
            </a:r>
            <a:r>
              <a:rPr lang="en-US" altLang="en-US" sz="2300">
                <a:solidFill>
                  <a:srgbClr val="000000"/>
                </a:solidFill>
                <a:latin typeface="Arial"/>
              </a:rPr>
              <a:t>, 355-389</a:t>
            </a:r>
          </a:p>
          <a:p>
            <a:pPr algn="ctr">
              <a:spcBef>
                <a:spcPct val="50000"/>
              </a:spcBef>
            </a:pPr>
            <a:endParaRPr lang="en-US" altLang="en-US" sz="2300">
              <a:solidFill>
                <a:srgbClr val="000000"/>
              </a:solidFill>
              <a:latin typeface="Arial"/>
            </a:endParaRPr>
          </a:p>
        </p:txBody>
      </p:sp>
      <p:sp>
        <p:nvSpPr>
          <p:cNvPr id="139269" name="Line 5"/>
          <p:cNvSpPr>
            <a:spLocks noChangeShapeType="1"/>
          </p:cNvSpPr>
          <p:nvPr/>
        </p:nvSpPr>
        <p:spPr bwMode="auto">
          <a:xfrm>
            <a:off x="4456113" y="3455988"/>
            <a:ext cx="0" cy="739775"/>
          </a:xfrm>
          <a:prstGeom prst="line">
            <a:avLst/>
          </a:prstGeom>
          <a:noFill/>
          <a:ln w="762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39270" name="Text Box 6"/>
          <p:cNvSpPr txBox="1">
            <a:spLocks noChangeArrowheads="1"/>
          </p:cNvSpPr>
          <p:nvPr/>
        </p:nvSpPr>
        <p:spPr bwMode="auto">
          <a:xfrm>
            <a:off x="3933825" y="2938463"/>
            <a:ext cx="9794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solidFill>
                  <a:srgbClr val="99CC00"/>
                </a:solidFill>
                <a:latin typeface="Arial"/>
              </a:rPr>
              <a:t>LCLS</a:t>
            </a:r>
          </a:p>
        </p:txBody>
      </p:sp>
      <p:grpSp>
        <p:nvGrpSpPr>
          <p:cNvPr id="139271" name="Group 7"/>
          <p:cNvGrpSpPr>
            <a:grpSpLocks/>
          </p:cNvGrpSpPr>
          <p:nvPr/>
        </p:nvGrpSpPr>
        <p:grpSpPr bwMode="auto">
          <a:xfrm>
            <a:off x="6629400" y="3521075"/>
            <a:ext cx="1154113" cy="822325"/>
            <a:chOff x="4745" y="2040"/>
            <a:chExt cx="727" cy="518"/>
          </a:xfrm>
        </p:grpSpPr>
        <p:sp>
          <p:nvSpPr>
            <p:cNvPr id="139272" name="Line 8"/>
            <p:cNvSpPr>
              <a:spLocks noChangeShapeType="1"/>
            </p:cNvSpPr>
            <p:nvPr/>
          </p:nvSpPr>
          <p:spPr bwMode="auto">
            <a:xfrm flipV="1">
              <a:off x="4745" y="2117"/>
              <a:ext cx="0" cy="320"/>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39273" name="Text Box 9"/>
            <p:cNvSpPr txBox="1">
              <a:spLocks noChangeArrowheads="1"/>
            </p:cNvSpPr>
            <p:nvPr/>
          </p:nvSpPr>
          <p:spPr bwMode="auto">
            <a:xfrm>
              <a:off x="4781" y="2040"/>
              <a:ext cx="691"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2400" b="1">
                  <a:solidFill>
                    <a:srgbClr val="0000FF"/>
                  </a:solidFill>
                  <a:latin typeface="Arial"/>
                </a:rPr>
                <a:t>ALS</a:t>
              </a:r>
            </a:p>
            <a:p>
              <a:pPr algn="ctr"/>
              <a:r>
                <a:rPr lang="en-US" altLang="en-US" sz="2400" b="1">
                  <a:solidFill>
                    <a:srgbClr val="0000FF"/>
                  </a:solidFill>
                  <a:latin typeface="Arial"/>
                </a:rPr>
                <a:t>bunch</a:t>
              </a:r>
            </a:p>
          </p:txBody>
        </p:sp>
      </p:grpSp>
      <p:sp>
        <p:nvSpPr>
          <p:cNvPr id="139274" name="Rectangle 10"/>
          <p:cNvSpPr>
            <a:spLocks noChangeArrowheads="1"/>
          </p:cNvSpPr>
          <p:nvPr/>
        </p:nvSpPr>
        <p:spPr bwMode="auto">
          <a:xfrm>
            <a:off x="6692900" y="1639888"/>
            <a:ext cx="1812925" cy="349250"/>
          </a:xfrm>
          <a:prstGeom prst="rect">
            <a:avLst/>
          </a:prstGeom>
          <a:gradFill rotWithShape="1">
            <a:gsLst>
              <a:gs pos="0">
                <a:srgbClr val="FF0000"/>
              </a:gs>
              <a:gs pos="100000">
                <a:srgbClr val="FF000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39275" name="Rectangle 11"/>
          <p:cNvSpPr>
            <a:spLocks noChangeArrowheads="1"/>
          </p:cNvSpPr>
          <p:nvPr/>
        </p:nvSpPr>
        <p:spPr bwMode="auto">
          <a:xfrm>
            <a:off x="6207125" y="2257425"/>
            <a:ext cx="1274763" cy="349250"/>
          </a:xfrm>
          <a:prstGeom prst="rect">
            <a:avLst/>
          </a:prstGeom>
          <a:gradFill rotWithShape="1">
            <a:gsLst>
              <a:gs pos="0">
                <a:srgbClr val="FF0000">
                  <a:alpha val="0"/>
                </a:srgbClr>
              </a:gs>
              <a:gs pos="100000">
                <a:srgbClr val="FF000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Tree>
    <p:extLst>
      <p:ext uri="{BB962C8B-B14F-4D97-AF65-F5344CB8AC3E}">
        <p14:creationId xmlns:p14="http://schemas.microsoft.com/office/powerpoint/2010/main" val="3636985426"/>
      </p:ext>
    </p:extLst>
  </p:cSld>
  <p:clrMapOvr>
    <a:masterClrMapping/>
  </p:clrMapOvr>
  <p:transition spd="slow"/>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p:txBody>
          <a:bodyPr/>
          <a:lstStyle/>
          <a:p>
            <a:r>
              <a:rPr lang="en-US" altLang="en-US"/>
              <a:t>Ionization track</a:t>
            </a:r>
          </a:p>
        </p:txBody>
      </p:sp>
      <p:grpSp>
        <p:nvGrpSpPr>
          <p:cNvPr id="93187" name="Group 3"/>
          <p:cNvGrpSpPr>
            <a:grpSpLocks/>
          </p:cNvGrpSpPr>
          <p:nvPr/>
        </p:nvGrpSpPr>
        <p:grpSpPr bwMode="auto">
          <a:xfrm>
            <a:off x="431800" y="-433388"/>
            <a:ext cx="588963" cy="4778376"/>
            <a:chOff x="272" y="-273"/>
            <a:chExt cx="371" cy="3010"/>
          </a:xfrm>
        </p:grpSpPr>
        <p:grpSp>
          <p:nvGrpSpPr>
            <p:cNvPr id="93188" name="Group 4"/>
            <p:cNvGrpSpPr>
              <a:grpSpLocks/>
            </p:cNvGrpSpPr>
            <p:nvPr/>
          </p:nvGrpSpPr>
          <p:grpSpPr bwMode="auto">
            <a:xfrm rot="5400000">
              <a:off x="272" y="-273"/>
              <a:ext cx="370" cy="369"/>
              <a:chOff x="362" y="2318"/>
              <a:chExt cx="370" cy="369"/>
            </a:xfrm>
          </p:grpSpPr>
          <p:sp>
            <p:nvSpPr>
              <p:cNvPr id="93189" name="Freeform 5"/>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3190" name="Freeform 6"/>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3191" name="Group 7"/>
            <p:cNvGrpSpPr>
              <a:grpSpLocks/>
            </p:cNvGrpSpPr>
            <p:nvPr/>
          </p:nvGrpSpPr>
          <p:grpSpPr bwMode="auto">
            <a:xfrm rot="5400000">
              <a:off x="272" y="95"/>
              <a:ext cx="370" cy="369"/>
              <a:chOff x="362" y="2318"/>
              <a:chExt cx="370" cy="369"/>
            </a:xfrm>
          </p:grpSpPr>
          <p:sp>
            <p:nvSpPr>
              <p:cNvPr id="93192" name="Freeform 8"/>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3193" name="Freeform 9"/>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3194" name="Group 10"/>
            <p:cNvGrpSpPr>
              <a:grpSpLocks/>
            </p:cNvGrpSpPr>
            <p:nvPr/>
          </p:nvGrpSpPr>
          <p:grpSpPr bwMode="auto">
            <a:xfrm rot="5400000">
              <a:off x="273" y="463"/>
              <a:ext cx="370" cy="369"/>
              <a:chOff x="362" y="2318"/>
              <a:chExt cx="370" cy="369"/>
            </a:xfrm>
          </p:grpSpPr>
          <p:sp>
            <p:nvSpPr>
              <p:cNvPr id="93195" name="Freeform 11"/>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3196" name="Freeform 12"/>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3197" name="Group 13"/>
            <p:cNvGrpSpPr>
              <a:grpSpLocks/>
            </p:cNvGrpSpPr>
            <p:nvPr/>
          </p:nvGrpSpPr>
          <p:grpSpPr bwMode="auto">
            <a:xfrm rot="5400000">
              <a:off x="273" y="831"/>
              <a:ext cx="370" cy="369"/>
              <a:chOff x="362" y="2318"/>
              <a:chExt cx="370" cy="369"/>
            </a:xfrm>
          </p:grpSpPr>
          <p:sp>
            <p:nvSpPr>
              <p:cNvPr id="93198" name="Freeform 14"/>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3199" name="Freeform 15"/>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3200" name="Group 16"/>
            <p:cNvGrpSpPr>
              <a:grpSpLocks/>
            </p:cNvGrpSpPr>
            <p:nvPr/>
          </p:nvGrpSpPr>
          <p:grpSpPr bwMode="auto">
            <a:xfrm rot="5400000">
              <a:off x="273" y="1199"/>
              <a:ext cx="370" cy="369"/>
              <a:chOff x="362" y="2318"/>
              <a:chExt cx="370" cy="369"/>
            </a:xfrm>
          </p:grpSpPr>
          <p:sp>
            <p:nvSpPr>
              <p:cNvPr id="93201" name="Freeform 17"/>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3202" name="Freeform 18"/>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3203" name="Group 19"/>
            <p:cNvGrpSpPr>
              <a:grpSpLocks/>
            </p:cNvGrpSpPr>
            <p:nvPr/>
          </p:nvGrpSpPr>
          <p:grpSpPr bwMode="auto">
            <a:xfrm rot="5400000">
              <a:off x="273" y="1567"/>
              <a:ext cx="370" cy="369"/>
              <a:chOff x="362" y="2318"/>
              <a:chExt cx="370" cy="369"/>
            </a:xfrm>
          </p:grpSpPr>
          <p:sp>
            <p:nvSpPr>
              <p:cNvPr id="93204" name="Freeform 20"/>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3205" name="Freeform 21"/>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3206" name="Group 22"/>
            <p:cNvGrpSpPr>
              <a:grpSpLocks/>
            </p:cNvGrpSpPr>
            <p:nvPr/>
          </p:nvGrpSpPr>
          <p:grpSpPr bwMode="auto">
            <a:xfrm rot="5400000">
              <a:off x="273" y="1935"/>
              <a:ext cx="370" cy="369"/>
              <a:chOff x="362" y="2318"/>
              <a:chExt cx="370" cy="369"/>
            </a:xfrm>
          </p:grpSpPr>
          <p:sp>
            <p:nvSpPr>
              <p:cNvPr id="93207" name="Freeform 23"/>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3208" name="Freeform 24"/>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sp>
          <p:nvSpPr>
            <p:cNvPr id="93209" name="Freeform 25"/>
            <p:cNvSpPr>
              <a:spLocks/>
            </p:cNvSpPr>
            <p:nvPr/>
          </p:nvSpPr>
          <p:spPr bwMode="auto">
            <a:xfrm rot="5400000">
              <a:off x="275" y="2302"/>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3210" name="Freeform 26"/>
            <p:cNvSpPr>
              <a:spLocks/>
            </p:cNvSpPr>
            <p:nvPr/>
          </p:nvSpPr>
          <p:spPr bwMode="auto">
            <a:xfrm rot="16200000">
              <a:off x="456" y="2487"/>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3211" name="Rectangle 27"/>
            <p:cNvSpPr>
              <a:spLocks noChangeArrowheads="1"/>
            </p:cNvSpPr>
            <p:nvPr/>
          </p:nvSpPr>
          <p:spPr bwMode="auto">
            <a:xfrm rot="5400000">
              <a:off x="442" y="2542"/>
              <a:ext cx="155" cy="23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3212" name="Line 28"/>
          <p:cNvSpPr>
            <a:spLocks noChangeShapeType="1"/>
          </p:cNvSpPr>
          <p:nvPr/>
        </p:nvSpPr>
        <p:spPr bwMode="auto">
          <a:xfrm flipV="1">
            <a:off x="4659313" y="3641725"/>
            <a:ext cx="1712912" cy="479425"/>
          </a:xfrm>
          <a:prstGeom prst="line">
            <a:avLst/>
          </a:prstGeom>
          <a:noFill/>
          <a:ln w="952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13" name="Line 29"/>
          <p:cNvSpPr>
            <a:spLocks noChangeShapeType="1"/>
          </p:cNvSpPr>
          <p:nvPr/>
        </p:nvSpPr>
        <p:spPr bwMode="auto">
          <a:xfrm>
            <a:off x="863600" y="4129088"/>
            <a:ext cx="3773488" cy="0"/>
          </a:xfrm>
          <a:prstGeom prst="line">
            <a:avLst/>
          </a:prstGeom>
          <a:noFill/>
          <a:ln w="635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14" name="Line 30"/>
          <p:cNvSpPr>
            <a:spLocks noChangeShapeType="1"/>
          </p:cNvSpPr>
          <p:nvPr/>
        </p:nvSpPr>
        <p:spPr bwMode="auto">
          <a:xfrm flipV="1">
            <a:off x="6392863" y="2879725"/>
            <a:ext cx="1176337" cy="739775"/>
          </a:xfrm>
          <a:prstGeom prst="line">
            <a:avLst/>
          </a:prstGeom>
          <a:noFill/>
          <a:ln w="952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15" name="Line 31"/>
          <p:cNvSpPr>
            <a:spLocks noChangeShapeType="1"/>
          </p:cNvSpPr>
          <p:nvPr/>
        </p:nvSpPr>
        <p:spPr bwMode="auto">
          <a:xfrm>
            <a:off x="7591425" y="2914650"/>
            <a:ext cx="942975" cy="319088"/>
          </a:xfrm>
          <a:prstGeom prst="line">
            <a:avLst/>
          </a:prstGeom>
          <a:noFill/>
          <a:ln w="127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16" name="Line 32"/>
          <p:cNvSpPr>
            <a:spLocks noChangeShapeType="1"/>
          </p:cNvSpPr>
          <p:nvPr/>
        </p:nvSpPr>
        <p:spPr bwMode="auto">
          <a:xfrm>
            <a:off x="4652963" y="4135438"/>
            <a:ext cx="73025" cy="260350"/>
          </a:xfrm>
          <a:prstGeom prst="line">
            <a:avLst/>
          </a:prstGeom>
          <a:noFill/>
          <a:ln w="2857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17" name="Line 33"/>
          <p:cNvSpPr>
            <a:spLocks noChangeShapeType="1"/>
          </p:cNvSpPr>
          <p:nvPr/>
        </p:nvSpPr>
        <p:spPr bwMode="auto">
          <a:xfrm flipV="1">
            <a:off x="7583488" y="2686050"/>
            <a:ext cx="28575" cy="2190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18" name="Line 34"/>
          <p:cNvSpPr>
            <a:spLocks noChangeShapeType="1"/>
          </p:cNvSpPr>
          <p:nvPr/>
        </p:nvSpPr>
        <p:spPr bwMode="auto">
          <a:xfrm>
            <a:off x="6372225" y="3648075"/>
            <a:ext cx="144463" cy="244475"/>
          </a:xfrm>
          <a:prstGeom prst="line">
            <a:avLst/>
          </a:prstGeom>
          <a:noFill/>
          <a:ln w="2857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19" name="Line 35"/>
          <p:cNvSpPr>
            <a:spLocks noChangeShapeType="1"/>
          </p:cNvSpPr>
          <p:nvPr/>
        </p:nvSpPr>
        <p:spPr bwMode="auto">
          <a:xfrm>
            <a:off x="8505825" y="3228975"/>
            <a:ext cx="73025" cy="1714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20" name="Line 36"/>
          <p:cNvSpPr>
            <a:spLocks noChangeShapeType="1"/>
          </p:cNvSpPr>
          <p:nvPr/>
        </p:nvSpPr>
        <p:spPr bwMode="auto">
          <a:xfrm>
            <a:off x="6496050" y="3886200"/>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21" name="Line 37"/>
          <p:cNvSpPr>
            <a:spLocks noChangeShapeType="1"/>
          </p:cNvSpPr>
          <p:nvPr/>
        </p:nvSpPr>
        <p:spPr bwMode="auto">
          <a:xfrm>
            <a:off x="6648450" y="4038600"/>
            <a:ext cx="211138" cy="63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22" name="Line 38"/>
          <p:cNvSpPr>
            <a:spLocks noChangeShapeType="1"/>
          </p:cNvSpPr>
          <p:nvPr/>
        </p:nvSpPr>
        <p:spPr bwMode="auto">
          <a:xfrm flipH="1">
            <a:off x="6592888" y="4048125"/>
            <a:ext cx="65087" cy="18732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23" name="Line 39"/>
          <p:cNvSpPr>
            <a:spLocks noChangeShapeType="1"/>
          </p:cNvSpPr>
          <p:nvPr/>
        </p:nvSpPr>
        <p:spPr bwMode="auto">
          <a:xfrm>
            <a:off x="6610350" y="4257675"/>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24" name="Line 40"/>
          <p:cNvSpPr>
            <a:spLocks noChangeShapeType="1"/>
          </p:cNvSpPr>
          <p:nvPr/>
        </p:nvSpPr>
        <p:spPr bwMode="auto">
          <a:xfrm flipH="1">
            <a:off x="6364288" y="3886200"/>
            <a:ext cx="131762" cy="1682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25" name="Line 41"/>
          <p:cNvSpPr>
            <a:spLocks noChangeShapeType="1"/>
          </p:cNvSpPr>
          <p:nvPr/>
        </p:nvSpPr>
        <p:spPr bwMode="auto">
          <a:xfrm>
            <a:off x="6848475" y="4057650"/>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26" name="Line 42"/>
          <p:cNvSpPr>
            <a:spLocks noChangeShapeType="1"/>
          </p:cNvSpPr>
          <p:nvPr/>
        </p:nvSpPr>
        <p:spPr bwMode="auto">
          <a:xfrm flipV="1">
            <a:off x="6858000" y="3959225"/>
            <a:ext cx="144463" cy="889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27" name="Line 43"/>
          <p:cNvSpPr>
            <a:spLocks noChangeShapeType="1"/>
          </p:cNvSpPr>
          <p:nvPr/>
        </p:nvSpPr>
        <p:spPr bwMode="auto">
          <a:xfrm>
            <a:off x="6372225" y="4048125"/>
            <a:ext cx="106363" cy="1778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28" name="Line 44"/>
          <p:cNvSpPr>
            <a:spLocks noChangeShapeType="1"/>
          </p:cNvSpPr>
          <p:nvPr/>
        </p:nvSpPr>
        <p:spPr bwMode="auto">
          <a:xfrm flipH="1">
            <a:off x="6259513" y="4057650"/>
            <a:ext cx="103187"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29" name="Line 45"/>
          <p:cNvSpPr>
            <a:spLocks noChangeShapeType="1"/>
          </p:cNvSpPr>
          <p:nvPr/>
        </p:nvSpPr>
        <p:spPr bwMode="auto">
          <a:xfrm flipH="1">
            <a:off x="6488113" y="4248150"/>
            <a:ext cx="103187"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nvGrpSpPr>
          <p:cNvPr id="93230" name="Group 46"/>
          <p:cNvGrpSpPr>
            <a:grpSpLocks/>
          </p:cNvGrpSpPr>
          <p:nvPr/>
        </p:nvGrpSpPr>
        <p:grpSpPr bwMode="auto">
          <a:xfrm rot="20370108" flipH="1">
            <a:off x="4278313" y="4410075"/>
            <a:ext cx="762000" cy="530225"/>
            <a:chOff x="2827" y="2760"/>
            <a:chExt cx="480" cy="334"/>
          </a:xfrm>
        </p:grpSpPr>
        <p:sp>
          <p:nvSpPr>
            <p:cNvPr id="93231" name="Line 47"/>
            <p:cNvSpPr>
              <a:spLocks noChangeShapeType="1"/>
            </p:cNvSpPr>
            <p:nvPr/>
          </p:nvSpPr>
          <p:spPr bwMode="auto">
            <a:xfrm>
              <a:off x="2976" y="2760"/>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32" name="Line 48"/>
            <p:cNvSpPr>
              <a:spLocks noChangeShapeType="1"/>
            </p:cNvSpPr>
            <p:nvPr/>
          </p:nvSpPr>
          <p:spPr bwMode="auto">
            <a:xfrm>
              <a:off x="3072" y="2856"/>
              <a:ext cx="133" cy="4"/>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33" name="Line 49"/>
            <p:cNvSpPr>
              <a:spLocks noChangeShapeType="1"/>
            </p:cNvSpPr>
            <p:nvPr/>
          </p:nvSpPr>
          <p:spPr bwMode="auto">
            <a:xfrm flipH="1">
              <a:off x="3037" y="2862"/>
              <a:ext cx="41" cy="11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34" name="Line 50"/>
            <p:cNvSpPr>
              <a:spLocks noChangeShapeType="1"/>
            </p:cNvSpPr>
            <p:nvPr/>
          </p:nvSpPr>
          <p:spPr bwMode="auto">
            <a:xfrm>
              <a:off x="3048" y="2994"/>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35" name="Line 51"/>
            <p:cNvSpPr>
              <a:spLocks noChangeShapeType="1"/>
            </p:cNvSpPr>
            <p:nvPr/>
          </p:nvSpPr>
          <p:spPr bwMode="auto">
            <a:xfrm flipH="1">
              <a:off x="2893" y="2760"/>
              <a:ext cx="83" cy="10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36" name="Line 52"/>
            <p:cNvSpPr>
              <a:spLocks noChangeShapeType="1"/>
            </p:cNvSpPr>
            <p:nvPr/>
          </p:nvSpPr>
          <p:spPr bwMode="auto">
            <a:xfrm>
              <a:off x="3198" y="2868"/>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37" name="Line 53"/>
            <p:cNvSpPr>
              <a:spLocks noChangeShapeType="1"/>
            </p:cNvSpPr>
            <p:nvPr/>
          </p:nvSpPr>
          <p:spPr bwMode="auto">
            <a:xfrm flipV="1">
              <a:off x="3204" y="2806"/>
              <a:ext cx="91" cy="5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38" name="Line 54"/>
            <p:cNvSpPr>
              <a:spLocks noChangeShapeType="1"/>
            </p:cNvSpPr>
            <p:nvPr/>
          </p:nvSpPr>
          <p:spPr bwMode="auto">
            <a:xfrm>
              <a:off x="2898" y="2862"/>
              <a:ext cx="67" cy="1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39" name="Line 55"/>
            <p:cNvSpPr>
              <a:spLocks noChangeShapeType="1"/>
            </p:cNvSpPr>
            <p:nvPr/>
          </p:nvSpPr>
          <p:spPr bwMode="auto">
            <a:xfrm flipH="1">
              <a:off x="2827" y="2868"/>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40" name="Line 56"/>
            <p:cNvSpPr>
              <a:spLocks noChangeShapeType="1"/>
            </p:cNvSpPr>
            <p:nvPr/>
          </p:nvSpPr>
          <p:spPr bwMode="auto">
            <a:xfrm flipH="1">
              <a:off x="2971" y="2988"/>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sp>
        <p:nvSpPr>
          <p:cNvPr id="93241" name="Line 57"/>
          <p:cNvSpPr>
            <a:spLocks noChangeShapeType="1"/>
          </p:cNvSpPr>
          <p:nvPr/>
        </p:nvSpPr>
        <p:spPr bwMode="auto">
          <a:xfrm rot="11948588" flipH="1">
            <a:off x="7635875" y="2570163"/>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42" name="Line 58"/>
          <p:cNvSpPr>
            <a:spLocks noChangeShapeType="1"/>
          </p:cNvSpPr>
          <p:nvPr/>
        </p:nvSpPr>
        <p:spPr bwMode="auto">
          <a:xfrm rot="11948588" flipH="1">
            <a:off x="7804150" y="2630488"/>
            <a:ext cx="211138" cy="63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43" name="Line 59"/>
          <p:cNvSpPr>
            <a:spLocks noChangeShapeType="1"/>
          </p:cNvSpPr>
          <p:nvPr/>
        </p:nvSpPr>
        <p:spPr bwMode="auto">
          <a:xfrm rot="11948588">
            <a:off x="7788275" y="2403475"/>
            <a:ext cx="65088" cy="18732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44" name="Line 60"/>
          <p:cNvSpPr>
            <a:spLocks noChangeShapeType="1"/>
          </p:cNvSpPr>
          <p:nvPr/>
        </p:nvSpPr>
        <p:spPr bwMode="auto">
          <a:xfrm rot="11948588" flipH="1">
            <a:off x="7866063" y="2255838"/>
            <a:ext cx="173037"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45" name="Line 61"/>
          <p:cNvSpPr>
            <a:spLocks noChangeShapeType="1"/>
          </p:cNvSpPr>
          <p:nvPr/>
        </p:nvSpPr>
        <p:spPr bwMode="auto">
          <a:xfrm rot="11948588">
            <a:off x="7513638" y="2511425"/>
            <a:ext cx="131762" cy="1682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46" name="Line 62"/>
          <p:cNvSpPr>
            <a:spLocks noChangeShapeType="1"/>
          </p:cNvSpPr>
          <p:nvPr/>
        </p:nvSpPr>
        <p:spPr bwMode="auto">
          <a:xfrm rot="11948588" flipH="1">
            <a:off x="8024813" y="2524125"/>
            <a:ext cx="173037"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47" name="Line 63"/>
          <p:cNvSpPr>
            <a:spLocks noChangeShapeType="1"/>
          </p:cNvSpPr>
          <p:nvPr/>
        </p:nvSpPr>
        <p:spPr bwMode="auto">
          <a:xfrm rot="11948588" flipH="1" flipV="1">
            <a:off x="7991475" y="2682875"/>
            <a:ext cx="144463" cy="889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48" name="Line 64"/>
          <p:cNvSpPr>
            <a:spLocks noChangeShapeType="1"/>
          </p:cNvSpPr>
          <p:nvPr/>
        </p:nvSpPr>
        <p:spPr bwMode="auto">
          <a:xfrm rot="11948588" flipH="1">
            <a:off x="7577138" y="2346325"/>
            <a:ext cx="106362" cy="1778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49" name="Line 65"/>
          <p:cNvSpPr>
            <a:spLocks noChangeShapeType="1"/>
          </p:cNvSpPr>
          <p:nvPr/>
        </p:nvSpPr>
        <p:spPr bwMode="auto">
          <a:xfrm rot="11948588">
            <a:off x="7467600" y="2336800"/>
            <a:ext cx="103188"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50" name="Line 66"/>
          <p:cNvSpPr>
            <a:spLocks noChangeShapeType="1"/>
          </p:cNvSpPr>
          <p:nvPr/>
        </p:nvSpPr>
        <p:spPr bwMode="auto">
          <a:xfrm rot="11948588">
            <a:off x="7745413" y="2232025"/>
            <a:ext cx="103187"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51" name="Line 67"/>
          <p:cNvSpPr>
            <a:spLocks noChangeShapeType="1"/>
          </p:cNvSpPr>
          <p:nvPr/>
        </p:nvSpPr>
        <p:spPr bwMode="auto">
          <a:xfrm rot="20310282" flipH="1">
            <a:off x="8424863" y="3419475"/>
            <a:ext cx="173037"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52" name="Line 68"/>
          <p:cNvSpPr>
            <a:spLocks noChangeShapeType="1"/>
          </p:cNvSpPr>
          <p:nvPr/>
        </p:nvSpPr>
        <p:spPr bwMode="auto">
          <a:xfrm rot="20310282" flipH="1">
            <a:off x="8361363" y="3611563"/>
            <a:ext cx="147637" cy="153987"/>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53" name="Line 69"/>
          <p:cNvSpPr>
            <a:spLocks noChangeShapeType="1"/>
          </p:cNvSpPr>
          <p:nvPr/>
        </p:nvSpPr>
        <p:spPr bwMode="auto">
          <a:xfrm rot="-1289718">
            <a:off x="8504238" y="3584575"/>
            <a:ext cx="65087" cy="18732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54" name="Line 70"/>
          <p:cNvSpPr>
            <a:spLocks noChangeShapeType="1"/>
          </p:cNvSpPr>
          <p:nvPr/>
        </p:nvSpPr>
        <p:spPr bwMode="auto">
          <a:xfrm rot="-1289718">
            <a:off x="8624888" y="3771900"/>
            <a:ext cx="12700" cy="1793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55" name="Line 71"/>
          <p:cNvSpPr>
            <a:spLocks noChangeShapeType="1"/>
          </p:cNvSpPr>
          <p:nvPr/>
        </p:nvSpPr>
        <p:spPr bwMode="auto">
          <a:xfrm rot="-1289718">
            <a:off x="8588375" y="3363913"/>
            <a:ext cx="131763" cy="1682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56" name="Line 72"/>
          <p:cNvSpPr>
            <a:spLocks noChangeShapeType="1"/>
          </p:cNvSpPr>
          <p:nvPr/>
        </p:nvSpPr>
        <p:spPr bwMode="auto">
          <a:xfrm rot="20310282" flipH="1">
            <a:off x="8181975" y="3827463"/>
            <a:ext cx="231775" cy="238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57" name="Line 73"/>
          <p:cNvSpPr>
            <a:spLocks noChangeShapeType="1"/>
          </p:cNvSpPr>
          <p:nvPr/>
        </p:nvSpPr>
        <p:spPr bwMode="auto">
          <a:xfrm rot="-1289718" flipH="1" flipV="1">
            <a:off x="8147050" y="3598863"/>
            <a:ext cx="222250" cy="2016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58" name="Line 74"/>
          <p:cNvSpPr>
            <a:spLocks noChangeShapeType="1"/>
          </p:cNvSpPr>
          <p:nvPr/>
        </p:nvSpPr>
        <p:spPr bwMode="auto">
          <a:xfrm rot="-1289718">
            <a:off x="8778875" y="3484563"/>
            <a:ext cx="25400" cy="2286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59" name="Line 75"/>
          <p:cNvSpPr>
            <a:spLocks noChangeShapeType="1"/>
          </p:cNvSpPr>
          <p:nvPr/>
        </p:nvSpPr>
        <p:spPr bwMode="auto">
          <a:xfrm rot="20310282" flipV="1">
            <a:off x="8743950" y="3470275"/>
            <a:ext cx="158750" cy="31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60" name="Line 76"/>
          <p:cNvSpPr>
            <a:spLocks noChangeShapeType="1"/>
          </p:cNvSpPr>
          <p:nvPr/>
        </p:nvSpPr>
        <p:spPr bwMode="auto">
          <a:xfrm rot="20310282" flipV="1">
            <a:off x="8601075" y="3736975"/>
            <a:ext cx="128588" cy="4763"/>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nvGrpSpPr>
          <p:cNvPr id="93268" name="Group 84"/>
          <p:cNvGrpSpPr>
            <a:grpSpLocks/>
          </p:cNvGrpSpPr>
          <p:nvPr/>
        </p:nvGrpSpPr>
        <p:grpSpPr bwMode="auto">
          <a:xfrm>
            <a:off x="1435100" y="3105150"/>
            <a:ext cx="4013200" cy="1370013"/>
            <a:chOff x="904" y="1956"/>
            <a:chExt cx="2528" cy="863"/>
          </a:xfrm>
        </p:grpSpPr>
        <p:sp>
          <p:nvSpPr>
            <p:cNvPr id="93262" name="Text Box 78"/>
            <p:cNvSpPr txBox="1">
              <a:spLocks noChangeArrowheads="1"/>
            </p:cNvSpPr>
            <p:nvPr/>
          </p:nvSpPr>
          <p:spPr bwMode="auto">
            <a:xfrm>
              <a:off x="904" y="1956"/>
              <a:ext cx="2528" cy="3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2700">
                  <a:solidFill>
                    <a:srgbClr val="000000"/>
                  </a:solidFill>
                  <a:latin typeface="Arial"/>
                </a:rPr>
                <a:t>Heterogeneous reactions</a:t>
              </a:r>
            </a:p>
          </p:txBody>
        </p:sp>
        <p:sp>
          <p:nvSpPr>
            <p:cNvPr id="93263" name="Line 79"/>
            <p:cNvSpPr>
              <a:spLocks noChangeShapeType="1"/>
            </p:cNvSpPr>
            <p:nvPr/>
          </p:nvSpPr>
          <p:spPr bwMode="auto">
            <a:xfrm flipH="1">
              <a:off x="1773" y="2276"/>
              <a:ext cx="403" cy="34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64" name="Line 80"/>
            <p:cNvSpPr>
              <a:spLocks noChangeShapeType="1"/>
            </p:cNvSpPr>
            <p:nvPr/>
          </p:nvSpPr>
          <p:spPr bwMode="auto">
            <a:xfrm>
              <a:off x="2152" y="2280"/>
              <a:ext cx="695" cy="539"/>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grpSp>
        <p:nvGrpSpPr>
          <p:cNvPr id="93267" name="Group 83"/>
          <p:cNvGrpSpPr>
            <a:grpSpLocks/>
          </p:cNvGrpSpPr>
          <p:nvPr/>
        </p:nvGrpSpPr>
        <p:grpSpPr bwMode="auto">
          <a:xfrm>
            <a:off x="2428875" y="5414963"/>
            <a:ext cx="5364163" cy="1030287"/>
            <a:chOff x="1530" y="3411"/>
            <a:chExt cx="3379" cy="649"/>
          </a:xfrm>
        </p:grpSpPr>
        <p:sp>
          <p:nvSpPr>
            <p:cNvPr id="93261" name="Text Box 77"/>
            <p:cNvSpPr txBox="1">
              <a:spLocks noChangeArrowheads="1"/>
            </p:cNvSpPr>
            <p:nvPr/>
          </p:nvSpPr>
          <p:spPr bwMode="auto">
            <a:xfrm>
              <a:off x="1722" y="3743"/>
              <a:ext cx="2456" cy="3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2700">
                  <a:solidFill>
                    <a:srgbClr val="000000"/>
                  </a:solidFill>
                  <a:latin typeface="Arial"/>
                </a:rPr>
                <a:t>Homogeneous reactions</a:t>
              </a:r>
            </a:p>
          </p:txBody>
        </p:sp>
        <p:sp>
          <p:nvSpPr>
            <p:cNvPr id="93265" name="Line 81"/>
            <p:cNvSpPr>
              <a:spLocks noChangeShapeType="1"/>
            </p:cNvSpPr>
            <p:nvPr/>
          </p:nvSpPr>
          <p:spPr bwMode="auto">
            <a:xfrm flipH="1" flipV="1">
              <a:off x="1530" y="3411"/>
              <a:ext cx="1455" cy="36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3266" name="Line 82"/>
            <p:cNvSpPr>
              <a:spLocks noChangeShapeType="1"/>
            </p:cNvSpPr>
            <p:nvPr/>
          </p:nvSpPr>
          <p:spPr bwMode="auto">
            <a:xfrm flipV="1">
              <a:off x="2961" y="3483"/>
              <a:ext cx="1948" cy="29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spTree>
    <p:extLst>
      <p:ext uri="{BB962C8B-B14F-4D97-AF65-F5344CB8AC3E}">
        <p14:creationId xmlns:p14="http://schemas.microsoft.com/office/powerpoint/2010/main" val="42119035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326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32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04686"/>
          </a:xfrm>
        </p:spPr>
        <p:txBody>
          <a:bodyPr/>
          <a:lstStyle/>
          <a:p>
            <a:r>
              <a:rPr lang="en-US" sz="4000" dirty="0" smtClean="0"/>
              <a:t>There are 16 different “beam centers”</a:t>
            </a:r>
            <a:endParaRPr lang="en-US" sz="4000" dirty="0"/>
          </a:p>
        </p:txBody>
      </p:sp>
      <p:sp>
        <p:nvSpPr>
          <p:cNvPr id="3" name="TextBox 2"/>
          <p:cNvSpPr txBox="1"/>
          <p:nvPr/>
        </p:nvSpPr>
        <p:spPr>
          <a:xfrm>
            <a:off x="464457" y="1045028"/>
            <a:ext cx="8026400" cy="6001643"/>
          </a:xfrm>
          <a:prstGeom prst="rect">
            <a:avLst/>
          </a:prstGeom>
          <a:noFill/>
        </p:spPr>
        <p:txBody>
          <a:bodyPr wrap="square" rtlCol="0">
            <a:spAutoFit/>
          </a:bodyPr>
          <a:lstStyle/>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Ybeam</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Ybeam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Xwidth</a:t>
            </a:r>
            <a:r>
              <a:rPr lang="en-US" sz="2400" b="1" dirty="0" smtClean="0">
                <a:latin typeface="Arial" panose="020B0604020202020204" pitchFamily="34" charset="0"/>
                <a:cs typeface="Arial" panose="020B0604020202020204" pitchFamily="34" charset="0"/>
              </a:rPr>
              <a:t> – </a:t>
            </a:r>
            <a:r>
              <a:rPr lang="en-US" sz="2400" b="1" dirty="0" err="1" smtClean="0">
                <a:latin typeface="Arial" panose="020B0604020202020204" pitchFamily="34" charset="0"/>
                <a:cs typeface="Arial" panose="020B0604020202020204" pitchFamily="34" charset="0"/>
              </a:rPr>
              <a:t>Xbeam</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Xwidth-Xbeam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Ywidth-Ybeam</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Ybeam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Xbeam</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Ywidth-Ybeam</a:t>
            </a:r>
            <a:endParaRPr lang="en-US" sz="2400" b="1" dirty="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Ybeam-Ywidth</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Ybeam</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Xwidth-Xbeam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Ybeam</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Xwidth-Xbeam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Ywidth-Ybeam</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Xwidth-Xbeam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Ybeam-Ywidth</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Xwidth-Xbeam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Ybeam</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Ybeam</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Ywidth-Ybeam</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Ybeam-Ywidth</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r>
              <a:rPr lang="en-US" sz="2400" b="1" dirty="0" err="1" smtClean="0">
                <a:latin typeface="Arial" panose="020B0604020202020204" pitchFamily="34" charset="0"/>
                <a:cs typeface="Arial" panose="020B0604020202020204" pitchFamily="34" charset="0"/>
              </a:rPr>
              <a:t>Xbeam</a:t>
            </a:r>
            <a:r>
              <a:rPr lang="en-US" sz="2400" b="1" dirty="0" smtClean="0">
                <a:latin typeface="Arial" panose="020B0604020202020204" pitchFamily="34" charset="0"/>
                <a:cs typeface="Arial" panose="020B0604020202020204" pitchFamily="34" charset="0"/>
              </a:rPr>
              <a:t>, -</a:t>
            </a:r>
            <a:r>
              <a:rPr lang="en-US" sz="2400" b="1" dirty="0" err="1" smtClean="0">
                <a:latin typeface="Arial" panose="020B0604020202020204" pitchFamily="34" charset="0"/>
                <a:cs typeface="Arial" panose="020B0604020202020204" pitchFamily="34" charset="0"/>
              </a:rPr>
              <a:t>Ybeam</a:t>
            </a:r>
            <a:endParaRPr lang="en-US" sz="2400" b="1" dirty="0" smtClean="0">
              <a:latin typeface="Arial" panose="020B0604020202020204" pitchFamily="34" charset="0"/>
              <a:cs typeface="Arial" panose="020B0604020202020204" pitchFamily="34" charset="0"/>
            </a:endParaRPr>
          </a:p>
          <a:p>
            <a:pPr marL="457200" indent="-457200">
              <a:buFont typeface="+mj-lt"/>
              <a:buAutoNum type="arabicPeriod"/>
            </a:pPr>
            <a:endParaRPr lang="en-US" sz="2400" b="1" dirty="0" smtClean="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8523860"/>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p:txBody>
          <a:bodyPr/>
          <a:lstStyle/>
          <a:p>
            <a:r>
              <a:rPr lang="en-US" altLang="en-US"/>
              <a:t>Rough values of energy quanta</a:t>
            </a:r>
          </a:p>
        </p:txBody>
      </p:sp>
      <p:sp>
        <p:nvSpPr>
          <p:cNvPr id="230403" name="Rectangle 3"/>
          <p:cNvSpPr>
            <a:spLocks noChangeArrowheads="1"/>
          </p:cNvSpPr>
          <p:nvPr/>
        </p:nvSpPr>
        <p:spPr bwMode="auto">
          <a:xfrm>
            <a:off x="4133850" y="3627438"/>
            <a:ext cx="3000375" cy="7921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230404" name="Text Box 4"/>
          <p:cNvSpPr txBox="1">
            <a:spLocks noChangeArrowheads="1"/>
          </p:cNvSpPr>
          <p:nvPr/>
        </p:nvSpPr>
        <p:spPr bwMode="auto">
          <a:xfrm>
            <a:off x="676275" y="1803400"/>
            <a:ext cx="8467725" cy="4838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2400">
                <a:solidFill>
                  <a:srgbClr val="000000"/>
                </a:solidFill>
                <a:latin typeface="Arial"/>
              </a:rPr>
              <a:t>1 MeV		100 GJ/mol		Medical radiation therapy</a:t>
            </a:r>
          </a:p>
          <a:p>
            <a:pPr>
              <a:spcBef>
                <a:spcPct val="50000"/>
              </a:spcBef>
            </a:pPr>
            <a:r>
              <a:rPr lang="en-US" altLang="en-US" sz="2400">
                <a:solidFill>
                  <a:srgbClr val="000000"/>
                </a:solidFill>
                <a:latin typeface="Arial"/>
              </a:rPr>
              <a:t>100 keV	10 GJ/mol		Medical imaging</a:t>
            </a:r>
          </a:p>
          <a:p>
            <a:pPr>
              <a:spcBef>
                <a:spcPct val="50000"/>
              </a:spcBef>
            </a:pPr>
            <a:r>
              <a:rPr lang="en-US" altLang="en-US" sz="2400">
                <a:solidFill>
                  <a:srgbClr val="000000"/>
                </a:solidFill>
                <a:latin typeface="Arial"/>
              </a:rPr>
              <a:t>10 keV	1 GJ/mol		X-ray crystallography</a:t>
            </a:r>
          </a:p>
          <a:p>
            <a:pPr>
              <a:spcBef>
                <a:spcPct val="50000"/>
              </a:spcBef>
            </a:pPr>
            <a:r>
              <a:rPr lang="en-US" altLang="en-US" sz="2400">
                <a:solidFill>
                  <a:srgbClr val="000000"/>
                </a:solidFill>
                <a:latin typeface="Arial"/>
              </a:rPr>
              <a:t>1 keV		100 MJ/mol		S and P K-edges</a:t>
            </a:r>
          </a:p>
          <a:p>
            <a:pPr>
              <a:spcBef>
                <a:spcPct val="50000"/>
              </a:spcBef>
            </a:pPr>
            <a:r>
              <a:rPr lang="en-US" altLang="en-US" sz="2400">
                <a:solidFill>
                  <a:srgbClr val="000000"/>
                </a:solidFill>
                <a:latin typeface="Arial"/>
              </a:rPr>
              <a:t>100 eV	10 MJ/mol		“water window”</a:t>
            </a:r>
          </a:p>
          <a:p>
            <a:pPr>
              <a:spcBef>
                <a:spcPct val="50000"/>
              </a:spcBef>
            </a:pPr>
            <a:r>
              <a:rPr lang="en-US" altLang="en-US" sz="2400">
                <a:solidFill>
                  <a:srgbClr val="000000"/>
                </a:solidFill>
                <a:latin typeface="Arial"/>
              </a:rPr>
              <a:t>10 eV		1 MJ/mol		C≡C bond</a:t>
            </a:r>
          </a:p>
          <a:p>
            <a:pPr>
              <a:spcBef>
                <a:spcPct val="50000"/>
              </a:spcBef>
            </a:pPr>
            <a:r>
              <a:rPr lang="en-US" altLang="en-US" sz="2400">
                <a:solidFill>
                  <a:srgbClr val="000000"/>
                </a:solidFill>
                <a:latin typeface="Arial"/>
              </a:rPr>
              <a:t>1 eV		100 kJ/mol		C</a:t>
            </a:r>
            <a:r>
              <a:rPr lang="en-US" altLang="en-US" sz="2400">
                <a:solidFill>
                  <a:srgbClr val="000000"/>
                </a:solidFill>
                <a:latin typeface="Arial"/>
                <a:cs typeface="Arial" charset="0"/>
              </a:rPr>
              <a:t>-</a:t>
            </a:r>
            <a:r>
              <a:rPr lang="en-US" altLang="en-US" sz="2400">
                <a:solidFill>
                  <a:srgbClr val="000000"/>
                </a:solidFill>
                <a:latin typeface="Arial"/>
              </a:rPr>
              <a:t>C bond, visible light</a:t>
            </a:r>
          </a:p>
          <a:p>
            <a:pPr>
              <a:spcBef>
                <a:spcPct val="50000"/>
              </a:spcBef>
            </a:pPr>
            <a:r>
              <a:rPr lang="en-US" altLang="en-US" sz="2400">
                <a:solidFill>
                  <a:srgbClr val="000000"/>
                </a:solidFill>
                <a:latin typeface="Arial"/>
              </a:rPr>
              <a:t>100 meV	10 kJ/mol		hydrogen bond</a:t>
            </a:r>
          </a:p>
          <a:p>
            <a:pPr>
              <a:spcBef>
                <a:spcPct val="50000"/>
              </a:spcBef>
            </a:pPr>
            <a:r>
              <a:rPr lang="en-US" altLang="en-US" sz="2400">
                <a:solidFill>
                  <a:srgbClr val="000000"/>
                </a:solidFill>
                <a:latin typeface="Arial"/>
              </a:rPr>
              <a:t>10 meV	1 kJ/mol		heat (~300 K)</a:t>
            </a:r>
          </a:p>
        </p:txBody>
      </p:sp>
    </p:spTree>
    <p:extLst>
      <p:ext uri="{BB962C8B-B14F-4D97-AF65-F5344CB8AC3E}">
        <p14:creationId xmlns:p14="http://schemas.microsoft.com/office/powerpoint/2010/main" val="36692820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0404"/>
                                        </p:tgtEl>
                                        <p:attrNameLst>
                                          <p:attrName>style.visibility</p:attrName>
                                        </p:attrNameLst>
                                      </p:cBhvr>
                                      <p:to>
                                        <p:strVal val="visible"/>
                                      </p:to>
                                    </p:set>
                                    <p:animEffect transition="in" filter="wipe(up)">
                                      <p:cBhvr>
                                        <p:cTn id="7" dur="500"/>
                                        <p:tgtEl>
                                          <p:spTgt spid="2304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4" grpId="0"/>
    </p:bldLst>
  </p:timing>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4914" name="Rectangle 2"/>
          <p:cNvSpPr>
            <a:spLocks noGrp="1" noChangeArrowheads="1"/>
          </p:cNvSpPr>
          <p:nvPr>
            <p:ph type="title"/>
          </p:nvPr>
        </p:nvSpPr>
        <p:spPr/>
        <p:txBody>
          <a:bodyPr/>
          <a:lstStyle/>
          <a:p>
            <a:r>
              <a:rPr lang="en-US" altLang="en-US"/>
              <a:t>Energy Transfer Analogy</a:t>
            </a:r>
          </a:p>
        </p:txBody>
      </p:sp>
      <p:sp>
        <p:nvSpPr>
          <p:cNvPr id="294917" name="Oval 5"/>
          <p:cNvSpPr>
            <a:spLocks noChangeArrowheads="1"/>
          </p:cNvSpPr>
          <p:nvPr/>
        </p:nvSpPr>
        <p:spPr bwMode="auto">
          <a:xfrm>
            <a:off x="1577975" y="2228850"/>
            <a:ext cx="877888" cy="77787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294918" name="Line 6"/>
          <p:cNvSpPr>
            <a:spLocks noChangeShapeType="1"/>
          </p:cNvSpPr>
          <p:nvPr/>
        </p:nvSpPr>
        <p:spPr bwMode="auto">
          <a:xfrm flipH="1">
            <a:off x="1992313" y="3043238"/>
            <a:ext cx="23812" cy="16160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94919" name="Line 7"/>
          <p:cNvSpPr>
            <a:spLocks noChangeShapeType="1"/>
          </p:cNvSpPr>
          <p:nvPr/>
        </p:nvSpPr>
        <p:spPr bwMode="auto">
          <a:xfrm flipH="1">
            <a:off x="1428750" y="4672013"/>
            <a:ext cx="563563" cy="10017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94920" name="Line 8"/>
          <p:cNvSpPr>
            <a:spLocks noChangeShapeType="1"/>
          </p:cNvSpPr>
          <p:nvPr/>
        </p:nvSpPr>
        <p:spPr bwMode="auto">
          <a:xfrm>
            <a:off x="1992313" y="4672013"/>
            <a:ext cx="625475" cy="9636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94921" name="Line 9"/>
          <p:cNvSpPr>
            <a:spLocks noChangeShapeType="1"/>
          </p:cNvSpPr>
          <p:nvPr/>
        </p:nvSpPr>
        <p:spPr bwMode="auto">
          <a:xfrm flipV="1">
            <a:off x="1139825" y="3470275"/>
            <a:ext cx="1778000" cy="3000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94922" name="Oval 10"/>
          <p:cNvSpPr>
            <a:spLocks noChangeArrowheads="1"/>
          </p:cNvSpPr>
          <p:nvPr/>
        </p:nvSpPr>
        <p:spPr bwMode="auto">
          <a:xfrm>
            <a:off x="6478588" y="2232025"/>
            <a:ext cx="877887" cy="77787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294923" name="Line 11"/>
          <p:cNvSpPr>
            <a:spLocks noChangeShapeType="1"/>
          </p:cNvSpPr>
          <p:nvPr/>
        </p:nvSpPr>
        <p:spPr bwMode="auto">
          <a:xfrm flipH="1">
            <a:off x="6892925" y="3046413"/>
            <a:ext cx="23813" cy="16160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94924" name="Line 12"/>
          <p:cNvSpPr>
            <a:spLocks noChangeShapeType="1"/>
          </p:cNvSpPr>
          <p:nvPr/>
        </p:nvSpPr>
        <p:spPr bwMode="auto">
          <a:xfrm flipH="1">
            <a:off x="6329363" y="4675188"/>
            <a:ext cx="563562" cy="10017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94925" name="Line 13"/>
          <p:cNvSpPr>
            <a:spLocks noChangeShapeType="1"/>
          </p:cNvSpPr>
          <p:nvPr/>
        </p:nvSpPr>
        <p:spPr bwMode="auto">
          <a:xfrm>
            <a:off x="6892925" y="4675188"/>
            <a:ext cx="625475" cy="9636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94926" name="Line 14"/>
          <p:cNvSpPr>
            <a:spLocks noChangeShapeType="1"/>
          </p:cNvSpPr>
          <p:nvPr/>
        </p:nvSpPr>
        <p:spPr bwMode="auto">
          <a:xfrm>
            <a:off x="6040438" y="3384550"/>
            <a:ext cx="1689100" cy="4032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nvGrpSpPr>
          <p:cNvPr id="294938" name="Group 26"/>
          <p:cNvGrpSpPr>
            <a:grpSpLocks/>
          </p:cNvGrpSpPr>
          <p:nvPr/>
        </p:nvGrpSpPr>
        <p:grpSpPr bwMode="auto">
          <a:xfrm>
            <a:off x="1762125" y="2393950"/>
            <a:ext cx="5340350" cy="487363"/>
            <a:chOff x="1110" y="1508"/>
            <a:chExt cx="3364" cy="307"/>
          </a:xfrm>
        </p:grpSpPr>
        <p:sp>
          <p:nvSpPr>
            <p:cNvPr id="294927" name="Oval 15"/>
            <p:cNvSpPr>
              <a:spLocks noChangeArrowheads="1"/>
            </p:cNvSpPr>
            <p:nvPr/>
          </p:nvSpPr>
          <p:spPr bwMode="auto">
            <a:xfrm>
              <a:off x="4229" y="1696"/>
              <a:ext cx="245" cy="119"/>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294928" name="Oval 16"/>
            <p:cNvSpPr>
              <a:spLocks noChangeArrowheads="1"/>
            </p:cNvSpPr>
            <p:nvPr/>
          </p:nvSpPr>
          <p:spPr bwMode="auto">
            <a:xfrm>
              <a:off x="4245" y="1515"/>
              <a:ext cx="56" cy="8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294929" name="Oval 17"/>
            <p:cNvSpPr>
              <a:spLocks noChangeArrowheads="1"/>
            </p:cNvSpPr>
            <p:nvPr/>
          </p:nvSpPr>
          <p:spPr bwMode="auto">
            <a:xfrm>
              <a:off x="4412" y="1508"/>
              <a:ext cx="56" cy="8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294933" name="AutoShape 21"/>
            <p:cNvSpPr>
              <a:spLocks noChangeArrowheads="1"/>
            </p:cNvSpPr>
            <p:nvPr/>
          </p:nvSpPr>
          <p:spPr bwMode="auto">
            <a:xfrm rot="-3355368">
              <a:off x="1126" y="1523"/>
              <a:ext cx="48" cy="80"/>
            </a:xfrm>
            <a:prstGeom prst="moon">
              <a:avLst>
                <a:gd name="adj" fmla="val 875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294934" name="AutoShape 22"/>
            <p:cNvSpPr>
              <a:spLocks noChangeArrowheads="1"/>
            </p:cNvSpPr>
            <p:nvPr/>
          </p:nvSpPr>
          <p:spPr bwMode="auto">
            <a:xfrm rot="-7786708">
              <a:off x="1368" y="1526"/>
              <a:ext cx="48" cy="80"/>
            </a:xfrm>
            <a:prstGeom prst="moon">
              <a:avLst>
                <a:gd name="adj" fmla="val 875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294935" name="AutoShape 23"/>
            <p:cNvSpPr>
              <a:spLocks noChangeArrowheads="1"/>
            </p:cNvSpPr>
            <p:nvPr/>
          </p:nvSpPr>
          <p:spPr bwMode="auto">
            <a:xfrm rot="-16488439">
              <a:off x="1220" y="1626"/>
              <a:ext cx="137" cy="210"/>
            </a:xfrm>
            <a:prstGeom prst="moon">
              <a:avLst>
                <a:gd name="adj" fmla="val 875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pic>
        <p:nvPicPr>
          <p:cNvPr id="294936" name="Picture 24" descr="MM900040979[1]"/>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98750" y="2851150"/>
            <a:ext cx="2019300" cy="981075"/>
          </a:xfrm>
          <a:prstGeom prst="rect">
            <a:avLst/>
          </a:prstGeom>
          <a:noFill/>
          <a:extLst>
            <a:ext uri="{909E8E84-426E-40DD-AFC4-6F175D3DCCD1}">
              <a14:hiddenFill xmlns:a14="http://schemas.microsoft.com/office/drawing/2010/main">
                <a:solidFill>
                  <a:srgbClr val="FFFFFF"/>
                </a:solidFill>
              </a14:hiddenFill>
            </a:ext>
          </a:extLst>
        </p:spPr>
      </p:pic>
      <p:sp>
        <p:nvSpPr>
          <p:cNvPr id="294937" name="Text Box 25"/>
          <p:cNvSpPr txBox="1">
            <a:spLocks noChangeArrowheads="1"/>
          </p:cNvSpPr>
          <p:nvPr/>
        </p:nvSpPr>
        <p:spPr bwMode="auto">
          <a:xfrm>
            <a:off x="7486650" y="2713038"/>
            <a:ext cx="666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000000"/>
                </a:solidFill>
                <a:latin typeface="Arial"/>
              </a:rPr>
              <a:t>37 C</a:t>
            </a:r>
          </a:p>
        </p:txBody>
      </p:sp>
    </p:spTree>
    <p:extLst>
      <p:ext uri="{BB962C8B-B14F-4D97-AF65-F5344CB8AC3E}">
        <p14:creationId xmlns:p14="http://schemas.microsoft.com/office/powerpoint/2010/main" val="10496162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493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9493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949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37" grpId="0"/>
    </p:bldLst>
  </p:timing>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83906" name="Rectangle 2"/>
          <p:cNvSpPr>
            <a:spLocks noGrp="1" noChangeArrowheads="1"/>
          </p:cNvSpPr>
          <p:nvPr>
            <p:ph type="body" idx="1"/>
          </p:nvPr>
        </p:nvSpPr>
        <p:spPr>
          <a:xfrm>
            <a:off x="457200" y="453820"/>
            <a:ext cx="8229600" cy="4802188"/>
          </a:xfrm>
        </p:spPr>
        <p:txBody>
          <a:bodyPr/>
          <a:lstStyle/>
          <a:p>
            <a:pPr algn="ctr" eaLnBrk="1" hangingPunct="1">
              <a:lnSpc>
                <a:spcPct val="80000"/>
              </a:lnSpc>
              <a:buFontTx/>
              <a:buNone/>
            </a:pPr>
            <a:r>
              <a:rPr lang="en-US" altLang="en-US" sz="5400" dirty="0" smtClean="0"/>
              <a:t>Damage is done</a:t>
            </a:r>
          </a:p>
          <a:p>
            <a:pPr algn="ctr" eaLnBrk="1" hangingPunct="1">
              <a:lnSpc>
                <a:spcPct val="80000"/>
              </a:lnSpc>
              <a:buFontTx/>
              <a:buNone/>
            </a:pPr>
            <a:r>
              <a:rPr lang="en-US" altLang="en-US" sz="5400" dirty="0" smtClean="0"/>
              <a:t>by </a:t>
            </a:r>
            <a:r>
              <a:rPr lang="en-US" altLang="en-US" sz="5400" dirty="0" smtClean="0">
                <a:solidFill>
                  <a:srgbClr val="FF0000"/>
                </a:solidFill>
              </a:rPr>
              <a:t>dose (</a:t>
            </a:r>
            <a:r>
              <a:rPr lang="en-US" altLang="en-US" sz="5400" dirty="0" err="1" smtClean="0">
                <a:solidFill>
                  <a:srgbClr val="FF0000"/>
                </a:solidFill>
              </a:rPr>
              <a:t>MGy</a:t>
            </a:r>
            <a:r>
              <a:rPr lang="en-US" altLang="en-US" sz="5400" dirty="0" smtClean="0">
                <a:solidFill>
                  <a:srgbClr val="FF0000"/>
                </a:solidFill>
              </a:rPr>
              <a:t>)</a:t>
            </a:r>
          </a:p>
          <a:p>
            <a:pPr algn="ctr" eaLnBrk="1" hangingPunct="1">
              <a:lnSpc>
                <a:spcPct val="80000"/>
              </a:lnSpc>
              <a:buFontTx/>
              <a:buNone/>
            </a:pPr>
            <a:r>
              <a:rPr lang="en-US" altLang="en-US" dirty="0" smtClean="0"/>
              <a:t>proportional to photons/area</a:t>
            </a:r>
          </a:p>
          <a:p>
            <a:pPr algn="ctr" eaLnBrk="1" hangingPunct="1">
              <a:lnSpc>
                <a:spcPct val="80000"/>
              </a:lnSpc>
              <a:buFontTx/>
              <a:buNone/>
            </a:pPr>
            <a:endParaRPr lang="en-US" altLang="en-US" sz="5400" dirty="0" smtClean="0"/>
          </a:p>
          <a:p>
            <a:pPr algn="ctr" eaLnBrk="1" hangingPunct="1">
              <a:lnSpc>
                <a:spcPct val="80000"/>
              </a:lnSpc>
              <a:buFontTx/>
              <a:buNone/>
            </a:pPr>
            <a:r>
              <a:rPr lang="en-US" altLang="en-US" sz="5400" dirty="0" smtClean="0"/>
              <a:t>not time</a:t>
            </a:r>
          </a:p>
          <a:p>
            <a:pPr algn="ctr" eaLnBrk="1" hangingPunct="1">
              <a:lnSpc>
                <a:spcPct val="80000"/>
              </a:lnSpc>
              <a:buFontTx/>
              <a:buNone/>
            </a:pPr>
            <a:r>
              <a:rPr lang="en-US" altLang="en-US" sz="5400" dirty="0" smtClean="0"/>
              <a:t>not heat</a:t>
            </a:r>
          </a:p>
        </p:txBody>
      </p:sp>
      <p:sp>
        <p:nvSpPr>
          <p:cNvPr id="2" name="TextBox 1"/>
          <p:cNvSpPr txBox="1"/>
          <p:nvPr/>
        </p:nvSpPr>
        <p:spPr>
          <a:xfrm>
            <a:off x="604684" y="5380672"/>
            <a:ext cx="8770866" cy="1477328"/>
          </a:xfrm>
          <a:prstGeom prst="rect">
            <a:avLst/>
          </a:prstGeom>
          <a:noFill/>
        </p:spPr>
        <p:txBody>
          <a:bodyPr wrap="square" rtlCol="0">
            <a:spAutoFit/>
          </a:bodyPr>
          <a:lstStyle/>
          <a:p>
            <a:pPr fontAlgn="auto">
              <a:spcBef>
                <a:spcPts val="0"/>
              </a:spcBef>
              <a:spcAft>
                <a:spcPts val="0"/>
              </a:spcAft>
            </a:pPr>
            <a:r>
              <a:rPr lang="en-US" dirty="0" err="1">
                <a:solidFill>
                  <a:srgbClr val="000000"/>
                </a:solidFill>
              </a:rPr>
              <a:t>Sliz</a:t>
            </a:r>
            <a:r>
              <a:rPr lang="en-US" dirty="0">
                <a:solidFill>
                  <a:srgbClr val="000000"/>
                </a:solidFill>
              </a:rPr>
              <a:t> P, Harrison SC &amp; Rosenbaum G (2003</a:t>
            </a:r>
            <a:r>
              <a:rPr lang="en-US" dirty="0" smtClean="0">
                <a:solidFill>
                  <a:srgbClr val="000000"/>
                </a:solidFill>
              </a:rPr>
              <a:t>). </a:t>
            </a:r>
            <a:r>
              <a:rPr lang="en-US" i="1" dirty="0" smtClean="0">
                <a:solidFill>
                  <a:srgbClr val="000000"/>
                </a:solidFill>
              </a:rPr>
              <a:t>Structure</a:t>
            </a:r>
            <a:r>
              <a:rPr lang="en-US" dirty="0" smtClean="0">
                <a:solidFill>
                  <a:srgbClr val="000000"/>
                </a:solidFill>
              </a:rPr>
              <a:t> </a:t>
            </a:r>
            <a:r>
              <a:rPr lang="en-US" b="1" dirty="0">
                <a:solidFill>
                  <a:srgbClr val="000000"/>
                </a:solidFill>
              </a:rPr>
              <a:t>11</a:t>
            </a:r>
            <a:r>
              <a:rPr lang="en-US" dirty="0">
                <a:solidFill>
                  <a:srgbClr val="000000"/>
                </a:solidFill>
              </a:rPr>
              <a:t>, 13-19. </a:t>
            </a:r>
            <a:endParaRPr lang="en-US" dirty="0" smtClean="0">
              <a:solidFill>
                <a:srgbClr val="000000"/>
              </a:solidFill>
            </a:endParaRPr>
          </a:p>
          <a:p>
            <a:pPr fontAlgn="auto">
              <a:spcBef>
                <a:spcPts val="0"/>
              </a:spcBef>
              <a:spcAft>
                <a:spcPts val="0"/>
              </a:spcAft>
            </a:pPr>
            <a:r>
              <a:rPr lang="en-US" dirty="0" smtClean="0">
                <a:solidFill>
                  <a:srgbClr val="000000"/>
                </a:solidFill>
              </a:rPr>
              <a:t>Garman </a:t>
            </a:r>
            <a:r>
              <a:rPr lang="en-US" dirty="0">
                <a:solidFill>
                  <a:srgbClr val="000000"/>
                </a:solidFill>
              </a:rPr>
              <a:t>EF &amp; </a:t>
            </a:r>
            <a:r>
              <a:rPr lang="en-US" dirty="0" err="1">
                <a:solidFill>
                  <a:srgbClr val="000000"/>
                </a:solidFill>
              </a:rPr>
              <a:t>McSweeney</a:t>
            </a:r>
            <a:r>
              <a:rPr lang="en-US" dirty="0">
                <a:solidFill>
                  <a:srgbClr val="000000"/>
                </a:solidFill>
              </a:rPr>
              <a:t> SM (2006</a:t>
            </a:r>
            <a:r>
              <a:rPr lang="en-US" dirty="0" smtClean="0">
                <a:solidFill>
                  <a:srgbClr val="000000"/>
                </a:solidFill>
              </a:rPr>
              <a:t>). </a:t>
            </a:r>
            <a:r>
              <a:rPr lang="en-US" i="1" dirty="0" smtClean="0">
                <a:solidFill>
                  <a:srgbClr val="000000"/>
                </a:solidFill>
              </a:rPr>
              <a:t>J. Sync. Rad. </a:t>
            </a:r>
            <a:r>
              <a:rPr lang="en-US" b="1" dirty="0" smtClean="0">
                <a:solidFill>
                  <a:srgbClr val="000000"/>
                </a:solidFill>
              </a:rPr>
              <a:t>14</a:t>
            </a:r>
            <a:r>
              <a:rPr lang="en-US" dirty="0">
                <a:solidFill>
                  <a:srgbClr val="000000"/>
                </a:solidFill>
              </a:rPr>
              <a:t>, 1-3. </a:t>
            </a:r>
          </a:p>
          <a:p>
            <a:pPr fontAlgn="auto">
              <a:spcBef>
                <a:spcPts val="0"/>
              </a:spcBef>
              <a:spcAft>
                <a:spcPts val="0"/>
              </a:spcAft>
            </a:pPr>
            <a:r>
              <a:rPr lang="en-US" dirty="0">
                <a:solidFill>
                  <a:srgbClr val="000000"/>
                </a:solidFill>
              </a:rPr>
              <a:t>Owen RL, </a:t>
            </a:r>
            <a:r>
              <a:rPr lang="en-US" dirty="0" err="1">
                <a:solidFill>
                  <a:srgbClr val="000000"/>
                </a:solidFill>
              </a:rPr>
              <a:t>Rudino</a:t>
            </a:r>
            <a:r>
              <a:rPr lang="en-US" dirty="0">
                <a:solidFill>
                  <a:srgbClr val="000000"/>
                </a:solidFill>
              </a:rPr>
              <a:t>-Pinera E &amp; Garman EF (2006</a:t>
            </a:r>
            <a:r>
              <a:rPr lang="en-US" dirty="0" smtClean="0">
                <a:solidFill>
                  <a:srgbClr val="000000"/>
                </a:solidFill>
              </a:rPr>
              <a:t>). </a:t>
            </a:r>
            <a:r>
              <a:rPr lang="en-US" i="1" dirty="0" smtClean="0">
                <a:solidFill>
                  <a:srgbClr val="000000"/>
                </a:solidFill>
              </a:rPr>
              <a:t>PNAS </a:t>
            </a:r>
            <a:r>
              <a:rPr lang="en-US" b="1" dirty="0" smtClean="0">
                <a:solidFill>
                  <a:srgbClr val="000000"/>
                </a:solidFill>
              </a:rPr>
              <a:t>103</a:t>
            </a:r>
            <a:r>
              <a:rPr lang="en-US" dirty="0">
                <a:solidFill>
                  <a:srgbClr val="000000"/>
                </a:solidFill>
              </a:rPr>
              <a:t>, 4912-4917</a:t>
            </a:r>
            <a:r>
              <a:rPr lang="en-US" dirty="0" smtClean="0">
                <a:solidFill>
                  <a:srgbClr val="000000"/>
                </a:solidFill>
              </a:rPr>
              <a:t>.</a:t>
            </a:r>
          </a:p>
          <a:p>
            <a:pPr fontAlgn="auto">
              <a:spcBef>
                <a:spcPts val="0"/>
              </a:spcBef>
              <a:spcAft>
                <a:spcPts val="0"/>
              </a:spcAft>
            </a:pPr>
            <a:r>
              <a:rPr lang="en-US" dirty="0" err="1">
                <a:solidFill>
                  <a:srgbClr val="000000"/>
                </a:solidFill>
              </a:rPr>
              <a:t>Leiros</a:t>
            </a:r>
            <a:r>
              <a:rPr lang="en-US" dirty="0">
                <a:solidFill>
                  <a:srgbClr val="000000"/>
                </a:solidFill>
              </a:rPr>
              <a:t> </a:t>
            </a:r>
            <a:r>
              <a:rPr lang="en-US" dirty="0" smtClean="0">
                <a:solidFill>
                  <a:srgbClr val="000000"/>
                </a:solidFill>
              </a:rPr>
              <a:t>et al. (2006). </a:t>
            </a:r>
            <a:r>
              <a:rPr lang="en-US" i="1" dirty="0" err="1">
                <a:solidFill>
                  <a:srgbClr val="000000"/>
                </a:solidFill>
              </a:rPr>
              <a:t>Acta</a:t>
            </a:r>
            <a:r>
              <a:rPr lang="en-US" i="1" dirty="0">
                <a:solidFill>
                  <a:srgbClr val="000000"/>
                </a:solidFill>
              </a:rPr>
              <a:t> </a:t>
            </a:r>
            <a:r>
              <a:rPr lang="en-US" i="1" dirty="0" err="1" smtClean="0">
                <a:solidFill>
                  <a:srgbClr val="000000"/>
                </a:solidFill>
              </a:rPr>
              <a:t>Cryst</a:t>
            </a:r>
            <a:r>
              <a:rPr lang="en-US" i="1" dirty="0" smtClean="0">
                <a:solidFill>
                  <a:srgbClr val="000000"/>
                </a:solidFill>
              </a:rPr>
              <a:t>. D</a:t>
            </a:r>
            <a:r>
              <a:rPr lang="en-US" dirty="0" smtClean="0">
                <a:solidFill>
                  <a:srgbClr val="000000"/>
                </a:solidFill>
              </a:rPr>
              <a:t> </a:t>
            </a:r>
            <a:r>
              <a:rPr lang="en-US" b="1" dirty="0">
                <a:solidFill>
                  <a:srgbClr val="000000"/>
                </a:solidFill>
              </a:rPr>
              <a:t>62</a:t>
            </a:r>
            <a:r>
              <a:rPr lang="en-US" dirty="0">
                <a:solidFill>
                  <a:srgbClr val="000000"/>
                </a:solidFill>
              </a:rPr>
              <a:t>, 125-132. </a:t>
            </a:r>
            <a:r>
              <a:rPr lang="en-US" dirty="0" smtClean="0">
                <a:solidFill>
                  <a:srgbClr val="000000"/>
                </a:solidFill>
              </a:rPr>
              <a:t> </a:t>
            </a:r>
          </a:p>
          <a:p>
            <a:pPr fontAlgn="auto">
              <a:spcBef>
                <a:spcPts val="0"/>
              </a:spcBef>
              <a:spcAft>
                <a:spcPts val="0"/>
              </a:spcAft>
            </a:pPr>
            <a:r>
              <a:rPr lang="en-US" dirty="0">
                <a:solidFill>
                  <a:srgbClr val="000000"/>
                </a:solidFill>
              </a:rPr>
              <a:t>Holton JM (2007</a:t>
            </a:r>
            <a:r>
              <a:rPr lang="en-US" dirty="0" smtClean="0">
                <a:solidFill>
                  <a:srgbClr val="000000"/>
                </a:solidFill>
              </a:rPr>
              <a:t>). </a:t>
            </a:r>
            <a:r>
              <a:rPr lang="en-US" i="1" dirty="0" smtClean="0">
                <a:solidFill>
                  <a:srgbClr val="000000"/>
                </a:solidFill>
              </a:rPr>
              <a:t>J. Synch Rad.</a:t>
            </a:r>
            <a:r>
              <a:rPr lang="en-US" dirty="0" smtClean="0">
                <a:solidFill>
                  <a:srgbClr val="000000"/>
                </a:solidFill>
              </a:rPr>
              <a:t> </a:t>
            </a:r>
            <a:r>
              <a:rPr lang="en-US" b="1" dirty="0">
                <a:solidFill>
                  <a:srgbClr val="000000"/>
                </a:solidFill>
              </a:rPr>
              <a:t>14</a:t>
            </a:r>
            <a:r>
              <a:rPr lang="en-US" dirty="0">
                <a:solidFill>
                  <a:srgbClr val="000000"/>
                </a:solidFill>
              </a:rPr>
              <a:t>, 51-72. </a:t>
            </a:r>
          </a:p>
        </p:txBody>
      </p:sp>
    </p:spTree>
    <p:extLst>
      <p:ext uri="{BB962C8B-B14F-4D97-AF65-F5344CB8AC3E}">
        <p14:creationId xmlns:p14="http://schemas.microsoft.com/office/powerpoint/2010/main" val="3498263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683906">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683906">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85026" name="Rectangle 2"/>
          <p:cNvSpPr>
            <a:spLocks noGrp="1" noChangeArrowheads="1"/>
          </p:cNvSpPr>
          <p:nvPr>
            <p:ph type="title"/>
          </p:nvPr>
        </p:nvSpPr>
        <p:spPr>
          <a:xfrm>
            <a:off x="457200" y="0"/>
            <a:ext cx="8229600" cy="2162175"/>
          </a:xfrm>
          <a:noFill/>
        </p:spPr>
        <p:txBody>
          <a:bodyPr/>
          <a:lstStyle/>
          <a:p>
            <a:r>
              <a:rPr lang="en-US" altLang="en-US" sz="7200">
                <a:solidFill>
                  <a:schemeClr val="tx1"/>
                </a:solidFill>
              </a:rPr>
              <a:t>what the is a MGy?</a:t>
            </a:r>
          </a:p>
        </p:txBody>
      </p:sp>
      <p:sp>
        <p:nvSpPr>
          <p:cNvPr id="385027" name="Text Box 3"/>
          <p:cNvSpPr txBox="1">
            <a:spLocks noChangeArrowheads="1"/>
          </p:cNvSpPr>
          <p:nvPr/>
        </p:nvSpPr>
        <p:spPr bwMode="auto">
          <a:xfrm>
            <a:off x="1014413" y="3560763"/>
            <a:ext cx="7115175" cy="176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4400" dirty="0">
                <a:solidFill>
                  <a:srgbClr val="000000"/>
                </a:solidFill>
                <a:latin typeface="Arial"/>
              </a:rPr>
              <a:t>http://bl831.als.lbl.gov/</a:t>
            </a:r>
          </a:p>
          <a:p>
            <a:pPr algn="ctr">
              <a:spcBef>
                <a:spcPct val="50000"/>
              </a:spcBef>
            </a:pPr>
            <a:r>
              <a:rPr lang="en-US" altLang="en-US" sz="4400" dirty="0">
                <a:solidFill>
                  <a:srgbClr val="000000"/>
                </a:solidFill>
                <a:latin typeface="Arial"/>
              </a:rPr>
              <a:t>damage_rates.pdf</a:t>
            </a:r>
          </a:p>
        </p:txBody>
      </p:sp>
      <p:sp>
        <p:nvSpPr>
          <p:cNvPr id="385028" name="Text Box 4"/>
          <p:cNvSpPr txBox="1">
            <a:spLocks noChangeArrowheads="1"/>
          </p:cNvSpPr>
          <p:nvPr/>
        </p:nvSpPr>
        <p:spPr bwMode="auto">
          <a:xfrm>
            <a:off x="-103188" y="6491288"/>
            <a:ext cx="5622926"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a:solidFill>
                  <a:srgbClr val="000000"/>
                </a:solidFill>
                <a:latin typeface="Arial"/>
              </a:rPr>
              <a:t>Holton J. M. (2009) </a:t>
            </a:r>
            <a:r>
              <a:rPr lang="en-US" altLang="en-US" i="1">
                <a:solidFill>
                  <a:srgbClr val="000000"/>
                </a:solidFill>
                <a:latin typeface="Arial"/>
              </a:rPr>
              <a:t>J. Synchrotron Rad.</a:t>
            </a:r>
            <a:r>
              <a:rPr lang="en-US" altLang="en-US">
                <a:solidFill>
                  <a:srgbClr val="000000"/>
                </a:solidFill>
                <a:latin typeface="Arial"/>
              </a:rPr>
              <a:t> </a:t>
            </a:r>
            <a:r>
              <a:rPr lang="en-US" altLang="en-US" b="1">
                <a:solidFill>
                  <a:srgbClr val="000000"/>
                </a:solidFill>
                <a:latin typeface="Arial"/>
              </a:rPr>
              <a:t>16</a:t>
            </a:r>
            <a:r>
              <a:rPr lang="en-US" altLang="en-US">
                <a:solidFill>
                  <a:srgbClr val="000000"/>
                </a:solidFill>
                <a:latin typeface="Arial"/>
              </a:rPr>
              <a:t> 133-42</a:t>
            </a:r>
          </a:p>
        </p:txBody>
      </p:sp>
      <p:sp>
        <p:nvSpPr>
          <p:cNvPr id="2" name="TextBox 1"/>
          <p:cNvSpPr txBox="1"/>
          <p:nvPr/>
        </p:nvSpPr>
        <p:spPr>
          <a:xfrm>
            <a:off x="2459865" y="2292440"/>
            <a:ext cx="4126451" cy="707886"/>
          </a:xfrm>
          <a:prstGeom prst="rect">
            <a:avLst/>
          </a:prstGeom>
          <a:noFill/>
        </p:spPr>
        <p:txBody>
          <a:bodyPr wrap="none" rtlCol="0">
            <a:spAutoFit/>
          </a:bodyPr>
          <a:lstStyle/>
          <a:p>
            <a:r>
              <a:rPr lang="en-US" sz="4000" dirty="0" smtClean="0">
                <a:solidFill>
                  <a:srgbClr val="C00000"/>
                </a:solidFill>
                <a:latin typeface="Arial" charset="0"/>
              </a:rPr>
              <a:t>1 </a:t>
            </a:r>
            <a:r>
              <a:rPr lang="en-US" sz="4000" dirty="0" err="1" smtClean="0">
                <a:solidFill>
                  <a:srgbClr val="C00000"/>
                </a:solidFill>
                <a:latin typeface="Arial" charset="0"/>
              </a:rPr>
              <a:t>MGy</a:t>
            </a:r>
            <a:r>
              <a:rPr lang="en-US" sz="4000" dirty="0" smtClean="0">
                <a:solidFill>
                  <a:srgbClr val="C00000"/>
                </a:solidFill>
                <a:latin typeface="Arial" charset="0"/>
              </a:rPr>
              <a:t> = 10</a:t>
            </a:r>
            <a:r>
              <a:rPr lang="en-US" sz="4000" baseline="30000" dirty="0" smtClean="0">
                <a:solidFill>
                  <a:srgbClr val="C00000"/>
                </a:solidFill>
                <a:latin typeface="Arial" charset="0"/>
              </a:rPr>
              <a:t>6</a:t>
            </a:r>
            <a:r>
              <a:rPr lang="en-US" sz="4000" dirty="0" smtClean="0">
                <a:solidFill>
                  <a:srgbClr val="C00000"/>
                </a:solidFill>
                <a:latin typeface="Arial" charset="0"/>
              </a:rPr>
              <a:t> J/kg</a:t>
            </a:r>
            <a:endParaRPr lang="en-US" sz="4000" dirty="0">
              <a:solidFill>
                <a:srgbClr val="C00000"/>
              </a:solidFill>
              <a:latin typeface="Arial" charset="0"/>
            </a:endParaRPr>
          </a:p>
        </p:txBody>
      </p:sp>
    </p:spTree>
    <p:extLst>
      <p:ext uri="{BB962C8B-B14F-4D97-AF65-F5344CB8AC3E}">
        <p14:creationId xmlns:p14="http://schemas.microsoft.com/office/powerpoint/2010/main" val="26714615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8502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850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27" grpId="0"/>
      <p:bldP spid="385028" grpId="0"/>
      <p:bldP spid="2"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a:xfrm>
            <a:off x="268941" y="2474259"/>
            <a:ext cx="8175812" cy="484187"/>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srgbClr val="FFFFFF"/>
              </a:solidFill>
            </a:endParaRPr>
          </a:p>
        </p:txBody>
      </p:sp>
      <p:sp>
        <p:nvSpPr>
          <p:cNvPr id="271364" name="TextBox 5"/>
          <p:cNvSpPr txBox="1">
            <a:spLocks noChangeArrowheads="1"/>
          </p:cNvSpPr>
          <p:nvPr/>
        </p:nvSpPr>
        <p:spPr bwMode="auto">
          <a:xfrm>
            <a:off x="0" y="193675"/>
            <a:ext cx="91440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fontAlgn="auto">
              <a:spcBef>
                <a:spcPts val="0"/>
              </a:spcBef>
              <a:spcAft>
                <a:spcPts val="0"/>
              </a:spcAft>
            </a:pPr>
            <a:r>
              <a:rPr lang="en-US" altLang="en-US" sz="4800">
                <a:solidFill>
                  <a:srgbClr val="000000"/>
                </a:solidFill>
              </a:rPr>
              <a:t>How long will my crystal last?</a:t>
            </a:r>
          </a:p>
        </p:txBody>
      </p:sp>
      <p:sp>
        <p:nvSpPr>
          <p:cNvPr id="4" name="TextBox 3"/>
          <p:cNvSpPr txBox="1"/>
          <p:nvPr/>
        </p:nvSpPr>
        <p:spPr>
          <a:xfrm>
            <a:off x="457200" y="1041023"/>
            <a:ext cx="8686800" cy="5447645"/>
          </a:xfrm>
          <a:prstGeom prst="rect">
            <a:avLst/>
          </a:prstGeom>
          <a:noFill/>
        </p:spPr>
        <p:txBody>
          <a:bodyPr wrap="square" rtlCol="0">
            <a:spAutoFit/>
          </a:bodyPr>
          <a:lstStyle/>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synch   line      type    flux  </a:t>
            </a:r>
            <a:r>
              <a:rPr lang="en-US" sz="1200" dirty="0" err="1" smtClean="0">
                <a:solidFill>
                  <a:srgbClr val="000000"/>
                </a:solidFill>
                <a:latin typeface="Courier New" panose="02070309020205020404" pitchFamily="49" charset="0"/>
                <a:cs typeface="Courier New" panose="02070309020205020404" pitchFamily="49" charset="0"/>
              </a:rPr>
              <a:t>beamsize</a:t>
            </a:r>
            <a:r>
              <a:rPr lang="en-US" sz="1200" dirty="0" smtClean="0">
                <a:solidFill>
                  <a:srgbClr val="000000"/>
                </a:solidFill>
                <a:latin typeface="Courier New" panose="02070309020205020404" pitchFamily="49" charset="0"/>
                <a:cs typeface="Courier New" panose="02070309020205020404" pitchFamily="49" charset="0"/>
              </a:rPr>
              <a:t>  flux density  dose    max </a:t>
            </a:r>
            <a:r>
              <a:rPr lang="en-US" sz="1200" dirty="0" err="1" smtClean="0">
                <a:solidFill>
                  <a:srgbClr val="000000"/>
                </a:solidFill>
                <a:latin typeface="Courier New" panose="02070309020205020404" pitchFamily="49" charset="0"/>
                <a:cs typeface="Courier New" panose="02070309020205020404" pitchFamily="49" charset="0"/>
              </a:rPr>
              <a:t>xtal</a:t>
            </a:r>
            <a:r>
              <a:rPr lang="en-US" sz="1200" dirty="0" smtClean="0">
                <a:solidFill>
                  <a:srgbClr val="000000"/>
                </a:solidFill>
                <a:latin typeface="Courier New" panose="02070309020205020404" pitchFamily="49" charset="0"/>
                <a:cs typeface="Courier New" panose="02070309020205020404" pitchFamily="49" charset="0"/>
              </a:rPr>
              <a:t>  min site</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                          </a:t>
            </a:r>
            <a:r>
              <a:rPr lang="en-US" sz="1200" dirty="0" err="1" smtClean="0">
                <a:solidFill>
                  <a:srgbClr val="000000"/>
                </a:solidFill>
                <a:latin typeface="Courier New" panose="02070309020205020404" pitchFamily="49" charset="0"/>
                <a:cs typeface="Courier New" panose="02070309020205020404" pitchFamily="49" charset="0"/>
              </a:rPr>
              <a:t>ph</a:t>
            </a:r>
            <a:r>
              <a:rPr lang="en-US" sz="1200" dirty="0" smtClean="0">
                <a:solidFill>
                  <a:srgbClr val="000000"/>
                </a:solidFill>
                <a:latin typeface="Courier New" panose="02070309020205020404" pitchFamily="49" charset="0"/>
                <a:cs typeface="Courier New" panose="02070309020205020404" pitchFamily="49" charset="0"/>
              </a:rPr>
              <a:t>/s        </a:t>
            </a:r>
            <a:r>
              <a:rPr lang="el-GR" sz="1200" dirty="0" smtClean="0">
                <a:solidFill>
                  <a:srgbClr val="000000"/>
                </a:solidFill>
                <a:latin typeface="Courier New" panose="02070309020205020404" pitchFamily="49" charset="0"/>
                <a:cs typeface="Courier New" panose="02070309020205020404" pitchFamily="49" charset="0"/>
              </a:rPr>
              <a:t>μ</a:t>
            </a:r>
            <a:r>
              <a:rPr lang="en-US" sz="1200" dirty="0" smtClean="0">
                <a:solidFill>
                  <a:srgbClr val="000000"/>
                </a:solidFill>
                <a:latin typeface="Courier New" panose="02070309020205020404" pitchFamily="49" charset="0"/>
                <a:cs typeface="Courier New" panose="02070309020205020404" pitchFamily="49" charset="0"/>
              </a:rPr>
              <a:t>m   </a:t>
            </a:r>
            <a:r>
              <a:rPr lang="en-US" sz="1200" dirty="0" err="1" smtClean="0">
                <a:solidFill>
                  <a:srgbClr val="000000"/>
                </a:solidFill>
                <a:latin typeface="Courier New" panose="02070309020205020404" pitchFamily="49" charset="0"/>
                <a:cs typeface="Courier New" panose="02070309020205020404" pitchFamily="49" charset="0"/>
              </a:rPr>
              <a:t>ph</a:t>
            </a:r>
            <a:r>
              <a:rPr lang="en-US" sz="1200" dirty="0" smtClean="0">
                <a:solidFill>
                  <a:srgbClr val="000000"/>
                </a:solidFill>
                <a:latin typeface="Courier New" panose="02070309020205020404" pitchFamily="49" charset="0"/>
                <a:cs typeface="Courier New" panose="02070309020205020404" pitchFamily="49" charset="0"/>
              </a:rPr>
              <a:t>/</a:t>
            </a:r>
            <a:r>
              <a:rPr lang="el-GR" sz="1200" dirty="0" smtClean="0">
                <a:solidFill>
                  <a:srgbClr val="000000"/>
                </a:solidFill>
                <a:latin typeface="Courier New" panose="02070309020205020404" pitchFamily="49" charset="0"/>
                <a:cs typeface="Courier New" panose="02070309020205020404" pitchFamily="49" charset="0"/>
              </a:rPr>
              <a:t>μ</a:t>
            </a:r>
            <a:r>
              <a:rPr lang="en-US" sz="1200" dirty="0" smtClean="0">
                <a:solidFill>
                  <a:srgbClr val="000000"/>
                </a:solidFill>
                <a:latin typeface="Courier New" panose="02070309020205020404" pitchFamily="49" charset="0"/>
                <a:cs typeface="Courier New" panose="02070309020205020404" pitchFamily="49" charset="0"/>
              </a:rPr>
              <a:t>m2/s     rate    lifetime  </a:t>
            </a:r>
            <a:r>
              <a:rPr lang="en-US" sz="1200" dirty="0" err="1" smtClean="0">
                <a:solidFill>
                  <a:srgbClr val="000000"/>
                </a:solidFill>
                <a:latin typeface="Courier New" panose="02070309020205020404" pitchFamily="49" charset="0"/>
                <a:cs typeface="Courier New" panose="02070309020205020404" pitchFamily="49" charset="0"/>
              </a:rPr>
              <a:t>lifetime</a:t>
            </a:r>
            <a:endParaRPr lang="en-US" sz="1200" dirty="0" smtClean="0">
              <a:solidFill>
                <a:srgbClr val="000000"/>
              </a:solidFill>
              <a:latin typeface="Courier New" panose="02070309020205020404" pitchFamily="49" charset="0"/>
              <a:cs typeface="Courier New" panose="02070309020205020404" pitchFamily="49" charset="0"/>
            </a:endParaRP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ALS     4.2.2      MAD   2.2e11    75x80    3.7e+07  27.3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18 m    73 s </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ALS     5.0.1     mono   1.6e11      100    2.0e+07  10.4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48 m   3.2 m</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ALS     5.0.2      MAD     8e11      100    1.0e+08  51.8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9.6 m    39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ALS     5.0.3     mono   1.7e11      100    2.2e+07    11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45 m     3 m </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ALS     8.2.1      MAD   1.8e11      100    2.3e+07  11.7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43 m   2.9 m</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ALS     8.2.2      MAD   2.3e11      100    2.9e+07  14.9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34 m   2.2 m</a:t>
            </a:r>
          </a:p>
          <a:p>
            <a:pPr fontAlgn="auto">
              <a:spcBef>
                <a:spcPts val="0"/>
              </a:spcBef>
              <a:spcAft>
                <a:spcPts val="0"/>
              </a:spcAft>
            </a:pPr>
            <a:r>
              <a:rPr lang="pt-BR" sz="1200" dirty="0">
                <a:solidFill>
                  <a:srgbClr val="000000"/>
                </a:solidFill>
                <a:latin typeface="Courier New" panose="02070309020205020404" pitchFamily="49" charset="0"/>
                <a:cs typeface="Courier New" panose="02070309020205020404" pitchFamily="49" charset="0"/>
              </a:rPr>
              <a:t>ALS     8.3.1      MAD     9e11       70    2.3e+08   119 kGy/s    4.2 m    17 s</a:t>
            </a:r>
          </a:p>
          <a:p>
            <a:pPr fontAlgn="auto">
              <a:spcBef>
                <a:spcPts val="0"/>
              </a:spcBef>
              <a:spcAft>
                <a:spcPts val="0"/>
              </a:spcAft>
            </a:pPr>
            <a:r>
              <a:rPr lang="pt-BR" sz="1200" dirty="0">
                <a:solidFill>
                  <a:srgbClr val="000000"/>
                </a:solidFill>
                <a:latin typeface="Courier New" panose="02070309020205020404" pitchFamily="49" charset="0"/>
                <a:cs typeface="Courier New" panose="02070309020205020404" pitchFamily="49" charset="0"/>
              </a:rPr>
              <a:t>ALS     8.3.1  typical     6e11       70    1.6e+08   115 kGy/s    4.3 m    17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ALS     12.3.1     MAD   1.8e11      100    2.3e+07  11.7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43 m   2.9 m</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ALS     12.3.1      ML   4.0e12      100    5.1e+08   513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58 s   3.9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8-BM       MAD     1e11      200    2.5e+06  1.27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6.6 h    26 m</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14-BM-C   mono   5.8e10      200    1.4e+06   738  </a:t>
            </a:r>
            <a:r>
              <a:rPr lang="en-US" sz="1200" dirty="0" err="1" smtClean="0">
                <a:solidFill>
                  <a:srgbClr val="000000"/>
                </a:solidFill>
                <a:latin typeface="Courier New" panose="02070309020205020404" pitchFamily="49" charset="0"/>
                <a:cs typeface="Courier New" panose="02070309020205020404" pitchFamily="49" charset="0"/>
              </a:rPr>
              <a:t>Gy</a:t>
            </a:r>
            <a:r>
              <a:rPr lang="en-US" sz="1200" dirty="0" smtClean="0">
                <a:solidFill>
                  <a:srgbClr val="000000"/>
                </a:solidFill>
                <a:latin typeface="Courier New" panose="02070309020205020404" pitchFamily="49" charset="0"/>
                <a:cs typeface="Courier New" panose="02070309020205020404" pitchFamily="49" charset="0"/>
              </a:rPr>
              <a:t>/s     11 h    45 m</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14-BM-D    MAD    3.3e9      200    8.2e+04    42  </a:t>
            </a:r>
            <a:r>
              <a:rPr lang="en-US" sz="1200" dirty="0" err="1" smtClean="0">
                <a:solidFill>
                  <a:srgbClr val="000000"/>
                </a:solidFill>
                <a:latin typeface="Courier New" panose="02070309020205020404" pitchFamily="49" charset="0"/>
                <a:cs typeface="Courier New" panose="02070309020205020404" pitchFamily="49" charset="0"/>
              </a:rPr>
              <a:t>Gy</a:t>
            </a:r>
            <a:r>
              <a:rPr lang="en-US" sz="1200" dirty="0" smtClean="0">
                <a:solidFill>
                  <a:srgbClr val="000000"/>
                </a:solidFill>
                <a:latin typeface="Courier New" panose="02070309020205020404" pitchFamily="49" charset="0"/>
                <a:cs typeface="Courier New" panose="02070309020205020404" pitchFamily="49" charset="0"/>
              </a:rPr>
              <a:t>/s    8.3 d    13 h</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14-ID-B    MAD   6.0e10      200    1.5e+06   763  </a:t>
            </a:r>
            <a:r>
              <a:rPr lang="en-US" sz="1200" dirty="0" err="1" smtClean="0">
                <a:solidFill>
                  <a:srgbClr val="000000"/>
                </a:solidFill>
                <a:latin typeface="Courier New" panose="02070309020205020404" pitchFamily="49" charset="0"/>
                <a:cs typeface="Courier New" panose="02070309020205020404" pitchFamily="49" charset="0"/>
              </a:rPr>
              <a:t>Gy</a:t>
            </a:r>
            <a:r>
              <a:rPr lang="en-US" sz="1200" dirty="0" smtClean="0">
                <a:solidFill>
                  <a:srgbClr val="000000"/>
                </a:solidFill>
                <a:latin typeface="Courier New" panose="02070309020205020404" pitchFamily="49" charset="0"/>
                <a:cs typeface="Courier New" panose="02070309020205020404" pitchFamily="49" charset="0"/>
              </a:rPr>
              <a:t>/s     11 h    44 m</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17-BM      MAD   1.1e11      200    2.8e+06   1.4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6 h    24 m</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17-ID      MAD   2.3e11      200    5.8e+06  2.93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2.8 h    11 m</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19-BM      MAD   2.0e11    70x60    4.8e+07  24.2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21 m    83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19-ID      MAD   1.3e13    80x40    4.1e+09  2.07 </a:t>
            </a:r>
            <a:r>
              <a:rPr lang="en-US" sz="1200" dirty="0" err="1" smtClean="0">
                <a:solidFill>
                  <a:srgbClr val="000000"/>
                </a:solidFill>
                <a:latin typeface="Courier New" panose="02070309020205020404" pitchFamily="49" charset="0"/>
                <a:cs typeface="Courier New" panose="02070309020205020404" pitchFamily="49" charset="0"/>
              </a:rPr>
              <a:t>MGy</a:t>
            </a:r>
            <a:r>
              <a:rPr lang="en-US" sz="1200" dirty="0" smtClean="0">
                <a:solidFill>
                  <a:srgbClr val="000000"/>
                </a:solidFill>
                <a:latin typeface="Courier New" panose="02070309020205020404" pitchFamily="49" charset="0"/>
                <a:cs typeface="Courier New" panose="02070309020205020404" pitchFamily="49" charset="0"/>
              </a:rPr>
              <a:t>/s     15 s  0.97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19-ID  typical   5.5e11  100x100    5.5e+07    28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18 m    71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22-BM      MAD     7e12    80x40    2.2e+09  1.23 </a:t>
            </a:r>
            <a:r>
              <a:rPr lang="en-US" sz="1200" dirty="0" err="1" smtClean="0">
                <a:solidFill>
                  <a:srgbClr val="000000"/>
                </a:solidFill>
                <a:latin typeface="Courier New" panose="02070309020205020404" pitchFamily="49" charset="0"/>
                <a:cs typeface="Courier New" panose="02070309020205020404" pitchFamily="49" charset="0"/>
              </a:rPr>
              <a:t>MGy</a:t>
            </a:r>
            <a:r>
              <a:rPr lang="en-US" sz="1200" dirty="0" smtClean="0">
                <a:solidFill>
                  <a:srgbClr val="000000"/>
                </a:solidFill>
                <a:latin typeface="Courier New" panose="02070309020205020404" pitchFamily="49" charset="0"/>
                <a:cs typeface="Courier New" panose="02070309020205020404" pitchFamily="49" charset="0"/>
              </a:rPr>
              <a:t>/s     24 s   1.6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22-ID      MAD     7e12    80x40    2.2e+09  1.23 </a:t>
            </a:r>
            <a:r>
              <a:rPr lang="en-US" sz="1200" dirty="0" err="1" smtClean="0">
                <a:solidFill>
                  <a:srgbClr val="000000"/>
                </a:solidFill>
                <a:latin typeface="Courier New" panose="02070309020205020404" pitchFamily="49" charset="0"/>
                <a:cs typeface="Courier New" panose="02070309020205020404" pitchFamily="49" charset="0"/>
              </a:rPr>
              <a:t>MGy</a:t>
            </a:r>
            <a:r>
              <a:rPr lang="en-US" sz="1200" dirty="0" smtClean="0">
                <a:solidFill>
                  <a:srgbClr val="000000"/>
                </a:solidFill>
                <a:latin typeface="Courier New" panose="02070309020205020404" pitchFamily="49" charset="0"/>
                <a:cs typeface="Courier New" panose="02070309020205020404" pitchFamily="49" charset="0"/>
              </a:rPr>
              <a:t>/s     24 s   1.6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22-ID  typical   1.5e12       80    2.3e+08   119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4.2 m    17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23-ID-B    MAD     1e13    75x25    5.3e+09  3.01 </a:t>
            </a:r>
            <a:r>
              <a:rPr lang="en-US" sz="1200" dirty="0" err="1" smtClean="0">
                <a:solidFill>
                  <a:srgbClr val="000000"/>
                </a:solidFill>
                <a:latin typeface="Courier New" panose="02070309020205020404" pitchFamily="49" charset="0"/>
                <a:cs typeface="Courier New" panose="02070309020205020404" pitchFamily="49" charset="0"/>
              </a:rPr>
              <a:t>MGy</a:t>
            </a:r>
            <a:r>
              <a:rPr lang="en-US" sz="1200" dirty="0" smtClean="0">
                <a:solidFill>
                  <a:srgbClr val="000000"/>
                </a:solidFill>
                <a:latin typeface="Courier New" panose="02070309020205020404" pitchFamily="49" charset="0"/>
                <a:cs typeface="Courier New" panose="02070309020205020404" pitchFamily="49" charset="0"/>
              </a:rPr>
              <a:t>/s     10 s  0.66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23-ID  typical   1.5e12       80    2.3e+08   119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4.2 m    17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24-ID-C    MAD   1.3e13    20x60    1.1e+10  5.23 </a:t>
            </a:r>
            <a:r>
              <a:rPr lang="en-US" sz="1200" dirty="0" err="1" smtClean="0">
                <a:solidFill>
                  <a:srgbClr val="000000"/>
                </a:solidFill>
                <a:latin typeface="Courier New" panose="02070309020205020404" pitchFamily="49" charset="0"/>
                <a:cs typeface="Courier New" panose="02070309020205020404" pitchFamily="49" charset="0"/>
              </a:rPr>
              <a:t>MGy</a:t>
            </a:r>
            <a:r>
              <a:rPr lang="en-US" sz="1200" dirty="0" smtClean="0">
                <a:solidFill>
                  <a:srgbClr val="000000"/>
                </a:solidFill>
                <a:latin typeface="Courier New" panose="02070309020205020404" pitchFamily="49" charset="0"/>
                <a:cs typeface="Courier New" panose="02070309020205020404" pitchFamily="49" charset="0"/>
              </a:rPr>
              <a:t>/s    5.7 s  0.38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24-ID-E    MAD   0.5e13   20x100    2.5e+09  1.19 </a:t>
            </a:r>
            <a:r>
              <a:rPr lang="en-US" sz="1200" dirty="0" err="1" smtClean="0">
                <a:solidFill>
                  <a:srgbClr val="000000"/>
                </a:solidFill>
                <a:latin typeface="Courier New" panose="02070309020205020404" pitchFamily="49" charset="0"/>
                <a:cs typeface="Courier New" panose="02070309020205020404" pitchFamily="49" charset="0"/>
              </a:rPr>
              <a:t>MGy</a:t>
            </a:r>
            <a:r>
              <a:rPr lang="en-US" sz="1200" dirty="0" smtClean="0">
                <a:solidFill>
                  <a:srgbClr val="000000"/>
                </a:solidFill>
                <a:latin typeface="Courier New" panose="02070309020205020404" pitchFamily="49" charset="0"/>
                <a:cs typeface="Courier New" panose="02070309020205020404" pitchFamily="49" charset="0"/>
              </a:rPr>
              <a:t>/s     25 s   1.7 s</a:t>
            </a:r>
          </a:p>
          <a:p>
            <a:pPr fontAlgn="auto">
              <a:spcBef>
                <a:spcPts val="0"/>
              </a:spcBef>
              <a:spcAft>
                <a:spcPts val="0"/>
              </a:spcAft>
            </a:pPr>
            <a:r>
              <a:rPr lang="en-US" sz="1200" dirty="0" smtClean="0">
                <a:solidFill>
                  <a:srgbClr val="000000"/>
                </a:solidFill>
                <a:latin typeface="Courier New" panose="02070309020205020404" pitchFamily="49" charset="0"/>
                <a:cs typeface="Courier New" panose="02070309020205020404" pitchFamily="49" charset="0"/>
              </a:rPr>
              <a:t>APS     31-ID      MAD     2e12       70    4.1e+08   194 </a:t>
            </a:r>
            <a:r>
              <a:rPr lang="en-US" sz="1200" dirty="0" err="1" smtClean="0">
                <a:solidFill>
                  <a:srgbClr val="000000"/>
                </a:solidFill>
                <a:latin typeface="Courier New" panose="02070309020205020404" pitchFamily="49" charset="0"/>
                <a:cs typeface="Courier New" panose="02070309020205020404" pitchFamily="49" charset="0"/>
              </a:rPr>
              <a:t>kGy</a:t>
            </a:r>
            <a:r>
              <a:rPr lang="en-US" sz="1200" dirty="0" smtClean="0">
                <a:solidFill>
                  <a:srgbClr val="000000"/>
                </a:solidFill>
                <a:latin typeface="Courier New" panose="02070309020205020404" pitchFamily="49" charset="0"/>
                <a:cs typeface="Courier New" panose="02070309020205020404" pitchFamily="49" charset="0"/>
              </a:rPr>
              <a:t>/s    2.6 m    10 s</a:t>
            </a:r>
          </a:p>
        </p:txBody>
      </p:sp>
    </p:spTree>
    <p:extLst>
      <p:ext uri="{BB962C8B-B14F-4D97-AF65-F5344CB8AC3E}">
        <p14:creationId xmlns:p14="http://schemas.microsoft.com/office/powerpoint/2010/main" val="1506691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69218" name="Object 2"/>
          <p:cNvGraphicFramePr>
            <a:graphicFrameLocks noChangeAspect="1"/>
          </p:cNvGraphicFramePr>
          <p:nvPr/>
        </p:nvGraphicFramePr>
        <p:xfrm>
          <a:off x="455613" y="912813"/>
          <a:ext cx="9432925" cy="5688012"/>
        </p:xfrm>
        <a:graphic>
          <a:graphicData uri="http://schemas.openxmlformats.org/presentationml/2006/ole">
            <mc:AlternateContent xmlns:mc="http://schemas.openxmlformats.org/markup-compatibility/2006">
              <mc:Choice xmlns:v="urn:schemas-microsoft-com:vml" Requires="v">
                <p:oleObj spid="_x0000_s788484" name="Chart" r:id="rId3" imgW="7715180" imgH="4629091" progId="MSGraph.Chart.8">
                  <p:embed followColorScheme="full"/>
                </p:oleObj>
              </mc:Choice>
              <mc:Fallback>
                <p:oleObj name="Chart" r:id="rId3" imgW="7715180" imgH="4629091" progId="MSGraph.Chart.8">
                  <p:embed followColorScheme="full"/>
                  <p:pic>
                    <p:nvPicPr>
                      <p:cNvPr id="0" name=""/>
                      <p:cNvPicPr>
                        <a:picLocks noChangeAspect="1" noChangeArrowheads="1"/>
                      </p:cNvPicPr>
                      <p:nvPr/>
                    </p:nvPicPr>
                    <p:blipFill>
                      <a:blip r:embed="rId4"/>
                      <a:srcRect/>
                      <a:stretch>
                        <a:fillRect/>
                      </a:stretch>
                    </p:blipFill>
                    <p:spPr bwMode="auto">
                      <a:xfrm>
                        <a:off x="455613" y="912813"/>
                        <a:ext cx="9432925" cy="56880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569219" name="Text Box 3"/>
          <p:cNvSpPr txBox="1">
            <a:spLocks noChangeArrowheads="1"/>
          </p:cNvSpPr>
          <p:nvPr/>
        </p:nvSpPr>
        <p:spPr bwMode="auto">
          <a:xfrm>
            <a:off x="2944813" y="6105525"/>
            <a:ext cx="1670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solidFill>
                  <a:srgbClr val="000000"/>
                </a:solidFill>
                <a:latin typeface="Arial"/>
              </a:rPr>
              <a:t>resolution (</a:t>
            </a:r>
            <a:r>
              <a:rPr lang="en-US" altLang="en-US" b="1">
                <a:solidFill>
                  <a:srgbClr val="000000"/>
                </a:solidFill>
                <a:latin typeface="Arial"/>
                <a:cs typeface="Arial" pitchFamily="34" charset="0"/>
              </a:rPr>
              <a:t>Å</a:t>
            </a:r>
            <a:r>
              <a:rPr lang="en-US" altLang="en-US" b="1">
                <a:solidFill>
                  <a:srgbClr val="000000"/>
                </a:solidFill>
                <a:latin typeface="Arial"/>
              </a:rPr>
              <a:t>)</a:t>
            </a:r>
          </a:p>
        </p:txBody>
      </p:sp>
      <p:sp>
        <p:nvSpPr>
          <p:cNvPr id="2569220" name="Text Box 4"/>
          <p:cNvSpPr txBox="1">
            <a:spLocks noChangeArrowheads="1"/>
          </p:cNvSpPr>
          <p:nvPr/>
        </p:nvSpPr>
        <p:spPr bwMode="auto">
          <a:xfrm rot="-5400000">
            <a:off x="-1527968" y="3175793"/>
            <a:ext cx="3575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solidFill>
                  <a:srgbClr val="000000"/>
                </a:solidFill>
                <a:latin typeface="Arial"/>
              </a:rPr>
              <a:t>maximum tolerable dose (MGy)</a:t>
            </a:r>
          </a:p>
        </p:txBody>
      </p:sp>
      <p:sp>
        <p:nvSpPr>
          <p:cNvPr id="2569221" name="Text Box 5"/>
          <p:cNvSpPr txBox="1">
            <a:spLocks noChangeArrowheads="1"/>
          </p:cNvSpPr>
          <p:nvPr/>
        </p:nvSpPr>
        <p:spPr bwMode="auto">
          <a:xfrm>
            <a:off x="1089025" y="5764213"/>
            <a:ext cx="59610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b="1">
                <a:solidFill>
                  <a:srgbClr val="000000"/>
                </a:solidFill>
                <a:latin typeface="Arial"/>
              </a:rPr>
              <a:t>1          2      3       5    7   10        20         40      70  100</a:t>
            </a:r>
          </a:p>
        </p:txBody>
      </p:sp>
      <p:sp>
        <p:nvSpPr>
          <p:cNvPr id="2569222" name="Text Box 6"/>
          <p:cNvSpPr txBox="1">
            <a:spLocks noChangeArrowheads="1"/>
          </p:cNvSpPr>
          <p:nvPr/>
        </p:nvSpPr>
        <p:spPr bwMode="auto">
          <a:xfrm>
            <a:off x="544513" y="5530850"/>
            <a:ext cx="573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latin typeface="Arial"/>
              </a:rPr>
              <a:t>1</a:t>
            </a:r>
          </a:p>
        </p:txBody>
      </p:sp>
      <p:sp>
        <p:nvSpPr>
          <p:cNvPr id="2569223" name="Text Box 7"/>
          <p:cNvSpPr txBox="1">
            <a:spLocks noChangeArrowheads="1"/>
          </p:cNvSpPr>
          <p:nvPr/>
        </p:nvSpPr>
        <p:spPr bwMode="auto">
          <a:xfrm>
            <a:off x="455613" y="4059238"/>
            <a:ext cx="6619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latin typeface="Arial"/>
              </a:rPr>
              <a:t>10</a:t>
            </a:r>
          </a:p>
        </p:txBody>
      </p:sp>
      <p:sp>
        <p:nvSpPr>
          <p:cNvPr id="2569224" name="Text Box 8"/>
          <p:cNvSpPr txBox="1">
            <a:spLocks noChangeArrowheads="1"/>
          </p:cNvSpPr>
          <p:nvPr/>
        </p:nvSpPr>
        <p:spPr bwMode="auto">
          <a:xfrm>
            <a:off x="455613" y="2549525"/>
            <a:ext cx="6619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latin typeface="Arial"/>
              </a:rPr>
              <a:t>100</a:t>
            </a:r>
          </a:p>
        </p:txBody>
      </p:sp>
      <p:sp>
        <p:nvSpPr>
          <p:cNvPr id="2569225" name="Text Box 9"/>
          <p:cNvSpPr txBox="1">
            <a:spLocks noChangeArrowheads="1"/>
          </p:cNvSpPr>
          <p:nvPr/>
        </p:nvSpPr>
        <p:spPr bwMode="auto">
          <a:xfrm>
            <a:off x="455613" y="1066800"/>
            <a:ext cx="6619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latin typeface="Arial"/>
              </a:rPr>
              <a:t>10</a:t>
            </a:r>
            <a:r>
              <a:rPr lang="en-US" altLang="en-US" b="1" baseline="30000">
                <a:solidFill>
                  <a:srgbClr val="000000"/>
                </a:solidFill>
                <a:latin typeface="Arial"/>
              </a:rPr>
              <a:t>3</a:t>
            </a:r>
          </a:p>
        </p:txBody>
      </p:sp>
      <p:sp>
        <p:nvSpPr>
          <p:cNvPr id="2569226" name="Rectangle 10"/>
          <p:cNvSpPr>
            <a:spLocks noChangeArrowheads="1"/>
          </p:cNvSpPr>
          <p:nvPr/>
        </p:nvSpPr>
        <p:spPr bwMode="auto">
          <a:xfrm>
            <a:off x="0" y="6491288"/>
            <a:ext cx="7975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GB" altLang="en-US">
                <a:solidFill>
                  <a:srgbClr val="000000"/>
                </a:solidFill>
                <a:latin typeface="Arial"/>
              </a:rPr>
              <a:t>Howells </a:t>
            </a:r>
            <a:r>
              <a:rPr lang="en-GB" altLang="en-US" i="1">
                <a:solidFill>
                  <a:srgbClr val="000000"/>
                </a:solidFill>
                <a:latin typeface="Arial"/>
              </a:rPr>
              <a:t>et al. </a:t>
            </a:r>
            <a:r>
              <a:rPr lang="en-GB" altLang="en-US">
                <a:solidFill>
                  <a:srgbClr val="000000"/>
                </a:solidFill>
                <a:latin typeface="Arial"/>
              </a:rPr>
              <a:t>(2009)  </a:t>
            </a:r>
            <a:r>
              <a:rPr lang="en-GB" altLang="en-US" i="1">
                <a:solidFill>
                  <a:srgbClr val="000000"/>
                </a:solidFill>
                <a:latin typeface="Arial"/>
              </a:rPr>
              <a:t>J. Electron. Spectrosc. Relat. Phenom.</a:t>
            </a:r>
            <a:r>
              <a:rPr lang="en-GB" altLang="en-US">
                <a:solidFill>
                  <a:srgbClr val="000000"/>
                </a:solidFill>
                <a:latin typeface="Arial"/>
              </a:rPr>
              <a:t> </a:t>
            </a:r>
            <a:r>
              <a:rPr lang="en-GB" altLang="en-US" b="1">
                <a:solidFill>
                  <a:srgbClr val="000000"/>
                </a:solidFill>
                <a:latin typeface="Arial"/>
              </a:rPr>
              <a:t>170</a:t>
            </a:r>
            <a:r>
              <a:rPr lang="en-GB" altLang="en-US">
                <a:solidFill>
                  <a:srgbClr val="000000"/>
                </a:solidFill>
                <a:latin typeface="Arial"/>
              </a:rPr>
              <a:t> 4-12</a:t>
            </a:r>
            <a:endParaRPr lang="en-US" altLang="en-US">
              <a:solidFill>
                <a:srgbClr val="000000"/>
              </a:solidFill>
              <a:latin typeface="Arial"/>
            </a:endParaRPr>
          </a:p>
        </p:txBody>
      </p:sp>
      <p:sp>
        <p:nvSpPr>
          <p:cNvPr id="2569227" name="Rectangle 11"/>
          <p:cNvSpPr>
            <a:spLocks noGrp="1" noChangeArrowheads="1"/>
          </p:cNvSpPr>
          <p:nvPr>
            <p:ph type="title"/>
          </p:nvPr>
        </p:nvSpPr>
        <p:spPr>
          <a:xfrm>
            <a:off x="0" y="0"/>
            <a:ext cx="9140825" cy="1077913"/>
          </a:xfrm>
          <a:noFill/>
          <a:ln/>
        </p:spPr>
        <p:txBody>
          <a:bodyPr/>
          <a:lstStyle/>
          <a:p>
            <a:r>
              <a:rPr lang="en-GB" altLang="en-US" sz="3200" dirty="0"/>
              <a:t>resolution dependence of </a:t>
            </a:r>
            <a:r>
              <a:rPr lang="en-GB" altLang="en-US" sz="3200" dirty="0" smtClean="0"/>
              <a:t>global damage</a:t>
            </a:r>
            <a:endParaRPr lang="en-US" altLang="en-US" sz="3200" dirty="0"/>
          </a:p>
        </p:txBody>
      </p:sp>
      <p:sp>
        <p:nvSpPr>
          <p:cNvPr id="2569228" name="Rectangle 12"/>
          <p:cNvSpPr>
            <a:spLocks noChangeArrowheads="1"/>
          </p:cNvSpPr>
          <p:nvPr/>
        </p:nvSpPr>
        <p:spPr bwMode="auto">
          <a:xfrm>
            <a:off x="6958013" y="6030913"/>
            <a:ext cx="1166812" cy="2905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Tree>
    <p:extLst>
      <p:ext uri="{BB962C8B-B14F-4D97-AF65-F5344CB8AC3E}">
        <p14:creationId xmlns:p14="http://schemas.microsoft.com/office/powerpoint/2010/main" val="1432594767"/>
      </p:ext>
    </p:extLst>
  </p:cSld>
  <p:clrMapOvr>
    <a:masterClrMapping/>
  </p:clrMapOvr>
  <p:transition spd="slow"/>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1122" name="Object 2"/>
          <p:cNvGraphicFramePr>
            <a:graphicFrameLocks noChangeAspect="1"/>
          </p:cNvGraphicFramePr>
          <p:nvPr/>
        </p:nvGraphicFramePr>
        <p:xfrm>
          <a:off x="446088" y="936625"/>
          <a:ext cx="9440862" cy="5670550"/>
        </p:xfrm>
        <a:graphic>
          <a:graphicData uri="http://schemas.openxmlformats.org/presentationml/2006/ole">
            <mc:AlternateContent xmlns:mc="http://schemas.openxmlformats.org/markup-compatibility/2006">
              <mc:Choice xmlns:v="urn:schemas-microsoft-com:vml" Requires="v">
                <p:oleObj spid="_x0000_s789508" name="Chart" r:id="rId3" imgW="7715180" imgH="4629091" progId="MSGraph.Chart.8">
                  <p:embed followColorScheme="full"/>
                </p:oleObj>
              </mc:Choice>
              <mc:Fallback>
                <p:oleObj name="Chart" r:id="rId3" imgW="7715180" imgH="4629091" progId="MSGraph.Chart.8">
                  <p:embed followColorScheme="full"/>
                  <p:pic>
                    <p:nvPicPr>
                      <p:cNvPr id="0" name=""/>
                      <p:cNvPicPr>
                        <a:picLocks noChangeAspect="1" noChangeArrowheads="1"/>
                      </p:cNvPicPr>
                      <p:nvPr/>
                    </p:nvPicPr>
                    <p:blipFill>
                      <a:blip r:embed="rId4"/>
                      <a:srcRect/>
                      <a:stretch>
                        <a:fillRect/>
                      </a:stretch>
                    </p:blipFill>
                    <p:spPr bwMode="auto">
                      <a:xfrm>
                        <a:off x="446088" y="936625"/>
                        <a:ext cx="9440862" cy="5670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1123" name="Text Box 3"/>
          <p:cNvSpPr txBox="1">
            <a:spLocks noChangeArrowheads="1"/>
          </p:cNvSpPr>
          <p:nvPr/>
        </p:nvSpPr>
        <p:spPr bwMode="auto">
          <a:xfrm>
            <a:off x="2944813" y="6105525"/>
            <a:ext cx="1670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fontAlgn="auto">
              <a:spcBef>
                <a:spcPts val="0"/>
              </a:spcBef>
              <a:spcAft>
                <a:spcPts val="0"/>
              </a:spcAft>
            </a:pPr>
            <a:r>
              <a:rPr lang="en-US" altLang="en-US" b="1">
                <a:solidFill>
                  <a:srgbClr val="000000"/>
                </a:solidFill>
                <a:latin typeface="Arial"/>
              </a:rPr>
              <a:t>resolution (</a:t>
            </a:r>
            <a:r>
              <a:rPr lang="en-US" altLang="en-US" b="1">
                <a:solidFill>
                  <a:srgbClr val="000000"/>
                </a:solidFill>
                <a:latin typeface="Arial"/>
                <a:cs typeface="Arial" charset="0"/>
              </a:rPr>
              <a:t>Å</a:t>
            </a:r>
            <a:r>
              <a:rPr lang="en-US" altLang="en-US" b="1">
                <a:solidFill>
                  <a:srgbClr val="000000"/>
                </a:solidFill>
                <a:latin typeface="Arial"/>
              </a:rPr>
              <a:t>)</a:t>
            </a:r>
          </a:p>
        </p:txBody>
      </p:sp>
      <p:sp>
        <p:nvSpPr>
          <p:cNvPr id="261124" name="Text Box 4"/>
          <p:cNvSpPr txBox="1">
            <a:spLocks noChangeArrowheads="1"/>
          </p:cNvSpPr>
          <p:nvPr/>
        </p:nvSpPr>
        <p:spPr bwMode="auto">
          <a:xfrm rot="-5400000">
            <a:off x="-1527968" y="3175793"/>
            <a:ext cx="3575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fontAlgn="auto">
              <a:spcBef>
                <a:spcPts val="0"/>
              </a:spcBef>
              <a:spcAft>
                <a:spcPts val="0"/>
              </a:spcAft>
            </a:pPr>
            <a:r>
              <a:rPr lang="en-US" altLang="en-US" b="1">
                <a:solidFill>
                  <a:srgbClr val="000000"/>
                </a:solidFill>
                <a:latin typeface="Arial"/>
              </a:rPr>
              <a:t>maximum tolerable dose (MGy)</a:t>
            </a:r>
          </a:p>
        </p:txBody>
      </p:sp>
      <p:sp>
        <p:nvSpPr>
          <p:cNvPr id="261125" name="Text Box 5"/>
          <p:cNvSpPr txBox="1">
            <a:spLocks noChangeArrowheads="1"/>
          </p:cNvSpPr>
          <p:nvPr/>
        </p:nvSpPr>
        <p:spPr bwMode="auto">
          <a:xfrm>
            <a:off x="1089025" y="5764213"/>
            <a:ext cx="59610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fontAlgn="auto">
              <a:spcBef>
                <a:spcPct val="50000"/>
              </a:spcBef>
              <a:spcAft>
                <a:spcPts val="0"/>
              </a:spcAft>
            </a:pPr>
            <a:r>
              <a:rPr lang="en-US" altLang="en-US" b="1">
                <a:solidFill>
                  <a:srgbClr val="000000"/>
                </a:solidFill>
                <a:latin typeface="Arial"/>
              </a:rPr>
              <a:t>1          2      3       5    7   10        20         40      70  100</a:t>
            </a:r>
          </a:p>
        </p:txBody>
      </p:sp>
      <p:sp>
        <p:nvSpPr>
          <p:cNvPr id="261126" name="Text Box 6"/>
          <p:cNvSpPr txBox="1">
            <a:spLocks noChangeArrowheads="1"/>
          </p:cNvSpPr>
          <p:nvPr/>
        </p:nvSpPr>
        <p:spPr bwMode="auto">
          <a:xfrm>
            <a:off x="544513" y="5530850"/>
            <a:ext cx="573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fontAlgn="auto">
              <a:spcBef>
                <a:spcPts val="0"/>
              </a:spcBef>
              <a:spcAft>
                <a:spcPts val="0"/>
              </a:spcAft>
            </a:pPr>
            <a:r>
              <a:rPr lang="en-US" altLang="en-US" b="1">
                <a:solidFill>
                  <a:srgbClr val="000000"/>
                </a:solidFill>
                <a:latin typeface="Arial"/>
              </a:rPr>
              <a:t>1</a:t>
            </a:r>
          </a:p>
        </p:txBody>
      </p:sp>
      <p:sp>
        <p:nvSpPr>
          <p:cNvPr id="261127" name="Text Box 7"/>
          <p:cNvSpPr txBox="1">
            <a:spLocks noChangeArrowheads="1"/>
          </p:cNvSpPr>
          <p:nvPr/>
        </p:nvSpPr>
        <p:spPr bwMode="auto">
          <a:xfrm>
            <a:off x="455613" y="4059238"/>
            <a:ext cx="6619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fontAlgn="auto">
              <a:spcBef>
                <a:spcPts val="0"/>
              </a:spcBef>
              <a:spcAft>
                <a:spcPts val="0"/>
              </a:spcAft>
            </a:pPr>
            <a:r>
              <a:rPr lang="en-US" altLang="en-US" b="1">
                <a:solidFill>
                  <a:srgbClr val="000000"/>
                </a:solidFill>
                <a:latin typeface="Arial"/>
              </a:rPr>
              <a:t>10</a:t>
            </a:r>
          </a:p>
        </p:txBody>
      </p:sp>
      <p:sp>
        <p:nvSpPr>
          <p:cNvPr id="261128" name="Text Box 8"/>
          <p:cNvSpPr txBox="1">
            <a:spLocks noChangeArrowheads="1"/>
          </p:cNvSpPr>
          <p:nvPr/>
        </p:nvSpPr>
        <p:spPr bwMode="auto">
          <a:xfrm>
            <a:off x="455613" y="2549525"/>
            <a:ext cx="6619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fontAlgn="auto">
              <a:spcBef>
                <a:spcPts val="0"/>
              </a:spcBef>
              <a:spcAft>
                <a:spcPts val="0"/>
              </a:spcAft>
            </a:pPr>
            <a:r>
              <a:rPr lang="en-US" altLang="en-US" b="1">
                <a:solidFill>
                  <a:srgbClr val="000000"/>
                </a:solidFill>
                <a:latin typeface="Arial"/>
              </a:rPr>
              <a:t>100</a:t>
            </a:r>
          </a:p>
        </p:txBody>
      </p:sp>
      <p:sp>
        <p:nvSpPr>
          <p:cNvPr id="261129" name="Text Box 9"/>
          <p:cNvSpPr txBox="1">
            <a:spLocks noChangeArrowheads="1"/>
          </p:cNvSpPr>
          <p:nvPr/>
        </p:nvSpPr>
        <p:spPr bwMode="auto">
          <a:xfrm>
            <a:off x="455613" y="1066800"/>
            <a:ext cx="6619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fontAlgn="auto">
              <a:spcBef>
                <a:spcPts val="0"/>
              </a:spcBef>
              <a:spcAft>
                <a:spcPts val="0"/>
              </a:spcAft>
            </a:pPr>
            <a:r>
              <a:rPr lang="en-US" altLang="en-US" b="1">
                <a:solidFill>
                  <a:srgbClr val="000000"/>
                </a:solidFill>
                <a:latin typeface="Arial"/>
              </a:rPr>
              <a:t>10</a:t>
            </a:r>
            <a:r>
              <a:rPr lang="en-US" altLang="en-US" b="1" baseline="30000">
                <a:solidFill>
                  <a:srgbClr val="000000"/>
                </a:solidFill>
                <a:latin typeface="Arial"/>
              </a:rPr>
              <a:t>3</a:t>
            </a:r>
          </a:p>
        </p:txBody>
      </p:sp>
      <p:sp>
        <p:nvSpPr>
          <p:cNvPr id="261130" name="Rectangle 10"/>
          <p:cNvSpPr>
            <a:spLocks noChangeArrowheads="1"/>
          </p:cNvSpPr>
          <p:nvPr/>
        </p:nvSpPr>
        <p:spPr bwMode="auto">
          <a:xfrm>
            <a:off x="0" y="6491288"/>
            <a:ext cx="7975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fontAlgn="auto">
              <a:spcBef>
                <a:spcPts val="0"/>
              </a:spcBef>
              <a:spcAft>
                <a:spcPts val="0"/>
              </a:spcAft>
            </a:pPr>
            <a:r>
              <a:rPr lang="en-GB" altLang="en-US">
                <a:solidFill>
                  <a:srgbClr val="000000"/>
                </a:solidFill>
                <a:latin typeface="Arial"/>
              </a:rPr>
              <a:t>Howells </a:t>
            </a:r>
            <a:r>
              <a:rPr lang="en-GB" altLang="en-US" i="1">
                <a:solidFill>
                  <a:srgbClr val="000000"/>
                </a:solidFill>
                <a:latin typeface="Arial"/>
              </a:rPr>
              <a:t>et al. </a:t>
            </a:r>
            <a:r>
              <a:rPr lang="en-GB" altLang="en-US">
                <a:solidFill>
                  <a:srgbClr val="000000"/>
                </a:solidFill>
                <a:latin typeface="Arial"/>
              </a:rPr>
              <a:t>(2009)  </a:t>
            </a:r>
            <a:r>
              <a:rPr lang="en-GB" altLang="en-US" i="1">
                <a:solidFill>
                  <a:srgbClr val="000000"/>
                </a:solidFill>
                <a:latin typeface="Arial"/>
              </a:rPr>
              <a:t>J. Electron. Spectrosc. Relat. Phenom.</a:t>
            </a:r>
            <a:r>
              <a:rPr lang="en-GB" altLang="en-US">
                <a:solidFill>
                  <a:srgbClr val="000000"/>
                </a:solidFill>
                <a:latin typeface="Arial"/>
              </a:rPr>
              <a:t> </a:t>
            </a:r>
            <a:r>
              <a:rPr lang="en-GB" altLang="en-US" b="1">
                <a:solidFill>
                  <a:srgbClr val="000000"/>
                </a:solidFill>
                <a:latin typeface="Arial"/>
              </a:rPr>
              <a:t>170</a:t>
            </a:r>
            <a:r>
              <a:rPr lang="en-GB" altLang="en-US">
                <a:solidFill>
                  <a:srgbClr val="000000"/>
                </a:solidFill>
                <a:latin typeface="Arial"/>
              </a:rPr>
              <a:t> 4-12</a:t>
            </a:r>
            <a:endParaRPr lang="en-US" altLang="en-US">
              <a:solidFill>
                <a:srgbClr val="000000"/>
              </a:solidFill>
              <a:latin typeface="Arial"/>
            </a:endParaRPr>
          </a:p>
        </p:txBody>
      </p:sp>
      <p:sp>
        <p:nvSpPr>
          <p:cNvPr id="261132" name="Oval 12"/>
          <p:cNvSpPr>
            <a:spLocks noChangeArrowheads="1"/>
          </p:cNvSpPr>
          <p:nvPr/>
        </p:nvSpPr>
        <p:spPr bwMode="auto">
          <a:xfrm>
            <a:off x="0" y="2435225"/>
            <a:ext cx="9144000" cy="4684713"/>
          </a:xfrm>
          <a:prstGeom prst="ellipse">
            <a:avLst/>
          </a:prstGeom>
          <a:gradFill rotWithShape="1">
            <a:gsLst>
              <a:gs pos="0">
                <a:schemeClr val="bg1"/>
              </a:gs>
              <a:gs pos="100000">
                <a:schemeClr val="bg1">
                  <a:gamma/>
                  <a:shade val="46275"/>
                  <a:invGamma/>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auto">
              <a:spcBef>
                <a:spcPts val="0"/>
              </a:spcBef>
              <a:spcAft>
                <a:spcPts val="0"/>
              </a:spcAft>
            </a:pPr>
            <a:r>
              <a:rPr lang="en-US" altLang="en-US" sz="6600">
                <a:solidFill>
                  <a:srgbClr val="CC0066"/>
                </a:solidFill>
                <a:latin typeface="Arial"/>
              </a:rPr>
              <a:t>10 MGy/Å</a:t>
            </a:r>
          </a:p>
        </p:txBody>
      </p:sp>
      <p:sp>
        <p:nvSpPr>
          <p:cNvPr id="15" name="Rectangle 11"/>
          <p:cNvSpPr>
            <a:spLocks noGrp="1" noChangeArrowheads="1"/>
          </p:cNvSpPr>
          <p:nvPr>
            <p:ph type="title"/>
          </p:nvPr>
        </p:nvSpPr>
        <p:spPr>
          <a:xfrm>
            <a:off x="0" y="0"/>
            <a:ext cx="9140825" cy="1077913"/>
          </a:xfrm>
          <a:noFill/>
          <a:ln/>
        </p:spPr>
        <p:txBody>
          <a:bodyPr/>
          <a:lstStyle/>
          <a:p>
            <a:r>
              <a:rPr lang="en-GB" altLang="en-US" sz="3200" dirty="0"/>
              <a:t>resolution dependence of </a:t>
            </a:r>
            <a:r>
              <a:rPr lang="en-GB" altLang="en-US" sz="3200" dirty="0" smtClean="0"/>
              <a:t>global damage</a:t>
            </a:r>
            <a:endParaRPr lang="en-US" altLang="en-US" sz="3200" dirty="0"/>
          </a:p>
        </p:txBody>
      </p:sp>
    </p:spTree>
    <p:extLst>
      <p:ext uri="{BB962C8B-B14F-4D97-AF65-F5344CB8AC3E}">
        <p14:creationId xmlns:p14="http://schemas.microsoft.com/office/powerpoint/2010/main" val="334334239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11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132"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517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990" t="2640" r="44898" b="22007"/>
          <a:stretch/>
        </p:blipFill>
        <p:spPr bwMode="auto">
          <a:xfrm>
            <a:off x="206063" y="0"/>
            <a:ext cx="875967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998310801"/>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Text Box 2"/>
          <p:cNvSpPr txBox="1">
            <a:spLocks noChangeArrowheads="1"/>
          </p:cNvSpPr>
          <p:nvPr/>
        </p:nvSpPr>
        <p:spPr bwMode="auto">
          <a:xfrm>
            <a:off x="0" y="6491288"/>
            <a:ext cx="62722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Holton &amp; Frankel (2010) </a:t>
            </a:r>
            <a:r>
              <a:rPr lang="en-US" altLang="en-US" sz="1800" i="1">
                <a:solidFill>
                  <a:srgbClr val="000000"/>
                </a:solidFill>
              </a:rPr>
              <a:t>Acta D</a:t>
            </a:r>
            <a:r>
              <a:rPr lang="en-US" altLang="en-US" sz="1800">
                <a:solidFill>
                  <a:srgbClr val="000000"/>
                </a:solidFill>
              </a:rPr>
              <a:t> </a:t>
            </a:r>
            <a:r>
              <a:rPr lang="en-US" altLang="en-US" sz="1800" b="1">
                <a:solidFill>
                  <a:srgbClr val="000000"/>
                </a:solidFill>
              </a:rPr>
              <a:t>66</a:t>
            </a:r>
            <a:r>
              <a:rPr lang="en-US" altLang="en-US" sz="1800">
                <a:solidFill>
                  <a:srgbClr val="000000"/>
                </a:solidFill>
              </a:rPr>
              <a:t> 393-408.</a:t>
            </a:r>
          </a:p>
        </p:txBody>
      </p:sp>
      <p:pic>
        <p:nvPicPr>
          <p:cNvPr id="27136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638" y="0"/>
            <a:ext cx="8086725" cy="648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14759622"/>
      </p:ext>
    </p:extLst>
  </p:cSld>
  <p:clrMapOvr>
    <a:masterClrMapping/>
  </p:clrMapOvr>
  <p:transition spd="slow"/>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txBox="1">
            <a:spLocks/>
          </p:cNvSpPr>
          <p:nvPr/>
        </p:nvSpPr>
        <p:spPr bwMode="auto">
          <a:xfrm>
            <a:off x="457200" y="0"/>
            <a:ext cx="8229600" cy="616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en-US" altLang="en-US" sz="4400" dirty="0" smtClean="0">
                <a:solidFill>
                  <a:srgbClr val="000000"/>
                </a:solidFill>
                <a:latin typeface="Arial" panose="020B0604020202020204" pitchFamily="34" charset="0"/>
                <a:cs typeface="Arial" charset="0"/>
              </a:rPr>
              <a:t>The number of </a:t>
            </a:r>
            <a:r>
              <a:rPr lang="en-US" altLang="en-US" sz="4400" dirty="0" smtClean="0">
                <a:solidFill>
                  <a:srgbClr val="00B050"/>
                </a:solidFill>
                <a:latin typeface="Arial" panose="020B0604020202020204" pitchFamily="34" charset="0"/>
                <a:cs typeface="Arial" charset="0"/>
              </a:rPr>
              <a:t>photons </a:t>
            </a:r>
            <a:r>
              <a:rPr lang="en-US" altLang="en-US" sz="4400" dirty="0" smtClean="0">
                <a:solidFill>
                  <a:srgbClr val="000000"/>
                </a:solidFill>
                <a:latin typeface="Arial" panose="020B0604020202020204" pitchFamily="34" charset="0"/>
                <a:cs typeface="Arial" charset="0"/>
              </a:rPr>
              <a:t>you </a:t>
            </a:r>
            <a:r>
              <a:rPr lang="en-US" altLang="en-US" sz="4400" dirty="0">
                <a:solidFill>
                  <a:srgbClr val="000000"/>
                </a:solidFill>
                <a:latin typeface="Arial" panose="020B0604020202020204" pitchFamily="34" charset="0"/>
                <a:cs typeface="Arial" charset="0"/>
              </a:rPr>
              <a:t>get</a:t>
            </a:r>
          </a:p>
          <a:p>
            <a:pPr algn="ctr" eaLnBrk="1" hangingPunct="1">
              <a:spcBef>
                <a:spcPct val="0"/>
              </a:spcBef>
              <a:buFontTx/>
              <a:buNone/>
            </a:pPr>
            <a:r>
              <a:rPr lang="en-US" altLang="en-US" sz="4400" dirty="0" smtClean="0">
                <a:solidFill>
                  <a:srgbClr val="000000"/>
                </a:solidFill>
                <a:latin typeface="Arial" panose="020B0604020202020204" pitchFamily="34" charset="0"/>
                <a:cs typeface="Arial" charset="0"/>
              </a:rPr>
              <a:t>before a </a:t>
            </a:r>
            <a:r>
              <a:rPr lang="en-US" altLang="en-US" sz="4400" dirty="0">
                <a:solidFill>
                  <a:srgbClr val="000000"/>
                </a:solidFill>
                <a:latin typeface="Arial" panose="020B0604020202020204" pitchFamily="34" charset="0"/>
                <a:cs typeface="Arial" charset="0"/>
              </a:rPr>
              <a:t>given </a:t>
            </a:r>
            <a:r>
              <a:rPr lang="en-US" altLang="en-US" sz="4400" dirty="0" smtClean="0">
                <a:solidFill>
                  <a:srgbClr val="000000"/>
                </a:solidFill>
                <a:latin typeface="Arial" panose="020B0604020202020204" pitchFamily="34" charset="0"/>
                <a:cs typeface="Arial" charset="0"/>
              </a:rPr>
              <a:t>crystal dies</a:t>
            </a:r>
            <a:endParaRPr lang="en-US" altLang="en-US" sz="4400" dirty="0">
              <a:solidFill>
                <a:srgbClr val="000000"/>
              </a:solidFill>
              <a:latin typeface="Arial" panose="020B0604020202020204" pitchFamily="34" charset="0"/>
              <a:cs typeface="Arial" charset="0"/>
            </a:endParaRPr>
          </a:p>
          <a:p>
            <a:pPr algn="ctr" eaLnBrk="1" hangingPunct="1">
              <a:spcBef>
                <a:spcPct val="0"/>
              </a:spcBef>
              <a:buFontTx/>
              <a:buNone/>
            </a:pPr>
            <a:endParaRPr lang="en-US" altLang="en-US" sz="4400" dirty="0">
              <a:solidFill>
                <a:srgbClr val="000000"/>
              </a:solidFill>
              <a:latin typeface="Arial" panose="020B0604020202020204" pitchFamily="34" charset="0"/>
              <a:cs typeface="Arial" charset="0"/>
            </a:endParaRPr>
          </a:p>
          <a:p>
            <a:pPr algn="ctr" eaLnBrk="1" hangingPunct="1">
              <a:spcBef>
                <a:spcPct val="0"/>
              </a:spcBef>
              <a:buFontTx/>
              <a:buNone/>
            </a:pPr>
            <a:r>
              <a:rPr lang="en-US" altLang="en-US" sz="4400" dirty="0">
                <a:solidFill>
                  <a:srgbClr val="000000"/>
                </a:solidFill>
                <a:latin typeface="Arial" panose="020B0604020202020204" pitchFamily="34" charset="0"/>
                <a:cs typeface="Arial" charset="0"/>
              </a:rPr>
              <a:t>is </a:t>
            </a:r>
            <a:r>
              <a:rPr lang="en-US" altLang="en-US" sz="4400" b="1" dirty="0">
                <a:solidFill>
                  <a:srgbClr val="FF0000"/>
                </a:solidFill>
                <a:latin typeface="Arial" panose="020B0604020202020204" pitchFamily="34" charset="0"/>
                <a:cs typeface="Arial" charset="0"/>
              </a:rPr>
              <a:t>independent</a:t>
            </a:r>
          </a:p>
          <a:p>
            <a:pPr algn="ctr" eaLnBrk="1" hangingPunct="1">
              <a:spcBef>
                <a:spcPct val="0"/>
              </a:spcBef>
              <a:buFontTx/>
              <a:buNone/>
            </a:pPr>
            <a:r>
              <a:rPr lang="en-US" altLang="en-US" sz="4400" dirty="0">
                <a:solidFill>
                  <a:srgbClr val="000000"/>
                </a:solidFill>
                <a:latin typeface="Arial" panose="020B0604020202020204" pitchFamily="34" charset="0"/>
                <a:cs typeface="Arial" charset="0"/>
              </a:rPr>
              <a:t>of data collection </a:t>
            </a:r>
            <a:r>
              <a:rPr lang="en-US" altLang="en-US" sz="4400" dirty="0" smtClean="0">
                <a:solidFill>
                  <a:srgbClr val="000000"/>
                </a:solidFill>
                <a:latin typeface="Arial" panose="020B0604020202020204" pitchFamily="34" charset="0"/>
                <a:cs typeface="Arial" charset="0"/>
              </a:rPr>
              <a:t>time</a:t>
            </a:r>
          </a:p>
          <a:p>
            <a:pPr algn="ctr" eaLnBrk="1" hangingPunct="1">
              <a:spcBef>
                <a:spcPct val="0"/>
              </a:spcBef>
              <a:buFontTx/>
              <a:buNone/>
            </a:pPr>
            <a:endParaRPr lang="en-US" altLang="en-US" sz="4400" dirty="0">
              <a:solidFill>
                <a:srgbClr val="000000"/>
              </a:solidFill>
              <a:latin typeface="Arial" panose="020B0604020202020204" pitchFamily="34" charset="0"/>
              <a:cs typeface="Arial" charset="0"/>
            </a:endParaRPr>
          </a:p>
          <a:p>
            <a:pPr algn="ctr" eaLnBrk="1" hangingPunct="1">
              <a:spcBef>
                <a:spcPct val="0"/>
              </a:spcBef>
              <a:buFontTx/>
              <a:buNone/>
            </a:pPr>
            <a:r>
              <a:rPr lang="en-US" altLang="en-US" sz="4400" dirty="0" smtClean="0">
                <a:solidFill>
                  <a:srgbClr val="000000"/>
                </a:solidFill>
                <a:latin typeface="Arial" panose="020B0604020202020204" pitchFamily="34" charset="0"/>
                <a:cs typeface="Arial" charset="0"/>
              </a:rPr>
              <a:t>1 um</a:t>
            </a:r>
            <a:r>
              <a:rPr lang="en-US" altLang="en-US" sz="4400" baseline="30000" dirty="0" smtClean="0">
                <a:solidFill>
                  <a:srgbClr val="000000"/>
                </a:solidFill>
                <a:latin typeface="Arial" panose="020B0604020202020204" pitchFamily="34" charset="0"/>
                <a:cs typeface="Arial" charset="0"/>
              </a:rPr>
              <a:t>3</a:t>
            </a:r>
            <a:r>
              <a:rPr lang="en-US" altLang="en-US" sz="4400" dirty="0" smtClean="0">
                <a:solidFill>
                  <a:srgbClr val="000000"/>
                </a:solidFill>
                <a:latin typeface="Arial" panose="020B0604020202020204" pitchFamily="34" charset="0"/>
                <a:cs typeface="Arial" charset="0"/>
              </a:rPr>
              <a:t> = 10</a:t>
            </a:r>
            <a:r>
              <a:rPr lang="en-US" altLang="en-US" sz="4400" baseline="30000" dirty="0" smtClean="0">
                <a:solidFill>
                  <a:srgbClr val="000000"/>
                </a:solidFill>
                <a:latin typeface="Arial" panose="020B0604020202020204" pitchFamily="34" charset="0"/>
                <a:cs typeface="Arial" charset="0"/>
              </a:rPr>
              <a:t>6</a:t>
            </a:r>
            <a:r>
              <a:rPr lang="en-US" altLang="en-US" sz="4400" dirty="0" smtClean="0">
                <a:solidFill>
                  <a:srgbClr val="000000"/>
                </a:solidFill>
                <a:latin typeface="Arial" panose="020B0604020202020204" pitchFamily="34" charset="0"/>
                <a:cs typeface="Arial" charset="0"/>
              </a:rPr>
              <a:t> photons</a:t>
            </a:r>
            <a:endParaRPr lang="en-US" altLang="en-US" sz="4400" dirty="0">
              <a:solidFill>
                <a:srgbClr val="000000"/>
              </a:solidFill>
              <a:latin typeface="Arial" panose="020B0604020202020204" pitchFamily="34" charset="0"/>
              <a:cs typeface="Arial" charset="0"/>
            </a:endParaRPr>
          </a:p>
        </p:txBody>
      </p:sp>
      <p:sp>
        <p:nvSpPr>
          <p:cNvPr id="2" name="Rectangle 1"/>
          <p:cNvSpPr/>
          <p:nvPr/>
        </p:nvSpPr>
        <p:spPr>
          <a:xfrm>
            <a:off x="0" y="6488668"/>
            <a:ext cx="3736985" cy="369332"/>
          </a:xfrm>
          <a:prstGeom prst="rect">
            <a:avLst/>
          </a:prstGeom>
        </p:spPr>
        <p:txBody>
          <a:bodyPr wrap="none">
            <a:spAutoFit/>
          </a:bodyPr>
          <a:lstStyle/>
          <a:p>
            <a:r>
              <a:rPr lang="en-US" dirty="0">
                <a:solidFill>
                  <a:srgbClr val="000000"/>
                </a:solidFill>
                <a:latin typeface="Arial" charset="0"/>
              </a:rPr>
              <a:t>http://www.nist.gov/pml/data/xcom/</a:t>
            </a:r>
          </a:p>
        </p:txBody>
      </p:sp>
    </p:spTree>
    <p:extLst>
      <p:ext uri="{BB962C8B-B14F-4D97-AF65-F5344CB8AC3E}">
        <p14:creationId xmlns:p14="http://schemas.microsoft.com/office/powerpoint/2010/main" val="3376448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2">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0" y="0"/>
            <a:ext cx="9144000" cy="1879600"/>
          </a:xfrm>
          <a:noFill/>
        </p:spPr>
        <p:txBody>
          <a:bodyPr/>
          <a:lstStyle/>
          <a:p>
            <a:pPr eaLnBrk="1" hangingPunct="1"/>
            <a:r>
              <a:rPr lang="en-US" altLang="en-US" smtClean="0"/>
              <a:t>The “success rate” </a:t>
            </a:r>
            <a:br>
              <a:rPr lang="en-US" altLang="en-US" smtClean="0"/>
            </a:br>
            <a:r>
              <a:rPr lang="en-US" altLang="en-US" smtClean="0"/>
              <a:t>of structure determination</a:t>
            </a:r>
          </a:p>
        </p:txBody>
      </p:sp>
      <p:sp>
        <p:nvSpPr>
          <p:cNvPr id="1327107" name="Text Box 3"/>
          <p:cNvSpPr txBox="1">
            <a:spLocks noChangeArrowheads="1"/>
          </p:cNvSpPr>
          <p:nvPr/>
        </p:nvSpPr>
        <p:spPr bwMode="auto">
          <a:xfrm>
            <a:off x="1346200" y="2095500"/>
            <a:ext cx="6426200" cy="4213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30000"/>
              </a:spcBef>
              <a:buFontTx/>
              <a:buNone/>
            </a:pPr>
            <a:r>
              <a:rPr lang="en-US" altLang="en-US" sz="3600" dirty="0">
                <a:solidFill>
                  <a:srgbClr val="C80000"/>
                </a:solidFill>
              </a:rPr>
              <a:t>100 s/dataset  </a:t>
            </a:r>
          </a:p>
          <a:p>
            <a:pPr algn="ctr" eaLnBrk="1" hangingPunct="1">
              <a:spcBef>
                <a:spcPct val="30000"/>
              </a:spcBef>
              <a:buFontTx/>
              <a:buNone/>
            </a:pPr>
            <a:r>
              <a:rPr lang="en-US" altLang="en-US" sz="3600" dirty="0">
                <a:solidFill>
                  <a:srgbClr val="C8A000"/>
                </a:solidFill>
              </a:rPr>
              <a:t>200 days/year</a:t>
            </a:r>
          </a:p>
          <a:p>
            <a:pPr algn="ctr" eaLnBrk="1" hangingPunct="1">
              <a:spcBef>
                <a:spcPct val="30000"/>
              </a:spcBef>
              <a:buFontTx/>
              <a:buNone/>
            </a:pPr>
            <a:r>
              <a:rPr lang="en-US" altLang="en-US" sz="3600" dirty="0">
                <a:solidFill>
                  <a:srgbClr val="990099"/>
                </a:solidFill>
              </a:rPr>
              <a:t>~150 </a:t>
            </a:r>
            <a:r>
              <a:rPr lang="en-US" altLang="en-US" sz="3600" dirty="0" err="1">
                <a:solidFill>
                  <a:srgbClr val="990099"/>
                </a:solidFill>
              </a:rPr>
              <a:t>beamlines</a:t>
            </a:r>
            <a:endParaRPr lang="en-US" altLang="en-US" sz="3600" dirty="0">
              <a:solidFill>
                <a:srgbClr val="990099"/>
              </a:solidFill>
            </a:endParaRPr>
          </a:p>
          <a:p>
            <a:pPr algn="ctr" eaLnBrk="1" hangingPunct="1">
              <a:spcBef>
                <a:spcPct val="30000"/>
              </a:spcBef>
              <a:buFontTx/>
              <a:buNone/>
            </a:pPr>
            <a:endParaRPr lang="en-US" altLang="en-US" sz="3600" dirty="0">
              <a:solidFill>
                <a:srgbClr val="990099"/>
              </a:solidFill>
            </a:endParaRPr>
          </a:p>
          <a:p>
            <a:pPr algn="ctr" eaLnBrk="1" hangingPunct="1">
              <a:spcBef>
                <a:spcPct val="30000"/>
              </a:spcBef>
              <a:buFontTx/>
              <a:buNone/>
            </a:pPr>
            <a:r>
              <a:rPr lang="en-US" altLang="en-US" sz="3600" dirty="0">
                <a:solidFill>
                  <a:srgbClr val="009600"/>
                </a:solidFill>
              </a:rPr>
              <a:t>~26,000,000 datasets/year</a:t>
            </a:r>
          </a:p>
          <a:p>
            <a:pPr algn="ctr" eaLnBrk="1" hangingPunct="1">
              <a:spcBef>
                <a:spcPct val="30000"/>
              </a:spcBef>
              <a:buFontTx/>
              <a:buNone/>
            </a:pPr>
            <a:r>
              <a:rPr lang="en-US" altLang="en-US" sz="3600" dirty="0" smtClean="0">
                <a:solidFill>
                  <a:srgbClr val="C80000"/>
                </a:solidFill>
              </a:rPr>
              <a:t>9333</a:t>
            </a:r>
            <a:r>
              <a:rPr lang="en-US" altLang="en-US" sz="3600" dirty="0" smtClean="0">
                <a:solidFill>
                  <a:srgbClr val="009600"/>
                </a:solidFill>
              </a:rPr>
              <a:t> </a:t>
            </a:r>
            <a:r>
              <a:rPr lang="en-US" altLang="en-US" sz="3600" dirty="0">
                <a:solidFill>
                  <a:srgbClr val="009600"/>
                </a:solidFill>
              </a:rPr>
              <a:t>PDBs in </a:t>
            </a:r>
            <a:r>
              <a:rPr lang="en-US" altLang="en-US" sz="3600" dirty="0" smtClean="0">
                <a:solidFill>
                  <a:srgbClr val="A0A000"/>
                </a:solidFill>
              </a:rPr>
              <a:t>2015</a:t>
            </a:r>
            <a:endParaRPr lang="en-US" altLang="en-US" sz="3600" dirty="0">
              <a:solidFill>
                <a:srgbClr val="A0A000"/>
              </a:solidFill>
            </a:endParaRPr>
          </a:p>
        </p:txBody>
      </p:sp>
    </p:spTree>
    <p:extLst>
      <p:ext uri="{BB962C8B-B14F-4D97-AF65-F5344CB8AC3E}">
        <p14:creationId xmlns:p14="http://schemas.microsoft.com/office/powerpoint/2010/main" val="140430045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2710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2710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27107">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327107">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27107">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Text Box 2"/>
          <p:cNvSpPr txBox="1">
            <a:spLocks noChangeArrowheads="1"/>
          </p:cNvSpPr>
          <p:nvPr/>
        </p:nvSpPr>
        <p:spPr bwMode="auto">
          <a:xfrm>
            <a:off x="1635125" y="2165350"/>
            <a:ext cx="7432675" cy="4093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400" dirty="0">
                <a:solidFill>
                  <a:srgbClr val="000000"/>
                </a:solidFill>
                <a:cs typeface="Arial" panose="020B0604020202020204" pitchFamily="34" charset="0"/>
              </a:rPr>
              <a:t>Where:</a:t>
            </a:r>
          </a:p>
          <a:p>
            <a:pPr eaLnBrk="1" hangingPunct="1">
              <a:spcBef>
                <a:spcPct val="0"/>
              </a:spcBef>
              <a:buFontTx/>
              <a:buNone/>
            </a:pPr>
            <a:r>
              <a:rPr lang="en-US" altLang="en-US" sz="1400" dirty="0">
                <a:solidFill>
                  <a:srgbClr val="000000"/>
                </a:solidFill>
                <a:latin typeface="Times New Roman" pitchFamily="18" charset="0"/>
                <a:cs typeface="Times New Roman" pitchFamily="18" charset="0"/>
                <a:sym typeface="Symbol" pitchFamily="18" charset="2"/>
              </a:rPr>
              <a:t></a:t>
            </a:r>
            <a:r>
              <a:rPr lang="en-US" altLang="en-US" sz="1200" i="1" dirty="0">
                <a:solidFill>
                  <a:srgbClr val="000000"/>
                </a:solidFill>
                <a:cs typeface="Times New Roman" pitchFamily="18" charset="0"/>
              </a:rPr>
              <a:t>I</a:t>
            </a:r>
            <a:r>
              <a:rPr lang="en-US" altLang="en-US" sz="1400" dirty="0">
                <a:solidFill>
                  <a:srgbClr val="000000"/>
                </a:solidFill>
                <a:latin typeface="Times New Roman" pitchFamily="18" charset="0"/>
                <a:cs typeface="Times New Roman" pitchFamily="18" charset="0"/>
                <a:sym typeface="Symbol" pitchFamily="18" charset="2"/>
              </a:rPr>
              <a:t></a:t>
            </a:r>
            <a:r>
              <a:rPr lang="en-US" altLang="en-US" sz="1400" i="1" baseline="-30000" dirty="0">
                <a:solidFill>
                  <a:srgbClr val="000000"/>
                </a:solidFill>
                <a:cs typeface="Times New Roman" pitchFamily="18" charset="0"/>
              </a:rPr>
              <a:t>DL</a:t>
            </a:r>
            <a:r>
              <a:rPr lang="en-US" altLang="en-US" sz="1200" dirty="0">
                <a:solidFill>
                  <a:srgbClr val="000000"/>
                </a:solidFill>
                <a:cs typeface="Times New Roman" pitchFamily="18" charset="0"/>
              </a:rPr>
              <a:t>	- average damage-limited intensity (photons/</a:t>
            </a:r>
            <a:r>
              <a:rPr lang="en-US" altLang="en-US" sz="1200" dirty="0" err="1">
                <a:solidFill>
                  <a:srgbClr val="000000"/>
                </a:solidFill>
                <a:cs typeface="Times New Roman" pitchFamily="18" charset="0"/>
              </a:rPr>
              <a:t>hkl</a:t>
            </a:r>
            <a:r>
              <a:rPr lang="en-US" altLang="en-US" sz="1200" dirty="0">
                <a:solidFill>
                  <a:srgbClr val="000000"/>
                </a:solidFill>
                <a:cs typeface="Times New Roman" pitchFamily="18" charset="0"/>
              </a:rPr>
              <a:t>) at a given resolution</a:t>
            </a:r>
          </a:p>
          <a:p>
            <a:pPr eaLnBrk="1" hangingPunct="1">
              <a:spcBef>
                <a:spcPct val="0"/>
              </a:spcBef>
              <a:buFontTx/>
              <a:buNone/>
            </a:pPr>
            <a:r>
              <a:rPr lang="en-US" altLang="en-US" sz="1200" dirty="0">
                <a:solidFill>
                  <a:srgbClr val="000000"/>
                </a:solidFill>
                <a:cs typeface="Times New Roman" pitchFamily="18" charset="0"/>
              </a:rPr>
              <a:t>10</a:t>
            </a:r>
            <a:r>
              <a:rPr lang="en-US" altLang="en-US" sz="1200" baseline="30000" dirty="0">
                <a:solidFill>
                  <a:srgbClr val="000000"/>
                </a:solidFill>
                <a:cs typeface="Times New Roman" pitchFamily="18" charset="0"/>
              </a:rPr>
              <a:t>5</a:t>
            </a:r>
            <a:r>
              <a:rPr lang="en-US" altLang="en-US" sz="1200" dirty="0">
                <a:solidFill>
                  <a:srgbClr val="000000"/>
                </a:solidFill>
                <a:cs typeface="Times New Roman" pitchFamily="18" charset="0"/>
              </a:rPr>
              <a:t>	- converting </a:t>
            </a:r>
            <a:r>
              <a:rPr lang="en-US" altLang="en-US" sz="1200" i="1" dirty="0">
                <a:solidFill>
                  <a:srgbClr val="000000"/>
                </a:solidFill>
                <a:cs typeface="Times New Roman" pitchFamily="18" charset="0"/>
              </a:rPr>
              <a:t>R</a:t>
            </a:r>
            <a:r>
              <a:rPr lang="en-US" altLang="en-US" sz="1200" dirty="0">
                <a:solidFill>
                  <a:srgbClr val="000000"/>
                </a:solidFill>
                <a:cs typeface="Times New Roman" pitchFamily="18" charset="0"/>
              </a:rPr>
              <a:t> from </a:t>
            </a:r>
            <a:r>
              <a:rPr lang="en-US" altLang="en-US" sz="1200" dirty="0" err="1">
                <a:solidFill>
                  <a:srgbClr val="000000"/>
                </a:solidFill>
                <a:cs typeface="Times New Roman" pitchFamily="18" charset="0"/>
              </a:rPr>
              <a:t>μm</a:t>
            </a:r>
            <a:r>
              <a:rPr lang="en-US" altLang="en-US" sz="1200" dirty="0">
                <a:solidFill>
                  <a:srgbClr val="000000"/>
                </a:solidFill>
                <a:cs typeface="Times New Roman" pitchFamily="18" charset="0"/>
              </a:rPr>
              <a:t> to m, </a:t>
            </a:r>
            <a:r>
              <a:rPr lang="en-US" altLang="en-US" sz="1200" i="1" dirty="0">
                <a:solidFill>
                  <a:srgbClr val="000000"/>
                </a:solidFill>
                <a:cs typeface="Times New Roman" pitchFamily="18" charset="0"/>
              </a:rPr>
              <a:t>r</a:t>
            </a:r>
            <a:r>
              <a:rPr lang="en-US" altLang="en-US" sz="1200" i="1" baseline="-30000" dirty="0">
                <a:solidFill>
                  <a:srgbClr val="000000"/>
                </a:solidFill>
                <a:cs typeface="Times New Roman" pitchFamily="18" charset="0"/>
              </a:rPr>
              <a:t>e</a:t>
            </a:r>
            <a:r>
              <a:rPr lang="en-US" altLang="en-US" sz="1200" dirty="0">
                <a:solidFill>
                  <a:srgbClr val="000000"/>
                </a:solidFill>
                <a:cs typeface="Times New Roman" pitchFamily="18" charset="0"/>
              </a:rPr>
              <a:t> from m to Å, </a:t>
            </a:r>
            <a:r>
              <a:rPr lang="en-US" altLang="en-US" sz="1200" i="1" dirty="0">
                <a:solidFill>
                  <a:srgbClr val="000000"/>
                </a:solidFill>
                <a:cs typeface="Times New Roman" pitchFamily="18" charset="0"/>
              </a:rPr>
              <a:t>ρ</a:t>
            </a:r>
            <a:r>
              <a:rPr lang="en-US" altLang="en-US" sz="1200" dirty="0">
                <a:solidFill>
                  <a:srgbClr val="000000"/>
                </a:solidFill>
                <a:cs typeface="Times New Roman" pitchFamily="18" charset="0"/>
              </a:rPr>
              <a:t> from g/cm</a:t>
            </a:r>
            <a:r>
              <a:rPr lang="en-US" altLang="en-US" sz="1200" baseline="30000" dirty="0">
                <a:solidFill>
                  <a:srgbClr val="000000"/>
                </a:solidFill>
                <a:cs typeface="Times New Roman" pitchFamily="18" charset="0"/>
              </a:rPr>
              <a:t>3</a:t>
            </a:r>
            <a:r>
              <a:rPr lang="en-US" altLang="en-US" sz="1200" dirty="0">
                <a:solidFill>
                  <a:srgbClr val="000000"/>
                </a:solidFill>
                <a:cs typeface="Times New Roman" pitchFamily="18" charset="0"/>
              </a:rPr>
              <a:t> to kg/m</a:t>
            </a:r>
            <a:r>
              <a:rPr lang="en-US" altLang="en-US" sz="1200" baseline="30000" dirty="0">
                <a:solidFill>
                  <a:srgbClr val="000000"/>
                </a:solidFill>
                <a:cs typeface="Times New Roman" pitchFamily="18" charset="0"/>
              </a:rPr>
              <a:t>3</a:t>
            </a:r>
            <a:r>
              <a:rPr lang="en-US" altLang="en-US" sz="1200" dirty="0">
                <a:solidFill>
                  <a:srgbClr val="000000"/>
                </a:solidFill>
                <a:cs typeface="Times New Roman" pitchFamily="18" charset="0"/>
              </a:rPr>
              <a:t> and </a:t>
            </a:r>
            <a:r>
              <a:rPr lang="en-US" altLang="en-US" sz="1200" dirty="0" err="1">
                <a:solidFill>
                  <a:srgbClr val="000000"/>
                </a:solidFill>
                <a:cs typeface="Times New Roman" pitchFamily="18" charset="0"/>
              </a:rPr>
              <a:t>MGy</a:t>
            </a:r>
            <a:r>
              <a:rPr lang="en-US" altLang="en-US" sz="1200" dirty="0">
                <a:solidFill>
                  <a:srgbClr val="000000"/>
                </a:solidFill>
                <a:cs typeface="Times New Roman" pitchFamily="18" charset="0"/>
              </a:rPr>
              <a:t> to </a:t>
            </a:r>
            <a:r>
              <a:rPr lang="en-US" altLang="en-US" sz="1200" dirty="0" err="1">
                <a:solidFill>
                  <a:srgbClr val="000000"/>
                </a:solidFill>
                <a:cs typeface="Times New Roman" pitchFamily="18" charset="0"/>
              </a:rPr>
              <a:t>Gy</a:t>
            </a:r>
            <a:endParaRPr lang="en-US" altLang="en-US" sz="1200" i="1" dirty="0">
              <a:solidFill>
                <a:srgbClr val="000000"/>
              </a:solidFill>
              <a:cs typeface="Times New Roman" pitchFamily="18" charset="0"/>
            </a:endParaRPr>
          </a:p>
          <a:p>
            <a:pPr eaLnBrk="1" hangingPunct="1">
              <a:spcBef>
                <a:spcPct val="0"/>
              </a:spcBef>
              <a:buFontTx/>
              <a:buNone/>
            </a:pPr>
            <a:r>
              <a:rPr lang="en-US" altLang="en-US" sz="1200" i="1" dirty="0">
                <a:solidFill>
                  <a:srgbClr val="000000"/>
                </a:solidFill>
                <a:cs typeface="Times New Roman" pitchFamily="18" charset="0"/>
              </a:rPr>
              <a:t>r</a:t>
            </a:r>
            <a:r>
              <a:rPr lang="en-US" altLang="en-US" sz="1200" i="1" baseline="-30000" dirty="0">
                <a:solidFill>
                  <a:srgbClr val="000000"/>
                </a:solidFill>
                <a:cs typeface="Times New Roman" pitchFamily="18" charset="0"/>
              </a:rPr>
              <a:t>e</a:t>
            </a:r>
            <a:r>
              <a:rPr lang="en-US" altLang="en-US" sz="1200" dirty="0">
                <a:solidFill>
                  <a:srgbClr val="000000"/>
                </a:solidFill>
                <a:cs typeface="Times New Roman" pitchFamily="18" charset="0"/>
              </a:rPr>
              <a:t>	- classical electron radius (2.818 x 10</a:t>
            </a:r>
            <a:r>
              <a:rPr lang="en-US" altLang="en-US" sz="1200" baseline="30000" dirty="0">
                <a:solidFill>
                  <a:srgbClr val="000000"/>
                </a:solidFill>
                <a:cs typeface="Times New Roman" pitchFamily="18" charset="0"/>
              </a:rPr>
              <a:t>-15</a:t>
            </a:r>
            <a:r>
              <a:rPr lang="en-US" altLang="en-US" sz="1200" dirty="0">
                <a:solidFill>
                  <a:srgbClr val="000000"/>
                </a:solidFill>
                <a:cs typeface="Times New Roman" pitchFamily="18" charset="0"/>
              </a:rPr>
              <a:t> m/electron)</a:t>
            </a:r>
            <a:endParaRPr lang="fr-FR" altLang="en-US" sz="1200" i="1" dirty="0">
              <a:solidFill>
                <a:srgbClr val="000000"/>
              </a:solidFill>
              <a:cs typeface="Times New Roman" pitchFamily="18" charset="0"/>
            </a:endParaRPr>
          </a:p>
          <a:p>
            <a:pPr eaLnBrk="1" hangingPunct="1">
              <a:spcBef>
                <a:spcPct val="0"/>
              </a:spcBef>
              <a:buFontTx/>
              <a:buNone/>
            </a:pPr>
            <a:r>
              <a:rPr lang="fr-FR" altLang="en-US" sz="1200" i="1" dirty="0">
                <a:solidFill>
                  <a:srgbClr val="000000"/>
                </a:solidFill>
                <a:cs typeface="Times New Roman" pitchFamily="18" charset="0"/>
              </a:rPr>
              <a:t>h</a:t>
            </a:r>
            <a:r>
              <a:rPr lang="fr-FR" altLang="en-US" sz="1200" dirty="0">
                <a:solidFill>
                  <a:srgbClr val="000000"/>
                </a:solidFill>
                <a:cs typeface="Times New Roman" pitchFamily="18" charset="0"/>
              </a:rPr>
              <a:t>	- </a:t>
            </a:r>
            <a:r>
              <a:rPr lang="fr-FR" altLang="en-US" sz="1200" dirty="0" err="1">
                <a:solidFill>
                  <a:srgbClr val="000000"/>
                </a:solidFill>
                <a:cs typeface="Times New Roman" pitchFamily="18" charset="0"/>
              </a:rPr>
              <a:t>Planck’s</a:t>
            </a:r>
            <a:r>
              <a:rPr lang="fr-FR" altLang="en-US" sz="1200" dirty="0">
                <a:solidFill>
                  <a:srgbClr val="000000"/>
                </a:solidFill>
                <a:cs typeface="Times New Roman" pitchFamily="18" charset="0"/>
              </a:rPr>
              <a:t> constant (6.626 x 10</a:t>
            </a:r>
            <a:r>
              <a:rPr lang="fr-FR" altLang="en-US" sz="1200" baseline="30000" dirty="0">
                <a:solidFill>
                  <a:srgbClr val="000000"/>
                </a:solidFill>
                <a:cs typeface="Times New Roman" pitchFamily="18" charset="0"/>
              </a:rPr>
              <a:t>-34</a:t>
            </a:r>
            <a:r>
              <a:rPr lang="fr-FR" altLang="en-US" sz="1200" dirty="0">
                <a:solidFill>
                  <a:srgbClr val="000000"/>
                </a:solidFill>
                <a:cs typeface="Times New Roman" pitchFamily="18" charset="0"/>
              </a:rPr>
              <a:t> </a:t>
            </a:r>
            <a:r>
              <a:rPr lang="fr-FR" altLang="en-US" sz="1200" dirty="0" err="1">
                <a:solidFill>
                  <a:srgbClr val="000000"/>
                </a:solidFill>
                <a:cs typeface="Times New Roman" pitchFamily="18" charset="0"/>
              </a:rPr>
              <a:t>J∙s</a:t>
            </a:r>
            <a:r>
              <a:rPr lang="fr-FR" altLang="en-US" sz="1200" dirty="0">
                <a:solidFill>
                  <a:srgbClr val="000000"/>
                </a:solidFill>
                <a:cs typeface="Times New Roman" pitchFamily="18" charset="0"/>
              </a:rPr>
              <a:t>)</a:t>
            </a:r>
            <a:endParaRPr lang="en-US" altLang="en-US" sz="1200" i="1" dirty="0">
              <a:solidFill>
                <a:srgbClr val="000000"/>
              </a:solidFill>
              <a:cs typeface="Times New Roman" pitchFamily="18" charset="0"/>
            </a:endParaRPr>
          </a:p>
          <a:p>
            <a:pPr eaLnBrk="1" hangingPunct="1">
              <a:spcBef>
                <a:spcPct val="0"/>
              </a:spcBef>
              <a:buFontTx/>
              <a:buNone/>
            </a:pPr>
            <a:r>
              <a:rPr lang="en-US" altLang="en-US" sz="1200" i="1" dirty="0">
                <a:solidFill>
                  <a:srgbClr val="000000"/>
                </a:solidFill>
                <a:cs typeface="Times New Roman" pitchFamily="18" charset="0"/>
              </a:rPr>
              <a:t>c</a:t>
            </a:r>
            <a:r>
              <a:rPr lang="en-US" altLang="en-US" sz="1200" dirty="0">
                <a:solidFill>
                  <a:srgbClr val="000000"/>
                </a:solidFill>
                <a:cs typeface="Times New Roman" pitchFamily="18" charset="0"/>
              </a:rPr>
              <a:t>	- speed of light (299792458 m/s)</a:t>
            </a:r>
          </a:p>
          <a:p>
            <a:pPr eaLnBrk="1" hangingPunct="1">
              <a:spcBef>
                <a:spcPct val="0"/>
              </a:spcBef>
              <a:buFontTx/>
              <a:buNone/>
            </a:pPr>
            <a:r>
              <a:rPr lang="en-US" altLang="en-US" sz="1200" dirty="0" err="1">
                <a:solidFill>
                  <a:srgbClr val="000000"/>
                </a:solidFill>
                <a:cs typeface="Times New Roman" pitchFamily="18" charset="0"/>
              </a:rPr>
              <a:t>f</a:t>
            </a:r>
            <a:r>
              <a:rPr lang="en-US" altLang="en-US" sz="1200" i="1" baseline="-30000" dirty="0" err="1">
                <a:solidFill>
                  <a:srgbClr val="000000"/>
                </a:solidFill>
                <a:cs typeface="Times New Roman" pitchFamily="18" charset="0"/>
              </a:rPr>
              <a:t>decayed</a:t>
            </a:r>
            <a:r>
              <a:rPr lang="en-US" altLang="en-US" sz="1200" dirty="0">
                <a:solidFill>
                  <a:srgbClr val="000000"/>
                </a:solidFill>
                <a:cs typeface="Times New Roman" pitchFamily="18" charset="0"/>
              </a:rPr>
              <a:t>	- fractional progress toward completely faded spots at end of data set</a:t>
            </a:r>
            <a:endParaRPr lang="en-US" altLang="en-US" sz="1200" i="1" dirty="0">
              <a:solidFill>
                <a:srgbClr val="000000"/>
              </a:solidFill>
              <a:cs typeface="Times New Roman" pitchFamily="18" charset="0"/>
            </a:endParaRPr>
          </a:p>
          <a:p>
            <a:pPr eaLnBrk="1" hangingPunct="1">
              <a:spcBef>
                <a:spcPct val="0"/>
              </a:spcBef>
              <a:buFontTx/>
              <a:buNone/>
            </a:pPr>
            <a:r>
              <a:rPr lang="en-US" altLang="en-US" sz="1200" i="1" dirty="0">
                <a:solidFill>
                  <a:srgbClr val="000000"/>
                </a:solidFill>
                <a:cs typeface="Times New Roman" pitchFamily="18" charset="0"/>
              </a:rPr>
              <a:t>ρ</a:t>
            </a:r>
            <a:r>
              <a:rPr lang="en-US" altLang="en-US" sz="1200" dirty="0">
                <a:solidFill>
                  <a:srgbClr val="000000"/>
                </a:solidFill>
                <a:cs typeface="Times New Roman" pitchFamily="18" charset="0"/>
              </a:rPr>
              <a:t>	- density of crystal (~1.2 g/cm</a:t>
            </a:r>
            <a:r>
              <a:rPr lang="en-US" altLang="en-US" sz="1200" baseline="30000" dirty="0">
                <a:solidFill>
                  <a:srgbClr val="000000"/>
                </a:solidFill>
                <a:cs typeface="Times New Roman" pitchFamily="18" charset="0"/>
              </a:rPr>
              <a:t>3</a:t>
            </a:r>
            <a:r>
              <a:rPr lang="en-US" altLang="en-US" sz="1200" dirty="0">
                <a:solidFill>
                  <a:srgbClr val="000000"/>
                </a:solidFill>
                <a:cs typeface="Times New Roman" pitchFamily="18" charset="0"/>
              </a:rPr>
              <a:t>)</a:t>
            </a:r>
            <a:endParaRPr lang="en-US" altLang="en-US" sz="1200" i="1" dirty="0">
              <a:solidFill>
                <a:srgbClr val="000000"/>
              </a:solidFill>
              <a:cs typeface="Times New Roman" pitchFamily="18" charset="0"/>
            </a:endParaRPr>
          </a:p>
          <a:p>
            <a:pPr eaLnBrk="1" hangingPunct="1">
              <a:spcBef>
                <a:spcPct val="0"/>
              </a:spcBef>
              <a:buFontTx/>
              <a:buNone/>
            </a:pPr>
            <a:r>
              <a:rPr lang="en-US" altLang="en-US" sz="1200" i="1" dirty="0">
                <a:solidFill>
                  <a:srgbClr val="000000"/>
                </a:solidFill>
                <a:cs typeface="Times New Roman" pitchFamily="18" charset="0"/>
              </a:rPr>
              <a:t>R</a:t>
            </a:r>
            <a:r>
              <a:rPr lang="en-US" altLang="en-US" sz="1200" dirty="0">
                <a:solidFill>
                  <a:srgbClr val="000000"/>
                </a:solidFill>
                <a:cs typeface="Times New Roman" pitchFamily="18" charset="0"/>
              </a:rPr>
              <a:t>	- radius of the spherical crystal (</a:t>
            </a:r>
            <a:r>
              <a:rPr lang="en-US" altLang="en-US" sz="1200" dirty="0" err="1">
                <a:solidFill>
                  <a:srgbClr val="000000"/>
                </a:solidFill>
                <a:cs typeface="Times New Roman" pitchFamily="18" charset="0"/>
              </a:rPr>
              <a:t>μm</a:t>
            </a:r>
            <a:r>
              <a:rPr lang="en-US" altLang="en-US" sz="1200" dirty="0">
                <a:solidFill>
                  <a:srgbClr val="000000"/>
                </a:solidFill>
                <a:cs typeface="Times New Roman" pitchFamily="18" charset="0"/>
              </a:rPr>
              <a:t>)</a:t>
            </a:r>
            <a:endParaRPr lang="en-US" altLang="en-US" sz="1200" i="1" dirty="0">
              <a:solidFill>
                <a:srgbClr val="000000"/>
              </a:solidFill>
              <a:cs typeface="Times New Roman" pitchFamily="18" charset="0"/>
            </a:endParaRPr>
          </a:p>
          <a:p>
            <a:pPr eaLnBrk="1" hangingPunct="1">
              <a:spcBef>
                <a:spcPct val="0"/>
              </a:spcBef>
              <a:buFontTx/>
              <a:buNone/>
            </a:pPr>
            <a:r>
              <a:rPr lang="en-US" altLang="en-US" sz="1200" i="1" dirty="0">
                <a:solidFill>
                  <a:srgbClr val="000000"/>
                </a:solidFill>
                <a:cs typeface="Times New Roman" pitchFamily="18" charset="0"/>
              </a:rPr>
              <a:t>λ</a:t>
            </a:r>
            <a:r>
              <a:rPr lang="en-US" altLang="en-US" sz="1200" dirty="0">
                <a:solidFill>
                  <a:srgbClr val="000000"/>
                </a:solidFill>
                <a:cs typeface="Times New Roman" pitchFamily="18" charset="0"/>
              </a:rPr>
              <a:t>	- X-ray wavelength (Å)</a:t>
            </a:r>
          </a:p>
          <a:p>
            <a:pPr eaLnBrk="1" hangingPunct="1">
              <a:spcBef>
                <a:spcPct val="0"/>
              </a:spcBef>
              <a:buFontTx/>
              <a:buNone/>
            </a:pPr>
            <a:r>
              <a:rPr lang="en-US" altLang="en-US" sz="1200" dirty="0" err="1">
                <a:solidFill>
                  <a:srgbClr val="000000"/>
                </a:solidFill>
                <a:cs typeface="Times New Roman" pitchFamily="18" charset="0"/>
              </a:rPr>
              <a:t>f</a:t>
            </a:r>
            <a:r>
              <a:rPr lang="en-US" altLang="en-US" sz="1200" i="1" baseline="-30000" dirty="0" err="1">
                <a:solidFill>
                  <a:srgbClr val="000000"/>
                </a:solidFill>
                <a:cs typeface="Times New Roman" pitchFamily="18" charset="0"/>
              </a:rPr>
              <a:t>NH</a:t>
            </a:r>
            <a:r>
              <a:rPr lang="en-US" altLang="en-US" sz="1200" dirty="0">
                <a:solidFill>
                  <a:srgbClr val="000000"/>
                </a:solidFill>
                <a:cs typeface="Times New Roman" pitchFamily="18" charset="0"/>
              </a:rPr>
              <a:t>	- the Nave &amp; Hill (2005) dose capture fraction (1 for large crystals)</a:t>
            </a:r>
            <a:endParaRPr lang="en-US" altLang="en-US" sz="1200" i="1" dirty="0">
              <a:solidFill>
                <a:srgbClr val="000000"/>
              </a:solidFill>
              <a:cs typeface="Times New Roman" pitchFamily="18" charset="0"/>
            </a:endParaRPr>
          </a:p>
          <a:p>
            <a:pPr eaLnBrk="1" hangingPunct="1">
              <a:spcBef>
                <a:spcPct val="0"/>
              </a:spcBef>
              <a:buFontTx/>
              <a:buNone/>
            </a:pPr>
            <a:r>
              <a:rPr lang="en-US" altLang="en-US" sz="1200" i="1" dirty="0" err="1">
                <a:solidFill>
                  <a:srgbClr val="000000"/>
                </a:solidFill>
                <a:cs typeface="Times New Roman" pitchFamily="18" charset="0"/>
              </a:rPr>
              <a:t>n</a:t>
            </a:r>
            <a:r>
              <a:rPr lang="en-US" altLang="en-US" sz="1200" i="1" baseline="-30000" dirty="0" err="1">
                <a:solidFill>
                  <a:srgbClr val="000000"/>
                </a:solidFill>
                <a:cs typeface="Times New Roman" pitchFamily="18" charset="0"/>
              </a:rPr>
              <a:t>ASU</a:t>
            </a:r>
            <a:r>
              <a:rPr lang="en-US" altLang="en-US" sz="1200" dirty="0">
                <a:solidFill>
                  <a:srgbClr val="000000"/>
                </a:solidFill>
                <a:cs typeface="Times New Roman" pitchFamily="18" charset="0"/>
              </a:rPr>
              <a:t>	- number of proteins in the asymmetric unit</a:t>
            </a:r>
            <a:endParaRPr lang="en-US" altLang="en-US" sz="1200" i="1" dirty="0">
              <a:solidFill>
                <a:srgbClr val="000000"/>
              </a:solidFill>
              <a:cs typeface="Times New Roman" pitchFamily="18" charset="0"/>
            </a:endParaRPr>
          </a:p>
          <a:p>
            <a:pPr eaLnBrk="1" hangingPunct="1">
              <a:spcBef>
                <a:spcPct val="0"/>
              </a:spcBef>
              <a:buFontTx/>
              <a:buNone/>
            </a:pPr>
            <a:r>
              <a:rPr lang="en-US" altLang="en-US" sz="1200" i="1" dirty="0" err="1">
                <a:solidFill>
                  <a:srgbClr val="000000"/>
                </a:solidFill>
                <a:cs typeface="Times New Roman" pitchFamily="18" charset="0"/>
              </a:rPr>
              <a:t>M</a:t>
            </a:r>
            <a:r>
              <a:rPr lang="en-US" altLang="en-US" sz="1200" i="1" baseline="-30000" dirty="0" err="1">
                <a:solidFill>
                  <a:srgbClr val="000000"/>
                </a:solidFill>
                <a:cs typeface="Times New Roman" pitchFamily="18" charset="0"/>
              </a:rPr>
              <a:t>r</a:t>
            </a:r>
            <a:r>
              <a:rPr lang="en-US" altLang="en-US" sz="1200" dirty="0">
                <a:solidFill>
                  <a:srgbClr val="000000"/>
                </a:solidFill>
                <a:cs typeface="Times New Roman" pitchFamily="18" charset="0"/>
              </a:rPr>
              <a:t>	- molecular weight of the protein (Daltons or g/</a:t>
            </a:r>
            <a:r>
              <a:rPr lang="en-US" altLang="en-US" sz="1200" dirty="0" err="1">
                <a:solidFill>
                  <a:srgbClr val="000000"/>
                </a:solidFill>
                <a:cs typeface="Times New Roman" pitchFamily="18" charset="0"/>
              </a:rPr>
              <a:t>mol</a:t>
            </a:r>
            <a:r>
              <a:rPr lang="en-US" altLang="en-US" sz="1200" dirty="0">
                <a:solidFill>
                  <a:srgbClr val="000000"/>
                </a:solidFill>
                <a:cs typeface="Times New Roman" pitchFamily="18" charset="0"/>
              </a:rPr>
              <a:t>)</a:t>
            </a:r>
            <a:endParaRPr lang="en-US" altLang="en-US" sz="1200" i="1" dirty="0">
              <a:solidFill>
                <a:srgbClr val="000000"/>
              </a:solidFill>
              <a:cs typeface="Times New Roman" pitchFamily="18" charset="0"/>
            </a:endParaRPr>
          </a:p>
          <a:p>
            <a:pPr eaLnBrk="1" hangingPunct="1">
              <a:spcBef>
                <a:spcPct val="0"/>
              </a:spcBef>
              <a:buFontTx/>
              <a:buNone/>
            </a:pPr>
            <a:r>
              <a:rPr lang="en-US" altLang="en-US" sz="1200" i="1" dirty="0">
                <a:solidFill>
                  <a:srgbClr val="000000"/>
                </a:solidFill>
                <a:cs typeface="Times New Roman" pitchFamily="18" charset="0"/>
              </a:rPr>
              <a:t>V</a:t>
            </a:r>
            <a:r>
              <a:rPr lang="en-US" altLang="en-US" sz="1200" i="1" baseline="-30000" dirty="0">
                <a:solidFill>
                  <a:srgbClr val="000000"/>
                </a:solidFill>
                <a:cs typeface="Times New Roman" pitchFamily="18" charset="0"/>
              </a:rPr>
              <a:t>M</a:t>
            </a:r>
            <a:r>
              <a:rPr lang="en-US" altLang="en-US" sz="1200" dirty="0">
                <a:solidFill>
                  <a:srgbClr val="000000"/>
                </a:solidFill>
                <a:cs typeface="Times New Roman" pitchFamily="18" charset="0"/>
              </a:rPr>
              <a:t>	- Matthews’s coefficient (~2.4 Å</a:t>
            </a:r>
            <a:r>
              <a:rPr lang="en-US" altLang="en-US" sz="1200" baseline="30000" dirty="0">
                <a:solidFill>
                  <a:srgbClr val="000000"/>
                </a:solidFill>
                <a:cs typeface="Times New Roman" pitchFamily="18" charset="0"/>
              </a:rPr>
              <a:t>3</a:t>
            </a:r>
            <a:r>
              <a:rPr lang="en-US" altLang="en-US" sz="1200" dirty="0">
                <a:solidFill>
                  <a:srgbClr val="000000"/>
                </a:solidFill>
                <a:cs typeface="Times New Roman" pitchFamily="18" charset="0"/>
              </a:rPr>
              <a:t>/Dalton)</a:t>
            </a:r>
            <a:endParaRPr lang="en-US" altLang="en-US" sz="1200" i="1" dirty="0">
              <a:solidFill>
                <a:srgbClr val="000000"/>
              </a:solidFill>
              <a:cs typeface="Times New Roman" pitchFamily="18" charset="0"/>
            </a:endParaRPr>
          </a:p>
          <a:p>
            <a:pPr eaLnBrk="1" hangingPunct="1">
              <a:spcBef>
                <a:spcPct val="0"/>
              </a:spcBef>
              <a:buFontTx/>
              <a:buNone/>
            </a:pPr>
            <a:r>
              <a:rPr lang="en-US" altLang="en-US" sz="1200" i="1" dirty="0">
                <a:solidFill>
                  <a:srgbClr val="000000"/>
                </a:solidFill>
                <a:cs typeface="Times New Roman" pitchFamily="18" charset="0"/>
              </a:rPr>
              <a:t>H</a:t>
            </a:r>
            <a:r>
              <a:rPr lang="en-US" altLang="en-US" sz="1200" dirty="0">
                <a:solidFill>
                  <a:srgbClr val="000000"/>
                </a:solidFill>
                <a:cs typeface="Times New Roman" pitchFamily="18" charset="0"/>
              </a:rPr>
              <a:t>	- Howells’s criterion (10 </a:t>
            </a:r>
            <a:r>
              <a:rPr lang="en-US" altLang="en-US" sz="1200" dirty="0" err="1">
                <a:solidFill>
                  <a:srgbClr val="000000"/>
                </a:solidFill>
                <a:cs typeface="Times New Roman" pitchFamily="18" charset="0"/>
              </a:rPr>
              <a:t>MGy</a:t>
            </a:r>
            <a:r>
              <a:rPr lang="en-US" altLang="en-US" sz="1200" dirty="0">
                <a:solidFill>
                  <a:srgbClr val="000000"/>
                </a:solidFill>
                <a:cs typeface="Times New Roman" pitchFamily="18" charset="0"/>
              </a:rPr>
              <a:t>/Å)</a:t>
            </a:r>
            <a:endParaRPr lang="en-US" altLang="en-US" sz="1200" i="1" dirty="0">
              <a:solidFill>
                <a:srgbClr val="000000"/>
              </a:solidFill>
              <a:cs typeface="Times New Roman" pitchFamily="18" charset="0"/>
            </a:endParaRPr>
          </a:p>
          <a:p>
            <a:pPr eaLnBrk="1" hangingPunct="1">
              <a:spcBef>
                <a:spcPct val="0"/>
              </a:spcBef>
              <a:buFontTx/>
              <a:buNone/>
            </a:pPr>
            <a:r>
              <a:rPr lang="en-US" altLang="en-US" sz="1200" i="1" dirty="0">
                <a:solidFill>
                  <a:srgbClr val="000000"/>
                </a:solidFill>
                <a:cs typeface="Times New Roman" pitchFamily="18" charset="0"/>
              </a:rPr>
              <a:t>θ</a:t>
            </a:r>
            <a:r>
              <a:rPr lang="en-US" altLang="en-US" sz="1200" dirty="0">
                <a:solidFill>
                  <a:srgbClr val="000000"/>
                </a:solidFill>
                <a:cs typeface="Times New Roman" pitchFamily="18" charset="0"/>
              </a:rPr>
              <a:t>	- Bragg angle</a:t>
            </a:r>
            <a:endParaRPr lang="en-US" altLang="en-US" sz="1200" dirty="0">
              <a:solidFill>
                <a:srgbClr val="000000"/>
              </a:solidFill>
              <a:latin typeface="Times New Roman" pitchFamily="18" charset="0"/>
              <a:cs typeface="Times New Roman" pitchFamily="18" charset="0"/>
              <a:sym typeface="Symbol" pitchFamily="18" charset="2"/>
            </a:endParaRPr>
          </a:p>
          <a:p>
            <a:pPr eaLnBrk="1" hangingPunct="1">
              <a:spcBef>
                <a:spcPct val="0"/>
              </a:spcBef>
              <a:buFontTx/>
              <a:buNone/>
            </a:pPr>
            <a:r>
              <a:rPr lang="en-US" altLang="en-US" sz="1200" dirty="0">
                <a:solidFill>
                  <a:srgbClr val="000000"/>
                </a:solidFill>
                <a:latin typeface="Times New Roman" pitchFamily="18" charset="0"/>
                <a:cs typeface="Times New Roman" pitchFamily="18" charset="0"/>
                <a:sym typeface="Symbol" pitchFamily="18" charset="2"/>
              </a:rPr>
              <a:t></a:t>
            </a:r>
            <a:r>
              <a:rPr lang="en-US" altLang="en-US" sz="1200" baseline="-30000" dirty="0">
                <a:solidFill>
                  <a:srgbClr val="000000"/>
                </a:solidFill>
                <a:cs typeface="Times New Roman" pitchFamily="18" charset="0"/>
              </a:rPr>
              <a:t>a</a:t>
            </a:r>
            <a:r>
              <a:rPr lang="en-US" altLang="en-US" sz="1200" baseline="30000" dirty="0">
                <a:solidFill>
                  <a:srgbClr val="000000"/>
                </a:solidFill>
                <a:cs typeface="Times New Roman" pitchFamily="18" charset="0"/>
              </a:rPr>
              <a:t>2</a:t>
            </a:r>
            <a:r>
              <a:rPr lang="en-US" altLang="en-US" sz="1400" dirty="0">
                <a:solidFill>
                  <a:srgbClr val="000000"/>
                </a:solidFill>
                <a:latin typeface="Times New Roman" pitchFamily="18" charset="0"/>
                <a:cs typeface="Times New Roman" pitchFamily="18" charset="0"/>
                <a:sym typeface="Symbol" pitchFamily="18" charset="2"/>
              </a:rPr>
              <a:t></a:t>
            </a:r>
            <a:r>
              <a:rPr lang="en-US" altLang="en-US" sz="1400" dirty="0">
                <a:solidFill>
                  <a:srgbClr val="000000"/>
                </a:solidFill>
                <a:cs typeface="Times New Roman" pitchFamily="18" charset="0"/>
              </a:rPr>
              <a:t>	- </a:t>
            </a:r>
            <a:r>
              <a:rPr lang="en-US" altLang="en-US" sz="1200" dirty="0">
                <a:solidFill>
                  <a:srgbClr val="000000"/>
                </a:solidFill>
                <a:cs typeface="Times New Roman" pitchFamily="18" charset="0"/>
              </a:rPr>
              <a:t>number-averaged squared structure factor per protein atom (electron</a:t>
            </a:r>
            <a:r>
              <a:rPr lang="en-US" altLang="en-US" sz="1200" baseline="30000" dirty="0">
                <a:solidFill>
                  <a:srgbClr val="000000"/>
                </a:solidFill>
                <a:cs typeface="Times New Roman" pitchFamily="18" charset="0"/>
              </a:rPr>
              <a:t>2</a:t>
            </a:r>
            <a:r>
              <a:rPr lang="en-US" altLang="en-US" sz="1200" dirty="0">
                <a:solidFill>
                  <a:srgbClr val="000000"/>
                </a:solidFill>
                <a:cs typeface="Times New Roman" pitchFamily="18" charset="0"/>
              </a:rPr>
              <a:t>)</a:t>
            </a:r>
            <a:endParaRPr lang="en-US" altLang="en-US" sz="1200" dirty="0">
              <a:solidFill>
                <a:srgbClr val="000000"/>
              </a:solidFill>
              <a:latin typeface="Times New Roman" pitchFamily="18" charset="0"/>
              <a:cs typeface="Times New Roman" pitchFamily="18" charset="0"/>
              <a:sym typeface="Symbol" pitchFamily="18" charset="2"/>
            </a:endParaRPr>
          </a:p>
          <a:p>
            <a:pPr eaLnBrk="1" hangingPunct="1">
              <a:spcBef>
                <a:spcPct val="0"/>
              </a:spcBef>
              <a:buFontTx/>
              <a:buNone/>
            </a:pPr>
            <a:r>
              <a:rPr lang="en-US" altLang="en-US" sz="1200" dirty="0">
                <a:solidFill>
                  <a:srgbClr val="000000"/>
                </a:solidFill>
                <a:latin typeface="Times New Roman" pitchFamily="18" charset="0"/>
                <a:cs typeface="Times New Roman" pitchFamily="18" charset="0"/>
                <a:sym typeface="Symbol" pitchFamily="18" charset="2"/>
              </a:rPr>
              <a:t></a:t>
            </a:r>
            <a:r>
              <a:rPr lang="en-US" altLang="en-US" sz="1200" i="1" dirty="0">
                <a:solidFill>
                  <a:srgbClr val="000000"/>
                </a:solidFill>
                <a:cs typeface="Times New Roman" pitchFamily="18" charset="0"/>
              </a:rPr>
              <a:t>M</a:t>
            </a:r>
            <a:r>
              <a:rPr lang="en-US" altLang="en-US" sz="1200" i="1" baseline="-30000" dirty="0">
                <a:solidFill>
                  <a:srgbClr val="000000"/>
                </a:solidFill>
                <a:cs typeface="Times New Roman" pitchFamily="18" charset="0"/>
              </a:rPr>
              <a:t>a</a:t>
            </a:r>
            <a:r>
              <a:rPr lang="en-US" altLang="en-US" sz="1400" dirty="0">
                <a:solidFill>
                  <a:srgbClr val="000000"/>
                </a:solidFill>
                <a:latin typeface="Times New Roman" pitchFamily="18" charset="0"/>
                <a:cs typeface="Times New Roman" pitchFamily="18" charset="0"/>
                <a:sym typeface="Symbol" pitchFamily="18" charset="2"/>
              </a:rPr>
              <a:t></a:t>
            </a:r>
            <a:r>
              <a:rPr lang="en-US" altLang="en-US" sz="1200" dirty="0">
                <a:solidFill>
                  <a:srgbClr val="000000"/>
                </a:solidFill>
                <a:cs typeface="Times New Roman" pitchFamily="18" charset="0"/>
              </a:rPr>
              <a:t>	- number-averaged atomic weight of a protein atom (~7.1 Daltons)</a:t>
            </a:r>
            <a:endParaRPr lang="en-US" altLang="en-US" sz="1200" i="1" dirty="0">
              <a:solidFill>
                <a:srgbClr val="000000"/>
              </a:solidFill>
              <a:cs typeface="Times New Roman" pitchFamily="18" charset="0"/>
            </a:endParaRPr>
          </a:p>
          <a:p>
            <a:pPr eaLnBrk="1" hangingPunct="1">
              <a:spcBef>
                <a:spcPct val="0"/>
              </a:spcBef>
              <a:buFontTx/>
              <a:buNone/>
            </a:pPr>
            <a:r>
              <a:rPr lang="en-US" altLang="en-US" sz="1200" i="1" dirty="0">
                <a:solidFill>
                  <a:srgbClr val="000000"/>
                </a:solidFill>
                <a:cs typeface="Times New Roman" pitchFamily="18" charset="0"/>
              </a:rPr>
              <a:t>B</a:t>
            </a:r>
            <a:r>
              <a:rPr lang="en-US" altLang="en-US" sz="1200" dirty="0">
                <a:solidFill>
                  <a:srgbClr val="000000"/>
                </a:solidFill>
                <a:cs typeface="Times New Roman" pitchFamily="18" charset="0"/>
              </a:rPr>
              <a:t>	- average (Wilson) temperature factor (Å</a:t>
            </a:r>
            <a:r>
              <a:rPr lang="en-US" altLang="en-US" sz="1200" baseline="30000" dirty="0">
                <a:solidFill>
                  <a:srgbClr val="000000"/>
                </a:solidFill>
                <a:cs typeface="Times New Roman" pitchFamily="18" charset="0"/>
              </a:rPr>
              <a:t>2</a:t>
            </a:r>
            <a:r>
              <a:rPr lang="en-US" altLang="en-US" sz="1200" dirty="0">
                <a:solidFill>
                  <a:srgbClr val="000000"/>
                </a:solidFill>
                <a:cs typeface="Times New Roman" pitchFamily="18" charset="0"/>
              </a:rPr>
              <a:t>)</a:t>
            </a:r>
            <a:endParaRPr lang="fr-FR" altLang="en-US" sz="1200" i="1" dirty="0">
              <a:solidFill>
                <a:srgbClr val="000000"/>
              </a:solidFill>
              <a:cs typeface="Times New Roman" pitchFamily="18" charset="0"/>
            </a:endParaRPr>
          </a:p>
          <a:p>
            <a:pPr eaLnBrk="1" hangingPunct="1">
              <a:spcBef>
                <a:spcPct val="0"/>
              </a:spcBef>
              <a:buFontTx/>
              <a:buNone/>
            </a:pPr>
            <a:r>
              <a:rPr lang="fr-FR" altLang="en-US" sz="1200" i="1" dirty="0">
                <a:solidFill>
                  <a:srgbClr val="000000"/>
                </a:solidFill>
                <a:cs typeface="Times New Roman" pitchFamily="18" charset="0"/>
              </a:rPr>
              <a:t>μ</a:t>
            </a:r>
            <a:r>
              <a:rPr lang="en-US" altLang="en-US" sz="1200" dirty="0">
                <a:solidFill>
                  <a:srgbClr val="000000"/>
                </a:solidFill>
                <a:cs typeface="Times New Roman" pitchFamily="18" charset="0"/>
              </a:rPr>
              <a:t>	- attenuation coefficient of sphere material (m</a:t>
            </a:r>
            <a:r>
              <a:rPr lang="en-US" altLang="en-US" sz="1200" baseline="30000" dirty="0">
                <a:solidFill>
                  <a:srgbClr val="000000"/>
                </a:solidFill>
                <a:cs typeface="Times New Roman" pitchFamily="18" charset="0"/>
              </a:rPr>
              <a:t>-1</a:t>
            </a:r>
            <a:r>
              <a:rPr lang="en-US" altLang="en-US" sz="1200" dirty="0">
                <a:solidFill>
                  <a:srgbClr val="000000"/>
                </a:solidFill>
                <a:cs typeface="Times New Roman" pitchFamily="18" charset="0"/>
              </a:rPr>
              <a:t>)</a:t>
            </a:r>
            <a:endParaRPr lang="fr-FR" altLang="en-US" sz="1200" i="1" dirty="0">
              <a:solidFill>
                <a:srgbClr val="000000"/>
              </a:solidFill>
              <a:cs typeface="Times New Roman" pitchFamily="18" charset="0"/>
            </a:endParaRPr>
          </a:p>
          <a:p>
            <a:pPr eaLnBrk="1" hangingPunct="1">
              <a:spcBef>
                <a:spcPct val="0"/>
              </a:spcBef>
              <a:buFontTx/>
              <a:buNone/>
            </a:pPr>
            <a:r>
              <a:rPr lang="fr-FR" altLang="en-US" sz="1200" i="1" dirty="0">
                <a:solidFill>
                  <a:srgbClr val="000000"/>
                </a:solidFill>
                <a:cs typeface="Times New Roman" pitchFamily="18" charset="0"/>
              </a:rPr>
              <a:t>μ</a:t>
            </a:r>
            <a:r>
              <a:rPr lang="en-US" altLang="en-US" sz="1200" i="1" baseline="-30000" dirty="0" err="1">
                <a:solidFill>
                  <a:srgbClr val="000000"/>
                </a:solidFill>
                <a:cs typeface="Times New Roman" pitchFamily="18" charset="0"/>
              </a:rPr>
              <a:t>en</a:t>
            </a:r>
            <a:r>
              <a:rPr lang="en-US" altLang="en-US" sz="1200" dirty="0">
                <a:solidFill>
                  <a:srgbClr val="000000"/>
                </a:solidFill>
                <a:cs typeface="Times New Roman" pitchFamily="18" charset="0"/>
              </a:rPr>
              <a:t>	- mass energy-absorption coefficient of sphere material (m</a:t>
            </a:r>
            <a:r>
              <a:rPr lang="en-US" altLang="en-US" sz="1200" baseline="30000" dirty="0">
                <a:solidFill>
                  <a:srgbClr val="000000"/>
                </a:solidFill>
                <a:cs typeface="Times New Roman" pitchFamily="18" charset="0"/>
              </a:rPr>
              <a:t>-1</a:t>
            </a:r>
            <a:r>
              <a:rPr lang="en-US" altLang="en-US" sz="1200" dirty="0">
                <a:solidFill>
                  <a:srgbClr val="000000"/>
                </a:solidFill>
                <a:cs typeface="Times New Roman" pitchFamily="18" charset="0"/>
              </a:rPr>
              <a:t>)</a:t>
            </a:r>
          </a:p>
        </p:txBody>
      </p:sp>
      <p:sp>
        <p:nvSpPr>
          <p:cNvPr id="173059" name="Rectangle 3"/>
          <p:cNvSpPr>
            <a:spLocks noChangeArrowheads="1"/>
          </p:cNvSpPr>
          <p:nvPr/>
        </p:nvSpPr>
        <p:spPr bwMode="auto">
          <a:xfrm>
            <a:off x="0" y="3010972"/>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anose="020B0604020202020204" pitchFamily="34" charset="0"/>
            </a:endParaRPr>
          </a:p>
        </p:txBody>
      </p:sp>
      <p:sp>
        <p:nvSpPr>
          <p:cNvPr id="173060" name="Rectangle 4"/>
          <p:cNvSpPr>
            <a:spLocks noChangeArrowheads="1"/>
          </p:cNvSpPr>
          <p:nvPr/>
        </p:nvSpPr>
        <p:spPr bwMode="auto">
          <a:xfrm>
            <a:off x="457200" y="3968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4800" dirty="0">
                <a:solidFill>
                  <a:srgbClr val="000000"/>
                </a:solidFill>
                <a:cs typeface="Arial" panose="020B0604020202020204" pitchFamily="34" charset="0"/>
              </a:rPr>
              <a:t>Self-calibrated damage limit</a:t>
            </a:r>
          </a:p>
        </p:txBody>
      </p:sp>
      <p:sp>
        <p:nvSpPr>
          <p:cNvPr id="173061" name="Rectangle 5"/>
          <p:cNvSpPr>
            <a:spLocks noChangeArrowheads="1"/>
          </p:cNvSpPr>
          <p:nvPr/>
        </p:nvSpPr>
        <p:spPr bwMode="auto">
          <a:xfrm>
            <a:off x="0" y="2982397"/>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anose="020B0604020202020204" pitchFamily="34" charset="0"/>
            </a:endParaRPr>
          </a:p>
        </p:txBody>
      </p:sp>
      <p:graphicFrame>
        <p:nvGraphicFramePr>
          <p:cNvPr id="173062" name="Object 6"/>
          <p:cNvGraphicFramePr>
            <a:graphicFrameLocks noChangeAspect="1"/>
          </p:cNvGraphicFramePr>
          <p:nvPr/>
        </p:nvGraphicFramePr>
        <p:xfrm>
          <a:off x="234950" y="1343025"/>
          <a:ext cx="8670925" cy="779463"/>
        </p:xfrm>
        <a:graphic>
          <a:graphicData uri="http://schemas.openxmlformats.org/presentationml/2006/ole">
            <mc:AlternateContent xmlns:mc="http://schemas.openxmlformats.org/markup-compatibility/2006">
              <mc:Choice xmlns:v="urn:schemas-microsoft-com:vml" Requires="v">
                <p:oleObj spid="_x0000_s790532" name="Equation" r:id="rId3" imgW="6184900" imgH="558800" progId="Equation.3">
                  <p:embed/>
                </p:oleObj>
              </mc:Choice>
              <mc:Fallback>
                <p:oleObj name="Equation" r:id="rId3" imgW="6184900" imgH="5588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4950" y="1343025"/>
                        <a:ext cx="8670925"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3063" name="Text Box 7"/>
          <p:cNvSpPr txBox="1">
            <a:spLocks noChangeArrowheads="1"/>
          </p:cNvSpPr>
          <p:nvPr/>
        </p:nvSpPr>
        <p:spPr bwMode="auto">
          <a:xfrm>
            <a:off x="4495800" y="6491288"/>
            <a:ext cx="46482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dirty="0">
                <a:solidFill>
                  <a:srgbClr val="000000"/>
                </a:solidFill>
                <a:cs typeface="Arial" panose="020B0604020202020204" pitchFamily="34" charset="0"/>
              </a:rPr>
              <a:t>Holton &amp; Frankel (2010) </a:t>
            </a:r>
            <a:r>
              <a:rPr lang="en-US" altLang="en-US" sz="1800" i="1" dirty="0" err="1">
                <a:solidFill>
                  <a:srgbClr val="000000"/>
                </a:solidFill>
                <a:cs typeface="Arial" panose="020B0604020202020204" pitchFamily="34" charset="0"/>
              </a:rPr>
              <a:t>Acta</a:t>
            </a:r>
            <a:r>
              <a:rPr lang="en-US" altLang="en-US" sz="1800" i="1" dirty="0">
                <a:solidFill>
                  <a:srgbClr val="000000"/>
                </a:solidFill>
                <a:cs typeface="Arial" panose="020B0604020202020204" pitchFamily="34" charset="0"/>
              </a:rPr>
              <a:t> D</a:t>
            </a:r>
            <a:r>
              <a:rPr lang="en-US" altLang="en-US" sz="1800" dirty="0">
                <a:solidFill>
                  <a:srgbClr val="000000"/>
                </a:solidFill>
                <a:cs typeface="Arial" panose="020B0604020202020204" pitchFamily="34" charset="0"/>
              </a:rPr>
              <a:t> </a:t>
            </a:r>
            <a:r>
              <a:rPr lang="en-US" altLang="en-US" sz="1800" b="1" dirty="0">
                <a:solidFill>
                  <a:srgbClr val="000000"/>
                </a:solidFill>
                <a:cs typeface="Arial" panose="020B0604020202020204" pitchFamily="34" charset="0"/>
              </a:rPr>
              <a:t>66</a:t>
            </a:r>
            <a:r>
              <a:rPr lang="en-US" altLang="en-US" sz="1800" dirty="0">
                <a:solidFill>
                  <a:srgbClr val="000000"/>
                </a:solidFill>
                <a:cs typeface="Arial" panose="020B0604020202020204" pitchFamily="34" charset="0"/>
              </a:rPr>
              <a:t> 393-408.</a:t>
            </a:r>
          </a:p>
        </p:txBody>
      </p:sp>
      <p:sp>
        <p:nvSpPr>
          <p:cNvPr id="3537928" name="Oval 8"/>
          <p:cNvSpPr>
            <a:spLocks noChangeArrowheads="1"/>
          </p:cNvSpPr>
          <p:nvPr/>
        </p:nvSpPr>
        <p:spPr bwMode="auto">
          <a:xfrm>
            <a:off x="1541462" y="3722688"/>
            <a:ext cx="3641725" cy="261937"/>
          </a:xfrm>
          <a:custGeom>
            <a:avLst/>
            <a:gdLst>
              <a:gd name="T0" fmla="*/ 20986 w 3641640"/>
              <a:gd name="T1" fmla="*/ 128087 h 262533"/>
              <a:gd name="T2" fmla="*/ 219592 w 3641640"/>
              <a:gd name="T3" fmla="*/ 31346 h 262533"/>
              <a:gd name="T4" fmla="*/ 1831528 w 3641640"/>
              <a:gd name="T5" fmla="*/ 5659 h 262533"/>
              <a:gd name="T6" fmla="*/ 3642065 w 3641640"/>
              <a:gd name="T7" fmla="*/ 128087 h 262533"/>
              <a:gd name="T8" fmla="*/ 1831528 w 3641640"/>
              <a:gd name="T9" fmla="*/ 250513 h 262533"/>
              <a:gd name="T10" fmla="*/ 275016 w 3641640"/>
              <a:gd name="T11" fmla="*/ 236815 h 262533"/>
              <a:gd name="T12" fmla="*/ 20986 w 3641640"/>
              <a:gd name="T13" fmla="*/ 128087 h 2625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41640" h="262533">
                <a:moveTo>
                  <a:pt x="20986" y="129550"/>
                </a:moveTo>
                <a:cubicBezTo>
                  <a:pt x="11750" y="94914"/>
                  <a:pt x="-82154" y="52342"/>
                  <a:pt x="219567" y="31704"/>
                </a:cubicBezTo>
                <a:cubicBezTo>
                  <a:pt x="521288" y="11066"/>
                  <a:pt x="1260968" y="-10584"/>
                  <a:pt x="1831313" y="5724"/>
                </a:cubicBezTo>
                <a:cubicBezTo>
                  <a:pt x="2401659" y="22032"/>
                  <a:pt x="3641640" y="15253"/>
                  <a:pt x="3641640" y="129550"/>
                </a:cubicBezTo>
                <a:cubicBezTo>
                  <a:pt x="3641640" y="243847"/>
                  <a:pt x="2392422" y="235047"/>
                  <a:pt x="1831313" y="253376"/>
                </a:cubicBezTo>
                <a:cubicBezTo>
                  <a:pt x="1270204" y="271705"/>
                  <a:pt x="576707" y="260160"/>
                  <a:pt x="274986" y="239522"/>
                </a:cubicBezTo>
                <a:cubicBezTo>
                  <a:pt x="-26735" y="218884"/>
                  <a:pt x="30222" y="164186"/>
                  <a:pt x="20986" y="129550"/>
                </a:cubicBezTo>
                <a:close/>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srgbClr val="000000"/>
              </a:solidFill>
              <a:cs typeface="Arial" panose="020B0604020202020204" pitchFamily="34" charset="0"/>
            </a:endParaRPr>
          </a:p>
        </p:txBody>
      </p:sp>
      <p:sp>
        <p:nvSpPr>
          <p:cNvPr id="3537929" name="Oval 9"/>
          <p:cNvSpPr>
            <a:spLocks noChangeArrowheads="1"/>
          </p:cNvSpPr>
          <p:nvPr/>
        </p:nvSpPr>
        <p:spPr bwMode="auto">
          <a:xfrm>
            <a:off x="2430463" y="1343025"/>
            <a:ext cx="395287" cy="401638"/>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anose="020B0604020202020204" pitchFamily="34" charset="0"/>
            </a:endParaRPr>
          </a:p>
        </p:txBody>
      </p:sp>
      <p:sp>
        <p:nvSpPr>
          <p:cNvPr id="11" name="Oval 8"/>
          <p:cNvSpPr>
            <a:spLocks noChangeArrowheads="1"/>
          </p:cNvSpPr>
          <p:nvPr/>
        </p:nvSpPr>
        <p:spPr bwMode="auto">
          <a:xfrm>
            <a:off x="1635125" y="4429125"/>
            <a:ext cx="3270250" cy="263525"/>
          </a:xfrm>
          <a:custGeom>
            <a:avLst/>
            <a:gdLst>
              <a:gd name="T0" fmla="*/ 11010 w 3641640"/>
              <a:gd name="T1" fmla="*/ 132016 h 262533"/>
              <a:gd name="T2" fmla="*/ 115177 w 3641640"/>
              <a:gd name="T3" fmla="*/ 32308 h 262533"/>
              <a:gd name="T4" fmla="*/ 960642 w 3641640"/>
              <a:gd name="T5" fmla="*/ 5834 h 262533"/>
              <a:gd name="T6" fmla="*/ 1910277 w 3641640"/>
              <a:gd name="T7" fmla="*/ 132016 h 262533"/>
              <a:gd name="T8" fmla="*/ 960642 w 3641640"/>
              <a:gd name="T9" fmla="*/ 258199 h 262533"/>
              <a:gd name="T10" fmla="*/ 144247 w 3641640"/>
              <a:gd name="T11" fmla="*/ 244081 h 262533"/>
              <a:gd name="T12" fmla="*/ 11010 w 3641640"/>
              <a:gd name="T13" fmla="*/ 132016 h 2625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41640" h="262533">
                <a:moveTo>
                  <a:pt x="20986" y="129550"/>
                </a:moveTo>
                <a:cubicBezTo>
                  <a:pt x="11750" y="94914"/>
                  <a:pt x="-82154" y="52342"/>
                  <a:pt x="219567" y="31704"/>
                </a:cubicBezTo>
                <a:cubicBezTo>
                  <a:pt x="521288" y="11066"/>
                  <a:pt x="1260968" y="-10584"/>
                  <a:pt x="1831313" y="5724"/>
                </a:cubicBezTo>
                <a:cubicBezTo>
                  <a:pt x="2401659" y="22032"/>
                  <a:pt x="3641640" y="15253"/>
                  <a:pt x="3641640" y="129550"/>
                </a:cubicBezTo>
                <a:cubicBezTo>
                  <a:pt x="3641640" y="243847"/>
                  <a:pt x="2392422" y="235047"/>
                  <a:pt x="1831313" y="253376"/>
                </a:cubicBezTo>
                <a:cubicBezTo>
                  <a:pt x="1270204" y="271705"/>
                  <a:pt x="576707" y="260160"/>
                  <a:pt x="274986" y="239522"/>
                </a:cubicBezTo>
                <a:cubicBezTo>
                  <a:pt x="-26735" y="218884"/>
                  <a:pt x="30222" y="164186"/>
                  <a:pt x="20986" y="129550"/>
                </a:cubicBezTo>
                <a:close/>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srgbClr val="000000"/>
              </a:solidFill>
              <a:cs typeface="Arial" panose="020B0604020202020204" pitchFamily="34" charset="0"/>
            </a:endParaRPr>
          </a:p>
        </p:txBody>
      </p:sp>
      <p:sp>
        <p:nvSpPr>
          <p:cNvPr id="12" name="Oval 9"/>
          <p:cNvSpPr>
            <a:spLocks noChangeArrowheads="1"/>
          </p:cNvSpPr>
          <p:nvPr/>
        </p:nvSpPr>
        <p:spPr bwMode="auto">
          <a:xfrm>
            <a:off x="5118100" y="1357313"/>
            <a:ext cx="395288" cy="401637"/>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anose="020B0604020202020204" pitchFamily="34" charset="0"/>
            </a:endParaRPr>
          </a:p>
        </p:txBody>
      </p:sp>
      <p:sp>
        <p:nvSpPr>
          <p:cNvPr id="13" name="Oval 9"/>
          <p:cNvSpPr>
            <a:spLocks noChangeArrowheads="1"/>
          </p:cNvSpPr>
          <p:nvPr/>
        </p:nvSpPr>
        <p:spPr bwMode="auto">
          <a:xfrm>
            <a:off x="5316538" y="1697038"/>
            <a:ext cx="395287" cy="401637"/>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anose="020B0604020202020204" pitchFamily="34" charset="0"/>
            </a:endParaRPr>
          </a:p>
        </p:txBody>
      </p:sp>
      <p:sp>
        <p:nvSpPr>
          <p:cNvPr id="14" name="Oval 9"/>
          <p:cNvSpPr>
            <a:spLocks noChangeArrowheads="1"/>
          </p:cNvSpPr>
          <p:nvPr/>
        </p:nvSpPr>
        <p:spPr bwMode="auto">
          <a:xfrm>
            <a:off x="2400300" y="1717675"/>
            <a:ext cx="396875" cy="401638"/>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anose="020B0604020202020204" pitchFamily="34" charset="0"/>
            </a:endParaRPr>
          </a:p>
        </p:txBody>
      </p:sp>
      <p:sp>
        <p:nvSpPr>
          <p:cNvPr id="2" name="TextBox 1"/>
          <p:cNvSpPr txBox="1"/>
          <p:nvPr/>
        </p:nvSpPr>
        <p:spPr>
          <a:xfrm>
            <a:off x="7068457" y="3831771"/>
            <a:ext cx="1544012" cy="646331"/>
          </a:xfrm>
          <a:prstGeom prst="rect">
            <a:avLst/>
          </a:prstGeom>
          <a:noFill/>
        </p:spPr>
        <p:txBody>
          <a:bodyPr wrap="none" rtlCol="0">
            <a:spAutoFit/>
          </a:bodyPr>
          <a:lstStyle/>
          <a:p>
            <a:r>
              <a:rPr lang="en-US" dirty="0" smtClean="0">
                <a:solidFill>
                  <a:srgbClr val="FF0000"/>
                </a:solidFill>
                <a:cs typeface="Arial" panose="020B0604020202020204" pitchFamily="34" charset="0"/>
              </a:rPr>
              <a:t>No flux</a:t>
            </a:r>
          </a:p>
          <a:p>
            <a:r>
              <a:rPr lang="en-US" dirty="0" smtClean="0">
                <a:solidFill>
                  <a:srgbClr val="FF0000"/>
                </a:solidFill>
                <a:cs typeface="Arial" panose="020B0604020202020204" pitchFamily="34" charset="0"/>
              </a:rPr>
              <a:t>No symmetry</a:t>
            </a:r>
            <a:endParaRPr lang="en-US" dirty="0">
              <a:solidFill>
                <a:srgbClr val="FF0000"/>
              </a:solidFill>
              <a:cs typeface="Arial" panose="020B0604020202020204" pitchFamily="34" charset="0"/>
            </a:endParaRPr>
          </a:p>
        </p:txBody>
      </p:sp>
      <p:sp>
        <p:nvSpPr>
          <p:cNvPr id="16" name="Oval 8"/>
          <p:cNvSpPr>
            <a:spLocks noChangeArrowheads="1"/>
          </p:cNvSpPr>
          <p:nvPr/>
        </p:nvSpPr>
        <p:spPr bwMode="auto">
          <a:xfrm>
            <a:off x="1560513" y="5562600"/>
            <a:ext cx="4078287" cy="244475"/>
          </a:xfrm>
          <a:custGeom>
            <a:avLst/>
            <a:gdLst>
              <a:gd name="T0" fmla="*/ 13728 w 3641640"/>
              <a:gd name="T1" fmla="*/ 122473 h 262533"/>
              <a:gd name="T2" fmla="*/ 143620 w 3641640"/>
              <a:gd name="T3" fmla="*/ 29972 h 262533"/>
              <a:gd name="T4" fmla="*/ 1197872 w 3641640"/>
              <a:gd name="T5" fmla="*/ 5412 h 262533"/>
              <a:gd name="T6" fmla="*/ 2382017 w 3641640"/>
              <a:gd name="T7" fmla="*/ 122473 h 262533"/>
              <a:gd name="T8" fmla="*/ 1197872 w 3641640"/>
              <a:gd name="T9" fmla="*/ 239534 h 262533"/>
              <a:gd name="T10" fmla="*/ 179869 w 3641640"/>
              <a:gd name="T11" fmla="*/ 226436 h 262533"/>
              <a:gd name="T12" fmla="*/ 13728 w 3641640"/>
              <a:gd name="T13" fmla="*/ 122473 h 2625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41640" h="262533">
                <a:moveTo>
                  <a:pt x="20986" y="129550"/>
                </a:moveTo>
                <a:cubicBezTo>
                  <a:pt x="11750" y="94914"/>
                  <a:pt x="-82154" y="52342"/>
                  <a:pt x="219567" y="31704"/>
                </a:cubicBezTo>
                <a:cubicBezTo>
                  <a:pt x="521288" y="11066"/>
                  <a:pt x="1260968" y="-10584"/>
                  <a:pt x="1831313" y="5724"/>
                </a:cubicBezTo>
                <a:cubicBezTo>
                  <a:pt x="2401659" y="22032"/>
                  <a:pt x="3641640" y="15253"/>
                  <a:pt x="3641640" y="129550"/>
                </a:cubicBezTo>
                <a:cubicBezTo>
                  <a:pt x="3641640" y="243847"/>
                  <a:pt x="2392422" y="235047"/>
                  <a:pt x="1831313" y="253376"/>
                </a:cubicBezTo>
                <a:cubicBezTo>
                  <a:pt x="1270204" y="271705"/>
                  <a:pt x="576707" y="260160"/>
                  <a:pt x="274986" y="239522"/>
                </a:cubicBezTo>
                <a:cubicBezTo>
                  <a:pt x="-26735" y="218884"/>
                  <a:pt x="30222" y="164186"/>
                  <a:pt x="20986" y="129550"/>
                </a:cubicBezTo>
                <a:close/>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srgbClr val="000000"/>
              </a:solidFill>
              <a:cs typeface="Arial" panose="020B0604020202020204" pitchFamily="34" charset="0"/>
            </a:endParaRPr>
          </a:p>
        </p:txBody>
      </p:sp>
      <p:sp>
        <p:nvSpPr>
          <p:cNvPr id="17" name="Oval 9"/>
          <p:cNvSpPr>
            <a:spLocks noChangeArrowheads="1"/>
          </p:cNvSpPr>
          <p:nvPr/>
        </p:nvSpPr>
        <p:spPr bwMode="auto">
          <a:xfrm>
            <a:off x="7904163" y="1524000"/>
            <a:ext cx="173037" cy="401638"/>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anose="020B0604020202020204" pitchFamily="34" charset="0"/>
            </a:endParaRPr>
          </a:p>
        </p:txBody>
      </p:sp>
    </p:spTree>
    <p:extLst>
      <p:ext uri="{BB962C8B-B14F-4D97-AF65-F5344CB8AC3E}">
        <p14:creationId xmlns:p14="http://schemas.microsoft.com/office/powerpoint/2010/main" val="286427329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53792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37928"/>
                                        </p:tgtEl>
                                        <p:attrNameLst>
                                          <p:attrName>style.visibility</p:attrName>
                                        </p:attrNameLst>
                                      </p:cBhvr>
                                      <p:to>
                                        <p:strVal val="visible"/>
                                      </p:to>
                                    </p:set>
                                  </p:childTnLst>
                                </p:cTn>
                              </p:par>
                              <p:par>
                                <p:cTn id="27" presetID="1" presetClass="exit" presetSubtype="0" fill="hold" grpId="1" nodeType="withEffect">
                                  <p:stCondLst>
                                    <p:cond delay="0"/>
                                  </p:stCondLst>
                                  <p:childTnLst>
                                    <p:set>
                                      <p:cBhvr>
                                        <p:cTn id="28" dur="1" fill="hold">
                                          <p:stCondLst>
                                            <p:cond delay="0"/>
                                          </p:stCondLst>
                                        </p:cTn>
                                        <p:tgtEl>
                                          <p:spTgt spid="11"/>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4"/>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2">
                                            <p:txEl>
                                              <p:pRg st="0" end="0"/>
                                            </p:txEl>
                                          </p:spTgt>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
                                            <p:txEl>
                                              <p:pRg st="1" end="1"/>
                                            </p:txEl>
                                          </p:spTgt>
                                        </p:tgtEl>
                                        <p:attrNameLst>
                                          <p:attrName>style.visibility</p:attrName>
                                        </p:attrNameLst>
                                      </p:cBhvr>
                                      <p:to>
                                        <p:strVal val="hidden"/>
                                      </p:to>
                                    </p:set>
                                  </p:childTnLst>
                                </p:cTn>
                              </p:par>
                              <p:par>
                                <p:cTn id="43" presetID="1" presetClass="exit" presetSubtype="0" fill="hold" grpId="2" nodeType="withEffect">
                                  <p:stCondLst>
                                    <p:cond delay="0"/>
                                  </p:stCondLst>
                                  <p:childTnLst>
                                    <p:set>
                                      <p:cBhvr>
                                        <p:cTn id="44" dur="1" fill="hold">
                                          <p:stCondLst>
                                            <p:cond delay="0"/>
                                          </p:stCondLst>
                                        </p:cTn>
                                        <p:tgtEl>
                                          <p:spTgt spid="11"/>
                                        </p:tgtEl>
                                        <p:attrNameLst>
                                          <p:attrName>style.visibility</p:attrName>
                                        </p:attrNameLst>
                                      </p:cBhvr>
                                      <p:to>
                                        <p:strVal val="hidden"/>
                                      </p:to>
                                    </p:set>
                                  </p:childTnLst>
                                </p:cTn>
                              </p:par>
                              <p:par>
                                <p:cTn id="45" presetID="1" presetClass="exit" presetSubtype="0" fill="hold" grpId="2" nodeType="withEffect">
                                  <p:stCondLst>
                                    <p:cond delay="0"/>
                                  </p:stCondLst>
                                  <p:childTnLst>
                                    <p:set>
                                      <p:cBhvr>
                                        <p:cTn id="46" dur="1" fill="hold">
                                          <p:stCondLst>
                                            <p:cond delay="0"/>
                                          </p:stCondLst>
                                        </p:cTn>
                                        <p:tgtEl>
                                          <p:spTgt spid="14"/>
                                        </p:tgtEl>
                                        <p:attrNameLst>
                                          <p:attrName>style.visibility</p:attrName>
                                        </p:attrNameLst>
                                      </p:cBhvr>
                                      <p:to>
                                        <p:strVal val="hidden"/>
                                      </p:to>
                                    </p:set>
                                  </p:childTnLst>
                                </p:cTn>
                              </p:par>
                              <p:par>
                                <p:cTn id="47" presetID="1" presetClass="exit" presetSubtype="0" fill="hold" grpId="1" nodeType="withEffect">
                                  <p:stCondLst>
                                    <p:cond delay="0"/>
                                  </p:stCondLst>
                                  <p:childTnLst>
                                    <p:set>
                                      <p:cBhvr>
                                        <p:cTn id="48" dur="1" fill="hold">
                                          <p:stCondLst>
                                            <p:cond delay="0"/>
                                          </p:stCondLst>
                                        </p:cTn>
                                        <p:tgtEl>
                                          <p:spTgt spid="3537929"/>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13"/>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12"/>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35379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7928" grpId="0" animBg="1"/>
      <p:bldP spid="3537928" grpId="1" animBg="1"/>
      <p:bldP spid="3537929" grpId="0" animBg="1"/>
      <p:bldP spid="3537929" grpId="1" animBg="1"/>
      <p:bldP spid="11" grpId="0" animBg="1"/>
      <p:bldP spid="11" grpId="1" animBg="1"/>
      <p:bldP spid="11" grpId="2" animBg="1"/>
      <p:bldP spid="12" grpId="0" animBg="1"/>
      <p:bldP spid="12" grpId="1" animBg="1"/>
      <p:bldP spid="13" grpId="0" animBg="1"/>
      <p:bldP spid="13" grpId="1" animBg="1"/>
      <p:bldP spid="14" grpId="0" animBg="1"/>
      <p:bldP spid="14" grpId="1" animBg="1"/>
      <p:bldP spid="14" grpId="2" animBg="1"/>
      <p:bldP spid="2" grpId="0" build="allAtOnce"/>
      <p:bldP spid="16" grpId="0" animBg="1"/>
      <p:bldP spid="17"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3" name="Object 3"/>
          <p:cNvGraphicFramePr>
            <a:graphicFrameLocks noChangeAspect="1"/>
          </p:cNvGraphicFramePr>
          <p:nvPr>
            <p:extLst>
              <p:ext uri="{D42A27DB-BD31-4B8C-83A1-F6EECF244321}">
                <p14:modId xmlns:p14="http://schemas.microsoft.com/office/powerpoint/2010/main" val="2652292033"/>
              </p:ext>
            </p:extLst>
          </p:nvPr>
        </p:nvGraphicFramePr>
        <p:xfrm>
          <a:off x="529679" y="381000"/>
          <a:ext cx="8538121" cy="5897941"/>
        </p:xfrm>
        <a:graphic>
          <a:graphicData uri="http://schemas.openxmlformats.org/presentationml/2006/ole">
            <mc:AlternateContent xmlns:mc="http://schemas.openxmlformats.org/markup-compatibility/2006">
              <mc:Choice xmlns:v="urn:schemas-microsoft-com:vml" Requires="v">
                <p:oleObj spid="_x0000_s791556" name="Chart" r:id="rId3" imgW="7115101" imgH="4914951" progId="MSGraph.Chart.8">
                  <p:embed followColorScheme="full"/>
                </p:oleObj>
              </mc:Choice>
              <mc:Fallback>
                <p:oleObj name="Chart" r:id="rId3" imgW="7115101" imgH="4914951" progId="MSGraph.Chart.8">
                  <p:embed followColorScheme="full"/>
                  <p:pic>
                    <p:nvPicPr>
                      <p:cNvPr id="0" name=""/>
                      <p:cNvPicPr>
                        <a:picLocks noChangeAspect="1" noChangeArrowheads="1"/>
                      </p:cNvPicPr>
                      <p:nvPr/>
                    </p:nvPicPr>
                    <p:blipFill>
                      <a:blip r:embed="rId4"/>
                      <a:srcRect/>
                      <a:stretch>
                        <a:fillRect/>
                      </a:stretch>
                    </p:blipFill>
                    <p:spPr bwMode="auto">
                      <a:xfrm>
                        <a:off x="529679" y="381000"/>
                        <a:ext cx="8538121" cy="58979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1684" name="Text Box 4"/>
          <p:cNvSpPr txBox="1">
            <a:spLocks noChangeArrowheads="1"/>
          </p:cNvSpPr>
          <p:nvPr/>
        </p:nvSpPr>
        <p:spPr bwMode="auto">
          <a:xfrm>
            <a:off x="2370048" y="6290124"/>
            <a:ext cx="454002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latin typeface="Arial" panose="020B0604020202020204" pitchFamily="34" charset="0"/>
              </a:rPr>
              <a:t>Crystal diameter (micron)</a:t>
            </a:r>
            <a:endParaRPr lang="en-US" altLang="en-US" sz="2800" b="1" dirty="0">
              <a:solidFill>
                <a:prstClr val="black"/>
              </a:solidFill>
              <a:latin typeface="Arial" panose="020B0604020202020204" pitchFamily="34" charset="0"/>
            </a:endParaRPr>
          </a:p>
        </p:txBody>
      </p:sp>
      <p:sp>
        <p:nvSpPr>
          <p:cNvPr id="71685" name="Text Box 5"/>
          <p:cNvSpPr txBox="1">
            <a:spLocks noChangeArrowheads="1"/>
          </p:cNvSpPr>
          <p:nvPr/>
        </p:nvSpPr>
        <p:spPr bwMode="auto">
          <a:xfrm rot="-5400000">
            <a:off x="-886631" y="3263090"/>
            <a:ext cx="264207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latin typeface="Arial" panose="020B0604020202020204" pitchFamily="34" charset="0"/>
              </a:rPr>
              <a:t>Resolution (Å)</a:t>
            </a:r>
            <a:endParaRPr lang="en-US" altLang="en-US" sz="2800" b="1" dirty="0">
              <a:solidFill>
                <a:prstClr val="black"/>
              </a:solidFill>
              <a:latin typeface="Arial" panose="020B0604020202020204" pitchFamily="34" charset="0"/>
            </a:endParaRPr>
          </a:p>
        </p:txBody>
      </p:sp>
      <p:sp>
        <p:nvSpPr>
          <p:cNvPr id="3" name="Rounded Rectangle 2"/>
          <p:cNvSpPr/>
          <p:nvPr/>
        </p:nvSpPr>
        <p:spPr>
          <a:xfrm rot="18273637">
            <a:off x="2013955" y="1691001"/>
            <a:ext cx="841828" cy="203845"/>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prstClr val="black"/>
                </a:solidFill>
                <a:latin typeface="Arial" panose="020B0604020202020204" pitchFamily="34" charset="0"/>
                <a:cs typeface="Arial" panose="020B0604020202020204" pitchFamily="34" charset="0"/>
              </a:rPr>
              <a:t>B = 0</a:t>
            </a:r>
            <a:endParaRPr lang="en-US" b="1" dirty="0">
              <a:solidFill>
                <a:prstClr val="black"/>
              </a:solidFill>
              <a:latin typeface="Arial" panose="020B0604020202020204" pitchFamily="34" charset="0"/>
              <a:cs typeface="Arial" panose="020B0604020202020204" pitchFamily="34" charset="0"/>
            </a:endParaRPr>
          </a:p>
        </p:txBody>
      </p:sp>
      <p:sp>
        <p:nvSpPr>
          <p:cNvPr id="7" name="Rounded Rectangle 6"/>
          <p:cNvSpPr/>
          <p:nvPr/>
        </p:nvSpPr>
        <p:spPr>
          <a:xfrm rot="20348632">
            <a:off x="3375698" y="1549442"/>
            <a:ext cx="962468" cy="1716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prstClr val="black"/>
                </a:solidFill>
                <a:latin typeface="Arial" panose="020B0604020202020204" pitchFamily="34" charset="0"/>
                <a:cs typeface="Arial" panose="020B0604020202020204" pitchFamily="34" charset="0"/>
              </a:rPr>
              <a:t>B = 20</a:t>
            </a:r>
            <a:endParaRPr lang="en-US" b="1" dirty="0">
              <a:solidFill>
                <a:prstClr val="black"/>
              </a:solidFill>
              <a:latin typeface="Arial" panose="020B0604020202020204" pitchFamily="34" charset="0"/>
              <a:cs typeface="Arial" panose="020B0604020202020204" pitchFamily="34" charset="0"/>
            </a:endParaRPr>
          </a:p>
        </p:txBody>
      </p:sp>
      <p:sp>
        <p:nvSpPr>
          <p:cNvPr id="8" name="Rounded Rectangle 7"/>
          <p:cNvSpPr/>
          <p:nvPr/>
        </p:nvSpPr>
        <p:spPr>
          <a:xfrm rot="20797676">
            <a:off x="4533450" y="1649221"/>
            <a:ext cx="950550" cy="1950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prstClr val="black"/>
                </a:solidFill>
                <a:latin typeface="Arial" panose="020B0604020202020204" pitchFamily="34" charset="0"/>
                <a:cs typeface="Arial" panose="020B0604020202020204" pitchFamily="34" charset="0"/>
              </a:rPr>
              <a:t>B = 60</a:t>
            </a:r>
            <a:endParaRPr lang="en-US" b="1" dirty="0">
              <a:solidFill>
                <a:prstClr val="black"/>
              </a:solidFill>
              <a:latin typeface="Arial" panose="020B0604020202020204" pitchFamily="34" charset="0"/>
              <a:cs typeface="Arial" panose="020B0604020202020204" pitchFamily="34" charset="0"/>
            </a:endParaRPr>
          </a:p>
        </p:txBody>
      </p:sp>
      <p:sp>
        <p:nvSpPr>
          <p:cNvPr id="9" name="Rounded Rectangle 8"/>
          <p:cNvSpPr/>
          <p:nvPr/>
        </p:nvSpPr>
        <p:spPr>
          <a:xfrm rot="21117235">
            <a:off x="5601982" y="2002100"/>
            <a:ext cx="1049650" cy="1950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prstClr val="black"/>
                </a:solidFill>
                <a:latin typeface="Arial" panose="020B0604020202020204" pitchFamily="34" charset="0"/>
                <a:cs typeface="Arial" panose="020B0604020202020204" pitchFamily="34" charset="0"/>
              </a:rPr>
              <a:t>B = 170</a:t>
            </a:r>
            <a:endParaRPr lang="en-US" b="1" dirty="0">
              <a:solidFill>
                <a:prstClr val="black"/>
              </a:solidFill>
              <a:latin typeface="Arial" panose="020B0604020202020204" pitchFamily="34" charset="0"/>
              <a:cs typeface="Arial" panose="020B0604020202020204" pitchFamily="34" charset="0"/>
            </a:endParaRPr>
          </a:p>
        </p:txBody>
      </p:sp>
      <p:sp>
        <p:nvSpPr>
          <p:cNvPr id="10" name="Rounded Rectangle 9"/>
          <p:cNvSpPr/>
          <p:nvPr/>
        </p:nvSpPr>
        <p:spPr>
          <a:xfrm rot="21082296">
            <a:off x="5601348" y="2480450"/>
            <a:ext cx="1138005" cy="1950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prstClr val="black"/>
                </a:solidFill>
                <a:latin typeface="Arial" panose="020B0604020202020204" pitchFamily="34" charset="0"/>
                <a:cs typeface="Arial" panose="020B0604020202020204" pitchFamily="34" charset="0"/>
              </a:rPr>
              <a:t>B = 330</a:t>
            </a:r>
            <a:endParaRPr lang="en-US" b="1" dirty="0">
              <a:solidFill>
                <a:prstClr val="black"/>
              </a:solidFill>
              <a:latin typeface="Arial" panose="020B0604020202020204" pitchFamily="34" charset="0"/>
              <a:cs typeface="Arial" panose="020B0604020202020204" pitchFamily="34" charset="0"/>
            </a:endParaRPr>
          </a:p>
        </p:txBody>
      </p:sp>
      <p:sp>
        <p:nvSpPr>
          <p:cNvPr id="11" name="Rounded Rectangle 10"/>
          <p:cNvSpPr/>
          <p:nvPr/>
        </p:nvSpPr>
        <p:spPr>
          <a:xfrm rot="21002143">
            <a:off x="5630376" y="2974617"/>
            <a:ext cx="1138005" cy="1950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prstClr val="black"/>
                </a:solidFill>
                <a:latin typeface="Arial" panose="020B0604020202020204" pitchFamily="34" charset="0"/>
                <a:cs typeface="Arial" panose="020B0604020202020204" pitchFamily="34" charset="0"/>
              </a:rPr>
              <a:t>B = 560</a:t>
            </a:r>
            <a:endParaRPr lang="en-US" b="1" dirty="0">
              <a:solidFill>
                <a:prstClr val="black"/>
              </a:solidFill>
              <a:latin typeface="Arial" panose="020B0604020202020204" pitchFamily="34" charset="0"/>
              <a:cs typeface="Arial" panose="020B0604020202020204" pitchFamily="34" charset="0"/>
            </a:endParaRPr>
          </a:p>
        </p:txBody>
      </p:sp>
      <p:sp>
        <p:nvSpPr>
          <p:cNvPr id="12" name="Rounded Rectangle 11"/>
          <p:cNvSpPr/>
          <p:nvPr/>
        </p:nvSpPr>
        <p:spPr>
          <a:xfrm rot="20842646">
            <a:off x="5664167" y="3473996"/>
            <a:ext cx="1138005" cy="1950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prstClr val="black"/>
                </a:solidFill>
                <a:latin typeface="Arial" panose="020B0604020202020204" pitchFamily="34" charset="0"/>
                <a:cs typeface="Arial" panose="020B0604020202020204" pitchFamily="34" charset="0"/>
              </a:rPr>
              <a:t>B = 850</a:t>
            </a:r>
            <a:endParaRPr lang="en-US" b="1" dirty="0">
              <a:solidFill>
                <a:prstClr val="black"/>
              </a:solidFill>
              <a:latin typeface="Arial" panose="020B0604020202020204" pitchFamily="34" charset="0"/>
              <a:cs typeface="Arial" panose="020B0604020202020204" pitchFamily="34" charset="0"/>
            </a:endParaRPr>
          </a:p>
        </p:txBody>
      </p:sp>
      <p:sp>
        <p:nvSpPr>
          <p:cNvPr id="2" name="TextBox 1"/>
          <p:cNvSpPr txBox="1"/>
          <p:nvPr/>
        </p:nvSpPr>
        <p:spPr>
          <a:xfrm>
            <a:off x="928914" y="0"/>
            <a:ext cx="7687297" cy="707886"/>
          </a:xfrm>
          <a:prstGeom prst="rect">
            <a:avLst/>
          </a:prstGeom>
          <a:noFill/>
        </p:spPr>
        <p:txBody>
          <a:bodyPr wrap="none" rtlCol="0">
            <a:spAutoFit/>
          </a:bodyPr>
          <a:lstStyle/>
          <a:p>
            <a:pPr fontAlgn="auto">
              <a:spcBef>
                <a:spcPts val="0"/>
              </a:spcBef>
              <a:spcAft>
                <a:spcPts val="0"/>
              </a:spcAft>
            </a:pPr>
            <a:r>
              <a:rPr lang="en-US" sz="4000" dirty="0" smtClean="0">
                <a:solidFill>
                  <a:prstClr val="black"/>
                </a:solidFill>
              </a:rPr>
              <a:t>Bigger is better, but not by much</a:t>
            </a:r>
            <a:endParaRPr lang="en-US" sz="4000" dirty="0">
              <a:solidFill>
                <a:prstClr val="black"/>
              </a:solidFill>
            </a:endParaRPr>
          </a:p>
        </p:txBody>
      </p:sp>
    </p:spTree>
    <p:extLst>
      <p:ext uri="{BB962C8B-B14F-4D97-AF65-F5344CB8AC3E}">
        <p14:creationId xmlns:p14="http://schemas.microsoft.com/office/powerpoint/2010/main" val="623775191"/>
      </p:ext>
    </p:extLst>
  </p:cSld>
  <p:clrMapOvr>
    <a:masterClrMapping/>
  </p:clrMapOvr>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3" name="Object 3"/>
          <p:cNvGraphicFramePr>
            <a:graphicFrameLocks noChangeAspect="1"/>
          </p:cNvGraphicFramePr>
          <p:nvPr>
            <p:extLst>
              <p:ext uri="{D42A27DB-BD31-4B8C-83A1-F6EECF244321}">
                <p14:modId xmlns:p14="http://schemas.microsoft.com/office/powerpoint/2010/main" val="3175137537"/>
              </p:ext>
            </p:extLst>
          </p:nvPr>
        </p:nvGraphicFramePr>
        <p:xfrm>
          <a:off x="529679" y="381000"/>
          <a:ext cx="8538121" cy="5897941"/>
        </p:xfrm>
        <a:graphic>
          <a:graphicData uri="http://schemas.openxmlformats.org/presentationml/2006/ole">
            <mc:AlternateContent xmlns:mc="http://schemas.openxmlformats.org/markup-compatibility/2006">
              <mc:Choice xmlns:v="urn:schemas-microsoft-com:vml" Requires="v">
                <p:oleObj spid="_x0000_s792580" name="Chart" r:id="rId3" imgW="7105654" imgH="4905503" progId="MSGraph.Chart.8">
                  <p:embed followColorScheme="full"/>
                </p:oleObj>
              </mc:Choice>
              <mc:Fallback>
                <p:oleObj name="Chart" r:id="rId3" imgW="7105654" imgH="4905503" progId="MSGraph.Chart.8">
                  <p:embed followColorScheme="full"/>
                  <p:pic>
                    <p:nvPicPr>
                      <p:cNvPr id="0" name=""/>
                      <p:cNvPicPr>
                        <a:picLocks noChangeAspect="1" noChangeArrowheads="1"/>
                      </p:cNvPicPr>
                      <p:nvPr/>
                    </p:nvPicPr>
                    <p:blipFill>
                      <a:blip r:embed="rId4"/>
                      <a:srcRect/>
                      <a:stretch>
                        <a:fillRect/>
                      </a:stretch>
                    </p:blipFill>
                    <p:spPr bwMode="auto">
                      <a:xfrm>
                        <a:off x="529679" y="381000"/>
                        <a:ext cx="8538121" cy="5897941"/>
                      </a:xfrm>
                      <a:prstGeom prst="rect">
                        <a:avLst/>
                      </a:prstGeom>
                      <a:noFill/>
                      <a:ln>
                        <a:noFill/>
                      </a:ln>
                      <a:effectLst/>
                      <a:extLst/>
                    </p:spPr>
                  </p:pic>
                </p:oleObj>
              </mc:Fallback>
            </mc:AlternateContent>
          </a:graphicData>
        </a:graphic>
      </p:graphicFrame>
      <p:sp>
        <p:nvSpPr>
          <p:cNvPr id="71684" name="Text Box 4"/>
          <p:cNvSpPr txBox="1">
            <a:spLocks noChangeArrowheads="1"/>
          </p:cNvSpPr>
          <p:nvPr/>
        </p:nvSpPr>
        <p:spPr bwMode="auto">
          <a:xfrm>
            <a:off x="2400508" y="6261096"/>
            <a:ext cx="4479111"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latin typeface="Arial" panose="020B0604020202020204" pitchFamily="34" charset="0"/>
              </a:rPr>
              <a:t>Home Lab Resolution </a:t>
            </a:r>
            <a:r>
              <a:rPr lang="en-US" altLang="en-US" sz="2800" b="1" dirty="0">
                <a:solidFill>
                  <a:prstClr val="black"/>
                </a:solidFill>
                <a:latin typeface="Arial" panose="020B0604020202020204" pitchFamily="34" charset="0"/>
              </a:rPr>
              <a:t>(Å)</a:t>
            </a:r>
          </a:p>
        </p:txBody>
      </p:sp>
      <p:sp>
        <p:nvSpPr>
          <p:cNvPr id="71685" name="Text Box 5"/>
          <p:cNvSpPr txBox="1">
            <a:spLocks noChangeArrowheads="1"/>
          </p:cNvSpPr>
          <p:nvPr/>
        </p:nvSpPr>
        <p:spPr bwMode="auto">
          <a:xfrm rot="-5400000">
            <a:off x="-2004721" y="3234062"/>
            <a:ext cx="487825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latin typeface="Arial" panose="020B0604020202020204" pitchFamily="34" charset="0"/>
              </a:rPr>
              <a:t>Synchrotron Resolution (Å)</a:t>
            </a:r>
            <a:endParaRPr lang="en-US" altLang="en-US" sz="2800" b="1" dirty="0">
              <a:solidFill>
                <a:prstClr val="black"/>
              </a:solidFill>
              <a:latin typeface="Arial" panose="020B0604020202020204" pitchFamily="34" charset="0"/>
            </a:endParaRPr>
          </a:p>
        </p:txBody>
      </p:sp>
      <p:sp>
        <p:nvSpPr>
          <p:cNvPr id="5" name="TextBox 4"/>
          <p:cNvSpPr txBox="1"/>
          <p:nvPr/>
        </p:nvSpPr>
        <p:spPr>
          <a:xfrm>
            <a:off x="1669142" y="0"/>
            <a:ext cx="6144631" cy="707886"/>
          </a:xfrm>
          <a:prstGeom prst="rect">
            <a:avLst/>
          </a:prstGeom>
          <a:noFill/>
        </p:spPr>
        <p:txBody>
          <a:bodyPr wrap="none" rtlCol="0">
            <a:spAutoFit/>
          </a:bodyPr>
          <a:lstStyle/>
          <a:p>
            <a:pPr fontAlgn="auto">
              <a:spcBef>
                <a:spcPts val="0"/>
              </a:spcBef>
              <a:spcAft>
                <a:spcPts val="0"/>
              </a:spcAft>
            </a:pPr>
            <a:r>
              <a:rPr lang="en-US" sz="4000" dirty="0" smtClean="0">
                <a:solidFill>
                  <a:prstClr val="black"/>
                </a:solidFill>
              </a:rPr>
              <a:t>Predicting resolution limits</a:t>
            </a:r>
            <a:endParaRPr lang="en-US" sz="4000" dirty="0">
              <a:solidFill>
                <a:prstClr val="black"/>
              </a:solidFill>
            </a:endParaRPr>
          </a:p>
        </p:txBody>
      </p:sp>
    </p:spTree>
    <p:extLst>
      <p:ext uri="{BB962C8B-B14F-4D97-AF65-F5344CB8AC3E}">
        <p14:creationId xmlns:p14="http://schemas.microsoft.com/office/powerpoint/2010/main" val="3572369760"/>
      </p:ext>
    </p:extLst>
  </p:cSld>
  <p:clrMapOvr>
    <a:masterClrMapping/>
  </p:clrMapOvr>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3" name="Object 3"/>
          <p:cNvGraphicFramePr>
            <a:graphicFrameLocks noChangeAspect="1"/>
          </p:cNvGraphicFramePr>
          <p:nvPr>
            <p:extLst>
              <p:ext uri="{D42A27DB-BD31-4B8C-83A1-F6EECF244321}">
                <p14:modId xmlns:p14="http://schemas.microsoft.com/office/powerpoint/2010/main" val="1076655398"/>
              </p:ext>
            </p:extLst>
          </p:nvPr>
        </p:nvGraphicFramePr>
        <p:xfrm>
          <a:off x="529679" y="381000"/>
          <a:ext cx="8538121" cy="5897941"/>
        </p:xfrm>
        <a:graphic>
          <a:graphicData uri="http://schemas.openxmlformats.org/presentationml/2006/ole">
            <mc:AlternateContent xmlns:mc="http://schemas.openxmlformats.org/markup-compatibility/2006">
              <mc:Choice xmlns:v="urn:schemas-microsoft-com:vml" Requires="v">
                <p:oleObj spid="_x0000_s793604" name="Chart" r:id="rId3" imgW="7105654" imgH="4905503" progId="MSGraph.Chart.8">
                  <p:embed followColorScheme="full"/>
                </p:oleObj>
              </mc:Choice>
              <mc:Fallback>
                <p:oleObj name="Chart" r:id="rId3" imgW="7105654" imgH="4905503" progId="MSGraph.Chart.8">
                  <p:embed followColorScheme="full"/>
                  <p:pic>
                    <p:nvPicPr>
                      <p:cNvPr id="0" name=""/>
                      <p:cNvPicPr>
                        <a:picLocks noChangeAspect="1" noChangeArrowheads="1"/>
                      </p:cNvPicPr>
                      <p:nvPr/>
                    </p:nvPicPr>
                    <p:blipFill>
                      <a:blip r:embed="rId4"/>
                      <a:srcRect/>
                      <a:stretch>
                        <a:fillRect/>
                      </a:stretch>
                    </p:blipFill>
                    <p:spPr bwMode="auto">
                      <a:xfrm>
                        <a:off x="529679" y="381000"/>
                        <a:ext cx="8538121" cy="5897941"/>
                      </a:xfrm>
                      <a:prstGeom prst="rect">
                        <a:avLst/>
                      </a:prstGeom>
                      <a:noFill/>
                      <a:ln>
                        <a:noFill/>
                      </a:ln>
                      <a:effectLst/>
                      <a:extLst/>
                    </p:spPr>
                  </p:pic>
                </p:oleObj>
              </mc:Fallback>
            </mc:AlternateContent>
          </a:graphicData>
        </a:graphic>
      </p:graphicFrame>
      <p:sp>
        <p:nvSpPr>
          <p:cNvPr id="71684" name="Text Box 4"/>
          <p:cNvSpPr txBox="1">
            <a:spLocks noChangeArrowheads="1"/>
          </p:cNvSpPr>
          <p:nvPr/>
        </p:nvSpPr>
        <p:spPr bwMode="auto">
          <a:xfrm>
            <a:off x="2200933" y="6261096"/>
            <a:ext cx="487825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latin typeface="Arial" panose="020B0604020202020204" pitchFamily="34" charset="0"/>
              </a:rPr>
              <a:t>Synchrotron </a:t>
            </a:r>
            <a:r>
              <a:rPr lang="en-US" altLang="en-US" sz="2800" b="1" dirty="0">
                <a:solidFill>
                  <a:prstClr val="black"/>
                </a:solidFill>
                <a:latin typeface="Arial" panose="020B0604020202020204" pitchFamily="34" charset="0"/>
              </a:rPr>
              <a:t>Resolution (Å)</a:t>
            </a:r>
          </a:p>
        </p:txBody>
      </p:sp>
      <p:sp>
        <p:nvSpPr>
          <p:cNvPr id="71685" name="Text Box 5"/>
          <p:cNvSpPr txBox="1">
            <a:spLocks noChangeArrowheads="1"/>
          </p:cNvSpPr>
          <p:nvPr/>
        </p:nvSpPr>
        <p:spPr bwMode="auto">
          <a:xfrm rot="-5400000">
            <a:off x="-1391542" y="3234062"/>
            <a:ext cx="365189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latin typeface="Arial" panose="020B0604020202020204" pitchFamily="34" charset="0"/>
              </a:rPr>
              <a:t>XFEL Resolution (Å)</a:t>
            </a:r>
            <a:endParaRPr lang="en-US" altLang="en-US" sz="2800" b="1" dirty="0">
              <a:solidFill>
                <a:prstClr val="black"/>
              </a:solidFill>
              <a:latin typeface="Arial" panose="020B0604020202020204" pitchFamily="34" charset="0"/>
            </a:endParaRPr>
          </a:p>
        </p:txBody>
      </p:sp>
      <p:sp>
        <p:nvSpPr>
          <p:cNvPr id="5" name="TextBox 4"/>
          <p:cNvSpPr txBox="1"/>
          <p:nvPr/>
        </p:nvSpPr>
        <p:spPr>
          <a:xfrm>
            <a:off x="1669142" y="0"/>
            <a:ext cx="6144631" cy="707886"/>
          </a:xfrm>
          <a:prstGeom prst="rect">
            <a:avLst/>
          </a:prstGeom>
          <a:noFill/>
        </p:spPr>
        <p:txBody>
          <a:bodyPr wrap="none" rtlCol="0">
            <a:spAutoFit/>
          </a:bodyPr>
          <a:lstStyle/>
          <a:p>
            <a:pPr fontAlgn="auto">
              <a:spcBef>
                <a:spcPts val="0"/>
              </a:spcBef>
              <a:spcAft>
                <a:spcPts val="0"/>
              </a:spcAft>
            </a:pPr>
            <a:r>
              <a:rPr lang="en-US" sz="4000" dirty="0" smtClean="0">
                <a:solidFill>
                  <a:prstClr val="black"/>
                </a:solidFill>
              </a:rPr>
              <a:t>Predicting resolution limits</a:t>
            </a:r>
            <a:endParaRPr lang="en-US" sz="4000" dirty="0">
              <a:solidFill>
                <a:prstClr val="black"/>
              </a:solidFill>
            </a:endParaRPr>
          </a:p>
        </p:txBody>
      </p:sp>
    </p:spTree>
    <p:extLst>
      <p:ext uri="{BB962C8B-B14F-4D97-AF65-F5344CB8AC3E}">
        <p14:creationId xmlns:p14="http://schemas.microsoft.com/office/powerpoint/2010/main" val="2151613001"/>
      </p:ext>
    </p:extLst>
  </p:cSld>
  <p:clrMapOvr>
    <a:masterClrMapping/>
  </p:clrMapOvr>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4514"/>
            <a:ext cx="8229600" cy="1143000"/>
          </a:xfrm>
        </p:spPr>
        <p:txBody>
          <a:bodyPr/>
          <a:lstStyle/>
          <a:p>
            <a:r>
              <a:rPr lang="en-US" dirty="0" smtClean="0"/>
              <a:t>B factor from image analysis</a:t>
            </a:r>
            <a:endParaRPr lang="en-US"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2776"/>
            <a:ext cx="9144000" cy="5895224"/>
          </a:xfrm>
          <a:prstGeom prst="rect">
            <a:avLst/>
          </a:prstGeom>
        </p:spPr>
      </p:pic>
      <p:sp>
        <p:nvSpPr>
          <p:cNvPr id="6" name="TextBox 5"/>
          <p:cNvSpPr txBox="1"/>
          <p:nvPr/>
        </p:nvSpPr>
        <p:spPr>
          <a:xfrm>
            <a:off x="152400" y="1143000"/>
            <a:ext cx="1271502" cy="461665"/>
          </a:xfrm>
          <a:prstGeom prst="rect">
            <a:avLst/>
          </a:prstGeom>
          <a:noFill/>
        </p:spPr>
        <p:txBody>
          <a:bodyPr wrap="none" rtlCol="0">
            <a:spAutoFit/>
          </a:bodyPr>
          <a:lstStyle/>
          <a:p>
            <a:pPr fontAlgn="auto">
              <a:spcBef>
                <a:spcPts val="0"/>
              </a:spcBef>
              <a:spcAft>
                <a:spcPts val="0"/>
              </a:spcAft>
            </a:pPr>
            <a:r>
              <a:rPr lang="en-US" sz="2400" b="1" dirty="0" smtClean="0">
                <a:solidFill>
                  <a:prstClr val="black"/>
                </a:solidFill>
                <a:cs typeface="Arial" panose="020B0604020202020204" pitchFamily="34" charset="0"/>
              </a:rPr>
              <a:t>B = 500</a:t>
            </a:r>
            <a:endParaRPr lang="en-US" sz="2400" b="1" dirty="0">
              <a:solidFill>
                <a:prstClr val="black"/>
              </a:solidFill>
              <a:cs typeface="Arial" panose="020B0604020202020204" pitchFamily="34" charset="0"/>
            </a:endParaRPr>
          </a:p>
        </p:txBody>
      </p:sp>
      <p:sp>
        <p:nvSpPr>
          <p:cNvPr id="7" name="Oval 6"/>
          <p:cNvSpPr/>
          <p:nvPr/>
        </p:nvSpPr>
        <p:spPr>
          <a:xfrm>
            <a:off x="2148840" y="4820194"/>
            <a:ext cx="457200" cy="457200"/>
          </a:xfrm>
          <a:prstGeom prst="ellipse">
            <a:avLst/>
          </a:prstGeom>
          <a:gradFill flip="none" rotWithShape="1">
            <a:gsLst>
              <a:gs pos="0">
                <a:schemeClr val="bg1"/>
              </a:gs>
              <a:gs pos="52000">
                <a:srgbClr val="FFFFFF"/>
              </a:gs>
              <a:gs pos="91000">
                <a:srgbClr val="FFFFFF">
                  <a:alpha val="21000"/>
                </a:srgbClr>
              </a:gs>
              <a:gs pos="100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dirty="0">
              <a:solidFill>
                <a:prstClr val="white"/>
              </a:solidFill>
              <a:latin typeface="Arial" panose="020B0604020202020204" pitchFamily="34" charset="0"/>
            </a:endParaRPr>
          </a:p>
        </p:txBody>
      </p:sp>
      <p:grpSp>
        <p:nvGrpSpPr>
          <p:cNvPr id="16" name="Group 15"/>
          <p:cNvGrpSpPr/>
          <p:nvPr/>
        </p:nvGrpSpPr>
        <p:grpSpPr>
          <a:xfrm>
            <a:off x="2167000" y="4805363"/>
            <a:ext cx="476188" cy="469106"/>
            <a:chOff x="2167000" y="4805363"/>
            <a:chExt cx="476188" cy="469106"/>
          </a:xfrm>
        </p:grpSpPr>
        <p:cxnSp>
          <p:nvCxnSpPr>
            <p:cNvPr id="9" name="Straight Connector 8"/>
            <p:cNvCxnSpPr/>
            <p:nvPr/>
          </p:nvCxnSpPr>
          <p:spPr>
            <a:xfrm>
              <a:off x="2405059" y="4805363"/>
              <a:ext cx="0" cy="46910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2167000" y="5043489"/>
              <a:ext cx="476188"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19706035"/>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4514"/>
            <a:ext cx="8229600" cy="1143000"/>
          </a:xfrm>
        </p:spPr>
        <p:txBody>
          <a:bodyPr/>
          <a:lstStyle/>
          <a:p>
            <a:r>
              <a:rPr lang="en-US" dirty="0"/>
              <a:t>B factor from image analysis</a:t>
            </a: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2776"/>
            <a:ext cx="9144000" cy="5895224"/>
          </a:xfrm>
          <a:prstGeom prst="rect">
            <a:avLst/>
          </a:prstGeom>
        </p:spPr>
      </p:pic>
      <p:sp>
        <p:nvSpPr>
          <p:cNvPr id="6" name="TextBox 5"/>
          <p:cNvSpPr txBox="1"/>
          <p:nvPr/>
        </p:nvSpPr>
        <p:spPr>
          <a:xfrm>
            <a:off x="152400" y="1143000"/>
            <a:ext cx="1099981" cy="461665"/>
          </a:xfrm>
          <a:prstGeom prst="rect">
            <a:avLst/>
          </a:prstGeom>
          <a:noFill/>
        </p:spPr>
        <p:txBody>
          <a:bodyPr wrap="none" rtlCol="0">
            <a:spAutoFit/>
          </a:bodyPr>
          <a:lstStyle/>
          <a:p>
            <a:pPr fontAlgn="auto">
              <a:spcBef>
                <a:spcPts val="0"/>
              </a:spcBef>
              <a:spcAft>
                <a:spcPts val="0"/>
              </a:spcAft>
            </a:pPr>
            <a:r>
              <a:rPr lang="en-US" sz="2400" b="1" dirty="0" smtClean="0">
                <a:solidFill>
                  <a:prstClr val="black"/>
                </a:solidFill>
                <a:cs typeface="Arial" panose="020B0604020202020204" pitchFamily="34" charset="0"/>
              </a:rPr>
              <a:t>B = 20</a:t>
            </a:r>
            <a:endParaRPr lang="en-US" sz="2400" b="1" dirty="0">
              <a:solidFill>
                <a:prstClr val="black"/>
              </a:solidFill>
              <a:cs typeface="Arial" panose="020B0604020202020204" pitchFamily="34" charset="0"/>
            </a:endParaRPr>
          </a:p>
        </p:txBody>
      </p:sp>
      <p:sp>
        <p:nvSpPr>
          <p:cNvPr id="7" name="Oval 6"/>
          <p:cNvSpPr/>
          <p:nvPr/>
        </p:nvSpPr>
        <p:spPr>
          <a:xfrm>
            <a:off x="2148840" y="4820194"/>
            <a:ext cx="457200" cy="457200"/>
          </a:xfrm>
          <a:prstGeom prst="ellipse">
            <a:avLst/>
          </a:prstGeom>
          <a:gradFill flip="none" rotWithShape="1">
            <a:gsLst>
              <a:gs pos="0">
                <a:schemeClr val="bg1"/>
              </a:gs>
              <a:gs pos="52000">
                <a:srgbClr val="FFFFFF"/>
              </a:gs>
              <a:gs pos="91000">
                <a:srgbClr val="FFFFFF">
                  <a:alpha val="21000"/>
                </a:srgbClr>
              </a:gs>
              <a:gs pos="100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dirty="0">
              <a:solidFill>
                <a:prstClr val="white"/>
              </a:solidFill>
              <a:latin typeface="Arial" panose="020B0604020202020204" pitchFamily="34" charset="0"/>
            </a:endParaRPr>
          </a:p>
        </p:txBody>
      </p:sp>
      <p:grpSp>
        <p:nvGrpSpPr>
          <p:cNvPr id="8" name="Group 7"/>
          <p:cNvGrpSpPr/>
          <p:nvPr/>
        </p:nvGrpSpPr>
        <p:grpSpPr>
          <a:xfrm>
            <a:off x="2167000" y="4805363"/>
            <a:ext cx="476188" cy="469106"/>
            <a:chOff x="2167000" y="4805363"/>
            <a:chExt cx="476188" cy="469106"/>
          </a:xfrm>
        </p:grpSpPr>
        <p:cxnSp>
          <p:nvCxnSpPr>
            <p:cNvPr id="9" name="Straight Connector 8"/>
            <p:cNvCxnSpPr/>
            <p:nvPr/>
          </p:nvCxnSpPr>
          <p:spPr>
            <a:xfrm>
              <a:off x="2405059" y="4805363"/>
              <a:ext cx="0" cy="46910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2167000" y="5043489"/>
              <a:ext cx="476188"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91559767"/>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457200" y="0"/>
            <a:ext cx="8229600" cy="1143000"/>
          </a:xfrm>
        </p:spPr>
        <p:txBody>
          <a:bodyPr/>
          <a:lstStyle/>
          <a:p>
            <a:pPr eaLnBrk="1" hangingPunct="1"/>
            <a:r>
              <a:rPr lang="en-US" altLang="en-US" sz="4000" dirty="0" smtClean="0"/>
              <a:t>Muybridge’s galloping horse (1878)</a:t>
            </a:r>
          </a:p>
        </p:txBody>
      </p:sp>
      <p:pic>
        <p:nvPicPr>
          <p:cNvPr id="259075"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52600"/>
            <a:ext cx="907415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6" name="TextBox 3"/>
          <p:cNvSpPr txBox="1">
            <a:spLocks noChangeArrowheads="1"/>
          </p:cNvSpPr>
          <p:nvPr/>
        </p:nvSpPr>
        <p:spPr bwMode="auto">
          <a:xfrm>
            <a:off x="2362200" y="6029325"/>
            <a:ext cx="14033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auto" hangingPunct="1">
              <a:spcBef>
                <a:spcPct val="0"/>
              </a:spcBef>
              <a:spcAft>
                <a:spcPts val="0"/>
              </a:spcAft>
              <a:buFontTx/>
              <a:buNone/>
            </a:pPr>
            <a:r>
              <a:rPr lang="en-US" altLang="en-US" sz="1800" dirty="0">
                <a:solidFill>
                  <a:srgbClr val="000000"/>
                </a:solidFill>
              </a:rPr>
              <a:t>Real space </a:t>
            </a:r>
          </a:p>
        </p:txBody>
      </p:sp>
      <p:sp>
        <p:nvSpPr>
          <p:cNvPr id="259077" name="TextBox 7"/>
          <p:cNvSpPr txBox="1">
            <a:spLocks noChangeArrowheads="1"/>
          </p:cNvSpPr>
          <p:nvPr/>
        </p:nvSpPr>
        <p:spPr bwMode="auto">
          <a:xfrm>
            <a:off x="7121525" y="6029325"/>
            <a:ext cx="11842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auto" hangingPunct="1">
              <a:spcBef>
                <a:spcPct val="0"/>
              </a:spcBef>
              <a:spcAft>
                <a:spcPts val="0"/>
              </a:spcAft>
              <a:buFontTx/>
              <a:buNone/>
            </a:pPr>
            <a:r>
              <a:rPr lang="en-US" altLang="en-US" sz="1800" dirty="0">
                <a:solidFill>
                  <a:srgbClr val="000000"/>
                </a:solidFill>
              </a:rPr>
              <a:t>reciprocal</a:t>
            </a:r>
          </a:p>
        </p:txBody>
      </p:sp>
      <p:sp>
        <p:nvSpPr>
          <p:cNvPr id="259078" name="TextBox 4"/>
          <p:cNvSpPr txBox="1">
            <a:spLocks noChangeArrowheads="1"/>
          </p:cNvSpPr>
          <p:nvPr/>
        </p:nvSpPr>
        <p:spPr bwMode="auto">
          <a:xfrm>
            <a:off x="2695575" y="1293813"/>
            <a:ext cx="37528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auto" hangingPunct="1">
              <a:spcBef>
                <a:spcPct val="0"/>
              </a:spcBef>
              <a:spcAft>
                <a:spcPts val="0"/>
              </a:spcAft>
              <a:buFontTx/>
              <a:buNone/>
            </a:pPr>
            <a:r>
              <a:rPr lang="en-US" altLang="en-US" sz="2400" dirty="0">
                <a:solidFill>
                  <a:srgbClr val="000000"/>
                </a:solidFill>
              </a:rPr>
              <a:t>“Time-resolved” diffraction</a:t>
            </a:r>
          </a:p>
        </p:txBody>
      </p:sp>
    </p:spTree>
    <p:extLst>
      <p:ext uri="{BB962C8B-B14F-4D97-AF65-F5344CB8AC3E}">
        <p14:creationId xmlns:p14="http://schemas.microsoft.com/office/powerpoint/2010/main" val="778606623"/>
      </p:ext>
    </p:extLst>
  </p:cSld>
  <p:clrMapOvr>
    <a:masterClrMapping/>
  </p:clrMapOvr>
  <p:transition spd="slow"/>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1122" name="Rectangle 2"/>
          <p:cNvSpPr>
            <a:spLocks noGrp="1" noChangeArrowheads="1"/>
          </p:cNvSpPr>
          <p:nvPr>
            <p:ph type="title"/>
          </p:nvPr>
        </p:nvSpPr>
        <p:spPr>
          <a:xfrm>
            <a:off x="457200" y="0"/>
            <a:ext cx="8229600" cy="1143000"/>
          </a:xfrm>
        </p:spPr>
        <p:txBody>
          <a:bodyPr/>
          <a:lstStyle/>
          <a:p>
            <a:pPr eaLnBrk="1" hangingPunct="1"/>
            <a:r>
              <a:rPr lang="en-US" altLang="en-US" sz="4000" dirty="0" smtClean="0"/>
              <a:t>Muybridge’s galloping horse (1878)</a:t>
            </a:r>
          </a:p>
        </p:txBody>
      </p:sp>
      <p:pic>
        <p:nvPicPr>
          <p:cNvPr id="261123"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52600"/>
            <a:ext cx="907415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4" name="TextBox 4"/>
          <p:cNvSpPr txBox="1">
            <a:spLocks noChangeArrowheads="1"/>
          </p:cNvSpPr>
          <p:nvPr/>
        </p:nvSpPr>
        <p:spPr bwMode="auto">
          <a:xfrm>
            <a:off x="2362200" y="6032500"/>
            <a:ext cx="14033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auto" hangingPunct="1">
              <a:spcBef>
                <a:spcPct val="0"/>
              </a:spcBef>
              <a:spcAft>
                <a:spcPts val="0"/>
              </a:spcAft>
              <a:buFontTx/>
              <a:buNone/>
            </a:pPr>
            <a:r>
              <a:rPr lang="en-US" altLang="en-US" sz="1800" dirty="0">
                <a:solidFill>
                  <a:srgbClr val="000000"/>
                </a:solidFill>
              </a:rPr>
              <a:t>Real space </a:t>
            </a:r>
          </a:p>
        </p:txBody>
      </p:sp>
      <p:sp>
        <p:nvSpPr>
          <p:cNvPr id="261125" name="TextBox 5"/>
          <p:cNvSpPr txBox="1">
            <a:spLocks noChangeArrowheads="1"/>
          </p:cNvSpPr>
          <p:nvPr/>
        </p:nvSpPr>
        <p:spPr bwMode="auto">
          <a:xfrm>
            <a:off x="7121525" y="6032500"/>
            <a:ext cx="11842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auto" hangingPunct="1">
              <a:spcBef>
                <a:spcPct val="0"/>
              </a:spcBef>
              <a:spcAft>
                <a:spcPts val="0"/>
              </a:spcAft>
              <a:buFontTx/>
              <a:buNone/>
            </a:pPr>
            <a:r>
              <a:rPr lang="en-US" altLang="en-US" sz="1800" dirty="0">
                <a:solidFill>
                  <a:srgbClr val="000000"/>
                </a:solidFill>
              </a:rPr>
              <a:t>reciprocal</a:t>
            </a:r>
          </a:p>
        </p:txBody>
      </p:sp>
      <p:sp>
        <p:nvSpPr>
          <p:cNvPr id="261126" name="TextBox 6"/>
          <p:cNvSpPr txBox="1">
            <a:spLocks noChangeArrowheads="1"/>
          </p:cNvSpPr>
          <p:nvPr/>
        </p:nvSpPr>
        <p:spPr bwMode="auto">
          <a:xfrm>
            <a:off x="2787650" y="1293813"/>
            <a:ext cx="35687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auto" hangingPunct="1">
              <a:spcBef>
                <a:spcPct val="0"/>
              </a:spcBef>
              <a:spcAft>
                <a:spcPts val="0"/>
              </a:spcAft>
              <a:buFontTx/>
              <a:buNone/>
            </a:pPr>
            <a:r>
              <a:rPr lang="en-US" altLang="en-US" sz="2400" dirty="0">
                <a:solidFill>
                  <a:srgbClr val="000000"/>
                </a:solidFill>
              </a:rPr>
              <a:t>Average electron density</a:t>
            </a:r>
          </a:p>
        </p:txBody>
      </p:sp>
    </p:spTree>
    <p:extLst>
      <p:ext uri="{BB962C8B-B14F-4D97-AF65-F5344CB8AC3E}">
        <p14:creationId xmlns:p14="http://schemas.microsoft.com/office/powerpoint/2010/main" val="628888580"/>
      </p:ext>
    </p:extLst>
  </p:cSld>
  <p:clrMapOvr>
    <a:masterClrMapping/>
  </p:clrMapOvr>
  <p:transition spd="slow"/>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1122" name="Rectangle 2"/>
          <p:cNvSpPr>
            <a:spLocks noGrp="1" noChangeArrowheads="1"/>
          </p:cNvSpPr>
          <p:nvPr>
            <p:ph type="title"/>
          </p:nvPr>
        </p:nvSpPr>
        <p:spPr>
          <a:xfrm>
            <a:off x="457200" y="0"/>
            <a:ext cx="8229600" cy="1143000"/>
          </a:xfrm>
        </p:spPr>
        <p:txBody>
          <a:bodyPr/>
          <a:lstStyle/>
          <a:p>
            <a:pPr eaLnBrk="1" hangingPunct="1"/>
            <a:r>
              <a:rPr lang="en-US" altLang="en-US" sz="4000" dirty="0" smtClean="0"/>
              <a:t>Muybridge’s galloping horse (1878)</a:t>
            </a:r>
          </a:p>
        </p:txBody>
      </p:sp>
      <p:pic>
        <p:nvPicPr>
          <p:cNvPr id="261123"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52600"/>
            <a:ext cx="907415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4" name="TextBox 4"/>
          <p:cNvSpPr txBox="1">
            <a:spLocks noChangeArrowheads="1"/>
          </p:cNvSpPr>
          <p:nvPr/>
        </p:nvSpPr>
        <p:spPr bwMode="auto">
          <a:xfrm>
            <a:off x="2362200" y="6032500"/>
            <a:ext cx="14033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auto" hangingPunct="1">
              <a:spcBef>
                <a:spcPct val="0"/>
              </a:spcBef>
              <a:spcAft>
                <a:spcPts val="0"/>
              </a:spcAft>
              <a:buFontTx/>
              <a:buNone/>
            </a:pPr>
            <a:r>
              <a:rPr lang="en-US" altLang="en-US" sz="1800" dirty="0">
                <a:solidFill>
                  <a:srgbClr val="000000"/>
                </a:solidFill>
              </a:rPr>
              <a:t>Real space </a:t>
            </a:r>
          </a:p>
        </p:txBody>
      </p:sp>
      <p:sp>
        <p:nvSpPr>
          <p:cNvPr id="261125" name="TextBox 5"/>
          <p:cNvSpPr txBox="1">
            <a:spLocks noChangeArrowheads="1"/>
          </p:cNvSpPr>
          <p:nvPr/>
        </p:nvSpPr>
        <p:spPr bwMode="auto">
          <a:xfrm>
            <a:off x="7121525" y="6032500"/>
            <a:ext cx="11842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auto" hangingPunct="1">
              <a:spcBef>
                <a:spcPct val="0"/>
              </a:spcBef>
              <a:spcAft>
                <a:spcPts val="0"/>
              </a:spcAft>
              <a:buFontTx/>
              <a:buNone/>
            </a:pPr>
            <a:r>
              <a:rPr lang="en-US" altLang="en-US" sz="1800" dirty="0">
                <a:solidFill>
                  <a:srgbClr val="000000"/>
                </a:solidFill>
              </a:rPr>
              <a:t>reciprocal</a:t>
            </a:r>
          </a:p>
        </p:txBody>
      </p:sp>
      <p:sp>
        <p:nvSpPr>
          <p:cNvPr id="261126" name="TextBox 6"/>
          <p:cNvSpPr txBox="1">
            <a:spLocks noChangeArrowheads="1"/>
          </p:cNvSpPr>
          <p:nvPr/>
        </p:nvSpPr>
        <p:spPr bwMode="auto">
          <a:xfrm>
            <a:off x="1637306" y="1293813"/>
            <a:ext cx="593066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auto" hangingPunct="1">
              <a:spcBef>
                <a:spcPct val="0"/>
              </a:spcBef>
              <a:spcAft>
                <a:spcPts val="0"/>
              </a:spcAft>
              <a:buFontTx/>
              <a:buNone/>
            </a:pPr>
            <a:r>
              <a:rPr lang="en-US" altLang="en-US" sz="2400" dirty="0">
                <a:solidFill>
                  <a:srgbClr val="000000"/>
                </a:solidFill>
              </a:rPr>
              <a:t>Average electron </a:t>
            </a:r>
            <a:r>
              <a:rPr lang="en-US" altLang="en-US" sz="2400" dirty="0" smtClean="0">
                <a:solidFill>
                  <a:srgbClr val="000000"/>
                </a:solidFill>
              </a:rPr>
              <a:t>density: 1 sigma contour</a:t>
            </a:r>
            <a:endParaRPr lang="en-US" altLang="en-US" sz="2400" dirty="0">
              <a:solidFill>
                <a:srgbClr val="000000"/>
              </a:solidFill>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758696"/>
            <a:ext cx="6282813" cy="4188542"/>
          </a:xfrm>
          <a:prstGeom prst="rect">
            <a:avLst/>
          </a:prstGeom>
        </p:spPr>
      </p:pic>
    </p:spTree>
    <p:extLst>
      <p:ext uri="{BB962C8B-B14F-4D97-AF65-F5344CB8AC3E}">
        <p14:creationId xmlns:p14="http://schemas.microsoft.com/office/powerpoint/2010/main" val="2971471733"/>
      </p:ext>
    </p:extLst>
  </p:cSld>
  <p:clrMapOvr>
    <a:masterClrMapping/>
  </p:clrMapOvr>
  <p:transition spd="slow"/>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4978" name="Rectangle 2"/>
          <p:cNvSpPr>
            <a:spLocks noGrp="1" noChangeArrowheads="1"/>
          </p:cNvSpPr>
          <p:nvPr>
            <p:ph type="title"/>
          </p:nvPr>
        </p:nvSpPr>
        <p:spPr/>
        <p:txBody>
          <a:bodyPr/>
          <a:lstStyle/>
          <a:p>
            <a:pPr eaLnBrk="1" hangingPunct="1"/>
            <a:r>
              <a:rPr lang="en-US" altLang="en-US" dirty="0" smtClean="0">
                <a:solidFill>
                  <a:schemeClr val="tx1"/>
                </a:solidFill>
              </a:rPr>
              <a:t>lysozyme: real and reciprocal</a:t>
            </a:r>
          </a:p>
        </p:txBody>
      </p:sp>
      <p:pic>
        <p:nvPicPr>
          <p:cNvPr id="3" name="lyso_rotate.wmv">
            <a:hlinkClick r:id="" action="ppaction://media"/>
          </p:cNvPr>
          <p:cNvPicPr>
            <a:picLocks noRot="1" noChangeAspect="1"/>
          </p:cNvPicPr>
          <p:nvPr>
            <a:videoFile r:link="rId1"/>
          </p:nvPr>
        </p:nvPicPr>
        <p:blipFill>
          <a:blip r:embed="rId3">
            <a:extLst>
              <a:ext uri="{28A0092B-C50C-407E-A947-70E740481C1C}">
                <a14:useLocalDpi xmlns:a14="http://schemas.microsoft.com/office/drawing/2010/main" val="0"/>
              </a:ext>
            </a:extLst>
          </a:blip>
          <a:srcRect/>
          <a:stretch>
            <a:fillRect/>
          </a:stretch>
        </p:blipFill>
        <p:spPr bwMode="auto">
          <a:xfrm>
            <a:off x="0" y="1819275"/>
            <a:ext cx="9144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958521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2000"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3"/>
                </p:tgtEl>
              </p:cMediaNode>
            </p:vide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6738" name="Rectangle 2"/>
          <p:cNvSpPr>
            <a:spLocks noGrp="1" noChangeArrowheads="1"/>
          </p:cNvSpPr>
          <p:nvPr>
            <p:ph type="title"/>
          </p:nvPr>
        </p:nvSpPr>
        <p:spPr>
          <a:xfrm>
            <a:off x="685800" y="0"/>
            <a:ext cx="7772400" cy="1143000"/>
          </a:xfrm>
          <a:noFill/>
        </p:spPr>
        <p:txBody>
          <a:bodyPr/>
          <a:lstStyle/>
          <a:p>
            <a:pPr eaLnBrk="1" hangingPunct="1"/>
            <a:r>
              <a:rPr lang="en-US" altLang="en-US" sz="7200" smtClean="0">
                <a:solidFill>
                  <a:srgbClr val="00A400"/>
                </a:solidFill>
              </a:rPr>
              <a:t>signal</a:t>
            </a:r>
            <a:r>
              <a:rPr lang="en-US" altLang="en-US" sz="7200" smtClean="0"/>
              <a:t> </a:t>
            </a:r>
            <a:r>
              <a:rPr lang="en-US" altLang="en-US" sz="4800" i="1" smtClean="0"/>
              <a:t>vs</a:t>
            </a:r>
            <a:r>
              <a:rPr lang="en-US" altLang="en-US" sz="7200" smtClean="0"/>
              <a:t> </a:t>
            </a:r>
            <a:r>
              <a:rPr lang="en-US" altLang="en-US" sz="7200" smtClean="0">
                <a:solidFill>
                  <a:srgbClr val="FF0000"/>
                </a:solidFill>
              </a:rPr>
              <a:t>noise</a:t>
            </a:r>
          </a:p>
        </p:txBody>
      </p:sp>
      <p:sp>
        <p:nvSpPr>
          <p:cNvPr id="79875" name="Text Box 3"/>
          <p:cNvSpPr txBox="1">
            <a:spLocks noChangeArrowheads="1"/>
          </p:cNvSpPr>
          <p:nvPr/>
        </p:nvSpPr>
        <p:spPr bwMode="auto">
          <a:xfrm>
            <a:off x="838200" y="2514600"/>
            <a:ext cx="78486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hangingPunct="1">
              <a:spcBef>
                <a:spcPct val="50000"/>
              </a:spcBef>
            </a:pPr>
            <a:r>
              <a:rPr lang="en-US" altLang="en-US" sz="4400">
                <a:solidFill>
                  <a:srgbClr val="000000"/>
                </a:solidFill>
                <a:cs typeface="Arial" pitchFamily="34" charset="0"/>
              </a:rPr>
              <a:t>                                   </a:t>
            </a:r>
            <a:endParaRPr lang="el-GR" altLang="en-US" sz="4400">
              <a:solidFill>
                <a:srgbClr val="000000"/>
              </a:solidFill>
              <a:cs typeface="Arial" pitchFamily="34" charset="0"/>
            </a:endParaRPr>
          </a:p>
        </p:txBody>
      </p:sp>
      <p:sp>
        <p:nvSpPr>
          <p:cNvPr id="2676740" name="Freeform 4"/>
          <p:cNvSpPr>
            <a:spLocks/>
          </p:cNvSpPr>
          <p:nvPr/>
        </p:nvSpPr>
        <p:spPr bwMode="auto">
          <a:xfrm>
            <a:off x="6553200" y="990600"/>
            <a:ext cx="2438400" cy="1295400"/>
          </a:xfrm>
          <a:custGeom>
            <a:avLst/>
            <a:gdLst>
              <a:gd name="T0" fmla="*/ 0 w 1536"/>
              <a:gd name="T1" fmla="*/ 2147483647 h 816"/>
              <a:gd name="T2" fmla="*/ 2147483647 w 1536"/>
              <a:gd name="T3" fmla="*/ 2147483647 h 816"/>
              <a:gd name="T4" fmla="*/ 2147483647 w 1536"/>
              <a:gd name="T5" fmla="*/ 2147483647 h 816"/>
              <a:gd name="T6" fmla="*/ 2147483647 w 1536"/>
              <a:gd name="T7" fmla="*/ 2147483647 h 816"/>
              <a:gd name="T8" fmla="*/ 2147483647 w 1536"/>
              <a:gd name="T9" fmla="*/ 0 h 816"/>
              <a:gd name="T10" fmla="*/ 2147483647 w 1536"/>
              <a:gd name="T11" fmla="*/ 2147483647 h 816"/>
              <a:gd name="T12" fmla="*/ 2147483647 w 1536"/>
              <a:gd name="T13" fmla="*/ 2147483647 h 816"/>
              <a:gd name="T14" fmla="*/ 2147483647 w 1536"/>
              <a:gd name="T15" fmla="*/ 2147483647 h 816"/>
              <a:gd name="T16" fmla="*/ 2147483647 w 1536"/>
              <a:gd name="T17" fmla="*/ 2147483647 h 816"/>
              <a:gd name="T18" fmla="*/ 2147483647 w 1536"/>
              <a:gd name="T19" fmla="*/ 2147483647 h 816"/>
              <a:gd name="T20" fmla="*/ 2147483647 w 1536"/>
              <a:gd name="T21" fmla="*/ 0 h 816"/>
              <a:gd name="T22" fmla="*/ 2147483647 w 1536"/>
              <a:gd name="T23" fmla="*/ 2147483647 h 8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36" h="816">
                <a:moveTo>
                  <a:pt x="0" y="480"/>
                </a:moveTo>
                <a:lnTo>
                  <a:pt x="144" y="192"/>
                </a:lnTo>
                <a:lnTo>
                  <a:pt x="288" y="576"/>
                </a:lnTo>
                <a:lnTo>
                  <a:pt x="432" y="768"/>
                </a:lnTo>
                <a:lnTo>
                  <a:pt x="528" y="0"/>
                </a:lnTo>
                <a:lnTo>
                  <a:pt x="672" y="576"/>
                </a:lnTo>
                <a:lnTo>
                  <a:pt x="768" y="240"/>
                </a:lnTo>
                <a:lnTo>
                  <a:pt x="960" y="816"/>
                </a:lnTo>
                <a:lnTo>
                  <a:pt x="1056" y="528"/>
                </a:lnTo>
                <a:lnTo>
                  <a:pt x="1248" y="672"/>
                </a:lnTo>
                <a:lnTo>
                  <a:pt x="1392" y="0"/>
                </a:lnTo>
                <a:lnTo>
                  <a:pt x="1536" y="528"/>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2676741" name="Freeform 5"/>
          <p:cNvSpPr>
            <a:spLocks/>
          </p:cNvSpPr>
          <p:nvPr/>
        </p:nvSpPr>
        <p:spPr bwMode="auto">
          <a:xfrm>
            <a:off x="-762000" y="152400"/>
            <a:ext cx="3124200" cy="2032000"/>
          </a:xfrm>
          <a:custGeom>
            <a:avLst/>
            <a:gdLst>
              <a:gd name="T0" fmla="*/ 0 w 1968"/>
              <a:gd name="T1" fmla="*/ 2147483647 h 1280"/>
              <a:gd name="T2" fmla="*/ 2147483647 w 1968"/>
              <a:gd name="T3" fmla="*/ 2147483647 h 1280"/>
              <a:gd name="T4" fmla="*/ 2147483647 w 1968"/>
              <a:gd name="T5" fmla="*/ 2147483647 h 1280"/>
              <a:gd name="T6" fmla="*/ 2147483647 w 1968"/>
              <a:gd name="T7" fmla="*/ 2147483647 h 1280"/>
              <a:gd name="T8" fmla="*/ 2147483647 w 1968"/>
              <a:gd name="T9" fmla="*/ 2147483647 h 1280"/>
              <a:gd name="T10" fmla="*/ 2147483647 w 1968"/>
              <a:gd name="T11" fmla="*/ 2147483647 h 1280"/>
              <a:gd name="T12" fmla="*/ 2147483647 w 1968"/>
              <a:gd name="T13" fmla="*/ 2147483647 h 1280"/>
              <a:gd name="T14" fmla="*/ 2147483647 w 1968"/>
              <a:gd name="T15" fmla="*/ 2147483647 h 12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68" h="1280">
                <a:moveTo>
                  <a:pt x="0" y="1256"/>
                </a:moveTo>
                <a:cubicBezTo>
                  <a:pt x="240" y="1264"/>
                  <a:pt x="480" y="1272"/>
                  <a:pt x="624" y="1208"/>
                </a:cubicBezTo>
                <a:cubicBezTo>
                  <a:pt x="768" y="1144"/>
                  <a:pt x="800" y="1072"/>
                  <a:pt x="864" y="872"/>
                </a:cubicBezTo>
                <a:cubicBezTo>
                  <a:pt x="928" y="672"/>
                  <a:pt x="968" y="16"/>
                  <a:pt x="1008" y="8"/>
                </a:cubicBezTo>
                <a:cubicBezTo>
                  <a:pt x="1048" y="0"/>
                  <a:pt x="1072" y="640"/>
                  <a:pt x="1104" y="824"/>
                </a:cubicBezTo>
                <a:cubicBezTo>
                  <a:pt x="1136" y="1008"/>
                  <a:pt x="1144" y="1040"/>
                  <a:pt x="1200" y="1112"/>
                </a:cubicBezTo>
                <a:cubicBezTo>
                  <a:pt x="1256" y="1184"/>
                  <a:pt x="1312" y="1232"/>
                  <a:pt x="1440" y="1256"/>
                </a:cubicBezTo>
                <a:cubicBezTo>
                  <a:pt x="1568" y="1280"/>
                  <a:pt x="1768" y="1268"/>
                  <a:pt x="1968" y="12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79878" name="Rectangle 6"/>
          <p:cNvSpPr>
            <a:spLocks noChangeArrowheads="1"/>
          </p:cNvSpPr>
          <p:nvPr/>
        </p:nvSpPr>
        <p:spPr bwMode="auto">
          <a:xfrm>
            <a:off x="685800" y="2185988"/>
            <a:ext cx="7772400" cy="3733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4800">
                <a:solidFill>
                  <a:srgbClr val="000000"/>
                </a:solidFill>
              </a:rPr>
              <a:t>“If you don’t have </a:t>
            </a:r>
            <a:br>
              <a:rPr lang="en-US" altLang="en-US" sz="4800">
                <a:solidFill>
                  <a:srgbClr val="000000"/>
                </a:solidFill>
              </a:rPr>
            </a:br>
            <a:r>
              <a:rPr lang="en-US" altLang="en-US" sz="4800">
                <a:solidFill>
                  <a:srgbClr val="000000"/>
                </a:solidFill>
              </a:rPr>
              <a:t>good data,</a:t>
            </a:r>
            <a:br>
              <a:rPr lang="en-US" altLang="en-US" sz="4800">
                <a:solidFill>
                  <a:srgbClr val="000000"/>
                </a:solidFill>
              </a:rPr>
            </a:br>
            <a:r>
              <a:rPr lang="en-US" altLang="en-US" sz="4800">
                <a:solidFill>
                  <a:srgbClr val="000000"/>
                </a:solidFill>
              </a:rPr>
              <a:t>then you have </a:t>
            </a:r>
            <a:br>
              <a:rPr lang="en-US" altLang="en-US" sz="4800">
                <a:solidFill>
                  <a:srgbClr val="000000"/>
                </a:solidFill>
              </a:rPr>
            </a:br>
            <a:r>
              <a:rPr lang="en-US" altLang="en-US" sz="4800">
                <a:solidFill>
                  <a:srgbClr val="000000"/>
                </a:solidFill>
              </a:rPr>
              <a:t>no data at all.”</a:t>
            </a:r>
            <a:endParaRPr lang="en-US" altLang="en-US" sz="3600">
              <a:solidFill>
                <a:srgbClr val="000000"/>
              </a:solidFill>
            </a:endParaRPr>
          </a:p>
        </p:txBody>
      </p:sp>
      <p:sp>
        <p:nvSpPr>
          <p:cNvPr id="79879" name="Text Box 7"/>
          <p:cNvSpPr txBox="1">
            <a:spLocks noChangeArrowheads="1"/>
          </p:cNvSpPr>
          <p:nvPr/>
        </p:nvSpPr>
        <p:spPr bwMode="auto">
          <a:xfrm>
            <a:off x="5105400" y="5829300"/>
            <a:ext cx="3200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r" eaLnBrk="1" hangingPunct="1">
              <a:spcBef>
                <a:spcPct val="50000"/>
              </a:spcBef>
            </a:pPr>
            <a:r>
              <a:rPr lang="en-US" altLang="en-US" sz="2800">
                <a:solidFill>
                  <a:srgbClr val="000000"/>
                </a:solidFill>
              </a:rPr>
              <a:t>-Sung-Hou Kim</a:t>
            </a:r>
          </a:p>
        </p:txBody>
      </p:sp>
      <p:sp>
        <p:nvSpPr>
          <p:cNvPr id="2676744" name="Rectangle 8"/>
          <p:cNvSpPr>
            <a:spLocks noChangeArrowheads="1"/>
          </p:cNvSpPr>
          <p:nvPr/>
        </p:nvSpPr>
        <p:spPr bwMode="auto">
          <a:xfrm>
            <a:off x="4248150" y="0"/>
            <a:ext cx="4895850" cy="25749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hangingPunct="1"/>
            <a:endParaRPr lang="en-US" altLang="en-US">
              <a:solidFill>
                <a:srgbClr val="000000"/>
              </a:solidFill>
            </a:endParaRPr>
          </a:p>
        </p:txBody>
      </p:sp>
    </p:spTree>
    <p:extLst>
      <p:ext uri="{BB962C8B-B14F-4D97-AF65-F5344CB8AC3E}">
        <p14:creationId xmlns:p14="http://schemas.microsoft.com/office/powerpoint/2010/main" val="11748194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767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7673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67674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26767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6738" grpId="0"/>
      <p:bldP spid="2676740" grpId="0" animBg="1"/>
      <p:bldP spid="2676741" grpId="0" animBg="1"/>
      <p:bldP spid="2676744"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6002" name="Rectangle 2"/>
          <p:cNvSpPr>
            <a:spLocks noGrp="1" noChangeArrowheads="1"/>
          </p:cNvSpPr>
          <p:nvPr>
            <p:ph type="title"/>
          </p:nvPr>
        </p:nvSpPr>
        <p:spPr/>
        <p:txBody>
          <a:bodyPr/>
          <a:lstStyle/>
          <a:p>
            <a:pPr eaLnBrk="1" hangingPunct="1"/>
            <a:r>
              <a:rPr lang="en-US" altLang="en-US" dirty="0" smtClean="0">
                <a:solidFill>
                  <a:schemeClr val="tx1"/>
                </a:solidFill>
              </a:rPr>
              <a:t>lysozyme: thermal motion</a:t>
            </a:r>
          </a:p>
        </p:txBody>
      </p:sp>
      <p:pic>
        <p:nvPicPr>
          <p:cNvPr id="256003"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819275"/>
            <a:ext cx="9144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125717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457200" y="0"/>
            <a:ext cx="8229600" cy="1600200"/>
          </a:xfrm>
        </p:spPr>
        <p:txBody>
          <a:bodyPr/>
          <a:lstStyle/>
          <a:p>
            <a:pPr eaLnBrk="1" hangingPunct="1"/>
            <a:r>
              <a:rPr lang="en-US" altLang="en-US" dirty="0" smtClean="0">
                <a:solidFill>
                  <a:schemeClr val="bg1"/>
                </a:solidFill>
              </a:rPr>
              <a:t>Proteins move!</a:t>
            </a:r>
            <a:br>
              <a:rPr lang="en-US" altLang="en-US" dirty="0" smtClean="0">
                <a:solidFill>
                  <a:schemeClr val="bg1"/>
                </a:solidFill>
              </a:rPr>
            </a:br>
            <a:r>
              <a:rPr lang="en-US" altLang="en-US" sz="2800" dirty="0" smtClean="0">
                <a:solidFill>
                  <a:schemeClr val="bg1"/>
                </a:solidFill>
              </a:rPr>
              <a:t>Your crystal may be trying to tell you something…</a:t>
            </a:r>
          </a:p>
        </p:txBody>
      </p:sp>
      <p:pic>
        <p:nvPicPr>
          <p:cNvPr id="365571" name="chomp.avi">
            <a:hlinkClick r:id="" action="ppaction://media"/>
          </p:cNvPr>
          <p:cNvPicPr>
            <a:picLocks noGrp="1" noRot="1" noChangeAspect="1" noChangeArrowheads="1"/>
          </p:cNvPicPr>
          <p:nvPr>
            <p:ph idx="1"/>
            <a:videoFile r:link="rId1"/>
          </p:nvPr>
        </p:nvPicPr>
        <p:blipFill>
          <a:blip r:embed="rId3">
            <a:extLst>
              <a:ext uri="{28A0092B-C50C-407E-A947-70E740481C1C}">
                <a14:useLocalDpi xmlns:a14="http://schemas.microsoft.com/office/drawing/2010/main" val="0"/>
              </a:ext>
            </a:extLst>
          </a:blip>
          <a:srcRect/>
          <a:stretch>
            <a:fillRect/>
          </a:stretch>
        </p:blipFill>
        <p:spPr>
          <a:xfrm>
            <a:off x="1554163" y="1600200"/>
            <a:ext cx="6034087" cy="4525963"/>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508" name="Rectangle 4"/>
          <p:cNvSpPr>
            <a:spLocks noChangeArrowheads="1"/>
          </p:cNvSpPr>
          <p:nvPr/>
        </p:nvSpPr>
        <p:spPr bwMode="auto">
          <a:xfrm>
            <a:off x="1301750" y="6491288"/>
            <a:ext cx="7842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800" smtClean="0">
                <a:solidFill>
                  <a:srgbClr val="808080"/>
                </a:solidFill>
                <a:cs typeface="Arial" charset="0"/>
              </a:rPr>
              <a:t>Beernink, Endrizzi, Alber &amp; Schachman (1999). </a:t>
            </a:r>
            <a:r>
              <a:rPr lang="en-US" altLang="en-US" sz="1800" i="1" smtClean="0">
                <a:solidFill>
                  <a:srgbClr val="808080"/>
                </a:solidFill>
                <a:cs typeface="Arial" charset="0"/>
              </a:rPr>
              <a:t>PNAS USA</a:t>
            </a:r>
            <a:r>
              <a:rPr lang="en-US" altLang="en-US" sz="1800" smtClean="0">
                <a:solidFill>
                  <a:srgbClr val="808080"/>
                </a:solidFill>
                <a:cs typeface="Arial" charset="0"/>
              </a:rPr>
              <a:t> </a:t>
            </a:r>
            <a:r>
              <a:rPr lang="en-US" altLang="en-US" sz="1800" b="1" smtClean="0">
                <a:solidFill>
                  <a:srgbClr val="808080"/>
                </a:solidFill>
                <a:cs typeface="Arial" charset="0"/>
              </a:rPr>
              <a:t>96</a:t>
            </a:r>
            <a:r>
              <a:rPr lang="en-US" altLang="en-US" sz="1800" smtClean="0">
                <a:solidFill>
                  <a:srgbClr val="808080"/>
                </a:solidFill>
                <a:cs typeface="Arial" charset="0"/>
              </a:rPr>
              <a:t>, 5388-5393. </a:t>
            </a:r>
          </a:p>
        </p:txBody>
      </p:sp>
    </p:spTree>
    <p:extLst>
      <p:ext uri="{BB962C8B-B14F-4D97-AF65-F5344CB8AC3E}">
        <p14:creationId xmlns:p14="http://schemas.microsoft.com/office/powerpoint/2010/main" val="41201162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mediacall" presetSubtype="0" fill="hold" nodeType="afterEffect">
                                  <p:stCondLst>
                                    <p:cond delay="0"/>
                                  </p:stCondLst>
                                  <p:childTnLst>
                                    <p:cmd type="call" cmd="togglePause">
                                      <p:cBhvr>
                                        <p:cTn id="6" dur="1" fill="hold"/>
                                        <p:tgtEl>
                                          <p:spTgt spid="365571"/>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repeatCount="indefinite" fill="hold" display="0">
                  <p:stCondLst>
                    <p:cond delay="indefinite"/>
                  </p:stCondLst>
                  <p:endCondLst>
                    <p:cond evt="onNext" delay="0">
                      <p:tgtEl>
                        <p:sldTgt/>
                      </p:tgtEl>
                    </p:cond>
                    <p:cond evt="onPrev" delay="0">
                      <p:tgtEl>
                        <p:sldTgt/>
                      </p:tgtEl>
                    </p:cond>
                  </p:endCondLst>
                </p:cTn>
                <p:tgtEl>
                  <p:spTgt spid="365571"/>
                </p:tgtEl>
              </p:cMediaNode>
            </p:video>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2"/>
          <p:cNvSpPr>
            <a:spLocks noGrp="1" noChangeArrowheads="1"/>
          </p:cNvSpPr>
          <p:nvPr>
            <p:ph type="title"/>
          </p:nvPr>
        </p:nvSpPr>
        <p:spPr>
          <a:xfrm>
            <a:off x="0" y="0"/>
            <a:ext cx="9144000" cy="1427163"/>
          </a:xfrm>
        </p:spPr>
        <p:txBody>
          <a:bodyPr/>
          <a:lstStyle/>
          <a:p>
            <a:pPr eaLnBrk="1" hangingPunct="1"/>
            <a:r>
              <a:rPr lang="en-US" altLang="en-US" sz="6000" dirty="0" smtClean="0"/>
              <a:t>At the </a:t>
            </a:r>
            <a:r>
              <a:rPr lang="en-US" altLang="en-US" sz="6000" dirty="0" err="1" smtClean="0"/>
              <a:t>beamline</a:t>
            </a:r>
            <a:r>
              <a:rPr lang="en-US" altLang="en-US" sz="6000" dirty="0" smtClean="0"/>
              <a:t>…</a:t>
            </a:r>
          </a:p>
        </p:txBody>
      </p:sp>
      <p:sp>
        <p:nvSpPr>
          <p:cNvPr id="2290691" name="Rectangle 3"/>
          <p:cNvSpPr>
            <a:spLocks noGrp="1" noChangeArrowheads="1"/>
          </p:cNvSpPr>
          <p:nvPr>
            <p:ph type="body" idx="1"/>
          </p:nvPr>
        </p:nvSpPr>
        <p:spPr>
          <a:xfrm>
            <a:off x="457200" y="1600200"/>
            <a:ext cx="8686800" cy="4976813"/>
          </a:xfrm>
        </p:spPr>
        <p:txBody>
          <a:bodyPr/>
          <a:lstStyle/>
          <a:p>
            <a:r>
              <a:rPr lang="en-US" altLang="en-US" sz="4000" dirty="0" smtClean="0"/>
              <a:t>Resolution</a:t>
            </a:r>
          </a:p>
          <a:p>
            <a:pPr lvl="1" eaLnBrk="1" hangingPunct="1">
              <a:buFontTx/>
              <a:buNone/>
            </a:pPr>
            <a:r>
              <a:rPr lang="en-US" altLang="en-US" sz="3600" dirty="0">
                <a:solidFill>
                  <a:srgbClr val="EA0000"/>
                </a:solidFill>
              </a:rPr>
              <a:t>p</a:t>
            </a:r>
            <a:r>
              <a:rPr lang="en-US" altLang="en-US" sz="3600" dirty="0" smtClean="0">
                <a:solidFill>
                  <a:srgbClr val="EA0000"/>
                </a:solidFill>
              </a:rPr>
              <a:t>roblem: background</a:t>
            </a:r>
          </a:p>
          <a:p>
            <a:pPr lvl="1" eaLnBrk="1" hangingPunct="1">
              <a:buFontTx/>
              <a:buNone/>
            </a:pPr>
            <a:r>
              <a:rPr lang="en-US" altLang="en-US" sz="3600" dirty="0" smtClean="0">
                <a:solidFill>
                  <a:srgbClr val="008000"/>
                </a:solidFill>
              </a:rPr>
              <a:t>solution: </a:t>
            </a:r>
            <a:r>
              <a:rPr lang="en-US" altLang="en-US" sz="3200" dirty="0" smtClean="0">
                <a:solidFill>
                  <a:srgbClr val="008000"/>
                </a:solidFill>
              </a:rPr>
              <a:t>use as few pixels as possible</a:t>
            </a:r>
          </a:p>
          <a:p>
            <a:pPr eaLnBrk="1" hangingPunct="1"/>
            <a:r>
              <a:rPr lang="en-US" altLang="en-US" sz="4000" dirty="0" smtClean="0"/>
              <a:t>Phases</a:t>
            </a:r>
          </a:p>
          <a:p>
            <a:pPr lvl="1" eaLnBrk="1" hangingPunct="1">
              <a:buFontTx/>
              <a:buNone/>
            </a:pPr>
            <a:r>
              <a:rPr lang="en-US" altLang="en-US" sz="3600" dirty="0" smtClean="0">
                <a:solidFill>
                  <a:srgbClr val="EA0000"/>
                </a:solidFill>
              </a:rPr>
              <a:t>problem: fractional errors</a:t>
            </a:r>
          </a:p>
          <a:p>
            <a:pPr lvl="1" eaLnBrk="1" hangingPunct="1">
              <a:buFontTx/>
              <a:buNone/>
            </a:pPr>
            <a:r>
              <a:rPr lang="en-US" altLang="en-US" sz="3600" dirty="0" smtClean="0">
                <a:solidFill>
                  <a:srgbClr val="008000"/>
                </a:solidFill>
              </a:rPr>
              <a:t>solution: </a:t>
            </a:r>
            <a:r>
              <a:rPr lang="en-US" altLang="en-US" sz="3200" dirty="0" smtClean="0">
                <a:solidFill>
                  <a:srgbClr val="008000"/>
                </a:solidFill>
              </a:rPr>
              <a:t>use as many pixels as possible</a:t>
            </a:r>
          </a:p>
          <a:p>
            <a:pPr lvl="1" eaLnBrk="1" hangingPunct="1">
              <a:buFontTx/>
              <a:buNone/>
            </a:pPr>
            <a:endParaRPr lang="en-US" altLang="en-US" sz="3200" dirty="0" smtClean="0">
              <a:solidFill>
                <a:srgbClr val="008000"/>
              </a:solidFill>
            </a:endParaRPr>
          </a:p>
        </p:txBody>
      </p:sp>
    </p:spTree>
    <p:extLst>
      <p:ext uri="{BB962C8B-B14F-4D97-AF65-F5344CB8AC3E}">
        <p14:creationId xmlns:p14="http://schemas.microsoft.com/office/powerpoint/2010/main" val="18905964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29069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90691">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90691">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90691">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290691">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29069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7250" name="Picture 2" descr="amorphous_diff"/>
          <p:cNvPicPr>
            <a:picLocks noChangeAspect="1" noChangeArrowheads="1"/>
          </p:cNvPicPr>
          <p:nvPr/>
        </p:nvPicPr>
        <p:blipFill>
          <a:blip r:embed="rId2">
            <a:lum bright="-40000" contrast="60000"/>
            <a:extLst>
              <a:ext uri="{28A0092B-C50C-407E-A947-70E740481C1C}">
                <a14:useLocalDpi xmlns:a14="http://schemas.microsoft.com/office/drawing/2010/main" val="0"/>
              </a:ext>
            </a:extLst>
          </a:blip>
          <a:srcRect t="3300" r="31204" b="43706"/>
          <a:stretch>
            <a:fillRect/>
          </a:stretch>
        </p:blipFill>
        <p:spPr bwMode="auto">
          <a:xfrm>
            <a:off x="0" y="-2547938"/>
            <a:ext cx="9144000" cy="940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7251" name="Rectangle 3"/>
          <p:cNvSpPr>
            <a:spLocks noGrp="1" noChangeArrowheads="1"/>
          </p:cNvSpPr>
          <p:nvPr>
            <p:ph type="title"/>
          </p:nvPr>
        </p:nvSpPr>
        <p:spPr/>
        <p:txBody>
          <a:bodyPr/>
          <a:lstStyle/>
          <a:p>
            <a:r>
              <a:rPr lang="en-US" altLang="en-US" sz="5400">
                <a:solidFill>
                  <a:schemeClr val="tx1"/>
                </a:solidFill>
              </a:rPr>
              <a:t>Now What?</a:t>
            </a:r>
          </a:p>
        </p:txBody>
      </p:sp>
      <p:grpSp>
        <p:nvGrpSpPr>
          <p:cNvPr id="437252" name="Group 4"/>
          <p:cNvGrpSpPr>
            <a:grpSpLocks/>
          </p:cNvGrpSpPr>
          <p:nvPr/>
        </p:nvGrpSpPr>
        <p:grpSpPr bwMode="auto">
          <a:xfrm>
            <a:off x="993775" y="3657600"/>
            <a:ext cx="4741863" cy="1690688"/>
            <a:chOff x="626" y="2304"/>
            <a:chExt cx="2987" cy="1065"/>
          </a:xfrm>
        </p:grpSpPr>
        <p:sp>
          <p:nvSpPr>
            <p:cNvPr id="437253" name="Text Box 5"/>
            <p:cNvSpPr txBox="1">
              <a:spLocks noChangeArrowheads="1"/>
            </p:cNvSpPr>
            <p:nvPr/>
          </p:nvSpPr>
          <p:spPr bwMode="auto">
            <a:xfrm>
              <a:off x="1311" y="3042"/>
              <a:ext cx="230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800"/>
                <a:t>don’t forget: spin 180</a:t>
              </a:r>
              <a:r>
                <a:rPr lang="en-US" altLang="en-US" sz="2800">
                  <a:cs typeface="Arial" pitchFamily="34" charset="0"/>
                </a:rPr>
                <a:t>°</a:t>
              </a:r>
            </a:p>
          </p:txBody>
        </p:sp>
        <p:sp>
          <p:nvSpPr>
            <p:cNvPr id="437254" name="Line 6"/>
            <p:cNvSpPr>
              <a:spLocks noChangeShapeType="1"/>
            </p:cNvSpPr>
            <p:nvPr/>
          </p:nvSpPr>
          <p:spPr bwMode="auto">
            <a:xfrm>
              <a:off x="626" y="2304"/>
              <a:ext cx="676" cy="71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725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372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251"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6" name="Picture 8"/>
          <p:cNvPicPr>
            <a:picLocks noChangeAspect="1" noChangeArrowheads="1"/>
          </p:cNvPicPr>
          <p:nvPr/>
        </p:nvPicPr>
        <p:blipFill>
          <a:blip r:embed="rId2">
            <a:lum contrast="20000"/>
            <a:extLst>
              <a:ext uri="{28A0092B-C50C-407E-A947-70E740481C1C}">
                <a14:useLocalDpi xmlns:a14="http://schemas.microsoft.com/office/drawing/2010/main" val="0"/>
              </a:ext>
            </a:extLst>
          </a:blip>
          <a:srcRect l="31195" t="10866" r="600" b="4068"/>
          <a:stretch>
            <a:fillRect/>
          </a:stretch>
        </p:blipFill>
        <p:spPr bwMode="auto">
          <a:xfrm>
            <a:off x="0" y="0"/>
            <a:ext cx="9140825"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1907" name="Rectangle 3"/>
          <p:cNvSpPr>
            <a:spLocks noGrp="1" noChangeArrowheads="1"/>
          </p:cNvSpPr>
          <p:nvPr>
            <p:ph type="title"/>
          </p:nvPr>
        </p:nvSpPr>
        <p:spPr/>
        <p:txBody>
          <a:bodyPr/>
          <a:lstStyle/>
          <a:p>
            <a:pPr eaLnBrk="1" hangingPunct="1"/>
            <a:r>
              <a:rPr lang="en-US" altLang="en-US" sz="5400" smtClean="0">
                <a:solidFill>
                  <a:schemeClr val="tx1"/>
                </a:solidFill>
              </a:rPr>
              <a:t>Now What?</a:t>
            </a:r>
          </a:p>
        </p:txBody>
      </p:sp>
      <p:grpSp>
        <p:nvGrpSpPr>
          <p:cNvPr id="46091" name="Group 11"/>
          <p:cNvGrpSpPr>
            <a:grpSpLocks/>
          </p:cNvGrpSpPr>
          <p:nvPr/>
        </p:nvGrpSpPr>
        <p:grpSpPr bwMode="auto">
          <a:xfrm>
            <a:off x="5830888" y="3856038"/>
            <a:ext cx="801687" cy="831850"/>
            <a:chOff x="3673" y="2429"/>
            <a:chExt cx="505" cy="524"/>
          </a:xfrm>
        </p:grpSpPr>
        <p:sp>
          <p:nvSpPr>
            <p:cNvPr id="251909" name="Text Box 9"/>
            <p:cNvSpPr txBox="1">
              <a:spLocks noChangeArrowheads="1"/>
            </p:cNvSpPr>
            <p:nvPr/>
          </p:nvSpPr>
          <p:spPr bwMode="auto">
            <a:xfrm>
              <a:off x="3724" y="2703"/>
              <a:ext cx="45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r>
                <a:rPr lang="en-US" altLang="en-US" sz="2000" b="1">
                  <a:solidFill>
                    <a:srgbClr val="000000"/>
                  </a:solidFill>
                  <a:cs typeface="Arial" pitchFamily="34" charset="0"/>
                </a:rPr>
                <a:t>10 Å</a:t>
              </a:r>
            </a:p>
          </p:txBody>
        </p:sp>
        <p:sp>
          <p:nvSpPr>
            <p:cNvPr id="251910" name="Line 10"/>
            <p:cNvSpPr>
              <a:spLocks noChangeShapeType="1"/>
            </p:cNvSpPr>
            <p:nvPr/>
          </p:nvSpPr>
          <p:spPr bwMode="auto">
            <a:xfrm flipH="1" flipV="1">
              <a:off x="3673" y="2429"/>
              <a:ext cx="117" cy="276"/>
            </a:xfrm>
            <a:prstGeom prst="line">
              <a:avLst/>
            </a:prstGeom>
            <a:noFill/>
            <a:ln w="2857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spTree>
    <p:extLst>
      <p:ext uri="{BB962C8B-B14F-4D97-AF65-F5344CB8AC3E}">
        <p14:creationId xmlns:p14="http://schemas.microsoft.com/office/powerpoint/2010/main" val="30203255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6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0051" name="Rectangle 2"/>
          <p:cNvSpPr>
            <a:spLocks noGrp="1" noChangeArrowheads="1"/>
          </p:cNvSpPr>
          <p:nvPr>
            <p:ph type="title"/>
          </p:nvPr>
        </p:nvSpPr>
        <p:spPr>
          <a:xfrm>
            <a:off x="0" y="0"/>
            <a:ext cx="9144000" cy="887413"/>
          </a:xfrm>
        </p:spPr>
        <p:txBody>
          <a:bodyPr/>
          <a:lstStyle/>
          <a:p>
            <a:pPr eaLnBrk="1" hangingPunct="1"/>
            <a:r>
              <a:rPr lang="en-US" altLang="en-US" b="1" smtClean="0"/>
              <a:t>Ways to improve diffraction</a:t>
            </a:r>
          </a:p>
        </p:txBody>
      </p:sp>
      <p:sp>
        <p:nvSpPr>
          <p:cNvPr id="2" name="TextBox 1"/>
          <p:cNvSpPr txBox="1">
            <a:spLocks noChangeArrowheads="1"/>
          </p:cNvSpPr>
          <p:nvPr/>
        </p:nvSpPr>
        <p:spPr bwMode="auto">
          <a:xfrm>
            <a:off x="665163" y="1011238"/>
            <a:ext cx="7661275" cy="557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eaLnBrk="0" hangingPunct="0">
              <a:spcBef>
                <a:spcPct val="20000"/>
              </a:spcBef>
              <a:buChar char="•"/>
              <a:defRPr sz="3200">
                <a:solidFill>
                  <a:schemeClr val="tx1"/>
                </a:solidFill>
                <a:latin typeface="Arial" pitchFamily="34" charset="0"/>
              </a:defRPr>
            </a:lvl1pPr>
            <a:lvl2pPr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pPr>
            <a:r>
              <a:rPr lang="en-US" altLang="en-US" sz="3600" dirty="0">
                <a:solidFill>
                  <a:srgbClr val="000000"/>
                </a:solidFill>
              </a:rPr>
              <a:t>New crystal form</a:t>
            </a:r>
          </a:p>
          <a:p>
            <a:pPr eaLnBrk="1" hangingPunct="1">
              <a:spcBef>
                <a:spcPct val="0"/>
              </a:spcBef>
            </a:pPr>
            <a:r>
              <a:rPr lang="en-US" altLang="en-US" sz="3600" dirty="0">
                <a:solidFill>
                  <a:srgbClr val="000000"/>
                </a:solidFill>
              </a:rPr>
              <a:t>Purify</a:t>
            </a:r>
          </a:p>
          <a:p>
            <a:pPr lvl="1" eaLnBrk="1" hangingPunct="1">
              <a:spcBef>
                <a:spcPct val="0"/>
              </a:spcBef>
              <a:buFontTx/>
              <a:buNone/>
            </a:pPr>
            <a:r>
              <a:rPr lang="en-US" altLang="en-US" sz="2400" dirty="0">
                <a:solidFill>
                  <a:srgbClr val="000000"/>
                </a:solidFill>
              </a:rPr>
              <a:t>-	add a column</a:t>
            </a:r>
          </a:p>
          <a:p>
            <a:pPr lvl="1" eaLnBrk="1" hangingPunct="1">
              <a:spcBef>
                <a:spcPct val="0"/>
              </a:spcBef>
              <a:buFontTx/>
              <a:buNone/>
            </a:pPr>
            <a:r>
              <a:rPr lang="en-US" altLang="en-US" sz="2400" dirty="0">
                <a:solidFill>
                  <a:srgbClr val="000000"/>
                </a:solidFill>
              </a:rPr>
              <a:t>-	heat shock</a:t>
            </a:r>
          </a:p>
          <a:p>
            <a:pPr eaLnBrk="1" hangingPunct="1">
              <a:spcBef>
                <a:spcPct val="0"/>
              </a:spcBef>
            </a:pPr>
            <a:r>
              <a:rPr lang="en-US" altLang="en-US" sz="3600" dirty="0">
                <a:solidFill>
                  <a:srgbClr val="000000"/>
                </a:solidFill>
              </a:rPr>
              <a:t>Bind something</a:t>
            </a:r>
          </a:p>
          <a:p>
            <a:pPr lvl="1" eaLnBrk="1" hangingPunct="1">
              <a:spcBef>
                <a:spcPct val="0"/>
              </a:spcBef>
              <a:buFontTx/>
              <a:buNone/>
            </a:pPr>
            <a:r>
              <a:rPr lang="en-US" altLang="en-US" sz="2400" dirty="0">
                <a:solidFill>
                  <a:srgbClr val="000000"/>
                </a:solidFill>
              </a:rPr>
              <a:t>-	Known ligand</a:t>
            </a:r>
          </a:p>
          <a:p>
            <a:pPr lvl="1" eaLnBrk="1" hangingPunct="1">
              <a:spcBef>
                <a:spcPct val="0"/>
              </a:spcBef>
              <a:buFontTx/>
              <a:buNone/>
            </a:pPr>
            <a:r>
              <a:rPr lang="en-US" altLang="en-US" sz="2400" dirty="0">
                <a:solidFill>
                  <a:srgbClr val="000000"/>
                </a:solidFill>
              </a:rPr>
              <a:t>-	Silver bullets</a:t>
            </a:r>
          </a:p>
          <a:p>
            <a:pPr eaLnBrk="1" hangingPunct="1">
              <a:spcBef>
                <a:spcPct val="0"/>
              </a:spcBef>
            </a:pPr>
            <a:r>
              <a:rPr lang="en-US" altLang="en-US" sz="3600" dirty="0">
                <a:solidFill>
                  <a:srgbClr val="000000"/>
                </a:solidFill>
              </a:rPr>
              <a:t>Change the clone</a:t>
            </a:r>
          </a:p>
          <a:p>
            <a:pPr lvl="1" eaLnBrk="1" hangingPunct="1">
              <a:spcBef>
                <a:spcPct val="0"/>
              </a:spcBef>
              <a:buFontTx/>
              <a:buNone/>
            </a:pPr>
            <a:r>
              <a:rPr lang="en-US" altLang="en-US" sz="2400" dirty="0">
                <a:solidFill>
                  <a:srgbClr val="000000"/>
                </a:solidFill>
              </a:rPr>
              <a:t>- chop off floppy bits</a:t>
            </a:r>
          </a:p>
          <a:p>
            <a:pPr lvl="1" eaLnBrk="1" hangingPunct="1">
              <a:spcBef>
                <a:spcPct val="0"/>
              </a:spcBef>
              <a:buFontTx/>
              <a:buNone/>
            </a:pPr>
            <a:r>
              <a:rPr lang="en-US" altLang="en-US" sz="2400" dirty="0">
                <a:solidFill>
                  <a:srgbClr val="000000"/>
                </a:solidFill>
              </a:rPr>
              <a:t>- homolog</a:t>
            </a:r>
          </a:p>
          <a:p>
            <a:pPr lvl="1" eaLnBrk="1" hangingPunct="1">
              <a:spcBef>
                <a:spcPct val="0"/>
              </a:spcBef>
              <a:buFontTx/>
              <a:buNone/>
            </a:pPr>
            <a:r>
              <a:rPr lang="en-US" altLang="en-US" sz="2400" dirty="0">
                <a:solidFill>
                  <a:srgbClr val="000000"/>
                </a:solidFill>
              </a:rPr>
              <a:t>- </a:t>
            </a:r>
            <a:r>
              <a:rPr lang="en-US" altLang="en-US" sz="2400" dirty="0" err="1">
                <a:solidFill>
                  <a:srgbClr val="000000"/>
                </a:solidFill>
              </a:rPr>
              <a:t>Ala</a:t>
            </a:r>
            <a:r>
              <a:rPr lang="en-US" altLang="en-US" sz="2400" dirty="0">
                <a:solidFill>
                  <a:srgbClr val="000000"/>
                </a:solidFill>
              </a:rPr>
              <a:t> -&gt; Lys mutants</a:t>
            </a:r>
          </a:p>
          <a:p>
            <a:pPr eaLnBrk="1" hangingPunct="1">
              <a:spcBef>
                <a:spcPct val="0"/>
              </a:spcBef>
            </a:pPr>
            <a:r>
              <a:rPr lang="en-US" altLang="en-US" sz="3600" dirty="0">
                <a:solidFill>
                  <a:srgbClr val="000000"/>
                </a:solidFill>
              </a:rPr>
              <a:t>Make Protein Sit Still!!!</a:t>
            </a:r>
          </a:p>
        </p:txBody>
      </p:sp>
      <p:sp>
        <p:nvSpPr>
          <p:cNvPr id="130053" name="Text Box 4"/>
          <p:cNvSpPr txBox="1">
            <a:spLocks noChangeArrowheads="1"/>
          </p:cNvSpPr>
          <p:nvPr/>
        </p:nvSpPr>
        <p:spPr bwMode="auto">
          <a:xfrm>
            <a:off x="-33338" y="6491288"/>
            <a:ext cx="45291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r>
              <a:rPr lang="en-US" altLang="en-US" sz="1800">
                <a:solidFill>
                  <a:srgbClr val="000000"/>
                </a:solidFill>
              </a:rPr>
              <a:t>Newman J. (2006) </a:t>
            </a:r>
            <a:r>
              <a:rPr lang="en-US" altLang="en-US" sz="1800" i="1">
                <a:solidFill>
                  <a:srgbClr val="000000"/>
                </a:solidFill>
              </a:rPr>
              <a:t>Acta Cryst.</a:t>
            </a:r>
            <a:r>
              <a:rPr lang="en-US" altLang="en-US" sz="1800">
                <a:solidFill>
                  <a:srgbClr val="000000"/>
                </a:solidFill>
              </a:rPr>
              <a:t> D</a:t>
            </a:r>
            <a:r>
              <a:rPr lang="en-US" altLang="en-US" sz="1800" b="1">
                <a:solidFill>
                  <a:srgbClr val="000000"/>
                </a:solidFill>
              </a:rPr>
              <a:t>62</a:t>
            </a:r>
            <a:r>
              <a:rPr lang="en-US" altLang="en-US" sz="1800">
                <a:solidFill>
                  <a:srgbClr val="000000"/>
                </a:solidFill>
              </a:rPr>
              <a:t> 27-31. </a:t>
            </a:r>
          </a:p>
        </p:txBody>
      </p:sp>
    </p:spTree>
    <p:extLst>
      <p:ext uri="{BB962C8B-B14F-4D97-AF65-F5344CB8AC3E}">
        <p14:creationId xmlns:p14="http://schemas.microsoft.com/office/powerpoint/2010/main" val="26904131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2">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2">
                                            <p:txEl>
                                              <p:pRg st="8" end="8"/>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2">
                                            <p:txEl>
                                              <p:pRg st="9" end="9"/>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10" end="10"/>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2">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2"/>
          <p:cNvSpPr>
            <a:spLocks noGrp="1" noChangeArrowheads="1"/>
          </p:cNvSpPr>
          <p:nvPr>
            <p:ph type="title"/>
          </p:nvPr>
        </p:nvSpPr>
        <p:spPr>
          <a:xfrm>
            <a:off x="685800" y="196850"/>
            <a:ext cx="7772400" cy="1143000"/>
          </a:xfrm>
        </p:spPr>
        <p:txBody>
          <a:bodyPr/>
          <a:lstStyle/>
          <a:p>
            <a:r>
              <a:rPr lang="en-US" altLang="en-US" sz="5400"/>
              <a:t>Basic Principles</a:t>
            </a:r>
          </a:p>
        </p:txBody>
      </p:sp>
      <p:sp>
        <p:nvSpPr>
          <p:cNvPr id="438275" name="Rectangle 3"/>
          <p:cNvSpPr>
            <a:spLocks noGrp="1" noChangeArrowheads="1"/>
          </p:cNvSpPr>
          <p:nvPr>
            <p:ph type="body" idx="1"/>
          </p:nvPr>
        </p:nvSpPr>
        <p:spPr>
          <a:xfrm>
            <a:off x="300038" y="1600200"/>
            <a:ext cx="8386762" cy="4525963"/>
          </a:xfrm>
        </p:spPr>
        <p:txBody>
          <a:bodyPr/>
          <a:lstStyle/>
          <a:p>
            <a:pPr>
              <a:buFontTx/>
              <a:buNone/>
            </a:pPr>
            <a:r>
              <a:rPr lang="en-US" altLang="en-US"/>
              <a:t>“Hell, there are </a:t>
            </a:r>
            <a:r>
              <a:rPr lang="en-US" altLang="en-US">
                <a:solidFill>
                  <a:srgbClr val="990000"/>
                </a:solidFill>
              </a:rPr>
              <a:t>NO RULES</a:t>
            </a:r>
            <a:r>
              <a:rPr lang="en-US" altLang="en-US"/>
              <a:t> here - we're trying to accomplish something.”</a:t>
            </a:r>
          </a:p>
          <a:p>
            <a:pPr algn="r">
              <a:buFontTx/>
              <a:buNone/>
            </a:pPr>
            <a:r>
              <a:rPr lang="en-US" altLang="en-US" sz="2000"/>
              <a:t>Thomas A. Edison – inventor</a:t>
            </a:r>
          </a:p>
          <a:p>
            <a:pPr algn="ctr">
              <a:buFontTx/>
              <a:buNone/>
            </a:pPr>
            <a:endParaRPr lang="en-US" altLang="en-US"/>
          </a:p>
          <a:p>
            <a:pPr>
              <a:buFontTx/>
              <a:buNone/>
            </a:pPr>
            <a:r>
              <a:rPr lang="en-US" altLang="en-US"/>
              <a:t>“You’ve got to have an </a:t>
            </a:r>
            <a:r>
              <a:rPr lang="en-US" altLang="en-US">
                <a:solidFill>
                  <a:srgbClr val="990000"/>
                </a:solidFill>
              </a:rPr>
              <a:t>ASSAY</a:t>
            </a:r>
            <a:r>
              <a:rPr lang="en-US" altLang="en-US"/>
              <a:t>.”</a:t>
            </a:r>
          </a:p>
          <a:p>
            <a:pPr algn="r">
              <a:buFontTx/>
              <a:buNone/>
            </a:pPr>
            <a:r>
              <a:rPr lang="en-US" altLang="en-US" sz="2000"/>
              <a:t>Arthur Kornberg – Nobel Laureate</a:t>
            </a:r>
          </a:p>
          <a:p>
            <a:pPr algn="ctr">
              <a:buFontTx/>
              <a:buNone/>
            </a:pPr>
            <a:endParaRPr lang="en-US" altLang="en-US" sz="2000"/>
          </a:p>
          <a:p>
            <a:pPr>
              <a:buFontTx/>
              <a:buNone/>
            </a:pPr>
            <a:r>
              <a:rPr lang="en-US" altLang="en-US"/>
              <a:t>“Control, control, you must learn </a:t>
            </a:r>
            <a:r>
              <a:rPr lang="en-US" altLang="en-US">
                <a:solidFill>
                  <a:srgbClr val="990000"/>
                </a:solidFill>
              </a:rPr>
              <a:t>CONTROL</a:t>
            </a:r>
            <a:r>
              <a:rPr lang="en-US" altLang="en-US"/>
              <a:t>!”</a:t>
            </a:r>
          </a:p>
          <a:p>
            <a:pPr algn="r">
              <a:buFontTx/>
              <a:buNone/>
            </a:pPr>
            <a:r>
              <a:rPr lang="en-US" altLang="en-US" sz="2000"/>
              <a:t>Yoda – Jedi Master</a:t>
            </a:r>
          </a:p>
          <a:p>
            <a:pPr>
              <a:buFontTx/>
              <a:buNone/>
            </a:pPr>
            <a:endParaRPr lang="en-US" altLang="en-US" sz="20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3827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8275">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3827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38275">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382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38275">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9298" name="Picture 2" descr="overlay_024"/>
          <p:cNvPicPr>
            <a:picLocks noChangeAspect="1" noChangeArrowheads="1"/>
          </p:cNvPicPr>
          <p:nvPr/>
        </p:nvPicPr>
        <p:blipFill>
          <a:blip r:embed="rId2">
            <a:extLst>
              <a:ext uri="{28A0092B-C50C-407E-A947-70E740481C1C}">
                <a14:useLocalDpi xmlns:a14="http://schemas.microsoft.com/office/drawing/2010/main" val="0"/>
              </a:ext>
            </a:extLst>
          </a:blip>
          <a:srcRect l="50343" b="46625"/>
          <a:stretch>
            <a:fillRect/>
          </a:stretch>
        </p:blipFill>
        <p:spPr bwMode="auto">
          <a:xfrm>
            <a:off x="0" y="-511175"/>
            <a:ext cx="9140825" cy="7369175"/>
          </a:xfrm>
          <a:prstGeom prst="rect">
            <a:avLst/>
          </a:prstGeom>
          <a:noFill/>
          <a:extLst>
            <a:ext uri="{909E8E84-426E-40DD-AFC4-6F175D3DCCD1}">
              <a14:hiddenFill xmlns:a14="http://schemas.microsoft.com/office/drawing/2010/main">
                <a:solidFill>
                  <a:srgbClr val="FFFFFF"/>
                </a:solidFill>
              </a14:hiddenFill>
            </a:ext>
          </a:extLst>
        </p:spPr>
      </p:pic>
      <p:sp>
        <p:nvSpPr>
          <p:cNvPr id="439299"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9300" name="Rectangle 4"/>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9301" name="Rectangle 5"/>
          <p:cNvSpPr>
            <a:spLocks noGrp="1" noChangeArrowheads="1"/>
          </p:cNvSpPr>
          <p:nvPr>
            <p:ph type="title"/>
          </p:nvPr>
        </p:nvSpPr>
        <p:spPr>
          <a:xfrm>
            <a:off x="457200" y="-207963"/>
            <a:ext cx="8229600" cy="1143001"/>
          </a:xfrm>
        </p:spPr>
        <p:txBody>
          <a:bodyPr/>
          <a:lstStyle/>
          <a:p>
            <a:r>
              <a:rPr lang="en-US" altLang="en-US"/>
              <a:t>The Best Assay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439298"/>
                                        </p:tgtEl>
                                        <p:attrNameLst>
                                          <p:attrName>style.visibility</p:attrName>
                                        </p:attrNameLst>
                                      </p:cBhvr>
                                      <p:to>
                                        <p:strVal val="visible"/>
                                      </p:to>
                                    </p:set>
                                    <p:animEffect transition="in" filter="wipe(up)">
                                      <p:cBhvr>
                                        <p:cTn id="7" dur="500"/>
                                        <p:tgtEl>
                                          <p:spTgt spid="439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2" name="resolution.mpeg">
            <a:hlinkClick r:id="" action="ppaction://media"/>
          </p:cNvPr>
          <p:cNvPicPr>
            <a:picLocks noGrp="1" noRot="1" noChangeAspect="1" noChangeArrowheads="1"/>
          </p:cNvPicPr>
          <p:nvPr>
            <p:ph/>
            <a:videoFile r:link="rId1"/>
          </p:nvPr>
        </p:nvPicPr>
        <p:blipFill>
          <a:blip r:embed="rId3"/>
          <a:srcRect/>
          <a:stretch>
            <a:fillRect/>
          </a:stretch>
        </p:blipFill>
        <p:spPr>
          <a:xfrm>
            <a:off x="0" y="0"/>
            <a:ext cx="9144000" cy="6858000"/>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556116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1000"/>
                                  </p:stCondLst>
                                  <p:childTnLst>
                                    <p:cmd type="call" cmd="playFrom(0.0)">
                                      <p:cBhvr>
                                        <p:cTn id="6" dur="19134" fill="hold"/>
                                        <p:tgtEl>
                                          <p:spTgt spid="44032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fill="hold" display="0">
                  <p:stCondLst>
                    <p:cond delay="indefinite"/>
                  </p:stCondLst>
                  <p:endCondLst>
                    <p:cond evt="onPrev" delay="0">
                      <p:tgtEl>
                        <p:sldTgt/>
                      </p:tgtEl>
                    </p:cond>
                  </p:endCondLst>
                </p:cTn>
                <p:tgtEl>
                  <p:spTgt spid="440322"/>
                </p:tgtEl>
              </p:cMediaNode>
            </p:video>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062" name="Picture 6" descr="amorphous_diff"/>
          <p:cNvPicPr>
            <a:picLocks noChangeAspect="1" noChangeArrowheads="1"/>
          </p:cNvPicPr>
          <p:nvPr/>
        </p:nvPicPr>
        <p:blipFill>
          <a:blip r:embed="rId2">
            <a:lum bright="-40000" contrast="60000"/>
            <a:extLst>
              <a:ext uri="{28A0092B-C50C-407E-A947-70E740481C1C}">
                <a14:useLocalDpi xmlns:a14="http://schemas.microsoft.com/office/drawing/2010/main" val="0"/>
              </a:ext>
            </a:extLst>
          </a:blip>
          <a:srcRect t="-2022" r="-89" b="43706"/>
          <a:stretch>
            <a:fillRect/>
          </a:stretch>
        </p:blipFill>
        <p:spPr bwMode="auto">
          <a:xfrm>
            <a:off x="-4159250" y="0"/>
            <a:ext cx="13303250" cy="1035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7064" name="Line 8"/>
          <p:cNvSpPr>
            <a:spLocks noChangeShapeType="1"/>
          </p:cNvSpPr>
          <p:nvPr/>
        </p:nvSpPr>
        <p:spPr bwMode="auto">
          <a:xfrm>
            <a:off x="4984750" y="439738"/>
            <a:ext cx="1588" cy="10031412"/>
          </a:xfrm>
          <a:prstGeom prst="line">
            <a:avLst/>
          </a:prstGeom>
          <a:noFill/>
          <a:ln w="76200">
            <a:solidFill>
              <a:srgbClr val="96969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7059"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57060" name="Rectangle 4"/>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57061" name="Rectangle 5"/>
          <p:cNvSpPr>
            <a:spLocks noGrp="1" noChangeArrowheads="1"/>
          </p:cNvSpPr>
          <p:nvPr>
            <p:ph type="title"/>
          </p:nvPr>
        </p:nvSpPr>
        <p:spPr>
          <a:xfrm>
            <a:off x="457200" y="-207963"/>
            <a:ext cx="8229600" cy="1143001"/>
          </a:xfrm>
        </p:spPr>
        <p:txBody>
          <a:bodyPr/>
          <a:lstStyle/>
          <a:p>
            <a:r>
              <a:rPr lang="en-US" altLang="en-US"/>
              <a:t> The Best Assay?</a:t>
            </a:r>
          </a:p>
        </p:txBody>
      </p:sp>
      <p:sp>
        <p:nvSpPr>
          <p:cNvPr id="557063" name="Line 7"/>
          <p:cNvSpPr>
            <a:spLocks noChangeShapeType="1"/>
          </p:cNvSpPr>
          <p:nvPr/>
        </p:nvSpPr>
        <p:spPr bwMode="auto">
          <a:xfrm>
            <a:off x="-2247900" y="952500"/>
            <a:ext cx="11404600" cy="0"/>
          </a:xfrm>
          <a:prstGeom prst="line">
            <a:avLst/>
          </a:prstGeom>
          <a:noFill/>
          <a:ln w="76200">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a:xfrm>
            <a:off x="685800" y="0"/>
            <a:ext cx="7772400" cy="1143000"/>
          </a:xfrm>
          <a:noFill/>
        </p:spPr>
        <p:txBody>
          <a:bodyPr/>
          <a:lstStyle/>
          <a:p>
            <a:pPr eaLnBrk="1" hangingPunct="1"/>
            <a:r>
              <a:rPr lang="en-US" altLang="en-US" sz="7200" dirty="0" smtClean="0">
                <a:solidFill>
                  <a:srgbClr val="00A400"/>
                </a:solidFill>
              </a:rPr>
              <a:t>signal</a:t>
            </a:r>
            <a:r>
              <a:rPr lang="en-US" altLang="en-US" sz="7200" dirty="0" smtClean="0"/>
              <a:t> </a:t>
            </a:r>
            <a:r>
              <a:rPr lang="en-US" altLang="en-US" sz="4800" i="1" dirty="0" smtClean="0"/>
              <a:t>vs</a:t>
            </a:r>
            <a:r>
              <a:rPr lang="en-US" altLang="en-US" sz="7200" dirty="0" smtClean="0"/>
              <a:t> </a:t>
            </a:r>
            <a:r>
              <a:rPr lang="en-US" altLang="en-US" sz="7200" dirty="0" smtClean="0">
                <a:solidFill>
                  <a:srgbClr val="FF0000"/>
                </a:solidFill>
              </a:rPr>
              <a:t>noise</a:t>
            </a:r>
          </a:p>
        </p:txBody>
      </p:sp>
      <p:sp>
        <p:nvSpPr>
          <p:cNvPr id="80899" name="Freeform 3"/>
          <p:cNvSpPr>
            <a:spLocks/>
          </p:cNvSpPr>
          <p:nvPr/>
        </p:nvSpPr>
        <p:spPr bwMode="auto">
          <a:xfrm>
            <a:off x="6553200" y="1631950"/>
            <a:ext cx="2438400" cy="287338"/>
          </a:xfrm>
          <a:custGeom>
            <a:avLst/>
            <a:gdLst>
              <a:gd name="T0" fmla="*/ 0 w 1536"/>
              <a:gd name="T1" fmla="*/ 2147483647 h 816"/>
              <a:gd name="T2" fmla="*/ 2147483647 w 1536"/>
              <a:gd name="T3" fmla="*/ 2147483647 h 816"/>
              <a:gd name="T4" fmla="*/ 2147483647 w 1536"/>
              <a:gd name="T5" fmla="*/ 2147483647 h 816"/>
              <a:gd name="T6" fmla="*/ 2147483647 w 1536"/>
              <a:gd name="T7" fmla="*/ 2147483647 h 816"/>
              <a:gd name="T8" fmla="*/ 2147483647 w 1536"/>
              <a:gd name="T9" fmla="*/ 0 h 816"/>
              <a:gd name="T10" fmla="*/ 2147483647 w 1536"/>
              <a:gd name="T11" fmla="*/ 2147483647 h 816"/>
              <a:gd name="T12" fmla="*/ 2147483647 w 1536"/>
              <a:gd name="T13" fmla="*/ 2147483647 h 816"/>
              <a:gd name="T14" fmla="*/ 2147483647 w 1536"/>
              <a:gd name="T15" fmla="*/ 2147483647 h 816"/>
              <a:gd name="T16" fmla="*/ 2147483647 w 1536"/>
              <a:gd name="T17" fmla="*/ 2147483647 h 816"/>
              <a:gd name="T18" fmla="*/ 2147483647 w 1536"/>
              <a:gd name="T19" fmla="*/ 2147483647 h 816"/>
              <a:gd name="T20" fmla="*/ 2147483647 w 1536"/>
              <a:gd name="T21" fmla="*/ 0 h 816"/>
              <a:gd name="T22" fmla="*/ 2147483647 w 1536"/>
              <a:gd name="T23" fmla="*/ 2147483647 h 8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36" h="816">
                <a:moveTo>
                  <a:pt x="0" y="480"/>
                </a:moveTo>
                <a:lnTo>
                  <a:pt x="144" y="192"/>
                </a:lnTo>
                <a:lnTo>
                  <a:pt x="288" y="576"/>
                </a:lnTo>
                <a:lnTo>
                  <a:pt x="432" y="768"/>
                </a:lnTo>
                <a:lnTo>
                  <a:pt x="528" y="0"/>
                </a:lnTo>
                <a:lnTo>
                  <a:pt x="672" y="576"/>
                </a:lnTo>
                <a:lnTo>
                  <a:pt x="768" y="240"/>
                </a:lnTo>
                <a:lnTo>
                  <a:pt x="960" y="816"/>
                </a:lnTo>
                <a:lnTo>
                  <a:pt x="1056" y="528"/>
                </a:lnTo>
                <a:lnTo>
                  <a:pt x="1248" y="672"/>
                </a:lnTo>
                <a:lnTo>
                  <a:pt x="1392" y="0"/>
                </a:lnTo>
                <a:lnTo>
                  <a:pt x="1536" y="528"/>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0900" name="Freeform 4"/>
          <p:cNvSpPr>
            <a:spLocks/>
          </p:cNvSpPr>
          <p:nvPr/>
        </p:nvSpPr>
        <p:spPr bwMode="auto">
          <a:xfrm>
            <a:off x="-762000" y="152400"/>
            <a:ext cx="3124200" cy="2032000"/>
          </a:xfrm>
          <a:custGeom>
            <a:avLst/>
            <a:gdLst>
              <a:gd name="T0" fmla="*/ 0 w 1968"/>
              <a:gd name="T1" fmla="*/ 2147483647 h 1280"/>
              <a:gd name="T2" fmla="*/ 2147483647 w 1968"/>
              <a:gd name="T3" fmla="*/ 2147483647 h 1280"/>
              <a:gd name="T4" fmla="*/ 2147483647 w 1968"/>
              <a:gd name="T5" fmla="*/ 2147483647 h 1280"/>
              <a:gd name="T6" fmla="*/ 2147483647 w 1968"/>
              <a:gd name="T7" fmla="*/ 2147483647 h 1280"/>
              <a:gd name="T8" fmla="*/ 2147483647 w 1968"/>
              <a:gd name="T9" fmla="*/ 2147483647 h 1280"/>
              <a:gd name="T10" fmla="*/ 2147483647 w 1968"/>
              <a:gd name="T11" fmla="*/ 2147483647 h 1280"/>
              <a:gd name="T12" fmla="*/ 2147483647 w 1968"/>
              <a:gd name="T13" fmla="*/ 2147483647 h 1280"/>
              <a:gd name="T14" fmla="*/ 2147483647 w 1968"/>
              <a:gd name="T15" fmla="*/ 2147483647 h 12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68" h="1280">
                <a:moveTo>
                  <a:pt x="0" y="1256"/>
                </a:moveTo>
                <a:cubicBezTo>
                  <a:pt x="240" y="1264"/>
                  <a:pt x="480" y="1272"/>
                  <a:pt x="624" y="1208"/>
                </a:cubicBezTo>
                <a:cubicBezTo>
                  <a:pt x="768" y="1144"/>
                  <a:pt x="800" y="1072"/>
                  <a:pt x="864" y="872"/>
                </a:cubicBezTo>
                <a:cubicBezTo>
                  <a:pt x="928" y="672"/>
                  <a:pt x="968" y="16"/>
                  <a:pt x="1008" y="8"/>
                </a:cubicBezTo>
                <a:cubicBezTo>
                  <a:pt x="1048" y="0"/>
                  <a:pt x="1072" y="640"/>
                  <a:pt x="1104" y="824"/>
                </a:cubicBezTo>
                <a:cubicBezTo>
                  <a:pt x="1136" y="1008"/>
                  <a:pt x="1144" y="1040"/>
                  <a:pt x="1200" y="1112"/>
                </a:cubicBezTo>
                <a:cubicBezTo>
                  <a:pt x="1256" y="1184"/>
                  <a:pt x="1312" y="1232"/>
                  <a:pt x="1440" y="1256"/>
                </a:cubicBezTo>
                <a:cubicBezTo>
                  <a:pt x="1568" y="1280"/>
                  <a:pt x="1768" y="1268"/>
                  <a:pt x="1968" y="12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0901" name="Freeform 5"/>
          <p:cNvSpPr>
            <a:spLocks/>
          </p:cNvSpPr>
          <p:nvPr/>
        </p:nvSpPr>
        <p:spPr bwMode="auto">
          <a:xfrm>
            <a:off x="6562725" y="3124200"/>
            <a:ext cx="2438400" cy="1028700"/>
          </a:xfrm>
          <a:custGeom>
            <a:avLst/>
            <a:gdLst>
              <a:gd name="T0" fmla="*/ 0 w 1536"/>
              <a:gd name="T1" fmla="*/ 2147483647 h 816"/>
              <a:gd name="T2" fmla="*/ 2147483647 w 1536"/>
              <a:gd name="T3" fmla="*/ 2147483647 h 816"/>
              <a:gd name="T4" fmla="*/ 2147483647 w 1536"/>
              <a:gd name="T5" fmla="*/ 2147483647 h 816"/>
              <a:gd name="T6" fmla="*/ 2147483647 w 1536"/>
              <a:gd name="T7" fmla="*/ 2147483647 h 816"/>
              <a:gd name="T8" fmla="*/ 2147483647 w 1536"/>
              <a:gd name="T9" fmla="*/ 0 h 816"/>
              <a:gd name="T10" fmla="*/ 2147483647 w 1536"/>
              <a:gd name="T11" fmla="*/ 2147483647 h 816"/>
              <a:gd name="T12" fmla="*/ 2147483647 w 1536"/>
              <a:gd name="T13" fmla="*/ 2147483647 h 816"/>
              <a:gd name="T14" fmla="*/ 2147483647 w 1536"/>
              <a:gd name="T15" fmla="*/ 2147483647 h 816"/>
              <a:gd name="T16" fmla="*/ 2147483647 w 1536"/>
              <a:gd name="T17" fmla="*/ 2147483647 h 816"/>
              <a:gd name="T18" fmla="*/ 2147483647 w 1536"/>
              <a:gd name="T19" fmla="*/ 2147483647 h 816"/>
              <a:gd name="T20" fmla="*/ 2147483647 w 1536"/>
              <a:gd name="T21" fmla="*/ 0 h 816"/>
              <a:gd name="T22" fmla="*/ 2147483647 w 1536"/>
              <a:gd name="T23" fmla="*/ 2147483647 h 8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36" h="816">
                <a:moveTo>
                  <a:pt x="0" y="480"/>
                </a:moveTo>
                <a:lnTo>
                  <a:pt x="144" y="192"/>
                </a:lnTo>
                <a:lnTo>
                  <a:pt x="288" y="576"/>
                </a:lnTo>
                <a:lnTo>
                  <a:pt x="432" y="768"/>
                </a:lnTo>
                <a:lnTo>
                  <a:pt x="528" y="0"/>
                </a:lnTo>
                <a:lnTo>
                  <a:pt x="672" y="576"/>
                </a:lnTo>
                <a:lnTo>
                  <a:pt x="768" y="240"/>
                </a:lnTo>
                <a:lnTo>
                  <a:pt x="960" y="816"/>
                </a:lnTo>
                <a:lnTo>
                  <a:pt x="1056" y="528"/>
                </a:lnTo>
                <a:lnTo>
                  <a:pt x="1248" y="672"/>
                </a:lnTo>
                <a:lnTo>
                  <a:pt x="1392" y="0"/>
                </a:lnTo>
                <a:lnTo>
                  <a:pt x="1536" y="528"/>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0902" name="Freeform 6"/>
          <p:cNvSpPr>
            <a:spLocks/>
          </p:cNvSpPr>
          <p:nvPr/>
        </p:nvSpPr>
        <p:spPr bwMode="auto">
          <a:xfrm>
            <a:off x="-752475" y="2743200"/>
            <a:ext cx="3124200" cy="1422400"/>
          </a:xfrm>
          <a:custGeom>
            <a:avLst/>
            <a:gdLst>
              <a:gd name="T0" fmla="*/ 0 w 1968"/>
              <a:gd name="T1" fmla="*/ 2147483647 h 1280"/>
              <a:gd name="T2" fmla="*/ 2147483647 w 1968"/>
              <a:gd name="T3" fmla="*/ 2147483647 h 1280"/>
              <a:gd name="T4" fmla="*/ 2147483647 w 1968"/>
              <a:gd name="T5" fmla="*/ 2147483647 h 1280"/>
              <a:gd name="T6" fmla="*/ 2147483647 w 1968"/>
              <a:gd name="T7" fmla="*/ 2147483647 h 1280"/>
              <a:gd name="T8" fmla="*/ 2147483647 w 1968"/>
              <a:gd name="T9" fmla="*/ 2147483647 h 1280"/>
              <a:gd name="T10" fmla="*/ 2147483647 w 1968"/>
              <a:gd name="T11" fmla="*/ 2147483647 h 1280"/>
              <a:gd name="T12" fmla="*/ 2147483647 w 1968"/>
              <a:gd name="T13" fmla="*/ 2147483647 h 1280"/>
              <a:gd name="T14" fmla="*/ 2147483647 w 1968"/>
              <a:gd name="T15" fmla="*/ 2147483647 h 12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68" h="1280">
                <a:moveTo>
                  <a:pt x="0" y="1256"/>
                </a:moveTo>
                <a:cubicBezTo>
                  <a:pt x="240" y="1264"/>
                  <a:pt x="480" y="1272"/>
                  <a:pt x="624" y="1208"/>
                </a:cubicBezTo>
                <a:cubicBezTo>
                  <a:pt x="768" y="1144"/>
                  <a:pt x="800" y="1072"/>
                  <a:pt x="864" y="872"/>
                </a:cubicBezTo>
                <a:cubicBezTo>
                  <a:pt x="928" y="672"/>
                  <a:pt x="968" y="16"/>
                  <a:pt x="1008" y="8"/>
                </a:cubicBezTo>
                <a:cubicBezTo>
                  <a:pt x="1048" y="0"/>
                  <a:pt x="1072" y="640"/>
                  <a:pt x="1104" y="824"/>
                </a:cubicBezTo>
                <a:cubicBezTo>
                  <a:pt x="1136" y="1008"/>
                  <a:pt x="1144" y="1040"/>
                  <a:pt x="1200" y="1112"/>
                </a:cubicBezTo>
                <a:cubicBezTo>
                  <a:pt x="1256" y="1184"/>
                  <a:pt x="1312" y="1232"/>
                  <a:pt x="1440" y="1256"/>
                </a:cubicBezTo>
                <a:cubicBezTo>
                  <a:pt x="1568" y="1280"/>
                  <a:pt x="1768" y="1268"/>
                  <a:pt x="1968" y="12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0903" name="Freeform 7"/>
          <p:cNvSpPr>
            <a:spLocks/>
          </p:cNvSpPr>
          <p:nvPr/>
        </p:nvSpPr>
        <p:spPr bwMode="auto">
          <a:xfrm>
            <a:off x="6562725" y="5129213"/>
            <a:ext cx="2438400" cy="1295400"/>
          </a:xfrm>
          <a:custGeom>
            <a:avLst/>
            <a:gdLst>
              <a:gd name="T0" fmla="*/ 0 w 1536"/>
              <a:gd name="T1" fmla="*/ 2147483647 h 816"/>
              <a:gd name="T2" fmla="*/ 2147483647 w 1536"/>
              <a:gd name="T3" fmla="*/ 2147483647 h 816"/>
              <a:gd name="T4" fmla="*/ 2147483647 w 1536"/>
              <a:gd name="T5" fmla="*/ 2147483647 h 816"/>
              <a:gd name="T6" fmla="*/ 2147483647 w 1536"/>
              <a:gd name="T7" fmla="*/ 2147483647 h 816"/>
              <a:gd name="T8" fmla="*/ 2147483647 w 1536"/>
              <a:gd name="T9" fmla="*/ 0 h 816"/>
              <a:gd name="T10" fmla="*/ 2147483647 w 1536"/>
              <a:gd name="T11" fmla="*/ 2147483647 h 816"/>
              <a:gd name="T12" fmla="*/ 2147483647 w 1536"/>
              <a:gd name="T13" fmla="*/ 2147483647 h 816"/>
              <a:gd name="T14" fmla="*/ 2147483647 w 1536"/>
              <a:gd name="T15" fmla="*/ 2147483647 h 816"/>
              <a:gd name="T16" fmla="*/ 2147483647 w 1536"/>
              <a:gd name="T17" fmla="*/ 2147483647 h 816"/>
              <a:gd name="T18" fmla="*/ 2147483647 w 1536"/>
              <a:gd name="T19" fmla="*/ 2147483647 h 816"/>
              <a:gd name="T20" fmla="*/ 2147483647 w 1536"/>
              <a:gd name="T21" fmla="*/ 0 h 816"/>
              <a:gd name="T22" fmla="*/ 2147483647 w 1536"/>
              <a:gd name="T23" fmla="*/ 2147483647 h 8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36" h="816">
                <a:moveTo>
                  <a:pt x="0" y="480"/>
                </a:moveTo>
                <a:lnTo>
                  <a:pt x="144" y="192"/>
                </a:lnTo>
                <a:lnTo>
                  <a:pt x="288" y="576"/>
                </a:lnTo>
                <a:lnTo>
                  <a:pt x="432" y="768"/>
                </a:lnTo>
                <a:lnTo>
                  <a:pt x="528" y="0"/>
                </a:lnTo>
                <a:lnTo>
                  <a:pt x="672" y="576"/>
                </a:lnTo>
                <a:lnTo>
                  <a:pt x="768" y="240"/>
                </a:lnTo>
                <a:lnTo>
                  <a:pt x="960" y="816"/>
                </a:lnTo>
                <a:lnTo>
                  <a:pt x="1056" y="528"/>
                </a:lnTo>
                <a:lnTo>
                  <a:pt x="1248" y="672"/>
                </a:lnTo>
                <a:lnTo>
                  <a:pt x="1392" y="0"/>
                </a:lnTo>
                <a:lnTo>
                  <a:pt x="1536" y="528"/>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0904" name="Freeform 8"/>
          <p:cNvSpPr>
            <a:spLocks/>
          </p:cNvSpPr>
          <p:nvPr/>
        </p:nvSpPr>
        <p:spPr bwMode="auto">
          <a:xfrm>
            <a:off x="-752475" y="5449888"/>
            <a:ext cx="3124200" cy="515937"/>
          </a:xfrm>
          <a:custGeom>
            <a:avLst/>
            <a:gdLst>
              <a:gd name="T0" fmla="*/ 0 w 1968"/>
              <a:gd name="T1" fmla="*/ 2147483647 h 1280"/>
              <a:gd name="T2" fmla="*/ 2147483647 w 1968"/>
              <a:gd name="T3" fmla="*/ 2147483647 h 1280"/>
              <a:gd name="T4" fmla="*/ 2147483647 w 1968"/>
              <a:gd name="T5" fmla="*/ 2147483647 h 1280"/>
              <a:gd name="T6" fmla="*/ 2147483647 w 1968"/>
              <a:gd name="T7" fmla="*/ 2147483647 h 1280"/>
              <a:gd name="T8" fmla="*/ 2147483647 w 1968"/>
              <a:gd name="T9" fmla="*/ 2147483647 h 1280"/>
              <a:gd name="T10" fmla="*/ 2147483647 w 1968"/>
              <a:gd name="T11" fmla="*/ 2147483647 h 1280"/>
              <a:gd name="T12" fmla="*/ 2147483647 w 1968"/>
              <a:gd name="T13" fmla="*/ 2147483647 h 1280"/>
              <a:gd name="T14" fmla="*/ 2147483647 w 1968"/>
              <a:gd name="T15" fmla="*/ 2147483647 h 12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68" h="1280">
                <a:moveTo>
                  <a:pt x="0" y="1256"/>
                </a:moveTo>
                <a:cubicBezTo>
                  <a:pt x="240" y="1264"/>
                  <a:pt x="480" y="1272"/>
                  <a:pt x="624" y="1208"/>
                </a:cubicBezTo>
                <a:cubicBezTo>
                  <a:pt x="768" y="1144"/>
                  <a:pt x="800" y="1072"/>
                  <a:pt x="864" y="872"/>
                </a:cubicBezTo>
                <a:cubicBezTo>
                  <a:pt x="928" y="672"/>
                  <a:pt x="968" y="16"/>
                  <a:pt x="1008" y="8"/>
                </a:cubicBezTo>
                <a:cubicBezTo>
                  <a:pt x="1048" y="0"/>
                  <a:pt x="1072" y="640"/>
                  <a:pt x="1104" y="824"/>
                </a:cubicBezTo>
                <a:cubicBezTo>
                  <a:pt x="1136" y="1008"/>
                  <a:pt x="1144" y="1040"/>
                  <a:pt x="1200" y="1112"/>
                </a:cubicBezTo>
                <a:cubicBezTo>
                  <a:pt x="1256" y="1184"/>
                  <a:pt x="1312" y="1232"/>
                  <a:pt x="1440" y="1256"/>
                </a:cubicBezTo>
                <a:cubicBezTo>
                  <a:pt x="1568" y="1280"/>
                  <a:pt x="1768" y="1268"/>
                  <a:pt x="1968" y="12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0905" name="Text Box 9"/>
          <p:cNvSpPr txBox="1">
            <a:spLocks noChangeArrowheads="1"/>
          </p:cNvSpPr>
          <p:nvPr/>
        </p:nvSpPr>
        <p:spPr bwMode="auto">
          <a:xfrm>
            <a:off x="2798763" y="1317625"/>
            <a:ext cx="3448050" cy="4781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spcBef>
                <a:spcPct val="50000"/>
              </a:spcBef>
            </a:pPr>
            <a:r>
              <a:rPr lang="en-US" altLang="en-US" sz="4400">
                <a:solidFill>
                  <a:srgbClr val="006600"/>
                </a:solidFill>
              </a:rPr>
              <a:t>easy</a:t>
            </a:r>
          </a:p>
          <a:p>
            <a:pPr algn="ctr" eaLnBrk="1" hangingPunct="1">
              <a:spcBef>
                <a:spcPct val="50000"/>
              </a:spcBef>
            </a:pPr>
            <a:endParaRPr lang="en-US" altLang="en-US" sz="4400">
              <a:solidFill>
                <a:srgbClr val="006600"/>
              </a:solidFill>
            </a:endParaRPr>
          </a:p>
          <a:p>
            <a:pPr algn="ctr" eaLnBrk="1" hangingPunct="1">
              <a:spcBef>
                <a:spcPct val="50000"/>
              </a:spcBef>
            </a:pPr>
            <a:r>
              <a:rPr lang="en-US" altLang="en-US" sz="4400">
                <a:solidFill>
                  <a:srgbClr val="CC9900"/>
                </a:solidFill>
              </a:rPr>
              <a:t>hard</a:t>
            </a:r>
          </a:p>
          <a:p>
            <a:pPr algn="ctr" eaLnBrk="1" hangingPunct="1">
              <a:spcBef>
                <a:spcPct val="50000"/>
              </a:spcBef>
            </a:pPr>
            <a:endParaRPr lang="en-US" altLang="en-US" sz="4400">
              <a:solidFill>
                <a:srgbClr val="000000"/>
              </a:solidFill>
            </a:endParaRPr>
          </a:p>
          <a:p>
            <a:pPr algn="ctr" eaLnBrk="1" hangingPunct="1">
              <a:spcBef>
                <a:spcPct val="50000"/>
              </a:spcBef>
            </a:pPr>
            <a:r>
              <a:rPr lang="en-US" altLang="en-US" sz="4400">
                <a:solidFill>
                  <a:srgbClr val="990000"/>
                </a:solidFill>
              </a:rPr>
              <a:t>impossible</a:t>
            </a:r>
          </a:p>
        </p:txBody>
      </p:sp>
    </p:spTree>
    <p:extLst>
      <p:ext uri="{BB962C8B-B14F-4D97-AF65-F5344CB8AC3E}">
        <p14:creationId xmlns:p14="http://schemas.microsoft.com/office/powerpoint/2010/main" val="519477794"/>
      </p:ext>
    </p:extLst>
  </p:cSld>
  <p:clrMapOvr>
    <a:masterClrMapping/>
  </p:clrMapOvr>
  <p:transition spd="slow">
    <p:wipe dir="d"/>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0" y="5486400"/>
            <a:ext cx="9144000" cy="1143000"/>
          </a:xfrm>
        </p:spPr>
        <p:txBody>
          <a:bodyPr/>
          <a:lstStyle/>
          <a:p>
            <a:r>
              <a:rPr lang="en-US" altLang="en-US" dirty="0"/>
              <a:t>strong reflection</a:t>
            </a:r>
          </a:p>
        </p:txBody>
      </p:sp>
      <p:pic>
        <p:nvPicPr>
          <p:cNvPr id="12291" name="Picture 3"/>
          <p:cNvPicPr>
            <a:picLocks noChangeAspect="1" noChangeArrowheads="1"/>
          </p:cNvPicPr>
          <p:nvPr/>
        </p:nvPicPr>
        <p:blipFill>
          <a:blip r:embed="rId2">
            <a:extLst>
              <a:ext uri="{28A0092B-C50C-407E-A947-70E740481C1C}">
                <a14:useLocalDpi xmlns:a14="http://schemas.microsoft.com/office/drawing/2010/main" val="0"/>
              </a:ext>
            </a:extLst>
          </a:blip>
          <a:srcRect l="9721" t="6575" r="4303" b="13020"/>
          <a:stretch>
            <a:fillRect/>
          </a:stretch>
        </p:blipFill>
        <p:spPr bwMode="auto">
          <a:xfrm>
            <a:off x="393700" y="2249488"/>
            <a:ext cx="8213725" cy="1960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292" name="Group 4"/>
          <p:cNvGrpSpPr>
            <a:grpSpLocks/>
          </p:cNvGrpSpPr>
          <p:nvPr/>
        </p:nvGrpSpPr>
        <p:grpSpPr bwMode="auto">
          <a:xfrm>
            <a:off x="1046163" y="4003675"/>
            <a:ext cx="7486650" cy="371475"/>
            <a:chOff x="659" y="2522"/>
            <a:chExt cx="4716" cy="234"/>
          </a:xfrm>
        </p:grpSpPr>
        <p:sp>
          <p:nvSpPr>
            <p:cNvPr id="12293" name="Oval 5"/>
            <p:cNvSpPr>
              <a:spLocks noChangeArrowheads="1"/>
            </p:cNvSpPr>
            <p:nvPr/>
          </p:nvSpPr>
          <p:spPr bwMode="auto">
            <a:xfrm>
              <a:off x="659" y="2523"/>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4" name="Oval 6"/>
            <p:cNvSpPr>
              <a:spLocks noChangeArrowheads="1"/>
            </p:cNvSpPr>
            <p:nvPr/>
          </p:nvSpPr>
          <p:spPr bwMode="auto">
            <a:xfrm>
              <a:off x="1220" y="2523"/>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5" name="Oval 7"/>
            <p:cNvSpPr>
              <a:spLocks noChangeArrowheads="1"/>
            </p:cNvSpPr>
            <p:nvPr/>
          </p:nvSpPr>
          <p:spPr bwMode="auto">
            <a:xfrm>
              <a:off x="1781" y="2523"/>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6" name="Oval 8"/>
            <p:cNvSpPr>
              <a:spLocks noChangeArrowheads="1"/>
            </p:cNvSpPr>
            <p:nvPr/>
          </p:nvSpPr>
          <p:spPr bwMode="auto">
            <a:xfrm>
              <a:off x="2343" y="2523"/>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7" name="Oval 9"/>
            <p:cNvSpPr>
              <a:spLocks noChangeArrowheads="1"/>
            </p:cNvSpPr>
            <p:nvPr/>
          </p:nvSpPr>
          <p:spPr bwMode="auto">
            <a:xfrm>
              <a:off x="2904" y="2523"/>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8" name="Oval 10"/>
            <p:cNvSpPr>
              <a:spLocks noChangeArrowheads="1"/>
            </p:cNvSpPr>
            <p:nvPr/>
          </p:nvSpPr>
          <p:spPr bwMode="auto">
            <a:xfrm>
              <a:off x="3465" y="2523"/>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9" name="Oval 11"/>
            <p:cNvSpPr>
              <a:spLocks noChangeArrowheads="1"/>
            </p:cNvSpPr>
            <p:nvPr/>
          </p:nvSpPr>
          <p:spPr bwMode="auto">
            <a:xfrm>
              <a:off x="4027" y="2523"/>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00" name="Oval 12"/>
            <p:cNvSpPr>
              <a:spLocks noChangeArrowheads="1"/>
            </p:cNvSpPr>
            <p:nvPr/>
          </p:nvSpPr>
          <p:spPr bwMode="auto">
            <a:xfrm>
              <a:off x="4588" y="2523"/>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01" name="Oval 13"/>
            <p:cNvSpPr>
              <a:spLocks noChangeArrowheads="1"/>
            </p:cNvSpPr>
            <p:nvPr/>
          </p:nvSpPr>
          <p:spPr bwMode="auto">
            <a:xfrm>
              <a:off x="5150" y="2522"/>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7" name="Rectangle 2"/>
          <p:cNvSpPr txBox="1">
            <a:spLocks noChangeArrowheads="1"/>
          </p:cNvSpPr>
          <p:nvPr/>
        </p:nvSpPr>
        <p:spPr bwMode="auto">
          <a:xfrm>
            <a:off x="685800" y="0"/>
            <a:ext cx="7772400" cy="1325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a:lstStyle>
          <a:p>
            <a:pPr>
              <a:lnSpc>
                <a:spcPct val="150000"/>
              </a:lnSpc>
            </a:pPr>
            <a:r>
              <a:rPr lang="en-US" altLang="en-US" sz="6000" kern="0" smtClean="0"/>
              <a:t>What is “disorder”?</a:t>
            </a:r>
            <a:endParaRPr lang="en-US" altLang="en-US" sz="6000" kern="0" dirty="0"/>
          </a:p>
        </p:txBody>
      </p:sp>
    </p:spTree>
  </p:cSld>
  <p:clrMapOvr>
    <a:masterClrMapping/>
  </p:clrMapOvr>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0" y="5486400"/>
            <a:ext cx="9144000" cy="1143000"/>
          </a:xfrm>
        </p:spPr>
        <p:txBody>
          <a:bodyPr/>
          <a:lstStyle/>
          <a:p>
            <a:r>
              <a:rPr lang="en-US" altLang="en-US" dirty="0"/>
              <a:t>weak reflection</a:t>
            </a:r>
          </a:p>
        </p:txBody>
      </p:sp>
      <p:pic>
        <p:nvPicPr>
          <p:cNvPr id="13315" name="Picture 3"/>
          <p:cNvPicPr>
            <a:picLocks noChangeAspect="1" noChangeArrowheads="1"/>
          </p:cNvPicPr>
          <p:nvPr/>
        </p:nvPicPr>
        <p:blipFill>
          <a:blip r:embed="rId2">
            <a:extLst>
              <a:ext uri="{28A0092B-C50C-407E-A947-70E740481C1C}">
                <a14:useLocalDpi xmlns:a14="http://schemas.microsoft.com/office/drawing/2010/main" val="0"/>
              </a:ext>
            </a:extLst>
          </a:blip>
          <a:srcRect l="9721" t="6575" r="4303" b="13020"/>
          <a:stretch>
            <a:fillRect/>
          </a:stretch>
        </p:blipFill>
        <p:spPr bwMode="auto">
          <a:xfrm>
            <a:off x="393700" y="2249488"/>
            <a:ext cx="8213725" cy="1960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316" name="Group 4"/>
          <p:cNvGrpSpPr>
            <a:grpSpLocks/>
          </p:cNvGrpSpPr>
          <p:nvPr/>
        </p:nvGrpSpPr>
        <p:grpSpPr bwMode="auto">
          <a:xfrm>
            <a:off x="1033463" y="3997325"/>
            <a:ext cx="7458075" cy="371475"/>
            <a:chOff x="651" y="2510"/>
            <a:chExt cx="4698" cy="234"/>
          </a:xfrm>
        </p:grpSpPr>
        <p:sp>
          <p:nvSpPr>
            <p:cNvPr id="13317" name="Oval 5"/>
            <p:cNvSpPr>
              <a:spLocks noChangeArrowheads="1"/>
            </p:cNvSpPr>
            <p:nvPr/>
          </p:nvSpPr>
          <p:spPr bwMode="auto">
            <a:xfrm>
              <a:off x="651" y="2510"/>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18" name="Oval 6"/>
            <p:cNvSpPr>
              <a:spLocks noChangeArrowheads="1"/>
            </p:cNvSpPr>
            <p:nvPr/>
          </p:nvSpPr>
          <p:spPr bwMode="auto">
            <a:xfrm>
              <a:off x="1281" y="2511"/>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19" name="Oval 7"/>
            <p:cNvSpPr>
              <a:spLocks noChangeArrowheads="1"/>
            </p:cNvSpPr>
            <p:nvPr/>
          </p:nvSpPr>
          <p:spPr bwMode="auto">
            <a:xfrm>
              <a:off x="1911" y="2510"/>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0" name="Oval 8"/>
            <p:cNvSpPr>
              <a:spLocks noChangeArrowheads="1"/>
            </p:cNvSpPr>
            <p:nvPr/>
          </p:nvSpPr>
          <p:spPr bwMode="auto">
            <a:xfrm>
              <a:off x="2541" y="2510"/>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1" name="Oval 9"/>
            <p:cNvSpPr>
              <a:spLocks noChangeArrowheads="1"/>
            </p:cNvSpPr>
            <p:nvPr/>
          </p:nvSpPr>
          <p:spPr bwMode="auto">
            <a:xfrm>
              <a:off x="3171" y="2511"/>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2" name="Oval 10"/>
            <p:cNvSpPr>
              <a:spLocks noChangeArrowheads="1"/>
            </p:cNvSpPr>
            <p:nvPr/>
          </p:nvSpPr>
          <p:spPr bwMode="auto">
            <a:xfrm>
              <a:off x="3659" y="2511"/>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3" name="Oval 11"/>
            <p:cNvSpPr>
              <a:spLocks noChangeArrowheads="1"/>
            </p:cNvSpPr>
            <p:nvPr/>
          </p:nvSpPr>
          <p:spPr bwMode="auto">
            <a:xfrm>
              <a:off x="4147" y="2511"/>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4" name="Oval 12"/>
            <p:cNvSpPr>
              <a:spLocks noChangeArrowheads="1"/>
            </p:cNvSpPr>
            <p:nvPr/>
          </p:nvSpPr>
          <p:spPr bwMode="auto">
            <a:xfrm>
              <a:off x="4635" y="2511"/>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5" name="Oval 13"/>
            <p:cNvSpPr>
              <a:spLocks noChangeArrowheads="1"/>
            </p:cNvSpPr>
            <p:nvPr/>
          </p:nvSpPr>
          <p:spPr bwMode="auto">
            <a:xfrm>
              <a:off x="5124" y="2511"/>
              <a:ext cx="225" cy="23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7" name="Rectangle 2"/>
          <p:cNvSpPr txBox="1">
            <a:spLocks noChangeArrowheads="1"/>
          </p:cNvSpPr>
          <p:nvPr/>
        </p:nvSpPr>
        <p:spPr bwMode="auto">
          <a:xfrm>
            <a:off x="685800" y="0"/>
            <a:ext cx="7772400" cy="1325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itchFamily="34" charset="0"/>
              </a:defRPr>
            </a:lvl2pPr>
            <a:lvl3pPr algn="ctr" rtl="0" fontAlgn="base">
              <a:spcBef>
                <a:spcPct val="0"/>
              </a:spcBef>
              <a:spcAft>
                <a:spcPct val="0"/>
              </a:spcAft>
              <a:defRPr sz="4400">
                <a:solidFill>
                  <a:schemeClr val="tx2"/>
                </a:solidFill>
                <a:latin typeface="Arial" pitchFamily="34" charset="0"/>
              </a:defRPr>
            </a:lvl3pPr>
            <a:lvl4pPr algn="ctr" rtl="0" fontAlgn="base">
              <a:spcBef>
                <a:spcPct val="0"/>
              </a:spcBef>
              <a:spcAft>
                <a:spcPct val="0"/>
              </a:spcAft>
              <a:defRPr sz="4400">
                <a:solidFill>
                  <a:schemeClr val="tx2"/>
                </a:solidFill>
                <a:latin typeface="Arial" pitchFamily="34" charset="0"/>
              </a:defRPr>
            </a:lvl4pPr>
            <a:lvl5pPr algn="ctr" rtl="0" fontAlgn="base">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a:lstStyle>
          <a:p>
            <a:pPr>
              <a:lnSpc>
                <a:spcPct val="150000"/>
              </a:lnSpc>
            </a:pPr>
            <a:r>
              <a:rPr lang="en-US" altLang="en-US" sz="6000" kern="0" smtClean="0"/>
              <a:t>What is “disorder”?</a:t>
            </a:r>
            <a:endParaRPr lang="en-US" altLang="en-US" sz="6000" kern="0" dirty="0"/>
          </a:p>
        </p:txBody>
      </p:sp>
    </p:spTree>
  </p:cSld>
  <p:clrMapOvr>
    <a:masterClrMapping/>
  </p:clrMapOvr>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685800" y="0"/>
            <a:ext cx="7772400" cy="1325563"/>
          </a:xfrm>
        </p:spPr>
        <p:txBody>
          <a:bodyPr/>
          <a:lstStyle/>
          <a:p>
            <a:pPr>
              <a:lnSpc>
                <a:spcPct val="150000"/>
              </a:lnSpc>
            </a:pPr>
            <a:r>
              <a:rPr lang="en-US" altLang="en-US" sz="6000" dirty="0"/>
              <a:t>What is “disorder”?</a:t>
            </a:r>
          </a:p>
        </p:txBody>
      </p:sp>
      <p:grpSp>
        <p:nvGrpSpPr>
          <p:cNvPr id="6147" name="Group 3"/>
          <p:cNvGrpSpPr>
            <a:grpSpLocks/>
          </p:cNvGrpSpPr>
          <p:nvPr/>
        </p:nvGrpSpPr>
        <p:grpSpPr bwMode="auto">
          <a:xfrm>
            <a:off x="1063625" y="1882775"/>
            <a:ext cx="7016750" cy="4211638"/>
            <a:chOff x="670" y="1186"/>
            <a:chExt cx="4420" cy="2653"/>
          </a:xfrm>
        </p:grpSpPr>
        <p:sp>
          <p:nvSpPr>
            <p:cNvPr id="6148" name="Oval 4"/>
            <p:cNvSpPr>
              <a:spLocks noChangeAspect="1" noChangeArrowheads="1"/>
            </p:cNvSpPr>
            <p:nvPr/>
          </p:nvSpPr>
          <p:spPr bwMode="auto">
            <a:xfrm>
              <a:off x="1932"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49" name="Oval 5"/>
            <p:cNvSpPr>
              <a:spLocks noChangeAspect="1" noChangeArrowheads="1"/>
            </p:cNvSpPr>
            <p:nvPr/>
          </p:nvSpPr>
          <p:spPr bwMode="auto">
            <a:xfrm>
              <a:off x="2525"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0" name="Oval 6"/>
            <p:cNvSpPr>
              <a:spLocks noChangeAspect="1" noChangeArrowheads="1"/>
            </p:cNvSpPr>
            <p:nvPr/>
          </p:nvSpPr>
          <p:spPr bwMode="auto">
            <a:xfrm>
              <a:off x="3119"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1" name="Oval 7"/>
            <p:cNvSpPr>
              <a:spLocks noChangeAspect="1" noChangeArrowheads="1"/>
            </p:cNvSpPr>
            <p:nvPr/>
          </p:nvSpPr>
          <p:spPr bwMode="auto">
            <a:xfrm>
              <a:off x="3712"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2" name="Oval 8"/>
            <p:cNvSpPr>
              <a:spLocks noChangeAspect="1" noChangeArrowheads="1"/>
            </p:cNvSpPr>
            <p:nvPr/>
          </p:nvSpPr>
          <p:spPr bwMode="auto">
            <a:xfrm>
              <a:off x="4305"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3" name="Oval 9"/>
            <p:cNvSpPr>
              <a:spLocks noChangeAspect="1" noChangeArrowheads="1"/>
            </p:cNvSpPr>
            <p:nvPr/>
          </p:nvSpPr>
          <p:spPr bwMode="auto">
            <a:xfrm>
              <a:off x="1340"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4" name="Oval 10"/>
            <p:cNvSpPr>
              <a:spLocks noChangeAspect="1" noChangeArrowheads="1"/>
            </p:cNvSpPr>
            <p:nvPr/>
          </p:nvSpPr>
          <p:spPr bwMode="auto">
            <a:xfrm>
              <a:off x="1927"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5" name="Oval 11"/>
            <p:cNvSpPr>
              <a:spLocks noChangeAspect="1" noChangeArrowheads="1"/>
            </p:cNvSpPr>
            <p:nvPr/>
          </p:nvSpPr>
          <p:spPr bwMode="auto">
            <a:xfrm>
              <a:off x="2520"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6" name="Oval 12"/>
            <p:cNvSpPr>
              <a:spLocks noChangeAspect="1" noChangeArrowheads="1"/>
            </p:cNvSpPr>
            <p:nvPr/>
          </p:nvSpPr>
          <p:spPr bwMode="auto">
            <a:xfrm>
              <a:off x="3113"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7" name="Oval 13"/>
            <p:cNvSpPr>
              <a:spLocks noChangeAspect="1" noChangeArrowheads="1"/>
            </p:cNvSpPr>
            <p:nvPr/>
          </p:nvSpPr>
          <p:spPr bwMode="auto">
            <a:xfrm>
              <a:off x="3706"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8" name="Oval 14"/>
            <p:cNvSpPr>
              <a:spLocks noChangeAspect="1" noChangeArrowheads="1"/>
            </p:cNvSpPr>
            <p:nvPr/>
          </p:nvSpPr>
          <p:spPr bwMode="auto">
            <a:xfrm>
              <a:off x="4299"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9" name="Oval 15"/>
            <p:cNvSpPr>
              <a:spLocks noChangeAspect="1" noChangeArrowheads="1"/>
            </p:cNvSpPr>
            <p:nvPr/>
          </p:nvSpPr>
          <p:spPr bwMode="auto">
            <a:xfrm>
              <a:off x="1334"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60" name="Oval 16"/>
            <p:cNvSpPr>
              <a:spLocks noChangeAspect="1" noChangeArrowheads="1"/>
            </p:cNvSpPr>
            <p:nvPr/>
          </p:nvSpPr>
          <p:spPr bwMode="auto">
            <a:xfrm>
              <a:off x="1927"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61" name="Oval 17"/>
            <p:cNvSpPr>
              <a:spLocks noChangeAspect="1" noChangeArrowheads="1"/>
            </p:cNvSpPr>
            <p:nvPr/>
          </p:nvSpPr>
          <p:spPr bwMode="auto">
            <a:xfrm>
              <a:off x="2520"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62" name="Oval 18"/>
            <p:cNvSpPr>
              <a:spLocks noChangeAspect="1" noChangeArrowheads="1"/>
            </p:cNvSpPr>
            <p:nvPr/>
          </p:nvSpPr>
          <p:spPr bwMode="auto">
            <a:xfrm>
              <a:off x="3113"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63" name="Oval 19"/>
            <p:cNvSpPr>
              <a:spLocks noChangeAspect="1" noChangeArrowheads="1"/>
            </p:cNvSpPr>
            <p:nvPr/>
          </p:nvSpPr>
          <p:spPr bwMode="auto">
            <a:xfrm>
              <a:off x="3706"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64" name="Oval 20"/>
            <p:cNvSpPr>
              <a:spLocks noChangeAspect="1" noChangeArrowheads="1"/>
            </p:cNvSpPr>
            <p:nvPr/>
          </p:nvSpPr>
          <p:spPr bwMode="auto">
            <a:xfrm>
              <a:off x="4299"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65" name="Oval 21"/>
            <p:cNvSpPr>
              <a:spLocks noChangeAspect="1" noChangeArrowheads="1"/>
            </p:cNvSpPr>
            <p:nvPr/>
          </p:nvSpPr>
          <p:spPr bwMode="auto">
            <a:xfrm>
              <a:off x="1334"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66" name="Oval 22"/>
            <p:cNvSpPr>
              <a:spLocks noChangeAspect="1" noChangeArrowheads="1"/>
            </p:cNvSpPr>
            <p:nvPr/>
          </p:nvSpPr>
          <p:spPr bwMode="auto">
            <a:xfrm>
              <a:off x="1927"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67" name="Oval 23"/>
            <p:cNvSpPr>
              <a:spLocks noChangeAspect="1" noChangeArrowheads="1"/>
            </p:cNvSpPr>
            <p:nvPr/>
          </p:nvSpPr>
          <p:spPr bwMode="auto">
            <a:xfrm>
              <a:off x="2520"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68" name="Oval 24"/>
            <p:cNvSpPr>
              <a:spLocks noChangeAspect="1" noChangeArrowheads="1"/>
            </p:cNvSpPr>
            <p:nvPr/>
          </p:nvSpPr>
          <p:spPr bwMode="auto">
            <a:xfrm>
              <a:off x="3113"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69" name="Oval 25"/>
            <p:cNvSpPr>
              <a:spLocks noChangeAspect="1" noChangeArrowheads="1"/>
            </p:cNvSpPr>
            <p:nvPr/>
          </p:nvSpPr>
          <p:spPr bwMode="auto">
            <a:xfrm>
              <a:off x="3706"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70" name="Oval 26"/>
            <p:cNvSpPr>
              <a:spLocks noChangeAspect="1" noChangeArrowheads="1"/>
            </p:cNvSpPr>
            <p:nvPr/>
          </p:nvSpPr>
          <p:spPr bwMode="auto">
            <a:xfrm>
              <a:off x="4299"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71" name="Oval 27"/>
            <p:cNvSpPr>
              <a:spLocks noChangeAspect="1" noChangeArrowheads="1"/>
            </p:cNvSpPr>
            <p:nvPr/>
          </p:nvSpPr>
          <p:spPr bwMode="auto">
            <a:xfrm>
              <a:off x="1334"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172" name="Group 28"/>
            <p:cNvGrpSpPr>
              <a:grpSpLocks noChangeAspect="1"/>
            </p:cNvGrpSpPr>
            <p:nvPr/>
          </p:nvGrpSpPr>
          <p:grpSpPr bwMode="auto">
            <a:xfrm>
              <a:off x="1244" y="1531"/>
              <a:ext cx="3271" cy="1963"/>
              <a:chOff x="674" y="1199"/>
              <a:chExt cx="4420" cy="2653"/>
            </a:xfrm>
          </p:grpSpPr>
          <p:sp>
            <p:nvSpPr>
              <p:cNvPr id="6173" name="Oval 2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74" name="Oval 3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75" name="Oval 3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76" name="Oval 3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77" name="Oval 3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78" name="Oval 3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79" name="Oval 3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80" name="Oval 3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81" name="Oval 3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82" name="Oval 3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83" name="Oval 3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84" name="Oval 4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85" name="Oval 4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86" name="Oval 4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87" name="Oval 4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88" name="Oval 4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89" name="Oval 4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90" name="Oval 4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91" name="Oval 4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92" name="Oval 4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93" name="Oval 4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94" name="Oval 5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95" name="Oval 5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96" name="Oval 5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197" name="Group 53"/>
            <p:cNvGrpSpPr>
              <a:grpSpLocks noChangeAspect="1"/>
            </p:cNvGrpSpPr>
            <p:nvPr/>
          </p:nvGrpSpPr>
          <p:grpSpPr bwMode="auto">
            <a:xfrm>
              <a:off x="1158" y="1479"/>
              <a:ext cx="3443" cy="2066"/>
              <a:chOff x="674" y="1199"/>
              <a:chExt cx="4420" cy="2653"/>
            </a:xfrm>
          </p:grpSpPr>
          <p:sp>
            <p:nvSpPr>
              <p:cNvPr id="6198" name="Oval 54"/>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99" name="Oval 55"/>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0" name="Oval 56"/>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1" name="Oval 57"/>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2" name="Oval 58"/>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3" name="Oval 59"/>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4" name="Oval 60"/>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5" name="Oval 61"/>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6" name="Oval 62"/>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7" name="Oval 63"/>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8" name="Oval 64"/>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9" name="Oval 65"/>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0" name="Oval 66"/>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1" name="Oval 67"/>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2" name="Oval 68"/>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3" name="Oval 69"/>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4" name="Oval 70"/>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5" name="Oval 71"/>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6" name="Oval 72"/>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7" name="Oval 73"/>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8" name="Oval 74"/>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9" name="Oval 75"/>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20" name="Oval 76"/>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21" name="Oval 77"/>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222" name="Group 78"/>
            <p:cNvGrpSpPr>
              <a:grpSpLocks noChangeAspect="1"/>
            </p:cNvGrpSpPr>
            <p:nvPr/>
          </p:nvGrpSpPr>
          <p:grpSpPr bwMode="auto">
            <a:xfrm>
              <a:off x="1049" y="1413"/>
              <a:ext cx="3662" cy="2198"/>
              <a:chOff x="674" y="1199"/>
              <a:chExt cx="4420" cy="2653"/>
            </a:xfrm>
          </p:grpSpPr>
          <p:sp>
            <p:nvSpPr>
              <p:cNvPr id="6223" name="Oval 7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24" name="Oval 8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25" name="Oval 8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26" name="Oval 8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27" name="Oval 8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28" name="Oval 8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29" name="Oval 8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0" name="Oval 8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1" name="Oval 8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2" name="Oval 8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3" name="Oval 8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4" name="Oval 9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5" name="Oval 9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6" name="Oval 9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7" name="Oval 9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8" name="Oval 9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9" name="Oval 9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40" name="Oval 9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41" name="Oval 9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42" name="Oval 9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43" name="Oval 9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44" name="Oval 10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45" name="Oval 10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46" name="Oval 10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247" name="Group 103"/>
            <p:cNvGrpSpPr>
              <a:grpSpLocks noChangeAspect="1"/>
            </p:cNvGrpSpPr>
            <p:nvPr/>
          </p:nvGrpSpPr>
          <p:grpSpPr bwMode="auto">
            <a:xfrm>
              <a:off x="933" y="1344"/>
              <a:ext cx="3893" cy="2337"/>
              <a:chOff x="674" y="1199"/>
              <a:chExt cx="4420" cy="2653"/>
            </a:xfrm>
          </p:grpSpPr>
          <p:sp>
            <p:nvSpPr>
              <p:cNvPr id="6248" name="Oval 104"/>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49" name="Oval 105"/>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50" name="Oval 106"/>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51" name="Oval 107"/>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52" name="Oval 108"/>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53" name="Oval 109"/>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54" name="Oval 110"/>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55" name="Oval 111"/>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56" name="Oval 112"/>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57" name="Oval 113"/>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58" name="Oval 114"/>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59" name="Oval 115"/>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60" name="Oval 116"/>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61" name="Oval 117"/>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62" name="Oval 118"/>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63" name="Oval 119"/>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64" name="Oval 120"/>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65" name="Oval 121"/>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66" name="Oval 122"/>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67" name="Oval 123"/>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68" name="Oval 124"/>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69" name="Oval 125"/>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70" name="Oval 126"/>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71" name="Oval 127"/>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272" name="Group 128"/>
            <p:cNvGrpSpPr>
              <a:grpSpLocks noChangeAspect="1"/>
            </p:cNvGrpSpPr>
            <p:nvPr/>
          </p:nvGrpSpPr>
          <p:grpSpPr bwMode="auto">
            <a:xfrm>
              <a:off x="804" y="1266"/>
              <a:ext cx="4152" cy="2492"/>
              <a:chOff x="674" y="1199"/>
              <a:chExt cx="4420" cy="2653"/>
            </a:xfrm>
          </p:grpSpPr>
          <p:sp>
            <p:nvSpPr>
              <p:cNvPr id="6273" name="Oval 12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74" name="Oval 13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75" name="Oval 13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76" name="Oval 13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77" name="Oval 13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78" name="Oval 13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79" name="Oval 13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0" name="Oval 13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1" name="Oval 13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2" name="Oval 13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3" name="Oval 13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4" name="Oval 14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5" name="Oval 14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6" name="Oval 14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7" name="Oval 14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8" name="Oval 14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9" name="Oval 14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90" name="Oval 14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91" name="Oval 14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92" name="Oval 14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93" name="Oval 14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94" name="Oval 15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95" name="Oval 15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96" name="Oval 15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297" name="Group 153"/>
            <p:cNvGrpSpPr>
              <a:grpSpLocks/>
            </p:cNvGrpSpPr>
            <p:nvPr/>
          </p:nvGrpSpPr>
          <p:grpSpPr bwMode="auto">
            <a:xfrm>
              <a:off x="670" y="1186"/>
              <a:ext cx="4420" cy="2653"/>
              <a:chOff x="674" y="1199"/>
              <a:chExt cx="4420" cy="2653"/>
            </a:xfrm>
          </p:grpSpPr>
          <p:sp>
            <p:nvSpPr>
              <p:cNvPr id="6298" name="Oval 154"/>
              <p:cNvSpPr>
                <a:spLocks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99" name="Oval 155"/>
              <p:cNvSpPr>
                <a:spLocks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00" name="Oval 156"/>
              <p:cNvSpPr>
                <a:spLocks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01" name="Oval 157"/>
              <p:cNvSpPr>
                <a:spLocks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02" name="Oval 158"/>
              <p:cNvSpPr>
                <a:spLocks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03" name="Oval 159"/>
              <p:cNvSpPr>
                <a:spLocks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04" name="Oval 160"/>
              <p:cNvSpPr>
                <a:spLocks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05" name="Oval 161"/>
              <p:cNvSpPr>
                <a:spLocks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06" name="Oval 162"/>
              <p:cNvSpPr>
                <a:spLocks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07" name="Oval 163"/>
              <p:cNvSpPr>
                <a:spLocks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08" name="Oval 164"/>
              <p:cNvSpPr>
                <a:spLocks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09" name="Oval 165"/>
              <p:cNvSpPr>
                <a:spLocks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0" name="Oval 166"/>
              <p:cNvSpPr>
                <a:spLocks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1" name="Oval 167"/>
              <p:cNvSpPr>
                <a:spLocks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2" name="Oval 168"/>
              <p:cNvSpPr>
                <a:spLocks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3" name="Oval 169"/>
              <p:cNvSpPr>
                <a:spLocks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4" name="Oval 170"/>
              <p:cNvSpPr>
                <a:spLocks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5" name="Oval 171"/>
              <p:cNvSpPr>
                <a:spLocks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6" name="Oval 172"/>
              <p:cNvSpPr>
                <a:spLocks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7" name="Oval 173"/>
              <p:cNvSpPr>
                <a:spLocks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8" name="Oval 174"/>
              <p:cNvSpPr>
                <a:spLocks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9" name="Oval 175"/>
              <p:cNvSpPr>
                <a:spLocks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20" name="Oval 176"/>
              <p:cNvSpPr>
                <a:spLocks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21" name="Oval 177"/>
              <p:cNvSpPr>
                <a:spLocks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70" name="Group 2"/>
          <p:cNvGrpSpPr>
            <a:grpSpLocks/>
          </p:cNvGrpSpPr>
          <p:nvPr/>
        </p:nvGrpSpPr>
        <p:grpSpPr bwMode="auto">
          <a:xfrm>
            <a:off x="1033463" y="1871663"/>
            <a:ext cx="7054850" cy="4229100"/>
            <a:chOff x="658" y="1178"/>
            <a:chExt cx="4444" cy="2664"/>
          </a:xfrm>
        </p:grpSpPr>
        <p:sp>
          <p:nvSpPr>
            <p:cNvPr id="7171" name="Oval 3"/>
            <p:cNvSpPr>
              <a:spLocks noChangeAspect="1" noChangeArrowheads="1"/>
            </p:cNvSpPr>
            <p:nvPr/>
          </p:nvSpPr>
          <p:spPr bwMode="auto">
            <a:xfrm>
              <a:off x="1932" y="159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2" name="Oval 4"/>
            <p:cNvSpPr>
              <a:spLocks noChangeAspect="1" noChangeArrowheads="1"/>
            </p:cNvSpPr>
            <p:nvPr/>
          </p:nvSpPr>
          <p:spPr bwMode="auto">
            <a:xfrm>
              <a:off x="2531"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3" name="Oval 5"/>
            <p:cNvSpPr>
              <a:spLocks noChangeAspect="1" noChangeArrowheads="1"/>
            </p:cNvSpPr>
            <p:nvPr/>
          </p:nvSpPr>
          <p:spPr bwMode="auto">
            <a:xfrm>
              <a:off x="3113"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4" name="Oval 6"/>
            <p:cNvSpPr>
              <a:spLocks noChangeAspect="1" noChangeArrowheads="1"/>
            </p:cNvSpPr>
            <p:nvPr/>
          </p:nvSpPr>
          <p:spPr bwMode="auto">
            <a:xfrm>
              <a:off x="3706"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5" name="Oval 7"/>
            <p:cNvSpPr>
              <a:spLocks noChangeAspect="1" noChangeArrowheads="1"/>
            </p:cNvSpPr>
            <p:nvPr/>
          </p:nvSpPr>
          <p:spPr bwMode="auto">
            <a:xfrm>
              <a:off x="4305" y="1578"/>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6" name="Oval 8"/>
            <p:cNvSpPr>
              <a:spLocks noChangeAspect="1" noChangeArrowheads="1"/>
            </p:cNvSpPr>
            <p:nvPr/>
          </p:nvSpPr>
          <p:spPr bwMode="auto">
            <a:xfrm>
              <a:off x="1340" y="159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7" name="Oval 9"/>
            <p:cNvSpPr>
              <a:spLocks noChangeAspect="1" noChangeArrowheads="1"/>
            </p:cNvSpPr>
            <p:nvPr/>
          </p:nvSpPr>
          <p:spPr bwMode="auto">
            <a:xfrm>
              <a:off x="1927" y="2156"/>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8" name="Oval 10"/>
            <p:cNvSpPr>
              <a:spLocks noChangeAspect="1" noChangeArrowheads="1"/>
            </p:cNvSpPr>
            <p:nvPr/>
          </p:nvSpPr>
          <p:spPr bwMode="auto">
            <a:xfrm>
              <a:off x="2523"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9" name="Oval 11"/>
            <p:cNvSpPr>
              <a:spLocks noChangeAspect="1" noChangeArrowheads="1"/>
            </p:cNvSpPr>
            <p:nvPr/>
          </p:nvSpPr>
          <p:spPr bwMode="auto">
            <a:xfrm>
              <a:off x="3110"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0" name="Oval 12"/>
            <p:cNvSpPr>
              <a:spLocks noChangeAspect="1" noChangeArrowheads="1"/>
            </p:cNvSpPr>
            <p:nvPr/>
          </p:nvSpPr>
          <p:spPr bwMode="auto">
            <a:xfrm>
              <a:off x="3706" y="215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1" name="Oval 13"/>
            <p:cNvSpPr>
              <a:spLocks noChangeAspect="1" noChangeArrowheads="1"/>
            </p:cNvSpPr>
            <p:nvPr/>
          </p:nvSpPr>
          <p:spPr bwMode="auto">
            <a:xfrm>
              <a:off x="4299" y="2165"/>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2" name="Oval 14"/>
            <p:cNvSpPr>
              <a:spLocks noChangeAspect="1" noChangeArrowheads="1"/>
            </p:cNvSpPr>
            <p:nvPr/>
          </p:nvSpPr>
          <p:spPr bwMode="auto">
            <a:xfrm>
              <a:off x="1334" y="2156"/>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3" name="Oval 15"/>
            <p:cNvSpPr>
              <a:spLocks noChangeAspect="1" noChangeArrowheads="1"/>
            </p:cNvSpPr>
            <p:nvPr/>
          </p:nvSpPr>
          <p:spPr bwMode="auto">
            <a:xfrm>
              <a:off x="1927" y="2737"/>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4" name="Oval 16"/>
            <p:cNvSpPr>
              <a:spLocks noChangeAspect="1" noChangeArrowheads="1"/>
            </p:cNvSpPr>
            <p:nvPr/>
          </p:nvSpPr>
          <p:spPr bwMode="auto">
            <a:xfrm>
              <a:off x="2517"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5" name="Oval 17"/>
            <p:cNvSpPr>
              <a:spLocks noChangeAspect="1" noChangeArrowheads="1"/>
            </p:cNvSpPr>
            <p:nvPr/>
          </p:nvSpPr>
          <p:spPr bwMode="auto">
            <a:xfrm>
              <a:off x="3113" y="2743"/>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6" name="Oval 18"/>
            <p:cNvSpPr>
              <a:spLocks noChangeAspect="1" noChangeArrowheads="1"/>
            </p:cNvSpPr>
            <p:nvPr/>
          </p:nvSpPr>
          <p:spPr bwMode="auto">
            <a:xfrm>
              <a:off x="3703"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7" name="Oval 19"/>
            <p:cNvSpPr>
              <a:spLocks noChangeAspect="1" noChangeArrowheads="1"/>
            </p:cNvSpPr>
            <p:nvPr/>
          </p:nvSpPr>
          <p:spPr bwMode="auto">
            <a:xfrm>
              <a:off x="4296"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8" name="Oval 20"/>
            <p:cNvSpPr>
              <a:spLocks noChangeAspect="1" noChangeArrowheads="1"/>
            </p:cNvSpPr>
            <p:nvPr/>
          </p:nvSpPr>
          <p:spPr bwMode="auto">
            <a:xfrm>
              <a:off x="1331"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9" name="Oval 21"/>
            <p:cNvSpPr>
              <a:spLocks noChangeAspect="1" noChangeArrowheads="1"/>
            </p:cNvSpPr>
            <p:nvPr/>
          </p:nvSpPr>
          <p:spPr bwMode="auto">
            <a:xfrm>
              <a:off x="1927" y="332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90" name="Oval 22"/>
            <p:cNvSpPr>
              <a:spLocks noChangeAspect="1" noChangeArrowheads="1"/>
            </p:cNvSpPr>
            <p:nvPr/>
          </p:nvSpPr>
          <p:spPr bwMode="auto">
            <a:xfrm>
              <a:off x="2520" y="332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91" name="Oval 23"/>
            <p:cNvSpPr>
              <a:spLocks noChangeAspect="1" noChangeArrowheads="1"/>
            </p:cNvSpPr>
            <p:nvPr/>
          </p:nvSpPr>
          <p:spPr bwMode="auto">
            <a:xfrm>
              <a:off x="3110"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92" name="Oval 24"/>
            <p:cNvSpPr>
              <a:spLocks noChangeAspect="1" noChangeArrowheads="1"/>
            </p:cNvSpPr>
            <p:nvPr/>
          </p:nvSpPr>
          <p:spPr bwMode="auto">
            <a:xfrm>
              <a:off x="3709" y="332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93" name="Oval 25"/>
            <p:cNvSpPr>
              <a:spLocks noChangeAspect="1" noChangeArrowheads="1"/>
            </p:cNvSpPr>
            <p:nvPr/>
          </p:nvSpPr>
          <p:spPr bwMode="auto">
            <a:xfrm>
              <a:off x="4296"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94" name="Oval 26"/>
            <p:cNvSpPr>
              <a:spLocks noChangeAspect="1" noChangeArrowheads="1"/>
            </p:cNvSpPr>
            <p:nvPr/>
          </p:nvSpPr>
          <p:spPr bwMode="auto">
            <a:xfrm>
              <a:off x="1337"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95" name="Oval 27"/>
            <p:cNvSpPr>
              <a:spLocks noChangeAspect="1" noChangeArrowheads="1"/>
            </p:cNvSpPr>
            <p:nvPr/>
          </p:nvSpPr>
          <p:spPr bwMode="auto">
            <a:xfrm>
              <a:off x="1877" y="1523"/>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96" name="Oval 28"/>
            <p:cNvSpPr>
              <a:spLocks noChangeAspect="1" noChangeArrowheads="1"/>
            </p:cNvSpPr>
            <p:nvPr/>
          </p:nvSpPr>
          <p:spPr bwMode="auto">
            <a:xfrm>
              <a:off x="2498" y="1531"/>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97" name="Oval 29"/>
            <p:cNvSpPr>
              <a:spLocks noChangeAspect="1" noChangeArrowheads="1"/>
            </p:cNvSpPr>
            <p:nvPr/>
          </p:nvSpPr>
          <p:spPr bwMode="auto">
            <a:xfrm>
              <a:off x="3132" y="1531"/>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98" name="Oval 30"/>
            <p:cNvSpPr>
              <a:spLocks noChangeAspect="1" noChangeArrowheads="1"/>
            </p:cNvSpPr>
            <p:nvPr/>
          </p:nvSpPr>
          <p:spPr bwMode="auto">
            <a:xfrm>
              <a:off x="3759" y="1537"/>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99" name="Oval 31"/>
            <p:cNvSpPr>
              <a:spLocks noChangeAspect="1" noChangeArrowheads="1"/>
            </p:cNvSpPr>
            <p:nvPr/>
          </p:nvSpPr>
          <p:spPr bwMode="auto">
            <a:xfrm>
              <a:off x="4387" y="1537"/>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00" name="Oval 32"/>
            <p:cNvSpPr>
              <a:spLocks noChangeAspect="1" noChangeArrowheads="1"/>
            </p:cNvSpPr>
            <p:nvPr/>
          </p:nvSpPr>
          <p:spPr bwMode="auto">
            <a:xfrm>
              <a:off x="1242" y="1531"/>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01" name="Oval 33"/>
            <p:cNvSpPr>
              <a:spLocks noChangeAspect="1" noChangeArrowheads="1"/>
            </p:cNvSpPr>
            <p:nvPr/>
          </p:nvSpPr>
          <p:spPr bwMode="auto">
            <a:xfrm>
              <a:off x="1871" y="2148"/>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02" name="Oval 34"/>
            <p:cNvSpPr>
              <a:spLocks noChangeAspect="1" noChangeArrowheads="1"/>
            </p:cNvSpPr>
            <p:nvPr/>
          </p:nvSpPr>
          <p:spPr bwMode="auto">
            <a:xfrm>
              <a:off x="2498" y="2145"/>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03" name="Oval 35"/>
            <p:cNvSpPr>
              <a:spLocks noChangeAspect="1" noChangeArrowheads="1"/>
            </p:cNvSpPr>
            <p:nvPr/>
          </p:nvSpPr>
          <p:spPr bwMode="auto">
            <a:xfrm>
              <a:off x="3126" y="2139"/>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04" name="Oval 36"/>
            <p:cNvSpPr>
              <a:spLocks noChangeAspect="1" noChangeArrowheads="1"/>
            </p:cNvSpPr>
            <p:nvPr/>
          </p:nvSpPr>
          <p:spPr bwMode="auto">
            <a:xfrm>
              <a:off x="3756" y="2142"/>
              <a:ext cx="129"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05" name="Oval 37"/>
            <p:cNvSpPr>
              <a:spLocks noChangeAspect="1" noChangeArrowheads="1"/>
            </p:cNvSpPr>
            <p:nvPr/>
          </p:nvSpPr>
          <p:spPr bwMode="auto">
            <a:xfrm>
              <a:off x="4378" y="2142"/>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06" name="Oval 38"/>
            <p:cNvSpPr>
              <a:spLocks noChangeAspect="1" noChangeArrowheads="1"/>
            </p:cNvSpPr>
            <p:nvPr/>
          </p:nvSpPr>
          <p:spPr bwMode="auto">
            <a:xfrm>
              <a:off x="1244" y="2148"/>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07" name="Oval 39"/>
            <p:cNvSpPr>
              <a:spLocks noChangeAspect="1" noChangeArrowheads="1"/>
            </p:cNvSpPr>
            <p:nvPr/>
          </p:nvSpPr>
          <p:spPr bwMode="auto">
            <a:xfrm>
              <a:off x="1871" y="2757"/>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08" name="Oval 40"/>
            <p:cNvSpPr>
              <a:spLocks noChangeAspect="1" noChangeArrowheads="1"/>
            </p:cNvSpPr>
            <p:nvPr/>
          </p:nvSpPr>
          <p:spPr bwMode="auto">
            <a:xfrm>
              <a:off x="2498" y="2751"/>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09" name="Oval 41"/>
            <p:cNvSpPr>
              <a:spLocks noChangeAspect="1" noChangeArrowheads="1"/>
            </p:cNvSpPr>
            <p:nvPr/>
          </p:nvSpPr>
          <p:spPr bwMode="auto">
            <a:xfrm>
              <a:off x="3126" y="2751"/>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10" name="Oval 42"/>
            <p:cNvSpPr>
              <a:spLocks noChangeAspect="1" noChangeArrowheads="1"/>
            </p:cNvSpPr>
            <p:nvPr/>
          </p:nvSpPr>
          <p:spPr bwMode="auto">
            <a:xfrm>
              <a:off x="3753" y="2757"/>
              <a:ext cx="129"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11" name="Oval 43"/>
            <p:cNvSpPr>
              <a:spLocks noChangeAspect="1" noChangeArrowheads="1"/>
            </p:cNvSpPr>
            <p:nvPr/>
          </p:nvSpPr>
          <p:spPr bwMode="auto">
            <a:xfrm>
              <a:off x="4381" y="2751"/>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12" name="Oval 44"/>
            <p:cNvSpPr>
              <a:spLocks noChangeAspect="1" noChangeArrowheads="1"/>
            </p:cNvSpPr>
            <p:nvPr/>
          </p:nvSpPr>
          <p:spPr bwMode="auto">
            <a:xfrm>
              <a:off x="1247" y="2754"/>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13" name="Oval 45"/>
            <p:cNvSpPr>
              <a:spLocks noChangeAspect="1" noChangeArrowheads="1"/>
            </p:cNvSpPr>
            <p:nvPr/>
          </p:nvSpPr>
          <p:spPr bwMode="auto">
            <a:xfrm>
              <a:off x="1874" y="3366"/>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14" name="Oval 46"/>
            <p:cNvSpPr>
              <a:spLocks noChangeAspect="1" noChangeArrowheads="1"/>
            </p:cNvSpPr>
            <p:nvPr/>
          </p:nvSpPr>
          <p:spPr bwMode="auto">
            <a:xfrm>
              <a:off x="2495" y="3366"/>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15" name="Oval 47"/>
            <p:cNvSpPr>
              <a:spLocks noChangeAspect="1" noChangeArrowheads="1"/>
            </p:cNvSpPr>
            <p:nvPr/>
          </p:nvSpPr>
          <p:spPr bwMode="auto">
            <a:xfrm>
              <a:off x="3126" y="3369"/>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16" name="Oval 48"/>
            <p:cNvSpPr>
              <a:spLocks noChangeAspect="1" noChangeArrowheads="1"/>
            </p:cNvSpPr>
            <p:nvPr/>
          </p:nvSpPr>
          <p:spPr bwMode="auto">
            <a:xfrm>
              <a:off x="3753" y="3363"/>
              <a:ext cx="129"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17" name="Oval 49"/>
            <p:cNvSpPr>
              <a:spLocks noChangeAspect="1" noChangeArrowheads="1"/>
            </p:cNvSpPr>
            <p:nvPr/>
          </p:nvSpPr>
          <p:spPr bwMode="auto">
            <a:xfrm>
              <a:off x="4381" y="3363"/>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18" name="Oval 50"/>
            <p:cNvSpPr>
              <a:spLocks noChangeAspect="1" noChangeArrowheads="1"/>
            </p:cNvSpPr>
            <p:nvPr/>
          </p:nvSpPr>
          <p:spPr bwMode="auto">
            <a:xfrm>
              <a:off x="1244" y="3369"/>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19" name="Oval 51"/>
            <p:cNvSpPr>
              <a:spLocks noChangeAspect="1" noChangeArrowheads="1"/>
            </p:cNvSpPr>
            <p:nvPr/>
          </p:nvSpPr>
          <p:spPr bwMode="auto">
            <a:xfrm>
              <a:off x="1824" y="1487"/>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20" name="Oval 52"/>
            <p:cNvSpPr>
              <a:spLocks noChangeAspect="1" noChangeArrowheads="1"/>
            </p:cNvSpPr>
            <p:nvPr/>
          </p:nvSpPr>
          <p:spPr bwMode="auto">
            <a:xfrm>
              <a:off x="2485" y="1473"/>
              <a:ext cx="134"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21" name="Oval 53"/>
            <p:cNvSpPr>
              <a:spLocks noChangeAspect="1" noChangeArrowheads="1"/>
            </p:cNvSpPr>
            <p:nvPr/>
          </p:nvSpPr>
          <p:spPr bwMode="auto">
            <a:xfrm>
              <a:off x="3151" y="1479"/>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22" name="Oval 54"/>
            <p:cNvSpPr>
              <a:spLocks noChangeAspect="1" noChangeArrowheads="1"/>
            </p:cNvSpPr>
            <p:nvPr/>
          </p:nvSpPr>
          <p:spPr bwMode="auto">
            <a:xfrm>
              <a:off x="3800" y="1479"/>
              <a:ext cx="134"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23" name="Oval 55"/>
            <p:cNvSpPr>
              <a:spLocks noChangeAspect="1" noChangeArrowheads="1"/>
            </p:cNvSpPr>
            <p:nvPr/>
          </p:nvSpPr>
          <p:spPr bwMode="auto">
            <a:xfrm>
              <a:off x="4460" y="1479"/>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24" name="Oval 56"/>
            <p:cNvSpPr>
              <a:spLocks noChangeAspect="1" noChangeArrowheads="1"/>
            </p:cNvSpPr>
            <p:nvPr/>
          </p:nvSpPr>
          <p:spPr bwMode="auto">
            <a:xfrm>
              <a:off x="1164" y="1471"/>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25" name="Oval 57"/>
            <p:cNvSpPr>
              <a:spLocks noChangeAspect="1" noChangeArrowheads="1"/>
            </p:cNvSpPr>
            <p:nvPr/>
          </p:nvSpPr>
          <p:spPr bwMode="auto">
            <a:xfrm>
              <a:off x="1818" y="2116"/>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26" name="Oval 58"/>
            <p:cNvSpPr>
              <a:spLocks noChangeAspect="1" noChangeArrowheads="1"/>
            </p:cNvSpPr>
            <p:nvPr/>
          </p:nvSpPr>
          <p:spPr bwMode="auto">
            <a:xfrm>
              <a:off x="2475" y="2122"/>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27" name="Oval 59"/>
            <p:cNvSpPr>
              <a:spLocks noChangeAspect="1" noChangeArrowheads="1"/>
            </p:cNvSpPr>
            <p:nvPr/>
          </p:nvSpPr>
          <p:spPr bwMode="auto">
            <a:xfrm>
              <a:off x="3142" y="2122"/>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28" name="Oval 60"/>
            <p:cNvSpPr>
              <a:spLocks noChangeAspect="1" noChangeArrowheads="1"/>
            </p:cNvSpPr>
            <p:nvPr/>
          </p:nvSpPr>
          <p:spPr bwMode="auto">
            <a:xfrm>
              <a:off x="3799" y="2125"/>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29" name="Oval 61"/>
            <p:cNvSpPr>
              <a:spLocks noChangeAspect="1" noChangeArrowheads="1"/>
            </p:cNvSpPr>
            <p:nvPr/>
          </p:nvSpPr>
          <p:spPr bwMode="auto">
            <a:xfrm>
              <a:off x="4460" y="2119"/>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0" name="Oval 62"/>
            <p:cNvSpPr>
              <a:spLocks noChangeAspect="1" noChangeArrowheads="1"/>
            </p:cNvSpPr>
            <p:nvPr/>
          </p:nvSpPr>
          <p:spPr bwMode="auto">
            <a:xfrm>
              <a:off x="1152" y="2122"/>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1" name="Oval 63"/>
            <p:cNvSpPr>
              <a:spLocks noChangeAspect="1" noChangeArrowheads="1"/>
            </p:cNvSpPr>
            <p:nvPr/>
          </p:nvSpPr>
          <p:spPr bwMode="auto">
            <a:xfrm>
              <a:off x="1821" y="2766"/>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2" name="Oval 64"/>
            <p:cNvSpPr>
              <a:spLocks noChangeAspect="1" noChangeArrowheads="1"/>
            </p:cNvSpPr>
            <p:nvPr/>
          </p:nvSpPr>
          <p:spPr bwMode="auto">
            <a:xfrm>
              <a:off x="2478" y="2763"/>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3" name="Oval 65"/>
            <p:cNvSpPr>
              <a:spLocks noChangeAspect="1" noChangeArrowheads="1"/>
            </p:cNvSpPr>
            <p:nvPr/>
          </p:nvSpPr>
          <p:spPr bwMode="auto">
            <a:xfrm>
              <a:off x="3136" y="2766"/>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4" name="Oval 66"/>
            <p:cNvSpPr>
              <a:spLocks noChangeAspect="1" noChangeArrowheads="1"/>
            </p:cNvSpPr>
            <p:nvPr/>
          </p:nvSpPr>
          <p:spPr bwMode="auto">
            <a:xfrm>
              <a:off x="3799" y="2763"/>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5" name="Oval 67"/>
            <p:cNvSpPr>
              <a:spLocks noChangeAspect="1" noChangeArrowheads="1"/>
            </p:cNvSpPr>
            <p:nvPr/>
          </p:nvSpPr>
          <p:spPr bwMode="auto">
            <a:xfrm>
              <a:off x="4457" y="2766"/>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6" name="Oval 68"/>
            <p:cNvSpPr>
              <a:spLocks noChangeAspect="1" noChangeArrowheads="1"/>
            </p:cNvSpPr>
            <p:nvPr/>
          </p:nvSpPr>
          <p:spPr bwMode="auto">
            <a:xfrm>
              <a:off x="1158" y="2769"/>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7" name="Oval 69"/>
            <p:cNvSpPr>
              <a:spLocks noChangeAspect="1" noChangeArrowheads="1"/>
            </p:cNvSpPr>
            <p:nvPr/>
          </p:nvSpPr>
          <p:spPr bwMode="auto">
            <a:xfrm>
              <a:off x="1815" y="3410"/>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8" name="Oval 70"/>
            <p:cNvSpPr>
              <a:spLocks noChangeAspect="1" noChangeArrowheads="1"/>
            </p:cNvSpPr>
            <p:nvPr/>
          </p:nvSpPr>
          <p:spPr bwMode="auto">
            <a:xfrm>
              <a:off x="2481" y="3410"/>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9" name="Oval 71"/>
            <p:cNvSpPr>
              <a:spLocks noChangeAspect="1" noChangeArrowheads="1"/>
            </p:cNvSpPr>
            <p:nvPr/>
          </p:nvSpPr>
          <p:spPr bwMode="auto">
            <a:xfrm>
              <a:off x="3142" y="3413"/>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0" name="Oval 72"/>
            <p:cNvSpPr>
              <a:spLocks noChangeAspect="1" noChangeArrowheads="1"/>
            </p:cNvSpPr>
            <p:nvPr/>
          </p:nvSpPr>
          <p:spPr bwMode="auto">
            <a:xfrm>
              <a:off x="3796" y="3410"/>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1" name="Oval 73"/>
            <p:cNvSpPr>
              <a:spLocks noChangeAspect="1" noChangeArrowheads="1"/>
            </p:cNvSpPr>
            <p:nvPr/>
          </p:nvSpPr>
          <p:spPr bwMode="auto">
            <a:xfrm>
              <a:off x="4457" y="3410"/>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2" name="Oval 74"/>
            <p:cNvSpPr>
              <a:spLocks noChangeAspect="1" noChangeArrowheads="1"/>
            </p:cNvSpPr>
            <p:nvPr/>
          </p:nvSpPr>
          <p:spPr bwMode="auto">
            <a:xfrm>
              <a:off x="1155" y="3410"/>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3" name="Oval 75"/>
            <p:cNvSpPr>
              <a:spLocks noChangeAspect="1" noChangeArrowheads="1"/>
            </p:cNvSpPr>
            <p:nvPr/>
          </p:nvSpPr>
          <p:spPr bwMode="auto">
            <a:xfrm>
              <a:off x="1749" y="1413"/>
              <a:ext cx="144"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4" name="Oval 76"/>
            <p:cNvSpPr>
              <a:spLocks noChangeAspect="1" noChangeArrowheads="1"/>
            </p:cNvSpPr>
            <p:nvPr/>
          </p:nvSpPr>
          <p:spPr bwMode="auto">
            <a:xfrm>
              <a:off x="2460" y="1413"/>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5" name="Oval 77"/>
            <p:cNvSpPr>
              <a:spLocks noChangeAspect="1" noChangeArrowheads="1"/>
            </p:cNvSpPr>
            <p:nvPr/>
          </p:nvSpPr>
          <p:spPr bwMode="auto">
            <a:xfrm>
              <a:off x="3157" y="1413"/>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6" name="Oval 78"/>
            <p:cNvSpPr>
              <a:spLocks noChangeAspect="1" noChangeArrowheads="1"/>
            </p:cNvSpPr>
            <p:nvPr/>
          </p:nvSpPr>
          <p:spPr bwMode="auto">
            <a:xfrm>
              <a:off x="3865" y="1407"/>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7" name="Oval 79"/>
            <p:cNvSpPr>
              <a:spLocks noChangeAspect="1" noChangeArrowheads="1"/>
            </p:cNvSpPr>
            <p:nvPr/>
          </p:nvSpPr>
          <p:spPr bwMode="auto">
            <a:xfrm>
              <a:off x="4574" y="1413"/>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8" name="Oval 80"/>
            <p:cNvSpPr>
              <a:spLocks noChangeAspect="1" noChangeArrowheads="1"/>
            </p:cNvSpPr>
            <p:nvPr/>
          </p:nvSpPr>
          <p:spPr bwMode="auto">
            <a:xfrm>
              <a:off x="1048" y="1413"/>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9" name="Oval 81"/>
            <p:cNvSpPr>
              <a:spLocks noChangeAspect="1" noChangeArrowheads="1"/>
            </p:cNvSpPr>
            <p:nvPr/>
          </p:nvSpPr>
          <p:spPr bwMode="auto">
            <a:xfrm>
              <a:off x="1745" y="2097"/>
              <a:ext cx="143"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50" name="Oval 82"/>
            <p:cNvSpPr>
              <a:spLocks noChangeAspect="1" noChangeArrowheads="1"/>
            </p:cNvSpPr>
            <p:nvPr/>
          </p:nvSpPr>
          <p:spPr bwMode="auto">
            <a:xfrm>
              <a:off x="2453" y="2094"/>
              <a:ext cx="144"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51" name="Oval 83"/>
            <p:cNvSpPr>
              <a:spLocks noChangeAspect="1" noChangeArrowheads="1"/>
            </p:cNvSpPr>
            <p:nvPr/>
          </p:nvSpPr>
          <p:spPr bwMode="auto">
            <a:xfrm>
              <a:off x="3156" y="2100"/>
              <a:ext cx="143"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52" name="Oval 84"/>
            <p:cNvSpPr>
              <a:spLocks noChangeAspect="1" noChangeArrowheads="1"/>
            </p:cNvSpPr>
            <p:nvPr/>
          </p:nvSpPr>
          <p:spPr bwMode="auto">
            <a:xfrm>
              <a:off x="3855" y="2097"/>
              <a:ext cx="144"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53" name="Oval 85"/>
            <p:cNvSpPr>
              <a:spLocks noChangeAspect="1" noChangeArrowheads="1"/>
            </p:cNvSpPr>
            <p:nvPr/>
          </p:nvSpPr>
          <p:spPr bwMode="auto">
            <a:xfrm>
              <a:off x="4564" y="2097"/>
              <a:ext cx="143"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54" name="Oval 86"/>
            <p:cNvSpPr>
              <a:spLocks noChangeAspect="1" noChangeArrowheads="1"/>
            </p:cNvSpPr>
            <p:nvPr/>
          </p:nvSpPr>
          <p:spPr bwMode="auto">
            <a:xfrm>
              <a:off x="1049" y="2091"/>
              <a:ext cx="143"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55" name="Oval 87"/>
            <p:cNvSpPr>
              <a:spLocks noChangeAspect="1" noChangeArrowheads="1"/>
            </p:cNvSpPr>
            <p:nvPr/>
          </p:nvSpPr>
          <p:spPr bwMode="auto">
            <a:xfrm>
              <a:off x="1751" y="2786"/>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56" name="Oval 88"/>
            <p:cNvSpPr>
              <a:spLocks noChangeAspect="1" noChangeArrowheads="1"/>
            </p:cNvSpPr>
            <p:nvPr/>
          </p:nvSpPr>
          <p:spPr bwMode="auto">
            <a:xfrm>
              <a:off x="2456" y="2783"/>
              <a:ext cx="144"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57" name="Oval 89"/>
            <p:cNvSpPr>
              <a:spLocks noChangeAspect="1" noChangeArrowheads="1"/>
            </p:cNvSpPr>
            <p:nvPr/>
          </p:nvSpPr>
          <p:spPr bwMode="auto">
            <a:xfrm>
              <a:off x="3156" y="2786"/>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58" name="Oval 90"/>
            <p:cNvSpPr>
              <a:spLocks noChangeAspect="1" noChangeArrowheads="1"/>
            </p:cNvSpPr>
            <p:nvPr/>
          </p:nvSpPr>
          <p:spPr bwMode="auto">
            <a:xfrm>
              <a:off x="3858" y="2786"/>
              <a:ext cx="144"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59" name="Oval 91"/>
            <p:cNvSpPr>
              <a:spLocks noChangeAspect="1" noChangeArrowheads="1"/>
            </p:cNvSpPr>
            <p:nvPr/>
          </p:nvSpPr>
          <p:spPr bwMode="auto">
            <a:xfrm>
              <a:off x="4561" y="2786"/>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0" name="Oval 92"/>
            <p:cNvSpPr>
              <a:spLocks noChangeAspect="1" noChangeArrowheads="1"/>
            </p:cNvSpPr>
            <p:nvPr/>
          </p:nvSpPr>
          <p:spPr bwMode="auto">
            <a:xfrm>
              <a:off x="1049" y="2780"/>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1" name="Oval 93"/>
            <p:cNvSpPr>
              <a:spLocks noChangeAspect="1" noChangeArrowheads="1"/>
            </p:cNvSpPr>
            <p:nvPr/>
          </p:nvSpPr>
          <p:spPr bwMode="auto">
            <a:xfrm>
              <a:off x="1748" y="3471"/>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2" name="Oval 94"/>
            <p:cNvSpPr>
              <a:spLocks noChangeAspect="1" noChangeArrowheads="1"/>
            </p:cNvSpPr>
            <p:nvPr/>
          </p:nvSpPr>
          <p:spPr bwMode="auto">
            <a:xfrm>
              <a:off x="2453" y="3471"/>
              <a:ext cx="144"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3" name="Oval 95"/>
            <p:cNvSpPr>
              <a:spLocks noChangeAspect="1" noChangeArrowheads="1"/>
            </p:cNvSpPr>
            <p:nvPr/>
          </p:nvSpPr>
          <p:spPr bwMode="auto">
            <a:xfrm>
              <a:off x="3159" y="3465"/>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4" name="Oval 96"/>
            <p:cNvSpPr>
              <a:spLocks noChangeAspect="1" noChangeArrowheads="1"/>
            </p:cNvSpPr>
            <p:nvPr/>
          </p:nvSpPr>
          <p:spPr bwMode="auto">
            <a:xfrm>
              <a:off x="3858" y="3465"/>
              <a:ext cx="144"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5" name="Oval 97"/>
            <p:cNvSpPr>
              <a:spLocks noChangeAspect="1" noChangeArrowheads="1"/>
            </p:cNvSpPr>
            <p:nvPr/>
          </p:nvSpPr>
          <p:spPr bwMode="auto">
            <a:xfrm>
              <a:off x="4561" y="3465"/>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6" name="Oval 98"/>
            <p:cNvSpPr>
              <a:spLocks noChangeAspect="1" noChangeArrowheads="1"/>
            </p:cNvSpPr>
            <p:nvPr/>
          </p:nvSpPr>
          <p:spPr bwMode="auto">
            <a:xfrm>
              <a:off x="1049" y="3465"/>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7" name="Oval 99"/>
            <p:cNvSpPr>
              <a:spLocks noChangeAspect="1" noChangeArrowheads="1"/>
            </p:cNvSpPr>
            <p:nvPr/>
          </p:nvSpPr>
          <p:spPr bwMode="auto">
            <a:xfrm>
              <a:off x="1686" y="1328"/>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8" name="Oval 100"/>
            <p:cNvSpPr>
              <a:spLocks noChangeAspect="1" noChangeArrowheads="1"/>
            </p:cNvSpPr>
            <p:nvPr/>
          </p:nvSpPr>
          <p:spPr bwMode="auto">
            <a:xfrm>
              <a:off x="2439" y="1344"/>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9" name="Oval 101"/>
            <p:cNvSpPr>
              <a:spLocks noChangeAspect="1" noChangeArrowheads="1"/>
            </p:cNvSpPr>
            <p:nvPr/>
          </p:nvSpPr>
          <p:spPr bwMode="auto">
            <a:xfrm>
              <a:off x="3180" y="1338"/>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0" name="Oval 102"/>
            <p:cNvSpPr>
              <a:spLocks noChangeAspect="1" noChangeArrowheads="1"/>
            </p:cNvSpPr>
            <p:nvPr/>
          </p:nvSpPr>
          <p:spPr bwMode="auto">
            <a:xfrm>
              <a:off x="3933" y="1344"/>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1" name="Oval 103"/>
            <p:cNvSpPr>
              <a:spLocks noChangeAspect="1" noChangeArrowheads="1"/>
            </p:cNvSpPr>
            <p:nvPr/>
          </p:nvSpPr>
          <p:spPr bwMode="auto">
            <a:xfrm>
              <a:off x="4674" y="1338"/>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2" name="Oval 104"/>
            <p:cNvSpPr>
              <a:spLocks noChangeAspect="1" noChangeArrowheads="1"/>
            </p:cNvSpPr>
            <p:nvPr/>
          </p:nvSpPr>
          <p:spPr bwMode="auto">
            <a:xfrm>
              <a:off x="940" y="1336"/>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3" name="Oval 105"/>
            <p:cNvSpPr>
              <a:spLocks noChangeAspect="1" noChangeArrowheads="1"/>
            </p:cNvSpPr>
            <p:nvPr/>
          </p:nvSpPr>
          <p:spPr bwMode="auto">
            <a:xfrm>
              <a:off x="1679" y="2078"/>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4" name="Oval 106"/>
            <p:cNvSpPr>
              <a:spLocks noChangeAspect="1" noChangeArrowheads="1"/>
            </p:cNvSpPr>
            <p:nvPr/>
          </p:nvSpPr>
          <p:spPr bwMode="auto">
            <a:xfrm>
              <a:off x="2429" y="2072"/>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5" name="Oval 107"/>
            <p:cNvSpPr>
              <a:spLocks noChangeAspect="1" noChangeArrowheads="1"/>
            </p:cNvSpPr>
            <p:nvPr/>
          </p:nvSpPr>
          <p:spPr bwMode="auto">
            <a:xfrm>
              <a:off x="3170" y="2072"/>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6" name="Oval 108"/>
            <p:cNvSpPr>
              <a:spLocks noChangeAspect="1" noChangeArrowheads="1"/>
            </p:cNvSpPr>
            <p:nvPr/>
          </p:nvSpPr>
          <p:spPr bwMode="auto">
            <a:xfrm>
              <a:off x="3920" y="2069"/>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7" name="Oval 109"/>
            <p:cNvSpPr>
              <a:spLocks noChangeAspect="1" noChangeArrowheads="1"/>
            </p:cNvSpPr>
            <p:nvPr/>
          </p:nvSpPr>
          <p:spPr bwMode="auto">
            <a:xfrm>
              <a:off x="4667" y="2075"/>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8" name="Oval 110"/>
            <p:cNvSpPr>
              <a:spLocks noChangeAspect="1" noChangeArrowheads="1"/>
            </p:cNvSpPr>
            <p:nvPr/>
          </p:nvSpPr>
          <p:spPr bwMode="auto">
            <a:xfrm>
              <a:off x="939" y="2072"/>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9" name="Oval 111"/>
            <p:cNvSpPr>
              <a:spLocks noChangeAspect="1" noChangeArrowheads="1"/>
            </p:cNvSpPr>
            <p:nvPr/>
          </p:nvSpPr>
          <p:spPr bwMode="auto">
            <a:xfrm>
              <a:off x="1682" y="2800"/>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80" name="Oval 112"/>
            <p:cNvSpPr>
              <a:spLocks noChangeAspect="1" noChangeArrowheads="1"/>
            </p:cNvSpPr>
            <p:nvPr/>
          </p:nvSpPr>
          <p:spPr bwMode="auto">
            <a:xfrm>
              <a:off x="2426" y="2803"/>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81" name="Oval 113"/>
            <p:cNvSpPr>
              <a:spLocks noChangeAspect="1" noChangeArrowheads="1"/>
            </p:cNvSpPr>
            <p:nvPr/>
          </p:nvSpPr>
          <p:spPr bwMode="auto">
            <a:xfrm>
              <a:off x="3176" y="2800"/>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82" name="Oval 114"/>
            <p:cNvSpPr>
              <a:spLocks noChangeAspect="1" noChangeArrowheads="1"/>
            </p:cNvSpPr>
            <p:nvPr/>
          </p:nvSpPr>
          <p:spPr bwMode="auto">
            <a:xfrm>
              <a:off x="3920" y="2797"/>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83" name="Oval 115"/>
            <p:cNvSpPr>
              <a:spLocks noChangeAspect="1" noChangeArrowheads="1"/>
            </p:cNvSpPr>
            <p:nvPr/>
          </p:nvSpPr>
          <p:spPr bwMode="auto">
            <a:xfrm>
              <a:off x="4667" y="2797"/>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84" name="Oval 116"/>
            <p:cNvSpPr>
              <a:spLocks noChangeAspect="1" noChangeArrowheads="1"/>
            </p:cNvSpPr>
            <p:nvPr/>
          </p:nvSpPr>
          <p:spPr bwMode="auto">
            <a:xfrm>
              <a:off x="930" y="2797"/>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85" name="Oval 117"/>
            <p:cNvSpPr>
              <a:spLocks noChangeAspect="1" noChangeArrowheads="1"/>
            </p:cNvSpPr>
            <p:nvPr/>
          </p:nvSpPr>
          <p:spPr bwMode="auto">
            <a:xfrm>
              <a:off x="1682" y="3532"/>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86" name="Oval 118"/>
            <p:cNvSpPr>
              <a:spLocks noChangeAspect="1" noChangeArrowheads="1"/>
            </p:cNvSpPr>
            <p:nvPr/>
          </p:nvSpPr>
          <p:spPr bwMode="auto">
            <a:xfrm>
              <a:off x="2426" y="3526"/>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87" name="Oval 119"/>
            <p:cNvSpPr>
              <a:spLocks noChangeAspect="1" noChangeArrowheads="1"/>
            </p:cNvSpPr>
            <p:nvPr/>
          </p:nvSpPr>
          <p:spPr bwMode="auto">
            <a:xfrm>
              <a:off x="3176" y="3526"/>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88" name="Oval 120"/>
            <p:cNvSpPr>
              <a:spLocks noChangeAspect="1" noChangeArrowheads="1"/>
            </p:cNvSpPr>
            <p:nvPr/>
          </p:nvSpPr>
          <p:spPr bwMode="auto">
            <a:xfrm>
              <a:off x="3923" y="3529"/>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89" name="Oval 121"/>
            <p:cNvSpPr>
              <a:spLocks noChangeAspect="1" noChangeArrowheads="1"/>
            </p:cNvSpPr>
            <p:nvPr/>
          </p:nvSpPr>
          <p:spPr bwMode="auto">
            <a:xfrm>
              <a:off x="4664" y="3532"/>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90" name="Oval 122"/>
            <p:cNvSpPr>
              <a:spLocks noChangeAspect="1" noChangeArrowheads="1"/>
            </p:cNvSpPr>
            <p:nvPr/>
          </p:nvSpPr>
          <p:spPr bwMode="auto">
            <a:xfrm>
              <a:off x="936" y="3529"/>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91" name="Oval 123"/>
            <p:cNvSpPr>
              <a:spLocks noChangeAspect="1" noChangeArrowheads="1"/>
            </p:cNvSpPr>
            <p:nvPr/>
          </p:nvSpPr>
          <p:spPr bwMode="auto">
            <a:xfrm>
              <a:off x="1599" y="1266"/>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92" name="Oval 124"/>
            <p:cNvSpPr>
              <a:spLocks noChangeAspect="1" noChangeArrowheads="1"/>
            </p:cNvSpPr>
            <p:nvPr/>
          </p:nvSpPr>
          <p:spPr bwMode="auto">
            <a:xfrm>
              <a:off x="2398" y="1266"/>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93" name="Oval 125"/>
            <p:cNvSpPr>
              <a:spLocks noChangeAspect="1" noChangeArrowheads="1"/>
            </p:cNvSpPr>
            <p:nvPr/>
          </p:nvSpPr>
          <p:spPr bwMode="auto">
            <a:xfrm>
              <a:off x="3200" y="1272"/>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94" name="Oval 126"/>
            <p:cNvSpPr>
              <a:spLocks noChangeAspect="1" noChangeArrowheads="1"/>
            </p:cNvSpPr>
            <p:nvPr/>
          </p:nvSpPr>
          <p:spPr bwMode="auto">
            <a:xfrm>
              <a:off x="4003" y="1266"/>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95" name="Oval 127"/>
            <p:cNvSpPr>
              <a:spLocks noChangeAspect="1" noChangeArrowheads="1"/>
            </p:cNvSpPr>
            <p:nvPr/>
          </p:nvSpPr>
          <p:spPr bwMode="auto">
            <a:xfrm>
              <a:off x="4787" y="1266"/>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96" name="Oval 128"/>
            <p:cNvSpPr>
              <a:spLocks noChangeAspect="1" noChangeArrowheads="1"/>
            </p:cNvSpPr>
            <p:nvPr/>
          </p:nvSpPr>
          <p:spPr bwMode="auto">
            <a:xfrm>
              <a:off x="812" y="1274"/>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97" name="Oval 129"/>
            <p:cNvSpPr>
              <a:spLocks noChangeAspect="1" noChangeArrowheads="1"/>
            </p:cNvSpPr>
            <p:nvPr/>
          </p:nvSpPr>
          <p:spPr bwMode="auto">
            <a:xfrm>
              <a:off x="1606" y="2042"/>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98" name="Oval 130"/>
            <p:cNvSpPr>
              <a:spLocks noChangeAspect="1" noChangeArrowheads="1"/>
            </p:cNvSpPr>
            <p:nvPr/>
          </p:nvSpPr>
          <p:spPr bwMode="auto">
            <a:xfrm>
              <a:off x="2396" y="2045"/>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99" name="Oval 131"/>
            <p:cNvSpPr>
              <a:spLocks noChangeAspect="1" noChangeArrowheads="1"/>
            </p:cNvSpPr>
            <p:nvPr/>
          </p:nvSpPr>
          <p:spPr bwMode="auto">
            <a:xfrm>
              <a:off x="3193" y="2039"/>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00" name="Oval 132"/>
            <p:cNvSpPr>
              <a:spLocks noChangeAspect="1" noChangeArrowheads="1"/>
            </p:cNvSpPr>
            <p:nvPr/>
          </p:nvSpPr>
          <p:spPr bwMode="auto">
            <a:xfrm>
              <a:off x="3989" y="2045"/>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01" name="Oval 133"/>
            <p:cNvSpPr>
              <a:spLocks noChangeAspect="1" noChangeArrowheads="1"/>
            </p:cNvSpPr>
            <p:nvPr/>
          </p:nvSpPr>
          <p:spPr bwMode="auto">
            <a:xfrm>
              <a:off x="4789" y="2039"/>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02" name="Oval 134"/>
            <p:cNvSpPr>
              <a:spLocks noChangeAspect="1" noChangeArrowheads="1"/>
            </p:cNvSpPr>
            <p:nvPr/>
          </p:nvSpPr>
          <p:spPr bwMode="auto">
            <a:xfrm>
              <a:off x="804" y="2048"/>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03" name="Oval 135"/>
            <p:cNvSpPr>
              <a:spLocks noChangeAspect="1" noChangeArrowheads="1"/>
            </p:cNvSpPr>
            <p:nvPr/>
          </p:nvSpPr>
          <p:spPr bwMode="auto">
            <a:xfrm>
              <a:off x="1597" y="2822"/>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04" name="Oval 136"/>
            <p:cNvSpPr>
              <a:spLocks noChangeAspect="1" noChangeArrowheads="1"/>
            </p:cNvSpPr>
            <p:nvPr/>
          </p:nvSpPr>
          <p:spPr bwMode="auto">
            <a:xfrm>
              <a:off x="2393" y="2819"/>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05" name="Oval 137"/>
            <p:cNvSpPr>
              <a:spLocks noChangeAspect="1" noChangeArrowheads="1"/>
            </p:cNvSpPr>
            <p:nvPr/>
          </p:nvSpPr>
          <p:spPr bwMode="auto">
            <a:xfrm>
              <a:off x="3193" y="2822"/>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06" name="Oval 138"/>
            <p:cNvSpPr>
              <a:spLocks noChangeAspect="1" noChangeArrowheads="1"/>
            </p:cNvSpPr>
            <p:nvPr/>
          </p:nvSpPr>
          <p:spPr bwMode="auto">
            <a:xfrm>
              <a:off x="3986" y="2819"/>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07" name="Oval 139"/>
            <p:cNvSpPr>
              <a:spLocks noChangeAspect="1" noChangeArrowheads="1"/>
            </p:cNvSpPr>
            <p:nvPr/>
          </p:nvSpPr>
          <p:spPr bwMode="auto">
            <a:xfrm>
              <a:off x="4786" y="2822"/>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08" name="Oval 140"/>
            <p:cNvSpPr>
              <a:spLocks noChangeAspect="1" noChangeArrowheads="1"/>
            </p:cNvSpPr>
            <p:nvPr/>
          </p:nvSpPr>
          <p:spPr bwMode="auto">
            <a:xfrm>
              <a:off x="807" y="2822"/>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09" name="Oval 141"/>
            <p:cNvSpPr>
              <a:spLocks noChangeAspect="1" noChangeArrowheads="1"/>
            </p:cNvSpPr>
            <p:nvPr/>
          </p:nvSpPr>
          <p:spPr bwMode="auto">
            <a:xfrm>
              <a:off x="1600" y="3592"/>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10" name="Oval 142"/>
            <p:cNvSpPr>
              <a:spLocks noChangeAspect="1" noChangeArrowheads="1"/>
            </p:cNvSpPr>
            <p:nvPr/>
          </p:nvSpPr>
          <p:spPr bwMode="auto">
            <a:xfrm>
              <a:off x="2393" y="3598"/>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11" name="Oval 143"/>
            <p:cNvSpPr>
              <a:spLocks noChangeAspect="1" noChangeArrowheads="1"/>
            </p:cNvSpPr>
            <p:nvPr/>
          </p:nvSpPr>
          <p:spPr bwMode="auto">
            <a:xfrm>
              <a:off x="3187" y="3598"/>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12" name="Oval 144"/>
            <p:cNvSpPr>
              <a:spLocks noChangeAspect="1" noChangeArrowheads="1"/>
            </p:cNvSpPr>
            <p:nvPr/>
          </p:nvSpPr>
          <p:spPr bwMode="auto">
            <a:xfrm>
              <a:off x="3989" y="3592"/>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13" name="Oval 145"/>
            <p:cNvSpPr>
              <a:spLocks noChangeAspect="1" noChangeArrowheads="1"/>
            </p:cNvSpPr>
            <p:nvPr/>
          </p:nvSpPr>
          <p:spPr bwMode="auto">
            <a:xfrm>
              <a:off x="4786" y="3589"/>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14" name="Oval 146"/>
            <p:cNvSpPr>
              <a:spLocks noChangeAspect="1" noChangeArrowheads="1"/>
            </p:cNvSpPr>
            <p:nvPr/>
          </p:nvSpPr>
          <p:spPr bwMode="auto">
            <a:xfrm>
              <a:off x="801" y="3592"/>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15" name="Oval 147"/>
            <p:cNvSpPr>
              <a:spLocks noChangeArrowheads="1"/>
            </p:cNvSpPr>
            <p:nvPr/>
          </p:nvSpPr>
          <p:spPr bwMode="auto">
            <a:xfrm>
              <a:off x="1525" y="1178"/>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16" name="Oval 148"/>
            <p:cNvSpPr>
              <a:spLocks noChangeArrowheads="1"/>
            </p:cNvSpPr>
            <p:nvPr/>
          </p:nvSpPr>
          <p:spPr bwMode="auto">
            <a:xfrm>
              <a:off x="2381" y="118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17" name="Oval 149"/>
            <p:cNvSpPr>
              <a:spLocks noChangeArrowheads="1"/>
            </p:cNvSpPr>
            <p:nvPr/>
          </p:nvSpPr>
          <p:spPr bwMode="auto">
            <a:xfrm>
              <a:off x="3233" y="118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18" name="Oval 150"/>
            <p:cNvSpPr>
              <a:spLocks noChangeArrowheads="1"/>
            </p:cNvSpPr>
            <p:nvPr/>
          </p:nvSpPr>
          <p:spPr bwMode="auto">
            <a:xfrm>
              <a:off x="4069" y="119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19" name="Oval 151"/>
            <p:cNvSpPr>
              <a:spLocks noChangeArrowheads="1"/>
            </p:cNvSpPr>
            <p:nvPr/>
          </p:nvSpPr>
          <p:spPr bwMode="auto">
            <a:xfrm>
              <a:off x="4929" y="118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20" name="Oval 152"/>
            <p:cNvSpPr>
              <a:spLocks noChangeArrowheads="1"/>
            </p:cNvSpPr>
            <p:nvPr/>
          </p:nvSpPr>
          <p:spPr bwMode="auto">
            <a:xfrm>
              <a:off x="686" y="118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21" name="Oval 153"/>
            <p:cNvSpPr>
              <a:spLocks noChangeArrowheads="1"/>
            </p:cNvSpPr>
            <p:nvPr/>
          </p:nvSpPr>
          <p:spPr bwMode="auto">
            <a:xfrm>
              <a:off x="1517" y="200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22" name="Oval 154"/>
            <p:cNvSpPr>
              <a:spLocks noChangeArrowheads="1"/>
            </p:cNvSpPr>
            <p:nvPr/>
          </p:nvSpPr>
          <p:spPr bwMode="auto">
            <a:xfrm>
              <a:off x="2365" y="200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23" name="Oval 155"/>
            <p:cNvSpPr>
              <a:spLocks noChangeArrowheads="1"/>
            </p:cNvSpPr>
            <p:nvPr/>
          </p:nvSpPr>
          <p:spPr bwMode="auto">
            <a:xfrm>
              <a:off x="3216" y="201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24" name="Oval 156"/>
            <p:cNvSpPr>
              <a:spLocks noChangeArrowheads="1"/>
            </p:cNvSpPr>
            <p:nvPr/>
          </p:nvSpPr>
          <p:spPr bwMode="auto">
            <a:xfrm>
              <a:off x="4064" y="201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25" name="Oval 157"/>
            <p:cNvSpPr>
              <a:spLocks noChangeArrowheads="1"/>
            </p:cNvSpPr>
            <p:nvPr/>
          </p:nvSpPr>
          <p:spPr bwMode="auto">
            <a:xfrm>
              <a:off x="4912" y="201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26" name="Oval 158"/>
            <p:cNvSpPr>
              <a:spLocks noChangeArrowheads="1"/>
            </p:cNvSpPr>
            <p:nvPr/>
          </p:nvSpPr>
          <p:spPr bwMode="auto">
            <a:xfrm>
              <a:off x="658" y="201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27" name="Oval 159"/>
            <p:cNvSpPr>
              <a:spLocks noChangeArrowheads="1"/>
            </p:cNvSpPr>
            <p:nvPr/>
          </p:nvSpPr>
          <p:spPr bwMode="auto">
            <a:xfrm>
              <a:off x="1520" y="283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28" name="Oval 160"/>
            <p:cNvSpPr>
              <a:spLocks noChangeArrowheads="1"/>
            </p:cNvSpPr>
            <p:nvPr/>
          </p:nvSpPr>
          <p:spPr bwMode="auto">
            <a:xfrm>
              <a:off x="2368" y="283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29" name="Oval 161"/>
            <p:cNvSpPr>
              <a:spLocks noChangeArrowheads="1"/>
            </p:cNvSpPr>
            <p:nvPr/>
          </p:nvSpPr>
          <p:spPr bwMode="auto">
            <a:xfrm>
              <a:off x="3213" y="283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30" name="Oval 162"/>
            <p:cNvSpPr>
              <a:spLocks noChangeArrowheads="1"/>
            </p:cNvSpPr>
            <p:nvPr/>
          </p:nvSpPr>
          <p:spPr bwMode="auto">
            <a:xfrm>
              <a:off x="4067" y="283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31" name="Oval 163"/>
            <p:cNvSpPr>
              <a:spLocks noChangeArrowheads="1"/>
            </p:cNvSpPr>
            <p:nvPr/>
          </p:nvSpPr>
          <p:spPr bwMode="auto">
            <a:xfrm>
              <a:off x="4909" y="283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32" name="Oval 164"/>
            <p:cNvSpPr>
              <a:spLocks noChangeArrowheads="1"/>
            </p:cNvSpPr>
            <p:nvPr/>
          </p:nvSpPr>
          <p:spPr bwMode="auto">
            <a:xfrm>
              <a:off x="670" y="284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33" name="Oval 165"/>
            <p:cNvSpPr>
              <a:spLocks noChangeArrowheads="1"/>
            </p:cNvSpPr>
            <p:nvPr/>
          </p:nvSpPr>
          <p:spPr bwMode="auto">
            <a:xfrm>
              <a:off x="1520" y="366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34" name="Oval 166"/>
            <p:cNvSpPr>
              <a:spLocks noChangeArrowheads="1"/>
            </p:cNvSpPr>
            <p:nvPr/>
          </p:nvSpPr>
          <p:spPr bwMode="auto">
            <a:xfrm>
              <a:off x="2371" y="366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35" name="Oval 167"/>
            <p:cNvSpPr>
              <a:spLocks noChangeArrowheads="1"/>
            </p:cNvSpPr>
            <p:nvPr/>
          </p:nvSpPr>
          <p:spPr bwMode="auto">
            <a:xfrm>
              <a:off x="3216" y="3663"/>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36" name="Oval 168"/>
            <p:cNvSpPr>
              <a:spLocks noChangeArrowheads="1"/>
            </p:cNvSpPr>
            <p:nvPr/>
          </p:nvSpPr>
          <p:spPr bwMode="auto">
            <a:xfrm>
              <a:off x="4058" y="366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37" name="Oval 169"/>
            <p:cNvSpPr>
              <a:spLocks noChangeArrowheads="1"/>
            </p:cNvSpPr>
            <p:nvPr/>
          </p:nvSpPr>
          <p:spPr bwMode="auto">
            <a:xfrm>
              <a:off x="4915" y="3663"/>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38" name="Oval 170"/>
            <p:cNvSpPr>
              <a:spLocks noChangeArrowheads="1"/>
            </p:cNvSpPr>
            <p:nvPr/>
          </p:nvSpPr>
          <p:spPr bwMode="auto">
            <a:xfrm>
              <a:off x="673" y="366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7339" name="Group 171"/>
          <p:cNvGrpSpPr>
            <a:grpSpLocks/>
          </p:cNvGrpSpPr>
          <p:nvPr/>
        </p:nvGrpSpPr>
        <p:grpSpPr bwMode="auto">
          <a:xfrm>
            <a:off x="1038225" y="1870075"/>
            <a:ext cx="7042150" cy="4237038"/>
            <a:chOff x="662" y="1178"/>
            <a:chExt cx="4436" cy="2669"/>
          </a:xfrm>
        </p:grpSpPr>
        <p:sp>
          <p:nvSpPr>
            <p:cNvPr id="7340" name="Oval 172"/>
            <p:cNvSpPr>
              <a:spLocks noChangeAspect="1" noChangeArrowheads="1"/>
            </p:cNvSpPr>
            <p:nvPr/>
          </p:nvSpPr>
          <p:spPr bwMode="auto">
            <a:xfrm>
              <a:off x="1940"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41" name="Oval 173"/>
            <p:cNvSpPr>
              <a:spLocks noChangeAspect="1" noChangeArrowheads="1"/>
            </p:cNvSpPr>
            <p:nvPr/>
          </p:nvSpPr>
          <p:spPr bwMode="auto">
            <a:xfrm>
              <a:off x="2525" y="1576"/>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42" name="Oval 174"/>
            <p:cNvSpPr>
              <a:spLocks noChangeAspect="1" noChangeArrowheads="1"/>
            </p:cNvSpPr>
            <p:nvPr/>
          </p:nvSpPr>
          <p:spPr bwMode="auto">
            <a:xfrm>
              <a:off x="3119" y="159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43" name="Oval 175"/>
            <p:cNvSpPr>
              <a:spLocks noChangeAspect="1" noChangeArrowheads="1"/>
            </p:cNvSpPr>
            <p:nvPr/>
          </p:nvSpPr>
          <p:spPr bwMode="auto">
            <a:xfrm>
              <a:off x="3720"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44" name="Oval 176"/>
            <p:cNvSpPr>
              <a:spLocks noChangeAspect="1" noChangeArrowheads="1"/>
            </p:cNvSpPr>
            <p:nvPr/>
          </p:nvSpPr>
          <p:spPr bwMode="auto">
            <a:xfrm>
              <a:off x="4313"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45" name="Oval 177"/>
            <p:cNvSpPr>
              <a:spLocks noChangeAspect="1" noChangeArrowheads="1"/>
            </p:cNvSpPr>
            <p:nvPr/>
          </p:nvSpPr>
          <p:spPr bwMode="auto">
            <a:xfrm>
              <a:off x="1340" y="159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46" name="Oval 178"/>
            <p:cNvSpPr>
              <a:spLocks noChangeAspect="1" noChangeArrowheads="1"/>
            </p:cNvSpPr>
            <p:nvPr/>
          </p:nvSpPr>
          <p:spPr bwMode="auto">
            <a:xfrm>
              <a:off x="1927"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47" name="Oval 179"/>
            <p:cNvSpPr>
              <a:spLocks noChangeAspect="1" noChangeArrowheads="1"/>
            </p:cNvSpPr>
            <p:nvPr/>
          </p:nvSpPr>
          <p:spPr bwMode="auto">
            <a:xfrm>
              <a:off x="2520" y="215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48" name="Oval 180"/>
            <p:cNvSpPr>
              <a:spLocks noChangeAspect="1" noChangeArrowheads="1"/>
            </p:cNvSpPr>
            <p:nvPr/>
          </p:nvSpPr>
          <p:spPr bwMode="auto">
            <a:xfrm>
              <a:off x="3116"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49" name="Oval 181"/>
            <p:cNvSpPr>
              <a:spLocks noChangeAspect="1" noChangeArrowheads="1"/>
            </p:cNvSpPr>
            <p:nvPr/>
          </p:nvSpPr>
          <p:spPr bwMode="auto">
            <a:xfrm>
              <a:off x="3714" y="215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50" name="Oval 182"/>
            <p:cNvSpPr>
              <a:spLocks noChangeAspect="1" noChangeArrowheads="1"/>
            </p:cNvSpPr>
            <p:nvPr/>
          </p:nvSpPr>
          <p:spPr bwMode="auto">
            <a:xfrm>
              <a:off x="4307" y="217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51" name="Oval 183"/>
            <p:cNvSpPr>
              <a:spLocks noChangeAspect="1" noChangeArrowheads="1"/>
            </p:cNvSpPr>
            <p:nvPr/>
          </p:nvSpPr>
          <p:spPr bwMode="auto">
            <a:xfrm>
              <a:off x="1326"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52" name="Oval 184"/>
            <p:cNvSpPr>
              <a:spLocks noChangeAspect="1" noChangeArrowheads="1"/>
            </p:cNvSpPr>
            <p:nvPr/>
          </p:nvSpPr>
          <p:spPr bwMode="auto">
            <a:xfrm>
              <a:off x="1919" y="2748"/>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53" name="Oval 185"/>
            <p:cNvSpPr>
              <a:spLocks noChangeAspect="1" noChangeArrowheads="1"/>
            </p:cNvSpPr>
            <p:nvPr/>
          </p:nvSpPr>
          <p:spPr bwMode="auto">
            <a:xfrm>
              <a:off x="2517"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54" name="Oval 186"/>
            <p:cNvSpPr>
              <a:spLocks noChangeAspect="1" noChangeArrowheads="1"/>
            </p:cNvSpPr>
            <p:nvPr/>
          </p:nvSpPr>
          <p:spPr bwMode="auto">
            <a:xfrm>
              <a:off x="3116"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55" name="Oval 187"/>
            <p:cNvSpPr>
              <a:spLocks noChangeAspect="1" noChangeArrowheads="1"/>
            </p:cNvSpPr>
            <p:nvPr/>
          </p:nvSpPr>
          <p:spPr bwMode="auto">
            <a:xfrm>
              <a:off x="3706" y="2748"/>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56" name="Oval 188"/>
            <p:cNvSpPr>
              <a:spLocks noChangeAspect="1" noChangeArrowheads="1"/>
            </p:cNvSpPr>
            <p:nvPr/>
          </p:nvSpPr>
          <p:spPr bwMode="auto">
            <a:xfrm>
              <a:off x="4307"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57" name="Oval 189"/>
            <p:cNvSpPr>
              <a:spLocks noChangeAspect="1" noChangeArrowheads="1"/>
            </p:cNvSpPr>
            <p:nvPr/>
          </p:nvSpPr>
          <p:spPr bwMode="auto">
            <a:xfrm>
              <a:off x="1342" y="2748"/>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58" name="Oval 190"/>
            <p:cNvSpPr>
              <a:spLocks noChangeAspect="1" noChangeArrowheads="1"/>
            </p:cNvSpPr>
            <p:nvPr/>
          </p:nvSpPr>
          <p:spPr bwMode="auto">
            <a:xfrm>
              <a:off x="1935" y="3311"/>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59" name="Oval 191"/>
            <p:cNvSpPr>
              <a:spLocks noChangeAspect="1" noChangeArrowheads="1"/>
            </p:cNvSpPr>
            <p:nvPr/>
          </p:nvSpPr>
          <p:spPr bwMode="auto">
            <a:xfrm>
              <a:off x="2528" y="3311"/>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60" name="Oval 192"/>
            <p:cNvSpPr>
              <a:spLocks noChangeAspect="1" noChangeArrowheads="1"/>
            </p:cNvSpPr>
            <p:nvPr/>
          </p:nvSpPr>
          <p:spPr bwMode="auto">
            <a:xfrm>
              <a:off x="3105"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61" name="Oval 193"/>
            <p:cNvSpPr>
              <a:spLocks noChangeAspect="1" noChangeArrowheads="1"/>
            </p:cNvSpPr>
            <p:nvPr/>
          </p:nvSpPr>
          <p:spPr bwMode="auto">
            <a:xfrm>
              <a:off x="3698" y="3327"/>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62" name="Oval 194"/>
            <p:cNvSpPr>
              <a:spLocks noChangeAspect="1" noChangeArrowheads="1"/>
            </p:cNvSpPr>
            <p:nvPr/>
          </p:nvSpPr>
          <p:spPr bwMode="auto">
            <a:xfrm>
              <a:off x="4299" y="3327"/>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63" name="Oval 195"/>
            <p:cNvSpPr>
              <a:spLocks noChangeAspect="1" noChangeArrowheads="1"/>
            </p:cNvSpPr>
            <p:nvPr/>
          </p:nvSpPr>
          <p:spPr bwMode="auto">
            <a:xfrm>
              <a:off x="1342"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64" name="Oval 196"/>
            <p:cNvSpPr>
              <a:spLocks noChangeAspect="1" noChangeArrowheads="1"/>
            </p:cNvSpPr>
            <p:nvPr/>
          </p:nvSpPr>
          <p:spPr bwMode="auto">
            <a:xfrm>
              <a:off x="1877" y="1539"/>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65" name="Oval 197"/>
            <p:cNvSpPr>
              <a:spLocks noChangeAspect="1" noChangeArrowheads="1"/>
            </p:cNvSpPr>
            <p:nvPr/>
          </p:nvSpPr>
          <p:spPr bwMode="auto">
            <a:xfrm>
              <a:off x="2504" y="1539"/>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66" name="Oval 198"/>
            <p:cNvSpPr>
              <a:spLocks noChangeAspect="1" noChangeArrowheads="1"/>
            </p:cNvSpPr>
            <p:nvPr/>
          </p:nvSpPr>
          <p:spPr bwMode="auto">
            <a:xfrm>
              <a:off x="3124" y="1531"/>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67" name="Oval 199"/>
            <p:cNvSpPr>
              <a:spLocks noChangeAspect="1" noChangeArrowheads="1"/>
            </p:cNvSpPr>
            <p:nvPr/>
          </p:nvSpPr>
          <p:spPr bwMode="auto">
            <a:xfrm>
              <a:off x="3759" y="1539"/>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68" name="Oval 200"/>
            <p:cNvSpPr>
              <a:spLocks noChangeAspect="1" noChangeArrowheads="1"/>
            </p:cNvSpPr>
            <p:nvPr/>
          </p:nvSpPr>
          <p:spPr bwMode="auto">
            <a:xfrm>
              <a:off x="4387" y="1539"/>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69" name="Oval 201"/>
            <p:cNvSpPr>
              <a:spLocks noChangeAspect="1" noChangeArrowheads="1"/>
            </p:cNvSpPr>
            <p:nvPr/>
          </p:nvSpPr>
          <p:spPr bwMode="auto">
            <a:xfrm>
              <a:off x="1250" y="1523"/>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0" name="Oval 202"/>
            <p:cNvSpPr>
              <a:spLocks noChangeAspect="1" noChangeArrowheads="1"/>
            </p:cNvSpPr>
            <p:nvPr/>
          </p:nvSpPr>
          <p:spPr bwMode="auto">
            <a:xfrm>
              <a:off x="1871" y="2142"/>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1" name="Oval 203"/>
            <p:cNvSpPr>
              <a:spLocks noChangeAspect="1" noChangeArrowheads="1"/>
            </p:cNvSpPr>
            <p:nvPr/>
          </p:nvSpPr>
          <p:spPr bwMode="auto">
            <a:xfrm>
              <a:off x="2498" y="2145"/>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2" name="Oval 204"/>
            <p:cNvSpPr>
              <a:spLocks noChangeAspect="1" noChangeArrowheads="1"/>
            </p:cNvSpPr>
            <p:nvPr/>
          </p:nvSpPr>
          <p:spPr bwMode="auto">
            <a:xfrm>
              <a:off x="3126" y="2139"/>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3" name="Oval 205"/>
            <p:cNvSpPr>
              <a:spLocks noChangeAspect="1" noChangeArrowheads="1"/>
            </p:cNvSpPr>
            <p:nvPr/>
          </p:nvSpPr>
          <p:spPr bwMode="auto">
            <a:xfrm>
              <a:off x="3753" y="2142"/>
              <a:ext cx="129"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4" name="Oval 206"/>
            <p:cNvSpPr>
              <a:spLocks noChangeAspect="1" noChangeArrowheads="1"/>
            </p:cNvSpPr>
            <p:nvPr/>
          </p:nvSpPr>
          <p:spPr bwMode="auto">
            <a:xfrm>
              <a:off x="4373" y="2134"/>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5" name="Oval 207"/>
            <p:cNvSpPr>
              <a:spLocks noChangeAspect="1" noChangeArrowheads="1"/>
            </p:cNvSpPr>
            <p:nvPr/>
          </p:nvSpPr>
          <p:spPr bwMode="auto">
            <a:xfrm>
              <a:off x="1244" y="2134"/>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6" name="Oval 208"/>
            <p:cNvSpPr>
              <a:spLocks noChangeAspect="1" noChangeArrowheads="1"/>
            </p:cNvSpPr>
            <p:nvPr/>
          </p:nvSpPr>
          <p:spPr bwMode="auto">
            <a:xfrm>
              <a:off x="1863" y="2762"/>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7" name="Oval 209"/>
            <p:cNvSpPr>
              <a:spLocks noChangeAspect="1" noChangeArrowheads="1"/>
            </p:cNvSpPr>
            <p:nvPr/>
          </p:nvSpPr>
          <p:spPr bwMode="auto">
            <a:xfrm>
              <a:off x="2498" y="2754"/>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8" name="Oval 210"/>
            <p:cNvSpPr>
              <a:spLocks noChangeAspect="1" noChangeArrowheads="1"/>
            </p:cNvSpPr>
            <p:nvPr/>
          </p:nvSpPr>
          <p:spPr bwMode="auto">
            <a:xfrm>
              <a:off x="3126" y="2757"/>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9" name="Oval 211"/>
            <p:cNvSpPr>
              <a:spLocks noChangeAspect="1" noChangeArrowheads="1"/>
            </p:cNvSpPr>
            <p:nvPr/>
          </p:nvSpPr>
          <p:spPr bwMode="auto">
            <a:xfrm>
              <a:off x="3753" y="2746"/>
              <a:ext cx="129"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80" name="Oval 212"/>
            <p:cNvSpPr>
              <a:spLocks noChangeAspect="1" noChangeArrowheads="1"/>
            </p:cNvSpPr>
            <p:nvPr/>
          </p:nvSpPr>
          <p:spPr bwMode="auto">
            <a:xfrm>
              <a:off x="4381" y="2762"/>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81" name="Oval 213"/>
            <p:cNvSpPr>
              <a:spLocks noChangeAspect="1" noChangeArrowheads="1"/>
            </p:cNvSpPr>
            <p:nvPr/>
          </p:nvSpPr>
          <p:spPr bwMode="auto">
            <a:xfrm>
              <a:off x="1236" y="2762"/>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82" name="Oval 214"/>
            <p:cNvSpPr>
              <a:spLocks noChangeAspect="1" noChangeArrowheads="1"/>
            </p:cNvSpPr>
            <p:nvPr/>
          </p:nvSpPr>
          <p:spPr bwMode="auto">
            <a:xfrm>
              <a:off x="1879" y="3366"/>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83" name="Oval 215"/>
            <p:cNvSpPr>
              <a:spLocks noChangeAspect="1" noChangeArrowheads="1"/>
            </p:cNvSpPr>
            <p:nvPr/>
          </p:nvSpPr>
          <p:spPr bwMode="auto">
            <a:xfrm>
              <a:off x="2498" y="3366"/>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84" name="Oval 216"/>
            <p:cNvSpPr>
              <a:spLocks noChangeAspect="1" noChangeArrowheads="1"/>
            </p:cNvSpPr>
            <p:nvPr/>
          </p:nvSpPr>
          <p:spPr bwMode="auto">
            <a:xfrm>
              <a:off x="3126" y="3366"/>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85" name="Oval 217"/>
            <p:cNvSpPr>
              <a:spLocks noChangeAspect="1" noChangeArrowheads="1"/>
            </p:cNvSpPr>
            <p:nvPr/>
          </p:nvSpPr>
          <p:spPr bwMode="auto">
            <a:xfrm>
              <a:off x="3761" y="3358"/>
              <a:ext cx="129"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86" name="Oval 218"/>
            <p:cNvSpPr>
              <a:spLocks noChangeAspect="1" noChangeArrowheads="1"/>
            </p:cNvSpPr>
            <p:nvPr/>
          </p:nvSpPr>
          <p:spPr bwMode="auto">
            <a:xfrm>
              <a:off x="4389" y="3358"/>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87" name="Oval 219"/>
            <p:cNvSpPr>
              <a:spLocks noChangeAspect="1" noChangeArrowheads="1"/>
            </p:cNvSpPr>
            <p:nvPr/>
          </p:nvSpPr>
          <p:spPr bwMode="auto">
            <a:xfrm>
              <a:off x="1244" y="3358"/>
              <a:ext cx="128" cy="12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88" name="Oval 220"/>
            <p:cNvSpPr>
              <a:spLocks noChangeAspect="1" noChangeArrowheads="1"/>
            </p:cNvSpPr>
            <p:nvPr/>
          </p:nvSpPr>
          <p:spPr bwMode="auto">
            <a:xfrm>
              <a:off x="1832" y="1479"/>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89" name="Oval 221"/>
            <p:cNvSpPr>
              <a:spLocks noChangeAspect="1" noChangeArrowheads="1"/>
            </p:cNvSpPr>
            <p:nvPr/>
          </p:nvSpPr>
          <p:spPr bwMode="auto">
            <a:xfrm>
              <a:off x="2477" y="1479"/>
              <a:ext cx="134"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90" name="Oval 222"/>
            <p:cNvSpPr>
              <a:spLocks noChangeAspect="1" noChangeArrowheads="1"/>
            </p:cNvSpPr>
            <p:nvPr/>
          </p:nvSpPr>
          <p:spPr bwMode="auto">
            <a:xfrm>
              <a:off x="3145" y="1471"/>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91" name="Oval 223"/>
            <p:cNvSpPr>
              <a:spLocks noChangeAspect="1" noChangeArrowheads="1"/>
            </p:cNvSpPr>
            <p:nvPr/>
          </p:nvSpPr>
          <p:spPr bwMode="auto">
            <a:xfrm>
              <a:off x="3798" y="1479"/>
              <a:ext cx="134"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92" name="Oval 224"/>
            <p:cNvSpPr>
              <a:spLocks noChangeAspect="1" noChangeArrowheads="1"/>
            </p:cNvSpPr>
            <p:nvPr/>
          </p:nvSpPr>
          <p:spPr bwMode="auto">
            <a:xfrm>
              <a:off x="4458" y="1479"/>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93" name="Oval 225"/>
            <p:cNvSpPr>
              <a:spLocks noChangeAspect="1" noChangeArrowheads="1"/>
            </p:cNvSpPr>
            <p:nvPr/>
          </p:nvSpPr>
          <p:spPr bwMode="auto">
            <a:xfrm>
              <a:off x="1172" y="1479"/>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94" name="Oval 226"/>
            <p:cNvSpPr>
              <a:spLocks noChangeAspect="1" noChangeArrowheads="1"/>
            </p:cNvSpPr>
            <p:nvPr/>
          </p:nvSpPr>
          <p:spPr bwMode="auto">
            <a:xfrm>
              <a:off x="1818" y="2122"/>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95" name="Oval 227"/>
            <p:cNvSpPr>
              <a:spLocks noChangeAspect="1" noChangeArrowheads="1"/>
            </p:cNvSpPr>
            <p:nvPr/>
          </p:nvSpPr>
          <p:spPr bwMode="auto">
            <a:xfrm>
              <a:off x="2478" y="2119"/>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96" name="Oval 228"/>
            <p:cNvSpPr>
              <a:spLocks noChangeAspect="1" noChangeArrowheads="1"/>
            </p:cNvSpPr>
            <p:nvPr/>
          </p:nvSpPr>
          <p:spPr bwMode="auto">
            <a:xfrm>
              <a:off x="3139" y="2125"/>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97" name="Oval 229"/>
            <p:cNvSpPr>
              <a:spLocks noChangeAspect="1" noChangeArrowheads="1"/>
            </p:cNvSpPr>
            <p:nvPr/>
          </p:nvSpPr>
          <p:spPr bwMode="auto">
            <a:xfrm>
              <a:off x="3791" y="2114"/>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98" name="Oval 230"/>
            <p:cNvSpPr>
              <a:spLocks noChangeAspect="1" noChangeArrowheads="1"/>
            </p:cNvSpPr>
            <p:nvPr/>
          </p:nvSpPr>
          <p:spPr bwMode="auto">
            <a:xfrm>
              <a:off x="4452" y="2130"/>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99" name="Oval 231"/>
            <p:cNvSpPr>
              <a:spLocks noChangeAspect="1" noChangeArrowheads="1"/>
            </p:cNvSpPr>
            <p:nvPr/>
          </p:nvSpPr>
          <p:spPr bwMode="auto">
            <a:xfrm>
              <a:off x="1166" y="2122"/>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00" name="Oval 232"/>
            <p:cNvSpPr>
              <a:spLocks noChangeAspect="1" noChangeArrowheads="1"/>
            </p:cNvSpPr>
            <p:nvPr/>
          </p:nvSpPr>
          <p:spPr bwMode="auto">
            <a:xfrm>
              <a:off x="1826" y="2774"/>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01" name="Oval 233"/>
            <p:cNvSpPr>
              <a:spLocks noChangeAspect="1" noChangeArrowheads="1"/>
            </p:cNvSpPr>
            <p:nvPr/>
          </p:nvSpPr>
          <p:spPr bwMode="auto">
            <a:xfrm>
              <a:off x="2484" y="2763"/>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02" name="Oval 234"/>
            <p:cNvSpPr>
              <a:spLocks noChangeAspect="1" noChangeArrowheads="1"/>
            </p:cNvSpPr>
            <p:nvPr/>
          </p:nvSpPr>
          <p:spPr bwMode="auto">
            <a:xfrm>
              <a:off x="3136" y="2766"/>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03" name="Oval 235"/>
            <p:cNvSpPr>
              <a:spLocks noChangeAspect="1" noChangeArrowheads="1"/>
            </p:cNvSpPr>
            <p:nvPr/>
          </p:nvSpPr>
          <p:spPr bwMode="auto">
            <a:xfrm>
              <a:off x="3799" y="2774"/>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04" name="Oval 236"/>
            <p:cNvSpPr>
              <a:spLocks noChangeAspect="1" noChangeArrowheads="1"/>
            </p:cNvSpPr>
            <p:nvPr/>
          </p:nvSpPr>
          <p:spPr bwMode="auto">
            <a:xfrm>
              <a:off x="4460" y="2758"/>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05" name="Oval 237"/>
            <p:cNvSpPr>
              <a:spLocks noChangeAspect="1" noChangeArrowheads="1"/>
            </p:cNvSpPr>
            <p:nvPr/>
          </p:nvSpPr>
          <p:spPr bwMode="auto">
            <a:xfrm>
              <a:off x="1150" y="2758"/>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06" name="Oval 238"/>
            <p:cNvSpPr>
              <a:spLocks noChangeAspect="1" noChangeArrowheads="1"/>
            </p:cNvSpPr>
            <p:nvPr/>
          </p:nvSpPr>
          <p:spPr bwMode="auto">
            <a:xfrm>
              <a:off x="1826" y="3418"/>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07" name="Oval 239"/>
            <p:cNvSpPr>
              <a:spLocks noChangeAspect="1" noChangeArrowheads="1"/>
            </p:cNvSpPr>
            <p:nvPr/>
          </p:nvSpPr>
          <p:spPr bwMode="auto">
            <a:xfrm>
              <a:off x="2470" y="3418"/>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08" name="Oval 240"/>
            <p:cNvSpPr>
              <a:spLocks noChangeAspect="1" noChangeArrowheads="1"/>
            </p:cNvSpPr>
            <p:nvPr/>
          </p:nvSpPr>
          <p:spPr bwMode="auto">
            <a:xfrm>
              <a:off x="3131" y="3410"/>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09" name="Oval 241"/>
            <p:cNvSpPr>
              <a:spLocks noChangeAspect="1" noChangeArrowheads="1"/>
            </p:cNvSpPr>
            <p:nvPr/>
          </p:nvSpPr>
          <p:spPr bwMode="auto">
            <a:xfrm>
              <a:off x="3807" y="3418"/>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10" name="Oval 242"/>
            <p:cNvSpPr>
              <a:spLocks noChangeAspect="1" noChangeArrowheads="1"/>
            </p:cNvSpPr>
            <p:nvPr/>
          </p:nvSpPr>
          <p:spPr bwMode="auto">
            <a:xfrm>
              <a:off x="4460" y="3418"/>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11" name="Oval 243"/>
            <p:cNvSpPr>
              <a:spLocks noChangeAspect="1" noChangeArrowheads="1"/>
            </p:cNvSpPr>
            <p:nvPr/>
          </p:nvSpPr>
          <p:spPr bwMode="auto">
            <a:xfrm>
              <a:off x="1158" y="3426"/>
              <a:ext cx="135" cy="13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12" name="Oval 244"/>
            <p:cNvSpPr>
              <a:spLocks noChangeAspect="1" noChangeArrowheads="1"/>
            </p:cNvSpPr>
            <p:nvPr/>
          </p:nvSpPr>
          <p:spPr bwMode="auto">
            <a:xfrm>
              <a:off x="1757" y="1405"/>
              <a:ext cx="144"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13" name="Oval 245"/>
            <p:cNvSpPr>
              <a:spLocks noChangeAspect="1" noChangeArrowheads="1"/>
            </p:cNvSpPr>
            <p:nvPr/>
          </p:nvSpPr>
          <p:spPr bwMode="auto">
            <a:xfrm>
              <a:off x="2468" y="1413"/>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14" name="Oval 246"/>
            <p:cNvSpPr>
              <a:spLocks noChangeAspect="1" noChangeArrowheads="1"/>
            </p:cNvSpPr>
            <p:nvPr/>
          </p:nvSpPr>
          <p:spPr bwMode="auto">
            <a:xfrm>
              <a:off x="3171" y="1413"/>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15" name="Oval 247"/>
            <p:cNvSpPr>
              <a:spLocks noChangeAspect="1" noChangeArrowheads="1"/>
            </p:cNvSpPr>
            <p:nvPr/>
          </p:nvSpPr>
          <p:spPr bwMode="auto">
            <a:xfrm>
              <a:off x="3865" y="1405"/>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16" name="Oval 248"/>
            <p:cNvSpPr>
              <a:spLocks noChangeAspect="1" noChangeArrowheads="1"/>
            </p:cNvSpPr>
            <p:nvPr/>
          </p:nvSpPr>
          <p:spPr bwMode="auto">
            <a:xfrm>
              <a:off x="4568" y="1405"/>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17" name="Oval 249"/>
            <p:cNvSpPr>
              <a:spLocks noChangeAspect="1" noChangeArrowheads="1"/>
            </p:cNvSpPr>
            <p:nvPr/>
          </p:nvSpPr>
          <p:spPr bwMode="auto">
            <a:xfrm>
              <a:off x="1056" y="1421"/>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18" name="Oval 250"/>
            <p:cNvSpPr>
              <a:spLocks noChangeAspect="1" noChangeArrowheads="1"/>
            </p:cNvSpPr>
            <p:nvPr/>
          </p:nvSpPr>
          <p:spPr bwMode="auto">
            <a:xfrm>
              <a:off x="1751" y="2097"/>
              <a:ext cx="143"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19" name="Oval 251"/>
            <p:cNvSpPr>
              <a:spLocks noChangeAspect="1" noChangeArrowheads="1"/>
            </p:cNvSpPr>
            <p:nvPr/>
          </p:nvSpPr>
          <p:spPr bwMode="auto">
            <a:xfrm>
              <a:off x="2453" y="2097"/>
              <a:ext cx="144"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0" name="Oval 252"/>
            <p:cNvSpPr>
              <a:spLocks noChangeAspect="1" noChangeArrowheads="1"/>
            </p:cNvSpPr>
            <p:nvPr/>
          </p:nvSpPr>
          <p:spPr bwMode="auto">
            <a:xfrm>
              <a:off x="3153" y="2097"/>
              <a:ext cx="143"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1" name="Oval 253"/>
            <p:cNvSpPr>
              <a:spLocks noChangeAspect="1" noChangeArrowheads="1"/>
            </p:cNvSpPr>
            <p:nvPr/>
          </p:nvSpPr>
          <p:spPr bwMode="auto">
            <a:xfrm>
              <a:off x="3858" y="2097"/>
              <a:ext cx="144"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2" name="Oval 254"/>
            <p:cNvSpPr>
              <a:spLocks noChangeAspect="1" noChangeArrowheads="1"/>
            </p:cNvSpPr>
            <p:nvPr/>
          </p:nvSpPr>
          <p:spPr bwMode="auto">
            <a:xfrm>
              <a:off x="4569" y="2105"/>
              <a:ext cx="143"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3" name="Oval 255"/>
            <p:cNvSpPr>
              <a:spLocks noChangeAspect="1" noChangeArrowheads="1"/>
            </p:cNvSpPr>
            <p:nvPr/>
          </p:nvSpPr>
          <p:spPr bwMode="auto">
            <a:xfrm>
              <a:off x="1057" y="2097"/>
              <a:ext cx="143" cy="14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 name="Oval 256"/>
            <p:cNvSpPr>
              <a:spLocks noChangeAspect="1" noChangeArrowheads="1"/>
            </p:cNvSpPr>
            <p:nvPr/>
          </p:nvSpPr>
          <p:spPr bwMode="auto">
            <a:xfrm>
              <a:off x="1759" y="2791"/>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5" name="Oval 257"/>
            <p:cNvSpPr>
              <a:spLocks noChangeAspect="1" noChangeArrowheads="1"/>
            </p:cNvSpPr>
            <p:nvPr/>
          </p:nvSpPr>
          <p:spPr bwMode="auto">
            <a:xfrm>
              <a:off x="2450" y="2783"/>
              <a:ext cx="144"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6" name="Oval 258"/>
            <p:cNvSpPr>
              <a:spLocks noChangeAspect="1" noChangeArrowheads="1"/>
            </p:cNvSpPr>
            <p:nvPr/>
          </p:nvSpPr>
          <p:spPr bwMode="auto">
            <a:xfrm>
              <a:off x="3156" y="2780"/>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7" name="Oval 259"/>
            <p:cNvSpPr>
              <a:spLocks noChangeAspect="1" noChangeArrowheads="1"/>
            </p:cNvSpPr>
            <p:nvPr/>
          </p:nvSpPr>
          <p:spPr bwMode="auto">
            <a:xfrm>
              <a:off x="3858" y="2775"/>
              <a:ext cx="144"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8" name="Oval 260"/>
            <p:cNvSpPr>
              <a:spLocks noChangeAspect="1" noChangeArrowheads="1"/>
            </p:cNvSpPr>
            <p:nvPr/>
          </p:nvSpPr>
          <p:spPr bwMode="auto">
            <a:xfrm>
              <a:off x="4553" y="2791"/>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9" name="Oval 261"/>
            <p:cNvSpPr>
              <a:spLocks noChangeAspect="1" noChangeArrowheads="1"/>
            </p:cNvSpPr>
            <p:nvPr/>
          </p:nvSpPr>
          <p:spPr bwMode="auto">
            <a:xfrm>
              <a:off x="1033" y="2783"/>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30" name="Oval 262"/>
            <p:cNvSpPr>
              <a:spLocks noChangeAspect="1" noChangeArrowheads="1"/>
            </p:cNvSpPr>
            <p:nvPr/>
          </p:nvSpPr>
          <p:spPr bwMode="auto">
            <a:xfrm>
              <a:off x="1751" y="3460"/>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31" name="Oval 263"/>
            <p:cNvSpPr>
              <a:spLocks noChangeAspect="1" noChangeArrowheads="1"/>
            </p:cNvSpPr>
            <p:nvPr/>
          </p:nvSpPr>
          <p:spPr bwMode="auto">
            <a:xfrm>
              <a:off x="2461" y="3476"/>
              <a:ext cx="144"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32" name="Oval 264"/>
            <p:cNvSpPr>
              <a:spLocks noChangeAspect="1" noChangeArrowheads="1"/>
            </p:cNvSpPr>
            <p:nvPr/>
          </p:nvSpPr>
          <p:spPr bwMode="auto">
            <a:xfrm>
              <a:off x="3156" y="3476"/>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33" name="Oval 265"/>
            <p:cNvSpPr>
              <a:spLocks noChangeAspect="1" noChangeArrowheads="1"/>
            </p:cNvSpPr>
            <p:nvPr/>
          </p:nvSpPr>
          <p:spPr bwMode="auto">
            <a:xfrm>
              <a:off x="3850" y="3476"/>
              <a:ext cx="144"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34" name="Oval 266"/>
            <p:cNvSpPr>
              <a:spLocks noChangeAspect="1" noChangeArrowheads="1"/>
            </p:cNvSpPr>
            <p:nvPr/>
          </p:nvSpPr>
          <p:spPr bwMode="auto">
            <a:xfrm>
              <a:off x="4569" y="3460"/>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35" name="Oval 267"/>
            <p:cNvSpPr>
              <a:spLocks noChangeAspect="1" noChangeArrowheads="1"/>
            </p:cNvSpPr>
            <p:nvPr/>
          </p:nvSpPr>
          <p:spPr bwMode="auto">
            <a:xfrm>
              <a:off x="1049" y="3460"/>
              <a:ext cx="143" cy="14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36" name="Oval 268"/>
            <p:cNvSpPr>
              <a:spLocks noChangeAspect="1" noChangeArrowheads="1"/>
            </p:cNvSpPr>
            <p:nvPr/>
          </p:nvSpPr>
          <p:spPr bwMode="auto">
            <a:xfrm>
              <a:off x="1678" y="1344"/>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37" name="Oval 269"/>
            <p:cNvSpPr>
              <a:spLocks noChangeAspect="1" noChangeArrowheads="1"/>
            </p:cNvSpPr>
            <p:nvPr/>
          </p:nvSpPr>
          <p:spPr bwMode="auto">
            <a:xfrm>
              <a:off x="2433" y="1336"/>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38" name="Oval 270"/>
            <p:cNvSpPr>
              <a:spLocks noChangeAspect="1" noChangeArrowheads="1"/>
            </p:cNvSpPr>
            <p:nvPr/>
          </p:nvSpPr>
          <p:spPr bwMode="auto">
            <a:xfrm>
              <a:off x="3180" y="1352"/>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39" name="Oval 271"/>
            <p:cNvSpPr>
              <a:spLocks noChangeAspect="1" noChangeArrowheads="1"/>
            </p:cNvSpPr>
            <p:nvPr/>
          </p:nvSpPr>
          <p:spPr bwMode="auto">
            <a:xfrm>
              <a:off x="3935" y="1344"/>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40" name="Oval 272"/>
            <p:cNvSpPr>
              <a:spLocks noChangeAspect="1" noChangeArrowheads="1"/>
            </p:cNvSpPr>
            <p:nvPr/>
          </p:nvSpPr>
          <p:spPr bwMode="auto">
            <a:xfrm>
              <a:off x="4682" y="1344"/>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41" name="Oval 273"/>
            <p:cNvSpPr>
              <a:spLocks noChangeAspect="1" noChangeArrowheads="1"/>
            </p:cNvSpPr>
            <p:nvPr/>
          </p:nvSpPr>
          <p:spPr bwMode="auto">
            <a:xfrm>
              <a:off x="940" y="1336"/>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42" name="Oval 274"/>
            <p:cNvSpPr>
              <a:spLocks noChangeAspect="1" noChangeArrowheads="1"/>
            </p:cNvSpPr>
            <p:nvPr/>
          </p:nvSpPr>
          <p:spPr bwMode="auto">
            <a:xfrm>
              <a:off x="1679" y="2072"/>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43" name="Oval 275"/>
            <p:cNvSpPr>
              <a:spLocks noChangeAspect="1" noChangeArrowheads="1"/>
            </p:cNvSpPr>
            <p:nvPr/>
          </p:nvSpPr>
          <p:spPr bwMode="auto">
            <a:xfrm>
              <a:off x="2432" y="2072"/>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44" name="Oval 276"/>
            <p:cNvSpPr>
              <a:spLocks noChangeAspect="1" noChangeArrowheads="1"/>
            </p:cNvSpPr>
            <p:nvPr/>
          </p:nvSpPr>
          <p:spPr bwMode="auto">
            <a:xfrm>
              <a:off x="3170" y="2072"/>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45" name="Oval 277"/>
            <p:cNvSpPr>
              <a:spLocks noChangeAspect="1" noChangeArrowheads="1"/>
            </p:cNvSpPr>
            <p:nvPr/>
          </p:nvSpPr>
          <p:spPr bwMode="auto">
            <a:xfrm>
              <a:off x="3912" y="2080"/>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46" name="Oval 278"/>
            <p:cNvSpPr>
              <a:spLocks noChangeAspect="1" noChangeArrowheads="1"/>
            </p:cNvSpPr>
            <p:nvPr/>
          </p:nvSpPr>
          <p:spPr bwMode="auto">
            <a:xfrm>
              <a:off x="4675" y="2064"/>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47" name="Oval 279"/>
            <p:cNvSpPr>
              <a:spLocks noChangeAspect="1" noChangeArrowheads="1"/>
            </p:cNvSpPr>
            <p:nvPr/>
          </p:nvSpPr>
          <p:spPr bwMode="auto">
            <a:xfrm>
              <a:off x="925" y="2080"/>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48" name="Oval 280"/>
            <p:cNvSpPr>
              <a:spLocks noChangeAspect="1" noChangeArrowheads="1"/>
            </p:cNvSpPr>
            <p:nvPr/>
          </p:nvSpPr>
          <p:spPr bwMode="auto">
            <a:xfrm>
              <a:off x="1671" y="2792"/>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49" name="Oval 281"/>
            <p:cNvSpPr>
              <a:spLocks noChangeAspect="1" noChangeArrowheads="1"/>
            </p:cNvSpPr>
            <p:nvPr/>
          </p:nvSpPr>
          <p:spPr bwMode="auto">
            <a:xfrm>
              <a:off x="2429" y="2800"/>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50" name="Oval 282"/>
            <p:cNvSpPr>
              <a:spLocks noChangeAspect="1" noChangeArrowheads="1"/>
            </p:cNvSpPr>
            <p:nvPr/>
          </p:nvSpPr>
          <p:spPr bwMode="auto">
            <a:xfrm>
              <a:off x="3176" y="2800"/>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51" name="Oval 283"/>
            <p:cNvSpPr>
              <a:spLocks noChangeAspect="1" noChangeArrowheads="1"/>
            </p:cNvSpPr>
            <p:nvPr/>
          </p:nvSpPr>
          <p:spPr bwMode="auto">
            <a:xfrm>
              <a:off x="3920" y="2808"/>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52" name="Oval 284"/>
            <p:cNvSpPr>
              <a:spLocks noChangeAspect="1" noChangeArrowheads="1"/>
            </p:cNvSpPr>
            <p:nvPr/>
          </p:nvSpPr>
          <p:spPr bwMode="auto">
            <a:xfrm>
              <a:off x="4659" y="2792"/>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53" name="Oval 285"/>
            <p:cNvSpPr>
              <a:spLocks noChangeAspect="1" noChangeArrowheads="1"/>
            </p:cNvSpPr>
            <p:nvPr/>
          </p:nvSpPr>
          <p:spPr bwMode="auto">
            <a:xfrm>
              <a:off x="941" y="2808"/>
              <a:ext cx="152" cy="15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54" name="Oval 286"/>
            <p:cNvSpPr>
              <a:spLocks noChangeAspect="1" noChangeArrowheads="1"/>
            </p:cNvSpPr>
            <p:nvPr/>
          </p:nvSpPr>
          <p:spPr bwMode="auto">
            <a:xfrm>
              <a:off x="1687" y="3529"/>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55" name="Oval 287"/>
            <p:cNvSpPr>
              <a:spLocks noChangeAspect="1" noChangeArrowheads="1"/>
            </p:cNvSpPr>
            <p:nvPr/>
          </p:nvSpPr>
          <p:spPr bwMode="auto">
            <a:xfrm>
              <a:off x="2418" y="3537"/>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56" name="Oval 288"/>
            <p:cNvSpPr>
              <a:spLocks noChangeAspect="1" noChangeArrowheads="1"/>
            </p:cNvSpPr>
            <p:nvPr/>
          </p:nvSpPr>
          <p:spPr bwMode="auto">
            <a:xfrm>
              <a:off x="3181" y="3521"/>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57" name="Oval 289"/>
            <p:cNvSpPr>
              <a:spLocks noChangeAspect="1" noChangeArrowheads="1"/>
            </p:cNvSpPr>
            <p:nvPr/>
          </p:nvSpPr>
          <p:spPr bwMode="auto">
            <a:xfrm>
              <a:off x="3912" y="3529"/>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58" name="Oval 290"/>
            <p:cNvSpPr>
              <a:spLocks noChangeAspect="1" noChangeArrowheads="1"/>
            </p:cNvSpPr>
            <p:nvPr/>
          </p:nvSpPr>
          <p:spPr bwMode="auto">
            <a:xfrm>
              <a:off x="4675" y="3537"/>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59" name="Oval 291"/>
            <p:cNvSpPr>
              <a:spLocks noChangeAspect="1" noChangeArrowheads="1"/>
            </p:cNvSpPr>
            <p:nvPr/>
          </p:nvSpPr>
          <p:spPr bwMode="auto">
            <a:xfrm>
              <a:off x="941" y="3537"/>
              <a:ext cx="152" cy="15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60" name="Oval 292"/>
            <p:cNvSpPr>
              <a:spLocks noChangeAspect="1" noChangeArrowheads="1"/>
            </p:cNvSpPr>
            <p:nvPr/>
          </p:nvSpPr>
          <p:spPr bwMode="auto">
            <a:xfrm>
              <a:off x="1607" y="1274"/>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61" name="Oval 293"/>
            <p:cNvSpPr>
              <a:spLocks noChangeAspect="1" noChangeArrowheads="1"/>
            </p:cNvSpPr>
            <p:nvPr/>
          </p:nvSpPr>
          <p:spPr bwMode="auto">
            <a:xfrm>
              <a:off x="2396" y="1266"/>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62" name="Oval 294"/>
            <p:cNvSpPr>
              <a:spLocks noChangeAspect="1" noChangeArrowheads="1"/>
            </p:cNvSpPr>
            <p:nvPr/>
          </p:nvSpPr>
          <p:spPr bwMode="auto">
            <a:xfrm>
              <a:off x="3192" y="1266"/>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63" name="Oval 295"/>
            <p:cNvSpPr>
              <a:spLocks noChangeAspect="1" noChangeArrowheads="1"/>
            </p:cNvSpPr>
            <p:nvPr/>
          </p:nvSpPr>
          <p:spPr bwMode="auto">
            <a:xfrm>
              <a:off x="3997" y="1274"/>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64" name="Oval 296"/>
            <p:cNvSpPr>
              <a:spLocks noChangeAspect="1" noChangeArrowheads="1"/>
            </p:cNvSpPr>
            <p:nvPr/>
          </p:nvSpPr>
          <p:spPr bwMode="auto">
            <a:xfrm>
              <a:off x="4793" y="1274"/>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65" name="Oval 297"/>
            <p:cNvSpPr>
              <a:spLocks noChangeAspect="1" noChangeArrowheads="1"/>
            </p:cNvSpPr>
            <p:nvPr/>
          </p:nvSpPr>
          <p:spPr bwMode="auto">
            <a:xfrm>
              <a:off x="804" y="1266"/>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66" name="Oval 298"/>
            <p:cNvSpPr>
              <a:spLocks noChangeAspect="1" noChangeArrowheads="1"/>
            </p:cNvSpPr>
            <p:nvPr/>
          </p:nvSpPr>
          <p:spPr bwMode="auto">
            <a:xfrm>
              <a:off x="1600" y="2042"/>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67" name="Oval 299"/>
            <p:cNvSpPr>
              <a:spLocks noChangeAspect="1" noChangeArrowheads="1"/>
            </p:cNvSpPr>
            <p:nvPr/>
          </p:nvSpPr>
          <p:spPr bwMode="auto">
            <a:xfrm>
              <a:off x="2396" y="2039"/>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68" name="Oval 300"/>
            <p:cNvSpPr>
              <a:spLocks noChangeAspect="1" noChangeArrowheads="1"/>
            </p:cNvSpPr>
            <p:nvPr/>
          </p:nvSpPr>
          <p:spPr bwMode="auto">
            <a:xfrm>
              <a:off x="3196" y="2042"/>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69" name="Oval 301"/>
            <p:cNvSpPr>
              <a:spLocks noChangeAspect="1" noChangeArrowheads="1"/>
            </p:cNvSpPr>
            <p:nvPr/>
          </p:nvSpPr>
          <p:spPr bwMode="auto">
            <a:xfrm>
              <a:off x="3981" y="2042"/>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0" name="Oval 302"/>
            <p:cNvSpPr>
              <a:spLocks noChangeAspect="1" noChangeArrowheads="1"/>
            </p:cNvSpPr>
            <p:nvPr/>
          </p:nvSpPr>
          <p:spPr bwMode="auto">
            <a:xfrm>
              <a:off x="4778" y="2034"/>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1" name="Oval 303"/>
            <p:cNvSpPr>
              <a:spLocks noChangeAspect="1" noChangeArrowheads="1"/>
            </p:cNvSpPr>
            <p:nvPr/>
          </p:nvSpPr>
          <p:spPr bwMode="auto">
            <a:xfrm>
              <a:off x="804" y="2042"/>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2" name="Oval 304"/>
            <p:cNvSpPr>
              <a:spLocks noChangeAspect="1" noChangeArrowheads="1"/>
            </p:cNvSpPr>
            <p:nvPr/>
          </p:nvSpPr>
          <p:spPr bwMode="auto">
            <a:xfrm>
              <a:off x="1608" y="2827"/>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3" name="Oval 305"/>
            <p:cNvSpPr>
              <a:spLocks noChangeAspect="1" noChangeArrowheads="1"/>
            </p:cNvSpPr>
            <p:nvPr/>
          </p:nvSpPr>
          <p:spPr bwMode="auto">
            <a:xfrm>
              <a:off x="2399" y="2822"/>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4" name="Oval 306"/>
            <p:cNvSpPr>
              <a:spLocks noChangeAspect="1" noChangeArrowheads="1"/>
            </p:cNvSpPr>
            <p:nvPr/>
          </p:nvSpPr>
          <p:spPr bwMode="auto">
            <a:xfrm>
              <a:off x="3193" y="2822"/>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5" name="Oval 307"/>
            <p:cNvSpPr>
              <a:spLocks noChangeAspect="1" noChangeArrowheads="1"/>
            </p:cNvSpPr>
            <p:nvPr/>
          </p:nvSpPr>
          <p:spPr bwMode="auto">
            <a:xfrm>
              <a:off x="3997" y="2811"/>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6" name="Oval 308"/>
            <p:cNvSpPr>
              <a:spLocks noChangeAspect="1" noChangeArrowheads="1"/>
            </p:cNvSpPr>
            <p:nvPr/>
          </p:nvSpPr>
          <p:spPr bwMode="auto">
            <a:xfrm>
              <a:off x="4794" y="2827"/>
              <a:ext cx="162"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7" name="Oval 309"/>
            <p:cNvSpPr>
              <a:spLocks noChangeAspect="1" noChangeArrowheads="1"/>
            </p:cNvSpPr>
            <p:nvPr/>
          </p:nvSpPr>
          <p:spPr bwMode="auto">
            <a:xfrm>
              <a:off x="812" y="2811"/>
              <a:ext cx="163" cy="1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8" name="Oval 310"/>
            <p:cNvSpPr>
              <a:spLocks noChangeAspect="1" noChangeArrowheads="1"/>
            </p:cNvSpPr>
            <p:nvPr/>
          </p:nvSpPr>
          <p:spPr bwMode="auto">
            <a:xfrm>
              <a:off x="1608" y="3587"/>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9" name="Oval 311"/>
            <p:cNvSpPr>
              <a:spLocks noChangeAspect="1" noChangeArrowheads="1"/>
            </p:cNvSpPr>
            <p:nvPr/>
          </p:nvSpPr>
          <p:spPr bwMode="auto">
            <a:xfrm>
              <a:off x="2412" y="3595"/>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80" name="Oval 312"/>
            <p:cNvSpPr>
              <a:spLocks noChangeAspect="1" noChangeArrowheads="1"/>
            </p:cNvSpPr>
            <p:nvPr/>
          </p:nvSpPr>
          <p:spPr bwMode="auto">
            <a:xfrm>
              <a:off x="3185" y="3603"/>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81" name="Oval 313"/>
            <p:cNvSpPr>
              <a:spLocks noChangeAspect="1" noChangeArrowheads="1"/>
            </p:cNvSpPr>
            <p:nvPr/>
          </p:nvSpPr>
          <p:spPr bwMode="auto">
            <a:xfrm>
              <a:off x="3997" y="3595"/>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82" name="Oval 314"/>
            <p:cNvSpPr>
              <a:spLocks noChangeAspect="1" noChangeArrowheads="1"/>
            </p:cNvSpPr>
            <p:nvPr/>
          </p:nvSpPr>
          <p:spPr bwMode="auto">
            <a:xfrm>
              <a:off x="4786" y="3587"/>
              <a:ext cx="162"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83" name="Oval 315"/>
            <p:cNvSpPr>
              <a:spLocks noChangeAspect="1" noChangeArrowheads="1"/>
            </p:cNvSpPr>
            <p:nvPr/>
          </p:nvSpPr>
          <p:spPr bwMode="auto">
            <a:xfrm>
              <a:off x="812" y="3595"/>
              <a:ext cx="163" cy="1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84" name="Oval 316"/>
            <p:cNvSpPr>
              <a:spLocks noChangeArrowheads="1"/>
            </p:cNvSpPr>
            <p:nvPr/>
          </p:nvSpPr>
          <p:spPr bwMode="auto">
            <a:xfrm>
              <a:off x="1533" y="118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85" name="Oval 317"/>
            <p:cNvSpPr>
              <a:spLocks noChangeArrowheads="1"/>
            </p:cNvSpPr>
            <p:nvPr/>
          </p:nvSpPr>
          <p:spPr bwMode="auto">
            <a:xfrm>
              <a:off x="2373" y="1194"/>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86" name="Oval 318"/>
            <p:cNvSpPr>
              <a:spLocks noChangeArrowheads="1"/>
            </p:cNvSpPr>
            <p:nvPr/>
          </p:nvSpPr>
          <p:spPr bwMode="auto">
            <a:xfrm>
              <a:off x="3221" y="1178"/>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87" name="Oval 319"/>
            <p:cNvSpPr>
              <a:spLocks noChangeArrowheads="1"/>
            </p:cNvSpPr>
            <p:nvPr/>
          </p:nvSpPr>
          <p:spPr bwMode="auto">
            <a:xfrm>
              <a:off x="4061" y="118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88" name="Oval 320"/>
            <p:cNvSpPr>
              <a:spLocks noChangeArrowheads="1"/>
            </p:cNvSpPr>
            <p:nvPr/>
          </p:nvSpPr>
          <p:spPr bwMode="auto">
            <a:xfrm>
              <a:off x="4909" y="118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89" name="Oval 321"/>
            <p:cNvSpPr>
              <a:spLocks noChangeArrowheads="1"/>
            </p:cNvSpPr>
            <p:nvPr/>
          </p:nvSpPr>
          <p:spPr bwMode="auto">
            <a:xfrm>
              <a:off x="678" y="1194"/>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90" name="Oval 322"/>
            <p:cNvSpPr>
              <a:spLocks noChangeArrowheads="1"/>
            </p:cNvSpPr>
            <p:nvPr/>
          </p:nvSpPr>
          <p:spPr bwMode="auto">
            <a:xfrm>
              <a:off x="1517" y="201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91" name="Oval 323"/>
            <p:cNvSpPr>
              <a:spLocks noChangeArrowheads="1"/>
            </p:cNvSpPr>
            <p:nvPr/>
          </p:nvSpPr>
          <p:spPr bwMode="auto">
            <a:xfrm>
              <a:off x="2365" y="201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92" name="Oval 324"/>
            <p:cNvSpPr>
              <a:spLocks noChangeArrowheads="1"/>
            </p:cNvSpPr>
            <p:nvPr/>
          </p:nvSpPr>
          <p:spPr bwMode="auto">
            <a:xfrm>
              <a:off x="3216" y="201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93" name="Oval 325"/>
            <p:cNvSpPr>
              <a:spLocks noChangeArrowheads="1"/>
            </p:cNvSpPr>
            <p:nvPr/>
          </p:nvSpPr>
          <p:spPr bwMode="auto">
            <a:xfrm>
              <a:off x="4069" y="2020"/>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94" name="Oval 326"/>
            <p:cNvSpPr>
              <a:spLocks noChangeArrowheads="1"/>
            </p:cNvSpPr>
            <p:nvPr/>
          </p:nvSpPr>
          <p:spPr bwMode="auto">
            <a:xfrm>
              <a:off x="4901" y="2020"/>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95" name="Oval 327"/>
            <p:cNvSpPr>
              <a:spLocks noChangeArrowheads="1"/>
            </p:cNvSpPr>
            <p:nvPr/>
          </p:nvSpPr>
          <p:spPr bwMode="auto">
            <a:xfrm>
              <a:off x="678" y="2020"/>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96" name="Oval 328"/>
            <p:cNvSpPr>
              <a:spLocks noChangeArrowheads="1"/>
            </p:cNvSpPr>
            <p:nvPr/>
          </p:nvSpPr>
          <p:spPr bwMode="auto">
            <a:xfrm>
              <a:off x="1517" y="285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97" name="Oval 329"/>
            <p:cNvSpPr>
              <a:spLocks noChangeArrowheads="1"/>
            </p:cNvSpPr>
            <p:nvPr/>
          </p:nvSpPr>
          <p:spPr bwMode="auto">
            <a:xfrm>
              <a:off x="2359" y="283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98" name="Oval 330"/>
            <p:cNvSpPr>
              <a:spLocks noChangeArrowheads="1"/>
            </p:cNvSpPr>
            <p:nvPr/>
          </p:nvSpPr>
          <p:spPr bwMode="auto">
            <a:xfrm>
              <a:off x="3210" y="284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99" name="Oval 331"/>
            <p:cNvSpPr>
              <a:spLocks noChangeArrowheads="1"/>
            </p:cNvSpPr>
            <p:nvPr/>
          </p:nvSpPr>
          <p:spPr bwMode="auto">
            <a:xfrm>
              <a:off x="4053" y="283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00" name="Oval 332"/>
            <p:cNvSpPr>
              <a:spLocks noChangeArrowheads="1"/>
            </p:cNvSpPr>
            <p:nvPr/>
          </p:nvSpPr>
          <p:spPr bwMode="auto">
            <a:xfrm>
              <a:off x="4925" y="283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01" name="Oval 333"/>
            <p:cNvSpPr>
              <a:spLocks noChangeArrowheads="1"/>
            </p:cNvSpPr>
            <p:nvPr/>
          </p:nvSpPr>
          <p:spPr bwMode="auto">
            <a:xfrm>
              <a:off x="662" y="2831"/>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02" name="Oval 334"/>
            <p:cNvSpPr>
              <a:spLocks noChangeArrowheads="1"/>
            </p:cNvSpPr>
            <p:nvPr/>
          </p:nvSpPr>
          <p:spPr bwMode="auto">
            <a:xfrm>
              <a:off x="1509" y="366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03" name="Oval 335"/>
            <p:cNvSpPr>
              <a:spLocks noChangeArrowheads="1"/>
            </p:cNvSpPr>
            <p:nvPr/>
          </p:nvSpPr>
          <p:spPr bwMode="auto">
            <a:xfrm>
              <a:off x="2365" y="366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04" name="Oval 336"/>
            <p:cNvSpPr>
              <a:spLocks noChangeArrowheads="1"/>
            </p:cNvSpPr>
            <p:nvPr/>
          </p:nvSpPr>
          <p:spPr bwMode="auto">
            <a:xfrm>
              <a:off x="3221" y="3674"/>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05" name="Oval 337"/>
            <p:cNvSpPr>
              <a:spLocks noChangeArrowheads="1"/>
            </p:cNvSpPr>
            <p:nvPr/>
          </p:nvSpPr>
          <p:spPr bwMode="auto">
            <a:xfrm>
              <a:off x="4053" y="3674"/>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06" name="Oval 338"/>
            <p:cNvSpPr>
              <a:spLocks noChangeArrowheads="1"/>
            </p:cNvSpPr>
            <p:nvPr/>
          </p:nvSpPr>
          <p:spPr bwMode="auto">
            <a:xfrm>
              <a:off x="4893" y="366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07" name="Oval 339"/>
            <p:cNvSpPr>
              <a:spLocks noChangeArrowheads="1"/>
            </p:cNvSpPr>
            <p:nvPr/>
          </p:nvSpPr>
          <p:spPr bwMode="auto">
            <a:xfrm>
              <a:off x="662" y="3666"/>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7508" name="Rectangle 340"/>
          <p:cNvSpPr>
            <a:spLocks noGrp="1" noChangeArrowheads="1"/>
          </p:cNvSpPr>
          <p:nvPr>
            <p:ph type="title"/>
          </p:nvPr>
        </p:nvSpPr>
        <p:spPr>
          <a:xfrm>
            <a:off x="685800" y="0"/>
            <a:ext cx="7772400" cy="1325563"/>
          </a:xfrm>
        </p:spPr>
        <p:txBody>
          <a:bodyPr/>
          <a:lstStyle/>
          <a:p>
            <a:pPr>
              <a:lnSpc>
                <a:spcPct val="150000"/>
              </a:lnSpc>
            </a:pPr>
            <a:r>
              <a:rPr lang="en-US" altLang="en-US" sz="6000"/>
              <a:t>What is “disorder”?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xit" presetSubtype="0" fill="hold" nodeType="withEffect">
                                  <p:stCondLst>
                                    <p:cond delay="200"/>
                                  </p:stCondLst>
                                  <p:childTnLst>
                                    <p:set>
                                      <p:cBhvr>
                                        <p:cTn id="6" dur="1" fill="hold">
                                          <p:stCondLst>
                                            <p:cond delay="0"/>
                                          </p:stCondLst>
                                        </p:cTn>
                                        <p:tgtEl>
                                          <p:spTgt spid="7170"/>
                                        </p:tgtEl>
                                        <p:attrNameLst>
                                          <p:attrName>style.visibility</p:attrName>
                                        </p:attrNameLst>
                                      </p:cBhvr>
                                      <p:to>
                                        <p:strVal val="hidden"/>
                                      </p:to>
                                    </p:set>
                                  </p:childTnLst>
                                </p:cTn>
                              </p:par>
                              <p:par>
                                <p:cTn id="7" presetID="1" presetClass="entr" presetSubtype="0" fill="hold" nodeType="withEffect">
                                  <p:stCondLst>
                                    <p:cond delay="200"/>
                                  </p:stCondLst>
                                  <p:childTnLst>
                                    <p:set>
                                      <p:cBhvr>
                                        <p:cTn id="8" dur="1" fill="hold">
                                          <p:stCondLst>
                                            <p:cond delay="0"/>
                                          </p:stCondLst>
                                        </p:cTn>
                                        <p:tgtEl>
                                          <p:spTgt spid="7339"/>
                                        </p:tgtEl>
                                        <p:attrNameLst>
                                          <p:attrName>style.visibility</p:attrName>
                                        </p:attrNameLst>
                                      </p:cBhvr>
                                      <p:to>
                                        <p:strVal val="visible"/>
                                      </p:to>
                                    </p:set>
                                  </p:childTnLst>
                                </p:cTn>
                              </p:par>
                            </p:childTnLst>
                          </p:cTn>
                        </p:par>
                        <p:par>
                          <p:cTn id="9" fill="hold" nodeType="afterGroup">
                            <p:stCondLst>
                              <p:cond delay="200"/>
                            </p:stCondLst>
                            <p:childTnLst>
                              <p:par>
                                <p:cTn id="10" presetID="1" presetClass="exit" presetSubtype="0" fill="hold" nodeType="afterEffect">
                                  <p:stCondLst>
                                    <p:cond delay="200"/>
                                  </p:stCondLst>
                                  <p:childTnLst>
                                    <p:set>
                                      <p:cBhvr>
                                        <p:cTn id="11" dur="1" fill="hold">
                                          <p:stCondLst>
                                            <p:cond delay="0"/>
                                          </p:stCondLst>
                                        </p:cTn>
                                        <p:tgtEl>
                                          <p:spTgt spid="7339"/>
                                        </p:tgtEl>
                                        <p:attrNameLst>
                                          <p:attrName>style.visibility</p:attrName>
                                        </p:attrNameLst>
                                      </p:cBhvr>
                                      <p:to>
                                        <p:strVal val="hidden"/>
                                      </p:to>
                                    </p:set>
                                  </p:childTnLst>
                                </p:cTn>
                              </p:par>
                              <p:par>
                                <p:cTn id="12" presetID="1" presetClass="entr" presetSubtype="0" fill="hold" nodeType="withEffect">
                                  <p:stCondLst>
                                    <p:cond delay="200"/>
                                  </p:stCondLst>
                                  <p:childTnLst>
                                    <p:set>
                                      <p:cBhvr>
                                        <p:cTn id="13" dur="1" fill="hold">
                                          <p:stCondLst>
                                            <p:cond delay="0"/>
                                          </p:stCondLst>
                                        </p:cTn>
                                        <p:tgtEl>
                                          <p:spTgt spid="7170"/>
                                        </p:tgtEl>
                                        <p:attrNameLst>
                                          <p:attrName>style.visibility</p:attrName>
                                        </p:attrNameLst>
                                      </p:cBhvr>
                                      <p:to>
                                        <p:strVal val="visible"/>
                                      </p:to>
                                    </p:set>
                                  </p:childTnLst>
                                </p:cTn>
                              </p:par>
                            </p:childTnLst>
                          </p:cTn>
                        </p:par>
                        <p:par>
                          <p:cTn id="14" fill="hold" nodeType="afterGroup">
                            <p:stCondLst>
                              <p:cond delay="400"/>
                            </p:stCondLst>
                            <p:childTnLst>
                              <p:par>
                                <p:cTn id="15" presetID="1" presetClass="exit" presetSubtype="0" fill="hold" nodeType="afterEffect">
                                  <p:stCondLst>
                                    <p:cond delay="200"/>
                                  </p:stCondLst>
                                  <p:childTnLst>
                                    <p:set>
                                      <p:cBhvr>
                                        <p:cTn id="16" dur="1" fill="hold">
                                          <p:stCondLst>
                                            <p:cond delay="0"/>
                                          </p:stCondLst>
                                        </p:cTn>
                                        <p:tgtEl>
                                          <p:spTgt spid="7170"/>
                                        </p:tgtEl>
                                        <p:attrNameLst>
                                          <p:attrName>style.visibility</p:attrName>
                                        </p:attrNameLst>
                                      </p:cBhvr>
                                      <p:to>
                                        <p:strVal val="hidden"/>
                                      </p:to>
                                    </p:set>
                                  </p:childTnLst>
                                </p:cTn>
                              </p:par>
                              <p:par>
                                <p:cTn id="17" presetID="1" presetClass="entr" presetSubtype="0" fill="hold" nodeType="withEffect">
                                  <p:stCondLst>
                                    <p:cond delay="200"/>
                                  </p:stCondLst>
                                  <p:childTnLst>
                                    <p:set>
                                      <p:cBhvr>
                                        <p:cTn id="18" dur="1" fill="hold">
                                          <p:stCondLst>
                                            <p:cond delay="0"/>
                                          </p:stCondLst>
                                        </p:cTn>
                                        <p:tgtEl>
                                          <p:spTgt spid="7339"/>
                                        </p:tgtEl>
                                        <p:attrNameLst>
                                          <p:attrName>style.visibility</p:attrName>
                                        </p:attrNameLst>
                                      </p:cBhvr>
                                      <p:to>
                                        <p:strVal val="visible"/>
                                      </p:to>
                                    </p:set>
                                  </p:childTnLst>
                                </p:cTn>
                              </p:par>
                            </p:childTnLst>
                          </p:cTn>
                        </p:par>
                        <p:par>
                          <p:cTn id="19" fill="hold" nodeType="afterGroup">
                            <p:stCondLst>
                              <p:cond delay="600"/>
                            </p:stCondLst>
                            <p:childTnLst>
                              <p:par>
                                <p:cTn id="20" presetID="1" presetClass="exit" presetSubtype="0" fill="hold" nodeType="afterEffect">
                                  <p:stCondLst>
                                    <p:cond delay="200"/>
                                  </p:stCondLst>
                                  <p:childTnLst>
                                    <p:set>
                                      <p:cBhvr>
                                        <p:cTn id="21" dur="1" fill="hold">
                                          <p:stCondLst>
                                            <p:cond delay="0"/>
                                          </p:stCondLst>
                                        </p:cTn>
                                        <p:tgtEl>
                                          <p:spTgt spid="7339"/>
                                        </p:tgtEl>
                                        <p:attrNameLst>
                                          <p:attrName>style.visibility</p:attrName>
                                        </p:attrNameLst>
                                      </p:cBhvr>
                                      <p:to>
                                        <p:strVal val="hidden"/>
                                      </p:to>
                                    </p:set>
                                  </p:childTnLst>
                                </p:cTn>
                              </p:par>
                              <p:par>
                                <p:cTn id="22" presetID="1" presetClass="entr" presetSubtype="0" fill="hold" nodeType="withEffect">
                                  <p:stCondLst>
                                    <p:cond delay="200"/>
                                  </p:stCondLst>
                                  <p:childTnLst>
                                    <p:set>
                                      <p:cBhvr>
                                        <p:cTn id="23" dur="1" fill="hold">
                                          <p:stCondLst>
                                            <p:cond delay="0"/>
                                          </p:stCondLst>
                                        </p:cTn>
                                        <p:tgtEl>
                                          <p:spTgt spid="7170"/>
                                        </p:tgtEl>
                                        <p:attrNameLst>
                                          <p:attrName>style.visibility</p:attrName>
                                        </p:attrNameLst>
                                      </p:cBhvr>
                                      <p:to>
                                        <p:strVal val="visible"/>
                                      </p:to>
                                    </p:set>
                                  </p:childTnLst>
                                </p:cTn>
                              </p:par>
                            </p:childTnLst>
                          </p:cTn>
                        </p:par>
                        <p:par>
                          <p:cTn id="24" fill="hold" nodeType="afterGroup">
                            <p:stCondLst>
                              <p:cond delay="800"/>
                            </p:stCondLst>
                            <p:childTnLst>
                              <p:par>
                                <p:cTn id="25" presetID="1" presetClass="exit" presetSubtype="0" fill="hold" nodeType="afterEffect">
                                  <p:stCondLst>
                                    <p:cond delay="200"/>
                                  </p:stCondLst>
                                  <p:childTnLst>
                                    <p:set>
                                      <p:cBhvr>
                                        <p:cTn id="26" dur="1" fill="hold">
                                          <p:stCondLst>
                                            <p:cond delay="0"/>
                                          </p:stCondLst>
                                        </p:cTn>
                                        <p:tgtEl>
                                          <p:spTgt spid="7170"/>
                                        </p:tgtEl>
                                        <p:attrNameLst>
                                          <p:attrName>style.visibility</p:attrName>
                                        </p:attrNameLst>
                                      </p:cBhvr>
                                      <p:to>
                                        <p:strVal val="hidden"/>
                                      </p:to>
                                    </p:set>
                                  </p:childTnLst>
                                </p:cTn>
                              </p:par>
                              <p:par>
                                <p:cTn id="27" presetID="1" presetClass="entr" presetSubtype="0" fill="hold" nodeType="withEffect">
                                  <p:stCondLst>
                                    <p:cond delay="200"/>
                                  </p:stCondLst>
                                  <p:childTnLst>
                                    <p:set>
                                      <p:cBhvr>
                                        <p:cTn id="28" dur="1" fill="hold">
                                          <p:stCondLst>
                                            <p:cond delay="0"/>
                                          </p:stCondLst>
                                        </p:cTn>
                                        <p:tgtEl>
                                          <p:spTgt spid="73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685800" y="0"/>
            <a:ext cx="7772400" cy="1325563"/>
          </a:xfrm>
        </p:spPr>
        <p:txBody>
          <a:bodyPr/>
          <a:lstStyle/>
          <a:p>
            <a:pPr>
              <a:lnSpc>
                <a:spcPct val="150000"/>
              </a:lnSpc>
            </a:pPr>
            <a:r>
              <a:rPr lang="en-US" altLang="en-US" sz="6000"/>
              <a:t>What is “disorder”?</a:t>
            </a:r>
          </a:p>
        </p:txBody>
      </p:sp>
      <p:grpSp>
        <p:nvGrpSpPr>
          <p:cNvPr id="343043" name="Group 3"/>
          <p:cNvGrpSpPr>
            <a:grpSpLocks/>
          </p:cNvGrpSpPr>
          <p:nvPr/>
        </p:nvGrpSpPr>
        <p:grpSpPr bwMode="auto">
          <a:xfrm>
            <a:off x="1063625" y="1882775"/>
            <a:ext cx="7016750" cy="4211638"/>
            <a:chOff x="670" y="1186"/>
            <a:chExt cx="4420" cy="2653"/>
          </a:xfrm>
        </p:grpSpPr>
        <p:sp>
          <p:nvSpPr>
            <p:cNvPr id="343044" name="Oval 4"/>
            <p:cNvSpPr>
              <a:spLocks noChangeAspect="1" noChangeArrowheads="1"/>
            </p:cNvSpPr>
            <p:nvPr/>
          </p:nvSpPr>
          <p:spPr bwMode="auto">
            <a:xfrm>
              <a:off x="1932"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45" name="Oval 5"/>
            <p:cNvSpPr>
              <a:spLocks noChangeAspect="1" noChangeArrowheads="1"/>
            </p:cNvSpPr>
            <p:nvPr/>
          </p:nvSpPr>
          <p:spPr bwMode="auto">
            <a:xfrm>
              <a:off x="2525"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46" name="Oval 6"/>
            <p:cNvSpPr>
              <a:spLocks noChangeAspect="1" noChangeArrowheads="1"/>
            </p:cNvSpPr>
            <p:nvPr/>
          </p:nvSpPr>
          <p:spPr bwMode="auto">
            <a:xfrm>
              <a:off x="3119"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47" name="Oval 7"/>
            <p:cNvSpPr>
              <a:spLocks noChangeAspect="1" noChangeArrowheads="1"/>
            </p:cNvSpPr>
            <p:nvPr/>
          </p:nvSpPr>
          <p:spPr bwMode="auto">
            <a:xfrm>
              <a:off x="3712"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48" name="Oval 8"/>
            <p:cNvSpPr>
              <a:spLocks noChangeAspect="1" noChangeArrowheads="1"/>
            </p:cNvSpPr>
            <p:nvPr/>
          </p:nvSpPr>
          <p:spPr bwMode="auto">
            <a:xfrm>
              <a:off x="4305"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49" name="Oval 9"/>
            <p:cNvSpPr>
              <a:spLocks noChangeAspect="1" noChangeArrowheads="1"/>
            </p:cNvSpPr>
            <p:nvPr/>
          </p:nvSpPr>
          <p:spPr bwMode="auto">
            <a:xfrm>
              <a:off x="1340"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50" name="Oval 10"/>
            <p:cNvSpPr>
              <a:spLocks noChangeAspect="1" noChangeArrowheads="1"/>
            </p:cNvSpPr>
            <p:nvPr/>
          </p:nvSpPr>
          <p:spPr bwMode="auto">
            <a:xfrm>
              <a:off x="1927"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51" name="Oval 11"/>
            <p:cNvSpPr>
              <a:spLocks noChangeAspect="1" noChangeArrowheads="1"/>
            </p:cNvSpPr>
            <p:nvPr/>
          </p:nvSpPr>
          <p:spPr bwMode="auto">
            <a:xfrm>
              <a:off x="2520"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52" name="Oval 12"/>
            <p:cNvSpPr>
              <a:spLocks noChangeAspect="1" noChangeArrowheads="1"/>
            </p:cNvSpPr>
            <p:nvPr/>
          </p:nvSpPr>
          <p:spPr bwMode="auto">
            <a:xfrm>
              <a:off x="3113"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53" name="Oval 13"/>
            <p:cNvSpPr>
              <a:spLocks noChangeAspect="1" noChangeArrowheads="1"/>
            </p:cNvSpPr>
            <p:nvPr/>
          </p:nvSpPr>
          <p:spPr bwMode="auto">
            <a:xfrm>
              <a:off x="3706"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54" name="Oval 14"/>
            <p:cNvSpPr>
              <a:spLocks noChangeAspect="1" noChangeArrowheads="1"/>
            </p:cNvSpPr>
            <p:nvPr/>
          </p:nvSpPr>
          <p:spPr bwMode="auto">
            <a:xfrm>
              <a:off x="4299"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55" name="Oval 15"/>
            <p:cNvSpPr>
              <a:spLocks noChangeAspect="1" noChangeArrowheads="1"/>
            </p:cNvSpPr>
            <p:nvPr/>
          </p:nvSpPr>
          <p:spPr bwMode="auto">
            <a:xfrm>
              <a:off x="1334"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56" name="Oval 16"/>
            <p:cNvSpPr>
              <a:spLocks noChangeAspect="1" noChangeArrowheads="1"/>
            </p:cNvSpPr>
            <p:nvPr/>
          </p:nvSpPr>
          <p:spPr bwMode="auto">
            <a:xfrm>
              <a:off x="1927"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57" name="Oval 17"/>
            <p:cNvSpPr>
              <a:spLocks noChangeAspect="1" noChangeArrowheads="1"/>
            </p:cNvSpPr>
            <p:nvPr/>
          </p:nvSpPr>
          <p:spPr bwMode="auto">
            <a:xfrm>
              <a:off x="2520"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58" name="Oval 18"/>
            <p:cNvSpPr>
              <a:spLocks noChangeAspect="1" noChangeArrowheads="1"/>
            </p:cNvSpPr>
            <p:nvPr/>
          </p:nvSpPr>
          <p:spPr bwMode="auto">
            <a:xfrm>
              <a:off x="3113"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59" name="Oval 19"/>
            <p:cNvSpPr>
              <a:spLocks noChangeAspect="1" noChangeArrowheads="1"/>
            </p:cNvSpPr>
            <p:nvPr/>
          </p:nvSpPr>
          <p:spPr bwMode="auto">
            <a:xfrm>
              <a:off x="3706"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60" name="Oval 20"/>
            <p:cNvSpPr>
              <a:spLocks noChangeAspect="1" noChangeArrowheads="1"/>
            </p:cNvSpPr>
            <p:nvPr/>
          </p:nvSpPr>
          <p:spPr bwMode="auto">
            <a:xfrm>
              <a:off x="4299"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61" name="Oval 21"/>
            <p:cNvSpPr>
              <a:spLocks noChangeAspect="1" noChangeArrowheads="1"/>
            </p:cNvSpPr>
            <p:nvPr/>
          </p:nvSpPr>
          <p:spPr bwMode="auto">
            <a:xfrm>
              <a:off x="1334"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62" name="Oval 22"/>
            <p:cNvSpPr>
              <a:spLocks noChangeAspect="1" noChangeArrowheads="1"/>
            </p:cNvSpPr>
            <p:nvPr/>
          </p:nvSpPr>
          <p:spPr bwMode="auto">
            <a:xfrm>
              <a:off x="1927"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63" name="Oval 23"/>
            <p:cNvSpPr>
              <a:spLocks noChangeAspect="1" noChangeArrowheads="1"/>
            </p:cNvSpPr>
            <p:nvPr/>
          </p:nvSpPr>
          <p:spPr bwMode="auto">
            <a:xfrm>
              <a:off x="2520"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64" name="Oval 24"/>
            <p:cNvSpPr>
              <a:spLocks noChangeAspect="1" noChangeArrowheads="1"/>
            </p:cNvSpPr>
            <p:nvPr/>
          </p:nvSpPr>
          <p:spPr bwMode="auto">
            <a:xfrm>
              <a:off x="3113"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65" name="Oval 25"/>
            <p:cNvSpPr>
              <a:spLocks noChangeAspect="1" noChangeArrowheads="1"/>
            </p:cNvSpPr>
            <p:nvPr/>
          </p:nvSpPr>
          <p:spPr bwMode="auto">
            <a:xfrm>
              <a:off x="3706"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66" name="Oval 26"/>
            <p:cNvSpPr>
              <a:spLocks noChangeAspect="1" noChangeArrowheads="1"/>
            </p:cNvSpPr>
            <p:nvPr/>
          </p:nvSpPr>
          <p:spPr bwMode="auto">
            <a:xfrm>
              <a:off x="4299"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67" name="Oval 27"/>
            <p:cNvSpPr>
              <a:spLocks noChangeAspect="1" noChangeArrowheads="1"/>
            </p:cNvSpPr>
            <p:nvPr/>
          </p:nvSpPr>
          <p:spPr bwMode="auto">
            <a:xfrm>
              <a:off x="1334"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343068" name="Group 28"/>
            <p:cNvGrpSpPr>
              <a:grpSpLocks noChangeAspect="1"/>
            </p:cNvGrpSpPr>
            <p:nvPr/>
          </p:nvGrpSpPr>
          <p:grpSpPr bwMode="auto">
            <a:xfrm>
              <a:off x="1244" y="1531"/>
              <a:ext cx="3271" cy="1963"/>
              <a:chOff x="674" y="1199"/>
              <a:chExt cx="4420" cy="2653"/>
            </a:xfrm>
          </p:grpSpPr>
          <p:sp>
            <p:nvSpPr>
              <p:cNvPr id="343069" name="Oval 2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70" name="Oval 3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71" name="Oval 3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72" name="Oval 3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73" name="Oval 3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74" name="Oval 3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75" name="Oval 3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76" name="Oval 3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77" name="Oval 3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78" name="Oval 3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79" name="Oval 3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80" name="Oval 4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81" name="Oval 4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82" name="Oval 4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83" name="Oval 4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84" name="Oval 4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85" name="Oval 4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86" name="Oval 4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87" name="Oval 4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88" name="Oval 4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89" name="Oval 4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90" name="Oval 5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91" name="Oval 5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92" name="Oval 5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43093" name="Group 53"/>
            <p:cNvGrpSpPr>
              <a:grpSpLocks noChangeAspect="1"/>
            </p:cNvGrpSpPr>
            <p:nvPr/>
          </p:nvGrpSpPr>
          <p:grpSpPr bwMode="auto">
            <a:xfrm>
              <a:off x="1158" y="1479"/>
              <a:ext cx="3443" cy="2066"/>
              <a:chOff x="674" y="1199"/>
              <a:chExt cx="4420" cy="2653"/>
            </a:xfrm>
          </p:grpSpPr>
          <p:sp>
            <p:nvSpPr>
              <p:cNvPr id="343094" name="Oval 54"/>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95" name="Oval 55"/>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96" name="Oval 56"/>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97" name="Oval 57"/>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98" name="Oval 58"/>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99" name="Oval 59"/>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00" name="Oval 60"/>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01" name="Oval 61"/>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02" name="Oval 62"/>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03" name="Oval 63"/>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04" name="Oval 64"/>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05" name="Oval 65"/>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06" name="Oval 66"/>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07" name="Oval 67"/>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08" name="Oval 68"/>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09" name="Oval 69"/>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10" name="Oval 70"/>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11" name="Oval 71"/>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12" name="Oval 72"/>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13" name="Oval 73"/>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14" name="Oval 74"/>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15" name="Oval 75"/>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16" name="Oval 76"/>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17" name="Oval 77"/>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43118" name="Group 78"/>
            <p:cNvGrpSpPr>
              <a:grpSpLocks noChangeAspect="1"/>
            </p:cNvGrpSpPr>
            <p:nvPr/>
          </p:nvGrpSpPr>
          <p:grpSpPr bwMode="auto">
            <a:xfrm>
              <a:off x="1049" y="1413"/>
              <a:ext cx="3662" cy="2198"/>
              <a:chOff x="674" y="1199"/>
              <a:chExt cx="4420" cy="2653"/>
            </a:xfrm>
          </p:grpSpPr>
          <p:sp>
            <p:nvSpPr>
              <p:cNvPr id="343119" name="Oval 7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20" name="Oval 8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21" name="Oval 8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22" name="Oval 8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23" name="Oval 8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24" name="Oval 8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25" name="Oval 8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26" name="Oval 8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27" name="Oval 8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28" name="Oval 8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29" name="Oval 8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30" name="Oval 9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31" name="Oval 9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32" name="Oval 9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33" name="Oval 9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34" name="Oval 9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35" name="Oval 9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36" name="Oval 9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37" name="Oval 9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38" name="Oval 9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39" name="Oval 9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40" name="Oval 10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41" name="Oval 10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42" name="Oval 10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43143" name="Group 103"/>
            <p:cNvGrpSpPr>
              <a:grpSpLocks noChangeAspect="1"/>
            </p:cNvGrpSpPr>
            <p:nvPr/>
          </p:nvGrpSpPr>
          <p:grpSpPr bwMode="auto">
            <a:xfrm>
              <a:off x="933" y="1344"/>
              <a:ext cx="3893" cy="2337"/>
              <a:chOff x="674" y="1199"/>
              <a:chExt cx="4420" cy="2653"/>
            </a:xfrm>
          </p:grpSpPr>
          <p:sp>
            <p:nvSpPr>
              <p:cNvPr id="343144" name="Oval 104"/>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45" name="Oval 105"/>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46" name="Oval 106"/>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47" name="Oval 107"/>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48" name="Oval 108"/>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49" name="Oval 109"/>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50" name="Oval 110"/>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51" name="Oval 111"/>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52" name="Oval 112"/>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53" name="Oval 113"/>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54" name="Oval 114"/>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55" name="Oval 115"/>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56" name="Oval 116"/>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57" name="Oval 117"/>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58" name="Oval 118"/>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59" name="Oval 119"/>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60" name="Oval 120"/>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61" name="Oval 121"/>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62" name="Oval 122"/>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63" name="Oval 123"/>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64" name="Oval 124"/>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65" name="Oval 125"/>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66" name="Oval 126"/>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67" name="Oval 127"/>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43168" name="Group 128"/>
            <p:cNvGrpSpPr>
              <a:grpSpLocks noChangeAspect="1"/>
            </p:cNvGrpSpPr>
            <p:nvPr/>
          </p:nvGrpSpPr>
          <p:grpSpPr bwMode="auto">
            <a:xfrm>
              <a:off x="804" y="1266"/>
              <a:ext cx="4152" cy="2492"/>
              <a:chOff x="674" y="1199"/>
              <a:chExt cx="4420" cy="2653"/>
            </a:xfrm>
          </p:grpSpPr>
          <p:sp>
            <p:nvSpPr>
              <p:cNvPr id="343169" name="Oval 12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70" name="Oval 13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71" name="Oval 13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72" name="Oval 13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73" name="Oval 13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74" name="Oval 13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75" name="Oval 13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76" name="Oval 13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77" name="Oval 13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78" name="Oval 13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79" name="Oval 13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80" name="Oval 14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81" name="Oval 14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82" name="Oval 14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83" name="Oval 14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84" name="Oval 14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85" name="Oval 14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86" name="Oval 14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87" name="Oval 14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88" name="Oval 14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89" name="Oval 14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90" name="Oval 15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91" name="Oval 15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92" name="Oval 15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43193" name="Group 153"/>
            <p:cNvGrpSpPr>
              <a:grpSpLocks/>
            </p:cNvGrpSpPr>
            <p:nvPr/>
          </p:nvGrpSpPr>
          <p:grpSpPr bwMode="auto">
            <a:xfrm>
              <a:off x="670" y="1186"/>
              <a:ext cx="4420" cy="2653"/>
              <a:chOff x="674" y="1199"/>
              <a:chExt cx="4420" cy="2653"/>
            </a:xfrm>
          </p:grpSpPr>
          <p:sp>
            <p:nvSpPr>
              <p:cNvPr id="343194" name="Oval 154"/>
              <p:cNvSpPr>
                <a:spLocks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95" name="Oval 155"/>
              <p:cNvSpPr>
                <a:spLocks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96" name="Oval 156"/>
              <p:cNvSpPr>
                <a:spLocks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97" name="Oval 157"/>
              <p:cNvSpPr>
                <a:spLocks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98" name="Oval 158"/>
              <p:cNvSpPr>
                <a:spLocks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199" name="Oval 159"/>
              <p:cNvSpPr>
                <a:spLocks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00" name="Oval 160"/>
              <p:cNvSpPr>
                <a:spLocks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01" name="Oval 161"/>
              <p:cNvSpPr>
                <a:spLocks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02" name="Oval 162"/>
              <p:cNvSpPr>
                <a:spLocks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03" name="Oval 163"/>
              <p:cNvSpPr>
                <a:spLocks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04" name="Oval 164"/>
              <p:cNvSpPr>
                <a:spLocks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05" name="Oval 165"/>
              <p:cNvSpPr>
                <a:spLocks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06" name="Oval 166"/>
              <p:cNvSpPr>
                <a:spLocks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07" name="Oval 167"/>
              <p:cNvSpPr>
                <a:spLocks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08" name="Oval 168"/>
              <p:cNvSpPr>
                <a:spLocks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09" name="Oval 169"/>
              <p:cNvSpPr>
                <a:spLocks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10" name="Oval 170"/>
              <p:cNvSpPr>
                <a:spLocks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11" name="Oval 171"/>
              <p:cNvSpPr>
                <a:spLocks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12" name="Oval 172"/>
              <p:cNvSpPr>
                <a:spLocks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13" name="Oval 173"/>
              <p:cNvSpPr>
                <a:spLocks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14" name="Oval 174"/>
              <p:cNvSpPr>
                <a:spLocks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15" name="Oval 175"/>
              <p:cNvSpPr>
                <a:spLocks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16" name="Oval 176"/>
              <p:cNvSpPr>
                <a:spLocks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17" name="Oval 177"/>
              <p:cNvSpPr>
                <a:spLocks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343218" name="Group 178"/>
          <p:cNvGrpSpPr>
            <a:grpSpLocks noChangeAspect="1"/>
          </p:cNvGrpSpPr>
          <p:nvPr/>
        </p:nvGrpSpPr>
        <p:grpSpPr bwMode="auto">
          <a:xfrm>
            <a:off x="500063" y="1882775"/>
            <a:ext cx="3500437" cy="2100263"/>
            <a:chOff x="670" y="1186"/>
            <a:chExt cx="4420" cy="2653"/>
          </a:xfrm>
        </p:grpSpPr>
        <p:sp>
          <p:nvSpPr>
            <p:cNvPr id="343219" name="Oval 179"/>
            <p:cNvSpPr>
              <a:spLocks noChangeAspect="1" noChangeArrowheads="1"/>
            </p:cNvSpPr>
            <p:nvPr/>
          </p:nvSpPr>
          <p:spPr bwMode="auto">
            <a:xfrm>
              <a:off x="1932"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20" name="Oval 180"/>
            <p:cNvSpPr>
              <a:spLocks noChangeAspect="1" noChangeArrowheads="1"/>
            </p:cNvSpPr>
            <p:nvPr/>
          </p:nvSpPr>
          <p:spPr bwMode="auto">
            <a:xfrm>
              <a:off x="2525"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21" name="Oval 181"/>
            <p:cNvSpPr>
              <a:spLocks noChangeAspect="1" noChangeArrowheads="1"/>
            </p:cNvSpPr>
            <p:nvPr/>
          </p:nvSpPr>
          <p:spPr bwMode="auto">
            <a:xfrm>
              <a:off x="3119"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22" name="Oval 182"/>
            <p:cNvSpPr>
              <a:spLocks noChangeAspect="1" noChangeArrowheads="1"/>
            </p:cNvSpPr>
            <p:nvPr/>
          </p:nvSpPr>
          <p:spPr bwMode="auto">
            <a:xfrm>
              <a:off x="3712"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23" name="Oval 183"/>
            <p:cNvSpPr>
              <a:spLocks noChangeAspect="1" noChangeArrowheads="1"/>
            </p:cNvSpPr>
            <p:nvPr/>
          </p:nvSpPr>
          <p:spPr bwMode="auto">
            <a:xfrm>
              <a:off x="4305"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24" name="Oval 184"/>
            <p:cNvSpPr>
              <a:spLocks noChangeAspect="1" noChangeArrowheads="1"/>
            </p:cNvSpPr>
            <p:nvPr/>
          </p:nvSpPr>
          <p:spPr bwMode="auto">
            <a:xfrm>
              <a:off x="1340"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25" name="Oval 185"/>
            <p:cNvSpPr>
              <a:spLocks noChangeAspect="1" noChangeArrowheads="1"/>
            </p:cNvSpPr>
            <p:nvPr/>
          </p:nvSpPr>
          <p:spPr bwMode="auto">
            <a:xfrm>
              <a:off x="1927"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26" name="Oval 186"/>
            <p:cNvSpPr>
              <a:spLocks noChangeAspect="1" noChangeArrowheads="1"/>
            </p:cNvSpPr>
            <p:nvPr/>
          </p:nvSpPr>
          <p:spPr bwMode="auto">
            <a:xfrm>
              <a:off x="2520"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27" name="Oval 187"/>
            <p:cNvSpPr>
              <a:spLocks noChangeAspect="1" noChangeArrowheads="1"/>
            </p:cNvSpPr>
            <p:nvPr/>
          </p:nvSpPr>
          <p:spPr bwMode="auto">
            <a:xfrm>
              <a:off x="3113"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28" name="Oval 188"/>
            <p:cNvSpPr>
              <a:spLocks noChangeAspect="1" noChangeArrowheads="1"/>
            </p:cNvSpPr>
            <p:nvPr/>
          </p:nvSpPr>
          <p:spPr bwMode="auto">
            <a:xfrm>
              <a:off x="3706"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29" name="Oval 189"/>
            <p:cNvSpPr>
              <a:spLocks noChangeAspect="1" noChangeArrowheads="1"/>
            </p:cNvSpPr>
            <p:nvPr/>
          </p:nvSpPr>
          <p:spPr bwMode="auto">
            <a:xfrm>
              <a:off x="4299"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30" name="Oval 190"/>
            <p:cNvSpPr>
              <a:spLocks noChangeAspect="1" noChangeArrowheads="1"/>
            </p:cNvSpPr>
            <p:nvPr/>
          </p:nvSpPr>
          <p:spPr bwMode="auto">
            <a:xfrm>
              <a:off x="1334"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31" name="Oval 191"/>
            <p:cNvSpPr>
              <a:spLocks noChangeAspect="1" noChangeArrowheads="1"/>
            </p:cNvSpPr>
            <p:nvPr/>
          </p:nvSpPr>
          <p:spPr bwMode="auto">
            <a:xfrm>
              <a:off x="1927"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32" name="Oval 192"/>
            <p:cNvSpPr>
              <a:spLocks noChangeAspect="1" noChangeArrowheads="1"/>
            </p:cNvSpPr>
            <p:nvPr/>
          </p:nvSpPr>
          <p:spPr bwMode="auto">
            <a:xfrm>
              <a:off x="2520"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33" name="Oval 193"/>
            <p:cNvSpPr>
              <a:spLocks noChangeAspect="1" noChangeArrowheads="1"/>
            </p:cNvSpPr>
            <p:nvPr/>
          </p:nvSpPr>
          <p:spPr bwMode="auto">
            <a:xfrm>
              <a:off x="3113"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34" name="Oval 194"/>
            <p:cNvSpPr>
              <a:spLocks noChangeAspect="1" noChangeArrowheads="1"/>
            </p:cNvSpPr>
            <p:nvPr/>
          </p:nvSpPr>
          <p:spPr bwMode="auto">
            <a:xfrm>
              <a:off x="3706"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35" name="Oval 195"/>
            <p:cNvSpPr>
              <a:spLocks noChangeAspect="1" noChangeArrowheads="1"/>
            </p:cNvSpPr>
            <p:nvPr/>
          </p:nvSpPr>
          <p:spPr bwMode="auto">
            <a:xfrm>
              <a:off x="4299"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36" name="Oval 196"/>
            <p:cNvSpPr>
              <a:spLocks noChangeAspect="1" noChangeArrowheads="1"/>
            </p:cNvSpPr>
            <p:nvPr/>
          </p:nvSpPr>
          <p:spPr bwMode="auto">
            <a:xfrm>
              <a:off x="1334"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37" name="Oval 197"/>
            <p:cNvSpPr>
              <a:spLocks noChangeAspect="1" noChangeArrowheads="1"/>
            </p:cNvSpPr>
            <p:nvPr/>
          </p:nvSpPr>
          <p:spPr bwMode="auto">
            <a:xfrm>
              <a:off x="1927"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38" name="Oval 198"/>
            <p:cNvSpPr>
              <a:spLocks noChangeAspect="1" noChangeArrowheads="1"/>
            </p:cNvSpPr>
            <p:nvPr/>
          </p:nvSpPr>
          <p:spPr bwMode="auto">
            <a:xfrm>
              <a:off x="2520"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39" name="Oval 199"/>
            <p:cNvSpPr>
              <a:spLocks noChangeAspect="1" noChangeArrowheads="1"/>
            </p:cNvSpPr>
            <p:nvPr/>
          </p:nvSpPr>
          <p:spPr bwMode="auto">
            <a:xfrm>
              <a:off x="3113"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40" name="Oval 200"/>
            <p:cNvSpPr>
              <a:spLocks noChangeAspect="1" noChangeArrowheads="1"/>
            </p:cNvSpPr>
            <p:nvPr/>
          </p:nvSpPr>
          <p:spPr bwMode="auto">
            <a:xfrm>
              <a:off x="3706"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41" name="Oval 201"/>
            <p:cNvSpPr>
              <a:spLocks noChangeAspect="1" noChangeArrowheads="1"/>
            </p:cNvSpPr>
            <p:nvPr/>
          </p:nvSpPr>
          <p:spPr bwMode="auto">
            <a:xfrm>
              <a:off x="4299"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42" name="Oval 202"/>
            <p:cNvSpPr>
              <a:spLocks noChangeAspect="1" noChangeArrowheads="1"/>
            </p:cNvSpPr>
            <p:nvPr/>
          </p:nvSpPr>
          <p:spPr bwMode="auto">
            <a:xfrm>
              <a:off x="1334"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343243" name="Group 203"/>
            <p:cNvGrpSpPr>
              <a:grpSpLocks noChangeAspect="1"/>
            </p:cNvGrpSpPr>
            <p:nvPr/>
          </p:nvGrpSpPr>
          <p:grpSpPr bwMode="auto">
            <a:xfrm>
              <a:off x="1244" y="1531"/>
              <a:ext cx="3271" cy="1963"/>
              <a:chOff x="674" y="1199"/>
              <a:chExt cx="4420" cy="2653"/>
            </a:xfrm>
          </p:grpSpPr>
          <p:sp>
            <p:nvSpPr>
              <p:cNvPr id="343244" name="Oval 204"/>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45" name="Oval 205"/>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46" name="Oval 206"/>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47" name="Oval 207"/>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48" name="Oval 208"/>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49" name="Oval 209"/>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50" name="Oval 210"/>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51" name="Oval 211"/>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52" name="Oval 212"/>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53" name="Oval 213"/>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54" name="Oval 214"/>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55" name="Oval 215"/>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56" name="Oval 216"/>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57" name="Oval 217"/>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58" name="Oval 218"/>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59" name="Oval 219"/>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60" name="Oval 220"/>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61" name="Oval 221"/>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62" name="Oval 222"/>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63" name="Oval 223"/>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64" name="Oval 224"/>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65" name="Oval 225"/>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66" name="Oval 226"/>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67" name="Oval 227"/>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43268" name="Group 228"/>
            <p:cNvGrpSpPr>
              <a:grpSpLocks noChangeAspect="1"/>
            </p:cNvGrpSpPr>
            <p:nvPr/>
          </p:nvGrpSpPr>
          <p:grpSpPr bwMode="auto">
            <a:xfrm>
              <a:off x="1158" y="1479"/>
              <a:ext cx="3443" cy="2066"/>
              <a:chOff x="674" y="1199"/>
              <a:chExt cx="4420" cy="2653"/>
            </a:xfrm>
          </p:grpSpPr>
          <p:sp>
            <p:nvSpPr>
              <p:cNvPr id="343269" name="Oval 22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70" name="Oval 23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71" name="Oval 23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72" name="Oval 23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73" name="Oval 23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74" name="Oval 23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75" name="Oval 23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76" name="Oval 23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77" name="Oval 23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78" name="Oval 23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79" name="Oval 23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80" name="Oval 24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81" name="Oval 24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82" name="Oval 24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83" name="Oval 24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84" name="Oval 24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85" name="Oval 24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86" name="Oval 24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87" name="Oval 24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88" name="Oval 24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89" name="Oval 24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90" name="Oval 25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91" name="Oval 25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92" name="Oval 25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43293" name="Group 253"/>
            <p:cNvGrpSpPr>
              <a:grpSpLocks noChangeAspect="1"/>
            </p:cNvGrpSpPr>
            <p:nvPr/>
          </p:nvGrpSpPr>
          <p:grpSpPr bwMode="auto">
            <a:xfrm>
              <a:off x="1049" y="1413"/>
              <a:ext cx="3662" cy="2198"/>
              <a:chOff x="674" y="1199"/>
              <a:chExt cx="4420" cy="2653"/>
            </a:xfrm>
          </p:grpSpPr>
          <p:sp>
            <p:nvSpPr>
              <p:cNvPr id="343294" name="Oval 254"/>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95" name="Oval 255"/>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96" name="Oval 256"/>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97" name="Oval 257"/>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98" name="Oval 258"/>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299" name="Oval 259"/>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00" name="Oval 260"/>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01" name="Oval 261"/>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02" name="Oval 262"/>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03" name="Oval 263"/>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04" name="Oval 264"/>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05" name="Oval 265"/>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06" name="Oval 266"/>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07" name="Oval 267"/>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08" name="Oval 268"/>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09" name="Oval 269"/>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10" name="Oval 270"/>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11" name="Oval 271"/>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12" name="Oval 272"/>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13" name="Oval 273"/>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14" name="Oval 274"/>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15" name="Oval 275"/>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16" name="Oval 276"/>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17" name="Oval 277"/>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43318" name="Group 278"/>
            <p:cNvGrpSpPr>
              <a:grpSpLocks noChangeAspect="1"/>
            </p:cNvGrpSpPr>
            <p:nvPr/>
          </p:nvGrpSpPr>
          <p:grpSpPr bwMode="auto">
            <a:xfrm>
              <a:off x="933" y="1344"/>
              <a:ext cx="3893" cy="2337"/>
              <a:chOff x="674" y="1199"/>
              <a:chExt cx="4420" cy="2653"/>
            </a:xfrm>
          </p:grpSpPr>
          <p:sp>
            <p:nvSpPr>
              <p:cNvPr id="343319" name="Oval 27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20" name="Oval 28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21" name="Oval 28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22" name="Oval 28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23" name="Oval 28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24" name="Oval 28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25" name="Oval 28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26" name="Oval 28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27" name="Oval 28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28" name="Oval 28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29" name="Oval 28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30" name="Oval 29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31" name="Oval 29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32" name="Oval 29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33" name="Oval 29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34" name="Oval 29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35" name="Oval 29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36" name="Oval 29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37" name="Oval 29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38" name="Oval 29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39" name="Oval 29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40" name="Oval 30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41" name="Oval 30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42" name="Oval 30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43343" name="Group 303"/>
            <p:cNvGrpSpPr>
              <a:grpSpLocks noChangeAspect="1"/>
            </p:cNvGrpSpPr>
            <p:nvPr/>
          </p:nvGrpSpPr>
          <p:grpSpPr bwMode="auto">
            <a:xfrm>
              <a:off x="804" y="1266"/>
              <a:ext cx="4152" cy="2492"/>
              <a:chOff x="674" y="1199"/>
              <a:chExt cx="4420" cy="2653"/>
            </a:xfrm>
          </p:grpSpPr>
          <p:sp>
            <p:nvSpPr>
              <p:cNvPr id="343344" name="Oval 304"/>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45" name="Oval 305"/>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46" name="Oval 306"/>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47" name="Oval 307"/>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48" name="Oval 308"/>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49" name="Oval 309"/>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50" name="Oval 310"/>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51" name="Oval 311"/>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52" name="Oval 312"/>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53" name="Oval 313"/>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54" name="Oval 314"/>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55" name="Oval 315"/>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56" name="Oval 316"/>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57" name="Oval 317"/>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58" name="Oval 318"/>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59" name="Oval 319"/>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60" name="Oval 320"/>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61" name="Oval 321"/>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62" name="Oval 322"/>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63" name="Oval 323"/>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64" name="Oval 324"/>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65" name="Oval 325"/>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66" name="Oval 326"/>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67" name="Oval 327"/>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43368" name="Group 328"/>
            <p:cNvGrpSpPr>
              <a:grpSpLocks noChangeAspect="1"/>
            </p:cNvGrpSpPr>
            <p:nvPr/>
          </p:nvGrpSpPr>
          <p:grpSpPr bwMode="auto">
            <a:xfrm>
              <a:off x="670" y="1186"/>
              <a:ext cx="4420" cy="2653"/>
              <a:chOff x="674" y="1199"/>
              <a:chExt cx="4420" cy="2653"/>
            </a:xfrm>
          </p:grpSpPr>
          <p:sp>
            <p:nvSpPr>
              <p:cNvPr id="343369" name="Oval 32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70" name="Oval 33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71" name="Oval 33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72" name="Oval 33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73" name="Oval 33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74" name="Oval 33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75" name="Oval 33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76" name="Oval 33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77" name="Oval 33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78" name="Oval 33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79" name="Oval 33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80" name="Oval 34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81" name="Oval 34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82" name="Oval 34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83" name="Oval 34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84" name="Oval 34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85" name="Oval 34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86" name="Oval 34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87" name="Oval 34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88" name="Oval 34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89" name="Oval 34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90" name="Oval 35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91" name="Oval 35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392" name="Oval 35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path" presetSubtype="0" accel="50000" decel="50000" fill="hold" nodeType="clickEffect">
                                  <p:stCondLst>
                                    <p:cond delay="0"/>
                                  </p:stCondLst>
                                  <p:childTnLst>
                                    <p:animMotion origin="layout" path="M 0 -3.57077E-6 L -0.25 -0.15078 " pathEditMode="relative" rAng="0" ptsTypes="AA">
                                      <p:cBhvr>
                                        <p:cTn id="6" dur="1000" fill="hold"/>
                                        <p:tgtEl>
                                          <p:spTgt spid="343043"/>
                                        </p:tgtEl>
                                        <p:attrNameLst>
                                          <p:attrName>ppt_x</p:attrName>
                                          <p:attrName>ppt_y</p:attrName>
                                        </p:attrNameLst>
                                      </p:cBhvr>
                                      <p:rCtr x="-12500" y="-7539"/>
                                    </p:animMotion>
                                  </p:childTnLst>
                                </p:cTn>
                              </p:par>
                              <p:par>
                                <p:cTn id="7" presetID="6" presetClass="emph" presetSubtype="0" fill="hold" nodeType="withEffect">
                                  <p:stCondLst>
                                    <p:cond delay="0"/>
                                  </p:stCondLst>
                                  <p:childTnLst>
                                    <p:animScale>
                                      <p:cBhvr>
                                        <p:cTn id="8" dur="1000" fill="hold"/>
                                        <p:tgtEl>
                                          <p:spTgt spid="343043"/>
                                        </p:tgtEl>
                                      </p:cBhvr>
                                      <p:by x="50000" y="50000"/>
                                    </p:animScale>
                                  </p:childTnLst>
                                </p:cTn>
                              </p:par>
                            </p:childTnLst>
                          </p:cTn>
                        </p:par>
                        <p:par>
                          <p:cTn id="9" fill="hold" nodeType="afterGroup">
                            <p:stCondLst>
                              <p:cond delay="1000"/>
                            </p:stCondLst>
                            <p:childTnLst>
                              <p:par>
                                <p:cTn id="10" presetID="1" presetClass="exit" presetSubtype="0" fill="hold" nodeType="afterEffect">
                                  <p:stCondLst>
                                    <p:cond delay="0"/>
                                  </p:stCondLst>
                                  <p:childTnLst>
                                    <p:set>
                                      <p:cBhvr>
                                        <p:cTn id="11" dur="1" fill="hold">
                                          <p:stCondLst>
                                            <p:cond delay="0"/>
                                          </p:stCondLst>
                                        </p:cTn>
                                        <p:tgtEl>
                                          <p:spTgt spid="343043"/>
                                        </p:tgtEl>
                                        <p:attrNameLst>
                                          <p:attrName>style.visibility</p:attrName>
                                        </p:attrNameLst>
                                      </p:cBhvr>
                                      <p:to>
                                        <p:strVal val="hidden"/>
                                      </p:to>
                                    </p:set>
                                  </p:childTnLst>
                                </p:cTn>
                              </p:par>
                            </p:childTnLst>
                          </p:cTn>
                        </p:par>
                        <p:par>
                          <p:cTn id="12" fill="hold" nodeType="afterGroup">
                            <p:stCondLst>
                              <p:cond delay="1000"/>
                            </p:stCondLst>
                            <p:childTnLst>
                              <p:par>
                                <p:cTn id="13" presetID="1" presetClass="entr" presetSubtype="0" fill="hold" nodeType="afterEffect">
                                  <p:stCondLst>
                                    <p:cond delay="0"/>
                                  </p:stCondLst>
                                  <p:childTnLst>
                                    <p:set>
                                      <p:cBhvr>
                                        <p:cTn id="14" dur="1" fill="hold">
                                          <p:stCondLst>
                                            <p:cond delay="0"/>
                                          </p:stCondLst>
                                        </p:cTn>
                                        <p:tgtEl>
                                          <p:spTgt spid="3432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2"/>
          <p:cNvSpPr>
            <a:spLocks noGrp="1" noChangeArrowheads="1"/>
          </p:cNvSpPr>
          <p:nvPr>
            <p:ph type="title"/>
          </p:nvPr>
        </p:nvSpPr>
        <p:spPr>
          <a:xfrm>
            <a:off x="685800" y="0"/>
            <a:ext cx="7772400" cy="1325563"/>
          </a:xfrm>
        </p:spPr>
        <p:txBody>
          <a:bodyPr/>
          <a:lstStyle/>
          <a:p>
            <a:pPr>
              <a:lnSpc>
                <a:spcPct val="150000"/>
              </a:lnSpc>
            </a:pPr>
            <a:r>
              <a:rPr lang="en-US" altLang="en-US" sz="6000"/>
              <a:t>What is “disorder”?</a:t>
            </a:r>
          </a:p>
        </p:txBody>
      </p:sp>
      <p:grpSp>
        <p:nvGrpSpPr>
          <p:cNvPr id="433155" name="Group 3"/>
          <p:cNvGrpSpPr>
            <a:grpSpLocks noChangeAspect="1"/>
          </p:cNvGrpSpPr>
          <p:nvPr/>
        </p:nvGrpSpPr>
        <p:grpSpPr bwMode="auto">
          <a:xfrm>
            <a:off x="500063" y="1882775"/>
            <a:ext cx="3500437" cy="2100263"/>
            <a:chOff x="670" y="1186"/>
            <a:chExt cx="4420" cy="2653"/>
          </a:xfrm>
        </p:grpSpPr>
        <p:sp>
          <p:nvSpPr>
            <p:cNvPr id="433156" name="Oval 4"/>
            <p:cNvSpPr>
              <a:spLocks noChangeAspect="1" noChangeArrowheads="1"/>
            </p:cNvSpPr>
            <p:nvPr/>
          </p:nvSpPr>
          <p:spPr bwMode="auto">
            <a:xfrm>
              <a:off x="1932"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57" name="Oval 5"/>
            <p:cNvSpPr>
              <a:spLocks noChangeAspect="1" noChangeArrowheads="1"/>
            </p:cNvSpPr>
            <p:nvPr/>
          </p:nvSpPr>
          <p:spPr bwMode="auto">
            <a:xfrm>
              <a:off x="2525"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58" name="Oval 6"/>
            <p:cNvSpPr>
              <a:spLocks noChangeAspect="1" noChangeArrowheads="1"/>
            </p:cNvSpPr>
            <p:nvPr/>
          </p:nvSpPr>
          <p:spPr bwMode="auto">
            <a:xfrm>
              <a:off x="3119"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59" name="Oval 7"/>
            <p:cNvSpPr>
              <a:spLocks noChangeAspect="1" noChangeArrowheads="1"/>
            </p:cNvSpPr>
            <p:nvPr/>
          </p:nvSpPr>
          <p:spPr bwMode="auto">
            <a:xfrm>
              <a:off x="3712"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60" name="Oval 8"/>
            <p:cNvSpPr>
              <a:spLocks noChangeAspect="1" noChangeArrowheads="1"/>
            </p:cNvSpPr>
            <p:nvPr/>
          </p:nvSpPr>
          <p:spPr bwMode="auto">
            <a:xfrm>
              <a:off x="4305"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61" name="Oval 9"/>
            <p:cNvSpPr>
              <a:spLocks noChangeAspect="1" noChangeArrowheads="1"/>
            </p:cNvSpPr>
            <p:nvPr/>
          </p:nvSpPr>
          <p:spPr bwMode="auto">
            <a:xfrm>
              <a:off x="1340" y="1584"/>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62" name="Oval 10"/>
            <p:cNvSpPr>
              <a:spLocks noChangeAspect="1" noChangeArrowheads="1"/>
            </p:cNvSpPr>
            <p:nvPr/>
          </p:nvSpPr>
          <p:spPr bwMode="auto">
            <a:xfrm>
              <a:off x="1927"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63" name="Oval 11"/>
            <p:cNvSpPr>
              <a:spLocks noChangeAspect="1" noChangeArrowheads="1"/>
            </p:cNvSpPr>
            <p:nvPr/>
          </p:nvSpPr>
          <p:spPr bwMode="auto">
            <a:xfrm>
              <a:off x="2520"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64" name="Oval 12"/>
            <p:cNvSpPr>
              <a:spLocks noChangeAspect="1" noChangeArrowheads="1"/>
            </p:cNvSpPr>
            <p:nvPr/>
          </p:nvSpPr>
          <p:spPr bwMode="auto">
            <a:xfrm>
              <a:off x="3113"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65" name="Oval 13"/>
            <p:cNvSpPr>
              <a:spLocks noChangeAspect="1" noChangeArrowheads="1"/>
            </p:cNvSpPr>
            <p:nvPr/>
          </p:nvSpPr>
          <p:spPr bwMode="auto">
            <a:xfrm>
              <a:off x="3706"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66" name="Oval 14"/>
            <p:cNvSpPr>
              <a:spLocks noChangeAspect="1" noChangeArrowheads="1"/>
            </p:cNvSpPr>
            <p:nvPr/>
          </p:nvSpPr>
          <p:spPr bwMode="auto">
            <a:xfrm>
              <a:off x="4299"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67" name="Oval 15"/>
            <p:cNvSpPr>
              <a:spLocks noChangeAspect="1" noChangeArrowheads="1"/>
            </p:cNvSpPr>
            <p:nvPr/>
          </p:nvSpPr>
          <p:spPr bwMode="auto">
            <a:xfrm>
              <a:off x="1334" y="2162"/>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68" name="Oval 16"/>
            <p:cNvSpPr>
              <a:spLocks noChangeAspect="1" noChangeArrowheads="1"/>
            </p:cNvSpPr>
            <p:nvPr/>
          </p:nvSpPr>
          <p:spPr bwMode="auto">
            <a:xfrm>
              <a:off x="1927"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69" name="Oval 17"/>
            <p:cNvSpPr>
              <a:spLocks noChangeAspect="1" noChangeArrowheads="1"/>
            </p:cNvSpPr>
            <p:nvPr/>
          </p:nvSpPr>
          <p:spPr bwMode="auto">
            <a:xfrm>
              <a:off x="2520"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70" name="Oval 18"/>
            <p:cNvSpPr>
              <a:spLocks noChangeAspect="1" noChangeArrowheads="1"/>
            </p:cNvSpPr>
            <p:nvPr/>
          </p:nvSpPr>
          <p:spPr bwMode="auto">
            <a:xfrm>
              <a:off x="3113"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71" name="Oval 19"/>
            <p:cNvSpPr>
              <a:spLocks noChangeAspect="1" noChangeArrowheads="1"/>
            </p:cNvSpPr>
            <p:nvPr/>
          </p:nvSpPr>
          <p:spPr bwMode="auto">
            <a:xfrm>
              <a:off x="3706"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72" name="Oval 20"/>
            <p:cNvSpPr>
              <a:spLocks noChangeAspect="1" noChangeArrowheads="1"/>
            </p:cNvSpPr>
            <p:nvPr/>
          </p:nvSpPr>
          <p:spPr bwMode="auto">
            <a:xfrm>
              <a:off x="4299"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73" name="Oval 21"/>
            <p:cNvSpPr>
              <a:spLocks noChangeAspect="1" noChangeArrowheads="1"/>
            </p:cNvSpPr>
            <p:nvPr/>
          </p:nvSpPr>
          <p:spPr bwMode="auto">
            <a:xfrm>
              <a:off x="1334" y="2740"/>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74" name="Oval 22"/>
            <p:cNvSpPr>
              <a:spLocks noChangeAspect="1" noChangeArrowheads="1"/>
            </p:cNvSpPr>
            <p:nvPr/>
          </p:nvSpPr>
          <p:spPr bwMode="auto">
            <a:xfrm>
              <a:off x="1927"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75" name="Oval 23"/>
            <p:cNvSpPr>
              <a:spLocks noChangeAspect="1" noChangeArrowheads="1"/>
            </p:cNvSpPr>
            <p:nvPr/>
          </p:nvSpPr>
          <p:spPr bwMode="auto">
            <a:xfrm>
              <a:off x="2520"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76" name="Oval 24"/>
            <p:cNvSpPr>
              <a:spLocks noChangeAspect="1" noChangeArrowheads="1"/>
            </p:cNvSpPr>
            <p:nvPr/>
          </p:nvSpPr>
          <p:spPr bwMode="auto">
            <a:xfrm>
              <a:off x="3113"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77" name="Oval 25"/>
            <p:cNvSpPr>
              <a:spLocks noChangeAspect="1" noChangeArrowheads="1"/>
            </p:cNvSpPr>
            <p:nvPr/>
          </p:nvSpPr>
          <p:spPr bwMode="auto">
            <a:xfrm>
              <a:off x="3706"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78" name="Oval 26"/>
            <p:cNvSpPr>
              <a:spLocks noChangeAspect="1" noChangeArrowheads="1"/>
            </p:cNvSpPr>
            <p:nvPr/>
          </p:nvSpPr>
          <p:spPr bwMode="auto">
            <a:xfrm>
              <a:off x="4299"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79" name="Oval 27"/>
            <p:cNvSpPr>
              <a:spLocks noChangeAspect="1" noChangeArrowheads="1"/>
            </p:cNvSpPr>
            <p:nvPr/>
          </p:nvSpPr>
          <p:spPr bwMode="auto">
            <a:xfrm>
              <a:off x="1334" y="3319"/>
              <a:ext cx="121" cy="121"/>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433180" name="Group 28"/>
            <p:cNvGrpSpPr>
              <a:grpSpLocks noChangeAspect="1"/>
            </p:cNvGrpSpPr>
            <p:nvPr/>
          </p:nvGrpSpPr>
          <p:grpSpPr bwMode="auto">
            <a:xfrm>
              <a:off x="1244" y="1531"/>
              <a:ext cx="3271" cy="1963"/>
              <a:chOff x="674" y="1199"/>
              <a:chExt cx="4420" cy="2653"/>
            </a:xfrm>
          </p:grpSpPr>
          <p:sp>
            <p:nvSpPr>
              <p:cNvPr id="433181" name="Oval 2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82" name="Oval 3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83" name="Oval 3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84" name="Oval 3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85" name="Oval 3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86" name="Oval 3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87" name="Oval 3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88" name="Oval 3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89" name="Oval 3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90" name="Oval 3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91" name="Oval 3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92" name="Oval 4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93" name="Oval 4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94" name="Oval 4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95" name="Oval 4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96" name="Oval 4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97" name="Oval 4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98" name="Oval 4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199" name="Oval 4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00" name="Oval 4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01" name="Oval 4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02" name="Oval 5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03" name="Oval 5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04" name="Oval 5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433205" name="Group 53"/>
            <p:cNvGrpSpPr>
              <a:grpSpLocks noChangeAspect="1"/>
            </p:cNvGrpSpPr>
            <p:nvPr/>
          </p:nvGrpSpPr>
          <p:grpSpPr bwMode="auto">
            <a:xfrm>
              <a:off x="1158" y="1479"/>
              <a:ext cx="3443" cy="2066"/>
              <a:chOff x="674" y="1199"/>
              <a:chExt cx="4420" cy="2653"/>
            </a:xfrm>
          </p:grpSpPr>
          <p:sp>
            <p:nvSpPr>
              <p:cNvPr id="433206" name="Oval 54"/>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07" name="Oval 55"/>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08" name="Oval 56"/>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09" name="Oval 57"/>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10" name="Oval 58"/>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11" name="Oval 59"/>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12" name="Oval 60"/>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13" name="Oval 61"/>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14" name="Oval 62"/>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15" name="Oval 63"/>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16" name="Oval 64"/>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17" name="Oval 65"/>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18" name="Oval 66"/>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19" name="Oval 67"/>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20" name="Oval 68"/>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21" name="Oval 69"/>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22" name="Oval 70"/>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23" name="Oval 71"/>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24" name="Oval 72"/>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25" name="Oval 73"/>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26" name="Oval 74"/>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27" name="Oval 75"/>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28" name="Oval 76"/>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29" name="Oval 77"/>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433230" name="Group 78"/>
            <p:cNvGrpSpPr>
              <a:grpSpLocks noChangeAspect="1"/>
            </p:cNvGrpSpPr>
            <p:nvPr/>
          </p:nvGrpSpPr>
          <p:grpSpPr bwMode="auto">
            <a:xfrm>
              <a:off x="1049" y="1413"/>
              <a:ext cx="3662" cy="2198"/>
              <a:chOff x="674" y="1199"/>
              <a:chExt cx="4420" cy="2653"/>
            </a:xfrm>
          </p:grpSpPr>
          <p:sp>
            <p:nvSpPr>
              <p:cNvPr id="433231" name="Oval 7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32" name="Oval 8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33" name="Oval 8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34" name="Oval 8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35" name="Oval 8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36" name="Oval 8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37" name="Oval 8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38" name="Oval 8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39" name="Oval 8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40" name="Oval 8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41" name="Oval 8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42" name="Oval 9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43" name="Oval 9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44" name="Oval 9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45" name="Oval 9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46" name="Oval 9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47" name="Oval 9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48" name="Oval 9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49" name="Oval 9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50" name="Oval 9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51" name="Oval 9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52" name="Oval 10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53" name="Oval 10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54" name="Oval 10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433255" name="Group 103"/>
            <p:cNvGrpSpPr>
              <a:grpSpLocks noChangeAspect="1"/>
            </p:cNvGrpSpPr>
            <p:nvPr/>
          </p:nvGrpSpPr>
          <p:grpSpPr bwMode="auto">
            <a:xfrm>
              <a:off x="933" y="1344"/>
              <a:ext cx="3893" cy="2337"/>
              <a:chOff x="674" y="1199"/>
              <a:chExt cx="4420" cy="2653"/>
            </a:xfrm>
          </p:grpSpPr>
          <p:sp>
            <p:nvSpPr>
              <p:cNvPr id="433256" name="Oval 104"/>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57" name="Oval 105"/>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58" name="Oval 106"/>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59" name="Oval 107"/>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60" name="Oval 108"/>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61" name="Oval 109"/>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62" name="Oval 110"/>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63" name="Oval 111"/>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64" name="Oval 112"/>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65" name="Oval 113"/>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66" name="Oval 114"/>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67" name="Oval 115"/>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68" name="Oval 116"/>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69" name="Oval 117"/>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70" name="Oval 118"/>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71" name="Oval 119"/>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72" name="Oval 120"/>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73" name="Oval 121"/>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74" name="Oval 122"/>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75" name="Oval 123"/>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76" name="Oval 124"/>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77" name="Oval 125"/>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78" name="Oval 126"/>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79" name="Oval 127"/>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433280" name="Group 128"/>
            <p:cNvGrpSpPr>
              <a:grpSpLocks noChangeAspect="1"/>
            </p:cNvGrpSpPr>
            <p:nvPr/>
          </p:nvGrpSpPr>
          <p:grpSpPr bwMode="auto">
            <a:xfrm>
              <a:off x="804" y="1266"/>
              <a:ext cx="4152" cy="2492"/>
              <a:chOff x="674" y="1199"/>
              <a:chExt cx="4420" cy="2653"/>
            </a:xfrm>
          </p:grpSpPr>
          <p:sp>
            <p:nvSpPr>
              <p:cNvPr id="433281" name="Oval 129"/>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82" name="Oval 130"/>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83" name="Oval 131"/>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84" name="Oval 132"/>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85" name="Oval 133"/>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86" name="Oval 134"/>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87" name="Oval 135"/>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88" name="Oval 136"/>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89" name="Oval 137"/>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90" name="Oval 138"/>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91" name="Oval 139"/>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92" name="Oval 140"/>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93" name="Oval 141"/>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94" name="Oval 142"/>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95" name="Oval 143"/>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96" name="Oval 144"/>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97" name="Oval 145"/>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98" name="Oval 146"/>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299" name="Oval 147"/>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00" name="Oval 148"/>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01" name="Oval 149"/>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02" name="Oval 150"/>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03" name="Oval 151"/>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04" name="Oval 152"/>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433305" name="Group 153"/>
            <p:cNvGrpSpPr>
              <a:grpSpLocks noChangeAspect="1"/>
            </p:cNvGrpSpPr>
            <p:nvPr/>
          </p:nvGrpSpPr>
          <p:grpSpPr bwMode="auto">
            <a:xfrm>
              <a:off x="670" y="1186"/>
              <a:ext cx="4420" cy="2653"/>
              <a:chOff x="674" y="1199"/>
              <a:chExt cx="4420" cy="2653"/>
            </a:xfrm>
          </p:grpSpPr>
          <p:sp>
            <p:nvSpPr>
              <p:cNvPr id="433306" name="Oval 154"/>
              <p:cNvSpPr>
                <a:spLocks noChangeAspect="1" noChangeArrowheads="1"/>
              </p:cNvSpPr>
              <p:nvPr/>
            </p:nvSpPr>
            <p:spPr bwMode="auto">
              <a:xfrm>
                <a:off x="1529"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07" name="Oval 155"/>
              <p:cNvSpPr>
                <a:spLocks noChangeAspect="1" noChangeArrowheads="1"/>
              </p:cNvSpPr>
              <p:nvPr/>
            </p:nvSpPr>
            <p:spPr bwMode="auto">
              <a:xfrm>
                <a:off x="2377"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08" name="Oval 156"/>
              <p:cNvSpPr>
                <a:spLocks noChangeAspect="1" noChangeArrowheads="1"/>
              </p:cNvSpPr>
              <p:nvPr/>
            </p:nvSpPr>
            <p:spPr bwMode="auto">
              <a:xfrm>
                <a:off x="3225"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09" name="Oval 157"/>
              <p:cNvSpPr>
                <a:spLocks noChangeAspect="1" noChangeArrowheads="1"/>
              </p:cNvSpPr>
              <p:nvPr/>
            </p:nvSpPr>
            <p:spPr bwMode="auto">
              <a:xfrm>
                <a:off x="4073"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10" name="Oval 158"/>
              <p:cNvSpPr>
                <a:spLocks noChangeAspect="1" noChangeArrowheads="1"/>
              </p:cNvSpPr>
              <p:nvPr/>
            </p:nvSpPr>
            <p:spPr bwMode="auto">
              <a:xfrm>
                <a:off x="4921"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11" name="Oval 159"/>
              <p:cNvSpPr>
                <a:spLocks noChangeAspect="1" noChangeArrowheads="1"/>
              </p:cNvSpPr>
              <p:nvPr/>
            </p:nvSpPr>
            <p:spPr bwMode="auto">
              <a:xfrm>
                <a:off x="682" y="119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12" name="Oval 160"/>
              <p:cNvSpPr>
                <a:spLocks noChangeAspect="1" noChangeArrowheads="1"/>
              </p:cNvSpPr>
              <p:nvPr/>
            </p:nvSpPr>
            <p:spPr bwMode="auto">
              <a:xfrm>
                <a:off x="1521"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13" name="Oval 161"/>
              <p:cNvSpPr>
                <a:spLocks noChangeAspect="1" noChangeArrowheads="1"/>
              </p:cNvSpPr>
              <p:nvPr/>
            </p:nvSpPr>
            <p:spPr bwMode="auto">
              <a:xfrm>
                <a:off x="2369"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14" name="Oval 162"/>
              <p:cNvSpPr>
                <a:spLocks noChangeAspect="1" noChangeArrowheads="1"/>
              </p:cNvSpPr>
              <p:nvPr/>
            </p:nvSpPr>
            <p:spPr bwMode="auto">
              <a:xfrm>
                <a:off x="3217"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15" name="Oval 163"/>
              <p:cNvSpPr>
                <a:spLocks noChangeAspect="1" noChangeArrowheads="1"/>
              </p:cNvSpPr>
              <p:nvPr/>
            </p:nvSpPr>
            <p:spPr bwMode="auto">
              <a:xfrm>
                <a:off x="4065"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16" name="Oval 164"/>
              <p:cNvSpPr>
                <a:spLocks noChangeAspect="1" noChangeArrowheads="1"/>
              </p:cNvSpPr>
              <p:nvPr/>
            </p:nvSpPr>
            <p:spPr bwMode="auto">
              <a:xfrm>
                <a:off x="4913"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17" name="Oval 165"/>
              <p:cNvSpPr>
                <a:spLocks noChangeAspect="1" noChangeArrowheads="1"/>
              </p:cNvSpPr>
              <p:nvPr/>
            </p:nvSpPr>
            <p:spPr bwMode="auto">
              <a:xfrm>
                <a:off x="674" y="2025"/>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18" name="Oval 166"/>
              <p:cNvSpPr>
                <a:spLocks noChangeAspect="1" noChangeArrowheads="1"/>
              </p:cNvSpPr>
              <p:nvPr/>
            </p:nvSpPr>
            <p:spPr bwMode="auto">
              <a:xfrm>
                <a:off x="1521"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19" name="Oval 167"/>
              <p:cNvSpPr>
                <a:spLocks noChangeAspect="1" noChangeArrowheads="1"/>
              </p:cNvSpPr>
              <p:nvPr/>
            </p:nvSpPr>
            <p:spPr bwMode="auto">
              <a:xfrm>
                <a:off x="2369"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20" name="Oval 168"/>
              <p:cNvSpPr>
                <a:spLocks noChangeAspect="1" noChangeArrowheads="1"/>
              </p:cNvSpPr>
              <p:nvPr/>
            </p:nvSpPr>
            <p:spPr bwMode="auto">
              <a:xfrm>
                <a:off x="3217"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21" name="Oval 169"/>
              <p:cNvSpPr>
                <a:spLocks noChangeAspect="1" noChangeArrowheads="1"/>
              </p:cNvSpPr>
              <p:nvPr/>
            </p:nvSpPr>
            <p:spPr bwMode="auto">
              <a:xfrm>
                <a:off x="4065"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22" name="Oval 170"/>
              <p:cNvSpPr>
                <a:spLocks noChangeAspect="1" noChangeArrowheads="1"/>
              </p:cNvSpPr>
              <p:nvPr/>
            </p:nvSpPr>
            <p:spPr bwMode="auto">
              <a:xfrm>
                <a:off x="4913"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23" name="Oval 171"/>
              <p:cNvSpPr>
                <a:spLocks noChangeAspect="1" noChangeArrowheads="1"/>
              </p:cNvSpPr>
              <p:nvPr/>
            </p:nvSpPr>
            <p:spPr bwMode="auto">
              <a:xfrm>
                <a:off x="674" y="2852"/>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24" name="Oval 172"/>
              <p:cNvSpPr>
                <a:spLocks noChangeAspect="1" noChangeArrowheads="1"/>
              </p:cNvSpPr>
              <p:nvPr/>
            </p:nvSpPr>
            <p:spPr bwMode="auto">
              <a:xfrm>
                <a:off x="1521"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25" name="Oval 173"/>
              <p:cNvSpPr>
                <a:spLocks noChangeAspect="1" noChangeArrowheads="1"/>
              </p:cNvSpPr>
              <p:nvPr/>
            </p:nvSpPr>
            <p:spPr bwMode="auto">
              <a:xfrm>
                <a:off x="2369"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26" name="Oval 174"/>
              <p:cNvSpPr>
                <a:spLocks noChangeAspect="1" noChangeArrowheads="1"/>
              </p:cNvSpPr>
              <p:nvPr/>
            </p:nvSpPr>
            <p:spPr bwMode="auto">
              <a:xfrm>
                <a:off x="3217"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27" name="Oval 175"/>
              <p:cNvSpPr>
                <a:spLocks noChangeAspect="1" noChangeArrowheads="1"/>
              </p:cNvSpPr>
              <p:nvPr/>
            </p:nvSpPr>
            <p:spPr bwMode="auto">
              <a:xfrm>
                <a:off x="4065"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28" name="Oval 176"/>
              <p:cNvSpPr>
                <a:spLocks noChangeAspect="1" noChangeArrowheads="1"/>
              </p:cNvSpPr>
              <p:nvPr/>
            </p:nvSpPr>
            <p:spPr bwMode="auto">
              <a:xfrm>
                <a:off x="4913"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3329" name="Oval 177"/>
              <p:cNvSpPr>
                <a:spLocks noChangeAspect="1" noChangeArrowheads="1"/>
              </p:cNvSpPr>
              <p:nvPr/>
            </p:nvSpPr>
            <p:spPr bwMode="auto">
              <a:xfrm>
                <a:off x="674" y="3679"/>
                <a:ext cx="173" cy="17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433330" name="Line 178"/>
          <p:cNvSpPr>
            <a:spLocks noChangeShapeType="1"/>
          </p:cNvSpPr>
          <p:nvPr/>
        </p:nvSpPr>
        <p:spPr bwMode="auto">
          <a:xfrm flipH="1" flipV="1">
            <a:off x="1631950" y="2970213"/>
            <a:ext cx="331788"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31" name="Line 179"/>
          <p:cNvSpPr>
            <a:spLocks noChangeShapeType="1"/>
          </p:cNvSpPr>
          <p:nvPr/>
        </p:nvSpPr>
        <p:spPr bwMode="auto">
          <a:xfrm flipV="1">
            <a:off x="2532063" y="3079750"/>
            <a:ext cx="107950" cy="1095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32" name="Line 180"/>
          <p:cNvSpPr>
            <a:spLocks noChangeShapeType="1"/>
          </p:cNvSpPr>
          <p:nvPr/>
        </p:nvSpPr>
        <p:spPr bwMode="auto">
          <a:xfrm>
            <a:off x="2565400" y="3917950"/>
            <a:ext cx="276225" cy="4651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33" name="Line 181"/>
          <p:cNvSpPr>
            <a:spLocks noChangeShapeType="1"/>
          </p:cNvSpPr>
          <p:nvPr/>
        </p:nvSpPr>
        <p:spPr bwMode="auto">
          <a:xfrm flipH="1">
            <a:off x="944563" y="3779838"/>
            <a:ext cx="428625" cy="6048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34" name="Line 182"/>
          <p:cNvSpPr>
            <a:spLocks noChangeShapeType="1"/>
          </p:cNvSpPr>
          <p:nvPr/>
        </p:nvSpPr>
        <p:spPr bwMode="auto">
          <a:xfrm flipV="1">
            <a:off x="887413" y="3211513"/>
            <a:ext cx="196850" cy="158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35" name="Line 183"/>
          <p:cNvSpPr>
            <a:spLocks noChangeShapeType="1"/>
          </p:cNvSpPr>
          <p:nvPr/>
        </p:nvSpPr>
        <p:spPr bwMode="auto">
          <a:xfrm flipH="1" flipV="1">
            <a:off x="3098800" y="2393950"/>
            <a:ext cx="84138" cy="2333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36" name="Line 184"/>
          <p:cNvSpPr>
            <a:spLocks noChangeShapeType="1"/>
          </p:cNvSpPr>
          <p:nvPr/>
        </p:nvSpPr>
        <p:spPr bwMode="auto">
          <a:xfrm flipV="1">
            <a:off x="1514475" y="3490913"/>
            <a:ext cx="295275" cy="16351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37" name="Line 185"/>
          <p:cNvSpPr>
            <a:spLocks noChangeShapeType="1"/>
          </p:cNvSpPr>
          <p:nvPr/>
        </p:nvSpPr>
        <p:spPr bwMode="auto">
          <a:xfrm flipV="1">
            <a:off x="1485900" y="2100263"/>
            <a:ext cx="315913" cy="1365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38" name="Line 186"/>
          <p:cNvSpPr>
            <a:spLocks noChangeShapeType="1"/>
          </p:cNvSpPr>
          <p:nvPr/>
        </p:nvSpPr>
        <p:spPr bwMode="auto">
          <a:xfrm>
            <a:off x="3114675" y="2078038"/>
            <a:ext cx="153988" cy="22701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39" name="Line 187"/>
          <p:cNvSpPr>
            <a:spLocks noChangeShapeType="1"/>
          </p:cNvSpPr>
          <p:nvPr/>
        </p:nvSpPr>
        <p:spPr bwMode="auto">
          <a:xfrm flipH="1">
            <a:off x="3616325" y="2630488"/>
            <a:ext cx="100013" cy="2936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40" name="Line 188"/>
          <p:cNvSpPr>
            <a:spLocks noChangeShapeType="1"/>
          </p:cNvSpPr>
          <p:nvPr/>
        </p:nvSpPr>
        <p:spPr bwMode="auto">
          <a:xfrm flipV="1">
            <a:off x="698500" y="1619250"/>
            <a:ext cx="22225" cy="3794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41" name="Line 189"/>
          <p:cNvSpPr>
            <a:spLocks noChangeShapeType="1"/>
          </p:cNvSpPr>
          <p:nvPr/>
        </p:nvSpPr>
        <p:spPr bwMode="auto">
          <a:xfrm flipH="1">
            <a:off x="3535363" y="3933825"/>
            <a:ext cx="377825" cy="2222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42" name="Line 190"/>
          <p:cNvSpPr>
            <a:spLocks noChangeShapeType="1"/>
          </p:cNvSpPr>
          <p:nvPr/>
        </p:nvSpPr>
        <p:spPr bwMode="auto">
          <a:xfrm>
            <a:off x="1954213" y="3724275"/>
            <a:ext cx="257175" cy="206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43" name="Line 191"/>
          <p:cNvSpPr>
            <a:spLocks noChangeShapeType="1"/>
          </p:cNvSpPr>
          <p:nvPr/>
        </p:nvSpPr>
        <p:spPr bwMode="auto">
          <a:xfrm flipH="1">
            <a:off x="3192463" y="3286125"/>
            <a:ext cx="766762" cy="412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44" name="Line 192"/>
          <p:cNvSpPr>
            <a:spLocks noChangeShapeType="1"/>
          </p:cNvSpPr>
          <p:nvPr/>
        </p:nvSpPr>
        <p:spPr bwMode="auto">
          <a:xfrm flipV="1">
            <a:off x="1984375" y="2522538"/>
            <a:ext cx="57150" cy="1619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45" name="Line 193"/>
          <p:cNvSpPr>
            <a:spLocks noChangeShapeType="1"/>
          </p:cNvSpPr>
          <p:nvPr/>
        </p:nvSpPr>
        <p:spPr bwMode="auto">
          <a:xfrm>
            <a:off x="3941763" y="2622550"/>
            <a:ext cx="68262" cy="2000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46" name="Line 194"/>
          <p:cNvSpPr>
            <a:spLocks noChangeShapeType="1"/>
          </p:cNvSpPr>
          <p:nvPr/>
        </p:nvSpPr>
        <p:spPr bwMode="auto">
          <a:xfrm>
            <a:off x="2562225" y="2089150"/>
            <a:ext cx="342900" cy="3016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47" name="Line 195"/>
          <p:cNvSpPr>
            <a:spLocks noChangeShapeType="1"/>
          </p:cNvSpPr>
          <p:nvPr/>
        </p:nvSpPr>
        <p:spPr bwMode="auto">
          <a:xfrm flipV="1">
            <a:off x="3629025" y="3562350"/>
            <a:ext cx="249238" cy="1889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48" name="Line 196"/>
          <p:cNvSpPr>
            <a:spLocks noChangeShapeType="1"/>
          </p:cNvSpPr>
          <p:nvPr/>
        </p:nvSpPr>
        <p:spPr bwMode="auto">
          <a:xfrm flipH="1">
            <a:off x="2806700" y="3733800"/>
            <a:ext cx="257175" cy="587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49" name="Line 197"/>
          <p:cNvSpPr>
            <a:spLocks noChangeShapeType="1"/>
          </p:cNvSpPr>
          <p:nvPr/>
        </p:nvSpPr>
        <p:spPr bwMode="auto">
          <a:xfrm>
            <a:off x="2557463" y="2679700"/>
            <a:ext cx="160337" cy="1905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50" name="Line 198"/>
          <p:cNvSpPr>
            <a:spLocks noChangeShapeType="1"/>
          </p:cNvSpPr>
          <p:nvPr/>
        </p:nvSpPr>
        <p:spPr bwMode="auto">
          <a:xfrm flipH="1" flipV="1">
            <a:off x="207963" y="3224213"/>
            <a:ext cx="347662" cy="317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51" name="Line 199"/>
          <p:cNvSpPr>
            <a:spLocks noChangeShapeType="1"/>
          </p:cNvSpPr>
          <p:nvPr/>
        </p:nvSpPr>
        <p:spPr bwMode="auto">
          <a:xfrm flipV="1">
            <a:off x="674688" y="2551113"/>
            <a:ext cx="285750" cy="57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52" name="Line 200"/>
          <p:cNvSpPr>
            <a:spLocks noChangeShapeType="1"/>
          </p:cNvSpPr>
          <p:nvPr/>
        </p:nvSpPr>
        <p:spPr bwMode="auto">
          <a:xfrm>
            <a:off x="2014538" y="2247900"/>
            <a:ext cx="231775" cy="666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53" name="Line 201"/>
          <p:cNvSpPr>
            <a:spLocks noChangeShapeType="1"/>
          </p:cNvSpPr>
          <p:nvPr/>
        </p:nvSpPr>
        <p:spPr bwMode="auto">
          <a:xfrm flipH="1" flipV="1">
            <a:off x="3643313" y="1784350"/>
            <a:ext cx="65087" cy="271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433379" name="Picture 22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53100" y="1779588"/>
            <a:ext cx="2381250" cy="238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33380" name="Text Box 228"/>
          <p:cNvSpPr txBox="1">
            <a:spLocks noChangeArrowheads="1"/>
          </p:cNvSpPr>
          <p:nvPr/>
        </p:nvSpPr>
        <p:spPr bwMode="auto">
          <a:xfrm>
            <a:off x="1785938" y="4141788"/>
            <a:ext cx="717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order</a:t>
            </a:r>
          </a:p>
        </p:txBody>
      </p:sp>
      <p:sp>
        <p:nvSpPr>
          <p:cNvPr id="433381" name="Text Box 229"/>
          <p:cNvSpPr txBox="1">
            <a:spLocks noChangeArrowheads="1"/>
          </p:cNvSpPr>
          <p:nvPr/>
        </p:nvSpPr>
        <p:spPr bwMode="auto">
          <a:xfrm>
            <a:off x="6397625" y="4030663"/>
            <a:ext cx="717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order</a:t>
            </a:r>
          </a:p>
        </p:txBody>
      </p:sp>
      <p:sp>
        <p:nvSpPr>
          <p:cNvPr id="433382" name="Text Box 230"/>
          <p:cNvSpPr txBox="1">
            <a:spLocks noChangeArrowheads="1"/>
          </p:cNvSpPr>
          <p:nvPr/>
        </p:nvSpPr>
        <p:spPr bwMode="auto">
          <a:xfrm>
            <a:off x="5257800" y="5646738"/>
            <a:ext cx="1009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disorder</a:t>
            </a:r>
          </a:p>
        </p:txBody>
      </p:sp>
      <p:grpSp>
        <p:nvGrpSpPr>
          <p:cNvPr id="433383" name="Group 231"/>
          <p:cNvGrpSpPr>
            <a:grpSpLocks/>
          </p:cNvGrpSpPr>
          <p:nvPr/>
        </p:nvGrpSpPr>
        <p:grpSpPr bwMode="auto">
          <a:xfrm>
            <a:off x="3562350" y="4276725"/>
            <a:ext cx="2320925" cy="1239838"/>
            <a:chOff x="2268" y="2694"/>
            <a:chExt cx="1462" cy="781"/>
          </a:xfrm>
        </p:grpSpPr>
        <p:sp>
          <p:nvSpPr>
            <p:cNvPr id="433384" name="Freeform 232"/>
            <p:cNvSpPr>
              <a:spLocks noChangeAspect="1"/>
            </p:cNvSpPr>
            <p:nvPr/>
          </p:nvSpPr>
          <p:spPr bwMode="auto">
            <a:xfrm>
              <a:off x="2268" y="2694"/>
              <a:ext cx="1314" cy="781"/>
            </a:xfrm>
            <a:custGeom>
              <a:avLst/>
              <a:gdLst>
                <a:gd name="T0" fmla="*/ 0 w 3486"/>
                <a:gd name="T1" fmla="*/ 2072 h 2073"/>
                <a:gd name="T2" fmla="*/ 408 w 3486"/>
                <a:gd name="T3" fmla="*/ 2066 h 2073"/>
                <a:gd name="T4" fmla="*/ 618 w 3486"/>
                <a:gd name="T5" fmla="*/ 2030 h 2073"/>
                <a:gd name="T6" fmla="*/ 798 w 3486"/>
                <a:gd name="T7" fmla="*/ 1934 h 2073"/>
                <a:gd name="T8" fmla="*/ 996 w 3486"/>
                <a:gd name="T9" fmla="*/ 1682 h 2073"/>
                <a:gd name="T10" fmla="*/ 1224 w 3486"/>
                <a:gd name="T11" fmla="*/ 1148 h 2073"/>
                <a:gd name="T12" fmla="*/ 1392 w 3486"/>
                <a:gd name="T13" fmla="*/ 644 h 2073"/>
                <a:gd name="T14" fmla="*/ 1524 w 3486"/>
                <a:gd name="T15" fmla="*/ 278 h 2073"/>
                <a:gd name="T16" fmla="*/ 1626 w 3486"/>
                <a:gd name="T17" fmla="*/ 86 h 2073"/>
                <a:gd name="T18" fmla="*/ 1686 w 3486"/>
                <a:gd name="T19" fmla="*/ 14 h 2073"/>
                <a:gd name="T20" fmla="*/ 1746 w 3486"/>
                <a:gd name="T21" fmla="*/ 2 h 2073"/>
                <a:gd name="T22" fmla="*/ 1830 w 3486"/>
                <a:gd name="T23" fmla="*/ 26 h 2073"/>
                <a:gd name="T24" fmla="*/ 1914 w 3486"/>
                <a:gd name="T25" fmla="*/ 146 h 2073"/>
                <a:gd name="T26" fmla="*/ 2004 w 3486"/>
                <a:gd name="T27" fmla="*/ 362 h 2073"/>
                <a:gd name="T28" fmla="*/ 2154 w 3486"/>
                <a:gd name="T29" fmla="*/ 794 h 2073"/>
                <a:gd name="T30" fmla="*/ 2274 w 3486"/>
                <a:gd name="T31" fmla="*/ 1160 h 2073"/>
                <a:gd name="T32" fmla="*/ 2424 w 3486"/>
                <a:gd name="T33" fmla="*/ 1532 h 2073"/>
                <a:gd name="T34" fmla="*/ 2532 w 3486"/>
                <a:gd name="T35" fmla="*/ 1736 h 2073"/>
                <a:gd name="T36" fmla="*/ 2634 w 3486"/>
                <a:gd name="T37" fmla="*/ 1868 h 2073"/>
                <a:gd name="T38" fmla="*/ 2760 w 3486"/>
                <a:gd name="T39" fmla="*/ 1976 h 2073"/>
                <a:gd name="T40" fmla="*/ 2922 w 3486"/>
                <a:gd name="T41" fmla="*/ 2030 h 2073"/>
                <a:gd name="T42" fmla="*/ 3192 w 3486"/>
                <a:gd name="T43" fmla="*/ 2066 h 2073"/>
                <a:gd name="T44" fmla="*/ 3486 w 3486"/>
                <a:gd name="T45" fmla="*/ 2072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86" h="2073">
                  <a:moveTo>
                    <a:pt x="0" y="2072"/>
                  </a:moveTo>
                  <a:cubicBezTo>
                    <a:pt x="152" y="2072"/>
                    <a:pt x="305" y="2073"/>
                    <a:pt x="408" y="2066"/>
                  </a:cubicBezTo>
                  <a:cubicBezTo>
                    <a:pt x="511" y="2059"/>
                    <a:pt x="553" y="2052"/>
                    <a:pt x="618" y="2030"/>
                  </a:cubicBezTo>
                  <a:cubicBezTo>
                    <a:pt x="683" y="2008"/>
                    <a:pt x="735" y="1992"/>
                    <a:pt x="798" y="1934"/>
                  </a:cubicBezTo>
                  <a:cubicBezTo>
                    <a:pt x="861" y="1876"/>
                    <a:pt x="925" y="1813"/>
                    <a:pt x="996" y="1682"/>
                  </a:cubicBezTo>
                  <a:cubicBezTo>
                    <a:pt x="1067" y="1551"/>
                    <a:pt x="1158" y="1321"/>
                    <a:pt x="1224" y="1148"/>
                  </a:cubicBezTo>
                  <a:cubicBezTo>
                    <a:pt x="1290" y="975"/>
                    <a:pt x="1342" y="789"/>
                    <a:pt x="1392" y="644"/>
                  </a:cubicBezTo>
                  <a:cubicBezTo>
                    <a:pt x="1442" y="499"/>
                    <a:pt x="1485" y="371"/>
                    <a:pt x="1524" y="278"/>
                  </a:cubicBezTo>
                  <a:cubicBezTo>
                    <a:pt x="1563" y="185"/>
                    <a:pt x="1599" y="130"/>
                    <a:pt x="1626" y="86"/>
                  </a:cubicBezTo>
                  <a:cubicBezTo>
                    <a:pt x="1653" y="42"/>
                    <a:pt x="1666" y="28"/>
                    <a:pt x="1686" y="14"/>
                  </a:cubicBezTo>
                  <a:cubicBezTo>
                    <a:pt x="1706" y="0"/>
                    <a:pt x="1722" y="0"/>
                    <a:pt x="1746" y="2"/>
                  </a:cubicBezTo>
                  <a:cubicBezTo>
                    <a:pt x="1770" y="4"/>
                    <a:pt x="1802" y="2"/>
                    <a:pt x="1830" y="26"/>
                  </a:cubicBezTo>
                  <a:cubicBezTo>
                    <a:pt x="1858" y="50"/>
                    <a:pt x="1885" y="90"/>
                    <a:pt x="1914" y="146"/>
                  </a:cubicBezTo>
                  <a:cubicBezTo>
                    <a:pt x="1943" y="202"/>
                    <a:pt x="1964" y="254"/>
                    <a:pt x="2004" y="362"/>
                  </a:cubicBezTo>
                  <a:cubicBezTo>
                    <a:pt x="2044" y="470"/>
                    <a:pt x="2109" y="661"/>
                    <a:pt x="2154" y="794"/>
                  </a:cubicBezTo>
                  <a:cubicBezTo>
                    <a:pt x="2199" y="927"/>
                    <a:pt x="2229" y="1037"/>
                    <a:pt x="2274" y="1160"/>
                  </a:cubicBezTo>
                  <a:cubicBezTo>
                    <a:pt x="2319" y="1283"/>
                    <a:pt x="2381" y="1436"/>
                    <a:pt x="2424" y="1532"/>
                  </a:cubicBezTo>
                  <a:cubicBezTo>
                    <a:pt x="2467" y="1628"/>
                    <a:pt x="2497" y="1680"/>
                    <a:pt x="2532" y="1736"/>
                  </a:cubicBezTo>
                  <a:cubicBezTo>
                    <a:pt x="2567" y="1792"/>
                    <a:pt x="2596" y="1828"/>
                    <a:pt x="2634" y="1868"/>
                  </a:cubicBezTo>
                  <a:cubicBezTo>
                    <a:pt x="2672" y="1908"/>
                    <a:pt x="2712" y="1949"/>
                    <a:pt x="2760" y="1976"/>
                  </a:cubicBezTo>
                  <a:cubicBezTo>
                    <a:pt x="2808" y="2003"/>
                    <a:pt x="2850" y="2015"/>
                    <a:pt x="2922" y="2030"/>
                  </a:cubicBezTo>
                  <a:cubicBezTo>
                    <a:pt x="2994" y="2045"/>
                    <a:pt x="3098" y="2059"/>
                    <a:pt x="3192" y="2066"/>
                  </a:cubicBezTo>
                  <a:cubicBezTo>
                    <a:pt x="3286" y="2073"/>
                    <a:pt x="3386" y="2072"/>
                    <a:pt x="3486" y="2072"/>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3385" name="Text Box 233"/>
            <p:cNvSpPr txBox="1">
              <a:spLocks noChangeArrowheads="1"/>
            </p:cNvSpPr>
            <p:nvPr/>
          </p:nvSpPr>
          <p:spPr bwMode="auto">
            <a:xfrm>
              <a:off x="3110" y="2885"/>
              <a:ext cx="62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B-factor</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3.33333E-6 0 L 0.07604 0.23333 " pathEditMode="relative" rAng="0" ptsTypes="AA">
                                      <p:cBhvr>
                                        <p:cTn id="6" dur="3000" fill="hold"/>
                                        <p:tgtEl>
                                          <p:spTgt spid="433341"/>
                                        </p:tgtEl>
                                        <p:attrNameLst>
                                          <p:attrName>ppt_x</p:attrName>
                                          <p:attrName>ppt_y</p:attrName>
                                        </p:attrNameLst>
                                      </p:cBhvr>
                                      <p:rCtr x="3802" y="11667"/>
                                    </p:animMotion>
                                  </p:childTnLst>
                                </p:cTn>
                              </p:par>
                              <p:par>
                                <p:cTn id="7" presetID="0" presetClass="path" presetSubtype="0" accel="50000" decel="50000" fill="hold" grpId="0" nodeType="withEffect">
                                  <p:stCondLst>
                                    <p:cond delay="0"/>
                                  </p:stCondLst>
                                  <p:childTnLst>
                                    <p:animMotion origin="layout" path="M 5E-6 4.81481E-6 L 0.1073 0.25833 " pathEditMode="relative" rAng="0" ptsTypes="AA">
                                      <p:cBhvr>
                                        <p:cTn id="8" dur="3000" fill="hold"/>
                                        <p:tgtEl>
                                          <p:spTgt spid="433347"/>
                                        </p:tgtEl>
                                        <p:attrNameLst>
                                          <p:attrName>ppt_x</p:attrName>
                                          <p:attrName>ppt_y</p:attrName>
                                        </p:attrNameLst>
                                      </p:cBhvr>
                                      <p:rCtr x="5365" y="12917"/>
                                    </p:animMotion>
                                  </p:childTnLst>
                                </p:cTn>
                              </p:par>
                              <p:par>
                                <p:cTn id="9" presetID="0" presetClass="path" presetSubtype="0" accel="50000" decel="50000" fill="hold" grpId="0" nodeType="withEffect">
                                  <p:stCondLst>
                                    <p:cond delay="0"/>
                                  </p:stCondLst>
                                  <p:childTnLst>
                                    <p:animMotion origin="layout" path="M -2.5E-6 1.11111E-6 L 0.07188 0.32639 " pathEditMode="relative" rAng="0" ptsTypes="AA">
                                      <p:cBhvr>
                                        <p:cTn id="10" dur="3000" fill="hold"/>
                                        <p:tgtEl>
                                          <p:spTgt spid="433343"/>
                                        </p:tgtEl>
                                        <p:attrNameLst>
                                          <p:attrName>ppt_x</p:attrName>
                                          <p:attrName>ppt_y</p:attrName>
                                        </p:attrNameLst>
                                      </p:cBhvr>
                                      <p:rCtr x="3594" y="16319"/>
                                    </p:animMotion>
                                  </p:childTnLst>
                                </p:cTn>
                              </p:par>
                              <p:par>
                                <p:cTn id="11" presetID="0" presetClass="path" presetSubtype="0" accel="50000" decel="50000" fill="hold" grpId="0" nodeType="withEffect">
                                  <p:stCondLst>
                                    <p:cond delay="0"/>
                                  </p:stCondLst>
                                  <p:childTnLst>
                                    <p:animMotion origin="layout" path="M 4.72222E-6 3.33333E-6 L 0.16979 0.26111 " pathEditMode="relative" rAng="0" ptsTypes="AA">
                                      <p:cBhvr>
                                        <p:cTn id="12" dur="3000" fill="hold"/>
                                        <p:tgtEl>
                                          <p:spTgt spid="433348"/>
                                        </p:tgtEl>
                                        <p:attrNameLst>
                                          <p:attrName>ppt_x</p:attrName>
                                          <p:attrName>ppt_y</p:attrName>
                                        </p:attrNameLst>
                                      </p:cBhvr>
                                      <p:rCtr x="8490" y="13056"/>
                                    </p:animMotion>
                                  </p:childTnLst>
                                </p:cTn>
                              </p:par>
                              <p:par>
                                <p:cTn id="13" presetID="0" presetClass="path" presetSubtype="0" accel="50000" decel="50000" fill="hold" grpId="0" nodeType="withEffect">
                                  <p:stCondLst>
                                    <p:cond delay="0"/>
                                  </p:stCondLst>
                                  <p:childTnLst>
                                    <p:animMotion origin="layout" path="M 2.77778E-7 3.7037E-6 L 0.225 0.23472 " pathEditMode="relative" rAng="0" ptsTypes="AA">
                                      <p:cBhvr>
                                        <p:cTn id="14" dur="3000" fill="hold"/>
                                        <p:tgtEl>
                                          <p:spTgt spid="433332"/>
                                        </p:tgtEl>
                                        <p:attrNameLst>
                                          <p:attrName>ppt_x</p:attrName>
                                          <p:attrName>ppt_y</p:attrName>
                                        </p:attrNameLst>
                                      </p:cBhvr>
                                      <p:rCtr x="11250" y="11736"/>
                                    </p:animMotion>
                                  </p:childTnLst>
                                </p:cTn>
                              </p:par>
                              <p:par>
                                <p:cTn id="15" presetID="0" presetClass="path" presetSubtype="0" accel="50000" decel="50000" fill="hold" grpId="0" nodeType="withEffect">
                                  <p:stCondLst>
                                    <p:cond delay="0"/>
                                  </p:stCondLst>
                                  <p:childTnLst>
                                    <p:animMotion origin="layout" path="M 1.66667E-6 -1.48148E-6 L 0.29271 0.26389 " pathEditMode="relative" rAng="0" ptsTypes="AA">
                                      <p:cBhvr>
                                        <p:cTn id="16" dur="3000" fill="hold"/>
                                        <p:tgtEl>
                                          <p:spTgt spid="433342"/>
                                        </p:tgtEl>
                                        <p:attrNameLst>
                                          <p:attrName>ppt_x</p:attrName>
                                          <p:attrName>ppt_y</p:attrName>
                                        </p:attrNameLst>
                                      </p:cBhvr>
                                      <p:rCtr x="14635" y="13194"/>
                                    </p:animMotion>
                                  </p:childTnLst>
                                </p:cTn>
                              </p:par>
                              <p:par>
                                <p:cTn id="17" presetID="0" presetClass="path" presetSubtype="0" accel="50000" decel="50000" fill="hold" grpId="0" nodeType="withEffect">
                                  <p:stCondLst>
                                    <p:cond delay="0"/>
                                  </p:stCondLst>
                                  <p:childTnLst>
                                    <p:animMotion origin="layout" path="M 1.66667E-6 1.85185E-6 L 0.22708 0.34166 " pathEditMode="relative" rAng="0" ptsTypes="AA">
                                      <p:cBhvr>
                                        <p:cTn id="18" dur="3000" fill="hold"/>
                                        <p:tgtEl>
                                          <p:spTgt spid="433331"/>
                                        </p:tgtEl>
                                        <p:attrNameLst>
                                          <p:attrName>ppt_x</p:attrName>
                                          <p:attrName>ppt_y</p:attrName>
                                        </p:attrNameLst>
                                      </p:cBhvr>
                                      <p:rCtr x="11354" y="17083"/>
                                    </p:animMotion>
                                  </p:childTnLst>
                                </p:cTn>
                              </p:par>
                              <p:par>
                                <p:cTn id="19" presetID="0" presetClass="path" presetSubtype="0" accel="50000" decel="50000" fill="hold" grpId="0" nodeType="withEffect">
                                  <p:stCondLst>
                                    <p:cond delay="0"/>
                                  </p:stCondLst>
                                  <p:childTnLst>
                                    <p:animMotion origin="layout" path="M -2.5E-6 7.40741E-7 L 0.1 0.42361 " pathEditMode="relative" rAng="0" ptsTypes="AA">
                                      <p:cBhvr>
                                        <p:cTn id="20" dur="3000" fill="hold"/>
                                        <p:tgtEl>
                                          <p:spTgt spid="433339"/>
                                        </p:tgtEl>
                                        <p:attrNameLst>
                                          <p:attrName>ppt_x</p:attrName>
                                          <p:attrName>ppt_y</p:attrName>
                                        </p:attrNameLst>
                                      </p:cBhvr>
                                      <p:rCtr x="5000" y="21181"/>
                                    </p:animMotion>
                                  </p:childTnLst>
                                </p:cTn>
                              </p:par>
                              <p:par>
                                <p:cTn id="21" presetID="0" presetClass="path" presetSubtype="0" accel="50000" decel="50000" fill="hold" grpId="0" nodeType="withEffect">
                                  <p:stCondLst>
                                    <p:cond delay="0"/>
                                  </p:stCondLst>
                                  <p:childTnLst>
                                    <p:animMotion origin="layout" path="M 5E-6 -4.81481E-6 L 0.07708 0.42223 " pathEditMode="relative" rAng="0" ptsTypes="AA">
                                      <p:cBhvr>
                                        <p:cTn id="22" dur="3000" fill="hold"/>
                                        <p:tgtEl>
                                          <p:spTgt spid="433345"/>
                                        </p:tgtEl>
                                        <p:attrNameLst>
                                          <p:attrName>ppt_x</p:attrName>
                                          <p:attrName>ppt_y</p:attrName>
                                        </p:attrNameLst>
                                      </p:cBhvr>
                                      <p:rCtr x="3854" y="21111"/>
                                    </p:animMotion>
                                  </p:childTnLst>
                                </p:cTn>
                              </p:par>
                              <p:par>
                                <p:cTn id="23" presetID="0" presetClass="path" presetSubtype="0" accel="50000" decel="50000" fill="hold" grpId="0" nodeType="withEffect">
                                  <p:stCondLst>
                                    <p:cond delay="0"/>
                                  </p:stCondLst>
                                  <p:childTnLst>
                                    <p:animMotion origin="layout" path="M 3.33333E-6 -3.33333E-6 L 0.15625 0.42361 " pathEditMode="relative" rAng="0" ptsTypes="AA">
                                      <p:cBhvr>
                                        <p:cTn id="24" dur="3000" fill="hold"/>
                                        <p:tgtEl>
                                          <p:spTgt spid="433335"/>
                                        </p:tgtEl>
                                        <p:attrNameLst>
                                          <p:attrName>ppt_x</p:attrName>
                                          <p:attrName>ppt_y</p:attrName>
                                        </p:attrNameLst>
                                      </p:cBhvr>
                                      <p:rCtr x="7813" y="21181"/>
                                    </p:animMotion>
                                  </p:childTnLst>
                                </p:cTn>
                              </p:par>
                              <p:par>
                                <p:cTn id="25" presetID="0" presetClass="path" presetSubtype="0" accel="50000" decel="50000" fill="hold" grpId="0" nodeType="withEffect">
                                  <p:stCondLst>
                                    <p:cond delay="0"/>
                                  </p:stCondLst>
                                  <p:childTnLst>
                                    <p:animMotion origin="layout" path="M -2.77778E-7 0 L 0.16458 0.50278 " pathEditMode="relative" rAng="0" ptsTypes="AA">
                                      <p:cBhvr>
                                        <p:cTn id="26" dur="3000" fill="hold"/>
                                        <p:tgtEl>
                                          <p:spTgt spid="433338"/>
                                        </p:tgtEl>
                                        <p:attrNameLst>
                                          <p:attrName>ppt_x</p:attrName>
                                          <p:attrName>ppt_y</p:attrName>
                                        </p:attrNameLst>
                                      </p:cBhvr>
                                      <p:rCtr x="8229" y="25139"/>
                                    </p:animMotion>
                                  </p:childTnLst>
                                </p:cTn>
                              </p:par>
                              <p:par>
                                <p:cTn id="27" presetID="0" presetClass="path" presetSubtype="0" accel="50000" decel="50000" fill="hold" grpId="0" nodeType="withEffect">
                                  <p:stCondLst>
                                    <p:cond delay="0"/>
                                  </p:stCondLst>
                                  <p:childTnLst>
                                    <p:animMotion origin="layout" path="M 3.05556E-6 3.33333E-6 L 0.1 0.50694 " pathEditMode="relative" rAng="0" ptsTypes="AA">
                                      <p:cBhvr>
                                        <p:cTn id="28" dur="3000" fill="hold"/>
                                        <p:tgtEl>
                                          <p:spTgt spid="433353"/>
                                        </p:tgtEl>
                                        <p:attrNameLst>
                                          <p:attrName>ppt_x</p:attrName>
                                          <p:attrName>ppt_y</p:attrName>
                                        </p:attrNameLst>
                                      </p:cBhvr>
                                      <p:rCtr x="5000" y="25347"/>
                                    </p:animMotion>
                                  </p:childTnLst>
                                </p:cTn>
                              </p:par>
                              <p:par>
                                <p:cTn id="29" presetID="0" presetClass="path" presetSubtype="0" accel="50000" decel="50000" fill="hold" grpId="0" nodeType="withEffect">
                                  <p:stCondLst>
                                    <p:cond delay="0"/>
                                  </p:stCondLst>
                                  <p:childTnLst>
                                    <p:animMotion origin="layout" path="M 0 -3.7037E-6 L 0.225 0.41667 " pathEditMode="relative" rAng="0" ptsTypes="AA">
                                      <p:cBhvr>
                                        <p:cTn id="30" dur="3000" fill="hold"/>
                                        <p:tgtEl>
                                          <p:spTgt spid="433349"/>
                                        </p:tgtEl>
                                        <p:attrNameLst>
                                          <p:attrName>ppt_x</p:attrName>
                                          <p:attrName>ppt_y</p:attrName>
                                        </p:attrNameLst>
                                      </p:cBhvr>
                                      <p:rCtr x="11250" y="20833"/>
                                    </p:animMotion>
                                  </p:childTnLst>
                                </p:cTn>
                              </p:par>
                              <p:par>
                                <p:cTn id="31" presetID="0" presetClass="path" presetSubtype="0" accel="50000" decel="50000" fill="hold" grpId="0" nodeType="withEffect">
                                  <p:stCondLst>
                                    <p:cond delay="0"/>
                                  </p:stCondLst>
                                  <p:childTnLst>
                                    <p:animMotion origin="layout" path="M 1.66667E-6 5.55112E-17 L 0.22917 0.49861 " pathEditMode="relative" rAng="0" ptsTypes="AA">
                                      <p:cBhvr>
                                        <p:cTn id="32" dur="3000" fill="hold"/>
                                        <p:tgtEl>
                                          <p:spTgt spid="433346"/>
                                        </p:tgtEl>
                                        <p:attrNameLst>
                                          <p:attrName>ppt_x</p:attrName>
                                          <p:attrName>ppt_y</p:attrName>
                                        </p:attrNameLst>
                                      </p:cBhvr>
                                      <p:rCtr x="11458" y="24931"/>
                                    </p:animMotion>
                                  </p:childTnLst>
                                </p:cTn>
                              </p:par>
                              <p:par>
                                <p:cTn id="33" presetID="0" presetClass="path" presetSubtype="0" accel="50000" decel="50000" fill="hold" grpId="0" nodeType="withEffect">
                                  <p:stCondLst>
                                    <p:cond delay="0"/>
                                  </p:stCondLst>
                                  <p:childTnLst>
                                    <p:animMotion origin="layout" path="M 0 -2.96296E-6 L 0.28542 0.47778 " pathEditMode="relative" rAng="0" ptsTypes="AA">
                                      <p:cBhvr>
                                        <p:cTn id="34" dur="3000" fill="hold"/>
                                        <p:tgtEl>
                                          <p:spTgt spid="433352"/>
                                        </p:tgtEl>
                                        <p:attrNameLst>
                                          <p:attrName>ppt_x</p:attrName>
                                          <p:attrName>ppt_y</p:attrName>
                                        </p:attrNameLst>
                                      </p:cBhvr>
                                      <p:rCtr x="14271" y="23889"/>
                                    </p:animMotion>
                                  </p:childTnLst>
                                </p:cTn>
                              </p:par>
                              <p:par>
                                <p:cTn id="35" presetID="0" presetClass="path" presetSubtype="0" accel="50000" decel="50000" fill="hold" grpId="0" nodeType="withEffect">
                                  <p:stCondLst>
                                    <p:cond delay="0"/>
                                  </p:stCondLst>
                                  <p:childTnLst>
                                    <p:animMotion origin="layout" path="M -4.72222E-6 -1.85185E-6 L 0.28855 0.41528 " pathEditMode="relative" rAng="0" ptsTypes="AA">
                                      <p:cBhvr>
                                        <p:cTn id="36" dur="3000" fill="hold"/>
                                        <p:tgtEl>
                                          <p:spTgt spid="433344"/>
                                        </p:tgtEl>
                                        <p:attrNameLst>
                                          <p:attrName>ppt_x</p:attrName>
                                          <p:attrName>ppt_y</p:attrName>
                                        </p:attrNameLst>
                                      </p:cBhvr>
                                      <p:rCtr x="14427" y="20764"/>
                                    </p:animMotion>
                                  </p:childTnLst>
                                </p:cTn>
                              </p:par>
                              <p:par>
                                <p:cTn id="37" presetID="0" presetClass="path" presetSubtype="0" accel="50000" decel="50000" fill="hold" grpId="0" nodeType="withEffect">
                                  <p:stCondLst>
                                    <p:cond delay="0"/>
                                  </p:stCondLst>
                                  <p:childTnLst>
                                    <p:animMotion origin="layout" path="M 8.33333E-7 -3.33333E-6 L 0.29479 0.34306 " pathEditMode="relative" rAng="0" ptsTypes="AA">
                                      <p:cBhvr>
                                        <p:cTn id="38" dur="3000" fill="hold"/>
                                        <p:tgtEl>
                                          <p:spTgt spid="433330"/>
                                        </p:tgtEl>
                                        <p:attrNameLst>
                                          <p:attrName>ppt_x</p:attrName>
                                          <p:attrName>ppt_y</p:attrName>
                                        </p:attrNameLst>
                                      </p:cBhvr>
                                      <p:rCtr x="14740" y="17153"/>
                                    </p:animMotion>
                                  </p:childTnLst>
                                </p:cTn>
                              </p:par>
                              <p:par>
                                <p:cTn id="39" presetID="0" presetClass="path" presetSubtype="0" accel="50000" decel="50000" fill="hold" grpId="0" nodeType="withEffect">
                                  <p:stCondLst>
                                    <p:cond delay="0"/>
                                  </p:stCondLst>
                                  <p:childTnLst>
                                    <p:animMotion origin="layout" path="M 5E-6 2.96296E-6 L 0.34271 0.47916 " pathEditMode="relative" rAng="0" ptsTypes="AA">
                                      <p:cBhvr>
                                        <p:cTn id="40" dur="3000" fill="hold"/>
                                        <p:tgtEl>
                                          <p:spTgt spid="433337"/>
                                        </p:tgtEl>
                                        <p:attrNameLst>
                                          <p:attrName>ppt_x</p:attrName>
                                          <p:attrName>ppt_y</p:attrName>
                                        </p:attrNameLst>
                                      </p:cBhvr>
                                      <p:rCtr x="17135" y="23958"/>
                                    </p:animMotion>
                                  </p:childTnLst>
                                </p:cTn>
                              </p:par>
                              <p:par>
                                <p:cTn id="41" presetID="0" presetClass="path" presetSubtype="0" accel="50000" decel="50000" fill="hold" grpId="0" nodeType="withEffect">
                                  <p:stCondLst>
                                    <p:cond delay="0"/>
                                  </p:stCondLst>
                                  <p:childTnLst>
                                    <p:animMotion origin="layout" path="M -2.22222E-6 -2.59259E-6 L 0.33959 0.27222 " pathEditMode="relative" rAng="0" ptsTypes="AA">
                                      <p:cBhvr>
                                        <p:cTn id="42" dur="3000" fill="hold"/>
                                        <p:tgtEl>
                                          <p:spTgt spid="433336"/>
                                        </p:tgtEl>
                                        <p:attrNameLst>
                                          <p:attrName>ppt_x</p:attrName>
                                          <p:attrName>ppt_y</p:attrName>
                                        </p:attrNameLst>
                                      </p:cBhvr>
                                      <p:rCtr x="16979" y="13611"/>
                                    </p:animMotion>
                                  </p:childTnLst>
                                </p:cTn>
                              </p:par>
                              <p:par>
                                <p:cTn id="43" presetID="0" presetClass="path" presetSubtype="0" accel="50000" decel="50000" fill="hold" grpId="0" nodeType="withEffect">
                                  <p:stCondLst>
                                    <p:cond delay="0"/>
                                  </p:stCondLst>
                                  <p:childTnLst>
                                    <p:animMotion origin="layout" path="M -2.5E-6 -4.44444E-6 L 0.40834 0.33612 " pathEditMode="relative" rAng="0" ptsTypes="AA">
                                      <p:cBhvr>
                                        <p:cTn id="44" dur="3000" fill="hold"/>
                                        <p:tgtEl>
                                          <p:spTgt spid="433334"/>
                                        </p:tgtEl>
                                        <p:attrNameLst>
                                          <p:attrName>ppt_x</p:attrName>
                                          <p:attrName>ppt_y</p:attrName>
                                        </p:attrNameLst>
                                      </p:cBhvr>
                                      <p:rCtr x="20417" y="16806"/>
                                    </p:animMotion>
                                  </p:childTnLst>
                                </p:cTn>
                              </p:par>
                              <p:par>
                                <p:cTn id="45" presetID="0" presetClass="path" presetSubtype="0" accel="50000" decel="50000" fill="hold" grpId="0" nodeType="withEffect">
                                  <p:stCondLst>
                                    <p:cond delay="0"/>
                                  </p:stCondLst>
                                  <p:childTnLst>
                                    <p:animMotion origin="layout" path="M -3.88889E-6 2.22222E-6 L 0.4323 0.42639 " pathEditMode="relative" rAng="0" ptsTypes="AA">
                                      <p:cBhvr>
                                        <p:cTn id="46" dur="3000" fill="hold"/>
                                        <p:tgtEl>
                                          <p:spTgt spid="433351"/>
                                        </p:tgtEl>
                                        <p:attrNameLst>
                                          <p:attrName>ppt_x</p:attrName>
                                          <p:attrName>ppt_y</p:attrName>
                                        </p:attrNameLst>
                                      </p:cBhvr>
                                      <p:rCtr x="21615" y="21319"/>
                                    </p:animMotion>
                                  </p:childTnLst>
                                </p:cTn>
                              </p:par>
                              <p:par>
                                <p:cTn id="47" presetID="0" presetClass="path" presetSubtype="0" accel="50000" decel="50000" fill="hold" grpId="0" nodeType="withEffect">
                                  <p:stCondLst>
                                    <p:cond delay="0"/>
                                  </p:stCondLst>
                                  <p:childTnLst>
                                    <p:animMotion origin="layout" path="M 3.05556E-6 -4.44444E-6 L 0.42812 0.51528 " pathEditMode="relative" rAng="0" ptsTypes="AA">
                                      <p:cBhvr>
                                        <p:cTn id="48" dur="3000" fill="hold"/>
                                        <p:tgtEl>
                                          <p:spTgt spid="433340"/>
                                        </p:tgtEl>
                                        <p:attrNameLst>
                                          <p:attrName>ppt_x</p:attrName>
                                          <p:attrName>ppt_y</p:attrName>
                                        </p:attrNameLst>
                                      </p:cBhvr>
                                      <p:rCtr x="21406" y="25764"/>
                                    </p:animMotion>
                                  </p:childTnLst>
                                </p:cTn>
                              </p:par>
                              <p:par>
                                <p:cTn id="49" presetID="0" presetClass="path" presetSubtype="0" accel="50000" decel="50000" fill="hold" grpId="0" nodeType="withEffect">
                                  <p:stCondLst>
                                    <p:cond delay="0"/>
                                  </p:stCondLst>
                                  <p:childTnLst>
                                    <p:animMotion origin="layout" path="M -4.44444E-6 3.33333E-6 L 0.44375 0.33055 " pathEditMode="relative" rAng="0" ptsTypes="AA">
                                      <p:cBhvr>
                                        <p:cTn id="50" dur="3000" fill="hold"/>
                                        <p:tgtEl>
                                          <p:spTgt spid="433350"/>
                                        </p:tgtEl>
                                        <p:attrNameLst>
                                          <p:attrName>ppt_x</p:attrName>
                                          <p:attrName>ppt_y</p:attrName>
                                        </p:attrNameLst>
                                      </p:cBhvr>
                                      <p:rCtr x="22187" y="16528"/>
                                    </p:animMotion>
                                  </p:childTnLst>
                                </p:cTn>
                              </p:par>
                              <p:par>
                                <p:cTn id="51" presetID="0" presetClass="path" presetSubtype="0" accel="50000" decel="50000" fill="hold" grpId="0" nodeType="withEffect">
                                  <p:stCondLst>
                                    <p:cond delay="0"/>
                                  </p:stCondLst>
                                  <p:childTnLst>
                                    <p:animMotion origin="layout" path="M -3.88889E-6 1.11111E-6 L 0.35417 0.25416 " pathEditMode="relative" rAng="0" ptsTypes="AA">
                                      <p:cBhvr>
                                        <p:cTn id="52" dur="3000" fill="hold"/>
                                        <p:tgtEl>
                                          <p:spTgt spid="433333"/>
                                        </p:tgtEl>
                                        <p:attrNameLst>
                                          <p:attrName>ppt_x</p:attrName>
                                          <p:attrName>ppt_y</p:attrName>
                                        </p:attrNameLst>
                                      </p:cBhvr>
                                      <p:rCtr x="0" y="0"/>
                                    </p:animMotion>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nodeType="clickEffect">
                                  <p:stCondLst>
                                    <p:cond delay="0"/>
                                  </p:stCondLst>
                                  <p:childTnLst>
                                    <p:set>
                                      <p:cBhvr>
                                        <p:cTn id="56" dur="1" fill="hold">
                                          <p:stCondLst>
                                            <p:cond delay="0"/>
                                          </p:stCondLst>
                                        </p:cTn>
                                        <p:tgtEl>
                                          <p:spTgt spid="433379"/>
                                        </p:tgtEl>
                                        <p:attrNameLst>
                                          <p:attrName>style.visibility</p:attrName>
                                        </p:attrNameLst>
                                      </p:cBhvr>
                                      <p:to>
                                        <p:strVal val="visible"/>
                                      </p:to>
                                    </p:set>
                                  </p:childTnLst>
                                </p:cTn>
                              </p:par>
                              <p:par>
                                <p:cTn id="57" presetID="63" presetClass="path" presetSubtype="0" decel="50000" fill="hold" nodeType="withEffect">
                                  <p:stCondLst>
                                    <p:cond delay="0"/>
                                  </p:stCondLst>
                                  <p:childTnLst>
                                    <p:animMotion origin="layout" path="M -0.52257 -1.06383E-6 L 1.94444E-6 -1.06383E-6 " pathEditMode="relative" rAng="0" ptsTypes="AA">
                                      <p:cBhvr>
                                        <p:cTn id="58" dur="1000" fill="hold"/>
                                        <p:tgtEl>
                                          <p:spTgt spid="433379"/>
                                        </p:tgtEl>
                                        <p:attrNameLst>
                                          <p:attrName>ppt_x</p:attrName>
                                          <p:attrName>ppt_y</p:attrName>
                                        </p:attrNameLst>
                                      </p:cBhvr>
                                      <p:rCtr x="26128" y="0"/>
                                    </p:animMotion>
                                  </p:childTnLst>
                                </p:cTn>
                              </p:par>
                              <p:par>
                                <p:cTn id="59" presetID="23" presetClass="entr" presetSubtype="16" fill="hold" nodeType="withEffect">
                                  <p:stCondLst>
                                    <p:cond delay="0"/>
                                  </p:stCondLst>
                                  <p:childTnLst>
                                    <p:set>
                                      <p:cBhvr>
                                        <p:cTn id="60" dur="1" fill="hold">
                                          <p:stCondLst>
                                            <p:cond delay="0"/>
                                          </p:stCondLst>
                                        </p:cTn>
                                        <p:tgtEl>
                                          <p:spTgt spid="433379"/>
                                        </p:tgtEl>
                                        <p:attrNameLst>
                                          <p:attrName>style.visibility</p:attrName>
                                        </p:attrNameLst>
                                      </p:cBhvr>
                                      <p:to>
                                        <p:strVal val="visible"/>
                                      </p:to>
                                    </p:set>
                                    <p:anim calcmode="lin" valueType="num">
                                      <p:cBhvr>
                                        <p:cTn id="61" dur="1000" fill="hold"/>
                                        <p:tgtEl>
                                          <p:spTgt spid="433379"/>
                                        </p:tgtEl>
                                        <p:attrNameLst>
                                          <p:attrName>ppt_w</p:attrName>
                                        </p:attrNameLst>
                                      </p:cBhvr>
                                      <p:tavLst>
                                        <p:tav tm="0">
                                          <p:val>
                                            <p:fltVal val="0"/>
                                          </p:val>
                                        </p:tav>
                                        <p:tav tm="100000">
                                          <p:val>
                                            <p:strVal val="#ppt_w"/>
                                          </p:val>
                                        </p:tav>
                                      </p:tavLst>
                                    </p:anim>
                                    <p:anim calcmode="lin" valueType="num">
                                      <p:cBhvr>
                                        <p:cTn id="62" dur="1000" fill="hold"/>
                                        <p:tgtEl>
                                          <p:spTgt spid="433379"/>
                                        </p:tgtEl>
                                        <p:attrNameLst>
                                          <p:attrName>ppt_h</p:attrName>
                                        </p:attrNameLst>
                                      </p:cBhvr>
                                      <p:tavLst>
                                        <p:tav tm="0">
                                          <p:val>
                                            <p:fltVal val="0"/>
                                          </p:val>
                                        </p:tav>
                                        <p:tav tm="100000">
                                          <p:val>
                                            <p:strVal val="#ppt_h"/>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33380"/>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433381"/>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433382"/>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nodeType="clickEffect">
                                  <p:stCondLst>
                                    <p:cond delay="0"/>
                                  </p:stCondLst>
                                  <p:childTnLst>
                                    <p:set>
                                      <p:cBhvr>
                                        <p:cTn id="76" dur="1" fill="hold">
                                          <p:stCondLst>
                                            <p:cond delay="0"/>
                                          </p:stCondLst>
                                        </p:cTn>
                                        <p:tgtEl>
                                          <p:spTgt spid="4333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3330" grpId="0" animBg="1"/>
      <p:bldP spid="433331" grpId="0" animBg="1"/>
      <p:bldP spid="433332" grpId="0" animBg="1"/>
      <p:bldP spid="433333" grpId="0" animBg="1"/>
      <p:bldP spid="433334" grpId="0" animBg="1"/>
      <p:bldP spid="433335" grpId="0" animBg="1"/>
      <p:bldP spid="433336" grpId="0" animBg="1"/>
      <p:bldP spid="433337" grpId="0" animBg="1"/>
      <p:bldP spid="433338" grpId="0" animBg="1"/>
      <p:bldP spid="433339" grpId="0" animBg="1"/>
      <p:bldP spid="433340" grpId="0" animBg="1"/>
      <p:bldP spid="433341" grpId="0" animBg="1"/>
      <p:bldP spid="433342" grpId="0" animBg="1"/>
      <p:bldP spid="433343" grpId="0" animBg="1"/>
      <p:bldP spid="433344" grpId="0" animBg="1"/>
      <p:bldP spid="433345" grpId="0" animBg="1"/>
      <p:bldP spid="433346" grpId="0" animBg="1"/>
      <p:bldP spid="433347" grpId="0" animBg="1"/>
      <p:bldP spid="433348" grpId="0" animBg="1"/>
      <p:bldP spid="433349" grpId="0" animBg="1"/>
      <p:bldP spid="433350" grpId="0" animBg="1"/>
      <p:bldP spid="433351" grpId="0" animBg="1"/>
      <p:bldP spid="433352" grpId="0" animBg="1"/>
      <p:bldP spid="433353" grpId="0" animBg="1"/>
      <p:bldP spid="433380" grpId="0"/>
      <p:bldP spid="433381" grpId="0"/>
      <p:bldP spid="433382"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52" name="Rectangle 8"/>
          <p:cNvSpPr>
            <a:spLocks noChangeArrowheads="1"/>
          </p:cNvSpPr>
          <p:nvPr/>
        </p:nvSpPr>
        <p:spPr bwMode="auto">
          <a:xfrm>
            <a:off x="7850188" y="1214438"/>
            <a:ext cx="757237" cy="581342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endParaRPr lang="en-US" altLang="en-US">
              <a:solidFill>
                <a:srgbClr val="000000"/>
              </a:solidFill>
              <a:cs typeface="Arial" pitchFamily="34" charset="0"/>
            </a:endParaRPr>
          </a:p>
        </p:txBody>
      </p:sp>
      <p:sp>
        <p:nvSpPr>
          <p:cNvPr id="258051" name="Rectangle 7"/>
          <p:cNvSpPr>
            <a:spLocks noChangeArrowheads="1"/>
          </p:cNvSpPr>
          <p:nvPr/>
        </p:nvSpPr>
        <p:spPr bwMode="auto">
          <a:xfrm>
            <a:off x="342900" y="1179513"/>
            <a:ext cx="10556875" cy="6448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r>
              <a:rPr lang="pt-BR" altLang="en-US" sz="1600">
                <a:solidFill>
                  <a:srgbClr val="000000"/>
                </a:solidFill>
                <a:latin typeface="Courier New" pitchFamily="49" charset="0"/>
                <a:cs typeface="Arial" pitchFamily="34" charset="0"/>
              </a:rPr>
              <a:t>ATOM    122  N   LEU A  13      -3.244  25.808  19.998  1.00 16.96           N</a:t>
            </a:r>
          </a:p>
          <a:p>
            <a:r>
              <a:rPr lang="pt-BR" altLang="en-US" sz="1600">
                <a:solidFill>
                  <a:srgbClr val="000000"/>
                </a:solidFill>
                <a:latin typeface="Courier New" pitchFamily="49" charset="0"/>
                <a:cs typeface="Arial" pitchFamily="34" charset="0"/>
              </a:rPr>
              <a:t>ATOM    123  CA  LEU A  13      -2.877  25.448  21.355  1.00 15.29           C</a:t>
            </a:r>
          </a:p>
          <a:p>
            <a:r>
              <a:rPr lang="pt-BR" altLang="en-US" sz="1600">
                <a:solidFill>
                  <a:srgbClr val="000000"/>
                </a:solidFill>
                <a:latin typeface="Courier New" pitchFamily="49" charset="0"/>
                <a:cs typeface="Arial" pitchFamily="34" charset="0"/>
              </a:rPr>
              <a:t>ATOM    124  C   LEU A  13      -2.792  23.966  21.561  1.00 17.54           C</a:t>
            </a:r>
          </a:p>
          <a:p>
            <a:r>
              <a:rPr lang="pt-BR" altLang="en-US" sz="1600">
                <a:solidFill>
                  <a:srgbClr val="000000"/>
                </a:solidFill>
                <a:latin typeface="Courier New" pitchFamily="49" charset="0"/>
                <a:cs typeface="Arial" pitchFamily="34" charset="0"/>
              </a:rPr>
              <a:t>ATOM    125  O   LEU A  13      -1.814  23.493  22.143  1.00 16.35           O</a:t>
            </a:r>
          </a:p>
          <a:p>
            <a:r>
              <a:rPr lang="pt-BR" altLang="en-US" sz="1600">
                <a:solidFill>
                  <a:srgbClr val="000000"/>
                </a:solidFill>
                <a:latin typeface="Courier New" pitchFamily="49" charset="0"/>
                <a:cs typeface="Arial" pitchFamily="34" charset="0"/>
              </a:rPr>
              <a:t>ATOM    126  CB  LEU A  13      -3.907  26.164  22.268  1.00 18.72           C</a:t>
            </a:r>
          </a:p>
          <a:p>
            <a:r>
              <a:rPr lang="pt-BR" altLang="en-US" sz="1600">
                <a:solidFill>
                  <a:srgbClr val="000000"/>
                </a:solidFill>
                <a:latin typeface="Courier New" pitchFamily="49" charset="0"/>
                <a:cs typeface="Arial" pitchFamily="34" charset="0"/>
              </a:rPr>
              <a:t>ATOM    127  CG  LEU A  13      -3.577  25.982  23.738  1.00 21.19           C</a:t>
            </a:r>
          </a:p>
          <a:p>
            <a:r>
              <a:rPr lang="pt-BR" altLang="en-US" sz="1600">
                <a:solidFill>
                  <a:srgbClr val="000000"/>
                </a:solidFill>
                <a:latin typeface="Courier New" pitchFamily="49" charset="0"/>
                <a:cs typeface="Arial" pitchFamily="34" charset="0"/>
              </a:rPr>
              <a:t>ATOM    128  CD1 LEU A  13      -2.283  26.820  24.019  1.00 19.43           C</a:t>
            </a:r>
          </a:p>
          <a:p>
            <a:r>
              <a:rPr lang="pt-BR" altLang="en-US" sz="1600">
                <a:solidFill>
                  <a:srgbClr val="000000"/>
                </a:solidFill>
                <a:latin typeface="Courier New" pitchFamily="49" charset="0"/>
                <a:cs typeface="Arial" pitchFamily="34" charset="0"/>
              </a:rPr>
              <a:t>ATOM    129  CD2 LEU A  13      -4.702  26.474  24.639  1.00 24.65           C</a:t>
            </a:r>
          </a:p>
          <a:p>
            <a:r>
              <a:rPr lang="pt-BR" altLang="en-US" sz="1600">
                <a:solidFill>
                  <a:srgbClr val="000000"/>
                </a:solidFill>
                <a:latin typeface="Courier New" pitchFamily="49" charset="0"/>
                <a:cs typeface="Arial" pitchFamily="34" charset="0"/>
              </a:rPr>
              <a:t>ATOM    130  N   SER A  14      -3.677  23.149  20.979  1.00 15.96           N</a:t>
            </a:r>
          </a:p>
          <a:p>
            <a:r>
              <a:rPr lang="pt-BR" altLang="en-US" sz="1600">
                <a:solidFill>
                  <a:srgbClr val="000000"/>
                </a:solidFill>
                <a:latin typeface="Courier New" pitchFamily="49" charset="0"/>
                <a:cs typeface="Arial" pitchFamily="34" charset="0"/>
              </a:rPr>
              <a:t>ATOM    131  CA  SER A  14      -3.646  21.711  21.061  1.00 18.26           C</a:t>
            </a:r>
          </a:p>
          <a:p>
            <a:r>
              <a:rPr lang="pt-BR" altLang="en-US" sz="1600">
                <a:solidFill>
                  <a:srgbClr val="000000"/>
                </a:solidFill>
                <a:latin typeface="Courier New" pitchFamily="49" charset="0"/>
                <a:cs typeface="Arial" pitchFamily="34" charset="0"/>
              </a:rPr>
              <a:t>ATOM    132  C   SER A  14      -2.373  21.203  20.360  1.00 18.71           C</a:t>
            </a:r>
          </a:p>
          <a:p>
            <a:r>
              <a:rPr lang="pt-BR" altLang="en-US" sz="1600">
                <a:solidFill>
                  <a:srgbClr val="000000"/>
                </a:solidFill>
                <a:latin typeface="Courier New" pitchFamily="49" charset="0"/>
                <a:cs typeface="Arial" pitchFamily="34" charset="0"/>
              </a:rPr>
              <a:t>ATOM    133  O   SER A  14      -1.747  20.315  20.930  1.00 17.47           O</a:t>
            </a:r>
          </a:p>
          <a:p>
            <a:r>
              <a:rPr lang="pt-BR" altLang="en-US" sz="1600">
                <a:solidFill>
                  <a:srgbClr val="000000"/>
                </a:solidFill>
                <a:latin typeface="Courier New" pitchFamily="49" charset="0"/>
                <a:cs typeface="Arial" pitchFamily="34" charset="0"/>
              </a:rPr>
              <a:t>ATOM    134  CB  SER A  14      -4.875  21.077  20.419  1.00 17.62           C</a:t>
            </a:r>
          </a:p>
          <a:p>
            <a:r>
              <a:rPr lang="pt-BR" altLang="en-US" sz="1600">
                <a:solidFill>
                  <a:srgbClr val="000000"/>
                </a:solidFill>
                <a:latin typeface="Courier New" pitchFamily="49" charset="0"/>
                <a:cs typeface="Arial" pitchFamily="34" charset="0"/>
              </a:rPr>
              <a:t>ATOM    135  OG ASER A  14      -4.825  19.665  20.388  0.50 20.89           O</a:t>
            </a:r>
          </a:p>
          <a:p>
            <a:r>
              <a:rPr lang="pt-BR" altLang="en-US" sz="1600">
                <a:solidFill>
                  <a:srgbClr val="000000"/>
                </a:solidFill>
                <a:latin typeface="Courier New" pitchFamily="49" charset="0"/>
                <a:cs typeface="Arial" pitchFamily="34" charset="0"/>
              </a:rPr>
              <a:t>ATOM    136  OG BSER A  14      -6.027  21.408  21.164  0.50 18.67           O</a:t>
            </a:r>
          </a:p>
          <a:p>
            <a:r>
              <a:rPr lang="pt-BR" altLang="en-US" sz="1600">
                <a:solidFill>
                  <a:srgbClr val="000000"/>
                </a:solidFill>
                <a:latin typeface="Courier New" pitchFamily="49" charset="0"/>
                <a:cs typeface="Arial" pitchFamily="34" charset="0"/>
              </a:rPr>
              <a:t>ATOM    137  N   LYS A  15      -2.045  21.772  19.215  1.00 18.03           N</a:t>
            </a:r>
          </a:p>
          <a:p>
            <a:r>
              <a:rPr lang="pt-BR" altLang="en-US" sz="1600">
                <a:solidFill>
                  <a:srgbClr val="000000"/>
                </a:solidFill>
                <a:latin typeface="Courier New" pitchFamily="49" charset="0"/>
                <a:cs typeface="Arial" pitchFamily="34" charset="0"/>
              </a:rPr>
              <a:t>ATOM    138  CA  LYS A  15      -0.799  21.361  18.555  1.00 18.12           C</a:t>
            </a:r>
          </a:p>
          <a:p>
            <a:r>
              <a:rPr lang="pt-BR" altLang="en-US" sz="1600">
                <a:solidFill>
                  <a:srgbClr val="000000"/>
                </a:solidFill>
                <a:latin typeface="Courier New" pitchFamily="49" charset="0"/>
                <a:cs typeface="Arial" pitchFamily="34" charset="0"/>
              </a:rPr>
              <a:t>ATOM    139  C   LYS A  15       0.446  21.707  19.351  1.00 18.81           C</a:t>
            </a:r>
          </a:p>
          <a:p>
            <a:r>
              <a:rPr lang="pt-BR" altLang="en-US" sz="1600">
                <a:solidFill>
                  <a:srgbClr val="000000"/>
                </a:solidFill>
                <a:latin typeface="Courier New" pitchFamily="49" charset="0"/>
                <a:cs typeface="Arial" pitchFamily="34" charset="0"/>
              </a:rPr>
              <a:t>ATOM    140  O   LYS A  15       1.400  20.948  19.411  1.00 17.77           O</a:t>
            </a:r>
          </a:p>
          <a:p>
            <a:r>
              <a:rPr lang="pt-BR" altLang="en-US" sz="1600">
                <a:solidFill>
                  <a:srgbClr val="000000"/>
                </a:solidFill>
                <a:latin typeface="Courier New" pitchFamily="49" charset="0"/>
                <a:cs typeface="Arial" pitchFamily="34" charset="0"/>
              </a:rPr>
              <a:t>ATOM    141  CB  LYS A  15      -0.700  22.034  17.177  1.00 14.49           C</a:t>
            </a:r>
          </a:p>
          <a:p>
            <a:r>
              <a:rPr lang="pt-BR" altLang="en-US" sz="1600">
                <a:solidFill>
                  <a:srgbClr val="000000"/>
                </a:solidFill>
                <a:latin typeface="Courier New" pitchFamily="49" charset="0"/>
                <a:cs typeface="Arial" pitchFamily="34" charset="0"/>
              </a:rPr>
              <a:t>ATOM    142  CG  LYS A  15      -1.727  21.368  16.256  1.00 16.12           C</a:t>
            </a:r>
          </a:p>
          <a:p>
            <a:r>
              <a:rPr lang="pt-BR" altLang="en-US" sz="1600">
                <a:solidFill>
                  <a:srgbClr val="000000"/>
                </a:solidFill>
                <a:latin typeface="Courier New" pitchFamily="49" charset="0"/>
                <a:cs typeface="Arial" pitchFamily="34" charset="0"/>
              </a:rPr>
              <a:t>ATOM    143  CD  LYS A  15      -1.663  22.147  14.936  1.00 19.40           C</a:t>
            </a:r>
          </a:p>
          <a:p>
            <a:r>
              <a:rPr lang="pt-BR" altLang="en-US" sz="1600">
                <a:solidFill>
                  <a:srgbClr val="000000"/>
                </a:solidFill>
                <a:latin typeface="Courier New" pitchFamily="49" charset="0"/>
                <a:cs typeface="Arial" pitchFamily="34" charset="0"/>
              </a:rPr>
              <a:t>ATOM    144  CE ALYS A  15      -2.725  21.614  13.986  0.50 17.42           C</a:t>
            </a:r>
          </a:p>
          <a:p>
            <a:r>
              <a:rPr lang="pt-BR" altLang="en-US" sz="1600">
                <a:solidFill>
                  <a:srgbClr val="000000"/>
                </a:solidFill>
                <a:latin typeface="Courier New" pitchFamily="49" charset="0"/>
                <a:cs typeface="Arial" pitchFamily="34" charset="0"/>
              </a:rPr>
              <a:t>ATOM    145  CE BLYS A  15      -1.750  21.211  13.750  0.50 17.01           C</a:t>
            </a:r>
          </a:p>
          <a:p>
            <a:r>
              <a:rPr lang="pt-BR" altLang="en-US" sz="1600">
                <a:solidFill>
                  <a:srgbClr val="000000"/>
                </a:solidFill>
                <a:latin typeface="Courier New" pitchFamily="49" charset="0"/>
                <a:cs typeface="Arial" pitchFamily="34" charset="0"/>
              </a:rPr>
              <a:t>ATOM    146  NZ ALYS A  15      -2.346  21.674  12.559  0.50 18.61           N</a:t>
            </a:r>
          </a:p>
          <a:p>
            <a:r>
              <a:rPr lang="pt-BR" altLang="en-US" sz="1600">
                <a:solidFill>
                  <a:srgbClr val="000000"/>
                </a:solidFill>
                <a:latin typeface="Courier New" pitchFamily="49" charset="0"/>
                <a:cs typeface="Arial" pitchFamily="34" charset="0"/>
              </a:rPr>
              <a:t>ATOM    147  NZ BLYS A  15      -3.052  20.513  13.741  0.50 18.76           N</a:t>
            </a:r>
          </a:p>
        </p:txBody>
      </p:sp>
      <p:sp>
        <p:nvSpPr>
          <p:cNvPr id="258052" name="Rectangle 2"/>
          <p:cNvSpPr>
            <a:spLocks noGrp="1" noChangeArrowheads="1"/>
          </p:cNvSpPr>
          <p:nvPr>
            <p:ph type="title"/>
          </p:nvPr>
        </p:nvSpPr>
        <p:spPr>
          <a:xfrm>
            <a:off x="457200" y="134938"/>
            <a:ext cx="8229600" cy="1143000"/>
          </a:xfrm>
        </p:spPr>
        <p:txBody>
          <a:bodyPr/>
          <a:lstStyle/>
          <a:p>
            <a:pPr eaLnBrk="1" hangingPunct="1"/>
            <a:r>
              <a:rPr lang="en-US" altLang="en-US" smtClean="0"/>
              <a:t>“B” factors</a:t>
            </a:r>
          </a:p>
        </p:txBody>
      </p:sp>
    </p:spTree>
    <p:extLst>
      <p:ext uri="{BB962C8B-B14F-4D97-AF65-F5344CB8AC3E}">
        <p14:creationId xmlns:p14="http://schemas.microsoft.com/office/powerpoint/2010/main" val="24629303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09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2" grpId="0" animBg="1"/>
    </p:bldLst>
  </p:timing>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457200" y="134938"/>
            <a:ext cx="8229600" cy="1143000"/>
          </a:xfrm>
        </p:spPr>
        <p:txBody>
          <a:bodyPr/>
          <a:lstStyle/>
          <a:p>
            <a:pPr eaLnBrk="1" hangingPunct="1"/>
            <a:r>
              <a:rPr lang="en-US" altLang="en-US" smtClean="0"/>
              <a:t>“B” factors</a:t>
            </a:r>
          </a:p>
        </p:txBody>
      </p:sp>
      <p:sp>
        <p:nvSpPr>
          <p:cNvPr id="259075" name="Text Box 3"/>
          <p:cNvSpPr txBox="1">
            <a:spLocks noChangeArrowheads="1"/>
          </p:cNvSpPr>
          <p:nvPr/>
        </p:nvSpPr>
        <p:spPr bwMode="auto">
          <a:xfrm>
            <a:off x="2668588" y="1881188"/>
            <a:ext cx="3554412" cy="922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r>
              <a:rPr lang="en-US" altLang="en-US" sz="5400">
                <a:solidFill>
                  <a:srgbClr val="000000"/>
                </a:solidFill>
                <a:cs typeface="Arial" pitchFamily="34" charset="0"/>
              </a:rPr>
              <a:t>B = 8</a:t>
            </a:r>
            <a:r>
              <a:rPr lang="el-GR" altLang="en-US" sz="5400">
                <a:solidFill>
                  <a:srgbClr val="000000"/>
                </a:solidFill>
                <a:cs typeface="Arial" pitchFamily="34" charset="0"/>
              </a:rPr>
              <a:t>π</a:t>
            </a:r>
            <a:r>
              <a:rPr lang="en-US" altLang="en-US" sz="5400" baseline="30000">
                <a:solidFill>
                  <a:srgbClr val="000000"/>
                </a:solidFill>
                <a:cs typeface="Arial" pitchFamily="34" charset="0"/>
              </a:rPr>
              <a:t>2 </a:t>
            </a:r>
            <a:r>
              <a:rPr lang="en-US" altLang="en-US" sz="5400">
                <a:solidFill>
                  <a:srgbClr val="000000"/>
                </a:solidFill>
                <a:cs typeface="Arial" pitchFamily="34" charset="0"/>
              </a:rPr>
              <a:t>u</a:t>
            </a:r>
            <a:r>
              <a:rPr lang="en-US" altLang="en-US" sz="5400" baseline="-25000">
                <a:solidFill>
                  <a:srgbClr val="000000"/>
                </a:solidFill>
                <a:cs typeface="Arial" pitchFamily="34" charset="0"/>
              </a:rPr>
              <a:t>x</a:t>
            </a:r>
            <a:r>
              <a:rPr lang="en-US" altLang="en-US" sz="5400" baseline="30000">
                <a:solidFill>
                  <a:srgbClr val="000000"/>
                </a:solidFill>
                <a:cs typeface="Arial" pitchFamily="34" charset="0"/>
              </a:rPr>
              <a:t>2</a:t>
            </a:r>
            <a:endParaRPr lang="en-US" altLang="en-US" sz="5400">
              <a:solidFill>
                <a:srgbClr val="000000"/>
              </a:solidFill>
              <a:cs typeface="Arial" pitchFamily="34" charset="0"/>
            </a:endParaRPr>
          </a:p>
        </p:txBody>
      </p:sp>
      <p:sp>
        <p:nvSpPr>
          <p:cNvPr id="211973" name="Text Box 5"/>
          <p:cNvSpPr txBox="1">
            <a:spLocks noChangeArrowheads="1"/>
          </p:cNvSpPr>
          <p:nvPr/>
        </p:nvSpPr>
        <p:spPr bwMode="auto">
          <a:xfrm>
            <a:off x="228600" y="5867400"/>
            <a:ext cx="87122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r>
              <a:rPr lang="en-US" altLang="en-US" sz="3600">
                <a:solidFill>
                  <a:srgbClr val="000000"/>
                </a:solidFill>
                <a:cs typeface="Arial" pitchFamily="34" charset="0"/>
              </a:rPr>
              <a:t>u</a:t>
            </a:r>
            <a:r>
              <a:rPr lang="en-US" altLang="en-US" sz="3600" baseline="-25000">
                <a:solidFill>
                  <a:srgbClr val="000000"/>
                </a:solidFill>
                <a:cs typeface="Arial" pitchFamily="34" charset="0"/>
              </a:rPr>
              <a:t>x</a:t>
            </a:r>
            <a:r>
              <a:rPr lang="en-US" altLang="en-US" sz="3600">
                <a:solidFill>
                  <a:srgbClr val="000000"/>
                </a:solidFill>
                <a:cs typeface="Arial" pitchFamily="34" charset="0"/>
              </a:rPr>
              <a:t> = RMS variation perpendicular to plane</a:t>
            </a:r>
          </a:p>
        </p:txBody>
      </p:sp>
      <p:pic>
        <p:nvPicPr>
          <p:cNvPr id="6" name="Picture 4"/>
          <p:cNvPicPr>
            <a:picLocks noChangeAspect="1" noChangeArrowheads="1"/>
          </p:cNvPicPr>
          <p:nvPr/>
        </p:nvPicPr>
        <p:blipFill>
          <a:blip r:embed="rId2">
            <a:extLst>
              <a:ext uri="{28A0092B-C50C-407E-A947-70E740481C1C}">
                <a14:useLocalDpi xmlns:a14="http://schemas.microsoft.com/office/drawing/2010/main" val="0"/>
              </a:ext>
            </a:extLst>
          </a:blip>
          <a:srcRect l="38693" t="37563" r="8522" b="14558"/>
          <a:stretch>
            <a:fillRect/>
          </a:stretch>
        </p:blipFill>
        <p:spPr bwMode="auto">
          <a:xfrm>
            <a:off x="2895600" y="2803525"/>
            <a:ext cx="5167313" cy="2835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reeform 1"/>
          <p:cNvSpPr/>
          <p:nvPr/>
        </p:nvSpPr>
        <p:spPr>
          <a:xfrm>
            <a:off x="4818063" y="2717800"/>
            <a:ext cx="550862" cy="1109663"/>
          </a:xfrm>
          <a:custGeom>
            <a:avLst/>
            <a:gdLst>
              <a:gd name="connsiteX0" fmla="*/ 419505 w 550133"/>
              <a:gd name="connsiteY0" fmla="*/ 0 h 1110343"/>
              <a:gd name="connsiteX1" fmla="*/ 1493 w 550133"/>
              <a:gd name="connsiteY1" fmla="*/ 679269 h 1110343"/>
              <a:gd name="connsiteX2" fmla="*/ 550133 w 550133"/>
              <a:gd name="connsiteY2" fmla="*/ 1110343 h 1110343"/>
            </a:gdLst>
            <a:ahLst/>
            <a:cxnLst>
              <a:cxn ang="0">
                <a:pos x="connsiteX0" y="connsiteY0"/>
              </a:cxn>
              <a:cxn ang="0">
                <a:pos x="connsiteX1" y="connsiteY1"/>
              </a:cxn>
              <a:cxn ang="0">
                <a:pos x="connsiteX2" y="connsiteY2"/>
              </a:cxn>
            </a:cxnLst>
            <a:rect l="l" t="t" r="r" b="b"/>
            <a:pathLst>
              <a:path w="550133" h="1110343">
                <a:moveTo>
                  <a:pt x="419505" y="0"/>
                </a:moveTo>
                <a:cubicBezTo>
                  <a:pt x="199613" y="247106"/>
                  <a:pt x="-20278" y="494212"/>
                  <a:pt x="1493" y="679269"/>
                </a:cubicBezTo>
                <a:cubicBezTo>
                  <a:pt x="23264" y="864326"/>
                  <a:pt x="286698" y="987334"/>
                  <a:pt x="550133" y="1110343"/>
                </a:cubicBezTo>
              </a:path>
            </a:pathLst>
          </a:custGeom>
          <a:noFill/>
          <a:ln>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srgbClr val="FFFFFF"/>
              </a:solidFill>
            </a:endParaRPr>
          </a:p>
        </p:txBody>
      </p:sp>
    </p:spTree>
    <p:extLst>
      <p:ext uri="{BB962C8B-B14F-4D97-AF65-F5344CB8AC3E}">
        <p14:creationId xmlns:p14="http://schemas.microsoft.com/office/powerpoint/2010/main" val="71838663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197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up)">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973"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p:txBody>
          <a:bodyPr/>
          <a:lstStyle/>
          <a:p>
            <a:pPr eaLnBrk="1" hangingPunct="1"/>
            <a:r>
              <a:rPr lang="en-US" altLang="en-US" smtClean="0"/>
              <a:t>The B factor</a:t>
            </a:r>
          </a:p>
        </p:txBody>
      </p:sp>
      <p:sp>
        <p:nvSpPr>
          <p:cNvPr id="7171" name="Rectangle 3"/>
          <p:cNvSpPr>
            <a:spLocks noChangeArrowheads="1"/>
          </p:cNvSpPr>
          <p:nvPr/>
        </p:nvSpPr>
        <p:spPr bwMode="auto">
          <a:xfrm>
            <a:off x="0" y="6211888"/>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hangingPunct="1">
              <a:spcBef>
                <a:spcPct val="0"/>
              </a:spcBef>
              <a:buFontTx/>
              <a:buNone/>
            </a:pPr>
            <a:r>
              <a:rPr lang="en-US" altLang="en-US" sz="1800"/>
              <a:t>Bragg, W. H. (1914)."XCVII. The intensity of reflexion of X rays by crystals", </a:t>
            </a:r>
            <a:r>
              <a:rPr lang="en-US" altLang="en-US" sz="1800" i="1"/>
              <a:t>Philosophical Magazine Series 6</a:t>
            </a:r>
            <a:r>
              <a:rPr lang="en-US" altLang="en-US" sz="1800"/>
              <a:t> </a:t>
            </a:r>
            <a:r>
              <a:rPr lang="en-US" altLang="en-US" sz="1800" b="1"/>
              <a:t>27</a:t>
            </a:r>
            <a:r>
              <a:rPr lang="en-US" altLang="en-US" sz="1800"/>
              <a:t>, 881-899.   Published May 1 1914</a:t>
            </a:r>
          </a:p>
        </p:txBody>
      </p:sp>
      <p:pic>
        <p:nvPicPr>
          <p:cNvPr id="717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1447800"/>
            <a:ext cx="6769100" cy="44973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Oval 4"/>
          <p:cNvSpPr/>
          <p:nvPr/>
        </p:nvSpPr>
        <p:spPr>
          <a:xfrm>
            <a:off x="5602310" y="3618963"/>
            <a:ext cx="296214" cy="283336"/>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pic>
        <p:nvPicPr>
          <p:cNvPr id="11" name="Picture 52" descr="William Henry Bragg 2.jpg"/>
          <p:cNvPicPr>
            <a:picLocks noChangeAspect="1" noChangeArrowheads="1"/>
          </p:cNvPicPr>
          <p:nvPr/>
        </p:nvPicPr>
        <p:blipFill rotWithShape="1">
          <a:blip r:embed="rId3">
            <a:extLst>
              <a:ext uri="{28A0092B-C50C-407E-A947-70E740481C1C}">
                <a14:useLocalDpi xmlns:a14="http://schemas.microsoft.com/office/drawing/2010/main" val="0"/>
              </a:ext>
            </a:extLst>
          </a:blip>
          <a:srcRect l="17460" r="15061" b="35294"/>
          <a:stretch/>
        </p:blipFill>
        <p:spPr bwMode="auto">
          <a:xfrm>
            <a:off x="168040" y="4740522"/>
            <a:ext cx="1081210" cy="14618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73201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3170" name="Object 2"/>
          <p:cNvGraphicFramePr>
            <a:graphicFrameLocks noGrp="1" noChangeAspect="1"/>
          </p:cNvGraphicFramePr>
          <p:nvPr>
            <p:ph type="chart" idx="1"/>
            <p:extLst>
              <p:ext uri="{D42A27DB-BD31-4B8C-83A1-F6EECF244321}">
                <p14:modId xmlns:p14="http://schemas.microsoft.com/office/powerpoint/2010/main" val="3622917850"/>
              </p:ext>
            </p:extLst>
          </p:nvPr>
        </p:nvGraphicFramePr>
        <p:xfrm>
          <a:off x="874713" y="1360488"/>
          <a:ext cx="7405687" cy="5199062"/>
        </p:xfrm>
        <a:graphic>
          <a:graphicData uri="http://schemas.openxmlformats.org/presentationml/2006/ole">
            <mc:AlternateContent xmlns:mc="http://schemas.openxmlformats.org/markup-compatibility/2006">
              <mc:Choice xmlns:v="urn:schemas-microsoft-com:vml" Requires="v">
                <p:oleObj spid="_x0000_s755741" name="Chart" r:id="rId3" imgW="7448478" imgH="5229153" progId="MSGraph.Chart.8">
                  <p:embed followColorScheme="full"/>
                </p:oleObj>
              </mc:Choice>
              <mc:Fallback>
                <p:oleObj name="Chart" r:id="rId3" imgW="7448478" imgH="5229153" progId="MSGraph.Chart.8">
                  <p:embed followColorScheme="full"/>
                  <p:pic>
                    <p:nvPicPr>
                      <p:cNvPr id="0" name=""/>
                      <p:cNvPicPr>
                        <a:picLocks noGrp="1" noChangeAspect="1" noChangeArrowheads="1"/>
                      </p:cNvPicPr>
                      <p:nvPr/>
                    </p:nvPicPr>
                    <p:blipFill>
                      <a:blip r:embed="rId4"/>
                      <a:srcRect/>
                      <a:stretch>
                        <a:fillRect/>
                      </a:stretch>
                    </p:blipFill>
                    <p:spPr bwMode="auto">
                      <a:xfrm>
                        <a:off x="874713" y="1360488"/>
                        <a:ext cx="7405687" cy="51990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63171" name="Text Box 3"/>
          <p:cNvSpPr txBox="1">
            <a:spLocks noChangeArrowheads="1"/>
          </p:cNvSpPr>
          <p:nvPr/>
        </p:nvSpPr>
        <p:spPr bwMode="auto">
          <a:xfrm rot="-5400000">
            <a:off x="-1181100" y="3695700"/>
            <a:ext cx="36433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spcBef>
                <a:spcPct val="50000"/>
              </a:spcBef>
            </a:pPr>
            <a:r>
              <a:rPr lang="en-US" altLang="en-US" b="1">
                <a:solidFill>
                  <a:srgbClr val="000000"/>
                </a:solidFill>
              </a:rPr>
              <a:t>electron density (e</a:t>
            </a:r>
            <a:r>
              <a:rPr lang="en-US" altLang="en-US" b="1" baseline="30000">
                <a:solidFill>
                  <a:srgbClr val="000000"/>
                </a:solidFill>
              </a:rPr>
              <a:t>-</a:t>
            </a:r>
            <a:r>
              <a:rPr lang="en-US" altLang="en-US" b="1">
                <a:solidFill>
                  <a:srgbClr val="000000"/>
                </a:solidFill>
              </a:rPr>
              <a:t>/Å</a:t>
            </a:r>
            <a:r>
              <a:rPr lang="en-US" altLang="en-US" b="1" baseline="30000">
                <a:solidFill>
                  <a:srgbClr val="000000"/>
                </a:solidFill>
              </a:rPr>
              <a:t>3</a:t>
            </a:r>
            <a:r>
              <a:rPr lang="en-US" altLang="en-US" b="1">
                <a:solidFill>
                  <a:srgbClr val="000000"/>
                </a:solidFill>
              </a:rPr>
              <a:t>)</a:t>
            </a:r>
          </a:p>
        </p:txBody>
      </p:sp>
      <p:sp>
        <p:nvSpPr>
          <p:cNvPr id="263172" name="Text Box 4"/>
          <p:cNvSpPr txBox="1">
            <a:spLocks noChangeArrowheads="1"/>
          </p:cNvSpPr>
          <p:nvPr/>
        </p:nvSpPr>
        <p:spPr bwMode="auto">
          <a:xfrm>
            <a:off x="4146550" y="6424613"/>
            <a:ext cx="145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b="1">
                <a:solidFill>
                  <a:srgbClr val="000000"/>
                </a:solidFill>
              </a:rPr>
              <a:t>position (Å)</a:t>
            </a:r>
            <a:endParaRPr lang="el-GR" altLang="en-US" b="1" baseline="30000">
              <a:solidFill>
                <a:srgbClr val="000000"/>
              </a:solidFill>
            </a:endParaRPr>
          </a:p>
        </p:txBody>
      </p:sp>
      <p:sp>
        <p:nvSpPr>
          <p:cNvPr id="263173" name="Rectangle 5"/>
          <p:cNvSpPr>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sz="4400">
                <a:solidFill>
                  <a:srgbClr val="000000"/>
                </a:solidFill>
              </a:rPr>
              <a:t>“B” factors</a:t>
            </a:r>
          </a:p>
        </p:txBody>
      </p:sp>
    </p:spTree>
    <p:extLst>
      <p:ext uri="{BB962C8B-B14F-4D97-AF65-F5344CB8AC3E}">
        <p14:creationId xmlns:p14="http://schemas.microsoft.com/office/powerpoint/2010/main" val="2265761938"/>
      </p:ext>
    </p:extLst>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a:xfrm>
            <a:off x="685800" y="0"/>
            <a:ext cx="7772400" cy="1143000"/>
          </a:xfrm>
          <a:noFill/>
        </p:spPr>
        <p:txBody>
          <a:bodyPr/>
          <a:lstStyle/>
          <a:p>
            <a:pPr eaLnBrk="1" hangingPunct="1"/>
            <a:r>
              <a:rPr lang="en-US" altLang="en-US" sz="7200" dirty="0" smtClean="0">
                <a:solidFill>
                  <a:srgbClr val="00A400"/>
                </a:solidFill>
              </a:rPr>
              <a:t>signal</a:t>
            </a:r>
            <a:r>
              <a:rPr lang="en-US" altLang="en-US" sz="7200" dirty="0" smtClean="0"/>
              <a:t> </a:t>
            </a:r>
            <a:r>
              <a:rPr lang="en-US" altLang="en-US" sz="4800" i="1" dirty="0" smtClean="0"/>
              <a:t>vs</a:t>
            </a:r>
            <a:r>
              <a:rPr lang="en-US" altLang="en-US" sz="7200" dirty="0" smtClean="0"/>
              <a:t> </a:t>
            </a:r>
            <a:r>
              <a:rPr lang="en-US" altLang="en-US" sz="7200" dirty="0" smtClean="0">
                <a:solidFill>
                  <a:srgbClr val="FF0000"/>
                </a:solidFill>
              </a:rPr>
              <a:t>noise</a:t>
            </a:r>
          </a:p>
        </p:txBody>
      </p:sp>
      <p:sp>
        <p:nvSpPr>
          <p:cNvPr id="81923" name="Freeform 3"/>
          <p:cNvSpPr>
            <a:spLocks/>
          </p:cNvSpPr>
          <p:nvPr/>
        </p:nvSpPr>
        <p:spPr bwMode="auto">
          <a:xfrm>
            <a:off x="6553200" y="1631950"/>
            <a:ext cx="2438400" cy="287338"/>
          </a:xfrm>
          <a:custGeom>
            <a:avLst/>
            <a:gdLst>
              <a:gd name="T0" fmla="*/ 0 w 1536"/>
              <a:gd name="T1" fmla="*/ 2147483647 h 816"/>
              <a:gd name="T2" fmla="*/ 2147483647 w 1536"/>
              <a:gd name="T3" fmla="*/ 2147483647 h 816"/>
              <a:gd name="T4" fmla="*/ 2147483647 w 1536"/>
              <a:gd name="T5" fmla="*/ 2147483647 h 816"/>
              <a:gd name="T6" fmla="*/ 2147483647 w 1536"/>
              <a:gd name="T7" fmla="*/ 2147483647 h 816"/>
              <a:gd name="T8" fmla="*/ 2147483647 w 1536"/>
              <a:gd name="T9" fmla="*/ 0 h 816"/>
              <a:gd name="T10" fmla="*/ 2147483647 w 1536"/>
              <a:gd name="T11" fmla="*/ 2147483647 h 816"/>
              <a:gd name="T12" fmla="*/ 2147483647 w 1536"/>
              <a:gd name="T13" fmla="*/ 2147483647 h 816"/>
              <a:gd name="T14" fmla="*/ 2147483647 w 1536"/>
              <a:gd name="T15" fmla="*/ 2147483647 h 816"/>
              <a:gd name="T16" fmla="*/ 2147483647 w 1536"/>
              <a:gd name="T17" fmla="*/ 2147483647 h 816"/>
              <a:gd name="T18" fmla="*/ 2147483647 w 1536"/>
              <a:gd name="T19" fmla="*/ 2147483647 h 816"/>
              <a:gd name="T20" fmla="*/ 2147483647 w 1536"/>
              <a:gd name="T21" fmla="*/ 0 h 816"/>
              <a:gd name="T22" fmla="*/ 2147483647 w 1536"/>
              <a:gd name="T23" fmla="*/ 2147483647 h 8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36" h="816">
                <a:moveTo>
                  <a:pt x="0" y="480"/>
                </a:moveTo>
                <a:lnTo>
                  <a:pt x="144" y="192"/>
                </a:lnTo>
                <a:lnTo>
                  <a:pt x="288" y="576"/>
                </a:lnTo>
                <a:lnTo>
                  <a:pt x="432" y="768"/>
                </a:lnTo>
                <a:lnTo>
                  <a:pt x="528" y="0"/>
                </a:lnTo>
                <a:lnTo>
                  <a:pt x="672" y="576"/>
                </a:lnTo>
                <a:lnTo>
                  <a:pt x="768" y="240"/>
                </a:lnTo>
                <a:lnTo>
                  <a:pt x="960" y="816"/>
                </a:lnTo>
                <a:lnTo>
                  <a:pt x="1056" y="528"/>
                </a:lnTo>
                <a:lnTo>
                  <a:pt x="1248" y="672"/>
                </a:lnTo>
                <a:lnTo>
                  <a:pt x="1392" y="0"/>
                </a:lnTo>
                <a:lnTo>
                  <a:pt x="1536" y="528"/>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1924" name="Freeform 4"/>
          <p:cNvSpPr>
            <a:spLocks/>
          </p:cNvSpPr>
          <p:nvPr/>
        </p:nvSpPr>
        <p:spPr bwMode="auto">
          <a:xfrm>
            <a:off x="-762000" y="152400"/>
            <a:ext cx="3124200" cy="2032000"/>
          </a:xfrm>
          <a:custGeom>
            <a:avLst/>
            <a:gdLst>
              <a:gd name="T0" fmla="*/ 0 w 1968"/>
              <a:gd name="T1" fmla="*/ 2147483647 h 1280"/>
              <a:gd name="T2" fmla="*/ 2147483647 w 1968"/>
              <a:gd name="T3" fmla="*/ 2147483647 h 1280"/>
              <a:gd name="T4" fmla="*/ 2147483647 w 1968"/>
              <a:gd name="T5" fmla="*/ 2147483647 h 1280"/>
              <a:gd name="T6" fmla="*/ 2147483647 w 1968"/>
              <a:gd name="T7" fmla="*/ 2147483647 h 1280"/>
              <a:gd name="T8" fmla="*/ 2147483647 w 1968"/>
              <a:gd name="T9" fmla="*/ 2147483647 h 1280"/>
              <a:gd name="T10" fmla="*/ 2147483647 w 1968"/>
              <a:gd name="T11" fmla="*/ 2147483647 h 1280"/>
              <a:gd name="T12" fmla="*/ 2147483647 w 1968"/>
              <a:gd name="T13" fmla="*/ 2147483647 h 1280"/>
              <a:gd name="T14" fmla="*/ 2147483647 w 1968"/>
              <a:gd name="T15" fmla="*/ 2147483647 h 12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68" h="1280">
                <a:moveTo>
                  <a:pt x="0" y="1256"/>
                </a:moveTo>
                <a:cubicBezTo>
                  <a:pt x="240" y="1264"/>
                  <a:pt x="480" y="1272"/>
                  <a:pt x="624" y="1208"/>
                </a:cubicBezTo>
                <a:cubicBezTo>
                  <a:pt x="768" y="1144"/>
                  <a:pt x="800" y="1072"/>
                  <a:pt x="864" y="872"/>
                </a:cubicBezTo>
                <a:cubicBezTo>
                  <a:pt x="928" y="672"/>
                  <a:pt x="968" y="16"/>
                  <a:pt x="1008" y="8"/>
                </a:cubicBezTo>
                <a:cubicBezTo>
                  <a:pt x="1048" y="0"/>
                  <a:pt x="1072" y="640"/>
                  <a:pt x="1104" y="824"/>
                </a:cubicBezTo>
                <a:cubicBezTo>
                  <a:pt x="1136" y="1008"/>
                  <a:pt x="1144" y="1040"/>
                  <a:pt x="1200" y="1112"/>
                </a:cubicBezTo>
                <a:cubicBezTo>
                  <a:pt x="1256" y="1184"/>
                  <a:pt x="1312" y="1232"/>
                  <a:pt x="1440" y="1256"/>
                </a:cubicBezTo>
                <a:cubicBezTo>
                  <a:pt x="1568" y="1280"/>
                  <a:pt x="1768" y="1268"/>
                  <a:pt x="1968" y="12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1925" name="Freeform 5"/>
          <p:cNvSpPr>
            <a:spLocks/>
          </p:cNvSpPr>
          <p:nvPr/>
        </p:nvSpPr>
        <p:spPr bwMode="auto">
          <a:xfrm>
            <a:off x="6562725" y="3124200"/>
            <a:ext cx="2438400" cy="1028700"/>
          </a:xfrm>
          <a:custGeom>
            <a:avLst/>
            <a:gdLst>
              <a:gd name="T0" fmla="*/ 0 w 1536"/>
              <a:gd name="T1" fmla="*/ 2147483647 h 816"/>
              <a:gd name="T2" fmla="*/ 2147483647 w 1536"/>
              <a:gd name="T3" fmla="*/ 2147483647 h 816"/>
              <a:gd name="T4" fmla="*/ 2147483647 w 1536"/>
              <a:gd name="T5" fmla="*/ 2147483647 h 816"/>
              <a:gd name="T6" fmla="*/ 2147483647 w 1536"/>
              <a:gd name="T7" fmla="*/ 2147483647 h 816"/>
              <a:gd name="T8" fmla="*/ 2147483647 w 1536"/>
              <a:gd name="T9" fmla="*/ 0 h 816"/>
              <a:gd name="T10" fmla="*/ 2147483647 w 1536"/>
              <a:gd name="T11" fmla="*/ 2147483647 h 816"/>
              <a:gd name="T12" fmla="*/ 2147483647 w 1536"/>
              <a:gd name="T13" fmla="*/ 2147483647 h 816"/>
              <a:gd name="T14" fmla="*/ 2147483647 w 1536"/>
              <a:gd name="T15" fmla="*/ 2147483647 h 816"/>
              <a:gd name="T16" fmla="*/ 2147483647 w 1536"/>
              <a:gd name="T17" fmla="*/ 2147483647 h 816"/>
              <a:gd name="T18" fmla="*/ 2147483647 w 1536"/>
              <a:gd name="T19" fmla="*/ 2147483647 h 816"/>
              <a:gd name="T20" fmla="*/ 2147483647 w 1536"/>
              <a:gd name="T21" fmla="*/ 0 h 816"/>
              <a:gd name="T22" fmla="*/ 2147483647 w 1536"/>
              <a:gd name="T23" fmla="*/ 2147483647 h 8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36" h="816">
                <a:moveTo>
                  <a:pt x="0" y="480"/>
                </a:moveTo>
                <a:lnTo>
                  <a:pt x="144" y="192"/>
                </a:lnTo>
                <a:lnTo>
                  <a:pt x="288" y="576"/>
                </a:lnTo>
                <a:lnTo>
                  <a:pt x="432" y="768"/>
                </a:lnTo>
                <a:lnTo>
                  <a:pt x="528" y="0"/>
                </a:lnTo>
                <a:lnTo>
                  <a:pt x="672" y="576"/>
                </a:lnTo>
                <a:lnTo>
                  <a:pt x="768" y="240"/>
                </a:lnTo>
                <a:lnTo>
                  <a:pt x="960" y="816"/>
                </a:lnTo>
                <a:lnTo>
                  <a:pt x="1056" y="528"/>
                </a:lnTo>
                <a:lnTo>
                  <a:pt x="1248" y="672"/>
                </a:lnTo>
                <a:lnTo>
                  <a:pt x="1392" y="0"/>
                </a:lnTo>
                <a:lnTo>
                  <a:pt x="1536" y="528"/>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1926" name="Freeform 6"/>
          <p:cNvSpPr>
            <a:spLocks/>
          </p:cNvSpPr>
          <p:nvPr/>
        </p:nvSpPr>
        <p:spPr bwMode="auto">
          <a:xfrm>
            <a:off x="-752475" y="2743200"/>
            <a:ext cx="3124200" cy="1422400"/>
          </a:xfrm>
          <a:custGeom>
            <a:avLst/>
            <a:gdLst>
              <a:gd name="T0" fmla="*/ 0 w 1968"/>
              <a:gd name="T1" fmla="*/ 2147483647 h 1280"/>
              <a:gd name="T2" fmla="*/ 2147483647 w 1968"/>
              <a:gd name="T3" fmla="*/ 2147483647 h 1280"/>
              <a:gd name="T4" fmla="*/ 2147483647 w 1968"/>
              <a:gd name="T5" fmla="*/ 2147483647 h 1280"/>
              <a:gd name="T6" fmla="*/ 2147483647 w 1968"/>
              <a:gd name="T7" fmla="*/ 2147483647 h 1280"/>
              <a:gd name="T8" fmla="*/ 2147483647 w 1968"/>
              <a:gd name="T9" fmla="*/ 2147483647 h 1280"/>
              <a:gd name="T10" fmla="*/ 2147483647 w 1968"/>
              <a:gd name="T11" fmla="*/ 2147483647 h 1280"/>
              <a:gd name="T12" fmla="*/ 2147483647 w 1968"/>
              <a:gd name="T13" fmla="*/ 2147483647 h 1280"/>
              <a:gd name="T14" fmla="*/ 2147483647 w 1968"/>
              <a:gd name="T15" fmla="*/ 2147483647 h 12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68" h="1280">
                <a:moveTo>
                  <a:pt x="0" y="1256"/>
                </a:moveTo>
                <a:cubicBezTo>
                  <a:pt x="240" y="1264"/>
                  <a:pt x="480" y="1272"/>
                  <a:pt x="624" y="1208"/>
                </a:cubicBezTo>
                <a:cubicBezTo>
                  <a:pt x="768" y="1144"/>
                  <a:pt x="800" y="1072"/>
                  <a:pt x="864" y="872"/>
                </a:cubicBezTo>
                <a:cubicBezTo>
                  <a:pt x="928" y="672"/>
                  <a:pt x="968" y="16"/>
                  <a:pt x="1008" y="8"/>
                </a:cubicBezTo>
                <a:cubicBezTo>
                  <a:pt x="1048" y="0"/>
                  <a:pt x="1072" y="640"/>
                  <a:pt x="1104" y="824"/>
                </a:cubicBezTo>
                <a:cubicBezTo>
                  <a:pt x="1136" y="1008"/>
                  <a:pt x="1144" y="1040"/>
                  <a:pt x="1200" y="1112"/>
                </a:cubicBezTo>
                <a:cubicBezTo>
                  <a:pt x="1256" y="1184"/>
                  <a:pt x="1312" y="1232"/>
                  <a:pt x="1440" y="1256"/>
                </a:cubicBezTo>
                <a:cubicBezTo>
                  <a:pt x="1568" y="1280"/>
                  <a:pt x="1768" y="1268"/>
                  <a:pt x="1968" y="12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1927" name="Freeform 7"/>
          <p:cNvSpPr>
            <a:spLocks/>
          </p:cNvSpPr>
          <p:nvPr/>
        </p:nvSpPr>
        <p:spPr bwMode="auto">
          <a:xfrm>
            <a:off x="6562725" y="5129213"/>
            <a:ext cx="2438400" cy="1295400"/>
          </a:xfrm>
          <a:custGeom>
            <a:avLst/>
            <a:gdLst>
              <a:gd name="T0" fmla="*/ 0 w 1536"/>
              <a:gd name="T1" fmla="*/ 2147483647 h 816"/>
              <a:gd name="T2" fmla="*/ 2147483647 w 1536"/>
              <a:gd name="T3" fmla="*/ 2147483647 h 816"/>
              <a:gd name="T4" fmla="*/ 2147483647 w 1536"/>
              <a:gd name="T5" fmla="*/ 2147483647 h 816"/>
              <a:gd name="T6" fmla="*/ 2147483647 w 1536"/>
              <a:gd name="T7" fmla="*/ 2147483647 h 816"/>
              <a:gd name="T8" fmla="*/ 2147483647 w 1536"/>
              <a:gd name="T9" fmla="*/ 0 h 816"/>
              <a:gd name="T10" fmla="*/ 2147483647 w 1536"/>
              <a:gd name="T11" fmla="*/ 2147483647 h 816"/>
              <a:gd name="T12" fmla="*/ 2147483647 w 1536"/>
              <a:gd name="T13" fmla="*/ 2147483647 h 816"/>
              <a:gd name="T14" fmla="*/ 2147483647 w 1536"/>
              <a:gd name="T15" fmla="*/ 2147483647 h 816"/>
              <a:gd name="T16" fmla="*/ 2147483647 w 1536"/>
              <a:gd name="T17" fmla="*/ 2147483647 h 816"/>
              <a:gd name="T18" fmla="*/ 2147483647 w 1536"/>
              <a:gd name="T19" fmla="*/ 2147483647 h 816"/>
              <a:gd name="T20" fmla="*/ 2147483647 w 1536"/>
              <a:gd name="T21" fmla="*/ 0 h 816"/>
              <a:gd name="T22" fmla="*/ 2147483647 w 1536"/>
              <a:gd name="T23" fmla="*/ 2147483647 h 8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36" h="816">
                <a:moveTo>
                  <a:pt x="0" y="480"/>
                </a:moveTo>
                <a:lnTo>
                  <a:pt x="144" y="192"/>
                </a:lnTo>
                <a:lnTo>
                  <a:pt x="288" y="576"/>
                </a:lnTo>
                <a:lnTo>
                  <a:pt x="432" y="768"/>
                </a:lnTo>
                <a:lnTo>
                  <a:pt x="528" y="0"/>
                </a:lnTo>
                <a:lnTo>
                  <a:pt x="672" y="576"/>
                </a:lnTo>
                <a:lnTo>
                  <a:pt x="768" y="240"/>
                </a:lnTo>
                <a:lnTo>
                  <a:pt x="960" y="816"/>
                </a:lnTo>
                <a:lnTo>
                  <a:pt x="1056" y="528"/>
                </a:lnTo>
                <a:lnTo>
                  <a:pt x="1248" y="672"/>
                </a:lnTo>
                <a:lnTo>
                  <a:pt x="1392" y="0"/>
                </a:lnTo>
                <a:lnTo>
                  <a:pt x="1536" y="528"/>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1928" name="Freeform 8"/>
          <p:cNvSpPr>
            <a:spLocks/>
          </p:cNvSpPr>
          <p:nvPr/>
        </p:nvSpPr>
        <p:spPr bwMode="auto">
          <a:xfrm>
            <a:off x="-752475" y="5449888"/>
            <a:ext cx="3124200" cy="515937"/>
          </a:xfrm>
          <a:custGeom>
            <a:avLst/>
            <a:gdLst>
              <a:gd name="T0" fmla="*/ 0 w 1968"/>
              <a:gd name="T1" fmla="*/ 2147483647 h 1280"/>
              <a:gd name="T2" fmla="*/ 2147483647 w 1968"/>
              <a:gd name="T3" fmla="*/ 2147483647 h 1280"/>
              <a:gd name="T4" fmla="*/ 2147483647 w 1968"/>
              <a:gd name="T5" fmla="*/ 2147483647 h 1280"/>
              <a:gd name="T6" fmla="*/ 2147483647 w 1968"/>
              <a:gd name="T7" fmla="*/ 2147483647 h 1280"/>
              <a:gd name="T8" fmla="*/ 2147483647 w 1968"/>
              <a:gd name="T9" fmla="*/ 2147483647 h 1280"/>
              <a:gd name="T10" fmla="*/ 2147483647 w 1968"/>
              <a:gd name="T11" fmla="*/ 2147483647 h 1280"/>
              <a:gd name="T12" fmla="*/ 2147483647 w 1968"/>
              <a:gd name="T13" fmla="*/ 2147483647 h 1280"/>
              <a:gd name="T14" fmla="*/ 2147483647 w 1968"/>
              <a:gd name="T15" fmla="*/ 2147483647 h 12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68" h="1280">
                <a:moveTo>
                  <a:pt x="0" y="1256"/>
                </a:moveTo>
                <a:cubicBezTo>
                  <a:pt x="240" y="1264"/>
                  <a:pt x="480" y="1272"/>
                  <a:pt x="624" y="1208"/>
                </a:cubicBezTo>
                <a:cubicBezTo>
                  <a:pt x="768" y="1144"/>
                  <a:pt x="800" y="1072"/>
                  <a:pt x="864" y="872"/>
                </a:cubicBezTo>
                <a:cubicBezTo>
                  <a:pt x="928" y="672"/>
                  <a:pt x="968" y="16"/>
                  <a:pt x="1008" y="8"/>
                </a:cubicBezTo>
                <a:cubicBezTo>
                  <a:pt x="1048" y="0"/>
                  <a:pt x="1072" y="640"/>
                  <a:pt x="1104" y="824"/>
                </a:cubicBezTo>
                <a:cubicBezTo>
                  <a:pt x="1136" y="1008"/>
                  <a:pt x="1144" y="1040"/>
                  <a:pt x="1200" y="1112"/>
                </a:cubicBezTo>
                <a:cubicBezTo>
                  <a:pt x="1256" y="1184"/>
                  <a:pt x="1312" y="1232"/>
                  <a:pt x="1440" y="1256"/>
                </a:cubicBezTo>
                <a:cubicBezTo>
                  <a:pt x="1568" y="1280"/>
                  <a:pt x="1768" y="1268"/>
                  <a:pt x="1968" y="12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1929" name="Text Box 9"/>
          <p:cNvSpPr txBox="1">
            <a:spLocks noChangeArrowheads="1"/>
          </p:cNvSpPr>
          <p:nvPr/>
        </p:nvSpPr>
        <p:spPr bwMode="auto">
          <a:xfrm>
            <a:off x="2798763" y="1317625"/>
            <a:ext cx="3448050" cy="4781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spcBef>
                <a:spcPct val="50000"/>
              </a:spcBef>
            </a:pPr>
            <a:r>
              <a:rPr lang="en-US" altLang="en-US" sz="4400">
                <a:solidFill>
                  <a:srgbClr val="006600"/>
                </a:solidFill>
              </a:rPr>
              <a:t>easy</a:t>
            </a:r>
          </a:p>
          <a:p>
            <a:pPr algn="ctr" eaLnBrk="1" hangingPunct="1">
              <a:spcBef>
                <a:spcPct val="50000"/>
              </a:spcBef>
            </a:pPr>
            <a:endParaRPr lang="en-US" altLang="en-US" sz="4400">
              <a:solidFill>
                <a:srgbClr val="006600"/>
              </a:solidFill>
            </a:endParaRPr>
          </a:p>
          <a:p>
            <a:pPr algn="ctr" eaLnBrk="1" hangingPunct="1">
              <a:spcBef>
                <a:spcPct val="50000"/>
              </a:spcBef>
            </a:pPr>
            <a:r>
              <a:rPr lang="en-US" altLang="en-US" sz="4400">
                <a:solidFill>
                  <a:srgbClr val="CC9900"/>
                </a:solidFill>
              </a:rPr>
              <a:t>hard</a:t>
            </a:r>
          </a:p>
          <a:p>
            <a:pPr algn="ctr" eaLnBrk="1" hangingPunct="1">
              <a:spcBef>
                <a:spcPct val="50000"/>
              </a:spcBef>
            </a:pPr>
            <a:endParaRPr lang="en-US" altLang="en-US" sz="4400">
              <a:solidFill>
                <a:srgbClr val="000000"/>
              </a:solidFill>
            </a:endParaRPr>
          </a:p>
          <a:p>
            <a:pPr algn="ctr" eaLnBrk="1" hangingPunct="1">
              <a:spcBef>
                <a:spcPct val="50000"/>
              </a:spcBef>
            </a:pPr>
            <a:r>
              <a:rPr lang="en-US" altLang="en-US" sz="4400">
                <a:solidFill>
                  <a:srgbClr val="990000"/>
                </a:solidFill>
              </a:rPr>
              <a:t>impossible</a:t>
            </a:r>
          </a:p>
        </p:txBody>
      </p:sp>
      <p:sp>
        <p:nvSpPr>
          <p:cNvPr id="81930" name="Line 10"/>
          <p:cNvSpPr>
            <a:spLocks noChangeShapeType="1"/>
          </p:cNvSpPr>
          <p:nvPr/>
        </p:nvSpPr>
        <p:spPr bwMode="auto">
          <a:xfrm>
            <a:off x="0" y="4713288"/>
            <a:ext cx="9144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1931" name="Text Box 11"/>
          <p:cNvSpPr txBox="1">
            <a:spLocks noChangeArrowheads="1"/>
          </p:cNvSpPr>
          <p:nvPr/>
        </p:nvSpPr>
        <p:spPr bwMode="auto">
          <a:xfrm>
            <a:off x="3127375" y="4346575"/>
            <a:ext cx="2914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hangingPunct="1"/>
            <a:r>
              <a:rPr lang="en-US" altLang="en-US" b="1">
                <a:solidFill>
                  <a:srgbClr val="000000"/>
                </a:solidFill>
              </a:rPr>
              <a:t>threshold of “solvability”</a:t>
            </a:r>
          </a:p>
        </p:txBody>
      </p:sp>
    </p:spTree>
    <p:extLst>
      <p:ext uri="{BB962C8B-B14F-4D97-AF65-F5344CB8AC3E}">
        <p14:creationId xmlns:p14="http://schemas.microsoft.com/office/powerpoint/2010/main" val="1227346028"/>
      </p:ext>
    </p:extLst>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3170" name="Object 2"/>
          <p:cNvGraphicFramePr>
            <a:graphicFrameLocks noGrp="1" noChangeAspect="1"/>
          </p:cNvGraphicFramePr>
          <p:nvPr>
            <p:ph type="chart" idx="1"/>
            <p:extLst>
              <p:ext uri="{D42A27DB-BD31-4B8C-83A1-F6EECF244321}">
                <p14:modId xmlns:p14="http://schemas.microsoft.com/office/powerpoint/2010/main" val="237797491"/>
              </p:ext>
            </p:extLst>
          </p:nvPr>
        </p:nvGraphicFramePr>
        <p:xfrm>
          <a:off x="874713" y="1360488"/>
          <a:ext cx="7405687" cy="5199062"/>
        </p:xfrm>
        <a:graphic>
          <a:graphicData uri="http://schemas.openxmlformats.org/presentationml/2006/ole">
            <mc:AlternateContent xmlns:mc="http://schemas.openxmlformats.org/markup-compatibility/2006">
              <mc:Choice xmlns:v="urn:schemas-microsoft-com:vml" Requires="v">
                <p:oleObj spid="_x0000_s756765" name="Chart" r:id="rId3" imgW="7448478" imgH="5229153" progId="MSGraph.Chart.8">
                  <p:embed followColorScheme="full"/>
                </p:oleObj>
              </mc:Choice>
              <mc:Fallback>
                <p:oleObj name="Chart" r:id="rId3" imgW="7448478" imgH="5229153" progId="MSGraph.Chart.8">
                  <p:embed followColorScheme="full"/>
                  <p:pic>
                    <p:nvPicPr>
                      <p:cNvPr id="0" name=""/>
                      <p:cNvPicPr>
                        <a:picLocks noGrp="1" noChangeAspect="1" noChangeArrowheads="1"/>
                      </p:cNvPicPr>
                      <p:nvPr/>
                    </p:nvPicPr>
                    <p:blipFill>
                      <a:blip r:embed="rId4"/>
                      <a:srcRect/>
                      <a:stretch>
                        <a:fillRect/>
                      </a:stretch>
                    </p:blipFill>
                    <p:spPr bwMode="auto">
                      <a:xfrm>
                        <a:off x="874713" y="1360488"/>
                        <a:ext cx="7405687" cy="51990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63171" name="Text Box 3"/>
          <p:cNvSpPr txBox="1">
            <a:spLocks noChangeArrowheads="1"/>
          </p:cNvSpPr>
          <p:nvPr/>
        </p:nvSpPr>
        <p:spPr bwMode="auto">
          <a:xfrm rot="-5400000">
            <a:off x="-1181100" y="3695700"/>
            <a:ext cx="36433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spcBef>
                <a:spcPct val="50000"/>
              </a:spcBef>
            </a:pPr>
            <a:r>
              <a:rPr lang="en-US" altLang="en-US" b="1">
                <a:solidFill>
                  <a:srgbClr val="000000"/>
                </a:solidFill>
              </a:rPr>
              <a:t>electron density (e</a:t>
            </a:r>
            <a:r>
              <a:rPr lang="en-US" altLang="en-US" b="1" baseline="30000">
                <a:solidFill>
                  <a:srgbClr val="000000"/>
                </a:solidFill>
              </a:rPr>
              <a:t>-</a:t>
            </a:r>
            <a:r>
              <a:rPr lang="en-US" altLang="en-US" b="1">
                <a:solidFill>
                  <a:srgbClr val="000000"/>
                </a:solidFill>
              </a:rPr>
              <a:t>/Å</a:t>
            </a:r>
            <a:r>
              <a:rPr lang="en-US" altLang="en-US" b="1" baseline="30000">
                <a:solidFill>
                  <a:srgbClr val="000000"/>
                </a:solidFill>
              </a:rPr>
              <a:t>3</a:t>
            </a:r>
            <a:r>
              <a:rPr lang="en-US" altLang="en-US" b="1">
                <a:solidFill>
                  <a:srgbClr val="000000"/>
                </a:solidFill>
              </a:rPr>
              <a:t>)</a:t>
            </a:r>
          </a:p>
        </p:txBody>
      </p:sp>
      <p:sp>
        <p:nvSpPr>
          <p:cNvPr id="263172" name="Text Box 4"/>
          <p:cNvSpPr txBox="1">
            <a:spLocks noChangeArrowheads="1"/>
          </p:cNvSpPr>
          <p:nvPr/>
        </p:nvSpPr>
        <p:spPr bwMode="auto">
          <a:xfrm>
            <a:off x="4146550" y="6424613"/>
            <a:ext cx="145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b="1">
                <a:solidFill>
                  <a:srgbClr val="000000"/>
                </a:solidFill>
              </a:rPr>
              <a:t>position (Å)</a:t>
            </a:r>
            <a:endParaRPr lang="el-GR" altLang="en-US" b="1" baseline="30000">
              <a:solidFill>
                <a:srgbClr val="000000"/>
              </a:solidFill>
            </a:endParaRPr>
          </a:p>
        </p:txBody>
      </p:sp>
      <p:sp>
        <p:nvSpPr>
          <p:cNvPr id="263173" name="Rectangle 5"/>
          <p:cNvSpPr>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sz="4400">
                <a:solidFill>
                  <a:srgbClr val="000000"/>
                </a:solidFill>
              </a:rPr>
              <a:t>“B” factors</a:t>
            </a:r>
          </a:p>
        </p:txBody>
      </p:sp>
    </p:spTree>
    <p:extLst>
      <p:ext uri="{BB962C8B-B14F-4D97-AF65-F5344CB8AC3E}">
        <p14:creationId xmlns:p14="http://schemas.microsoft.com/office/powerpoint/2010/main" val="2265761938"/>
      </p:ext>
    </p:extLst>
  </p:cSld>
  <p:clrMapOvr>
    <a:masterClrMapping/>
  </p:clrMapOvr>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3170" name="Object 2"/>
          <p:cNvGraphicFramePr>
            <a:graphicFrameLocks noGrp="1" noChangeAspect="1"/>
          </p:cNvGraphicFramePr>
          <p:nvPr>
            <p:ph type="chart" idx="1"/>
            <p:extLst>
              <p:ext uri="{D42A27DB-BD31-4B8C-83A1-F6EECF244321}">
                <p14:modId xmlns:p14="http://schemas.microsoft.com/office/powerpoint/2010/main" val="423811626"/>
              </p:ext>
            </p:extLst>
          </p:nvPr>
        </p:nvGraphicFramePr>
        <p:xfrm>
          <a:off x="874713" y="1360488"/>
          <a:ext cx="7405687" cy="5199062"/>
        </p:xfrm>
        <a:graphic>
          <a:graphicData uri="http://schemas.openxmlformats.org/presentationml/2006/ole">
            <mc:AlternateContent xmlns:mc="http://schemas.openxmlformats.org/markup-compatibility/2006">
              <mc:Choice xmlns:v="urn:schemas-microsoft-com:vml" Requires="v">
                <p:oleObj spid="_x0000_s757789" name="Chart" r:id="rId3" imgW="7448478" imgH="5229153" progId="MSGraph.Chart.8">
                  <p:embed followColorScheme="full"/>
                </p:oleObj>
              </mc:Choice>
              <mc:Fallback>
                <p:oleObj name="Chart" r:id="rId3" imgW="7448478" imgH="5229153" progId="MSGraph.Chart.8">
                  <p:embed followColorScheme="full"/>
                  <p:pic>
                    <p:nvPicPr>
                      <p:cNvPr id="0" name=""/>
                      <p:cNvPicPr>
                        <a:picLocks noGrp="1" noChangeAspect="1" noChangeArrowheads="1"/>
                      </p:cNvPicPr>
                      <p:nvPr/>
                    </p:nvPicPr>
                    <p:blipFill>
                      <a:blip r:embed="rId4"/>
                      <a:srcRect/>
                      <a:stretch>
                        <a:fillRect/>
                      </a:stretch>
                    </p:blipFill>
                    <p:spPr bwMode="auto">
                      <a:xfrm>
                        <a:off x="874713" y="1360488"/>
                        <a:ext cx="7405687" cy="51990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63171" name="Text Box 3"/>
          <p:cNvSpPr txBox="1">
            <a:spLocks noChangeArrowheads="1"/>
          </p:cNvSpPr>
          <p:nvPr/>
        </p:nvSpPr>
        <p:spPr bwMode="auto">
          <a:xfrm rot="-5400000">
            <a:off x="-1181100" y="3695700"/>
            <a:ext cx="36433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spcBef>
                <a:spcPct val="50000"/>
              </a:spcBef>
            </a:pPr>
            <a:r>
              <a:rPr lang="en-US" altLang="en-US" b="1">
                <a:solidFill>
                  <a:srgbClr val="000000"/>
                </a:solidFill>
              </a:rPr>
              <a:t>electron density (e</a:t>
            </a:r>
            <a:r>
              <a:rPr lang="en-US" altLang="en-US" b="1" baseline="30000">
                <a:solidFill>
                  <a:srgbClr val="000000"/>
                </a:solidFill>
              </a:rPr>
              <a:t>-</a:t>
            </a:r>
            <a:r>
              <a:rPr lang="en-US" altLang="en-US" b="1">
                <a:solidFill>
                  <a:srgbClr val="000000"/>
                </a:solidFill>
              </a:rPr>
              <a:t>/Å</a:t>
            </a:r>
            <a:r>
              <a:rPr lang="en-US" altLang="en-US" b="1" baseline="30000">
                <a:solidFill>
                  <a:srgbClr val="000000"/>
                </a:solidFill>
              </a:rPr>
              <a:t>3</a:t>
            </a:r>
            <a:r>
              <a:rPr lang="en-US" altLang="en-US" b="1">
                <a:solidFill>
                  <a:srgbClr val="000000"/>
                </a:solidFill>
              </a:rPr>
              <a:t>)</a:t>
            </a:r>
          </a:p>
        </p:txBody>
      </p:sp>
      <p:sp>
        <p:nvSpPr>
          <p:cNvPr id="263172" name="Text Box 4"/>
          <p:cNvSpPr txBox="1">
            <a:spLocks noChangeArrowheads="1"/>
          </p:cNvSpPr>
          <p:nvPr/>
        </p:nvSpPr>
        <p:spPr bwMode="auto">
          <a:xfrm>
            <a:off x="4146550" y="6424613"/>
            <a:ext cx="145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b="1">
                <a:solidFill>
                  <a:srgbClr val="000000"/>
                </a:solidFill>
              </a:rPr>
              <a:t>position (Å)</a:t>
            </a:r>
            <a:endParaRPr lang="el-GR" altLang="en-US" b="1" baseline="30000">
              <a:solidFill>
                <a:srgbClr val="000000"/>
              </a:solidFill>
            </a:endParaRPr>
          </a:p>
        </p:txBody>
      </p:sp>
      <p:sp>
        <p:nvSpPr>
          <p:cNvPr id="263173" name="Rectangle 5"/>
          <p:cNvSpPr>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sz="4400">
                <a:solidFill>
                  <a:srgbClr val="000000"/>
                </a:solidFill>
              </a:rPr>
              <a:t>“B” factors</a:t>
            </a:r>
          </a:p>
        </p:txBody>
      </p:sp>
    </p:spTree>
    <p:extLst>
      <p:ext uri="{BB962C8B-B14F-4D97-AF65-F5344CB8AC3E}">
        <p14:creationId xmlns:p14="http://schemas.microsoft.com/office/powerpoint/2010/main" val="913470182"/>
      </p:ext>
    </p:extLst>
  </p:cSld>
  <p:clrMapOvr>
    <a:masterClrMapping/>
  </p:clrMapOvr>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3170" name="Object 2"/>
          <p:cNvGraphicFramePr>
            <a:graphicFrameLocks noGrp="1" noChangeAspect="1"/>
          </p:cNvGraphicFramePr>
          <p:nvPr>
            <p:ph type="chart" idx="1"/>
            <p:extLst>
              <p:ext uri="{D42A27DB-BD31-4B8C-83A1-F6EECF244321}">
                <p14:modId xmlns:p14="http://schemas.microsoft.com/office/powerpoint/2010/main" val="3125490180"/>
              </p:ext>
            </p:extLst>
          </p:nvPr>
        </p:nvGraphicFramePr>
        <p:xfrm>
          <a:off x="874713" y="1360488"/>
          <a:ext cx="7405687" cy="5199062"/>
        </p:xfrm>
        <a:graphic>
          <a:graphicData uri="http://schemas.openxmlformats.org/presentationml/2006/ole">
            <mc:AlternateContent xmlns:mc="http://schemas.openxmlformats.org/markup-compatibility/2006">
              <mc:Choice xmlns:v="urn:schemas-microsoft-com:vml" Requires="v">
                <p:oleObj spid="_x0000_s758813" name="Chart" r:id="rId3" imgW="7448478" imgH="5229153" progId="MSGraph.Chart.8">
                  <p:embed followColorScheme="full"/>
                </p:oleObj>
              </mc:Choice>
              <mc:Fallback>
                <p:oleObj name="Chart" r:id="rId3" imgW="7448478" imgH="5229153" progId="MSGraph.Chart.8">
                  <p:embed followColorScheme="full"/>
                  <p:pic>
                    <p:nvPicPr>
                      <p:cNvPr id="0" name=""/>
                      <p:cNvPicPr>
                        <a:picLocks noGrp="1" noChangeAspect="1" noChangeArrowheads="1"/>
                      </p:cNvPicPr>
                      <p:nvPr/>
                    </p:nvPicPr>
                    <p:blipFill>
                      <a:blip r:embed="rId4"/>
                      <a:srcRect/>
                      <a:stretch>
                        <a:fillRect/>
                      </a:stretch>
                    </p:blipFill>
                    <p:spPr bwMode="auto">
                      <a:xfrm>
                        <a:off x="874713" y="1360488"/>
                        <a:ext cx="7405687" cy="51990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63171" name="Text Box 3"/>
          <p:cNvSpPr txBox="1">
            <a:spLocks noChangeArrowheads="1"/>
          </p:cNvSpPr>
          <p:nvPr/>
        </p:nvSpPr>
        <p:spPr bwMode="auto">
          <a:xfrm rot="-5400000">
            <a:off x="-1181100" y="3695700"/>
            <a:ext cx="36433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spcBef>
                <a:spcPct val="50000"/>
              </a:spcBef>
            </a:pPr>
            <a:r>
              <a:rPr lang="en-US" altLang="en-US" b="1">
                <a:solidFill>
                  <a:srgbClr val="000000"/>
                </a:solidFill>
              </a:rPr>
              <a:t>electron density (e</a:t>
            </a:r>
            <a:r>
              <a:rPr lang="en-US" altLang="en-US" b="1" baseline="30000">
                <a:solidFill>
                  <a:srgbClr val="000000"/>
                </a:solidFill>
              </a:rPr>
              <a:t>-</a:t>
            </a:r>
            <a:r>
              <a:rPr lang="en-US" altLang="en-US" b="1">
                <a:solidFill>
                  <a:srgbClr val="000000"/>
                </a:solidFill>
              </a:rPr>
              <a:t>/Å</a:t>
            </a:r>
            <a:r>
              <a:rPr lang="en-US" altLang="en-US" b="1" baseline="30000">
                <a:solidFill>
                  <a:srgbClr val="000000"/>
                </a:solidFill>
              </a:rPr>
              <a:t>3</a:t>
            </a:r>
            <a:r>
              <a:rPr lang="en-US" altLang="en-US" b="1">
                <a:solidFill>
                  <a:srgbClr val="000000"/>
                </a:solidFill>
              </a:rPr>
              <a:t>)</a:t>
            </a:r>
          </a:p>
        </p:txBody>
      </p:sp>
      <p:sp>
        <p:nvSpPr>
          <p:cNvPr id="263172" name="Text Box 4"/>
          <p:cNvSpPr txBox="1">
            <a:spLocks noChangeArrowheads="1"/>
          </p:cNvSpPr>
          <p:nvPr/>
        </p:nvSpPr>
        <p:spPr bwMode="auto">
          <a:xfrm>
            <a:off x="4146550" y="6424613"/>
            <a:ext cx="145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b="1">
                <a:solidFill>
                  <a:srgbClr val="000000"/>
                </a:solidFill>
              </a:rPr>
              <a:t>position (Å)</a:t>
            </a:r>
            <a:endParaRPr lang="el-GR" altLang="en-US" b="1" baseline="30000">
              <a:solidFill>
                <a:srgbClr val="000000"/>
              </a:solidFill>
            </a:endParaRPr>
          </a:p>
        </p:txBody>
      </p:sp>
      <p:sp>
        <p:nvSpPr>
          <p:cNvPr id="263173" name="Rectangle 5"/>
          <p:cNvSpPr>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sz="4400">
                <a:solidFill>
                  <a:srgbClr val="000000"/>
                </a:solidFill>
              </a:rPr>
              <a:t>“B” factors</a:t>
            </a:r>
          </a:p>
        </p:txBody>
      </p:sp>
    </p:spTree>
    <p:extLst>
      <p:ext uri="{BB962C8B-B14F-4D97-AF65-F5344CB8AC3E}">
        <p14:creationId xmlns:p14="http://schemas.microsoft.com/office/powerpoint/2010/main" val="4028206708"/>
      </p:ext>
    </p:extLst>
  </p:cSld>
  <p:clrMapOvr>
    <a:masterClrMapping/>
  </p:clrMapOvr>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0098" name="Object 2"/>
          <p:cNvGraphicFramePr>
            <a:graphicFrameLocks noGrp="1" noChangeAspect="1"/>
          </p:cNvGraphicFramePr>
          <p:nvPr>
            <p:ph type="chart" idx="1"/>
            <p:extLst>
              <p:ext uri="{D42A27DB-BD31-4B8C-83A1-F6EECF244321}">
                <p14:modId xmlns:p14="http://schemas.microsoft.com/office/powerpoint/2010/main" val="1717048886"/>
              </p:ext>
            </p:extLst>
          </p:nvPr>
        </p:nvGraphicFramePr>
        <p:xfrm>
          <a:off x="868363" y="1371600"/>
          <a:ext cx="7418387" cy="5175250"/>
        </p:xfrm>
        <a:graphic>
          <a:graphicData uri="http://schemas.openxmlformats.org/presentationml/2006/ole">
            <mc:AlternateContent xmlns:mc="http://schemas.openxmlformats.org/markup-compatibility/2006">
              <mc:Choice xmlns:v="urn:schemas-microsoft-com:vml" Requires="v">
                <p:oleObj spid="_x0000_s744479" name="Chart" r:id="rId3" imgW="7467644" imgH="5210258" progId="MSGraph.Chart.8">
                  <p:embed followColorScheme="full"/>
                </p:oleObj>
              </mc:Choice>
              <mc:Fallback>
                <p:oleObj name="Chart" r:id="rId3" imgW="7467644" imgH="5210258" progId="MSGraph.Chart.8">
                  <p:embed followColorScheme="full"/>
                  <p:pic>
                    <p:nvPicPr>
                      <p:cNvPr id="0" name=""/>
                      <p:cNvPicPr>
                        <a:picLocks noGrp="1" noChangeAspect="1" noChangeArrowheads="1"/>
                      </p:cNvPicPr>
                      <p:nvPr/>
                    </p:nvPicPr>
                    <p:blipFill>
                      <a:blip r:embed="rId4"/>
                      <a:srcRect/>
                      <a:stretch>
                        <a:fillRect/>
                      </a:stretch>
                    </p:blipFill>
                    <p:spPr bwMode="auto">
                      <a:xfrm>
                        <a:off x="868363" y="1371600"/>
                        <a:ext cx="7418387" cy="51752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60099" name="Text Box 3"/>
          <p:cNvSpPr txBox="1">
            <a:spLocks noChangeArrowheads="1"/>
          </p:cNvSpPr>
          <p:nvPr/>
        </p:nvSpPr>
        <p:spPr bwMode="auto">
          <a:xfrm rot="-5400000">
            <a:off x="-1181100" y="3695700"/>
            <a:ext cx="36433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spcBef>
                <a:spcPct val="50000"/>
              </a:spcBef>
            </a:pPr>
            <a:r>
              <a:rPr lang="en-US" altLang="en-US" b="1">
                <a:solidFill>
                  <a:srgbClr val="000000"/>
                </a:solidFill>
              </a:rPr>
              <a:t>electron density (e</a:t>
            </a:r>
            <a:r>
              <a:rPr lang="en-US" altLang="en-US" b="1" baseline="30000">
                <a:solidFill>
                  <a:srgbClr val="000000"/>
                </a:solidFill>
              </a:rPr>
              <a:t>-</a:t>
            </a:r>
            <a:r>
              <a:rPr lang="en-US" altLang="en-US" b="1">
                <a:solidFill>
                  <a:srgbClr val="000000"/>
                </a:solidFill>
              </a:rPr>
              <a:t>/Å</a:t>
            </a:r>
            <a:r>
              <a:rPr lang="en-US" altLang="en-US" b="1" baseline="30000">
                <a:solidFill>
                  <a:srgbClr val="000000"/>
                </a:solidFill>
              </a:rPr>
              <a:t>3</a:t>
            </a:r>
            <a:r>
              <a:rPr lang="en-US" altLang="en-US" b="1">
                <a:solidFill>
                  <a:srgbClr val="000000"/>
                </a:solidFill>
              </a:rPr>
              <a:t>)</a:t>
            </a:r>
          </a:p>
        </p:txBody>
      </p:sp>
      <p:sp>
        <p:nvSpPr>
          <p:cNvPr id="260100" name="Text Box 4"/>
          <p:cNvSpPr txBox="1">
            <a:spLocks noChangeArrowheads="1"/>
          </p:cNvSpPr>
          <p:nvPr/>
        </p:nvSpPr>
        <p:spPr bwMode="auto">
          <a:xfrm>
            <a:off x="4146550" y="6424613"/>
            <a:ext cx="145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b="1">
                <a:solidFill>
                  <a:srgbClr val="000000"/>
                </a:solidFill>
              </a:rPr>
              <a:t>position (Å)</a:t>
            </a:r>
            <a:endParaRPr lang="el-GR" altLang="en-US" b="1" baseline="30000">
              <a:solidFill>
                <a:srgbClr val="000000"/>
              </a:solidFill>
            </a:endParaRPr>
          </a:p>
        </p:txBody>
      </p:sp>
      <p:sp>
        <p:nvSpPr>
          <p:cNvPr id="260101" name="Rectangle 5"/>
          <p:cNvSpPr>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sz="4400">
                <a:solidFill>
                  <a:srgbClr val="000000"/>
                </a:solidFill>
              </a:rPr>
              <a:t>“B” factors</a:t>
            </a:r>
          </a:p>
        </p:txBody>
      </p:sp>
    </p:spTree>
    <p:extLst>
      <p:ext uri="{BB962C8B-B14F-4D97-AF65-F5344CB8AC3E}">
        <p14:creationId xmlns:p14="http://schemas.microsoft.com/office/powerpoint/2010/main" val="4264214858"/>
      </p:ext>
    </p:extLst>
  </p:cSld>
  <p:clrMapOvr>
    <a:masterClrMapping/>
  </p:clrMapOvr>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0098" name="Object 2"/>
          <p:cNvGraphicFramePr>
            <a:graphicFrameLocks noGrp="1" noChangeAspect="1"/>
          </p:cNvGraphicFramePr>
          <p:nvPr>
            <p:ph type="chart" idx="1"/>
            <p:extLst>
              <p:ext uri="{D42A27DB-BD31-4B8C-83A1-F6EECF244321}">
                <p14:modId xmlns:p14="http://schemas.microsoft.com/office/powerpoint/2010/main" val="1610204695"/>
              </p:ext>
            </p:extLst>
          </p:nvPr>
        </p:nvGraphicFramePr>
        <p:xfrm>
          <a:off x="868363" y="1371600"/>
          <a:ext cx="7418387" cy="5175250"/>
        </p:xfrm>
        <a:graphic>
          <a:graphicData uri="http://schemas.openxmlformats.org/presentationml/2006/ole">
            <mc:AlternateContent xmlns:mc="http://schemas.openxmlformats.org/markup-compatibility/2006">
              <mc:Choice xmlns:v="urn:schemas-microsoft-com:vml" Requires="v">
                <p:oleObj spid="_x0000_s759837" name="Chart" r:id="rId3" imgW="7467644" imgH="5210258" progId="MSGraph.Chart.8">
                  <p:embed followColorScheme="full"/>
                </p:oleObj>
              </mc:Choice>
              <mc:Fallback>
                <p:oleObj name="Chart" r:id="rId3" imgW="7467644" imgH="5210258" progId="MSGraph.Chart.8">
                  <p:embed followColorScheme="full"/>
                  <p:pic>
                    <p:nvPicPr>
                      <p:cNvPr id="0" name=""/>
                      <p:cNvPicPr>
                        <a:picLocks noGrp="1" noChangeAspect="1" noChangeArrowheads="1"/>
                      </p:cNvPicPr>
                      <p:nvPr/>
                    </p:nvPicPr>
                    <p:blipFill>
                      <a:blip r:embed="rId4"/>
                      <a:srcRect/>
                      <a:stretch>
                        <a:fillRect/>
                      </a:stretch>
                    </p:blipFill>
                    <p:spPr bwMode="auto">
                      <a:xfrm>
                        <a:off x="868363" y="1371600"/>
                        <a:ext cx="7418387" cy="51752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60099" name="Text Box 3"/>
          <p:cNvSpPr txBox="1">
            <a:spLocks noChangeArrowheads="1"/>
          </p:cNvSpPr>
          <p:nvPr/>
        </p:nvSpPr>
        <p:spPr bwMode="auto">
          <a:xfrm rot="-5400000">
            <a:off x="-1181100" y="3695700"/>
            <a:ext cx="36433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spcBef>
                <a:spcPct val="50000"/>
              </a:spcBef>
            </a:pPr>
            <a:r>
              <a:rPr lang="en-US" altLang="en-US" b="1">
                <a:solidFill>
                  <a:srgbClr val="000000"/>
                </a:solidFill>
              </a:rPr>
              <a:t>electron density (e</a:t>
            </a:r>
            <a:r>
              <a:rPr lang="en-US" altLang="en-US" b="1" baseline="30000">
                <a:solidFill>
                  <a:srgbClr val="000000"/>
                </a:solidFill>
              </a:rPr>
              <a:t>-</a:t>
            </a:r>
            <a:r>
              <a:rPr lang="en-US" altLang="en-US" b="1">
                <a:solidFill>
                  <a:srgbClr val="000000"/>
                </a:solidFill>
              </a:rPr>
              <a:t>/Å</a:t>
            </a:r>
            <a:r>
              <a:rPr lang="en-US" altLang="en-US" b="1" baseline="30000">
                <a:solidFill>
                  <a:srgbClr val="000000"/>
                </a:solidFill>
              </a:rPr>
              <a:t>3</a:t>
            </a:r>
            <a:r>
              <a:rPr lang="en-US" altLang="en-US" b="1">
                <a:solidFill>
                  <a:srgbClr val="000000"/>
                </a:solidFill>
              </a:rPr>
              <a:t>)</a:t>
            </a:r>
          </a:p>
        </p:txBody>
      </p:sp>
      <p:sp>
        <p:nvSpPr>
          <p:cNvPr id="260100" name="Text Box 4"/>
          <p:cNvSpPr txBox="1">
            <a:spLocks noChangeArrowheads="1"/>
          </p:cNvSpPr>
          <p:nvPr/>
        </p:nvSpPr>
        <p:spPr bwMode="auto">
          <a:xfrm>
            <a:off x="4146550" y="6424613"/>
            <a:ext cx="145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b="1">
                <a:solidFill>
                  <a:srgbClr val="000000"/>
                </a:solidFill>
              </a:rPr>
              <a:t>position (Å)</a:t>
            </a:r>
            <a:endParaRPr lang="el-GR" altLang="en-US" b="1" baseline="30000">
              <a:solidFill>
                <a:srgbClr val="000000"/>
              </a:solidFill>
            </a:endParaRPr>
          </a:p>
        </p:txBody>
      </p:sp>
      <p:sp>
        <p:nvSpPr>
          <p:cNvPr id="260101" name="Rectangle 5"/>
          <p:cNvSpPr>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sz="4400">
                <a:solidFill>
                  <a:srgbClr val="000000"/>
                </a:solidFill>
              </a:rPr>
              <a:t>“B” factors</a:t>
            </a:r>
          </a:p>
        </p:txBody>
      </p:sp>
    </p:spTree>
    <p:extLst>
      <p:ext uri="{BB962C8B-B14F-4D97-AF65-F5344CB8AC3E}">
        <p14:creationId xmlns:p14="http://schemas.microsoft.com/office/powerpoint/2010/main" val="4165551756"/>
      </p:ext>
    </p:extLst>
  </p:cSld>
  <p:clrMapOvr>
    <a:masterClrMapping/>
  </p:clrMapOvr>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1122" name="Object 2"/>
          <p:cNvGraphicFramePr>
            <a:graphicFrameLocks noGrp="1" noChangeAspect="1"/>
          </p:cNvGraphicFramePr>
          <p:nvPr>
            <p:ph type="chart" idx="1"/>
          </p:nvPr>
        </p:nvGraphicFramePr>
        <p:xfrm>
          <a:off x="868363" y="1360488"/>
          <a:ext cx="7418387" cy="5199062"/>
        </p:xfrm>
        <a:graphic>
          <a:graphicData uri="http://schemas.openxmlformats.org/presentationml/2006/ole">
            <mc:AlternateContent xmlns:mc="http://schemas.openxmlformats.org/markup-compatibility/2006">
              <mc:Choice xmlns:v="urn:schemas-microsoft-com:vml" Requires="v">
                <p:oleObj spid="_x0000_s745501" name="Chart" r:id="rId3" imgW="7448478" imgH="5219706" progId="MSGraph.Chart.8">
                  <p:embed followColorScheme="full"/>
                </p:oleObj>
              </mc:Choice>
              <mc:Fallback>
                <p:oleObj name="Chart" r:id="rId3" imgW="7448478" imgH="5219706" progId="MSGraph.Chart.8">
                  <p:embed followColorScheme="full"/>
                  <p:pic>
                    <p:nvPicPr>
                      <p:cNvPr id="0" name=""/>
                      <p:cNvPicPr>
                        <a:picLocks noGrp="1" noChangeAspect="1" noChangeArrowheads="1"/>
                      </p:cNvPicPr>
                      <p:nvPr/>
                    </p:nvPicPr>
                    <p:blipFill>
                      <a:blip r:embed="rId4"/>
                      <a:srcRect/>
                      <a:stretch>
                        <a:fillRect/>
                      </a:stretch>
                    </p:blipFill>
                    <p:spPr bwMode="auto">
                      <a:xfrm>
                        <a:off x="868363" y="1360488"/>
                        <a:ext cx="7418387" cy="51990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61123" name="Text Box 3"/>
          <p:cNvSpPr txBox="1">
            <a:spLocks noChangeArrowheads="1"/>
          </p:cNvSpPr>
          <p:nvPr/>
        </p:nvSpPr>
        <p:spPr bwMode="auto">
          <a:xfrm rot="-5400000">
            <a:off x="-1181100" y="3695700"/>
            <a:ext cx="36433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spcBef>
                <a:spcPct val="50000"/>
              </a:spcBef>
            </a:pPr>
            <a:r>
              <a:rPr lang="en-US" altLang="en-US" b="1">
                <a:solidFill>
                  <a:srgbClr val="000000"/>
                </a:solidFill>
              </a:rPr>
              <a:t>electron density (e</a:t>
            </a:r>
            <a:r>
              <a:rPr lang="en-US" altLang="en-US" b="1" baseline="30000">
                <a:solidFill>
                  <a:srgbClr val="000000"/>
                </a:solidFill>
              </a:rPr>
              <a:t>-</a:t>
            </a:r>
            <a:r>
              <a:rPr lang="en-US" altLang="en-US" b="1">
                <a:solidFill>
                  <a:srgbClr val="000000"/>
                </a:solidFill>
              </a:rPr>
              <a:t>/Å</a:t>
            </a:r>
            <a:r>
              <a:rPr lang="en-US" altLang="en-US" b="1" baseline="30000">
                <a:solidFill>
                  <a:srgbClr val="000000"/>
                </a:solidFill>
              </a:rPr>
              <a:t>3</a:t>
            </a:r>
            <a:r>
              <a:rPr lang="en-US" altLang="en-US" b="1">
                <a:solidFill>
                  <a:srgbClr val="000000"/>
                </a:solidFill>
              </a:rPr>
              <a:t>)</a:t>
            </a:r>
          </a:p>
        </p:txBody>
      </p:sp>
      <p:sp>
        <p:nvSpPr>
          <p:cNvPr id="261124" name="Text Box 4"/>
          <p:cNvSpPr txBox="1">
            <a:spLocks noChangeArrowheads="1"/>
          </p:cNvSpPr>
          <p:nvPr/>
        </p:nvSpPr>
        <p:spPr bwMode="auto">
          <a:xfrm>
            <a:off x="4146550" y="6424613"/>
            <a:ext cx="145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b="1">
                <a:solidFill>
                  <a:srgbClr val="000000"/>
                </a:solidFill>
              </a:rPr>
              <a:t>position (Å)</a:t>
            </a:r>
            <a:endParaRPr lang="el-GR" altLang="en-US" b="1" baseline="30000">
              <a:solidFill>
                <a:srgbClr val="000000"/>
              </a:solidFill>
            </a:endParaRPr>
          </a:p>
        </p:txBody>
      </p:sp>
      <p:sp>
        <p:nvSpPr>
          <p:cNvPr id="261125" name="Rectangle 5"/>
          <p:cNvSpPr>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sz="4400">
                <a:solidFill>
                  <a:srgbClr val="000000"/>
                </a:solidFill>
              </a:rPr>
              <a:t>“B” factors</a:t>
            </a:r>
          </a:p>
        </p:txBody>
      </p:sp>
    </p:spTree>
    <p:extLst>
      <p:ext uri="{BB962C8B-B14F-4D97-AF65-F5344CB8AC3E}">
        <p14:creationId xmlns:p14="http://schemas.microsoft.com/office/powerpoint/2010/main" val="3257358169"/>
      </p:ext>
    </p:extLst>
  </p:cSld>
  <p:clrMapOvr>
    <a:masterClrMapping/>
  </p:clrMapOvr>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2146" name="Object 2"/>
          <p:cNvGraphicFramePr>
            <a:graphicFrameLocks noGrp="1" noChangeAspect="1"/>
          </p:cNvGraphicFramePr>
          <p:nvPr>
            <p:ph type="chart" idx="1"/>
          </p:nvPr>
        </p:nvGraphicFramePr>
        <p:xfrm>
          <a:off x="868363" y="1365250"/>
          <a:ext cx="7418387" cy="5189538"/>
        </p:xfrm>
        <a:graphic>
          <a:graphicData uri="http://schemas.openxmlformats.org/presentationml/2006/ole">
            <mc:AlternateContent xmlns:mc="http://schemas.openxmlformats.org/markup-compatibility/2006">
              <mc:Choice xmlns:v="urn:schemas-microsoft-com:vml" Requires="v">
                <p:oleObj spid="_x0000_s746525" name="Chart" r:id="rId3" imgW="7448478" imgH="5210258" progId="MSGraph.Chart.8">
                  <p:embed followColorScheme="full"/>
                </p:oleObj>
              </mc:Choice>
              <mc:Fallback>
                <p:oleObj name="Chart" r:id="rId3" imgW="7448478" imgH="5210258" progId="MSGraph.Chart.8">
                  <p:embed followColorScheme="full"/>
                  <p:pic>
                    <p:nvPicPr>
                      <p:cNvPr id="0" name=""/>
                      <p:cNvPicPr>
                        <a:picLocks noGrp="1" noChangeAspect="1" noChangeArrowheads="1"/>
                      </p:cNvPicPr>
                      <p:nvPr/>
                    </p:nvPicPr>
                    <p:blipFill>
                      <a:blip r:embed="rId4"/>
                      <a:srcRect/>
                      <a:stretch>
                        <a:fillRect/>
                      </a:stretch>
                    </p:blipFill>
                    <p:spPr bwMode="auto">
                      <a:xfrm>
                        <a:off x="868363" y="1365250"/>
                        <a:ext cx="7418387" cy="51895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62147" name="Text Box 3"/>
          <p:cNvSpPr txBox="1">
            <a:spLocks noChangeArrowheads="1"/>
          </p:cNvSpPr>
          <p:nvPr/>
        </p:nvSpPr>
        <p:spPr bwMode="auto">
          <a:xfrm rot="-5400000">
            <a:off x="-1181100" y="3695700"/>
            <a:ext cx="36433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spcBef>
                <a:spcPct val="50000"/>
              </a:spcBef>
            </a:pPr>
            <a:r>
              <a:rPr lang="en-US" altLang="en-US" b="1">
                <a:solidFill>
                  <a:srgbClr val="000000"/>
                </a:solidFill>
              </a:rPr>
              <a:t>electron density (e</a:t>
            </a:r>
            <a:r>
              <a:rPr lang="en-US" altLang="en-US" b="1" baseline="30000">
                <a:solidFill>
                  <a:srgbClr val="000000"/>
                </a:solidFill>
              </a:rPr>
              <a:t>-</a:t>
            </a:r>
            <a:r>
              <a:rPr lang="en-US" altLang="en-US" b="1">
                <a:solidFill>
                  <a:srgbClr val="000000"/>
                </a:solidFill>
              </a:rPr>
              <a:t>/Å</a:t>
            </a:r>
            <a:r>
              <a:rPr lang="en-US" altLang="en-US" b="1" baseline="30000">
                <a:solidFill>
                  <a:srgbClr val="000000"/>
                </a:solidFill>
              </a:rPr>
              <a:t>3</a:t>
            </a:r>
            <a:r>
              <a:rPr lang="en-US" altLang="en-US" b="1">
                <a:solidFill>
                  <a:srgbClr val="000000"/>
                </a:solidFill>
              </a:rPr>
              <a:t>)</a:t>
            </a:r>
          </a:p>
        </p:txBody>
      </p:sp>
      <p:sp>
        <p:nvSpPr>
          <p:cNvPr id="262148" name="Text Box 4"/>
          <p:cNvSpPr txBox="1">
            <a:spLocks noChangeArrowheads="1"/>
          </p:cNvSpPr>
          <p:nvPr/>
        </p:nvSpPr>
        <p:spPr bwMode="auto">
          <a:xfrm>
            <a:off x="4146550" y="6424613"/>
            <a:ext cx="145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b="1">
                <a:solidFill>
                  <a:srgbClr val="000000"/>
                </a:solidFill>
              </a:rPr>
              <a:t>position (Å)</a:t>
            </a:r>
            <a:endParaRPr lang="el-GR" altLang="en-US" b="1" baseline="30000">
              <a:solidFill>
                <a:srgbClr val="000000"/>
              </a:solidFill>
            </a:endParaRPr>
          </a:p>
        </p:txBody>
      </p:sp>
      <p:sp>
        <p:nvSpPr>
          <p:cNvPr id="262149" name="Rectangle 5"/>
          <p:cNvSpPr>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sz="4400">
                <a:solidFill>
                  <a:srgbClr val="000000"/>
                </a:solidFill>
              </a:rPr>
              <a:t>“B” factors</a:t>
            </a:r>
          </a:p>
        </p:txBody>
      </p:sp>
    </p:spTree>
    <p:extLst>
      <p:ext uri="{BB962C8B-B14F-4D97-AF65-F5344CB8AC3E}">
        <p14:creationId xmlns:p14="http://schemas.microsoft.com/office/powerpoint/2010/main" val="636162861"/>
      </p:ext>
    </p:extLst>
  </p:cSld>
  <p:clrMapOvr>
    <a:masterClrMapping/>
  </p:clrMapOvr>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2" name="resolution.mpeg">
            <a:hlinkClick r:id="" action="ppaction://media"/>
          </p:cNvPr>
          <p:cNvPicPr>
            <a:picLocks noGrp="1" noRot="1" noChangeAspect="1" noChangeArrowheads="1"/>
          </p:cNvPicPr>
          <p:nvPr>
            <p:ph/>
            <a:videoFile r:link="rId1"/>
          </p:nvPr>
        </p:nvPicPr>
        <p:blipFill>
          <a:blip r:embed="rId3"/>
          <a:srcRect/>
          <a:stretch>
            <a:fillRect/>
          </a:stretch>
        </p:blipFill>
        <p:spPr>
          <a:xfrm>
            <a:off x="0" y="0"/>
            <a:ext cx="9144000" cy="6858000"/>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1000"/>
                                  </p:stCondLst>
                                  <p:childTnLst>
                                    <p:cmd type="call" cmd="playFrom(0.0)">
                                      <p:cBhvr>
                                        <p:cTn id="6" dur="19134" fill="hold"/>
                                        <p:tgtEl>
                                          <p:spTgt spid="44032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fill="hold" display="0">
                  <p:stCondLst>
                    <p:cond delay="indefinite"/>
                  </p:stCondLst>
                  <p:endCondLst>
                    <p:cond evt="onPrev" delay="0">
                      <p:tgtEl>
                        <p:sldTgt/>
                      </p:tgtEl>
                    </p:cond>
                  </p:endCondLst>
                </p:cTn>
                <p:tgtEl>
                  <p:spTgt spid="440322"/>
                </p:tgtEl>
              </p:cMediaNode>
            </p:video>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Fourier view of scattering</a:t>
            </a:r>
            <a:endParaRPr lang="en-US" dirty="0"/>
          </a:p>
        </p:txBody>
      </p:sp>
      <p:sp>
        <p:nvSpPr>
          <p:cNvPr id="4" name="Freeform 91"/>
          <p:cNvSpPr>
            <a:spLocks/>
          </p:cNvSpPr>
          <p:nvPr/>
        </p:nvSpPr>
        <p:spPr bwMode="auto">
          <a:xfrm>
            <a:off x="734251" y="2094382"/>
            <a:ext cx="3773353" cy="2760953"/>
          </a:xfrm>
          <a:custGeom>
            <a:avLst/>
            <a:gdLst>
              <a:gd name="T0" fmla="*/ 0 w 1176"/>
              <a:gd name="T1" fmla="*/ 608 h 608"/>
              <a:gd name="T2" fmla="*/ 94 w 1176"/>
              <a:gd name="T3" fmla="*/ 606 h 608"/>
              <a:gd name="T4" fmla="*/ 147 w 1176"/>
              <a:gd name="T5" fmla="*/ 599 h 608"/>
              <a:gd name="T6" fmla="*/ 210 w 1176"/>
              <a:gd name="T7" fmla="*/ 578 h 608"/>
              <a:gd name="T8" fmla="*/ 250 w 1176"/>
              <a:gd name="T9" fmla="*/ 554 h 608"/>
              <a:gd name="T10" fmla="*/ 280 w 1176"/>
              <a:gd name="T11" fmla="*/ 522 h 608"/>
              <a:gd name="T12" fmla="*/ 310 w 1176"/>
              <a:gd name="T13" fmla="*/ 488 h 608"/>
              <a:gd name="T14" fmla="*/ 337 w 1176"/>
              <a:gd name="T15" fmla="*/ 446 h 608"/>
              <a:gd name="T16" fmla="*/ 367 w 1176"/>
              <a:gd name="T17" fmla="*/ 386 h 608"/>
              <a:gd name="T18" fmla="*/ 399 w 1176"/>
              <a:gd name="T19" fmla="*/ 321 h 608"/>
              <a:gd name="T20" fmla="*/ 427 w 1176"/>
              <a:gd name="T21" fmla="*/ 255 h 608"/>
              <a:gd name="T22" fmla="*/ 460 w 1176"/>
              <a:gd name="T23" fmla="*/ 182 h 608"/>
              <a:gd name="T24" fmla="*/ 483 w 1176"/>
              <a:gd name="T25" fmla="*/ 126 h 608"/>
              <a:gd name="T26" fmla="*/ 505 w 1176"/>
              <a:gd name="T27" fmla="*/ 80 h 608"/>
              <a:gd name="T28" fmla="*/ 540 w 1176"/>
              <a:gd name="T29" fmla="*/ 33 h 608"/>
              <a:gd name="T30" fmla="*/ 565 w 1176"/>
              <a:gd name="T31" fmla="*/ 9 h 608"/>
              <a:gd name="T32" fmla="*/ 592 w 1176"/>
              <a:gd name="T33" fmla="*/ 0 h 608"/>
              <a:gd name="T34" fmla="*/ 618 w 1176"/>
              <a:gd name="T35" fmla="*/ 12 h 608"/>
              <a:gd name="T36" fmla="*/ 645 w 1176"/>
              <a:gd name="T37" fmla="*/ 38 h 608"/>
              <a:gd name="T38" fmla="*/ 670 w 1176"/>
              <a:gd name="T39" fmla="*/ 78 h 608"/>
              <a:gd name="T40" fmla="*/ 690 w 1176"/>
              <a:gd name="T41" fmla="*/ 117 h 608"/>
              <a:gd name="T42" fmla="*/ 706 w 1176"/>
              <a:gd name="T43" fmla="*/ 155 h 608"/>
              <a:gd name="T44" fmla="*/ 721 w 1176"/>
              <a:gd name="T45" fmla="*/ 191 h 608"/>
              <a:gd name="T46" fmla="*/ 747 w 1176"/>
              <a:gd name="T47" fmla="*/ 248 h 608"/>
              <a:gd name="T48" fmla="*/ 771 w 1176"/>
              <a:gd name="T49" fmla="*/ 302 h 608"/>
              <a:gd name="T50" fmla="*/ 796 w 1176"/>
              <a:gd name="T51" fmla="*/ 365 h 608"/>
              <a:gd name="T52" fmla="*/ 825 w 1176"/>
              <a:gd name="T53" fmla="*/ 420 h 608"/>
              <a:gd name="T54" fmla="*/ 849 w 1176"/>
              <a:gd name="T55" fmla="*/ 461 h 608"/>
              <a:gd name="T56" fmla="*/ 879 w 1176"/>
              <a:gd name="T57" fmla="*/ 503 h 608"/>
              <a:gd name="T58" fmla="*/ 901 w 1176"/>
              <a:gd name="T59" fmla="*/ 528 h 608"/>
              <a:gd name="T60" fmla="*/ 933 w 1176"/>
              <a:gd name="T61" fmla="*/ 557 h 608"/>
              <a:gd name="T62" fmla="*/ 963 w 1176"/>
              <a:gd name="T63" fmla="*/ 576 h 608"/>
              <a:gd name="T64" fmla="*/ 996 w 1176"/>
              <a:gd name="T65" fmla="*/ 590 h 608"/>
              <a:gd name="T66" fmla="*/ 1048 w 1176"/>
              <a:gd name="T67" fmla="*/ 600 h 608"/>
              <a:gd name="T68" fmla="*/ 1105 w 1176"/>
              <a:gd name="T69" fmla="*/ 606 h 608"/>
              <a:gd name="T70" fmla="*/ 1176 w 1176"/>
              <a:gd name="T71" fmla="*/ 60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6" h="608">
                <a:moveTo>
                  <a:pt x="0" y="608"/>
                </a:moveTo>
                <a:cubicBezTo>
                  <a:pt x="35" y="607"/>
                  <a:pt x="70" y="607"/>
                  <a:pt x="94" y="606"/>
                </a:cubicBezTo>
                <a:cubicBezTo>
                  <a:pt x="118" y="605"/>
                  <a:pt x="128" y="604"/>
                  <a:pt x="147" y="599"/>
                </a:cubicBezTo>
                <a:cubicBezTo>
                  <a:pt x="166" y="594"/>
                  <a:pt x="193" y="586"/>
                  <a:pt x="210" y="578"/>
                </a:cubicBezTo>
                <a:cubicBezTo>
                  <a:pt x="227" y="570"/>
                  <a:pt x="238" y="563"/>
                  <a:pt x="250" y="554"/>
                </a:cubicBezTo>
                <a:cubicBezTo>
                  <a:pt x="262" y="545"/>
                  <a:pt x="270" y="533"/>
                  <a:pt x="280" y="522"/>
                </a:cubicBezTo>
                <a:cubicBezTo>
                  <a:pt x="290" y="511"/>
                  <a:pt x="301" y="501"/>
                  <a:pt x="310" y="488"/>
                </a:cubicBezTo>
                <a:cubicBezTo>
                  <a:pt x="319" y="475"/>
                  <a:pt x="327" y="463"/>
                  <a:pt x="337" y="446"/>
                </a:cubicBezTo>
                <a:cubicBezTo>
                  <a:pt x="347" y="429"/>
                  <a:pt x="357" y="407"/>
                  <a:pt x="367" y="386"/>
                </a:cubicBezTo>
                <a:cubicBezTo>
                  <a:pt x="377" y="365"/>
                  <a:pt x="389" y="343"/>
                  <a:pt x="399" y="321"/>
                </a:cubicBezTo>
                <a:cubicBezTo>
                  <a:pt x="409" y="299"/>
                  <a:pt x="417" y="278"/>
                  <a:pt x="427" y="255"/>
                </a:cubicBezTo>
                <a:cubicBezTo>
                  <a:pt x="437" y="232"/>
                  <a:pt x="451" y="203"/>
                  <a:pt x="460" y="182"/>
                </a:cubicBezTo>
                <a:cubicBezTo>
                  <a:pt x="469" y="161"/>
                  <a:pt x="476" y="143"/>
                  <a:pt x="483" y="126"/>
                </a:cubicBezTo>
                <a:cubicBezTo>
                  <a:pt x="490" y="109"/>
                  <a:pt x="496" y="95"/>
                  <a:pt x="505" y="80"/>
                </a:cubicBezTo>
                <a:cubicBezTo>
                  <a:pt x="514" y="65"/>
                  <a:pt x="530" y="45"/>
                  <a:pt x="540" y="33"/>
                </a:cubicBezTo>
                <a:cubicBezTo>
                  <a:pt x="550" y="21"/>
                  <a:pt x="556" y="15"/>
                  <a:pt x="565" y="9"/>
                </a:cubicBezTo>
                <a:cubicBezTo>
                  <a:pt x="574" y="3"/>
                  <a:pt x="583" y="0"/>
                  <a:pt x="592" y="0"/>
                </a:cubicBezTo>
                <a:cubicBezTo>
                  <a:pt x="601" y="0"/>
                  <a:pt x="609" y="6"/>
                  <a:pt x="618" y="12"/>
                </a:cubicBezTo>
                <a:cubicBezTo>
                  <a:pt x="627" y="18"/>
                  <a:pt x="636" y="27"/>
                  <a:pt x="645" y="38"/>
                </a:cubicBezTo>
                <a:cubicBezTo>
                  <a:pt x="654" y="49"/>
                  <a:pt x="663" y="65"/>
                  <a:pt x="670" y="78"/>
                </a:cubicBezTo>
                <a:cubicBezTo>
                  <a:pt x="677" y="91"/>
                  <a:pt x="684" y="104"/>
                  <a:pt x="690" y="117"/>
                </a:cubicBezTo>
                <a:cubicBezTo>
                  <a:pt x="696" y="130"/>
                  <a:pt x="701" y="143"/>
                  <a:pt x="706" y="155"/>
                </a:cubicBezTo>
                <a:cubicBezTo>
                  <a:pt x="711" y="167"/>
                  <a:pt x="714" y="176"/>
                  <a:pt x="721" y="191"/>
                </a:cubicBezTo>
                <a:cubicBezTo>
                  <a:pt x="728" y="206"/>
                  <a:pt x="739" y="230"/>
                  <a:pt x="747" y="248"/>
                </a:cubicBezTo>
                <a:cubicBezTo>
                  <a:pt x="755" y="266"/>
                  <a:pt x="763" y="283"/>
                  <a:pt x="771" y="302"/>
                </a:cubicBezTo>
                <a:cubicBezTo>
                  <a:pt x="779" y="321"/>
                  <a:pt x="787" y="345"/>
                  <a:pt x="796" y="365"/>
                </a:cubicBezTo>
                <a:cubicBezTo>
                  <a:pt x="805" y="385"/>
                  <a:pt x="816" y="404"/>
                  <a:pt x="825" y="420"/>
                </a:cubicBezTo>
                <a:cubicBezTo>
                  <a:pt x="834" y="436"/>
                  <a:pt x="840" y="447"/>
                  <a:pt x="849" y="461"/>
                </a:cubicBezTo>
                <a:cubicBezTo>
                  <a:pt x="858" y="475"/>
                  <a:pt x="870" y="492"/>
                  <a:pt x="879" y="503"/>
                </a:cubicBezTo>
                <a:cubicBezTo>
                  <a:pt x="888" y="514"/>
                  <a:pt x="892" y="519"/>
                  <a:pt x="901" y="528"/>
                </a:cubicBezTo>
                <a:cubicBezTo>
                  <a:pt x="910" y="537"/>
                  <a:pt x="923" y="549"/>
                  <a:pt x="933" y="557"/>
                </a:cubicBezTo>
                <a:cubicBezTo>
                  <a:pt x="943" y="565"/>
                  <a:pt x="953" y="571"/>
                  <a:pt x="963" y="576"/>
                </a:cubicBezTo>
                <a:cubicBezTo>
                  <a:pt x="973" y="581"/>
                  <a:pt x="982" y="586"/>
                  <a:pt x="996" y="590"/>
                </a:cubicBezTo>
                <a:cubicBezTo>
                  <a:pt x="1010" y="594"/>
                  <a:pt x="1030" y="597"/>
                  <a:pt x="1048" y="600"/>
                </a:cubicBezTo>
                <a:cubicBezTo>
                  <a:pt x="1066" y="603"/>
                  <a:pt x="1084" y="605"/>
                  <a:pt x="1105" y="606"/>
                </a:cubicBezTo>
                <a:cubicBezTo>
                  <a:pt x="1126" y="607"/>
                  <a:pt x="1151" y="606"/>
                  <a:pt x="1176" y="606"/>
                </a:cubicBezTo>
              </a:path>
            </a:pathLst>
          </a:custGeom>
          <a:noFill/>
          <a:ln w="38100">
            <a:solidFill>
              <a:srgbClr val="007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Arial" panose="020B0604020202020204" pitchFamily="34" charset="0"/>
              <a:cs typeface="Arial" panose="020B0604020202020204" pitchFamily="34" charset="0"/>
            </a:endParaRPr>
          </a:p>
        </p:txBody>
      </p:sp>
      <p:cxnSp>
        <p:nvCxnSpPr>
          <p:cNvPr id="10" name="Straight Arrow Connector 9"/>
          <p:cNvCxnSpPr/>
          <p:nvPr/>
        </p:nvCxnSpPr>
        <p:spPr>
          <a:xfrm flipV="1">
            <a:off x="669701" y="1918952"/>
            <a:ext cx="0" cy="294926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a:off x="654675" y="4866068"/>
            <a:ext cx="417490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970467" y="4945487"/>
            <a:ext cx="1415772"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d</a:t>
            </a:r>
            <a:r>
              <a:rPr lang="en-US" dirty="0" smtClean="0">
                <a:latin typeface="Arial" panose="020B0604020202020204" pitchFamily="34" charset="0"/>
                <a:cs typeface="Arial" panose="020B0604020202020204" pitchFamily="34" charset="0"/>
              </a:rPr>
              <a:t>istance (Å)</a:t>
            </a:r>
            <a:endParaRPr lang="en-US" dirty="0">
              <a:latin typeface="Arial" panose="020B0604020202020204" pitchFamily="34" charset="0"/>
              <a:cs typeface="Arial" panose="020B0604020202020204" pitchFamily="34" charset="0"/>
            </a:endParaRPr>
          </a:p>
        </p:txBody>
      </p:sp>
      <p:sp>
        <p:nvSpPr>
          <p:cNvPr id="18" name="TextBox 17"/>
          <p:cNvSpPr txBox="1"/>
          <p:nvPr/>
        </p:nvSpPr>
        <p:spPr>
          <a:xfrm rot="16200000">
            <a:off x="-199974" y="3178935"/>
            <a:ext cx="12650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d</a:t>
            </a:r>
            <a:r>
              <a:rPr lang="en-US" dirty="0" smtClean="0">
                <a:latin typeface="Arial" panose="020B0604020202020204" pitchFamily="34" charset="0"/>
                <a:cs typeface="Arial" panose="020B0604020202020204" pitchFamily="34" charset="0"/>
              </a:rPr>
              <a:t>ensity (</a:t>
            </a:r>
            <a:r>
              <a:rPr lang="el-GR" dirty="0" smtClean="0">
                <a:latin typeface="Arial" panose="020B0604020202020204" pitchFamily="34" charset="0"/>
                <a:cs typeface="Arial" panose="020B0604020202020204" pitchFamily="34" charset="0"/>
              </a:rPr>
              <a:t>ρ</a:t>
            </a:r>
            <a:r>
              <a:rPr lang="en-US" dirty="0" smtClean="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cxnSp>
        <p:nvCxnSpPr>
          <p:cNvPr id="22" name="Straight Connector 21"/>
          <p:cNvCxnSpPr/>
          <p:nvPr/>
        </p:nvCxnSpPr>
        <p:spPr>
          <a:xfrm>
            <a:off x="66970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97986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290035"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1600201"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1910367"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22053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253069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2840865"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151031"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461197"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7136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08152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391697" y="4861770"/>
            <a:ext cx="0" cy="77273"/>
          </a:xfrm>
          <a:prstGeom prst="line">
            <a:avLst/>
          </a:prstGeom>
        </p:spPr>
        <p:style>
          <a:lnRef idx="1">
            <a:schemeClr val="accent1"/>
          </a:lnRef>
          <a:fillRef idx="0">
            <a:schemeClr val="accent1"/>
          </a:fillRef>
          <a:effectRef idx="0">
            <a:schemeClr val="accent1"/>
          </a:effectRef>
          <a:fontRef idx="minor">
            <a:schemeClr val="tx1"/>
          </a:fontRef>
        </p:style>
      </p:cxnSp>
      <p:sp>
        <p:nvSpPr>
          <p:cNvPr id="48" name="Freeform 91"/>
          <p:cNvSpPr>
            <a:spLocks/>
          </p:cNvSpPr>
          <p:nvPr/>
        </p:nvSpPr>
        <p:spPr bwMode="auto">
          <a:xfrm>
            <a:off x="4956375" y="2092235"/>
            <a:ext cx="3773353" cy="2760953"/>
          </a:xfrm>
          <a:custGeom>
            <a:avLst/>
            <a:gdLst>
              <a:gd name="T0" fmla="*/ 0 w 1176"/>
              <a:gd name="T1" fmla="*/ 608 h 608"/>
              <a:gd name="T2" fmla="*/ 94 w 1176"/>
              <a:gd name="T3" fmla="*/ 606 h 608"/>
              <a:gd name="T4" fmla="*/ 147 w 1176"/>
              <a:gd name="T5" fmla="*/ 599 h 608"/>
              <a:gd name="T6" fmla="*/ 210 w 1176"/>
              <a:gd name="T7" fmla="*/ 578 h 608"/>
              <a:gd name="T8" fmla="*/ 250 w 1176"/>
              <a:gd name="T9" fmla="*/ 554 h 608"/>
              <a:gd name="T10" fmla="*/ 280 w 1176"/>
              <a:gd name="T11" fmla="*/ 522 h 608"/>
              <a:gd name="T12" fmla="*/ 310 w 1176"/>
              <a:gd name="T13" fmla="*/ 488 h 608"/>
              <a:gd name="T14" fmla="*/ 337 w 1176"/>
              <a:gd name="T15" fmla="*/ 446 h 608"/>
              <a:gd name="T16" fmla="*/ 367 w 1176"/>
              <a:gd name="T17" fmla="*/ 386 h 608"/>
              <a:gd name="T18" fmla="*/ 399 w 1176"/>
              <a:gd name="T19" fmla="*/ 321 h 608"/>
              <a:gd name="T20" fmla="*/ 427 w 1176"/>
              <a:gd name="T21" fmla="*/ 255 h 608"/>
              <a:gd name="T22" fmla="*/ 460 w 1176"/>
              <a:gd name="T23" fmla="*/ 182 h 608"/>
              <a:gd name="T24" fmla="*/ 483 w 1176"/>
              <a:gd name="T25" fmla="*/ 126 h 608"/>
              <a:gd name="T26" fmla="*/ 505 w 1176"/>
              <a:gd name="T27" fmla="*/ 80 h 608"/>
              <a:gd name="T28" fmla="*/ 540 w 1176"/>
              <a:gd name="T29" fmla="*/ 33 h 608"/>
              <a:gd name="T30" fmla="*/ 565 w 1176"/>
              <a:gd name="T31" fmla="*/ 9 h 608"/>
              <a:gd name="T32" fmla="*/ 592 w 1176"/>
              <a:gd name="T33" fmla="*/ 0 h 608"/>
              <a:gd name="T34" fmla="*/ 618 w 1176"/>
              <a:gd name="T35" fmla="*/ 12 h 608"/>
              <a:gd name="T36" fmla="*/ 645 w 1176"/>
              <a:gd name="T37" fmla="*/ 38 h 608"/>
              <a:gd name="T38" fmla="*/ 670 w 1176"/>
              <a:gd name="T39" fmla="*/ 78 h 608"/>
              <a:gd name="T40" fmla="*/ 690 w 1176"/>
              <a:gd name="T41" fmla="*/ 117 h 608"/>
              <a:gd name="T42" fmla="*/ 706 w 1176"/>
              <a:gd name="T43" fmla="*/ 155 h 608"/>
              <a:gd name="T44" fmla="*/ 721 w 1176"/>
              <a:gd name="T45" fmla="*/ 191 h 608"/>
              <a:gd name="T46" fmla="*/ 747 w 1176"/>
              <a:gd name="T47" fmla="*/ 248 h 608"/>
              <a:gd name="T48" fmla="*/ 771 w 1176"/>
              <a:gd name="T49" fmla="*/ 302 h 608"/>
              <a:gd name="T50" fmla="*/ 796 w 1176"/>
              <a:gd name="T51" fmla="*/ 365 h 608"/>
              <a:gd name="T52" fmla="*/ 825 w 1176"/>
              <a:gd name="T53" fmla="*/ 420 h 608"/>
              <a:gd name="T54" fmla="*/ 849 w 1176"/>
              <a:gd name="T55" fmla="*/ 461 h 608"/>
              <a:gd name="T56" fmla="*/ 879 w 1176"/>
              <a:gd name="T57" fmla="*/ 503 h 608"/>
              <a:gd name="T58" fmla="*/ 901 w 1176"/>
              <a:gd name="T59" fmla="*/ 528 h 608"/>
              <a:gd name="T60" fmla="*/ 933 w 1176"/>
              <a:gd name="T61" fmla="*/ 557 h 608"/>
              <a:gd name="T62" fmla="*/ 963 w 1176"/>
              <a:gd name="T63" fmla="*/ 576 h 608"/>
              <a:gd name="T64" fmla="*/ 996 w 1176"/>
              <a:gd name="T65" fmla="*/ 590 h 608"/>
              <a:gd name="T66" fmla="*/ 1048 w 1176"/>
              <a:gd name="T67" fmla="*/ 600 h 608"/>
              <a:gd name="T68" fmla="*/ 1105 w 1176"/>
              <a:gd name="T69" fmla="*/ 606 h 608"/>
              <a:gd name="T70" fmla="*/ 1176 w 1176"/>
              <a:gd name="T71" fmla="*/ 60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6" h="608">
                <a:moveTo>
                  <a:pt x="0" y="608"/>
                </a:moveTo>
                <a:cubicBezTo>
                  <a:pt x="35" y="607"/>
                  <a:pt x="70" y="607"/>
                  <a:pt x="94" y="606"/>
                </a:cubicBezTo>
                <a:cubicBezTo>
                  <a:pt x="118" y="605"/>
                  <a:pt x="128" y="604"/>
                  <a:pt x="147" y="599"/>
                </a:cubicBezTo>
                <a:cubicBezTo>
                  <a:pt x="166" y="594"/>
                  <a:pt x="193" y="586"/>
                  <a:pt x="210" y="578"/>
                </a:cubicBezTo>
                <a:cubicBezTo>
                  <a:pt x="227" y="570"/>
                  <a:pt x="238" y="563"/>
                  <a:pt x="250" y="554"/>
                </a:cubicBezTo>
                <a:cubicBezTo>
                  <a:pt x="262" y="545"/>
                  <a:pt x="270" y="533"/>
                  <a:pt x="280" y="522"/>
                </a:cubicBezTo>
                <a:cubicBezTo>
                  <a:pt x="290" y="511"/>
                  <a:pt x="301" y="501"/>
                  <a:pt x="310" y="488"/>
                </a:cubicBezTo>
                <a:cubicBezTo>
                  <a:pt x="319" y="475"/>
                  <a:pt x="327" y="463"/>
                  <a:pt x="337" y="446"/>
                </a:cubicBezTo>
                <a:cubicBezTo>
                  <a:pt x="347" y="429"/>
                  <a:pt x="357" y="407"/>
                  <a:pt x="367" y="386"/>
                </a:cubicBezTo>
                <a:cubicBezTo>
                  <a:pt x="377" y="365"/>
                  <a:pt x="389" y="343"/>
                  <a:pt x="399" y="321"/>
                </a:cubicBezTo>
                <a:cubicBezTo>
                  <a:pt x="409" y="299"/>
                  <a:pt x="417" y="278"/>
                  <a:pt x="427" y="255"/>
                </a:cubicBezTo>
                <a:cubicBezTo>
                  <a:pt x="437" y="232"/>
                  <a:pt x="451" y="203"/>
                  <a:pt x="460" y="182"/>
                </a:cubicBezTo>
                <a:cubicBezTo>
                  <a:pt x="469" y="161"/>
                  <a:pt x="476" y="143"/>
                  <a:pt x="483" y="126"/>
                </a:cubicBezTo>
                <a:cubicBezTo>
                  <a:pt x="490" y="109"/>
                  <a:pt x="496" y="95"/>
                  <a:pt x="505" y="80"/>
                </a:cubicBezTo>
                <a:cubicBezTo>
                  <a:pt x="514" y="65"/>
                  <a:pt x="530" y="45"/>
                  <a:pt x="540" y="33"/>
                </a:cubicBezTo>
                <a:cubicBezTo>
                  <a:pt x="550" y="21"/>
                  <a:pt x="556" y="15"/>
                  <a:pt x="565" y="9"/>
                </a:cubicBezTo>
                <a:cubicBezTo>
                  <a:pt x="574" y="3"/>
                  <a:pt x="583" y="0"/>
                  <a:pt x="592" y="0"/>
                </a:cubicBezTo>
                <a:cubicBezTo>
                  <a:pt x="601" y="0"/>
                  <a:pt x="609" y="6"/>
                  <a:pt x="618" y="12"/>
                </a:cubicBezTo>
                <a:cubicBezTo>
                  <a:pt x="627" y="18"/>
                  <a:pt x="636" y="27"/>
                  <a:pt x="645" y="38"/>
                </a:cubicBezTo>
                <a:cubicBezTo>
                  <a:pt x="654" y="49"/>
                  <a:pt x="663" y="65"/>
                  <a:pt x="670" y="78"/>
                </a:cubicBezTo>
                <a:cubicBezTo>
                  <a:pt x="677" y="91"/>
                  <a:pt x="684" y="104"/>
                  <a:pt x="690" y="117"/>
                </a:cubicBezTo>
                <a:cubicBezTo>
                  <a:pt x="696" y="130"/>
                  <a:pt x="701" y="143"/>
                  <a:pt x="706" y="155"/>
                </a:cubicBezTo>
                <a:cubicBezTo>
                  <a:pt x="711" y="167"/>
                  <a:pt x="714" y="176"/>
                  <a:pt x="721" y="191"/>
                </a:cubicBezTo>
                <a:cubicBezTo>
                  <a:pt x="728" y="206"/>
                  <a:pt x="739" y="230"/>
                  <a:pt x="747" y="248"/>
                </a:cubicBezTo>
                <a:cubicBezTo>
                  <a:pt x="755" y="266"/>
                  <a:pt x="763" y="283"/>
                  <a:pt x="771" y="302"/>
                </a:cubicBezTo>
                <a:cubicBezTo>
                  <a:pt x="779" y="321"/>
                  <a:pt x="787" y="345"/>
                  <a:pt x="796" y="365"/>
                </a:cubicBezTo>
                <a:cubicBezTo>
                  <a:pt x="805" y="385"/>
                  <a:pt x="816" y="404"/>
                  <a:pt x="825" y="420"/>
                </a:cubicBezTo>
                <a:cubicBezTo>
                  <a:pt x="834" y="436"/>
                  <a:pt x="840" y="447"/>
                  <a:pt x="849" y="461"/>
                </a:cubicBezTo>
                <a:cubicBezTo>
                  <a:pt x="858" y="475"/>
                  <a:pt x="870" y="492"/>
                  <a:pt x="879" y="503"/>
                </a:cubicBezTo>
                <a:cubicBezTo>
                  <a:pt x="888" y="514"/>
                  <a:pt x="892" y="519"/>
                  <a:pt x="901" y="528"/>
                </a:cubicBezTo>
                <a:cubicBezTo>
                  <a:pt x="910" y="537"/>
                  <a:pt x="923" y="549"/>
                  <a:pt x="933" y="557"/>
                </a:cubicBezTo>
                <a:cubicBezTo>
                  <a:pt x="943" y="565"/>
                  <a:pt x="953" y="571"/>
                  <a:pt x="963" y="576"/>
                </a:cubicBezTo>
                <a:cubicBezTo>
                  <a:pt x="973" y="581"/>
                  <a:pt x="982" y="586"/>
                  <a:pt x="996" y="590"/>
                </a:cubicBezTo>
                <a:cubicBezTo>
                  <a:pt x="1010" y="594"/>
                  <a:pt x="1030" y="597"/>
                  <a:pt x="1048" y="600"/>
                </a:cubicBezTo>
                <a:cubicBezTo>
                  <a:pt x="1066" y="603"/>
                  <a:pt x="1084" y="605"/>
                  <a:pt x="1105" y="606"/>
                </a:cubicBezTo>
                <a:cubicBezTo>
                  <a:pt x="1126" y="607"/>
                  <a:pt x="1151" y="606"/>
                  <a:pt x="1176" y="606"/>
                </a:cubicBezTo>
              </a:path>
            </a:pathLst>
          </a:custGeom>
          <a:noFill/>
          <a:ln w="38100">
            <a:solidFill>
              <a:schemeClr val="accent3">
                <a:lumMod val="50000"/>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Arial" panose="020B0604020202020204" pitchFamily="34" charset="0"/>
              <a:cs typeface="Arial" panose="020B0604020202020204" pitchFamily="34" charset="0"/>
            </a:endParaRPr>
          </a:p>
        </p:txBody>
      </p:sp>
      <p:cxnSp>
        <p:nvCxnSpPr>
          <p:cNvPr id="49" name="Straight Arrow Connector 48"/>
          <p:cNvCxnSpPr/>
          <p:nvPr/>
        </p:nvCxnSpPr>
        <p:spPr>
          <a:xfrm flipV="1">
            <a:off x="4891825" y="1916805"/>
            <a:ext cx="0" cy="294926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a:off x="4876799" y="4863921"/>
            <a:ext cx="417490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372895" y="4943340"/>
            <a:ext cx="1059906" cy="369332"/>
          </a:xfrm>
          <a:prstGeom prst="rect">
            <a:avLst/>
          </a:prstGeom>
          <a:noFill/>
        </p:spPr>
        <p:txBody>
          <a:bodyPr wrap="none" rtlCol="0">
            <a:spAutoFit/>
          </a:bodyPr>
          <a:lstStyle/>
          <a:p>
            <a:r>
              <a:rPr lang="en-US" dirty="0" smtClean="0">
                <a:latin typeface="Arial" panose="020B0604020202020204" pitchFamily="34" charset="0"/>
                <a:cs typeface="Arial" panose="020B0604020202020204" pitchFamily="34" charset="0"/>
              </a:rPr>
              <a:t>angle (°)</a:t>
            </a:r>
            <a:endParaRPr lang="en-US" dirty="0">
              <a:latin typeface="Arial" panose="020B0604020202020204" pitchFamily="34" charset="0"/>
              <a:cs typeface="Arial" panose="020B0604020202020204" pitchFamily="34" charset="0"/>
            </a:endParaRPr>
          </a:p>
        </p:txBody>
      </p:sp>
      <p:sp>
        <p:nvSpPr>
          <p:cNvPr id="52" name="TextBox 51"/>
          <p:cNvSpPr txBox="1"/>
          <p:nvPr/>
        </p:nvSpPr>
        <p:spPr>
          <a:xfrm rot="16200000">
            <a:off x="4139169" y="3176788"/>
            <a:ext cx="1031051" cy="369332"/>
          </a:xfrm>
          <a:prstGeom prst="rect">
            <a:avLst/>
          </a:prstGeom>
          <a:noFill/>
        </p:spPr>
        <p:txBody>
          <a:bodyPr wrap="none" rtlCol="0">
            <a:spAutoFit/>
          </a:bodyPr>
          <a:lstStyle/>
          <a:p>
            <a:r>
              <a:rPr lang="en-US" dirty="0" smtClean="0">
                <a:latin typeface="Arial" panose="020B0604020202020204" pitchFamily="34" charset="0"/>
                <a:cs typeface="Arial" panose="020B0604020202020204" pitchFamily="34" charset="0"/>
              </a:rPr>
              <a:t>intensity</a:t>
            </a:r>
            <a:endParaRPr lang="en-US" dirty="0">
              <a:latin typeface="Arial" panose="020B0604020202020204" pitchFamily="34" charset="0"/>
              <a:cs typeface="Arial" panose="020B0604020202020204" pitchFamily="34" charset="0"/>
            </a:endParaRPr>
          </a:p>
        </p:txBody>
      </p:sp>
      <p:cxnSp>
        <p:nvCxnSpPr>
          <p:cNvPr id="53" name="Straight Connector 52"/>
          <p:cNvCxnSpPr/>
          <p:nvPr/>
        </p:nvCxnSpPr>
        <p:spPr>
          <a:xfrm>
            <a:off x="489182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520199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5512159"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5822325"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32491"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4265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75282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7062989"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7373155"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7683321"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799348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830365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8613821" y="4859623"/>
            <a:ext cx="0" cy="77273"/>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488117"/>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Fourier view of scattering</a:t>
            </a:r>
            <a:endParaRPr lang="en-US" dirty="0"/>
          </a:p>
        </p:txBody>
      </p:sp>
      <p:sp>
        <p:nvSpPr>
          <p:cNvPr id="4" name="Freeform 91"/>
          <p:cNvSpPr>
            <a:spLocks/>
          </p:cNvSpPr>
          <p:nvPr/>
        </p:nvSpPr>
        <p:spPr bwMode="auto">
          <a:xfrm>
            <a:off x="661521" y="2171653"/>
            <a:ext cx="4018820" cy="2093433"/>
          </a:xfrm>
          <a:custGeom>
            <a:avLst/>
            <a:gdLst>
              <a:gd name="T0" fmla="*/ 0 w 1176"/>
              <a:gd name="T1" fmla="*/ 608 h 608"/>
              <a:gd name="T2" fmla="*/ 94 w 1176"/>
              <a:gd name="T3" fmla="*/ 606 h 608"/>
              <a:gd name="T4" fmla="*/ 147 w 1176"/>
              <a:gd name="T5" fmla="*/ 599 h 608"/>
              <a:gd name="T6" fmla="*/ 210 w 1176"/>
              <a:gd name="T7" fmla="*/ 578 h 608"/>
              <a:gd name="T8" fmla="*/ 250 w 1176"/>
              <a:gd name="T9" fmla="*/ 554 h 608"/>
              <a:gd name="T10" fmla="*/ 280 w 1176"/>
              <a:gd name="T11" fmla="*/ 522 h 608"/>
              <a:gd name="T12" fmla="*/ 310 w 1176"/>
              <a:gd name="T13" fmla="*/ 488 h 608"/>
              <a:gd name="T14" fmla="*/ 337 w 1176"/>
              <a:gd name="T15" fmla="*/ 446 h 608"/>
              <a:gd name="T16" fmla="*/ 367 w 1176"/>
              <a:gd name="T17" fmla="*/ 386 h 608"/>
              <a:gd name="T18" fmla="*/ 399 w 1176"/>
              <a:gd name="T19" fmla="*/ 321 h 608"/>
              <a:gd name="T20" fmla="*/ 427 w 1176"/>
              <a:gd name="T21" fmla="*/ 255 h 608"/>
              <a:gd name="T22" fmla="*/ 460 w 1176"/>
              <a:gd name="T23" fmla="*/ 182 h 608"/>
              <a:gd name="T24" fmla="*/ 483 w 1176"/>
              <a:gd name="T25" fmla="*/ 126 h 608"/>
              <a:gd name="T26" fmla="*/ 505 w 1176"/>
              <a:gd name="T27" fmla="*/ 80 h 608"/>
              <a:gd name="T28" fmla="*/ 540 w 1176"/>
              <a:gd name="T29" fmla="*/ 33 h 608"/>
              <a:gd name="T30" fmla="*/ 565 w 1176"/>
              <a:gd name="T31" fmla="*/ 9 h 608"/>
              <a:gd name="T32" fmla="*/ 592 w 1176"/>
              <a:gd name="T33" fmla="*/ 0 h 608"/>
              <a:gd name="T34" fmla="*/ 618 w 1176"/>
              <a:gd name="T35" fmla="*/ 12 h 608"/>
              <a:gd name="T36" fmla="*/ 645 w 1176"/>
              <a:gd name="T37" fmla="*/ 38 h 608"/>
              <a:gd name="T38" fmla="*/ 670 w 1176"/>
              <a:gd name="T39" fmla="*/ 78 h 608"/>
              <a:gd name="T40" fmla="*/ 690 w 1176"/>
              <a:gd name="T41" fmla="*/ 117 h 608"/>
              <a:gd name="T42" fmla="*/ 706 w 1176"/>
              <a:gd name="T43" fmla="*/ 155 h 608"/>
              <a:gd name="T44" fmla="*/ 721 w 1176"/>
              <a:gd name="T45" fmla="*/ 191 h 608"/>
              <a:gd name="T46" fmla="*/ 747 w 1176"/>
              <a:gd name="T47" fmla="*/ 248 h 608"/>
              <a:gd name="T48" fmla="*/ 771 w 1176"/>
              <a:gd name="T49" fmla="*/ 302 h 608"/>
              <a:gd name="T50" fmla="*/ 796 w 1176"/>
              <a:gd name="T51" fmla="*/ 365 h 608"/>
              <a:gd name="T52" fmla="*/ 825 w 1176"/>
              <a:gd name="T53" fmla="*/ 420 h 608"/>
              <a:gd name="T54" fmla="*/ 849 w 1176"/>
              <a:gd name="T55" fmla="*/ 461 h 608"/>
              <a:gd name="T56" fmla="*/ 879 w 1176"/>
              <a:gd name="T57" fmla="*/ 503 h 608"/>
              <a:gd name="T58" fmla="*/ 901 w 1176"/>
              <a:gd name="T59" fmla="*/ 528 h 608"/>
              <a:gd name="T60" fmla="*/ 933 w 1176"/>
              <a:gd name="T61" fmla="*/ 557 h 608"/>
              <a:gd name="T62" fmla="*/ 963 w 1176"/>
              <a:gd name="T63" fmla="*/ 576 h 608"/>
              <a:gd name="T64" fmla="*/ 996 w 1176"/>
              <a:gd name="T65" fmla="*/ 590 h 608"/>
              <a:gd name="T66" fmla="*/ 1048 w 1176"/>
              <a:gd name="T67" fmla="*/ 600 h 608"/>
              <a:gd name="T68" fmla="*/ 1105 w 1176"/>
              <a:gd name="T69" fmla="*/ 606 h 608"/>
              <a:gd name="T70" fmla="*/ 1176 w 1176"/>
              <a:gd name="T71" fmla="*/ 606 h 608"/>
              <a:gd name="connsiteX0" fmla="*/ 0 w 10000"/>
              <a:gd name="connsiteY0" fmla="*/ 10000 h 10000"/>
              <a:gd name="connsiteX1" fmla="*/ 799 w 10000"/>
              <a:gd name="connsiteY1" fmla="*/ 9967 h 10000"/>
              <a:gd name="connsiteX2" fmla="*/ 1250 w 10000"/>
              <a:gd name="connsiteY2" fmla="*/ 9852 h 10000"/>
              <a:gd name="connsiteX3" fmla="*/ 1786 w 10000"/>
              <a:gd name="connsiteY3" fmla="*/ 9507 h 10000"/>
              <a:gd name="connsiteX4" fmla="*/ 2126 w 10000"/>
              <a:gd name="connsiteY4" fmla="*/ 9112 h 10000"/>
              <a:gd name="connsiteX5" fmla="*/ 2381 w 10000"/>
              <a:gd name="connsiteY5" fmla="*/ 8586 h 10000"/>
              <a:gd name="connsiteX6" fmla="*/ 2636 w 10000"/>
              <a:gd name="connsiteY6" fmla="*/ 8026 h 10000"/>
              <a:gd name="connsiteX7" fmla="*/ 2866 w 10000"/>
              <a:gd name="connsiteY7" fmla="*/ 7336 h 10000"/>
              <a:gd name="connsiteX8" fmla="*/ 3121 w 10000"/>
              <a:gd name="connsiteY8" fmla="*/ 6349 h 10000"/>
              <a:gd name="connsiteX9" fmla="*/ 3393 w 10000"/>
              <a:gd name="connsiteY9" fmla="*/ 5280 h 10000"/>
              <a:gd name="connsiteX10" fmla="*/ 3631 w 10000"/>
              <a:gd name="connsiteY10" fmla="*/ 4194 h 10000"/>
              <a:gd name="connsiteX11" fmla="*/ 3912 w 10000"/>
              <a:gd name="connsiteY11" fmla="*/ 2993 h 10000"/>
              <a:gd name="connsiteX12" fmla="*/ 4107 w 10000"/>
              <a:gd name="connsiteY12" fmla="*/ 2072 h 10000"/>
              <a:gd name="connsiteX13" fmla="*/ 4294 w 10000"/>
              <a:gd name="connsiteY13" fmla="*/ 1316 h 10000"/>
              <a:gd name="connsiteX14" fmla="*/ 4592 w 10000"/>
              <a:gd name="connsiteY14" fmla="*/ 543 h 10000"/>
              <a:gd name="connsiteX15" fmla="*/ 4804 w 10000"/>
              <a:gd name="connsiteY15" fmla="*/ 148 h 10000"/>
              <a:gd name="connsiteX16" fmla="*/ 5034 w 10000"/>
              <a:gd name="connsiteY16" fmla="*/ 0 h 10000"/>
              <a:gd name="connsiteX17" fmla="*/ 5255 w 10000"/>
              <a:gd name="connsiteY17" fmla="*/ 197 h 10000"/>
              <a:gd name="connsiteX18" fmla="*/ 5485 w 10000"/>
              <a:gd name="connsiteY18" fmla="*/ 625 h 10000"/>
              <a:gd name="connsiteX19" fmla="*/ 5697 w 10000"/>
              <a:gd name="connsiteY19" fmla="*/ 1283 h 10000"/>
              <a:gd name="connsiteX20" fmla="*/ 5867 w 10000"/>
              <a:gd name="connsiteY20" fmla="*/ 1924 h 10000"/>
              <a:gd name="connsiteX21" fmla="*/ 6003 w 10000"/>
              <a:gd name="connsiteY21" fmla="*/ 2549 h 10000"/>
              <a:gd name="connsiteX22" fmla="*/ 6131 w 10000"/>
              <a:gd name="connsiteY22" fmla="*/ 3141 h 10000"/>
              <a:gd name="connsiteX23" fmla="*/ 6352 w 10000"/>
              <a:gd name="connsiteY23" fmla="*/ 4079 h 10000"/>
              <a:gd name="connsiteX24" fmla="*/ 6556 w 10000"/>
              <a:gd name="connsiteY24" fmla="*/ 4967 h 10000"/>
              <a:gd name="connsiteX25" fmla="*/ 6769 w 10000"/>
              <a:gd name="connsiteY25" fmla="*/ 6003 h 10000"/>
              <a:gd name="connsiteX26" fmla="*/ 7015 w 10000"/>
              <a:gd name="connsiteY26" fmla="*/ 6908 h 10000"/>
              <a:gd name="connsiteX27" fmla="*/ 7219 w 10000"/>
              <a:gd name="connsiteY27" fmla="*/ 7582 h 10000"/>
              <a:gd name="connsiteX28" fmla="*/ 7662 w 10000"/>
              <a:gd name="connsiteY28" fmla="*/ 8684 h 10000"/>
              <a:gd name="connsiteX29" fmla="*/ 7934 w 10000"/>
              <a:gd name="connsiteY29" fmla="*/ 9161 h 10000"/>
              <a:gd name="connsiteX30" fmla="*/ 8189 w 10000"/>
              <a:gd name="connsiteY30" fmla="*/ 9474 h 10000"/>
              <a:gd name="connsiteX31" fmla="*/ 8469 w 10000"/>
              <a:gd name="connsiteY31" fmla="*/ 9704 h 10000"/>
              <a:gd name="connsiteX32" fmla="*/ 8912 w 10000"/>
              <a:gd name="connsiteY32" fmla="*/ 9868 h 10000"/>
              <a:gd name="connsiteX33" fmla="*/ 9396 w 10000"/>
              <a:gd name="connsiteY33" fmla="*/ 9967 h 10000"/>
              <a:gd name="connsiteX34" fmla="*/ 10000 w 10000"/>
              <a:gd name="connsiteY34" fmla="*/ 9967 h 10000"/>
              <a:gd name="connsiteX0" fmla="*/ 0 w 9396"/>
              <a:gd name="connsiteY0" fmla="*/ 10000 h 10000"/>
              <a:gd name="connsiteX1" fmla="*/ 799 w 9396"/>
              <a:gd name="connsiteY1" fmla="*/ 9967 h 10000"/>
              <a:gd name="connsiteX2" fmla="*/ 1250 w 9396"/>
              <a:gd name="connsiteY2" fmla="*/ 9852 h 10000"/>
              <a:gd name="connsiteX3" fmla="*/ 1786 w 9396"/>
              <a:gd name="connsiteY3" fmla="*/ 9507 h 10000"/>
              <a:gd name="connsiteX4" fmla="*/ 2126 w 9396"/>
              <a:gd name="connsiteY4" fmla="*/ 9112 h 10000"/>
              <a:gd name="connsiteX5" fmla="*/ 2381 w 9396"/>
              <a:gd name="connsiteY5" fmla="*/ 8586 h 10000"/>
              <a:gd name="connsiteX6" fmla="*/ 2636 w 9396"/>
              <a:gd name="connsiteY6" fmla="*/ 8026 h 10000"/>
              <a:gd name="connsiteX7" fmla="*/ 2866 w 9396"/>
              <a:gd name="connsiteY7" fmla="*/ 7336 h 10000"/>
              <a:gd name="connsiteX8" fmla="*/ 3121 w 9396"/>
              <a:gd name="connsiteY8" fmla="*/ 6349 h 10000"/>
              <a:gd name="connsiteX9" fmla="*/ 3393 w 9396"/>
              <a:gd name="connsiteY9" fmla="*/ 5280 h 10000"/>
              <a:gd name="connsiteX10" fmla="*/ 3631 w 9396"/>
              <a:gd name="connsiteY10" fmla="*/ 4194 h 10000"/>
              <a:gd name="connsiteX11" fmla="*/ 3912 w 9396"/>
              <a:gd name="connsiteY11" fmla="*/ 2993 h 10000"/>
              <a:gd name="connsiteX12" fmla="*/ 4107 w 9396"/>
              <a:gd name="connsiteY12" fmla="*/ 2072 h 10000"/>
              <a:gd name="connsiteX13" fmla="*/ 4294 w 9396"/>
              <a:gd name="connsiteY13" fmla="*/ 1316 h 10000"/>
              <a:gd name="connsiteX14" fmla="*/ 4592 w 9396"/>
              <a:gd name="connsiteY14" fmla="*/ 543 h 10000"/>
              <a:gd name="connsiteX15" fmla="*/ 4804 w 9396"/>
              <a:gd name="connsiteY15" fmla="*/ 148 h 10000"/>
              <a:gd name="connsiteX16" fmla="*/ 5034 w 9396"/>
              <a:gd name="connsiteY16" fmla="*/ 0 h 10000"/>
              <a:gd name="connsiteX17" fmla="*/ 5255 w 9396"/>
              <a:gd name="connsiteY17" fmla="*/ 197 h 10000"/>
              <a:gd name="connsiteX18" fmla="*/ 5485 w 9396"/>
              <a:gd name="connsiteY18" fmla="*/ 625 h 10000"/>
              <a:gd name="connsiteX19" fmla="*/ 5697 w 9396"/>
              <a:gd name="connsiteY19" fmla="*/ 1283 h 10000"/>
              <a:gd name="connsiteX20" fmla="*/ 5867 w 9396"/>
              <a:gd name="connsiteY20" fmla="*/ 1924 h 10000"/>
              <a:gd name="connsiteX21" fmla="*/ 6003 w 9396"/>
              <a:gd name="connsiteY21" fmla="*/ 2549 h 10000"/>
              <a:gd name="connsiteX22" fmla="*/ 6131 w 9396"/>
              <a:gd name="connsiteY22" fmla="*/ 3141 h 10000"/>
              <a:gd name="connsiteX23" fmla="*/ 6352 w 9396"/>
              <a:gd name="connsiteY23" fmla="*/ 4079 h 10000"/>
              <a:gd name="connsiteX24" fmla="*/ 6556 w 9396"/>
              <a:gd name="connsiteY24" fmla="*/ 4967 h 10000"/>
              <a:gd name="connsiteX25" fmla="*/ 6769 w 9396"/>
              <a:gd name="connsiteY25" fmla="*/ 6003 h 10000"/>
              <a:gd name="connsiteX26" fmla="*/ 7015 w 9396"/>
              <a:gd name="connsiteY26" fmla="*/ 6908 h 10000"/>
              <a:gd name="connsiteX27" fmla="*/ 7219 w 9396"/>
              <a:gd name="connsiteY27" fmla="*/ 7582 h 10000"/>
              <a:gd name="connsiteX28" fmla="*/ 7662 w 9396"/>
              <a:gd name="connsiteY28" fmla="*/ 8684 h 10000"/>
              <a:gd name="connsiteX29" fmla="*/ 7934 w 9396"/>
              <a:gd name="connsiteY29" fmla="*/ 9161 h 10000"/>
              <a:gd name="connsiteX30" fmla="*/ 8189 w 9396"/>
              <a:gd name="connsiteY30" fmla="*/ 9474 h 10000"/>
              <a:gd name="connsiteX31" fmla="*/ 8469 w 9396"/>
              <a:gd name="connsiteY31" fmla="*/ 9704 h 10000"/>
              <a:gd name="connsiteX32" fmla="*/ 8912 w 9396"/>
              <a:gd name="connsiteY32" fmla="*/ 9868 h 10000"/>
              <a:gd name="connsiteX33" fmla="*/ 9396 w 9396"/>
              <a:gd name="connsiteY33" fmla="*/ 9967 h 10000"/>
              <a:gd name="connsiteX0" fmla="*/ 0 w 9485"/>
              <a:gd name="connsiteY0" fmla="*/ 10000 h 10000"/>
              <a:gd name="connsiteX1" fmla="*/ 850 w 9485"/>
              <a:gd name="connsiteY1" fmla="*/ 9967 h 10000"/>
              <a:gd name="connsiteX2" fmla="*/ 1330 w 9485"/>
              <a:gd name="connsiteY2" fmla="*/ 9852 h 10000"/>
              <a:gd name="connsiteX3" fmla="*/ 1901 w 9485"/>
              <a:gd name="connsiteY3" fmla="*/ 9507 h 10000"/>
              <a:gd name="connsiteX4" fmla="*/ 2263 w 9485"/>
              <a:gd name="connsiteY4" fmla="*/ 9112 h 10000"/>
              <a:gd name="connsiteX5" fmla="*/ 2534 w 9485"/>
              <a:gd name="connsiteY5" fmla="*/ 8586 h 10000"/>
              <a:gd name="connsiteX6" fmla="*/ 2805 w 9485"/>
              <a:gd name="connsiteY6" fmla="*/ 8026 h 10000"/>
              <a:gd name="connsiteX7" fmla="*/ 3050 w 9485"/>
              <a:gd name="connsiteY7" fmla="*/ 7336 h 10000"/>
              <a:gd name="connsiteX8" fmla="*/ 3322 w 9485"/>
              <a:gd name="connsiteY8" fmla="*/ 6349 h 10000"/>
              <a:gd name="connsiteX9" fmla="*/ 3611 w 9485"/>
              <a:gd name="connsiteY9" fmla="*/ 5280 h 10000"/>
              <a:gd name="connsiteX10" fmla="*/ 3864 w 9485"/>
              <a:gd name="connsiteY10" fmla="*/ 4194 h 10000"/>
              <a:gd name="connsiteX11" fmla="*/ 4163 w 9485"/>
              <a:gd name="connsiteY11" fmla="*/ 2993 h 10000"/>
              <a:gd name="connsiteX12" fmla="*/ 4371 w 9485"/>
              <a:gd name="connsiteY12" fmla="*/ 2072 h 10000"/>
              <a:gd name="connsiteX13" fmla="*/ 4570 w 9485"/>
              <a:gd name="connsiteY13" fmla="*/ 1316 h 10000"/>
              <a:gd name="connsiteX14" fmla="*/ 4887 w 9485"/>
              <a:gd name="connsiteY14" fmla="*/ 543 h 10000"/>
              <a:gd name="connsiteX15" fmla="*/ 5113 w 9485"/>
              <a:gd name="connsiteY15" fmla="*/ 148 h 10000"/>
              <a:gd name="connsiteX16" fmla="*/ 5358 w 9485"/>
              <a:gd name="connsiteY16" fmla="*/ 0 h 10000"/>
              <a:gd name="connsiteX17" fmla="*/ 5593 w 9485"/>
              <a:gd name="connsiteY17" fmla="*/ 197 h 10000"/>
              <a:gd name="connsiteX18" fmla="*/ 5838 w 9485"/>
              <a:gd name="connsiteY18" fmla="*/ 625 h 10000"/>
              <a:gd name="connsiteX19" fmla="*/ 6063 w 9485"/>
              <a:gd name="connsiteY19" fmla="*/ 1283 h 10000"/>
              <a:gd name="connsiteX20" fmla="*/ 6244 w 9485"/>
              <a:gd name="connsiteY20" fmla="*/ 1924 h 10000"/>
              <a:gd name="connsiteX21" fmla="*/ 6389 w 9485"/>
              <a:gd name="connsiteY21" fmla="*/ 2549 h 10000"/>
              <a:gd name="connsiteX22" fmla="*/ 6525 w 9485"/>
              <a:gd name="connsiteY22" fmla="*/ 3141 h 10000"/>
              <a:gd name="connsiteX23" fmla="*/ 6760 w 9485"/>
              <a:gd name="connsiteY23" fmla="*/ 4079 h 10000"/>
              <a:gd name="connsiteX24" fmla="*/ 6977 w 9485"/>
              <a:gd name="connsiteY24" fmla="*/ 4967 h 10000"/>
              <a:gd name="connsiteX25" fmla="*/ 7204 w 9485"/>
              <a:gd name="connsiteY25" fmla="*/ 6003 h 10000"/>
              <a:gd name="connsiteX26" fmla="*/ 7466 w 9485"/>
              <a:gd name="connsiteY26" fmla="*/ 6908 h 10000"/>
              <a:gd name="connsiteX27" fmla="*/ 7683 w 9485"/>
              <a:gd name="connsiteY27" fmla="*/ 7582 h 10000"/>
              <a:gd name="connsiteX28" fmla="*/ 8155 w 9485"/>
              <a:gd name="connsiteY28" fmla="*/ 8684 h 10000"/>
              <a:gd name="connsiteX29" fmla="*/ 8444 w 9485"/>
              <a:gd name="connsiteY29" fmla="*/ 9161 h 10000"/>
              <a:gd name="connsiteX30" fmla="*/ 8715 w 9485"/>
              <a:gd name="connsiteY30" fmla="*/ 9474 h 10000"/>
              <a:gd name="connsiteX31" fmla="*/ 9013 w 9485"/>
              <a:gd name="connsiteY31" fmla="*/ 9704 h 10000"/>
              <a:gd name="connsiteX32" fmla="*/ 9485 w 9485"/>
              <a:gd name="connsiteY32" fmla="*/ 9868 h 10000"/>
              <a:gd name="connsiteX0" fmla="*/ 0 w 9502"/>
              <a:gd name="connsiteY0" fmla="*/ 10000 h 10000"/>
              <a:gd name="connsiteX1" fmla="*/ 896 w 9502"/>
              <a:gd name="connsiteY1" fmla="*/ 9967 h 10000"/>
              <a:gd name="connsiteX2" fmla="*/ 1402 w 9502"/>
              <a:gd name="connsiteY2" fmla="*/ 9852 h 10000"/>
              <a:gd name="connsiteX3" fmla="*/ 2004 w 9502"/>
              <a:gd name="connsiteY3" fmla="*/ 9507 h 10000"/>
              <a:gd name="connsiteX4" fmla="*/ 2386 w 9502"/>
              <a:gd name="connsiteY4" fmla="*/ 9112 h 10000"/>
              <a:gd name="connsiteX5" fmla="*/ 2672 w 9502"/>
              <a:gd name="connsiteY5" fmla="*/ 8586 h 10000"/>
              <a:gd name="connsiteX6" fmla="*/ 2957 w 9502"/>
              <a:gd name="connsiteY6" fmla="*/ 8026 h 10000"/>
              <a:gd name="connsiteX7" fmla="*/ 3216 w 9502"/>
              <a:gd name="connsiteY7" fmla="*/ 7336 h 10000"/>
              <a:gd name="connsiteX8" fmla="*/ 3502 w 9502"/>
              <a:gd name="connsiteY8" fmla="*/ 6349 h 10000"/>
              <a:gd name="connsiteX9" fmla="*/ 3807 w 9502"/>
              <a:gd name="connsiteY9" fmla="*/ 5280 h 10000"/>
              <a:gd name="connsiteX10" fmla="*/ 4074 w 9502"/>
              <a:gd name="connsiteY10" fmla="*/ 4194 h 10000"/>
              <a:gd name="connsiteX11" fmla="*/ 4389 w 9502"/>
              <a:gd name="connsiteY11" fmla="*/ 2993 h 10000"/>
              <a:gd name="connsiteX12" fmla="*/ 4608 w 9502"/>
              <a:gd name="connsiteY12" fmla="*/ 2072 h 10000"/>
              <a:gd name="connsiteX13" fmla="*/ 4818 w 9502"/>
              <a:gd name="connsiteY13" fmla="*/ 1316 h 10000"/>
              <a:gd name="connsiteX14" fmla="*/ 5152 w 9502"/>
              <a:gd name="connsiteY14" fmla="*/ 543 h 10000"/>
              <a:gd name="connsiteX15" fmla="*/ 5391 w 9502"/>
              <a:gd name="connsiteY15" fmla="*/ 148 h 10000"/>
              <a:gd name="connsiteX16" fmla="*/ 5649 w 9502"/>
              <a:gd name="connsiteY16" fmla="*/ 0 h 10000"/>
              <a:gd name="connsiteX17" fmla="*/ 5897 w 9502"/>
              <a:gd name="connsiteY17" fmla="*/ 197 h 10000"/>
              <a:gd name="connsiteX18" fmla="*/ 6155 w 9502"/>
              <a:gd name="connsiteY18" fmla="*/ 625 h 10000"/>
              <a:gd name="connsiteX19" fmla="*/ 6392 w 9502"/>
              <a:gd name="connsiteY19" fmla="*/ 1283 h 10000"/>
              <a:gd name="connsiteX20" fmla="*/ 6583 w 9502"/>
              <a:gd name="connsiteY20" fmla="*/ 1924 h 10000"/>
              <a:gd name="connsiteX21" fmla="*/ 6736 w 9502"/>
              <a:gd name="connsiteY21" fmla="*/ 2549 h 10000"/>
              <a:gd name="connsiteX22" fmla="*/ 6879 w 9502"/>
              <a:gd name="connsiteY22" fmla="*/ 3141 h 10000"/>
              <a:gd name="connsiteX23" fmla="*/ 7127 w 9502"/>
              <a:gd name="connsiteY23" fmla="*/ 4079 h 10000"/>
              <a:gd name="connsiteX24" fmla="*/ 7356 w 9502"/>
              <a:gd name="connsiteY24" fmla="*/ 4967 h 10000"/>
              <a:gd name="connsiteX25" fmla="*/ 7595 w 9502"/>
              <a:gd name="connsiteY25" fmla="*/ 6003 h 10000"/>
              <a:gd name="connsiteX26" fmla="*/ 7871 w 9502"/>
              <a:gd name="connsiteY26" fmla="*/ 6908 h 10000"/>
              <a:gd name="connsiteX27" fmla="*/ 8100 w 9502"/>
              <a:gd name="connsiteY27" fmla="*/ 7582 h 10000"/>
              <a:gd name="connsiteX28" fmla="*/ 8598 w 9502"/>
              <a:gd name="connsiteY28" fmla="*/ 8684 h 10000"/>
              <a:gd name="connsiteX29" fmla="*/ 8902 w 9502"/>
              <a:gd name="connsiteY29" fmla="*/ 9161 h 10000"/>
              <a:gd name="connsiteX30" fmla="*/ 9188 w 9502"/>
              <a:gd name="connsiteY30" fmla="*/ 9474 h 10000"/>
              <a:gd name="connsiteX31" fmla="*/ 9502 w 9502"/>
              <a:gd name="connsiteY31" fmla="*/ 9704 h 10000"/>
              <a:gd name="connsiteX0" fmla="*/ 0 w 9670"/>
              <a:gd name="connsiteY0" fmla="*/ 10000 h 10000"/>
              <a:gd name="connsiteX1" fmla="*/ 943 w 9670"/>
              <a:gd name="connsiteY1" fmla="*/ 9967 h 10000"/>
              <a:gd name="connsiteX2" fmla="*/ 1475 w 9670"/>
              <a:gd name="connsiteY2" fmla="*/ 9852 h 10000"/>
              <a:gd name="connsiteX3" fmla="*/ 2109 w 9670"/>
              <a:gd name="connsiteY3" fmla="*/ 9507 h 10000"/>
              <a:gd name="connsiteX4" fmla="*/ 2511 w 9670"/>
              <a:gd name="connsiteY4" fmla="*/ 9112 h 10000"/>
              <a:gd name="connsiteX5" fmla="*/ 2812 w 9670"/>
              <a:gd name="connsiteY5" fmla="*/ 8586 h 10000"/>
              <a:gd name="connsiteX6" fmla="*/ 3112 w 9670"/>
              <a:gd name="connsiteY6" fmla="*/ 8026 h 10000"/>
              <a:gd name="connsiteX7" fmla="*/ 3385 w 9670"/>
              <a:gd name="connsiteY7" fmla="*/ 7336 h 10000"/>
              <a:gd name="connsiteX8" fmla="*/ 3686 w 9670"/>
              <a:gd name="connsiteY8" fmla="*/ 6349 h 10000"/>
              <a:gd name="connsiteX9" fmla="*/ 4007 w 9670"/>
              <a:gd name="connsiteY9" fmla="*/ 5280 h 10000"/>
              <a:gd name="connsiteX10" fmla="*/ 4288 w 9670"/>
              <a:gd name="connsiteY10" fmla="*/ 4194 h 10000"/>
              <a:gd name="connsiteX11" fmla="*/ 4619 w 9670"/>
              <a:gd name="connsiteY11" fmla="*/ 2993 h 10000"/>
              <a:gd name="connsiteX12" fmla="*/ 4850 w 9670"/>
              <a:gd name="connsiteY12" fmla="*/ 2072 h 10000"/>
              <a:gd name="connsiteX13" fmla="*/ 5071 w 9670"/>
              <a:gd name="connsiteY13" fmla="*/ 1316 h 10000"/>
              <a:gd name="connsiteX14" fmla="*/ 5422 w 9670"/>
              <a:gd name="connsiteY14" fmla="*/ 543 h 10000"/>
              <a:gd name="connsiteX15" fmla="*/ 5674 w 9670"/>
              <a:gd name="connsiteY15" fmla="*/ 148 h 10000"/>
              <a:gd name="connsiteX16" fmla="*/ 5945 w 9670"/>
              <a:gd name="connsiteY16" fmla="*/ 0 h 10000"/>
              <a:gd name="connsiteX17" fmla="*/ 6206 w 9670"/>
              <a:gd name="connsiteY17" fmla="*/ 197 h 10000"/>
              <a:gd name="connsiteX18" fmla="*/ 6478 w 9670"/>
              <a:gd name="connsiteY18" fmla="*/ 625 h 10000"/>
              <a:gd name="connsiteX19" fmla="*/ 6727 w 9670"/>
              <a:gd name="connsiteY19" fmla="*/ 1283 h 10000"/>
              <a:gd name="connsiteX20" fmla="*/ 6928 w 9670"/>
              <a:gd name="connsiteY20" fmla="*/ 1924 h 10000"/>
              <a:gd name="connsiteX21" fmla="*/ 7089 w 9670"/>
              <a:gd name="connsiteY21" fmla="*/ 2549 h 10000"/>
              <a:gd name="connsiteX22" fmla="*/ 7240 w 9670"/>
              <a:gd name="connsiteY22" fmla="*/ 3141 h 10000"/>
              <a:gd name="connsiteX23" fmla="*/ 7501 w 9670"/>
              <a:gd name="connsiteY23" fmla="*/ 4079 h 10000"/>
              <a:gd name="connsiteX24" fmla="*/ 7742 w 9670"/>
              <a:gd name="connsiteY24" fmla="*/ 4967 h 10000"/>
              <a:gd name="connsiteX25" fmla="*/ 7993 w 9670"/>
              <a:gd name="connsiteY25" fmla="*/ 6003 h 10000"/>
              <a:gd name="connsiteX26" fmla="*/ 8284 w 9670"/>
              <a:gd name="connsiteY26" fmla="*/ 6908 h 10000"/>
              <a:gd name="connsiteX27" fmla="*/ 8525 w 9670"/>
              <a:gd name="connsiteY27" fmla="*/ 7582 h 10000"/>
              <a:gd name="connsiteX28" fmla="*/ 9049 w 9670"/>
              <a:gd name="connsiteY28" fmla="*/ 8684 h 10000"/>
              <a:gd name="connsiteX29" fmla="*/ 9369 w 9670"/>
              <a:gd name="connsiteY29" fmla="*/ 9161 h 10000"/>
              <a:gd name="connsiteX30" fmla="*/ 9670 w 9670"/>
              <a:gd name="connsiteY30" fmla="*/ 9474 h 10000"/>
              <a:gd name="connsiteX0" fmla="*/ 0 w 9689"/>
              <a:gd name="connsiteY0" fmla="*/ 10000 h 10000"/>
              <a:gd name="connsiteX1" fmla="*/ 975 w 9689"/>
              <a:gd name="connsiteY1" fmla="*/ 9967 h 10000"/>
              <a:gd name="connsiteX2" fmla="*/ 1525 w 9689"/>
              <a:gd name="connsiteY2" fmla="*/ 9852 h 10000"/>
              <a:gd name="connsiteX3" fmla="*/ 2181 w 9689"/>
              <a:gd name="connsiteY3" fmla="*/ 9507 h 10000"/>
              <a:gd name="connsiteX4" fmla="*/ 2597 w 9689"/>
              <a:gd name="connsiteY4" fmla="*/ 9112 h 10000"/>
              <a:gd name="connsiteX5" fmla="*/ 2908 w 9689"/>
              <a:gd name="connsiteY5" fmla="*/ 8586 h 10000"/>
              <a:gd name="connsiteX6" fmla="*/ 3218 w 9689"/>
              <a:gd name="connsiteY6" fmla="*/ 8026 h 10000"/>
              <a:gd name="connsiteX7" fmla="*/ 3501 w 9689"/>
              <a:gd name="connsiteY7" fmla="*/ 7336 h 10000"/>
              <a:gd name="connsiteX8" fmla="*/ 3812 w 9689"/>
              <a:gd name="connsiteY8" fmla="*/ 6349 h 10000"/>
              <a:gd name="connsiteX9" fmla="*/ 4144 w 9689"/>
              <a:gd name="connsiteY9" fmla="*/ 5280 h 10000"/>
              <a:gd name="connsiteX10" fmla="*/ 4434 w 9689"/>
              <a:gd name="connsiteY10" fmla="*/ 4194 h 10000"/>
              <a:gd name="connsiteX11" fmla="*/ 4777 w 9689"/>
              <a:gd name="connsiteY11" fmla="*/ 2993 h 10000"/>
              <a:gd name="connsiteX12" fmla="*/ 5016 w 9689"/>
              <a:gd name="connsiteY12" fmla="*/ 2072 h 10000"/>
              <a:gd name="connsiteX13" fmla="*/ 5244 w 9689"/>
              <a:gd name="connsiteY13" fmla="*/ 1316 h 10000"/>
              <a:gd name="connsiteX14" fmla="*/ 5607 w 9689"/>
              <a:gd name="connsiteY14" fmla="*/ 543 h 10000"/>
              <a:gd name="connsiteX15" fmla="*/ 5868 w 9689"/>
              <a:gd name="connsiteY15" fmla="*/ 148 h 10000"/>
              <a:gd name="connsiteX16" fmla="*/ 6148 w 9689"/>
              <a:gd name="connsiteY16" fmla="*/ 0 h 10000"/>
              <a:gd name="connsiteX17" fmla="*/ 6418 w 9689"/>
              <a:gd name="connsiteY17" fmla="*/ 197 h 10000"/>
              <a:gd name="connsiteX18" fmla="*/ 6699 w 9689"/>
              <a:gd name="connsiteY18" fmla="*/ 625 h 10000"/>
              <a:gd name="connsiteX19" fmla="*/ 6957 w 9689"/>
              <a:gd name="connsiteY19" fmla="*/ 1283 h 10000"/>
              <a:gd name="connsiteX20" fmla="*/ 7164 w 9689"/>
              <a:gd name="connsiteY20" fmla="*/ 1924 h 10000"/>
              <a:gd name="connsiteX21" fmla="*/ 7331 w 9689"/>
              <a:gd name="connsiteY21" fmla="*/ 2549 h 10000"/>
              <a:gd name="connsiteX22" fmla="*/ 7487 w 9689"/>
              <a:gd name="connsiteY22" fmla="*/ 3141 h 10000"/>
              <a:gd name="connsiteX23" fmla="*/ 7757 w 9689"/>
              <a:gd name="connsiteY23" fmla="*/ 4079 h 10000"/>
              <a:gd name="connsiteX24" fmla="*/ 8006 w 9689"/>
              <a:gd name="connsiteY24" fmla="*/ 4967 h 10000"/>
              <a:gd name="connsiteX25" fmla="*/ 8266 w 9689"/>
              <a:gd name="connsiteY25" fmla="*/ 6003 h 10000"/>
              <a:gd name="connsiteX26" fmla="*/ 8567 w 9689"/>
              <a:gd name="connsiteY26" fmla="*/ 6908 h 10000"/>
              <a:gd name="connsiteX27" fmla="*/ 8816 w 9689"/>
              <a:gd name="connsiteY27" fmla="*/ 7582 h 10000"/>
              <a:gd name="connsiteX28" fmla="*/ 9358 w 9689"/>
              <a:gd name="connsiteY28" fmla="*/ 8684 h 10000"/>
              <a:gd name="connsiteX29" fmla="*/ 9689 w 9689"/>
              <a:gd name="connsiteY29" fmla="*/ 9161 h 10000"/>
              <a:gd name="connsiteX0" fmla="*/ 0 w 9658"/>
              <a:gd name="connsiteY0" fmla="*/ 10000 h 10000"/>
              <a:gd name="connsiteX1" fmla="*/ 1006 w 9658"/>
              <a:gd name="connsiteY1" fmla="*/ 9967 h 10000"/>
              <a:gd name="connsiteX2" fmla="*/ 1574 w 9658"/>
              <a:gd name="connsiteY2" fmla="*/ 9852 h 10000"/>
              <a:gd name="connsiteX3" fmla="*/ 2251 w 9658"/>
              <a:gd name="connsiteY3" fmla="*/ 9507 h 10000"/>
              <a:gd name="connsiteX4" fmla="*/ 2680 w 9658"/>
              <a:gd name="connsiteY4" fmla="*/ 9112 h 10000"/>
              <a:gd name="connsiteX5" fmla="*/ 3001 w 9658"/>
              <a:gd name="connsiteY5" fmla="*/ 8586 h 10000"/>
              <a:gd name="connsiteX6" fmla="*/ 3321 w 9658"/>
              <a:gd name="connsiteY6" fmla="*/ 8026 h 10000"/>
              <a:gd name="connsiteX7" fmla="*/ 3613 w 9658"/>
              <a:gd name="connsiteY7" fmla="*/ 7336 h 10000"/>
              <a:gd name="connsiteX8" fmla="*/ 3934 w 9658"/>
              <a:gd name="connsiteY8" fmla="*/ 6349 h 10000"/>
              <a:gd name="connsiteX9" fmla="*/ 4277 w 9658"/>
              <a:gd name="connsiteY9" fmla="*/ 5280 h 10000"/>
              <a:gd name="connsiteX10" fmla="*/ 4576 w 9658"/>
              <a:gd name="connsiteY10" fmla="*/ 4194 h 10000"/>
              <a:gd name="connsiteX11" fmla="*/ 4930 w 9658"/>
              <a:gd name="connsiteY11" fmla="*/ 2993 h 10000"/>
              <a:gd name="connsiteX12" fmla="*/ 5177 w 9658"/>
              <a:gd name="connsiteY12" fmla="*/ 2072 h 10000"/>
              <a:gd name="connsiteX13" fmla="*/ 5412 w 9658"/>
              <a:gd name="connsiteY13" fmla="*/ 1316 h 10000"/>
              <a:gd name="connsiteX14" fmla="*/ 5787 w 9658"/>
              <a:gd name="connsiteY14" fmla="*/ 543 h 10000"/>
              <a:gd name="connsiteX15" fmla="*/ 6056 w 9658"/>
              <a:gd name="connsiteY15" fmla="*/ 148 h 10000"/>
              <a:gd name="connsiteX16" fmla="*/ 6345 w 9658"/>
              <a:gd name="connsiteY16" fmla="*/ 0 h 10000"/>
              <a:gd name="connsiteX17" fmla="*/ 6624 w 9658"/>
              <a:gd name="connsiteY17" fmla="*/ 197 h 10000"/>
              <a:gd name="connsiteX18" fmla="*/ 6914 w 9658"/>
              <a:gd name="connsiteY18" fmla="*/ 625 h 10000"/>
              <a:gd name="connsiteX19" fmla="*/ 7180 w 9658"/>
              <a:gd name="connsiteY19" fmla="*/ 1283 h 10000"/>
              <a:gd name="connsiteX20" fmla="*/ 7394 w 9658"/>
              <a:gd name="connsiteY20" fmla="*/ 1924 h 10000"/>
              <a:gd name="connsiteX21" fmla="*/ 7566 w 9658"/>
              <a:gd name="connsiteY21" fmla="*/ 2549 h 10000"/>
              <a:gd name="connsiteX22" fmla="*/ 7727 w 9658"/>
              <a:gd name="connsiteY22" fmla="*/ 3141 h 10000"/>
              <a:gd name="connsiteX23" fmla="*/ 8006 w 9658"/>
              <a:gd name="connsiteY23" fmla="*/ 4079 h 10000"/>
              <a:gd name="connsiteX24" fmla="*/ 8263 w 9658"/>
              <a:gd name="connsiteY24" fmla="*/ 4967 h 10000"/>
              <a:gd name="connsiteX25" fmla="*/ 8531 w 9658"/>
              <a:gd name="connsiteY25" fmla="*/ 6003 h 10000"/>
              <a:gd name="connsiteX26" fmla="*/ 8842 w 9658"/>
              <a:gd name="connsiteY26" fmla="*/ 6908 h 10000"/>
              <a:gd name="connsiteX27" fmla="*/ 9099 w 9658"/>
              <a:gd name="connsiteY27" fmla="*/ 7582 h 10000"/>
              <a:gd name="connsiteX28" fmla="*/ 9658 w 9658"/>
              <a:gd name="connsiteY28" fmla="*/ 8684 h 10000"/>
              <a:gd name="connsiteX0" fmla="*/ 0 w 9421"/>
              <a:gd name="connsiteY0" fmla="*/ 10000 h 10000"/>
              <a:gd name="connsiteX1" fmla="*/ 1042 w 9421"/>
              <a:gd name="connsiteY1" fmla="*/ 9967 h 10000"/>
              <a:gd name="connsiteX2" fmla="*/ 1630 w 9421"/>
              <a:gd name="connsiteY2" fmla="*/ 9852 h 10000"/>
              <a:gd name="connsiteX3" fmla="*/ 2331 w 9421"/>
              <a:gd name="connsiteY3" fmla="*/ 9507 h 10000"/>
              <a:gd name="connsiteX4" fmla="*/ 2775 w 9421"/>
              <a:gd name="connsiteY4" fmla="*/ 9112 h 10000"/>
              <a:gd name="connsiteX5" fmla="*/ 3107 w 9421"/>
              <a:gd name="connsiteY5" fmla="*/ 8586 h 10000"/>
              <a:gd name="connsiteX6" fmla="*/ 3439 w 9421"/>
              <a:gd name="connsiteY6" fmla="*/ 8026 h 10000"/>
              <a:gd name="connsiteX7" fmla="*/ 3741 w 9421"/>
              <a:gd name="connsiteY7" fmla="*/ 7336 h 10000"/>
              <a:gd name="connsiteX8" fmla="*/ 4073 w 9421"/>
              <a:gd name="connsiteY8" fmla="*/ 6349 h 10000"/>
              <a:gd name="connsiteX9" fmla="*/ 4428 w 9421"/>
              <a:gd name="connsiteY9" fmla="*/ 5280 h 10000"/>
              <a:gd name="connsiteX10" fmla="*/ 4738 w 9421"/>
              <a:gd name="connsiteY10" fmla="*/ 4194 h 10000"/>
              <a:gd name="connsiteX11" fmla="*/ 5105 w 9421"/>
              <a:gd name="connsiteY11" fmla="*/ 2993 h 10000"/>
              <a:gd name="connsiteX12" fmla="*/ 5360 w 9421"/>
              <a:gd name="connsiteY12" fmla="*/ 2072 h 10000"/>
              <a:gd name="connsiteX13" fmla="*/ 5604 w 9421"/>
              <a:gd name="connsiteY13" fmla="*/ 1316 h 10000"/>
              <a:gd name="connsiteX14" fmla="*/ 5992 w 9421"/>
              <a:gd name="connsiteY14" fmla="*/ 543 h 10000"/>
              <a:gd name="connsiteX15" fmla="*/ 6270 w 9421"/>
              <a:gd name="connsiteY15" fmla="*/ 148 h 10000"/>
              <a:gd name="connsiteX16" fmla="*/ 6570 w 9421"/>
              <a:gd name="connsiteY16" fmla="*/ 0 h 10000"/>
              <a:gd name="connsiteX17" fmla="*/ 6859 w 9421"/>
              <a:gd name="connsiteY17" fmla="*/ 197 h 10000"/>
              <a:gd name="connsiteX18" fmla="*/ 7159 w 9421"/>
              <a:gd name="connsiteY18" fmla="*/ 625 h 10000"/>
              <a:gd name="connsiteX19" fmla="*/ 7434 w 9421"/>
              <a:gd name="connsiteY19" fmla="*/ 1283 h 10000"/>
              <a:gd name="connsiteX20" fmla="*/ 7656 w 9421"/>
              <a:gd name="connsiteY20" fmla="*/ 1924 h 10000"/>
              <a:gd name="connsiteX21" fmla="*/ 7834 w 9421"/>
              <a:gd name="connsiteY21" fmla="*/ 2549 h 10000"/>
              <a:gd name="connsiteX22" fmla="*/ 8001 w 9421"/>
              <a:gd name="connsiteY22" fmla="*/ 3141 h 10000"/>
              <a:gd name="connsiteX23" fmla="*/ 8290 w 9421"/>
              <a:gd name="connsiteY23" fmla="*/ 4079 h 10000"/>
              <a:gd name="connsiteX24" fmla="*/ 8556 w 9421"/>
              <a:gd name="connsiteY24" fmla="*/ 4967 h 10000"/>
              <a:gd name="connsiteX25" fmla="*/ 8833 w 9421"/>
              <a:gd name="connsiteY25" fmla="*/ 6003 h 10000"/>
              <a:gd name="connsiteX26" fmla="*/ 9155 w 9421"/>
              <a:gd name="connsiteY26" fmla="*/ 6908 h 10000"/>
              <a:gd name="connsiteX27" fmla="*/ 9421 w 9421"/>
              <a:gd name="connsiteY27" fmla="*/ 7582 h 10000"/>
              <a:gd name="connsiteX0" fmla="*/ 0 w 10000"/>
              <a:gd name="connsiteY0" fmla="*/ 10000 h 10000"/>
              <a:gd name="connsiteX1" fmla="*/ 1730 w 10000"/>
              <a:gd name="connsiteY1" fmla="*/ 9852 h 10000"/>
              <a:gd name="connsiteX2" fmla="*/ 2474 w 10000"/>
              <a:gd name="connsiteY2" fmla="*/ 9507 h 10000"/>
              <a:gd name="connsiteX3" fmla="*/ 2946 w 10000"/>
              <a:gd name="connsiteY3" fmla="*/ 9112 h 10000"/>
              <a:gd name="connsiteX4" fmla="*/ 3298 w 10000"/>
              <a:gd name="connsiteY4" fmla="*/ 8586 h 10000"/>
              <a:gd name="connsiteX5" fmla="*/ 3650 w 10000"/>
              <a:gd name="connsiteY5" fmla="*/ 8026 h 10000"/>
              <a:gd name="connsiteX6" fmla="*/ 3971 w 10000"/>
              <a:gd name="connsiteY6" fmla="*/ 7336 h 10000"/>
              <a:gd name="connsiteX7" fmla="*/ 4323 w 10000"/>
              <a:gd name="connsiteY7" fmla="*/ 6349 h 10000"/>
              <a:gd name="connsiteX8" fmla="*/ 4700 w 10000"/>
              <a:gd name="connsiteY8" fmla="*/ 5280 h 10000"/>
              <a:gd name="connsiteX9" fmla="*/ 5029 w 10000"/>
              <a:gd name="connsiteY9" fmla="*/ 4194 h 10000"/>
              <a:gd name="connsiteX10" fmla="*/ 5419 w 10000"/>
              <a:gd name="connsiteY10" fmla="*/ 2993 h 10000"/>
              <a:gd name="connsiteX11" fmla="*/ 5689 w 10000"/>
              <a:gd name="connsiteY11" fmla="*/ 2072 h 10000"/>
              <a:gd name="connsiteX12" fmla="*/ 5948 w 10000"/>
              <a:gd name="connsiteY12" fmla="*/ 1316 h 10000"/>
              <a:gd name="connsiteX13" fmla="*/ 6360 w 10000"/>
              <a:gd name="connsiteY13" fmla="*/ 543 h 10000"/>
              <a:gd name="connsiteX14" fmla="*/ 6655 w 10000"/>
              <a:gd name="connsiteY14" fmla="*/ 148 h 10000"/>
              <a:gd name="connsiteX15" fmla="*/ 6974 w 10000"/>
              <a:gd name="connsiteY15" fmla="*/ 0 h 10000"/>
              <a:gd name="connsiteX16" fmla="*/ 7281 w 10000"/>
              <a:gd name="connsiteY16" fmla="*/ 197 h 10000"/>
              <a:gd name="connsiteX17" fmla="*/ 7599 w 10000"/>
              <a:gd name="connsiteY17" fmla="*/ 625 h 10000"/>
              <a:gd name="connsiteX18" fmla="*/ 7891 w 10000"/>
              <a:gd name="connsiteY18" fmla="*/ 1283 h 10000"/>
              <a:gd name="connsiteX19" fmla="*/ 8127 w 10000"/>
              <a:gd name="connsiteY19" fmla="*/ 1924 h 10000"/>
              <a:gd name="connsiteX20" fmla="*/ 8315 w 10000"/>
              <a:gd name="connsiteY20" fmla="*/ 2549 h 10000"/>
              <a:gd name="connsiteX21" fmla="*/ 8493 w 10000"/>
              <a:gd name="connsiteY21" fmla="*/ 3141 h 10000"/>
              <a:gd name="connsiteX22" fmla="*/ 8799 w 10000"/>
              <a:gd name="connsiteY22" fmla="*/ 4079 h 10000"/>
              <a:gd name="connsiteX23" fmla="*/ 9082 w 10000"/>
              <a:gd name="connsiteY23" fmla="*/ 4967 h 10000"/>
              <a:gd name="connsiteX24" fmla="*/ 9376 w 10000"/>
              <a:gd name="connsiteY24" fmla="*/ 6003 h 10000"/>
              <a:gd name="connsiteX25" fmla="*/ 9718 w 10000"/>
              <a:gd name="connsiteY25" fmla="*/ 6908 h 10000"/>
              <a:gd name="connsiteX26" fmla="*/ 10000 w 10000"/>
              <a:gd name="connsiteY26" fmla="*/ 7582 h 10000"/>
              <a:gd name="connsiteX0" fmla="*/ 0 w 8270"/>
              <a:gd name="connsiteY0" fmla="*/ 9852 h 9852"/>
              <a:gd name="connsiteX1" fmla="*/ 744 w 8270"/>
              <a:gd name="connsiteY1" fmla="*/ 9507 h 9852"/>
              <a:gd name="connsiteX2" fmla="*/ 1216 w 8270"/>
              <a:gd name="connsiteY2" fmla="*/ 9112 h 9852"/>
              <a:gd name="connsiteX3" fmla="*/ 1568 w 8270"/>
              <a:gd name="connsiteY3" fmla="*/ 8586 h 9852"/>
              <a:gd name="connsiteX4" fmla="*/ 1920 w 8270"/>
              <a:gd name="connsiteY4" fmla="*/ 8026 h 9852"/>
              <a:gd name="connsiteX5" fmla="*/ 2241 w 8270"/>
              <a:gd name="connsiteY5" fmla="*/ 7336 h 9852"/>
              <a:gd name="connsiteX6" fmla="*/ 2593 w 8270"/>
              <a:gd name="connsiteY6" fmla="*/ 6349 h 9852"/>
              <a:gd name="connsiteX7" fmla="*/ 2970 w 8270"/>
              <a:gd name="connsiteY7" fmla="*/ 5280 h 9852"/>
              <a:gd name="connsiteX8" fmla="*/ 3299 w 8270"/>
              <a:gd name="connsiteY8" fmla="*/ 4194 h 9852"/>
              <a:gd name="connsiteX9" fmla="*/ 3689 w 8270"/>
              <a:gd name="connsiteY9" fmla="*/ 2993 h 9852"/>
              <a:gd name="connsiteX10" fmla="*/ 3959 w 8270"/>
              <a:gd name="connsiteY10" fmla="*/ 2072 h 9852"/>
              <a:gd name="connsiteX11" fmla="*/ 4218 w 8270"/>
              <a:gd name="connsiteY11" fmla="*/ 1316 h 9852"/>
              <a:gd name="connsiteX12" fmla="*/ 4630 w 8270"/>
              <a:gd name="connsiteY12" fmla="*/ 543 h 9852"/>
              <a:gd name="connsiteX13" fmla="*/ 4925 w 8270"/>
              <a:gd name="connsiteY13" fmla="*/ 148 h 9852"/>
              <a:gd name="connsiteX14" fmla="*/ 5244 w 8270"/>
              <a:gd name="connsiteY14" fmla="*/ 0 h 9852"/>
              <a:gd name="connsiteX15" fmla="*/ 5551 w 8270"/>
              <a:gd name="connsiteY15" fmla="*/ 197 h 9852"/>
              <a:gd name="connsiteX16" fmla="*/ 5869 w 8270"/>
              <a:gd name="connsiteY16" fmla="*/ 625 h 9852"/>
              <a:gd name="connsiteX17" fmla="*/ 6161 w 8270"/>
              <a:gd name="connsiteY17" fmla="*/ 1283 h 9852"/>
              <a:gd name="connsiteX18" fmla="*/ 6397 w 8270"/>
              <a:gd name="connsiteY18" fmla="*/ 1924 h 9852"/>
              <a:gd name="connsiteX19" fmla="*/ 6585 w 8270"/>
              <a:gd name="connsiteY19" fmla="*/ 2549 h 9852"/>
              <a:gd name="connsiteX20" fmla="*/ 6763 w 8270"/>
              <a:gd name="connsiteY20" fmla="*/ 3141 h 9852"/>
              <a:gd name="connsiteX21" fmla="*/ 7069 w 8270"/>
              <a:gd name="connsiteY21" fmla="*/ 4079 h 9852"/>
              <a:gd name="connsiteX22" fmla="*/ 7352 w 8270"/>
              <a:gd name="connsiteY22" fmla="*/ 4967 h 9852"/>
              <a:gd name="connsiteX23" fmla="*/ 7646 w 8270"/>
              <a:gd name="connsiteY23" fmla="*/ 6003 h 9852"/>
              <a:gd name="connsiteX24" fmla="*/ 7988 w 8270"/>
              <a:gd name="connsiteY24" fmla="*/ 6908 h 9852"/>
              <a:gd name="connsiteX25" fmla="*/ 8270 w 8270"/>
              <a:gd name="connsiteY25" fmla="*/ 7582 h 9852"/>
              <a:gd name="connsiteX0" fmla="*/ 0 w 9100"/>
              <a:gd name="connsiteY0" fmla="*/ 9650 h 9650"/>
              <a:gd name="connsiteX1" fmla="*/ 570 w 9100"/>
              <a:gd name="connsiteY1" fmla="*/ 9249 h 9650"/>
              <a:gd name="connsiteX2" fmla="*/ 996 w 9100"/>
              <a:gd name="connsiteY2" fmla="*/ 8715 h 9650"/>
              <a:gd name="connsiteX3" fmla="*/ 1422 w 9100"/>
              <a:gd name="connsiteY3" fmla="*/ 8147 h 9650"/>
              <a:gd name="connsiteX4" fmla="*/ 1810 w 9100"/>
              <a:gd name="connsiteY4" fmla="*/ 7446 h 9650"/>
              <a:gd name="connsiteX5" fmla="*/ 2235 w 9100"/>
              <a:gd name="connsiteY5" fmla="*/ 6444 h 9650"/>
              <a:gd name="connsiteX6" fmla="*/ 2691 w 9100"/>
              <a:gd name="connsiteY6" fmla="*/ 5359 h 9650"/>
              <a:gd name="connsiteX7" fmla="*/ 3089 w 9100"/>
              <a:gd name="connsiteY7" fmla="*/ 4257 h 9650"/>
              <a:gd name="connsiteX8" fmla="*/ 3561 w 9100"/>
              <a:gd name="connsiteY8" fmla="*/ 3038 h 9650"/>
              <a:gd name="connsiteX9" fmla="*/ 3887 w 9100"/>
              <a:gd name="connsiteY9" fmla="*/ 2103 h 9650"/>
              <a:gd name="connsiteX10" fmla="*/ 4200 w 9100"/>
              <a:gd name="connsiteY10" fmla="*/ 1336 h 9650"/>
              <a:gd name="connsiteX11" fmla="*/ 4699 w 9100"/>
              <a:gd name="connsiteY11" fmla="*/ 551 h 9650"/>
              <a:gd name="connsiteX12" fmla="*/ 5055 w 9100"/>
              <a:gd name="connsiteY12" fmla="*/ 150 h 9650"/>
              <a:gd name="connsiteX13" fmla="*/ 5441 w 9100"/>
              <a:gd name="connsiteY13" fmla="*/ 0 h 9650"/>
              <a:gd name="connsiteX14" fmla="*/ 5812 w 9100"/>
              <a:gd name="connsiteY14" fmla="*/ 200 h 9650"/>
              <a:gd name="connsiteX15" fmla="*/ 6197 w 9100"/>
              <a:gd name="connsiteY15" fmla="*/ 634 h 9650"/>
              <a:gd name="connsiteX16" fmla="*/ 6550 w 9100"/>
              <a:gd name="connsiteY16" fmla="*/ 1302 h 9650"/>
              <a:gd name="connsiteX17" fmla="*/ 6835 w 9100"/>
              <a:gd name="connsiteY17" fmla="*/ 1953 h 9650"/>
              <a:gd name="connsiteX18" fmla="*/ 7063 w 9100"/>
              <a:gd name="connsiteY18" fmla="*/ 2587 h 9650"/>
              <a:gd name="connsiteX19" fmla="*/ 7278 w 9100"/>
              <a:gd name="connsiteY19" fmla="*/ 3188 h 9650"/>
              <a:gd name="connsiteX20" fmla="*/ 7648 w 9100"/>
              <a:gd name="connsiteY20" fmla="*/ 4140 h 9650"/>
              <a:gd name="connsiteX21" fmla="*/ 7990 w 9100"/>
              <a:gd name="connsiteY21" fmla="*/ 5042 h 9650"/>
              <a:gd name="connsiteX22" fmla="*/ 8345 w 9100"/>
              <a:gd name="connsiteY22" fmla="*/ 6093 h 9650"/>
              <a:gd name="connsiteX23" fmla="*/ 8759 w 9100"/>
              <a:gd name="connsiteY23" fmla="*/ 7012 h 9650"/>
              <a:gd name="connsiteX24" fmla="*/ 9100 w 9100"/>
              <a:gd name="connsiteY24" fmla="*/ 7696 h 9650"/>
              <a:gd name="connsiteX0" fmla="*/ 0 w 9374"/>
              <a:gd name="connsiteY0" fmla="*/ 9584 h 9584"/>
              <a:gd name="connsiteX1" fmla="*/ 469 w 9374"/>
              <a:gd name="connsiteY1" fmla="*/ 9031 h 9584"/>
              <a:gd name="connsiteX2" fmla="*/ 937 w 9374"/>
              <a:gd name="connsiteY2" fmla="*/ 8442 h 9584"/>
              <a:gd name="connsiteX3" fmla="*/ 1363 w 9374"/>
              <a:gd name="connsiteY3" fmla="*/ 7716 h 9584"/>
              <a:gd name="connsiteX4" fmla="*/ 1830 w 9374"/>
              <a:gd name="connsiteY4" fmla="*/ 6678 h 9584"/>
              <a:gd name="connsiteX5" fmla="*/ 2331 w 9374"/>
              <a:gd name="connsiteY5" fmla="*/ 5553 h 9584"/>
              <a:gd name="connsiteX6" fmla="*/ 2769 w 9374"/>
              <a:gd name="connsiteY6" fmla="*/ 4411 h 9584"/>
              <a:gd name="connsiteX7" fmla="*/ 3287 w 9374"/>
              <a:gd name="connsiteY7" fmla="*/ 3148 h 9584"/>
              <a:gd name="connsiteX8" fmla="*/ 3645 w 9374"/>
              <a:gd name="connsiteY8" fmla="*/ 2179 h 9584"/>
              <a:gd name="connsiteX9" fmla="*/ 3989 w 9374"/>
              <a:gd name="connsiteY9" fmla="*/ 1384 h 9584"/>
              <a:gd name="connsiteX10" fmla="*/ 4538 w 9374"/>
              <a:gd name="connsiteY10" fmla="*/ 571 h 9584"/>
              <a:gd name="connsiteX11" fmla="*/ 4929 w 9374"/>
              <a:gd name="connsiteY11" fmla="*/ 155 h 9584"/>
              <a:gd name="connsiteX12" fmla="*/ 5353 w 9374"/>
              <a:gd name="connsiteY12" fmla="*/ 0 h 9584"/>
              <a:gd name="connsiteX13" fmla="*/ 5761 w 9374"/>
              <a:gd name="connsiteY13" fmla="*/ 207 h 9584"/>
              <a:gd name="connsiteX14" fmla="*/ 6184 w 9374"/>
              <a:gd name="connsiteY14" fmla="*/ 657 h 9584"/>
              <a:gd name="connsiteX15" fmla="*/ 6572 w 9374"/>
              <a:gd name="connsiteY15" fmla="*/ 1349 h 9584"/>
              <a:gd name="connsiteX16" fmla="*/ 6885 w 9374"/>
              <a:gd name="connsiteY16" fmla="*/ 2024 h 9584"/>
              <a:gd name="connsiteX17" fmla="*/ 7136 w 9374"/>
              <a:gd name="connsiteY17" fmla="*/ 2681 h 9584"/>
              <a:gd name="connsiteX18" fmla="*/ 7372 w 9374"/>
              <a:gd name="connsiteY18" fmla="*/ 3304 h 9584"/>
              <a:gd name="connsiteX19" fmla="*/ 7778 w 9374"/>
              <a:gd name="connsiteY19" fmla="*/ 4290 h 9584"/>
              <a:gd name="connsiteX20" fmla="*/ 8154 w 9374"/>
              <a:gd name="connsiteY20" fmla="*/ 5225 h 9584"/>
              <a:gd name="connsiteX21" fmla="*/ 8544 w 9374"/>
              <a:gd name="connsiteY21" fmla="*/ 6314 h 9584"/>
              <a:gd name="connsiteX22" fmla="*/ 8999 w 9374"/>
              <a:gd name="connsiteY22" fmla="*/ 7266 h 9584"/>
              <a:gd name="connsiteX23" fmla="*/ 9374 w 9374"/>
              <a:gd name="connsiteY23" fmla="*/ 7975 h 9584"/>
              <a:gd name="connsiteX0" fmla="*/ 0 w 9500"/>
              <a:gd name="connsiteY0" fmla="*/ 9423 h 9423"/>
              <a:gd name="connsiteX1" fmla="*/ 500 w 9500"/>
              <a:gd name="connsiteY1" fmla="*/ 8808 h 9423"/>
              <a:gd name="connsiteX2" fmla="*/ 954 w 9500"/>
              <a:gd name="connsiteY2" fmla="*/ 8051 h 9423"/>
              <a:gd name="connsiteX3" fmla="*/ 1452 w 9500"/>
              <a:gd name="connsiteY3" fmla="*/ 6968 h 9423"/>
              <a:gd name="connsiteX4" fmla="*/ 1987 w 9500"/>
              <a:gd name="connsiteY4" fmla="*/ 5794 h 9423"/>
              <a:gd name="connsiteX5" fmla="*/ 2454 w 9500"/>
              <a:gd name="connsiteY5" fmla="*/ 4602 h 9423"/>
              <a:gd name="connsiteX6" fmla="*/ 3007 w 9500"/>
              <a:gd name="connsiteY6" fmla="*/ 3285 h 9423"/>
              <a:gd name="connsiteX7" fmla="*/ 3388 w 9500"/>
              <a:gd name="connsiteY7" fmla="*/ 2274 h 9423"/>
              <a:gd name="connsiteX8" fmla="*/ 3755 w 9500"/>
              <a:gd name="connsiteY8" fmla="*/ 1444 h 9423"/>
              <a:gd name="connsiteX9" fmla="*/ 4341 w 9500"/>
              <a:gd name="connsiteY9" fmla="*/ 596 h 9423"/>
              <a:gd name="connsiteX10" fmla="*/ 4758 w 9500"/>
              <a:gd name="connsiteY10" fmla="*/ 162 h 9423"/>
              <a:gd name="connsiteX11" fmla="*/ 5210 w 9500"/>
              <a:gd name="connsiteY11" fmla="*/ 0 h 9423"/>
              <a:gd name="connsiteX12" fmla="*/ 5646 w 9500"/>
              <a:gd name="connsiteY12" fmla="*/ 216 h 9423"/>
              <a:gd name="connsiteX13" fmla="*/ 6097 w 9500"/>
              <a:gd name="connsiteY13" fmla="*/ 686 h 9423"/>
              <a:gd name="connsiteX14" fmla="*/ 6511 w 9500"/>
              <a:gd name="connsiteY14" fmla="*/ 1408 h 9423"/>
              <a:gd name="connsiteX15" fmla="*/ 6845 w 9500"/>
              <a:gd name="connsiteY15" fmla="*/ 2112 h 9423"/>
              <a:gd name="connsiteX16" fmla="*/ 7113 w 9500"/>
              <a:gd name="connsiteY16" fmla="*/ 2797 h 9423"/>
              <a:gd name="connsiteX17" fmla="*/ 7364 w 9500"/>
              <a:gd name="connsiteY17" fmla="*/ 3447 h 9423"/>
              <a:gd name="connsiteX18" fmla="*/ 7797 w 9500"/>
              <a:gd name="connsiteY18" fmla="*/ 4476 h 9423"/>
              <a:gd name="connsiteX19" fmla="*/ 8199 w 9500"/>
              <a:gd name="connsiteY19" fmla="*/ 5452 h 9423"/>
              <a:gd name="connsiteX20" fmla="*/ 8615 w 9500"/>
              <a:gd name="connsiteY20" fmla="*/ 6588 h 9423"/>
              <a:gd name="connsiteX21" fmla="*/ 9100 w 9500"/>
              <a:gd name="connsiteY21" fmla="*/ 7581 h 9423"/>
              <a:gd name="connsiteX22" fmla="*/ 9500 w 9500"/>
              <a:gd name="connsiteY22" fmla="*/ 8321 h 9423"/>
              <a:gd name="connsiteX0" fmla="*/ 0 w 9474"/>
              <a:gd name="connsiteY0" fmla="*/ 9347 h 9347"/>
              <a:gd name="connsiteX1" fmla="*/ 478 w 9474"/>
              <a:gd name="connsiteY1" fmla="*/ 8544 h 9347"/>
              <a:gd name="connsiteX2" fmla="*/ 1002 w 9474"/>
              <a:gd name="connsiteY2" fmla="*/ 7395 h 9347"/>
              <a:gd name="connsiteX3" fmla="*/ 1566 w 9474"/>
              <a:gd name="connsiteY3" fmla="*/ 6149 h 9347"/>
              <a:gd name="connsiteX4" fmla="*/ 2057 w 9474"/>
              <a:gd name="connsiteY4" fmla="*/ 4884 h 9347"/>
              <a:gd name="connsiteX5" fmla="*/ 2639 w 9474"/>
              <a:gd name="connsiteY5" fmla="*/ 3486 h 9347"/>
              <a:gd name="connsiteX6" fmla="*/ 3040 w 9474"/>
              <a:gd name="connsiteY6" fmla="*/ 2413 h 9347"/>
              <a:gd name="connsiteX7" fmla="*/ 3427 w 9474"/>
              <a:gd name="connsiteY7" fmla="*/ 1532 h 9347"/>
              <a:gd name="connsiteX8" fmla="*/ 4043 w 9474"/>
              <a:gd name="connsiteY8" fmla="*/ 632 h 9347"/>
              <a:gd name="connsiteX9" fmla="*/ 4482 w 9474"/>
              <a:gd name="connsiteY9" fmla="*/ 172 h 9347"/>
              <a:gd name="connsiteX10" fmla="*/ 4958 w 9474"/>
              <a:gd name="connsiteY10" fmla="*/ 0 h 9347"/>
              <a:gd name="connsiteX11" fmla="*/ 5417 w 9474"/>
              <a:gd name="connsiteY11" fmla="*/ 229 h 9347"/>
              <a:gd name="connsiteX12" fmla="*/ 5892 w 9474"/>
              <a:gd name="connsiteY12" fmla="*/ 728 h 9347"/>
              <a:gd name="connsiteX13" fmla="*/ 6328 w 9474"/>
              <a:gd name="connsiteY13" fmla="*/ 1494 h 9347"/>
              <a:gd name="connsiteX14" fmla="*/ 6679 w 9474"/>
              <a:gd name="connsiteY14" fmla="*/ 2241 h 9347"/>
              <a:gd name="connsiteX15" fmla="*/ 6961 w 9474"/>
              <a:gd name="connsiteY15" fmla="*/ 2968 h 9347"/>
              <a:gd name="connsiteX16" fmla="*/ 7226 w 9474"/>
              <a:gd name="connsiteY16" fmla="*/ 3658 h 9347"/>
              <a:gd name="connsiteX17" fmla="*/ 7681 w 9474"/>
              <a:gd name="connsiteY17" fmla="*/ 4750 h 9347"/>
              <a:gd name="connsiteX18" fmla="*/ 8105 w 9474"/>
              <a:gd name="connsiteY18" fmla="*/ 5786 h 9347"/>
              <a:gd name="connsiteX19" fmla="*/ 8542 w 9474"/>
              <a:gd name="connsiteY19" fmla="*/ 6991 h 9347"/>
              <a:gd name="connsiteX20" fmla="*/ 9053 w 9474"/>
              <a:gd name="connsiteY20" fmla="*/ 8045 h 9347"/>
              <a:gd name="connsiteX21" fmla="*/ 9474 w 9474"/>
              <a:gd name="connsiteY21" fmla="*/ 8831 h 9347"/>
              <a:gd name="connsiteX0" fmla="*/ 0 w 9495"/>
              <a:gd name="connsiteY0" fmla="*/ 9141 h 9448"/>
              <a:gd name="connsiteX1" fmla="*/ 553 w 9495"/>
              <a:gd name="connsiteY1" fmla="*/ 7912 h 9448"/>
              <a:gd name="connsiteX2" fmla="*/ 1148 w 9495"/>
              <a:gd name="connsiteY2" fmla="*/ 6579 h 9448"/>
              <a:gd name="connsiteX3" fmla="*/ 1666 w 9495"/>
              <a:gd name="connsiteY3" fmla="*/ 5225 h 9448"/>
              <a:gd name="connsiteX4" fmla="*/ 2281 w 9495"/>
              <a:gd name="connsiteY4" fmla="*/ 3730 h 9448"/>
              <a:gd name="connsiteX5" fmla="*/ 2704 w 9495"/>
              <a:gd name="connsiteY5" fmla="*/ 2582 h 9448"/>
              <a:gd name="connsiteX6" fmla="*/ 3112 w 9495"/>
              <a:gd name="connsiteY6" fmla="*/ 1639 h 9448"/>
              <a:gd name="connsiteX7" fmla="*/ 3762 w 9495"/>
              <a:gd name="connsiteY7" fmla="*/ 676 h 9448"/>
              <a:gd name="connsiteX8" fmla="*/ 4226 w 9495"/>
              <a:gd name="connsiteY8" fmla="*/ 184 h 9448"/>
              <a:gd name="connsiteX9" fmla="*/ 4728 w 9495"/>
              <a:gd name="connsiteY9" fmla="*/ 0 h 9448"/>
              <a:gd name="connsiteX10" fmla="*/ 5213 w 9495"/>
              <a:gd name="connsiteY10" fmla="*/ 245 h 9448"/>
              <a:gd name="connsiteX11" fmla="*/ 5714 w 9495"/>
              <a:gd name="connsiteY11" fmla="*/ 779 h 9448"/>
              <a:gd name="connsiteX12" fmla="*/ 6174 w 9495"/>
              <a:gd name="connsiteY12" fmla="*/ 1598 h 9448"/>
              <a:gd name="connsiteX13" fmla="*/ 6545 w 9495"/>
              <a:gd name="connsiteY13" fmla="*/ 2398 h 9448"/>
              <a:gd name="connsiteX14" fmla="*/ 6842 w 9495"/>
              <a:gd name="connsiteY14" fmla="*/ 3175 h 9448"/>
              <a:gd name="connsiteX15" fmla="*/ 7122 w 9495"/>
              <a:gd name="connsiteY15" fmla="*/ 3914 h 9448"/>
              <a:gd name="connsiteX16" fmla="*/ 7602 w 9495"/>
              <a:gd name="connsiteY16" fmla="*/ 5082 h 9448"/>
              <a:gd name="connsiteX17" fmla="*/ 8050 w 9495"/>
              <a:gd name="connsiteY17" fmla="*/ 6190 h 9448"/>
              <a:gd name="connsiteX18" fmla="*/ 8511 w 9495"/>
              <a:gd name="connsiteY18" fmla="*/ 7479 h 9448"/>
              <a:gd name="connsiteX19" fmla="*/ 9051 w 9495"/>
              <a:gd name="connsiteY19" fmla="*/ 8607 h 9448"/>
              <a:gd name="connsiteX20" fmla="*/ 9495 w 9495"/>
              <a:gd name="connsiteY20" fmla="*/ 9448 h 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95" h="9448">
                <a:moveTo>
                  <a:pt x="0" y="9141"/>
                </a:moveTo>
                <a:cubicBezTo>
                  <a:pt x="187" y="8792"/>
                  <a:pt x="368" y="8342"/>
                  <a:pt x="553" y="7912"/>
                </a:cubicBezTo>
                <a:cubicBezTo>
                  <a:pt x="739" y="7479"/>
                  <a:pt x="963" y="7030"/>
                  <a:pt x="1148" y="6579"/>
                </a:cubicBezTo>
                <a:cubicBezTo>
                  <a:pt x="1333" y="6129"/>
                  <a:pt x="1483" y="5697"/>
                  <a:pt x="1666" y="5225"/>
                </a:cubicBezTo>
                <a:cubicBezTo>
                  <a:pt x="1855" y="4753"/>
                  <a:pt x="2115" y="4160"/>
                  <a:pt x="2281" y="3730"/>
                </a:cubicBezTo>
                <a:cubicBezTo>
                  <a:pt x="2444" y="3299"/>
                  <a:pt x="2577" y="2930"/>
                  <a:pt x="2704" y="2582"/>
                </a:cubicBezTo>
                <a:cubicBezTo>
                  <a:pt x="2837" y="2235"/>
                  <a:pt x="2947" y="1947"/>
                  <a:pt x="3112" y="1639"/>
                </a:cubicBezTo>
                <a:cubicBezTo>
                  <a:pt x="3282" y="1332"/>
                  <a:pt x="3579" y="922"/>
                  <a:pt x="3762" y="676"/>
                </a:cubicBezTo>
                <a:cubicBezTo>
                  <a:pt x="3947" y="430"/>
                  <a:pt x="4060" y="308"/>
                  <a:pt x="4226" y="184"/>
                </a:cubicBezTo>
                <a:cubicBezTo>
                  <a:pt x="4394" y="61"/>
                  <a:pt x="4560" y="0"/>
                  <a:pt x="4728" y="0"/>
                </a:cubicBezTo>
                <a:cubicBezTo>
                  <a:pt x="4896" y="0"/>
                  <a:pt x="5044" y="124"/>
                  <a:pt x="5213" y="245"/>
                </a:cubicBezTo>
                <a:cubicBezTo>
                  <a:pt x="5378" y="368"/>
                  <a:pt x="5544" y="553"/>
                  <a:pt x="5714" y="779"/>
                </a:cubicBezTo>
                <a:cubicBezTo>
                  <a:pt x="5876" y="1005"/>
                  <a:pt x="6047" y="1332"/>
                  <a:pt x="6174" y="1598"/>
                </a:cubicBezTo>
                <a:cubicBezTo>
                  <a:pt x="6307" y="1865"/>
                  <a:pt x="6432" y="2132"/>
                  <a:pt x="6545" y="2398"/>
                </a:cubicBezTo>
                <a:cubicBezTo>
                  <a:pt x="6655" y="2665"/>
                  <a:pt x="6750" y="2930"/>
                  <a:pt x="6842" y="3175"/>
                </a:cubicBezTo>
                <a:cubicBezTo>
                  <a:pt x="6937" y="3422"/>
                  <a:pt x="6990" y="3608"/>
                  <a:pt x="7122" y="3914"/>
                </a:cubicBezTo>
                <a:cubicBezTo>
                  <a:pt x="7249" y="4223"/>
                  <a:pt x="7454" y="4714"/>
                  <a:pt x="7602" y="5082"/>
                </a:cubicBezTo>
                <a:cubicBezTo>
                  <a:pt x="7756" y="5452"/>
                  <a:pt x="7899" y="5801"/>
                  <a:pt x="8050" y="6190"/>
                </a:cubicBezTo>
                <a:cubicBezTo>
                  <a:pt x="8200" y="6579"/>
                  <a:pt x="8348" y="7070"/>
                  <a:pt x="8511" y="7479"/>
                </a:cubicBezTo>
                <a:cubicBezTo>
                  <a:pt x="8680" y="7890"/>
                  <a:pt x="8886" y="8281"/>
                  <a:pt x="9051" y="8607"/>
                </a:cubicBezTo>
                <a:cubicBezTo>
                  <a:pt x="9218" y="8935"/>
                  <a:pt x="9329" y="9161"/>
                  <a:pt x="9495" y="9448"/>
                </a:cubicBezTo>
              </a:path>
            </a:pathLst>
          </a:custGeom>
          <a:noFill/>
          <a:ln w="38100">
            <a:solidFill>
              <a:srgbClr val="007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Arial" panose="020B0604020202020204" pitchFamily="34" charset="0"/>
              <a:cs typeface="Arial" panose="020B0604020202020204" pitchFamily="34" charset="0"/>
            </a:endParaRPr>
          </a:p>
        </p:txBody>
      </p:sp>
      <p:cxnSp>
        <p:nvCxnSpPr>
          <p:cNvPr id="10" name="Straight Arrow Connector 9"/>
          <p:cNvCxnSpPr/>
          <p:nvPr/>
        </p:nvCxnSpPr>
        <p:spPr>
          <a:xfrm flipV="1">
            <a:off x="669701" y="1918952"/>
            <a:ext cx="0" cy="294926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a:off x="654675" y="4866068"/>
            <a:ext cx="417490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970467" y="4945487"/>
            <a:ext cx="1415772"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d</a:t>
            </a:r>
            <a:r>
              <a:rPr lang="en-US" dirty="0" smtClean="0">
                <a:latin typeface="Arial" panose="020B0604020202020204" pitchFamily="34" charset="0"/>
                <a:cs typeface="Arial" panose="020B0604020202020204" pitchFamily="34" charset="0"/>
              </a:rPr>
              <a:t>istance (Å)</a:t>
            </a:r>
            <a:endParaRPr lang="en-US" dirty="0">
              <a:latin typeface="Arial" panose="020B0604020202020204" pitchFamily="34" charset="0"/>
              <a:cs typeface="Arial" panose="020B0604020202020204" pitchFamily="34" charset="0"/>
            </a:endParaRPr>
          </a:p>
        </p:txBody>
      </p:sp>
      <p:sp>
        <p:nvSpPr>
          <p:cNvPr id="18" name="TextBox 17"/>
          <p:cNvSpPr txBox="1"/>
          <p:nvPr/>
        </p:nvSpPr>
        <p:spPr>
          <a:xfrm rot="16200000">
            <a:off x="-199974" y="3178935"/>
            <a:ext cx="12650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d</a:t>
            </a:r>
            <a:r>
              <a:rPr lang="en-US" dirty="0" smtClean="0">
                <a:latin typeface="Arial" panose="020B0604020202020204" pitchFamily="34" charset="0"/>
                <a:cs typeface="Arial" panose="020B0604020202020204" pitchFamily="34" charset="0"/>
              </a:rPr>
              <a:t>ensity (</a:t>
            </a:r>
            <a:r>
              <a:rPr lang="el-GR" dirty="0" smtClean="0">
                <a:latin typeface="Arial" panose="020B0604020202020204" pitchFamily="34" charset="0"/>
                <a:cs typeface="Arial" panose="020B0604020202020204" pitchFamily="34" charset="0"/>
              </a:rPr>
              <a:t>ρ</a:t>
            </a:r>
            <a:r>
              <a:rPr lang="en-US" dirty="0" smtClean="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cxnSp>
        <p:nvCxnSpPr>
          <p:cNvPr id="22" name="Straight Connector 21"/>
          <p:cNvCxnSpPr/>
          <p:nvPr/>
        </p:nvCxnSpPr>
        <p:spPr>
          <a:xfrm>
            <a:off x="66970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97986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290035"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1600201"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1910367"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22053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253069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2840865"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151031"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461197"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7136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08152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391697" y="4861770"/>
            <a:ext cx="0" cy="77273"/>
          </a:xfrm>
          <a:prstGeom prst="line">
            <a:avLst/>
          </a:prstGeom>
        </p:spPr>
        <p:style>
          <a:lnRef idx="1">
            <a:schemeClr val="accent1"/>
          </a:lnRef>
          <a:fillRef idx="0">
            <a:schemeClr val="accent1"/>
          </a:fillRef>
          <a:effectRef idx="0">
            <a:schemeClr val="accent1"/>
          </a:effectRef>
          <a:fontRef idx="minor">
            <a:schemeClr val="tx1"/>
          </a:fontRef>
        </p:style>
      </p:cxnSp>
      <p:sp>
        <p:nvSpPr>
          <p:cNvPr id="48" name="Freeform 91"/>
          <p:cNvSpPr>
            <a:spLocks/>
          </p:cNvSpPr>
          <p:nvPr/>
        </p:nvSpPr>
        <p:spPr bwMode="auto">
          <a:xfrm>
            <a:off x="6228523" y="2078983"/>
            <a:ext cx="1282006" cy="2760953"/>
          </a:xfrm>
          <a:custGeom>
            <a:avLst/>
            <a:gdLst>
              <a:gd name="T0" fmla="*/ 0 w 1176"/>
              <a:gd name="T1" fmla="*/ 608 h 608"/>
              <a:gd name="T2" fmla="*/ 94 w 1176"/>
              <a:gd name="T3" fmla="*/ 606 h 608"/>
              <a:gd name="T4" fmla="*/ 147 w 1176"/>
              <a:gd name="T5" fmla="*/ 599 h 608"/>
              <a:gd name="T6" fmla="*/ 210 w 1176"/>
              <a:gd name="T7" fmla="*/ 578 h 608"/>
              <a:gd name="T8" fmla="*/ 250 w 1176"/>
              <a:gd name="T9" fmla="*/ 554 h 608"/>
              <a:gd name="T10" fmla="*/ 280 w 1176"/>
              <a:gd name="T11" fmla="*/ 522 h 608"/>
              <a:gd name="T12" fmla="*/ 310 w 1176"/>
              <a:gd name="T13" fmla="*/ 488 h 608"/>
              <a:gd name="T14" fmla="*/ 337 w 1176"/>
              <a:gd name="T15" fmla="*/ 446 h 608"/>
              <a:gd name="T16" fmla="*/ 367 w 1176"/>
              <a:gd name="T17" fmla="*/ 386 h 608"/>
              <a:gd name="T18" fmla="*/ 399 w 1176"/>
              <a:gd name="T19" fmla="*/ 321 h 608"/>
              <a:gd name="T20" fmla="*/ 427 w 1176"/>
              <a:gd name="T21" fmla="*/ 255 h 608"/>
              <a:gd name="T22" fmla="*/ 460 w 1176"/>
              <a:gd name="T23" fmla="*/ 182 h 608"/>
              <a:gd name="T24" fmla="*/ 483 w 1176"/>
              <a:gd name="T25" fmla="*/ 126 h 608"/>
              <a:gd name="T26" fmla="*/ 505 w 1176"/>
              <a:gd name="T27" fmla="*/ 80 h 608"/>
              <a:gd name="T28" fmla="*/ 540 w 1176"/>
              <a:gd name="T29" fmla="*/ 33 h 608"/>
              <a:gd name="T30" fmla="*/ 565 w 1176"/>
              <a:gd name="T31" fmla="*/ 9 h 608"/>
              <a:gd name="T32" fmla="*/ 592 w 1176"/>
              <a:gd name="T33" fmla="*/ 0 h 608"/>
              <a:gd name="T34" fmla="*/ 618 w 1176"/>
              <a:gd name="T35" fmla="*/ 12 h 608"/>
              <a:gd name="T36" fmla="*/ 645 w 1176"/>
              <a:gd name="T37" fmla="*/ 38 h 608"/>
              <a:gd name="T38" fmla="*/ 670 w 1176"/>
              <a:gd name="T39" fmla="*/ 78 h 608"/>
              <a:gd name="T40" fmla="*/ 690 w 1176"/>
              <a:gd name="T41" fmla="*/ 117 h 608"/>
              <a:gd name="T42" fmla="*/ 706 w 1176"/>
              <a:gd name="T43" fmla="*/ 155 h 608"/>
              <a:gd name="T44" fmla="*/ 721 w 1176"/>
              <a:gd name="T45" fmla="*/ 191 h 608"/>
              <a:gd name="T46" fmla="*/ 747 w 1176"/>
              <a:gd name="T47" fmla="*/ 248 h 608"/>
              <a:gd name="T48" fmla="*/ 771 w 1176"/>
              <a:gd name="T49" fmla="*/ 302 h 608"/>
              <a:gd name="T50" fmla="*/ 796 w 1176"/>
              <a:gd name="T51" fmla="*/ 365 h 608"/>
              <a:gd name="T52" fmla="*/ 825 w 1176"/>
              <a:gd name="T53" fmla="*/ 420 h 608"/>
              <a:gd name="T54" fmla="*/ 849 w 1176"/>
              <a:gd name="T55" fmla="*/ 461 h 608"/>
              <a:gd name="T56" fmla="*/ 879 w 1176"/>
              <a:gd name="T57" fmla="*/ 503 h 608"/>
              <a:gd name="T58" fmla="*/ 901 w 1176"/>
              <a:gd name="T59" fmla="*/ 528 h 608"/>
              <a:gd name="T60" fmla="*/ 933 w 1176"/>
              <a:gd name="T61" fmla="*/ 557 h 608"/>
              <a:gd name="T62" fmla="*/ 963 w 1176"/>
              <a:gd name="T63" fmla="*/ 576 h 608"/>
              <a:gd name="T64" fmla="*/ 996 w 1176"/>
              <a:gd name="T65" fmla="*/ 590 h 608"/>
              <a:gd name="T66" fmla="*/ 1048 w 1176"/>
              <a:gd name="T67" fmla="*/ 600 h 608"/>
              <a:gd name="T68" fmla="*/ 1105 w 1176"/>
              <a:gd name="T69" fmla="*/ 606 h 608"/>
              <a:gd name="T70" fmla="*/ 1176 w 1176"/>
              <a:gd name="T71" fmla="*/ 60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6" h="608">
                <a:moveTo>
                  <a:pt x="0" y="608"/>
                </a:moveTo>
                <a:cubicBezTo>
                  <a:pt x="35" y="607"/>
                  <a:pt x="70" y="607"/>
                  <a:pt x="94" y="606"/>
                </a:cubicBezTo>
                <a:cubicBezTo>
                  <a:pt x="118" y="605"/>
                  <a:pt x="128" y="604"/>
                  <a:pt x="147" y="599"/>
                </a:cubicBezTo>
                <a:cubicBezTo>
                  <a:pt x="166" y="594"/>
                  <a:pt x="193" y="586"/>
                  <a:pt x="210" y="578"/>
                </a:cubicBezTo>
                <a:cubicBezTo>
                  <a:pt x="227" y="570"/>
                  <a:pt x="238" y="563"/>
                  <a:pt x="250" y="554"/>
                </a:cubicBezTo>
                <a:cubicBezTo>
                  <a:pt x="262" y="545"/>
                  <a:pt x="270" y="533"/>
                  <a:pt x="280" y="522"/>
                </a:cubicBezTo>
                <a:cubicBezTo>
                  <a:pt x="290" y="511"/>
                  <a:pt x="301" y="501"/>
                  <a:pt x="310" y="488"/>
                </a:cubicBezTo>
                <a:cubicBezTo>
                  <a:pt x="319" y="475"/>
                  <a:pt x="327" y="463"/>
                  <a:pt x="337" y="446"/>
                </a:cubicBezTo>
                <a:cubicBezTo>
                  <a:pt x="347" y="429"/>
                  <a:pt x="357" y="407"/>
                  <a:pt x="367" y="386"/>
                </a:cubicBezTo>
                <a:cubicBezTo>
                  <a:pt x="377" y="365"/>
                  <a:pt x="389" y="343"/>
                  <a:pt x="399" y="321"/>
                </a:cubicBezTo>
                <a:cubicBezTo>
                  <a:pt x="409" y="299"/>
                  <a:pt x="417" y="278"/>
                  <a:pt x="427" y="255"/>
                </a:cubicBezTo>
                <a:cubicBezTo>
                  <a:pt x="437" y="232"/>
                  <a:pt x="451" y="203"/>
                  <a:pt x="460" y="182"/>
                </a:cubicBezTo>
                <a:cubicBezTo>
                  <a:pt x="469" y="161"/>
                  <a:pt x="476" y="143"/>
                  <a:pt x="483" y="126"/>
                </a:cubicBezTo>
                <a:cubicBezTo>
                  <a:pt x="490" y="109"/>
                  <a:pt x="496" y="95"/>
                  <a:pt x="505" y="80"/>
                </a:cubicBezTo>
                <a:cubicBezTo>
                  <a:pt x="514" y="65"/>
                  <a:pt x="530" y="45"/>
                  <a:pt x="540" y="33"/>
                </a:cubicBezTo>
                <a:cubicBezTo>
                  <a:pt x="550" y="21"/>
                  <a:pt x="556" y="15"/>
                  <a:pt x="565" y="9"/>
                </a:cubicBezTo>
                <a:cubicBezTo>
                  <a:pt x="574" y="3"/>
                  <a:pt x="583" y="0"/>
                  <a:pt x="592" y="0"/>
                </a:cubicBezTo>
                <a:cubicBezTo>
                  <a:pt x="601" y="0"/>
                  <a:pt x="609" y="6"/>
                  <a:pt x="618" y="12"/>
                </a:cubicBezTo>
                <a:cubicBezTo>
                  <a:pt x="627" y="18"/>
                  <a:pt x="636" y="27"/>
                  <a:pt x="645" y="38"/>
                </a:cubicBezTo>
                <a:cubicBezTo>
                  <a:pt x="654" y="49"/>
                  <a:pt x="663" y="65"/>
                  <a:pt x="670" y="78"/>
                </a:cubicBezTo>
                <a:cubicBezTo>
                  <a:pt x="677" y="91"/>
                  <a:pt x="684" y="104"/>
                  <a:pt x="690" y="117"/>
                </a:cubicBezTo>
                <a:cubicBezTo>
                  <a:pt x="696" y="130"/>
                  <a:pt x="701" y="143"/>
                  <a:pt x="706" y="155"/>
                </a:cubicBezTo>
                <a:cubicBezTo>
                  <a:pt x="711" y="167"/>
                  <a:pt x="714" y="176"/>
                  <a:pt x="721" y="191"/>
                </a:cubicBezTo>
                <a:cubicBezTo>
                  <a:pt x="728" y="206"/>
                  <a:pt x="739" y="230"/>
                  <a:pt x="747" y="248"/>
                </a:cubicBezTo>
                <a:cubicBezTo>
                  <a:pt x="755" y="266"/>
                  <a:pt x="763" y="283"/>
                  <a:pt x="771" y="302"/>
                </a:cubicBezTo>
                <a:cubicBezTo>
                  <a:pt x="779" y="321"/>
                  <a:pt x="787" y="345"/>
                  <a:pt x="796" y="365"/>
                </a:cubicBezTo>
                <a:cubicBezTo>
                  <a:pt x="805" y="385"/>
                  <a:pt x="816" y="404"/>
                  <a:pt x="825" y="420"/>
                </a:cubicBezTo>
                <a:cubicBezTo>
                  <a:pt x="834" y="436"/>
                  <a:pt x="840" y="447"/>
                  <a:pt x="849" y="461"/>
                </a:cubicBezTo>
                <a:cubicBezTo>
                  <a:pt x="858" y="475"/>
                  <a:pt x="870" y="492"/>
                  <a:pt x="879" y="503"/>
                </a:cubicBezTo>
                <a:cubicBezTo>
                  <a:pt x="888" y="514"/>
                  <a:pt x="892" y="519"/>
                  <a:pt x="901" y="528"/>
                </a:cubicBezTo>
                <a:cubicBezTo>
                  <a:pt x="910" y="537"/>
                  <a:pt x="923" y="549"/>
                  <a:pt x="933" y="557"/>
                </a:cubicBezTo>
                <a:cubicBezTo>
                  <a:pt x="943" y="565"/>
                  <a:pt x="953" y="571"/>
                  <a:pt x="963" y="576"/>
                </a:cubicBezTo>
                <a:cubicBezTo>
                  <a:pt x="973" y="581"/>
                  <a:pt x="982" y="586"/>
                  <a:pt x="996" y="590"/>
                </a:cubicBezTo>
                <a:cubicBezTo>
                  <a:pt x="1010" y="594"/>
                  <a:pt x="1030" y="597"/>
                  <a:pt x="1048" y="600"/>
                </a:cubicBezTo>
                <a:cubicBezTo>
                  <a:pt x="1066" y="603"/>
                  <a:pt x="1084" y="605"/>
                  <a:pt x="1105" y="606"/>
                </a:cubicBezTo>
                <a:cubicBezTo>
                  <a:pt x="1126" y="607"/>
                  <a:pt x="1151" y="606"/>
                  <a:pt x="1176" y="606"/>
                </a:cubicBezTo>
              </a:path>
            </a:pathLst>
          </a:custGeom>
          <a:noFill/>
          <a:ln w="38100">
            <a:solidFill>
              <a:schemeClr val="accent3">
                <a:lumMod val="50000"/>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Arial" panose="020B0604020202020204" pitchFamily="34" charset="0"/>
              <a:cs typeface="Arial" panose="020B0604020202020204" pitchFamily="34" charset="0"/>
            </a:endParaRPr>
          </a:p>
        </p:txBody>
      </p:sp>
      <p:cxnSp>
        <p:nvCxnSpPr>
          <p:cNvPr id="49" name="Straight Arrow Connector 48"/>
          <p:cNvCxnSpPr/>
          <p:nvPr/>
        </p:nvCxnSpPr>
        <p:spPr>
          <a:xfrm flipV="1">
            <a:off x="4891825" y="1916805"/>
            <a:ext cx="0" cy="294926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a:off x="4876799" y="4863921"/>
            <a:ext cx="417490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372895" y="4943340"/>
            <a:ext cx="1059906" cy="369332"/>
          </a:xfrm>
          <a:prstGeom prst="rect">
            <a:avLst/>
          </a:prstGeom>
          <a:noFill/>
        </p:spPr>
        <p:txBody>
          <a:bodyPr wrap="none" rtlCol="0">
            <a:spAutoFit/>
          </a:bodyPr>
          <a:lstStyle/>
          <a:p>
            <a:r>
              <a:rPr lang="en-US" dirty="0" smtClean="0">
                <a:latin typeface="Arial" panose="020B0604020202020204" pitchFamily="34" charset="0"/>
                <a:cs typeface="Arial" panose="020B0604020202020204" pitchFamily="34" charset="0"/>
              </a:rPr>
              <a:t>angle (°)</a:t>
            </a:r>
            <a:endParaRPr lang="en-US" dirty="0">
              <a:latin typeface="Arial" panose="020B0604020202020204" pitchFamily="34" charset="0"/>
              <a:cs typeface="Arial" panose="020B0604020202020204" pitchFamily="34" charset="0"/>
            </a:endParaRPr>
          </a:p>
        </p:txBody>
      </p:sp>
      <p:sp>
        <p:nvSpPr>
          <p:cNvPr id="52" name="TextBox 51"/>
          <p:cNvSpPr txBox="1"/>
          <p:nvPr/>
        </p:nvSpPr>
        <p:spPr>
          <a:xfrm rot="16200000">
            <a:off x="4139169" y="3176788"/>
            <a:ext cx="1031051" cy="369332"/>
          </a:xfrm>
          <a:prstGeom prst="rect">
            <a:avLst/>
          </a:prstGeom>
          <a:noFill/>
        </p:spPr>
        <p:txBody>
          <a:bodyPr wrap="none" rtlCol="0">
            <a:spAutoFit/>
          </a:bodyPr>
          <a:lstStyle/>
          <a:p>
            <a:r>
              <a:rPr lang="en-US" dirty="0" smtClean="0">
                <a:latin typeface="Arial" panose="020B0604020202020204" pitchFamily="34" charset="0"/>
                <a:cs typeface="Arial" panose="020B0604020202020204" pitchFamily="34" charset="0"/>
              </a:rPr>
              <a:t>intensity</a:t>
            </a:r>
            <a:endParaRPr lang="en-US" dirty="0">
              <a:latin typeface="Arial" panose="020B0604020202020204" pitchFamily="34" charset="0"/>
              <a:cs typeface="Arial" panose="020B0604020202020204" pitchFamily="34" charset="0"/>
            </a:endParaRPr>
          </a:p>
        </p:txBody>
      </p:sp>
      <p:cxnSp>
        <p:nvCxnSpPr>
          <p:cNvPr id="53" name="Straight Connector 52"/>
          <p:cNvCxnSpPr/>
          <p:nvPr/>
        </p:nvCxnSpPr>
        <p:spPr>
          <a:xfrm>
            <a:off x="489182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520199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5512159"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5822325"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32491"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4265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75282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7062989"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7373155"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7683321"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799348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830365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8613821" y="4859623"/>
            <a:ext cx="0" cy="77273"/>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647661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9" name="Rectangle 2"/>
              <p:cNvSpPr>
                <a:spLocks noGrp="1" noChangeArrowheads="1"/>
              </p:cNvSpPr>
              <p:nvPr>
                <p:ph type="title"/>
              </p:nvPr>
            </p:nvSpPr>
            <p:spPr>
              <a:xfrm>
                <a:off x="0" y="0"/>
                <a:ext cx="9144000" cy="2264230"/>
              </a:xfrm>
              <a:noFill/>
            </p:spPr>
            <p:txBody>
              <a:bodyPr/>
              <a:lstStyle/>
              <a:p>
                <a:pPr algn="l" eaLnBrk="1" hangingPunct="1"/>
                <a:r>
                  <a:rPr lang="en-US" altLang="en-US" sz="7200" dirty="0" smtClean="0">
                    <a:solidFill>
                      <a:srgbClr val="00A400"/>
                    </a:solidFill>
                  </a:rPr>
                  <a:t>      </a:t>
                </a:r>
                <a:r>
                  <a:rPr lang="en-US" altLang="en-US" sz="3200" dirty="0" smtClean="0">
                    <a:solidFill>
                      <a:srgbClr val="00A400"/>
                    </a:solidFill>
                  </a:rPr>
                  <a:t> </a:t>
                </a:r>
                <a:r>
                  <a:rPr lang="en-US" altLang="en-US" sz="7200" dirty="0" smtClean="0">
                    <a:solidFill>
                      <a:srgbClr val="00A400"/>
                    </a:solidFill>
                  </a:rPr>
                  <a:t>signal</a:t>
                </a:r>
                <a:r>
                  <a:rPr lang="en-US" altLang="en-US" sz="5400" dirty="0" smtClean="0">
                    <a:solidFill>
                      <a:srgbClr val="00A400"/>
                    </a:solidFill>
                  </a:rPr>
                  <a:t> </a:t>
                </a:r>
                <a:r>
                  <a:rPr lang="en-US" altLang="en-US" dirty="0" smtClean="0">
                    <a:solidFill>
                      <a:srgbClr val="00A400"/>
                    </a:solidFill>
                  </a:rPr>
                  <a:t> </a:t>
                </a:r>
                <a:r>
                  <a:rPr lang="en-US" altLang="en-US" sz="7200" i="1" dirty="0" smtClean="0"/>
                  <a:t>/</a:t>
                </a:r>
                <a:r>
                  <a:rPr lang="en-US" altLang="en-US" sz="6000" i="1" dirty="0" smtClean="0"/>
                  <a:t> </a:t>
                </a:r>
                <a:r>
                  <a:rPr lang="en-US" altLang="en-US" sz="3600" i="1" dirty="0" smtClean="0"/>
                  <a:t> </a:t>
                </a:r>
                <a:r>
                  <a:rPr lang="en-US" altLang="en-US" dirty="0" smtClean="0"/>
                  <a:t> </a:t>
                </a:r>
                <a:r>
                  <a:rPr lang="en-US" altLang="en-US" sz="7200" dirty="0" smtClean="0">
                    <a:solidFill>
                      <a:srgbClr val="FF0000"/>
                    </a:solidFill>
                  </a:rPr>
                  <a:t>noise</a:t>
                </a:r>
                <a:r>
                  <a:rPr lang="en-US" sz="7200" dirty="0" smtClean="0"/>
                  <a:t> </a:t>
                </a:r>
                <a:r>
                  <a:rPr lang="en-US" sz="7200" dirty="0"/>
                  <a:t>= </a:t>
                </a:r>
                <a14:m>
                  <m:oMath xmlns:m="http://schemas.openxmlformats.org/officeDocument/2006/math">
                    <m:r>
                      <a:rPr lang="en-US" sz="6000" b="0" i="0" smtClean="0">
                        <a:latin typeface="Cambria Math"/>
                      </a:rPr>
                      <m:t>               </m:t>
                    </m:r>
                    <m:rad>
                      <m:radPr>
                        <m:degHide m:val="on"/>
                        <m:ctrlPr>
                          <a:rPr lang="en-US" sz="6000" i="1">
                            <a:latin typeface="Cambria Math"/>
                          </a:rPr>
                        </m:ctrlPr>
                      </m:radPr>
                      <m:deg/>
                      <m:e>
                        <m:r>
                          <m:rPr>
                            <m:sty m:val="p"/>
                          </m:rPr>
                          <a:rPr lang="en-US" sz="6000">
                            <a:latin typeface="Cambria Math"/>
                          </a:rPr>
                          <m:t>photons</m:t>
                        </m:r>
                      </m:e>
                    </m:rad>
                  </m:oMath>
                </a14:m>
                <a:r>
                  <a:rPr lang="en-US" sz="6000" dirty="0"/>
                  <a:t> ?</a:t>
                </a:r>
                <a:endParaRPr lang="en-US" altLang="en-US" sz="6000" dirty="0" smtClean="0">
                  <a:solidFill>
                    <a:srgbClr val="FF0000"/>
                  </a:solidFill>
                </a:endParaRPr>
              </a:p>
            </p:txBody>
          </p:sp>
        </mc:Choice>
        <mc:Fallback xmlns="">
          <p:sp>
            <p:nvSpPr>
              <p:cNvPr id="19" name="Rectangle 2"/>
              <p:cNvSpPr>
                <a:spLocks noGrp="1" noRot="1" noChangeAspect="1" noMove="1" noResize="1" noEditPoints="1" noAdjustHandles="1" noChangeArrowheads="1" noChangeShapeType="1" noTextEdit="1"/>
              </p:cNvSpPr>
              <p:nvPr>
                <p:ph type="title"/>
              </p:nvPr>
            </p:nvSpPr>
            <p:spPr>
              <a:xfrm>
                <a:off x="0" y="0"/>
                <a:ext cx="9144000" cy="2264230"/>
              </a:xfrm>
              <a:blipFill rotWithShape="1">
                <a:blip r:embed="rId2"/>
                <a:stretch>
                  <a:fillRect t="-11051" b="-16173"/>
                </a:stretch>
              </a:blipFill>
            </p:spPr>
            <p:txBody>
              <a:bodyPr/>
              <a:lstStyle/>
              <a:p>
                <a:r>
                  <a:rPr lang="en-US">
                    <a:noFill/>
                  </a:rPr>
                  <a:t> </a:t>
                </a:r>
              </a:p>
            </p:txBody>
          </p:sp>
        </mc:Fallback>
      </mc:AlternateContent>
      <p:sp>
        <p:nvSpPr>
          <p:cNvPr id="8" name="TextBox 7"/>
          <p:cNvSpPr txBox="1">
            <a:spLocks noChangeArrowheads="1"/>
          </p:cNvSpPr>
          <p:nvPr/>
        </p:nvSpPr>
        <p:spPr bwMode="auto">
          <a:xfrm>
            <a:off x="2395538" y="3003999"/>
            <a:ext cx="14525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en-US" altLang="en-US" sz="2400" smtClean="0">
                <a:solidFill>
                  <a:srgbClr val="000000"/>
                </a:solidFill>
                <a:cs typeface="Arial" charset="0"/>
              </a:rPr>
              <a:t>CCD</a:t>
            </a:r>
          </a:p>
          <a:p>
            <a:pPr algn="ctr" eaLnBrk="1" hangingPunct="1">
              <a:spcBef>
                <a:spcPct val="0"/>
              </a:spcBef>
              <a:buFontTx/>
              <a:buNone/>
            </a:pPr>
            <a:r>
              <a:rPr lang="en-US" altLang="en-US" sz="2400" smtClean="0">
                <a:solidFill>
                  <a:srgbClr val="000000"/>
                </a:solidFill>
                <a:cs typeface="Arial" charset="0"/>
              </a:rPr>
              <a:t>Read-out</a:t>
            </a:r>
          </a:p>
        </p:txBody>
      </p:sp>
      <p:sp>
        <p:nvSpPr>
          <p:cNvPr id="17" name="TextBox 16"/>
          <p:cNvSpPr txBox="1">
            <a:spLocks noChangeArrowheads="1"/>
          </p:cNvSpPr>
          <p:nvPr/>
        </p:nvSpPr>
        <p:spPr bwMode="auto">
          <a:xfrm>
            <a:off x="4398963" y="3072262"/>
            <a:ext cx="135096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en-US" altLang="en-US" sz="2400" smtClean="0">
                <a:solidFill>
                  <a:srgbClr val="000000"/>
                </a:solidFill>
                <a:cs typeface="Arial" charset="0"/>
              </a:rPr>
              <a:t>Photon</a:t>
            </a:r>
          </a:p>
          <a:p>
            <a:pPr algn="ctr" eaLnBrk="1" hangingPunct="1">
              <a:spcBef>
                <a:spcPct val="0"/>
              </a:spcBef>
              <a:buFontTx/>
              <a:buNone/>
            </a:pPr>
            <a:r>
              <a:rPr lang="en-US" altLang="en-US" sz="2400" smtClean="0">
                <a:solidFill>
                  <a:srgbClr val="000000"/>
                </a:solidFill>
                <a:cs typeface="Arial" charset="0"/>
              </a:rPr>
              <a:t>counting</a:t>
            </a:r>
          </a:p>
        </p:txBody>
      </p:sp>
      <p:sp>
        <p:nvSpPr>
          <p:cNvPr id="20" name="TextBox 19"/>
          <p:cNvSpPr txBox="1">
            <a:spLocks noChangeArrowheads="1"/>
          </p:cNvSpPr>
          <p:nvPr/>
        </p:nvSpPr>
        <p:spPr bwMode="auto">
          <a:xfrm>
            <a:off x="6315075" y="5343974"/>
            <a:ext cx="1879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en-US" altLang="en-US" sz="2400" smtClean="0">
                <a:solidFill>
                  <a:srgbClr val="000000"/>
                </a:solidFill>
                <a:cs typeface="Arial" charset="0"/>
              </a:rPr>
              <a:t>Beam flicker</a:t>
            </a:r>
          </a:p>
        </p:txBody>
      </p:sp>
      <p:sp>
        <p:nvSpPr>
          <p:cNvPr id="21" name="TextBox 20"/>
          <p:cNvSpPr txBox="1">
            <a:spLocks noChangeArrowheads="1"/>
          </p:cNvSpPr>
          <p:nvPr/>
        </p:nvSpPr>
        <p:spPr bwMode="auto">
          <a:xfrm>
            <a:off x="6014793" y="5869437"/>
            <a:ext cx="248016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en-US" altLang="en-US" sz="2400" dirty="0" smtClean="0">
                <a:solidFill>
                  <a:srgbClr val="000000"/>
                </a:solidFill>
                <a:cs typeface="Arial" charset="0"/>
              </a:rPr>
              <a:t>Shutter jitter</a:t>
            </a:r>
          </a:p>
          <a:p>
            <a:pPr algn="ctr" eaLnBrk="1" hangingPunct="1">
              <a:spcBef>
                <a:spcPct val="0"/>
              </a:spcBef>
              <a:buFontTx/>
              <a:buNone/>
            </a:pPr>
            <a:r>
              <a:rPr lang="en-US" altLang="en-US" sz="2400" dirty="0" smtClean="0">
                <a:solidFill>
                  <a:srgbClr val="000000"/>
                </a:solidFill>
                <a:cs typeface="Arial" charset="0"/>
              </a:rPr>
              <a:t>Sample vibration</a:t>
            </a:r>
          </a:p>
          <a:p>
            <a:pPr algn="ctr" eaLnBrk="1" hangingPunct="1">
              <a:spcBef>
                <a:spcPct val="0"/>
              </a:spcBef>
              <a:buFontTx/>
              <a:buNone/>
            </a:pPr>
            <a:r>
              <a:rPr lang="en-US" altLang="en-US" sz="2400" dirty="0" smtClean="0">
                <a:solidFill>
                  <a:srgbClr val="000000"/>
                </a:solidFill>
                <a:cs typeface="Arial" charset="0"/>
              </a:rPr>
              <a:t>Pile-up</a:t>
            </a:r>
          </a:p>
        </p:txBody>
      </p:sp>
      <p:sp>
        <p:nvSpPr>
          <p:cNvPr id="22" name="TextBox 21"/>
          <p:cNvSpPr txBox="1">
            <a:spLocks noChangeArrowheads="1"/>
          </p:cNvSpPr>
          <p:nvPr/>
        </p:nvSpPr>
        <p:spPr bwMode="auto">
          <a:xfrm>
            <a:off x="5953125" y="3080199"/>
            <a:ext cx="2871788"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ts val="200"/>
              </a:spcBef>
              <a:buFontTx/>
              <a:buNone/>
            </a:pPr>
            <a:r>
              <a:rPr lang="en-US" altLang="en-US" sz="2400" smtClean="0">
                <a:solidFill>
                  <a:srgbClr val="000000"/>
                </a:solidFill>
                <a:cs typeface="Arial" charset="0"/>
              </a:rPr>
              <a:t>Detector calibration</a:t>
            </a:r>
          </a:p>
          <a:p>
            <a:pPr algn="ctr" eaLnBrk="1" hangingPunct="1">
              <a:spcBef>
                <a:spcPts val="200"/>
              </a:spcBef>
              <a:buFontTx/>
              <a:buNone/>
            </a:pPr>
            <a:r>
              <a:rPr lang="en-US" altLang="en-US" sz="2400" smtClean="0">
                <a:solidFill>
                  <a:srgbClr val="000000"/>
                </a:solidFill>
                <a:cs typeface="Arial" charset="0"/>
              </a:rPr>
              <a:t>attenuation</a:t>
            </a:r>
          </a:p>
          <a:p>
            <a:pPr algn="ctr" eaLnBrk="1" hangingPunct="1">
              <a:spcBef>
                <a:spcPts val="200"/>
              </a:spcBef>
              <a:buFontTx/>
              <a:buNone/>
            </a:pPr>
            <a:r>
              <a:rPr lang="en-US" altLang="en-US" sz="2400" smtClean="0">
                <a:solidFill>
                  <a:srgbClr val="000000"/>
                </a:solidFill>
                <a:cs typeface="Arial" charset="0"/>
              </a:rPr>
              <a:t>partiality</a:t>
            </a:r>
          </a:p>
          <a:p>
            <a:pPr algn="ctr" eaLnBrk="1" hangingPunct="1">
              <a:spcBef>
                <a:spcPts val="200"/>
              </a:spcBef>
              <a:buFontTx/>
              <a:buNone/>
            </a:pPr>
            <a:r>
              <a:rPr lang="en-US" altLang="en-US" sz="2400" smtClean="0">
                <a:solidFill>
                  <a:srgbClr val="000000"/>
                </a:solidFill>
                <a:cs typeface="Arial" charset="0"/>
              </a:rPr>
              <a:t>Non-isomorphism</a:t>
            </a:r>
          </a:p>
          <a:p>
            <a:pPr algn="ctr" eaLnBrk="1" hangingPunct="1">
              <a:spcBef>
                <a:spcPts val="200"/>
              </a:spcBef>
              <a:buFontTx/>
              <a:buNone/>
            </a:pPr>
            <a:r>
              <a:rPr lang="en-US" altLang="en-US" sz="2400" smtClean="0">
                <a:solidFill>
                  <a:srgbClr val="000000"/>
                </a:solidFill>
                <a:cs typeface="Arial" charset="0"/>
              </a:rPr>
              <a:t>Radiation damage</a:t>
            </a:r>
          </a:p>
        </p:txBody>
      </p:sp>
      <p:grpSp>
        <p:nvGrpSpPr>
          <p:cNvPr id="3" name="Group 2"/>
          <p:cNvGrpSpPr/>
          <p:nvPr/>
        </p:nvGrpSpPr>
        <p:grpSpPr>
          <a:xfrm>
            <a:off x="22225" y="2326363"/>
            <a:ext cx="8512175" cy="4159024"/>
            <a:chOff x="22225" y="2326363"/>
            <a:chExt cx="8512175" cy="4159024"/>
          </a:xfrm>
        </p:grpSpPr>
        <p:sp>
          <p:nvSpPr>
            <p:cNvPr id="84996" name="TextBox 4"/>
            <p:cNvSpPr txBox="1">
              <a:spLocks noChangeArrowheads="1"/>
            </p:cNvSpPr>
            <p:nvPr/>
          </p:nvSpPr>
          <p:spPr bwMode="auto">
            <a:xfrm rot="-5400000">
              <a:off x="-300831" y="4419255"/>
              <a:ext cx="141605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4400" smtClean="0">
                  <a:solidFill>
                    <a:srgbClr val="000000"/>
                  </a:solidFill>
                  <a:cs typeface="Arial" charset="0"/>
                </a:rPr>
                <a:t>Time</a:t>
              </a:r>
            </a:p>
          </p:txBody>
        </p:sp>
        <p:sp>
          <p:nvSpPr>
            <p:cNvPr id="84997" name="TextBox 5"/>
            <p:cNvSpPr txBox="1">
              <a:spLocks noChangeArrowheads="1"/>
            </p:cNvSpPr>
            <p:nvPr/>
          </p:nvSpPr>
          <p:spPr bwMode="auto">
            <a:xfrm>
              <a:off x="2139950" y="2326363"/>
              <a:ext cx="63785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dirty="0" smtClean="0">
                  <a:solidFill>
                    <a:srgbClr val="000000"/>
                  </a:solidFill>
                  <a:cs typeface="Arial" charset="0"/>
                </a:rPr>
                <a:t>     none         </a:t>
              </a:r>
              <a:r>
                <a:rPr lang="en-US" altLang="en-US" dirty="0" err="1" smtClean="0">
                  <a:solidFill>
                    <a:srgbClr val="000000"/>
                  </a:solidFill>
                  <a:cs typeface="Arial" charset="0"/>
                </a:rPr>
                <a:t>sqrt</a:t>
              </a:r>
              <a:r>
                <a:rPr lang="en-US" altLang="en-US" dirty="0" smtClean="0">
                  <a:solidFill>
                    <a:srgbClr val="000000"/>
                  </a:solidFill>
                  <a:cs typeface="Arial" charset="0"/>
                </a:rPr>
                <a:t>      proportional</a:t>
              </a:r>
            </a:p>
          </p:txBody>
        </p:sp>
        <p:sp>
          <p:nvSpPr>
            <p:cNvPr id="84998" name="TextBox 6"/>
            <p:cNvSpPr txBox="1">
              <a:spLocks noChangeArrowheads="1"/>
            </p:cNvSpPr>
            <p:nvPr/>
          </p:nvSpPr>
          <p:spPr bwMode="auto">
            <a:xfrm>
              <a:off x="792163" y="3157987"/>
              <a:ext cx="1347787"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800" dirty="0" smtClean="0">
                  <a:solidFill>
                    <a:srgbClr val="000000"/>
                  </a:solidFill>
                  <a:cs typeface="Arial" charset="0"/>
                </a:rPr>
                <a:t>none</a:t>
              </a:r>
            </a:p>
            <a:p>
              <a:pPr eaLnBrk="1" hangingPunct="1">
                <a:spcBef>
                  <a:spcPct val="0"/>
                </a:spcBef>
                <a:buFontTx/>
                <a:buNone/>
              </a:pPr>
              <a:endParaRPr lang="en-US" altLang="en-US" sz="2800" dirty="0" smtClean="0">
                <a:solidFill>
                  <a:srgbClr val="000000"/>
                </a:solidFill>
                <a:cs typeface="Arial" charset="0"/>
              </a:endParaRPr>
            </a:p>
            <a:p>
              <a:pPr eaLnBrk="1" hangingPunct="1">
                <a:spcBef>
                  <a:spcPct val="0"/>
                </a:spcBef>
                <a:buFontTx/>
                <a:buNone/>
              </a:pPr>
              <a:endParaRPr lang="en-US" altLang="en-US" sz="2800" dirty="0" smtClean="0">
                <a:solidFill>
                  <a:srgbClr val="000000"/>
                </a:solidFill>
                <a:cs typeface="Arial" charset="0"/>
              </a:endParaRPr>
            </a:p>
            <a:p>
              <a:pPr eaLnBrk="1" hangingPunct="1">
                <a:spcBef>
                  <a:spcPct val="0"/>
                </a:spcBef>
                <a:buFontTx/>
                <a:buNone/>
              </a:pPr>
              <a:endParaRPr lang="en-US" altLang="en-US" sz="2800" dirty="0" smtClean="0">
                <a:solidFill>
                  <a:srgbClr val="000000"/>
                </a:solidFill>
                <a:cs typeface="Arial" charset="0"/>
              </a:endParaRPr>
            </a:p>
            <a:p>
              <a:pPr eaLnBrk="1" hangingPunct="1">
                <a:spcBef>
                  <a:spcPct val="0"/>
                </a:spcBef>
                <a:buFontTx/>
                <a:buNone/>
              </a:pPr>
              <a:endParaRPr lang="en-US" altLang="en-US" sz="2800" dirty="0" smtClean="0">
                <a:solidFill>
                  <a:srgbClr val="000000"/>
                </a:solidFill>
                <a:cs typeface="Arial" charset="0"/>
              </a:endParaRPr>
            </a:p>
            <a:p>
              <a:pPr eaLnBrk="1" hangingPunct="1">
                <a:spcBef>
                  <a:spcPct val="0"/>
                </a:spcBef>
                <a:buFontTx/>
                <a:buNone/>
              </a:pPr>
              <a:r>
                <a:rPr lang="en-US" altLang="en-US" sz="2800" dirty="0" smtClean="0">
                  <a:solidFill>
                    <a:srgbClr val="000000"/>
                  </a:solidFill>
                  <a:cs typeface="Arial" charset="0"/>
                </a:rPr>
                <a:t>1/</a:t>
              </a:r>
              <a:r>
                <a:rPr lang="en-US" altLang="en-US" sz="2800" dirty="0" err="1" smtClean="0">
                  <a:solidFill>
                    <a:srgbClr val="000000"/>
                  </a:solidFill>
                  <a:cs typeface="Arial" charset="0"/>
                </a:rPr>
                <a:t>sqrt</a:t>
              </a:r>
              <a:endParaRPr lang="en-US" altLang="en-US" sz="2800" dirty="0" smtClean="0">
                <a:solidFill>
                  <a:srgbClr val="000000"/>
                </a:solidFill>
                <a:cs typeface="Arial" charset="0"/>
              </a:endParaRPr>
            </a:p>
            <a:p>
              <a:pPr eaLnBrk="1" hangingPunct="1">
                <a:spcBef>
                  <a:spcPct val="0"/>
                </a:spcBef>
                <a:buFontTx/>
                <a:buNone/>
              </a:pPr>
              <a:r>
                <a:rPr lang="en-US" altLang="en-US" sz="2800" dirty="0" smtClean="0">
                  <a:solidFill>
                    <a:srgbClr val="000000"/>
                  </a:solidFill>
                  <a:cs typeface="Arial" charset="0"/>
                </a:rPr>
                <a:t>1/prop</a:t>
              </a:r>
              <a:r>
                <a:rPr lang="en-US" altLang="en-US" sz="4000" dirty="0" smtClean="0">
                  <a:solidFill>
                    <a:srgbClr val="000000"/>
                  </a:solidFill>
                  <a:cs typeface="Arial" charset="0"/>
                </a:rPr>
                <a:t>.</a:t>
              </a:r>
            </a:p>
          </p:txBody>
        </p:sp>
        <p:cxnSp>
          <p:nvCxnSpPr>
            <p:cNvPr id="10" name="Straight Connector 9"/>
            <p:cNvCxnSpPr/>
            <p:nvPr/>
          </p:nvCxnSpPr>
          <p:spPr>
            <a:xfrm>
              <a:off x="2139950" y="2948437"/>
              <a:ext cx="17463" cy="353695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984250" y="2940499"/>
              <a:ext cx="7550150" cy="793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4260850" y="2948437"/>
              <a:ext cx="15875" cy="353695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5840413" y="2913512"/>
              <a:ext cx="15875" cy="353695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84250" y="5221737"/>
              <a:ext cx="755015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V="1">
              <a:off x="966788" y="5861499"/>
              <a:ext cx="7551737" cy="793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Freeform 5"/>
          <p:cNvSpPr>
            <a:spLocks/>
          </p:cNvSpPr>
          <p:nvPr/>
        </p:nvSpPr>
        <p:spPr bwMode="auto">
          <a:xfrm>
            <a:off x="-762000" y="152400"/>
            <a:ext cx="3124200" cy="2032000"/>
          </a:xfrm>
          <a:custGeom>
            <a:avLst/>
            <a:gdLst>
              <a:gd name="T0" fmla="*/ 0 w 1968"/>
              <a:gd name="T1" fmla="*/ 2147483647 h 1280"/>
              <a:gd name="T2" fmla="*/ 2147483647 w 1968"/>
              <a:gd name="T3" fmla="*/ 2147483647 h 1280"/>
              <a:gd name="T4" fmla="*/ 2147483647 w 1968"/>
              <a:gd name="T5" fmla="*/ 2147483647 h 1280"/>
              <a:gd name="T6" fmla="*/ 2147483647 w 1968"/>
              <a:gd name="T7" fmla="*/ 2147483647 h 1280"/>
              <a:gd name="T8" fmla="*/ 2147483647 w 1968"/>
              <a:gd name="T9" fmla="*/ 2147483647 h 1280"/>
              <a:gd name="T10" fmla="*/ 2147483647 w 1968"/>
              <a:gd name="T11" fmla="*/ 2147483647 h 1280"/>
              <a:gd name="T12" fmla="*/ 2147483647 w 1968"/>
              <a:gd name="T13" fmla="*/ 2147483647 h 1280"/>
              <a:gd name="T14" fmla="*/ 2147483647 w 1968"/>
              <a:gd name="T15" fmla="*/ 2147483647 h 12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68" h="1280">
                <a:moveTo>
                  <a:pt x="0" y="1256"/>
                </a:moveTo>
                <a:cubicBezTo>
                  <a:pt x="240" y="1264"/>
                  <a:pt x="480" y="1272"/>
                  <a:pt x="624" y="1208"/>
                </a:cubicBezTo>
                <a:cubicBezTo>
                  <a:pt x="768" y="1144"/>
                  <a:pt x="800" y="1072"/>
                  <a:pt x="864" y="872"/>
                </a:cubicBezTo>
                <a:cubicBezTo>
                  <a:pt x="928" y="672"/>
                  <a:pt x="968" y="16"/>
                  <a:pt x="1008" y="8"/>
                </a:cubicBezTo>
                <a:cubicBezTo>
                  <a:pt x="1048" y="0"/>
                  <a:pt x="1072" y="640"/>
                  <a:pt x="1104" y="824"/>
                </a:cubicBezTo>
                <a:cubicBezTo>
                  <a:pt x="1136" y="1008"/>
                  <a:pt x="1144" y="1040"/>
                  <a:pt x="1200" y="1112"/>
                </a:cubicBezTo>
                <a:cubicBezTo>
                  <a:pt x="1256" y="1184"/>
                  <a:pt x="1312" y="1232"/>
                  <a:pt x="1440" y="1256"/>
                </a:cubicBezTo>
                <a:cubicBezTo>
                  <a:pt x="1568" y="1280"/>
                  <a:pt x="1768" y="1268"/>
                  <a:pt x="1968" y="12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26" name="Freeform 3"/>
          <p:cNvSpPr>
            <a:spLocks/>
          </p:cNvSpPr>
          <p:nvPr/>
        </p:nvSpPr>
        <p:spPr bwMode="auto">
          <a:xfrm>
            <a:off x="6553200" y="1631950"/>
            <a:ext cx="2438400" cy="287338"/>
          </a:xfrm>
          <a:custGeom>
            <a:avLst/>
            <a:gdLst>
              <a:gd name="T0" fmla="*/ 0 w 1536"/>
              <a:gd name="T1" fmla="*/ 2147483647 h 816"/>
              <a:gd name="T2" fmla="*/ 2147483647 w 1536"/>
              <a:gd name="T3" fmla="*/ 2147483647 h 816"/>
              <a:gd name="T4" fmla="*/ 2147483647 w 1536"/>
              <a:gd name="T5" fmla="*/ 2147483647 h 816"/>
              <a:gd name="T6" fmla="*/ 2147483647 w 1536"/>
              <a:gd name="T7" fmla="*/ 2147483647 h 816"/>
              <a:gd name="T8" fmla="*/ 2147483647 w 1536"/>
              <a:gd name="T9" fmla="*/ 0 h 816"/>
              <a:gd name="T10" fmla="*/ 2147483647 w 1536"/>
              <a:gd name="T11" fmla="*/ 2147483647 h 816"/>
              <a:gd name="T12" fmla="*/ 2147483647 w 1536"/>
              <a:gd name="T13" fmla="*/ 2147483647 h 816"/>
              <a:gd name="T14" fmla="*/ 2147483647 w 1536"/>
              <a:gd name="T15" fmla="*/ 2147483647 h 816"/>
              <a:gd name="T16" fmla="*/ 2147483647 w 1536"/>
              <a:gd name="T17" fmla="*/ 2147483647 h 816"/>
              <a:gd name="T18" fmla="*/ 2147483647 w 1536"/>
              <a:gd name="T19" fmla="*/ 2147483647 h 816"/>
              <a:gd name="T20" fmla="*/ 2147483647 w 1536"/>
              <a:gd name="T21" fmla="*/ 0 h 816"/>
              <a:gd name="T22" fmla="*/ 2147483647 w 1536"/>
              <a:gd name="T23" fmla="*/ 2147483647 h 8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36" h="816">
                <a:moveTo>
                  <a:pt x="0" y="480"/>
                </a:moveTo>
                <a:lnTo>
                  <a:pt x="144" y="192"/>
                </a:lnTo>
                <a:lnTo>
                  <a:pt x="288" y="576"/>
                </a:lnTo>
                <a:lnTo>
                  <a:pt x="432" y="768"/>
                </a:lnTo>
                <a:lnTo>
                  <a:pt x="528" y="0"/>
                </a:lnTo>
                <a:lnTo>
                  <a:pt x="672" y="576"/>
                </a:lnTo>
                <a:lnTo>
                  <a:pt x="768" y="240"/>
                </a:lnTo>
                <a:lnTo>
                  <a:pt x="960" y="816"/>
                </a:lnTo>
                <a:lnTo>
                  <a:pt x="1056" y="528"/>
                </a:lnTo>
                <a:lnTo>
                  <a:pt x="1248" y="672"/>
                </a:lnTo>
                <a:lnTo>
                  <a:pt x="1392" y="0"/>
                </a:lnTo>
                <a:lnTo>
                  <a:pt x="1536" y="528"/>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Tree>
    <p:extLst>
      <p:ext uri="{BB962C8B-B14F-4D97-AF65-F5344CB8AC3E}">
        <p14:creationId xmlns:p14="http://schemas.microsoft.com/office/powerpoint/2010/main" val="2134691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1">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1">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1">
                                            <p:txEl>
                                              <p:pRg st="2" end="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2">
                                            <p:txEl>
                                              <p:pRg st="0" end="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22">
                                            <p:txEl>
                                              <p:pRg st="1" end="1"/>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22">
                                            <p:txEl>
                                              <p:pRg st="2" end="2"/>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22">
                                            <p:txEl>
                                              <p:pRg st="3" end="3"/>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p:bldP spid="20"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Fourier view of scattering</a:t>
            </a:r>
            <a:endParaRPr lang="en-US" dirty="0"/>
          </a:p>
        </p:txBody>
      </p:sp>
      <p:cxnSp>
        <p:nvCxnSpPr>
          <p:cNvPr id="10" name="Straight Arrow Connector 9"/>
          <p:cNvCxnSpPr/>
          <p:nvPr/>
        </p:nvCxnSpPr>
        <p:spPr>
          <a:xfrm flipV="1">
            <a:off x="669701" y="1918952"/>
            <a:ext cx="0" cy="294926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a:off x="654675" y="4866068"/>
            <a:ext cx="417490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970467" y="4945487"/>
            <a:ext cx="1415772"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d</a:t>
            </a:r>
            <a:r>
              <a:rPr lang="en-US" dirty="0" smtClean="0">
                <a:latin typeface="Arial" panose="020B0604020202020204" pitchFamily="34" charset="0"/>
                <a:cs typeface="Arial" panose="020B0604020202020204" pitchFamily="34" charset="0"/>
              </a:rPr>
              <a:t>istance (Å)</a:t>
            </a:r>
            <a:endParaRPr lang="en-US" dirty="0">
              <a:latin typeface="Arial" panose="020B0604020202020204" pitchFamily="34" charset="0"/>
              <a:cs typeface="Arial" panose="020B0604020202020204" pitchFamily="34" charset="0"/>
            </a:endParaRPr>
          </a:p>
        </p:txBody>
      </p:sp>
      <p:sp>
        <p:nvSpPr>
          <p:cNvPr id="18" name="TextBox 17"/>
          <p:cNvSpPr txBox="1"/>
          <p:nvPr/>
        </p:nvSpPr>
        <p:spPr>
          <a:xfrm rot="16200000">
            <a:off x="-199974" y="3178935"/>
            <a:ext cx="12650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d</a:t>
            </a:r>
            <a:r>
              <a:rPr lang="en-US" dirty="0" smtClean="0">
                <a:latin typeface="Arial" panose="020B0604020202020204" pitchFamily="34" charset="0"/>
                <a:cs typeface="Arial" panose="020B0604020202020204" pitchFamily="34" charset="0"/>
              </a:rPr>
              <a:t>ensity (</a:t>
            </a:r>
            <a:r>
              <a:rPr lang="el-GR" dirty="0" smtClean="0">
                <a:latin typeface="Arial" panose="020B0604020202020204" pitchFamily="34" charset="0"/>
                <a:cs typeface="Arial" panose="020B0604020202020204" pitchFamily="34" charset="0"/>
              </a:rPr>
              <a:t>ρ</a:t>
            </a:r>
            <a:r>
              <a:rPr lang="en-US" dirty="0" smtClean="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cxnSp>
        <p:nvCxnSpPr>
          <p:cNvPr id="22" name="Straight Connector 21"/>
          <p:cNvCxnSpPr/>
          <p:nvPr/>
        </p:nvCxnSpPr>
        <p:spPr>
          <a:xfrm>
            <a:off x="66970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97986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290035"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1600201"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1910367"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22053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253069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2840865"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151031"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461197"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7136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08152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391697"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p:nvPr/>
        </p:nvCxnSpPr>
        <p:spPr>
          <a:xfrm flipV="1">
            <a:off x="4891825" y="1916805"/>
            <a:ext cx="0" cy="294926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a:off x="4876799" y="4863921"/>
            <a:ext cx="417490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372895" y="4943340"/>
            <a:ext cx="1059906" cy="369332"/>
          </a:xfrm>
          <a:prstGeom prst="rect">
            <a:avLst/>
          </a:prstGeom>
          <a:noFill/>
        </p:spPr>
        <p:txBody>
          <a:bodyPr wrap="none" rtlCol="0">
            <a:spAutoFit/>
          </a:bodyPr>
          <a:lstStyle/>
          <a:p>
            <a:r>
              <a:rPr lang="en-US" dirty="0" smtClean="0">
                <a:latin typeface="Arial" panose="020B0604020202020204" pitchFamily="34" charset="0"/>
                <a:cs typeface="Arial" panose="020B0604020202020204" pitchFamily="34" charset="0"/>
              </a:rPr>
              <a:t>angle (°)</a:t>
            </a:r>
            <a:endParaRPr lang="en-US" dirty="0">
              <a:latin typeface="Arial" panose="020B0604020202020204" pitchFamily="34" charset="0"/>
              <a:cs typeface="Arial" panose="020B0604020202020204" pitchFamily="34" charset="0"/>
            </a:endParaRPr>
          </a:p>
        </p:txBody>
      </p:sp>
      <p:sp>
        <p:nvSpPr>
          <p:cNvPr id="52" name="TextBox 51"/>
          <p:cNvSpPr txBox="1"/>
          <p:nvPr/>
        </p:nvSpPr>
        <p:spPr>
          <a:xfrm rot="16200000">
            <a:off x="4139169" y="3176788"/>
            <a:ext cx="1031051" cy="369332"/>
          </a:xfrm>
          <a:prstGeom prst="rect">
            <a:avLst/>
          </a:prstGeom>
          <a:noFill/>
        </p:spPr>
        <p:txBody>
          <a:bodyPr wrap="none" rtlCol="0">
            <a:spAutoFit/>
          </a:bodyPr>
          <a:lstStyle/>
          <a:p>
            <a:r>
              <a:rPr lang="en-US" dirty="0" smtClean="0">
                <a:latin typeface="Arial" panose="020B0604020202020204" pitchFamily="34" charset="0"/>
                <a:cs typeface="Arial" panose="020B0604020202020204" pitchFamily="34" charset="0"/>
              </a:rPr>
              <a:t>intensity</a:t>
            </a:r>
            <a:endParaRPr lang="en-US" dirty="0">
              <a:latin typeface="Arial" panose="020B0604020202020204" pitchFamily="34" charset="0"/>
              <a:cs typeface="Arial" panose="020B0604020202020204" pitchFamily="34" charset="0"/>
            </a:endParaRPr>
          </a:p>
        </p:txBody>
      </p:sp>
      <p:cxnSp>
        <p:nvCxnSpPr>
          <p:cNvPr id="53" name="Straight Connector 52"/>
          <p:cNvCxnSpPr/>
          <p:nvPr/>
        </p:nvCxnSpPr>
        <p:spPr>
          <a:xfrm>
            <a:off x="489182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520199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5512159"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5822325"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32491"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4265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75282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7062989"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7373155"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7683321"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799348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830365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8613821" y="4859623"/>
            <a:ext cx="0" cy="77273"/>
          </a:xfrm>
          <a:prstGeom prst="line">
            <a:avLst/>
          </a:prstGeom>
        </p:spPr>
        <p:style>
          <a:lnRef idx="1">
            <a:schemeClr val="accent1"/>
          </a:lnRef>
          <a:fillRef idx="0">
            <a:schemeClr val="accent1"/>
          </a:fillRef>
          <a:effectRef idx="0">
            <a:schemeClr val="accent1"/>
          </a:effectRef>
          <a:fontRef idx="minor">
            <a:schemeClr val="tx1"/>
          </a:fontRef>
        </p:style>
      </p:cxnSp>
      <p:sp>
        <p:nvSpPr>
          <p:cNvPr id="39" name="Freeform 91"/>
          <p:cNvSpPr>
            <a:spLocks/>
          </p:cNvSpPr>
          <p:nvPr/>
        </p:nvSpPr>
        <p:spPr bwMode="auto">
          <a:xfrm>
            <a:off x="2094412" y="2091862"/>
            <a:ext cx="1112428" cy="2760953"/>
          </a:xfrm>
          <a:custGeom>
            <a:avLst/>
            <a:gdLst>
              <a:gd name="T0" fmla="*/ 0 w 1176"/>
              <a:gd name="T1" fmla="*/ 608 h 608"/>
              <a:gd name="T2" fmla="*/ 94 w 1176"/>
              <a:gd name="T3" fmla="*/ 606 h 608"/>
              <a:gd name="T4" fmla="*/ 147 w 1176"/>
              <a:gd name="T5" fmla="*/ 599 h 608"/>
              <a:gd name="T6" fmla="*/ 210 w 1176"/>
              <a:gd name="T7" fmla="*/ 578 h 608"/>
              <a:gd name="T8" fmla="*/ 250 w 1176"/>
              <a:gd name="T9" fmla="*/ 554 h 608"/>
              <a:gd name="T10" fmla="*/ 280 w 1176"/>
              <a:gd name="T11" fmla="*/ 522 h 608"/>
              <a:gd name="T12" fmla="*/ 310 w 1176"/>
              <a:gd name="T13" fmla="*/ 488 h 608"/>
              <a:gd name="T14" fmla="*/ 337 w 1176"/>
              <a:gd name="T15" fmla="*/ 446 h 608"/>
              <a:gd name="T16" fmla="*/ 367 w 1176"/>
              <a:gd name="T17" fmla="*/ 386 h 608"/>
              <a:gd name="T18" fmla="*/ 399 w 1176"/>
              <a:gd name="T19" fmla="*/ 321 h 608"/>
              <a:gd name="T20" fmla="*/ 427 w 1176"/>
              <a:gd name="T21" fmla="*/ 255 h 608"/>
              <a:gd name="T22" fmla="*/ 460 w 1176"/>
              <a:gd name="T23" fmla="*/ 182 h 608"/>
              <a:gd name="T24" fmla="*/ 483 w 1176"/>
              <a:gd name="T25" fmla="*/ 126 h 608"/>
              <a:gd name="T26" fmla="*/ 505 w 1176"/>
              <a:gd name="T27" fmla="*/ 80 h 608"/>
              <a:gd name="T28" fmla="*/ 540 w 1176"/>
              <a:gd name="T29" fmla="*/ 33 h 608"/>
              <a:gd name="T30" fmla="*/ 565 w 1176"/>
              <a:gd name="T31" fmla="*/ 9 h 608"/>
              <a:gd name="T32" fmla="*/ 592 w 1176"/>
              <a:gd name="T33" fmla="*/ 0 h 608"/>
              <a:gd name="T34" fmla="*/ 618 w 1176"/>
              <a:gd name="T35" fmla="*/ 12 h 608"/>
              <a:gd name="T36" fmla="*/ 645 w 1176"/>
              <a:gd name="T37" fmla="*/ 38 h 608"/>
              <a:gd name="T38" fmla="*/ 670 w 1176"/>
              <a:gd name="T39" fmla="*/ 78 h 608"/>
              <a:gd name="T40" fmla="*/ 690 w 1176"/>
              <a:gd name="T41" fmla="*/ 117 h 608"/>
              <a:gd name="T42" fmla="*/ 706 w 1176"/>
              <a:gd name="T43" fmla="*/ 155 h 608"/>
              <a:gd name="T44" fmla="*/ 721 w 1176"/>
              <a:gd name="T45" fmla="*/ 191 h 608"/>
              <a:gd name="T46" fmla="*/ 747 w 1176"/>
              <a:gd name="T47" fmla="*/ 248 h 608"/>
              <a:gd name="T48" fmla="*/ 771 w 1176"/>
              <a:gd name="T49" fmla="*/ 302 h 608"/>
              <a:gd name="T50" fmla="*/ 796 w 1176"/>
              <a:gd name="T51" fmla="*/ 365 h 608"/>
              <a:gd name="T52" fmla="*/ 825 w 1176"/>
              <a:gd name="T53" fmla="*/ 420 h 608"/>
              <a:gd name="T54" fmla="*/ 849 w 1176"/>
              <a:gd name="T55" fmla="*/ 461 h 608"/>
              <a:gd name="T56" fmla="*/ 879 w 1176"/>
              <a:gd name="T57" fmla="*/ 503 h 608"/>
              <a:gd name="T58" fmla="*/ 901 w 1176"/>
              <a:gd name="T59" fmla="*/ 528 h 608"/>
              <a:gd name="T60" fmla="*/ 933 w 1176"/>
              <a:gd name="T61" fmla="*/ 557 h 608"/>
              <a:gd name="T62" fmla="*/ 963 w 1176"/>
              <a:gd name="T63" fmla="*/ 576 h 608"/>
              <a:gd name="T64" fmla="*/ 996 w 1176"/>
              <a:gd name="T65" fmla="*/ 590 h 608"/>
              <a:gd name="T66" fmla="*/ 1048 w 1176"/>
              <a:gd name="T67" fmla="*/ 600 h 608"/>
              <a:gd name="T68" fmla="*/ 1105 w 1176"/>
              <a:gd name="T69" fmla="*/ 606 h 608"/>
              <a:gd name="T70" fmla="*/ 1176 w 1176"/>
              <a:gd name="T71" fmla="*/ 60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6" h="608">
                <a:moveTo>
                  <a:pt x="0" y="608"/>
                </a:moveTo>
                <a:cubicBezTo>
                  <a:pt x="35" y="607"/>
                  <a:pt x="70" y="607"/>
                  <a:pt x="94" y="606"/>
                </a:cubicBezTo>
                <a:cubicBezTo>
                  <a:pt x="118" y="605"/>
                  <a:pt x="128" y="604"/>
                  <a:pt x="147" y="599"/>
                </a:cubicBezTo>
                <a:cubicBezTo>
                  <a:pt x="166" y="594"/>
                  <a:pt x="193" y="586"/>
                  <a:pt x="210" y="578"/>
                </a:cubicBezTo>
                <a:cubicBezTo>
                  <a:pt x="227" y="570"/>
                  <a:pt x="238" y="563"/>
                  <a:pt x="250" y="554"/>
                </a:cubicBezTo>
                <a:cubicBezTo>
                  <a:pt x="262" y="545"/>
                  <a:pt x="270" y="533"/>
                  <a:pt x="280" y="522"/>
                </a:cubicBezTo>
                <a:cubicBezTo>
                  <a:pt x="290" y="511"/>
                  <a:pt x="301" y="501"/>
                  <a:pt x="310" y="488"/>
                </a:cubicBezTo>
                <a:cubicBezTo>
                  <a:pt x="319" y="475"/>
                  <a:pt x="327" y="463"/>
                  <a:pt x="337" y="446"/>
                </a:cubicBezTo>
                <a:cubicBezTo>
                  <a:pt x="347" y="429"/>
                  <a:pt x="357" y="407"/>
                  <a:pt x="367" y="386"/>
                </a:cubicBezTo>
                <a:cubicBezTo>
                  <a:pt x="377" y="365"/>
                  <a:pt x="389" y="343"/>
                  <a:pt x="399" y="321"/>
                </a:cubicBezTo>
                <a:cubicBezTo>
                  <a:pt x="409" y="299"/>
                  <a:pt x="417" y="278"/>
                  <a:pt x="427" y="255"/>
                </a:cubicBezTo>
                <a:cubicBezTo>
                  <a:pt x="437" y="232"/>
                  <a:pt x="451" y="203"/>
                  <a:pt x="460" y="182"/>
                </a:cubicBezTo>
                <a:cubicBezTo>
                  <a:pt x="469" y="161"/>
                  <a:pt x="476" y="143"/>
                  <a:pt x="483" y="126"/>
                </a:cubicBezTo>
                <a:cubicBezTo>
                  <a:pt x="490" y="109"/>
                  <a:pt x="496" y="95"/>
                  <a:pt x="505" y="80"/>
                </a:cubicBezTo>
                <a:cubicBezTo>
                  <a:pt x="514" y="65"/>
                  <a:pt x="530" y="45"/>
                  <a:pt x="540" y="33"/>
                </a:cubicBezTo>
                <a:cubicBezTo>
                  <a:pt x="550" y="21"/>
                  <a:pt x="556" y="15"/>
                  <a:pt x="565" y="9"/>
                </a:cubicBezTo>
                <a:cubicBezTo>
                  <a:pt x="574" y="3"/>
                  <a:pt x="583" y="0"/>
                  <a:pt x="592" y="0"/>
                </a:cubicBezTo>
                <a:cubicBezTo>
                  <a:pt x="601" y="0"/>
                  <a:pt x="609" y="6"/>
                  <a:pt x="618" y="12"/>
                </a:cubicBezTo>
                <a:cubicBezTo>
                  <a:pt x="627" y="18"/>
                  <a:pt x="636" y="27"/>
                  <a:pt x="645" y="38"/>
                </a:cubicBezTo>
                <a:cubicBezTo>
                  <a:pt x="654" y="49"/>
                  <a:pt x="663" y="65"/>
                  <a:pt x="670" y="78"/>
                </a:cubicBezTo>
                <a:cubicBezTo>
                  <a:pt x="677" y="91"/>
                  <a:pt x="684" y="104"/>
                  <a:pt x="690" y="117"/>
                </a:cubicBezTo>
                <a:cubicBezTo>
                  <a:pt x="696" y="130"/>
                  <a:pt x="701" y="143"/>
                  <a:pt x="706" y="155"/>
                </a:cubicBezTo>
                <a:cubicBezTo>
                  <a:pt x="711" y="167"/>
                  <a:pt x="714" y="176"/>
                  <a:pt x="721" y="191"/>
                </a:cubicBezTo>
                <a:cubicBezTo>
                  <a:pt x="728" y="206"/>
                  <a:pt x="739" y="230"/>
                  <a:pt x="747" y="248"/>
                </a:cubicBezTo>
                <a:cubicBezTo>
                  <a:pt x="755" y="266"/>
                  <a:pt x="763" y="283"/>
                  <a:pt x="771" y="302"/>
                </a:cubicBezTo>
                <a:cubicBezTo>
                  <a:pt x="779" y="321"/>
                  <a:pt x="787" y="345"/>
                  <a:pt x="796" y="365"/>
                </a:cubicBezTo>
                <a:cubicBezTo>
                  <a:pt x="805" y="385"/>
                  <a:pt x="816" y="404"/>
                  <a:pt x="825" y="420"/>
                </a:cubicBezTo>
                <a:cubicBezTo>
                  <a:pt x="834" y="436"/>
                  <a:pt x="840" y="447"/>
                  <a:pt x="849" y="461"/>
                </a:cubicBezTo>
                <a:cubicBezTo>
                  <a:pt x="858" y="475"/>
                  <a:pt x="870" y="492"/>
                  <a:pt x="879" y="503"/>
                </a:cubicBezTo>
                <a:cubicBezTo>
                  <a:pt x="888" y="514"/>
                  <a:pt x="892" y="519"/>
                  <a:pt x="901" y="528"/>
                </a:cubicBezTo>
                <a:cubicBezTo>
                  <a:pt x="910" y="537"/>
                  <a:pt x="923" y="549"/>
                  <a:pt x="933" y="557"/>
                </a:cubicBezTo>
                <a:cubicBezTo>
                  <a:pt x="943" y="565"/>
                  <a:pt x="953" y="571"/>
                  <a:pt x="963" y="576"/>
                </a:cubicBezTo>
                <a:cubicBezTo>
                  <a:pt x="973" y="581"/>
                  <a:pt x="982" y="586"/>
                  <a:pt x="996" y="590"/>
                </a:cubicBezTo>
                <a:cubicBezTo>
                  <a:pt x="1010" y="594"/>
                  <a:pt x="1030" y="597"/>
                  <a:pt x="1048" y="600"/>
                </a:cubicBezTo>
                <a:cubicBezTo>
                  <a:pt x="1066" y="603"/>
                  <a:pt x="1084" y="605"/>
                  <a:pt x="1105" y="606"/>
                </a:cubicBezTo>
                <a:cubicBezTo>
                  <a:pt x="1126" y="607"/>
                  <a:pt x="1151" y="606"/>
                  <a:pt x="1176" y="606"/>
                </a:cubicBezTo>
              </a:path>
            </a:pathLst>
          </a:custGeom>
          <a:noFill/>
          <a:ln w="38100">
            <a:solidFill>
              <a:srgbClr val="007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Arial" panose="020B0604020202020204" pitchFamily="34" charset="0"/>
              <a:cs typeface="Arial" panose="020B0604020202020204" pitchFamily="34" charset="0"/>
            </a:endParaRPr>
          </a:p>
        </p:txBody>
      </p:sp>
      <p:sp>
        <p:nvSpPr>
          <p:cNvPr id="40" name="Freeform 91"/>
          <p:cNvSpPr>
            <a:spLocks/>
          </p:cNvSpPr>
          <p:nvPr/>
        </p:nvSpPr>
        <p:spPr bwMode="auto">
          <a:xfrm>
            <a:off x="4898670" y="2081501"/>
            <a:ext cx="4018820" cy="1447309"/>
          </a:xfrm>
          <a:custGeom>
            <a:avLst/>
            <a:gdLst>
              <a:gd name="T0" fmla="*/ 0 w 1176"/>
              <a:gd name="T1" fmla="*/ 608 h 608"/>
              <a:gd name="T2" fmla="*/ 94 w 1176"/>
              <a:gd name="T3" fmla="*/ 606 h 608"/>
              <a:gd name="T4" fmla="*/ 147 w 1176"/>
              <a:gd name="T5" fmla="*/ 599 h 608"/>
              <a:gd name="T6" fmla="*/ 210 w 1176"/>
              <a:gd name="T7" fmla="*/ 578 h 608"/>
              <a:gd name="T8" fmla="*/ 250 w 1176"/>
              <a:gd name="T9" fmla="*/ 554 h 608"/>
              <a:gd name="T10" fmla="*/ 280 w 1176"/>
              <a:gd name="T11" fmla="*/ 522 h 608"/>
              <a:gd name="T12" fmla="*/ 310 w 1176"/>
              <a:gd name="T13" fmla="*/ 488 h 608"/>
              <a:gd name="T14" fmla="*/ 337 w 1176"/>
              <a:gd name="T15" fmla="*/ 446 h 608"/>
              <a:gd name="T16" fmla="*/ 367 w 1176"/>
              <a:gd name="T17" fmla="*/ 386 h 608"/>
              <a:gd name="T18" fmla="*/ 399 w 1176"/>
              <a:gd name="T19" fmla="*/ 321 h 608"/>
              <a:gd name="T20" fmla="*/ 427 w 1176"/>
              <a:gd name="T21" fmla="*/ 255 h 608"/>
              <a:gd name="T22" fmla="*/ 460 w 1176"/>
              <a:gd name="T23" fmla="*/ 182 h 608"/>
              <a:gd name="T24" fmla="*/ 483 w 1176"/>
              <a:gd name="T25" fmla="*/ 126 h 608"/>
              <a:gd name="T26" fmla="*/ 505 w 1176"/>
              <a:gd name="T27" fmla="*/ 80 h 608"/>
              <a:gd name="T28" fmla="*/ 540 w 1176"/>
              <a:gd name="T29" fmla="*/ 33 h 608"/>
              <a:gd name="T30" fmla="*/ 565 w 1176"/>
              <a:gd name="T31" fmla="*/ 9 h 608"/>
              <a:gd name="T32" fmla="*/ 592 w 1176"/>
              <a:gd name="T33" fmla="*/ 0 h 608"/>
              <a:gd name="T34" fmla="*/ 618 w 1176"/>
              <a:gd name="T35" fmla="*/ 12 h 608"/>
              <a:gd name="T36" fmla="*/ 645 w 1176"/>
              <a:gd name="T37" fmla="*/ 38 h 608"/>
              <a:gd name="T38" fmla="*/ 670 w 1176"/>
              <a:gd name="T39" fmla="*/ 78 h 608"/>
              <a:gd name="T40" fmla="*/ 690 w 1176"/>
              <a:gd name="T41" fmla="*/ 117 h 608"/>
              <a:gd name="T42" fmla="*/ 706 w 1176"/>
              <a:gd name="T43" fmla="*/ 155 h 608"/>
              <a:gd name="T44" fmla="*/ 721 w 1176"/>
              <a:gd name="T45" fmla="*/ 191 h 608"/>
              <a:gd name="T46" fmla="*/ 747 w 1176"/>
              <a:gd name="T47" fmla="*/ 248 h 608"/>
              <a:gd name="T48" fmla="*/ 771 w 1176"/>
              <a:gd name="T49" fmla="*/ 302 h 608"/>
              <a:gd name="T50" fmla="*/ 796 w 1176"/>
              <a:gd name="T51" fmla="*/ 365 h 608"/>
              <a:gd name="T52" fmla="*/ 825 w 1176"/>
              <a:gd name="T53" fmla="*/ 420 h 608"/>
              <a:gd name="T54" fmla="*/ 849 w 1176"/>
              <a:gd name="T55" fmla="*/ 461 h 608"/>
              <a:gd name="T56" fmla="*/ 879 w 1176"/>
              <a:gd name="T57" fmla="*/ 503 h 608"/>
              <a:gd name="T58" fmla="*/ 901 w 1176"/>
              <a:gd name="T59" fmla="*/ 528 h 608"/>
              <a:gd name="T60" fmla="*/ 933 w 1176"/>
              <a:gd name="T61" fmla="*/ 557 h 608"/>
              <a:gd name="T62" fmla="*/ 963 w 1176"/>
              <a:gd name="T63" fmla="*/ 576 h 608"/>
              <a:gd name="T64" fmla="*/ 996 w 1176"/>
              <a:gd name="T65" fmla="*/ 590 h 608"/>
              <a:gd name="T66" fmla="*/ 1048 w 1176"/>
              <a:gd name="T67" fmla="*/ 600 h 608"/>
              <a:gd name="T68" fmla="*/ 1105 w 1176"/>
              <a:gd name="T69" fmla="*/ 606 h 608"/>
              <a:gd name="T70" fmla="*/ 1176 w 1176"/>
              <a:gd name="T71" fmla="*/ 606 h 608"/>
              <a:gd name="connsiteX0" fmla="*/ 0 w 10000"/>
              <a:gd name="connsiteY0" fmla="*/ 10000 h 10000"/>
              <a:gd name="connsiteX1" fmla="*/ 799 w 10000"/>
              <a:gd name="connsiteY1" fmla="*/ 9967 h 10000"/>
              <a:gd name="connsiteX2" fmla="*/ 1250 w 10000"/>
              <a:gd name="connsiteY2" fmla="*/ 9852 h 10000"/>
              <a:gd name="connsiteX3" fmla="*/ 1786 w 10000"/>
              <a:gd name="connsiteY3" fmla="*/ 9507 h 10000"/>
              <a:gd name="connsiteX4" fmla="*/ 2126 w 10000"/>
              <a:gd name="connsiteY4" fmla="*/ 9112 h 10000"/>
              <a:gd name="connsiteX5" fmla="*/ 2381 w 10000"/>
              <a:gd name="connsiteY5" fmla="*/ 8586 h 10000"/>
              <a:gd name="connsiteX6" fmla="*/ 2636 w 10000"/>
              <a:gd name="connsiteY6" fmla="*/ 8026 h 10000"/>
              <a:gd name="connsiteX7" fmla="*/ 2866 w 10000"/>
              <a:gd name="connsiteY7" fmla="*/ 7336 h 10000"/>
              <a:gd name="connsiteX8" fmla="*/ 3121 w 10000"/>
              <a:gd name="connsiteY8" fmla="*/ 6349 h 10000"/>
              <a:gd name="connsiteX9" fmla="*/ 3393 w 10000"/>
              <a:gd name="connsiteY9" fmla="*/ 5280 h 10000"/>
              <a:gd name="connsiteX10" fmla="*/ 3631 w 10000"/>
              <a:gd name="connsiteY10" fmla="*/ 4194 h 10000"/>
              <a:gd name="connsiteX11" fmla="*/ 3912 w 10000"/>
              <a:gd name="connsiteY11" fmla="*/ 2993 h 10000"/>
              <a:gd name="connsiteX12" fmla="*/ 4107 w 10000"/>
              <a:gd name="connsiteY12" fmla="*/ 2072 h 10000"/>
              <a:gd name="connsiteX13" fmla="*/ 4294 w 10000"/>
              <a:gd name="connsiteY13" fmla="*/ 1316 h 10000"/>
              <a:gd name="connsiteX14" fmla="*/ 4592 w 10000"/>
              <a:gd name="connsiteY14" fmla="*/ 543 h 10000"/>
              <a:gd name="connsiteX15" fmla="*/ 4804 w 10000"/>
              <a:gd name="connsiteY15" fmla="*/ 148 h 10000"/>
              <a:gd name="connsiteX16" fmla="*/ 5034 w 10000"/>
              <a:gd name="connsiteY16" fmla="*/ 0 h 10000"/>
              <a:gd name="connsiteX17" fmla="*/ 5255 w 10000"/>
              <a:gd name="connsiteY17" fmla="*/ 197 h 10000"/>
              <a:gd name="connsiteX18" fmla="*/ 5485 w 10000"/>
              <a:gd name="connsiteY18" fmla="*/ 625 h 10000"/>
              <a:gd name="connsiteX19" fmla="*/ 5697 w 10000"/>
              <a:gd name="connsiteY19" fmla="*/ 1283 h 10000"/>
              <a:gd name="connsiteX20" fmla="*/ 5867 w 10000"/>
              <a:gd name="connsiteY20" fmla="*/ 1924 h 10000"/>
              <a:gd name="connsiteX21" fmla="*/ 6003 w 10000"/>
              <a:gd name="connsiteY21" fmla="*/ 2549 h 10000"/>
              <a:gd name="connsiteX22" fmla="*/ 6131 w 10000"/>
              <a:gd name="connsiteY22" fmla="*/ 3141 h 10000"/>
              <a:gd name="connsiteX23" fmla="*/ 6352 w 10000"/>
              <a:gd name="connsiteY23" fmla="*/ 4079 h 10000"/>
              <a:gd name="connsiteX24" fmla="*/ 6556 w 10000"/>
              <a:gd name="connsiteY24" fmla="*/ 4967 h 10000"/>
              <a:gd name="connsiteX25" fmla="*/ 6769 w 10000"/>
              <a:gd name="connsiteY25" fmla="*/ 6003 h 10000"/>
              <a:gd name="connsiteX26" fmla="*/ 7015 w 10000"/>
              <a:gd name="connsiteY26" fmla="*/ 6908 h 10000"/>
              <a:gd name="connsiteX27" fmla="*/ 7219 w 10000"/>
              <a:gd name="connsiteY27" fmla="*/ 7582 h 10000"/>
              <a:gd name="connsiteX28" fmla="*/ 7662 w 10000"/>
              <a:gd name="connsiteY28" fmla="*/ 8684 h 10000"/>
              <a:gd name="connsiteX29" fmla="*/ 7934 w 10000"/>
              <a:gd name="connsiteY29" fmla="*/ 9161 h 10000"/>
              <a:gd name="connsiteX30" fmla="*/ 8189 w 10000"/>
              <a:gd name="connsiteY30" fmla="*/ 9474 h 10000"/>
              <a:gd name="connsiteX31" fmla="*/ 8469 w 10000"/>
              <a:gd name="connsiteY31" fmla="*/ 9704 h 10000"/>
              <a:gd name="connsiteX32" fmla="*/ 8912 w 10000"/>
              <a:gd name="connsiteY32" fmla="*/ 9868 h 10000"/>
              <a:gd name="connsiteX33" fmla="*/ 9396 w 10000"/>
              <a:gd name="connsiteY33" fmla="*/ 9967 h 10000"/>
              <a:gd name="connsiteX34" fmla="*/ 10000 w 10000"/>
              <a:gd name="connsiteY34" fmla="*/ 9967 h 10000"/>
              <a:gd name="connsiteX0" fmla="*/ 0 w 9396"/>
              <a:gd name="connsiteY0" fmla="*/ 10000 h 10000"/>
              <a:gd name="connsiteX1" fmla="*/ 799 w 9396"/>
              <a:gd name="connsiteY1" fmla="*/ 9967 h 10000"/>
              <a:gd name="connsiteX2" fmla="*/ 1250 w 9396"/>
              <a:gd name="connsiteY2" fmla="*/ 9852 h 10000"/>
              <a:gd name="connsiteX3" fmla="*/ 1786 w 9396"/>
              <a:gd name="connsiteY3" fmla="*/ 9507 h 10000"/>
              <a:gd name="connsiteX4" fmla="*/ 2126 w 9396"/>
              <a:gd name="connsiteY4" fmla="*/ 9112 h 10000"/>
              <a:gd name="connsiteX5" fmla="*/ 2381 w 9396"/>
              <a:gd name="connsiteY5" fmla="*/ 8586 h 10000"/>
              <a:gd name="connsiteX6" fmla="*/ 2636 w 9396"/>
              <a:gd name="connsiteY6" fmla="*/ 8026 h 10000"/>
              <a:gd name="connsiteX7" fmla="*/ 2866 w 9396"/>
              <a:gd name="connsiteY7" fmla="*/ 7336 h 10000"/>
              <a:gd name="connsiteX8" fmla="*/ 3121 w 9396"/>
              <a:gd name="connsiteY8" fmla="*/ 6349 h 10000"/>
              <a:gd name="connsiteX9" fmla="*/ 3393 w 9396"/>
              <a:gd name="connsiteY9" fmla="*/ 5280 h 10000"/>
              <a:gd name="connsiteX10" fmla="*/ 3631 w 9396"/>
              <a:gd name="connsiteY10" fmla="*/ 4194 h 10000"/>
              <a:gd name="connsiteX11" fmla="*/ 3912 w 9396"/>
              <a:gd name="connsiteY11" fmla="*/ 2993 h 10000"/>
              <a:gd name="connsiteX12" fmla="*/ 4107 w 9396"/>
              <a:gd name="connsiteY12" fmla="*/ 2072 h 10000"/>
              <a:gd name="connsiteX13" fmla="*/ 4294 w 9396"/>
              <a:gd name="connsiteY13" fmla="*/ 1316 h 10000"/>
              <a:gd name="connsiteX14" fmla="*/ 4592 w 9396"/>
              <a:gd name="connsiteY14" fmla="*/ 543 h 10000"/>
              <a:gd name="connsiteX15" fmla="*/ 4804 w 9396"/>
              <a:gd name="connsiteY15" fmla="*/ 148 h 10000"/>
              <a:gd name="connsiteX16" fmla="*/ 5034 w 9396"/>
              <a:gd name="connsiteY16" fmla="*/ 0 h 10000"/>
              <a:gd name="connsiteX17" fmla="*/ 5255 w 9396"/>
              <a:gd name="connsiteY17" fmla="*/ 197 h 10000"/>
              <a:gd name="connsiteX18" fmla="*/ 5485 w 9396"/>
              <a:gd name="connsiteY18" fmla="*/ 625 h 10000"/>
              <a:gd name="connsiteX19" fmla="*/ 5697 w 9396"/>
              <a:gd name="connsiteY19" fmla="*/ 1283 h 10000"/>
              <a:gd name="connsiteX20" fmla="*/ 5867 w 9396"/>
              <a:gd name="connsiteY20" fmla="*/ 1924 h 10000"/>
              <a:gd name="connsiteX21" fmla="*/ 6003 w 9396"/>
              <a:gd name="connsiteY21" fmla="*/ 2549 h 10000"/>
              <a:gd name="connsiteX22" fmla="*/ 6131 w 9396"/>
              <a:gd name="connsiteY22" fmla="*/ 3141 h 10000"/>
              <a:gd name="connsiteX23" fmla="*/ 6352 w 9396"/>
              <a:gd name="connsiteY23" fmla="*/ 4079 h 10000"/>
              <a:gd name="connsiteX24" fmla="*/ 6556 w 9396"/>
              <a:gd name="connsiteY24" fmla="*/ 4967 h 10000"/>
              <a:gd name="connsiteX25" fmla="*/ 6769 w 9396"/>
              <a:gd name="connsiteY25" fmla="*/ 6003 h 10000"/>
              <a:gd name="connsiteX26" fmla="*/ 7015 w 9396"/>
              <a:gd name="connsiteY26" fmla="*/ 6908 h 10000"/>
              <a:gd name="connsiteX27" fmla="*/ 7219 w 9396"/>
              <a:gd name="connsiteY27" fmla="*/ 7582 h 10000"/>
              <a:gd name="connsiteX28" fmla="*/ 7662 w 9396"/>
              <a:gd name="connsiteY28" fmla="*/ 8684 h 10000"/>
              <a:gd name="connsiteX29" fmla="*/ 7934 w 9396"/>
              <a:gd name="connsiteY29" fmla="*/ 9161 h 10000"/>
              <a:gd name="connsiteX30" fmla="*/ 8189 w 9396"/>
              <a:gd name="connsiteY30" fmla="*/ 9474 h 10000"/>
              <a:gd name="connsiteX31" fmla="*/ 8469 w 9396"/>
              <a:gd name="connsiteY31" fmla="*/ 9704 h 10000"/>
              <a:gd name="connsiteX32" fmla="*/ 8912 w 9396"/>
              <a:gd name="connsiteY32" fmla="*/ 9868 h 10000"/>
              <a:gd name="connsiteX33" fmla="*/ 9396 w 9396"/>
              <a:gd name="connsiteY33" fmla="*/ 9967 h 10000"/>
              <a:gd name="connsiteX0" fmla="*/ 0 w 9485"/>
              <a:gd name="connsiteY0" fmla="*/ 10000 h 10000"/>
              <a:gd name="connsiteX1" fmla="*/ 850 w 9485"/>
              <a:gd name="connsiteY1" fmla="*/ 9967 h 10000"/>
              <a:gd name="connsiteX2" fmla="*/ 1330 w 9485"/>
              <a:gd name="connsiteY2" fmla="*/ 9852 h 10000"/>
              <a:gd name="connsiteX3" fmla="*/ 1901 w 9485"/>
              <a:gd name="connsiteY3" fmla="*/ 9507 h 10000"/>
              <a:gd name="connsiteX4" fmla="*/ 2263 w 9485"/>
              <a:gd name="connsiteY4" fmla="*/ 9112 h 10000"/>
              <a:gd name="connsiteX5" fmla="*/ 2534 w 9485"/>
              <a:gd name="connsiteY5" fmla="*/ 8586 h 10000"/>
              <a:gd name="connsiteX6" fmla="*/ 2805 w 9485"/>
              <a:gd name="connsiteY6" fmla="*/ 8026 h 10000"/>
              <a:gd name="connsiteX7" fmla="*/ 3050 w 9485"/>
              <a:gd name="connsiteY7" fmla="*/ 7336 h 10000"/>
              <a:gd name="connsiteX8" fmla="*/ 3322 w 9485"/>
              <a:gd name="connsiteY8" fmla="*/ 6349 h 10000"/>
              <a:gd name="connsiteX9" fmla="*/ 3611 w 9485"/>
              <a:gd name="connsiteY9" fmla="*/ 5280 h 10000"/>
              <a:gd name="connsiteX10" fmla="*/ 3864 w 9485"/>
              <a:gd name="connsiteY10" fmla="*/ 4194 h 10000"/>
              <a:gd name="connsiteX11" fmla="*/ 4163 w 9485"/>
              <a:gd name="connsiteY11" fmla="*/ 2993 h 10000"/>
              <a:gd name="connsiteX12" fmla="*/ 4371 w 9485"/>
              <a:gd name="connsiteY12" fmla="*/ 2072 h 10000"/>
              <a:gd name="connsiteX13" fmla="*/ 4570 w 9485"/>
              <a:gd name="connsiteY13" fmla="*/ 1316 h 10000"/>
              <a:gd name="connsiteX14" fmla="*/ 4887 w 9485"/>
              <a:gd name="connsiteY14" fmla="*/ 543 h 10000"/>
              <a:gd name="connsiteX15" fmla="*/ 5113 w 9485"/>
              <a:gd name="connsiteY15" fmla="*/ 148 h 10000"/>
              <a:gd name="connsiteX16" fmla="*/ 5358 w 9485"/>
              <a:gd name="connsiteY16" fmla="*/ 0 h 10000"/>
              <a:gd name="connsiteX17" fmla="*/ 5593 w 9485"/>
              <a:gd name="connsiteY17" fmla="*/ 197 h 10000"/>
              <a:gd name="connsiteX18" fmla="*/ 5838 w 9485"/>
              <a:gd name="connsiteY18" fmla="*/ 625 h 10000"/>
              <a:gd name="connsiteX19" fmla="*/ 6063 w 9485"/>
              <a:gd name="connsiteY19" fmla="*/ 1283 h 10000"/>
              <a:gd name="connsiteX20" fmla="*/ 6244 w 9485"/>
              <a:gd name="connsiteY20" fmla="*/ 1924 h 10000"/>
              <a:gd name="connsiteX21" fmla="*/ 6389 w 9485"/>
              <a:gd name="connsiteY21" fmla="*/ 2549 h 10000"/>
              <a:gd name="connsiteX22" fmla="*/ 6525 w 9485"/>
              <a:gd name="connsiteY22" fmla="*/ 3141 h 10000"/>
              <a:gd name="connsiteX23" fmla="*/ 6760 w 9485"/>
              <a:gd name="connsiteY23" fmla="*/ 4079 h 10000"/>
              <a:gd name="connsiteX24" fmla="*/ 6977 w 9485"/>
              <a:gd name="connsiteY24" fmla="*/ 4967 h 10000"/>
              <a:gd name="connsiteX25" fmla="*/ 7204 w 9485"/>
              <a:gd name="connsiteY25" fmla="*/ 6003 h 10000"/>
              <a:gd name="connsiteX26" fmla="*/ 7466 w 9485"/>
              <a:gd name="connsiteY26" fmla="*/ 6908 h 10000"/>
              <a:gd name="connsiteX27" fmla="*/ 7683 w 9485"/>
              <a:gd name="connsiteY27" fmla="*/ 7582 h 10000"/>
              <a:gd name="connsiteX28" fmla="*/ 8155 w 9485"/>
              <a:gd name="connsiteY28" fmla="*/ 8684 h 10000"/>
              <a:gd name="connsiteX29" fmla="*/ 8444 w 9485"/>
              <a:gd name="connsiteY29" fmla="*/ 9161 h 10000"/>
              <a:gd name="connsiteX30" fmla="*/ 8715 w 9485"/>
              <a:gd name="connsiteY30" fmla="*/ 9474 h 10000"/>
              <a:gd name="connsiteX31" fmla="*/ 9013 w 9485"/>
              <a:gd name="connsiteY31" fmla="*/ 9704 h 10000"/>
              <a:gd name="connsiteX32" fmla="*/ 9485 w 9485"/>
              <a:gd name="connsiteY32" fmla="*/ 9868 h 10000"/>
              <a:gd name="connsiteX0" fmla="*/ 0 w 9502"/>
              <a:gd name="connsiteY0" fmla="*/ 10000 h 10000"/>
              <a:gd name="connsiteX1" fmla="*/ 896 w 9502"/>
              <a:gd name="connsiteY1" fmla="*/ 9967 h 10000"/>
              <a:gd name="connsiteX2" fmla="*/ 1402 w 9502"/>
              <a:gd name="connsiteY2" fmla="*/ 9852 h 10000"/>
              <a:gd name="connsiteX3" fmla="*/ 2004 w 9502"/>
              <a:gd name="connsiteY3" fmla="*/ 9507 h 10000"/>
              <a:gd name="connsiteX4" fmla="*/ 2386 w 9502"/>
              <a:gd name="connsiteY4" fmla="*/ 9112 h 10000"/>
              <a:gd name="connsiteX5" fmla="*/ 2672 w 9502"/>
              <a:gd name="connsiteY5" fmla="*/ 8586 h 10000"/>
              <a:gd name="connsiteX6" fmla="*/ 2957 w 9502"/>
              <a:gd name="connsiteY6" fmla="*/ 8026 h 10000"/>
              <a:gd name="connsiteX7" fmla="*/ 3216 w 9502"/>
              <a:gd name="connsiteY7" fmla="*/ 7336 h 10000"/>
              <a:gd name="connsiteX8" fmla="*/ 3502 w 9502"/>
              <a:gd name="connsiteY8" fmla="*/ 6349 h 10000"/>
              <a:gd name="connsiteX9" fmla="*/ 3807 w 9502"/>
              <a:gd name="connsiteY9" fmla="*/ 5280 h 10000"/>
              <a:gd name="connsiteX10" fmla="*/ 4074 w 9502"/>
              <a:gd name="connsiteY10" fmla="*/ 4194 h 10000"/>
              <a:gd name="connsiteX11" fmla="*/ 4389 w 9502"/>
              <a:gd name="connsiteY11" fmla="*/ 2993 h 10000"/>
              <a:gd name="connsiteX12" fmla="*/ 4608 w 9502"/>
              <a:gd name="connsiteY12" fmla="*/ 2072 h 10000"/>
              <a:gd name="connsiteX13" fmla="*/ 4818 w 9502"/>
              <a:gd name="connsiteY13" fmla="*/ 1316 h 10000"/>
              <a:gd name="connsiteX14" fmla="*/ 5152 w 9502"/>
              <a:gd name="connsiteY14" fmla="*/ 543 h 10000"/>
              <a:gd name="connsiteX15" fmla="*/ 5391 w 9502"/>
              <a:gd name="connsiteY15" fmla="*/ 148 h 10000"/>
              <a:gd name="connsiteX16" fmla="*/ 5649 w 9502"/>
              <a:gd name="connsiteY16" fmla="*/ 0 h 10000"/>
              <a:gd name="connsiteX17" fmla="*/ 5897 w 9502"/>
              <a:gd name="connsiteY17" fmla="*/ 197 h 10000"/>
              <a:gd name="connsiteX18" fmla="*/ 6155 w 9502"/>
              <a:gd name="connsiteY18" fmla="*/ 625 h 10000"/>
              <a:gd name="connsiteX19" fmla="*/ 6392 w 9502"/>
              <a:gd name="connsiteY19" fmla="*/ 1283 h 10000"/>
              <a:gd name="connsiteX20" fmla="*/ 6583 w 9502"/>
              <a:gd name="connsiteY20" fmla="*/ 1924 h 10000"/>
              <a:gd name="connsiteX21" fmla="*/ 6736 w 9502"/>
              <a:gd name="connsiteY21" fmla="*/ 2549 h 10000"/>
              <a:gd name="connsiteX22" fmla="*/ 6879 w 9502"/>
              <a:gd name="connsiteY22" fmla="*/ 3141 h 10000"/>
              <a:gd name="connsiteX23" fmla="*/ 7127 w 9502"/>
              <a:gd name="connsiteY23" fmla="*/ 4079 h 10000"/>
              <a:gd name="connsiteX24" fmla="*/ 7356 w 9502"/>
              <a:gd name="connsiteY24" fmla="*/ 4967 h 10000"/>
              <a:gd name="connsiteX25" fmla="*/ 7595 w 9502"/>
              <a:gd name="connsiteY25" fmla="*/ 6003 h 10000"/>
              <a:gd name="connsiteX26" fmla="*/ 7871 w 9502"/>
              <a:gd name="connsiteY26" fmla="*/ 6908 h 10000"/>
              <a:gd name="connsiteX27" fmla="*/ 8100 w 9502"/>
              <a:gd name="connsiteY27" fmla="*/ 7582 h 10000"/>
              <a:gd name="connsiteX28" fmla="*/ 8598 w 9502"/>
              <a:gd name="connsiteY28" fmla="*/ 8684 h 10000"/>
              <a:gd name="connsiteX29" fmla="*/ 8902 w 9502"/>
              <a:gd name="connsiteY29" fmla="*/ 9161 h 10000"/>
              <a:gd name="connsiteX30" fmla="*/ 9188 w 9502"/>
              <a:gd name="connsiteY30" fmla="*/ 9474 h 10000"/>
              <a:gd name="connsiteX31" fmla="*/ 9502 w 9502"/>
              <a:gd name="connsiteY31" fmla="*/ 9704 h 10000"/>
              <a:gd name="connsiteX0" fmla="*/ 0 w 9670"/>
              <a:gd name="connsiteY0" fmla="*/ 10000 h 10000"/>
              <a:gd name="connsiteX1" fmla="*/ 943 w 9670"/>
              <a:gd name="connsiteY1" fmla="*/ 9967 h 10000"/>
              <a:gd name="connsiteX2" fmla="*/ 1475 w 9670"/>
              <a:gd name="connsiteY2" fmla="*/ 9852 h 10000"/>
              <a:gd name="connsiteX3" fmla="*/ 2109 w 9670"/>
              <a:gd name="connsiteY3" fmla="*/ 9507 h 10000"/>
              <a:gd name="connsiteX4" fmla="*/ 2511 w 9670"/>
              <a:gd name="connsiteY4" fmla="*/ 9112 h 10000"/>
              <a:gd name="connsiteX5" fmla="*/ 2812 w 9670"/>
              <a:gd name="connsiteY5" fmla="*/ 8586 h 10000"/>
              <a:gd name="connsiteX6" fmla="*/ 3112 w 9670"/>
              <a:gd name="connsiteY6" fmla="*/ 8026 h 10000"/>
              <a:gd name="connsiteX7" fmla="*/ 3385 w 9670"/>
              <a:gd name="connsiteY7" fmla="*/ 7336 h 10000"/>
              <a:gd name="connsiteX8" fmla="*/ 3686 w 9670"/>
              <a:gd name="connsiteY8" fmla="*/ 6349 h 10000"/>
              <a:gd name="connsiteX9" fmla="*/ 4007 w 9670"/>
              <a:gd name="connsiteY9" fmla="*/ 5280 h 10000"/>
              <a:gd name="connsiteX10" fmla="*/ 4288 w 9670"/>
              <a:gd name="connsiteY10" fmla="*/ 4194 h 10000"/>
              <a:gd name="connsiteX11" fmla="*/ 4619 w 9670"/>
              <a:gd name="connsiteY11" fmla="*/ 2993 h 10000"/>
              <a:gd name="connsiteX12" fmla="*/ 4850 w 9670"/>
              <a:gd name="connsiteY12" fmla="*/ 2072 h 10000"/>
              <a:gd name="connsiteX13" fmla="*/ 5071 w 9670"/>
              <a:gd name="connsiteY13" fmla="*/ 1316 h 10000"/>
              <a:gd name="connsiteX14" fmla="*/ 5422 w 9670"/>
              <a:gd name="connsiteY14" fmla="*/ 543 h 10000"/>
              <a:gd name="connsiteX15" fmla="*/ 5674 w 9670"/>
              <a:gd name="connsiteY15" fmla="*/ 148 h 10000"/>
              <a:gd name="connsiteX16" fmla="*/ 5945 w 9670"/>
              <a:gd name="connsiteY16" fmla="*/ 0 h 10000"/>
              <a:gd name="connsiteX17" fmla="*/ 6206 w 9670"/>
              <a:gd name="connsiteY17" fmla="*/ 197 h 10000"/>
              <a:gd name="connsiteX18" fmla="*/ 6478 w 9670"/>
              <a:gd name="connsiteY18" fmla="*/ 625 h 10000"/>
              <a:gd name="connsiteX19" fmla="*/ 6727 w 9670"/>
              <a:gd name="connsiteY19" fmla="*/ 1283 h 10000"/>
              <a:gd name="connsiteX20" fmla="*/ 6928 w 9670"/>
              <a:gd name="connsiteY20" fmla="*/ 1924 h 10000"/>
              <a:gd name="connsiteX21" fmla="*/ 7089 w 9670"/>
              <a:gd name="connsiteY21" fmla="*/ 2549 h 10000"/>
              <a:gd name="connsiteX22" fmla="*/ 7240 w 9670"/>
              <a:gd name="connsiteY22" fmla="*/ 3141 h 10000"/>
              <a:gd name="connsiteX23" fmla="*/ 7501 w 9670"/>
              <a:gd name="connsiteY23" fmla="*/ 4079 h 10000"/>
              <a:gd name="connsiteX24" fmla="*/ 7742 w 9670"/>
              <a:gd name="connsiteY24" fmla="*/ 4967 h 10000"/>
              <a:gd name="connsiteX25" fmla="*/ 7993 w 9670"/>
              <a:gd name="connsiteY25" fmla="*/ 6003 h 10000"/>
              <a:gd name="connsiteX26" fmla="*/ 8284 w 9670"/>
              <a:gd name="connsiteY26" fmla="*/ 6908 h 10000"/>
              <a:gd name="connsiteX27" fmla="*/ 8525 w 9670"/>
              <a:gd name="connsiteY27" fmla="*/ 7582 h 10000"/>
              <a:gd name="connsiteX28" fmla="*/ 9049 w 9670"/>
              <a:gd name="connsiteY28" fmla="*/ 8684 h 10000"/>
              <a:gd name="connsiteX29" fmla="*/ 9369 w 9670"/>
              <a:gd name="connsiteY29" fmla="*/ 9161 h 10000"/>
              <a:gd name="connsiteX30" fmla="*/ 9670 w 9670"/>
              <a:gd name="connsiteY30" fmla="*/ 9474 h 10000"/>
              <a:gd name="connsiteX0" fmla="*/ 0 w 9689"/>
              <a:gd name="connsiteY0" fmla="*/ 10000 h 10000"/>
              <a:gd name="connsiteX1" fmla="*/ 975 w 9689"/>
              <a:gd name="connsiteY1" fmla="*/ 9967 h 10000"/>
              <a:gd name="connsiteX2" fmla="*/ 1525 w 9689"/>
              <a:gd name="connsiteY2" fmla="*/ 9852 h 10000"/>
              <a:gd name="connsiteX3" fmla="*/ 2181 w 9689"/>
              <a:gd name="connsiteY3" fmla="*/ 9507 h 10000"/>
              <a:gd name="connsiteX4" fmla="*/ 2597 w 9689"/>
              <a:gd name="connsiteY4" fmla="*/ 9112 h 10000"/>
              <a:gd name="connsiteX5" fmla="*/ 2908 w 9689"/>
              <a:gd name="connsiteY5" fmla="*/ 8586 h 10000"/>
              <a:gd name="connsiteX6" fmla="*/ 3218 w 9689"/>
              <a:gd name="connsiteY6" fmla="*/ 8026 h 10000"/>
              <a:gd name="connsiteX7" fmla="*/ 3501 w 9689"/>
              <a:gd name="connsiteY7" fmla="*/ 7336 h 10000"/>
              <a:gd name="connsiteX8" fmla="*/ 3812 w 9689"/>
              <a:gd name="connsiteY8" fmla="*/ 6349 h 10000"/>
              <a:gd name="connsiteX9" fmla="*/ 4144 w 9689"/>
              <a:gd name="connsiteY9" fmla="*/ 5280 h 10000"/>
              <a:gd name="connsiteX10" fmla="*/ 4434 w 9689"/>
              <a:gd name="connsiteY10" fmla="*/ 4194 h 10000"/>
              <a:gd name="connsiteX11" fmla="*/ 4777 w 9689"/>
              <a:gd name="connsiteY11" fmla="*/ 2993 h 10000"/>
              <a:gd name="connsiteX12" fmla="*/ 5016 w 9689"/>
              <a:gd name="connsiteY12" fmla="*/ 2072 h 10000"/>
              <a:gd name="connsiteX13" fmla="*/ 5244 w 9689"/>
              <a:gd name="connsiteY13" fmla="*/ 1316 h 10000"/>
              <a:gd name="connsiteX14" fmla="*/ 5607 w 9689"/>
              <a:gd name="connsiteY14" fmla="*/ 543 h 10000"/>
              <a:gd name="connsiteX15" fmla="*/ 5868 w 9689"/>
              <a:gd name="connsiteY15" fmla="*/ 148 h 10000"/>
              <a:gd name="connsiteX16" fmla="*/ 6148 w 9689"/>
              <a:gd name="connsiteY16" fmla="*/ 0 h 10000"/>
              <a:gd name="connsiteX17" fmla="*/ 6418 w 9689"/>
              <a:gd name="connsiteY17" fmla="*/ 197 h 10000"/>
              <a:gd name="connsiteX18" fmla="*/ 6699 w 9689"/>
              <a:gd name="connsiteY18" fmla="*/ 625 h 10000"/>
              <a:gd name="connsiteX19" fmla="*/ 6957 w 9689"/>
              <a:gd name="connsiteY19" fmla="*/ 1283 h 10000"/>
              <a:gd name="connsiteX20" fmla="*/ 7164 w 9689"/>
              <a:gd name="connsiteY20" fmla="*/ 1924 h 10000"/>
              <a:gd name="connsiteX21" fmla="*/ 7331 w 9689"/>
              <a:gd name="connsiteY21" fmla="*/ 2549 h 10000"/>
              <a:gd name="connsiteX22" fmla="*/ 7487 w 9689"/>
              <a:gd name="connsiteY22" fmla="*/ 3141 h 10000"/>
              <a:gd name="connsiteX23" fmla="*/ 7757 w 9689"/>
              <a:gd name="connsiteY23" fmla="*/ 4079 h 10000"/>
              <a:gd name="connsiteX24" fmla="*/ 8006 w 9689"/>
              <a:gd name="connsiteY24" fmla="*/ 4967 h 10000"/>
              <a:gd name="connsiteX25" fmla="*/ 8266 w 9689"/>
              <a:gd name="connsiteY25" fmla="*/ 6003 h 10000"/>
              <a:gd name="connsiteX26" fmla="*/ 8567 w 9689"/>
              <a:gd name="connsiteY26" fmla="*/ 6908 h 10000"/>
              <a:gd name="connsiteX27" fmla="*/ 8816 w 9689"/>
              <a:gd name="connsiteY27" fmla="*/ 7582 h 10000"/>
              <a:gd name="connsiteX28" fmla="*/ 9358 w 9689"/>
              <a:gd name="connsiteY28" fmla="*/ 8684 h 10000"/>
              <a:gd name="connsiteX29" fmla="*/ 9689 w 9689"/>
              <a:gd name="connsiteY29" fmla="*/ 9161 h 10000"/>
              <a:gd name="connsiteX0" fmla="*/ 0 w 9658"/>
              <a:gd name="connsiteY0" fmla="*/ 10000 h 10000"/>
              <a:gd name="connsiteX1" fmla="*/ 1006 w 9658"/>
              <a:gd name="connsiteY1" fmla="*/ 9967 h 10000"/>
              <a:gd name="connsiteX2" fmla="*/ 1574 w 9658"/>
              <a:gd name="connsiteY2" fmla="*/ 9852 h 10000"/>
              <a:gd name="connsiteX3" fmla="*/ 2251 w 9658"/>
              <a:gd name="connsiteY3" fmla="*/ 9507 h 10000"/>
              <a:gd name="connsiteX4" fmla="*/ 2680 w 9658"/>
              <a:gd name="connsiteY4" fmla="*/ 9112 h 10000"/>
              <a:gd name="connsiteX5" fmla="*/ 3001 w 9658"/>
              <a:gd name="connsiteY5" fmla="*/ 8586 h 10000"/>
              <a:gd name="connsiteX6" fmla="*/ 3321 w 9658"/>
              <a:gd name="connsiteY6" fmla="*/ 8026 h 10000"/>
              <a:gd name="connsiteX7" fmla="*/ 3613 w 9658"/>
              <a:gd name="connsiteY7" fmla="*/ 7336 h 10000"/>
              <a:gd name="connsiteX8" fmla="*/ 3934 w 9658"/>
              <a:gd name="connsiteY8" fmla="*/ 6349 h 10000"/>
              <a:gd name="connsiteX9" fmla="*/ 4277 w 9658"/>
              <a:gd name="connsiteY9" fmla="*/ 5280 h 10000"/>
              <a:gd name="connsiteX10" fmla="*/ 4576 w 9658"/>
              <a:gd name="connsiteY10" fmla="*/ 4194 h 10000"/>
              <a:gd name="connsiteX11" fmla="*/ 4930 w 9658"/>
              <a:gd name="connsiteY11" fmla="*/ 2993 h 10000"/>
              <a:gd name="connsiteX12" fmla="*/ 5177 w 9658"/>
              <a:gd name="connsiteY12" fmla="*/ 2072 h 10000"/>
              <a:gd name="connsiteX13" fmla="*/ 5412 w 9658"/>
              <a:gd name="connsiteY13" fmla="*/ 1316 h 10000"/>
              <a:gd name="connsiteX14" fmla="*/ 5787 w 9658"/>
              <a:gd name="connsiteY14" fmla="*/ 543 h 10000"/>
              <a:gd name="connsiteX15" fmla="*/ 6056 w 9658"/>
              <a:gd name="connsiteY15" fmla="*/ 148 h 10000"/>
              <a:gd name="connsiteX16" fmla="*/ 6345 w 9658"/>
              <a:gd name="connsiteY16" fmla="*/ 0 h 10000"/>
              <a:gd name="connsiteX17" fmla="*/ 6624 w 9658"/>
              <a:gd name="connsiteY17" fmla="*/ 197 h 10000"/>
              <a:gd name="connsiteX18" fmla="*/ 6914 w 9658"/>
              <a:gd name="connsiteY18" fmla="*/ 625 h 10000"/>
              <a:gd name="connsiteX19" fmla="*/ 7180 w 9658"/>
              <a:gd name="connsiteY19" fmla="*/ 1283 h 10000"/>
              <a:gd name="connsiteX20" fmla="*/ 7394 w 9658"/>
              <a:gd name="connsiteY20" fmla="*/ 1924 h 10000"/>
              <a:gd name="connsiteX21" fmla="*/ 7566 w 9658"/>
              <a:gd name="connsiteY21" fmla="*/ 2549 h 10000"/>
              <a:gd name="connsiteX22" fmla="*/ 7727 w 9658"/>
              <a:gd name="connsiteY22" fmla="*/ 3141 h 10000"/>
              <a:gd name="connsiteX23" fmla="*/ 8006 w 9658"/>
              <a:gd name="connsiteY23" fmla="*/ 4079 h 10000"/>
              <a:gd name="connsiteX24" fmla="*/ 8263 w 9658"/>
              <a:gd name="connsiteY24" fmla="*/ 4967 h 10000"/>
              <a:gd name="connsiteX25" fmla="*/ 8531 w 9658"/>
              <a:gd name="connsiteY25" fmla="*/ 6003 h 10000"/>
              <a:gd name="connsiteX26" fmla="*/ 8842 w 9658"/>
              <a:gd name="connsiteY26" fmla="*/ 6908 h 10000"/>
              <a:gd name="connsiteX27" fmla="*/ 9099 w 9658"/>
              <a:gd name="connsiteY27" fmla="*/ 7582 h 10000"/>
              <a:gd name="connsiteX28" fmla="*/ 9658 w 9658"/>
              <a:gd name="connsiteY28" fmla="*/ 8684 h 10000"/>
              <a:gd name="connsiteX0" fmla="*/ 0 w 9421"/>
              <a:gd name="connsiteY0" fmla="*/ 10000 h 10000"/>
              <a:gd name="connsiteX1" fmla="*/ 1042 w 9421"/>
              <a:gd name="connsiteY1" fmla="*/ 9967 h 10000"/>
              <a:gd name="connsiteX2" fmla="*/ 1630 w 9421"/>
              <a:gd name="connsiteY2" fmla="*/ 9852 h 10000"/>
              <a:gd name="connsiteX3" fmla="*/ 2331 w 9421"/>
              <a:gd name="connsiteY3" fmla="*/ 9507 h 10000"/>
              <a:gd name="connsiteX4" fmla="*/ 2775 w 9421"/>
              <a:gd name="connsiteY4" fmla="*/ 9112 h 10000"/>
              <a:gd name="connsiteX5" fmla="*/ 3107 w 9421"/>
              <a:gd name="connsiteY5" fmla="*/ 8586 h 10000"/>
              <a:gd name="connsiteX6" fmla="*/ 3439 w 9421"/>
              <a:gd name="connsiteY6" fmla="*/ 8026 h 10000"/>
              <a:gd name="connsiteX7" fmla="*/ 3741 w 9421"/>
              <a:gd name="connsiteY7" fmla="*/ 7336 h 10000"/>
              <a:gd name="connsiteX8" fmla="*/ 4073 w 9421"/>
              <a:gd name="connsiteY8" fmla="*/ 6349 h 10000"/>
              <a:gd name="connsiteX9" fmla="*/ 4428 w 9421"/>
              <a:gd name="connsiteY9" fmla="*/ 5280 h 10000"/>
              <a:gd name="connsiteX10" fmla="*/ 4738 w 9421"/>
              <a:gd name="connsiteY10" fmla="*/ 4194 h 10000"/>
              <a:gd name="connsiteX11" fmla="*/ 5105 w 9421"/>
              <a:gd name="connsiteY11" fmla="*/ 2993 h 10000"/>
              <a:gd name="connsiteX12" fmla="*/ 5360 w 9421"/>
              <a:gd name="connsiteY12" fmla="*/ 2072 h 10000"/>
              <a:gd name="connsiteX13" fmla="*/ 5604 w 9421"/>
              <a:gd name="connsiteY13" fmla="*/ 1316 h 10000"/>
              <a:gd name="connsiteX14" fmla="*/ 5992 w 9421"/>
              <a:gd name="connsiteY14" fmla="*/ 543 h 10000"/>
              <a:gd name="connsiteX15" fmla="*/ 6270 w 9421"/>
              <a:gd name="connsiteY15" fmla="*/ 148 h 10000"/>
              <a:gd name="connsiteX16" fmla="*/ 6570 w 9421"/>
              <a:gd name="connsiteY16" fmla="*/ 0 h 10000"/>
              <a:gd name="connsiteX17" fmla="*/ 6859 w 9421"/>
              <a:gd name="connsiteY17" fmla="*/ 197 h 10000"/>
              <a:gd name="connsiteX18" fmla="*/ 7159 w 9421"/>
              <a:gd name="connsiteY18" fmla="*/ 625 h 10000"/>
              <a:gd name="connsiteX19" fmla="*/ 7434 w 9421"/>
              <a:gd name="connsiteY19" fmla="*/ 1283 h 10000"/>
              <a:gd name="connsiteX20" fmla="*/ 7656 w 9421"/>
              <a:gd name="connsiteY20" fmla="*/ 1924 h 10000"/>
              <a:gd name="connsiteX21" fmla="*/ 7834 w 9421"/>
              <a:gd name="connsiteY21" fmla="*/ 2549 h 10000"/>
              <a:gd name="connsiteX22" fmla="*/ 8001 w 9421"/>
              <a:gd name="connsiteY22" fmla="*/ 3141 h 10000"/>
              <a:gd name="connsiteX23" fmla="*/ 8290 w 9421"/>
              <a:gd name="connsiteY23" fmla="*/ 4079 h 10000"/>
              <a:gd name="connsiteX24" fmla="*/ 8556 w 9421"/>
              <a:gd name="connsiteY24" fmla="*/ 4967 h 10000"/>
              <a:gd name="connsiteX25" fmla="*/ 8833 w 9421"/>
              <a:gd name="connsiteY25" fmla="*/ 6003 h 10000"/>
              <a:gd name="connsiteX26" fmla="*/ 9155 w 9421"/>
              <a:gd name="connsiteY26" fmla="*/ 6908 h 10000"/>
              <a:gd name="connsiteX27" fmla="*/ 9421 w 9421"/>
              <a:gd name="connsiteY27" fmla="*/ 7582 h 10000"/>
              <a:gd name="connsiteX0" fmla="*/ 0 w 10000"/>
              <a:gd name="connsiteY0" fmla="*/ 10000 h 10000"/>
              <a:gd name="connsiteX1" fmla="*/ 1730 w 10000"/>
              <a:gd name="connsiteY1" fmla="*/ 9852 h 10000"/>
              <a:gd name="connsiteX2" fmla="*/ 2474 w 10000"/>
              <a:gd name="connsiteY2" fmla="*/ 9507 h 10000"/>
              <a:gd name="connsiteX3" fmla="*/ 2946 w 10000"/>
              <a:gd name="connsiteY3" fmla="*/ 9112 h 10000"/>
              <a:gd name="connsiteX4" fmla="*/ 3298 w 10000"/>
              <a:gd name="connsiteY4" fmla="*/ 8586 h 10000"/>
              <a:gd name="connsiteX5" fmla="*/ 3650 w 10000"/>
              <a:gd name="connsiteY5" fmla="*/ 8026 h 10000"/>
              <a:gd name="connsiteX6" fmla="*/ 3971 w 10000"/>
              <a:gd name="connsiteY6" fmla="*/ 7336 h 10000"/>
              <a:gd name="connsiteX7" fmla="*/ 4323 w 10000"/>
              <a:gd name="connsiteY7" fmla="*/ 6349 h 10000"/>
              <a:gd name="connsiteX8" fmla="*/ 4700 w 10000"/>
              <a:gd name="connsiteY8" fmla="*/ 5280 h 10000"/>
              <a:gd name="connsiteX9" fmla="*/ 5029 w 10000"/>
              <a:gd name="connsiteY9" fmla="*/ 4194 h 10000"/>
              <a:gd name="connsiteX10" fmla="*/ 5419 w 10000"/>
              <a:gd name="connsiteY10" fmla="*/ 2993 h 10000"/>
              <a:gd name="connsiteX11" fmla="*/ 5689 w 10000"/>
              <a:gd name="connsiteY11" fmla="*/ 2072 h 10000"/>
              <a:gd name="connsiteX12" fmla="*/ 5948 w 10000"/>
              <a:gd name="connsiteY12" fmla="*/ 1316 h 10000"/>
              <a:gd name="connsiteX13" fmla="*/ 6360 w 10000"/>
              <a:gd name="connsiteY13" fmla="*/ 543 h 10000"/>
              <a:gd name="connsiteX14" fmla="*/ 6655 w 10000"/>
              <a:gd name="connsiteY14" fmla="*/ 148 h 10000"/>
              <a:gd name="connsiteX15" fmla="*/ 6974 w 10000"/>
              <a:gd name="connsiteY15" fmla="*/ 0 h 10000"/>
              <a:gd name="connsiteX16" fmla="*/ 7281 w 10000"/>
              <a:gd name="connsiteY16" fmla="*/ 197 h 10000"/>
              <a:gd name="connsiteX17" fmla="*/ 7599 w 10000"/>
              <a:gd name="connsiteY17" fmla="*/ 625 h 10000"/>
              <a:gd name="connsiteX18" fmla="*/ 7891 w 10000"/>
              <a:gd name="connsiteY18" fmla="*/ 1283 h 10000"/>
              <a:gd name="connsiteX19" fmla="*/ 8127 w 10000"/>
              <a:gd name="connsiteY19" fmla="*/ 1924 h 10000"/>
              <a:gd name="connsiteX20" fmla="*/ 8315 w 10000"/>
              <a:gd name="connsiteY20" fmla="*/ 2549 h 10000"/>
              <a:gd name="connsiteX21" fmla="*/ 8493 w 10000"/>
              <a:gd name="connsiteY21" fmla="*/ 3141 h 10000"/>
              <a:gd name="connsiteX22" fmla="*/ 8799 w 10000"/>
              <a:gd name="connsiteY22" fmla="*/ 4079 h 10000"/>
              <a:gd name="connsiteX23" fmla="*/ 9082 w 10000"/>
              <a:gd name="connsiteY23" fmla="*/ 4967 h 10000"/>
              <a:gd name="connsiteX24" fmla="*/ 9376 w 10000"/>
              <a:gd name="connsiteY24" fmla="*/ 6003 h 10000"/>
              <a:gd name="connsiteX25" fmla="*/ 9718 w 10000"/>
              <a:gd name="connsiteY25" fmla="*/ 6908 h 10000"/>
              <a:gd name="connsiteX26" fmla="*/ 10000 w 10000"/>
              <a:gd name="connsiteY26" fmla="*/ 7582 h 10000"/>
              <a:gd name="connsiteX0" fmla="*/ 0 w 8270"/>
              <a:gd name="connsiteY0" fmla="*/ 9852 h 9852"/>
              <a:gd name="connsiteX1" fmla="*/ 744 w 8270"/>
              <a:gd name="connsiteY1" fmla="*/ 9507 h 9852"/>
              <a:gd name="connsiteX2" fmla="*/ 1216 w 8270"/>
              <a:gd name="connsiteY2" fmla="*/ 9112 h 9852"/>
              <a:gd name="connsiteX3" fmla="*/ 1568 w 8270"/>
              <a:gd name="connsiteY3" fmla="*/ 8586 h 9852"/>
              <a:gd name="connsiteX4" fmla="*/ 1920 w 8270"/>
              <a:gd name="connsiteY4" fmla="*/ 8026 h 9852"/>
              <a:gd name="connsiteX5" fmla="*/ 2241 w 8270"/>
              <a:gd name="connsiteY5" fmla="*/ 7336 h 9852"/>
              <a:gd name="connsiteX6" fmla="*/ 2593 w 8270"/>
              <a:gd name="connsiteY6" fmla="*/ 6349 h 9852"/>
              <a:gd name="connsiteX7" fmla="*/ 2970 w 8270"/>
              <a:gd name="connsiteY7" fmla="*/ 5280 h 9852"/>
              <a:gd name="connsiteX8" fmla="*/ 3299 w 8270"/>
              <a:gd name="connsiteY8" fmla="*/ 4194 h 9852"/>
              <a:gd name="connsiteX9" fmla="*/ 3689 w 8270"/>
              <a:gd name="connsiteY9" fmla="*/ 2993 h 9852"/>
              <a:gd name="connsiteX10" fmla="*/ 3959 w 8270"/>
              <a:gd name="connsiteY10" fmla="*/ 2072 h 9852"/>
              <a:gd name="connsiteX11" fmla="*/ 4218 w 8270"/>
              <a:gd name="connsiteY11" fmla="*/ 1316 h 9852"/>
              <a:gd name="connsiteX12" fmla="*/ 4630 w 8270"/>
              <a:gd name="connsiteY12" fmla="*/ 543 h 9852"/>
              <a:gd name="connsiteX13" fmla="*/ 4925 w 8270"/>
              <a:gd name="connsiteY13" fmla="*/ 148 h 9852"/>
              <a:gd name="connsiteX14" fmla="*/ 5244 w 8270"/>
              <a:gd name="connsiteY14" fmla="*/ 0 h 9852"/>
              <a:gd name="connsiteX15" fmla="*/ 5551 w 8270"/>
              <a:gd name="connsiteY15" fmla="*/ 197 h 9852"/>
              <a:gd name="connsiteX16" fmla="*/ 5869 w 8270"/>
              <a:gd name="connsiteY16" fmla="*/ 625 h 9852"/>
              <a:gd name="connsiteX17" fmla="*/ 6161 w 8270"/>
              <a:gd name="connsiteY17" fmla="*/ 1283 h 9852"/>
              <a:gd name="connsiteX18" fmla="*/ 6397 w 8270"/>
              <a:gd name="connsiteY18" fmla="*/ 1924 h 9852"/>
              <a:gd name="connsiteX19" fmla="*/ 6585 w 8270"/>
              <a:gd name="connsiteY19" fmla="*/ 2549 h 9852"/>
              <a:gd name="connsiteX20" fmla="*/ 6763 w 8270"/>
              <a:gd name="connsiteY20" fmla="*/ 3141 h 9852"/>
              <a:gd name="connsiteX21" fmla="*/ 7069 w 8270"/>
              <a:gd name="connsiteY21" fmla="*/ 4079 h 9852"/>
              <a:gd name="connsiteX22" fmla="*/ 7352 w 8270"/>
              <a:gd name="connsiteY22" fmla="*/ 4967 h 9852"/>
              <a:gd name="connsiteX23" fmla="*/ 7646 w 8270"/>
              <a:gd name="connsiteY23" fmla="*/ 6003 h 9852"/>
              <a:gd name="connsiteX24" fmla="*/ 7988 w 8270"/>
              <a:gd name="connsiteY24" fmla="*/ 6908 h 9852"/>
              <a:gd name="connsiteX25" fmla="*/ 8270 w 8270"/>
              <a:gd name="connsiteY25" fmla="*/ 7582 h 9852"/>
              <a:gd name="connsiteX0" fmla="*/ 0 w 9100"/>
              <a:gd name="connsiteY0" fmla="*/ 9650 h 9650"/>
              <a:gd name="connsiteX1" fmla="*/ 570 w 9100"/>
              <a:gd name="connsiteY1" fmla="*/ 9249 h 9650"/>
              <a:gd name="connsiteX2" fmla="*/ 996 w 9100"/>
              <a:gd name="connsiteY2" fmla="*/ 8715 h 9650"/>
              <a:gd name="connsiteX3" fmla="*/ 1422 w 9100"/>
              <a:gd name="connsiteY3" fmla="*/ 8147 h 9650"/>
              <a:gd name="connsiteX4" fmla="*/ 1810 w 9100"/>
              <a:gd name="connsiteY4" fmla="*/ 7446 h 9650"/>
              <a:gd name="connsiteX5" fmla="*/ 2235 w 9100"/>
              <a:gd name="connsiteY5" fmla="*/ 6444 h 9650"/>
              <a:gd name="connsiteX6" fmla="*/ 2691 w 9100"/>
              <a:gd name="connsiteY6" fmla="*/ 5359 h 9650"/>
              <a:gd name="connsiteX7" fmla="*/ 3089 w 9100"/>
              <a:gd name="connsiteY7" fmla="*/ 4257 h 9650"/>
              <a:gd name="connsiteX8" fmla="*/ 3561 w 9100"/>
              <a:gd name="connsiteY8" fmla="*/ 3038 h 9650"/>
              <a:gd name="connsiteX9" fmla="*/ 3887 w 9100"/>
              <a:gd name="connsiteY9" fmla="*/ 2103 h 9650"/>
              <a:gd name="connsiteX10" fmla="*/ 4200 w 9100"/>
              <a:gd name="connsiteY10" fmla="*/ 1336 h 9650"/>
              <a:gd name="connsiteX11" fmla="*/ 4699 w 9100"/>
              <a:gd name="connsiteY11" fmla="*/ 551 h 9650"/>
              <a:gd name="connsiteX12" fmla="*/ 5055 w 9100"/>
              <a:gd name="connsiteY12" fmla="*/ 150 h 9650"/>
              <a:gd name="connsiteX13" fmla="*/ 5441 w 9100"/>
              <a:gd name="connsiteY13" fmla="*/ 0 h 9650"/>
              <a:gd name="connsiteX14" fmla="*/ 5812 w 9100"/>
              <a:gd name="connsiteY14" fmla="*/ 200 h 9650"/>
              <a:gd name="connsiteX15" fmla="*/ 6197 w 9100"/>
              <a:gd name="connsiteY15" fmla="*/ 634 h 9650"/>
              <a:gd name="connsiteX16" fmla="*/ 6550 w 9100"/>
              <a:gd name="connsiteY16" fmla="*/ 1302 h 9650"/>
              <a:gd name="connsiteX17" fmla="*/ 6835 w 9100"/>
              <a:gd name="connsiteY17" fmla="*/ 1953 h 9650"/>
              <a:gd name="connsiteX18" fmla="*/ 7063 w 9100"/>
              <a:gd name="connsiteY18" fmla="*/ 2587 h 9650"/>
              <a:gd name="connsiteX19" fmla="*/ 7278 w 9100"/>
              <a:gd name="connsiteY19" fmla="*/ 3188 h 9650"/>
              <a:gd name="connsiteX20" fmla="*/ 7648 w 9100"/>
              <a:gd name="connsiteY20" fmla="*/ 4140 h 9650"/>
              <a:gd name="connsiteX21" fmla="*/ 7990 w 9100"/>
              <a:gd name="connsiteY21" fmla="*/ 5042 h 9650"/>
              <a:gd name="connsiteX22" fmla="*/ 8345 w 9100"/>
              <a:gd name="connsiteY22" fmla="*/ 6093 h 9650"/>
              <a:gd name="connsiteX23" fmla="*/ 8759 w 9100"/>
              <a:gd name="connsiteY23" fmla="*/ 7012 h 9650"/>
              <a:gd name="connsiteX24" fmla="*/ 9100 w 9100"/>
              <a:gd name="connsiteY24" fmla="*/ 7696 h 9650"/>
              <a:gd name="connsiteX0" fmla="*/ 0 w 9374"/>
              <a:gd name="connsiteY0" fmla="*/ 9584 h 9584"/>
              <a:gd name="connsiteX1" fmla="*/ 469 w 9374"/>
              <a:gd name="connsiteY1" fmla="*/ 9031 h 9584"/>
              <a:gd name="connsiteX2" fmla="*/ 937 w 9374"/>
              <a:gd name="connsiteY2" fmla="*/ 8442 h 9584"/>
              <a:gd name="connsiteX3" fmla="*/ 1363 w 9374"/>
              <a:gd name="connsiteY3" fmla="*/ 7716 h 9584"/>
              <a:gd name="connsiteX4" fmla="*/ 1830 w 9374"/>
              <a:gd name="connsiteY4" fmla="*/ 6678 h 9584"/>
              <a:gd name="connsiteX5" fmla="*/ 2331 w 9374"/>
              <a:gd name="connsiteY5" fmla="*/ 5553 h 9584"/>
              <a:gd name="connsiteX6" fmla="*/ 2769 w 9374"/>
              <a:gd name="connsiteY6" fmla="*/ 4411 h 9584"/>
              <a:gd name="connsiteX7" fmla="*/ 3287 w 9374"/>
              <a:gd name="connsiteY7" fmla="*/ 3148 h 9584"/>
              <a:gd name="connsiteX8" fmla="*/ 3645 w 9374"/>
              <a:gd name="connsiteY8" fmla="*/ 2179 h 9584"/>
              <a:gd name="connsiteX9" fmla="*/ 3989 w 9374"/>
              <a:gd name="connsiteY9" fmla="*/ 1384 h 9584"/>
              <a:gd name="connsiteX10" fmla="*/ 4538 w 9374"/>
              <a:gd name="connsiteY10" fmla="*/ 571 h 9584"/>
              <a:gd name="connsiteX11" fmla="*/ 4929 w 9374"/>
              <a:gd name="connsiteY11" fmla="*/ 155 h 9584"/>
              <a:gd name="connsiteX12" fmla="*/ 5353 w 9374"/>
              <a:gd name="connsiteY12" fmla="*/ 0 h 9584"/>
              <a:gd name="connsiteX13" fmla="*/ 5761 w 9374"/>
              <a:gd name="connsiteY13" fmla="*/ 207 h 9584"/>
              <a:gd name="connsiteX14" fmla="*/ 6184 w 9374"/>
              <a:gd name="connsiteY14" fmla="*/ 657 h 9584"/>
              <a:gd name="connsiteX15" fmla="*/ 6572 w 9374"/>
              <a:gd name="connsiteY15" fmla="*/ 1349 h 9584"/>
              <a:gd name="connsiteX16" fmla="*/ 6885 w 9374"/>
              <a:gd name="connsiteY16" fmla="*/ 2024 h 9584"/>
              <a:gd name="connsiteX17" fmla="*/ 7136 w 9374"/>
              <a:gd name="connsiteY17" fmla="*/ 2681 h 9584"/>
              <a:gd name="connsiteX18" fmla="*/ 7372 w 9374"/>
              <a:gd name="connsiteY18" fmla="*/ 3304 h 9584"/>
              <a:gd name="connsiteX19" fmla="*/ 7778 w 9374"/>
              <a:gd name="connsiteY19" fmla="*/ 4290 h 9584"/>
              <a:gd name="connsiteX20" fmla="*/ 8154 w 9374"/>
              <a:gd name="connsiteY20" fmla="*/ 5225 h 9584"/>
              <a:gd name="connsiteX21" fmla="*/ 8544 w 9374"/>
              <a:gd name="connsiteY21" fmla="*/ 6314 h 9584"/>
              <a:gd name="connsiteX22" fmla="*/ 8999 w 9374"/>
              <a:gd name="connsiteY22" fmla="*/ 7266 h 9584"/>
              <a:gd name="connsiteX23" fmla="*/ 9374 w 9374"/>
              <a:gd name="connsiteY23" fmla="*/ 7975 h 9584"/>
              <a:gd name="connsiteX0" fmla="*/ 0 w 9500"/>
              <a:gd name="connsiteY0" fmla="*/ 9423 h 9423"/>
              <a:gd name="connsiteX1" fmla="*/ 500 w 9500"/>
              <a:gd name="connsiteY1" fmla="*/ 8808 h 9423"/>
              <a:gd name="connsiteX2" fmla="*/ 954 w 9500"/>
              <a:gd name="connsiteY2" fmla="*/ 8051 h 9423"/>
              <a:gd name="connsiteX3" fmla="*/ 1452 w 9500"/>
              <a:gd name="connsiteY3" fmla="*/ 6968 h 9423"/>
              <a:gd name="connsiteX4" fmla="*/ 1987 w 9500"/>
              <a:gd name="connsiteY4" fmla="*/ 5794 h 9423"/>
              <a:gd name="connsiteX5" fmla="*/ 2454 w 9500"/>
              <a:gd name="connsiteY5" fmla="*/ 4602 h 9423"/>
              <a:gd name="connsiteX6" fmla="*/ 3007 w 9500"/>
              <a:gd name="connsiteY6" fmla="*/ 3285 h 9423"/>
              <a:gd name="connsiteX7" fmla="*/ 3388 w 9500"/>
              <a:gd name="connsiteY7" fmla="*/ 2274 h 9423"/>
              <a:gd name="connsiteX8" fmla="*/ 3755 w 9500"/>
              <a:gd name="connsiteY8" fmla="*/ 1444 h 9423"/>
              <a:gd name="connsiteX9" fmla="*/ 4341 w 9500"/>
              <a:gd name="connsiteY9" fmla="*/ 596 h 9423"/>
              <a:gd name="connsiteX10" fmla="*/ 4758 w 9500"/>
              <a:gd name="connsiteY10" fmla="*/ 162 h 9423"/>
              <a:gd name="connsiteX11" fmla="*/ 5210 w 9500"/>
              <a:gd name="connsiteY11" fmla="*/ 0 h 9423"/>
              <a:gd name="connsiteX12" fmla="*/ 5646 w 9500"/>
              <a:gd name="connsiteY12" fmla="*/ 216 h 9423"/>
              <a:gd name="connsiteX13" fmla="*/ 6097 w 9500"/>
              <a:gd name="connsiteY13" fmla="*/ 686 h 9423"/>
              <a:gd name="connsiteX14" fmla="*/ 6511 w 9500"/>
              <a:gd name="connsiteY14" fmla="*/ 1408 h 9423"/>
              <a:gd name="connsiteX15" fmla="*/ 6845 w 9500"/>
              <a:gd name="connsiteY15" fmla="*/ 2112 h 9423"/>
              <a:gd name="connsiteX16" fmla="*/ 7113 w 9500"/>
              <a:gd name="connsiteY16" fmla="*/ 2797 h 9423"/>
              <a:gd name="connsiteX17" fmla="*/ 7364 w 9500"/>
              <a:gd name="connsiteY17" fmla="*/ 3447 h 9423"/>
              <a:gd name="connsiteX18" fmla="*/ 7797 w 9500"/>
              <a:gd name="connsiteY18" fmla="*/ 4476 h 9423"/>
              <a:gd name="connsiteX19" fmla="*/ 8199 w 9500"/>
              <a:gd name="connsiteY19" fmla="*/ 5452 h 9423"/>
              <a:gd name="connsiteX20" fmla="*/ 8615 w 9500"/>
              <a:gd name="connsiteY20" fmla="*/ 6588 h 9423"/>
              <a:gd name="connsiteX21" fmla="*/ 9100 w 9500"/>
              <a:gd name="connsiteY21" fmla="*/ 7581 h 9423"/>
              <a:gd name="connsiteX22" fmla="*/ 9500 w 9500"/>
              <a:gd name="connsiteY22" fmla="*/ 8321 h 9423"/>
              <a:gd name="connsiteX0" fmla="*/ 0 w 9474"/>
              <a:gd name="connsiteY0" fmla="*/ 9347 h 9347"/>
              <a:gd name="connsiteX1" fmla="*/ 478 w 9474"/>
              <a:gd name="connsiteY1" fmla="*/ 8544 h 9347"/>
              <a:gd name="connsiteX2" fmla="*/ 1002 w 9474"/>
              <a:gd name="connsiteY2" fmla="*/ 7395 h 9347"/>
              <a:gd name="connsiteX3" fmla="*/ 1566 w 9474"/>
              <a:gd name="connsiteY3" fmla="*/ 6149 h 9347"/>
              <a:gd name="connsiteX4" fmla="*/ 2057 w 9474"/>
              <a:gd name="connsiteY4" fmla="*/ 4884 h 9347"/>
              <a:gd name="connsiteX5" fmla="*/ 2639 w 9474"/>
              <a:gd name="connsiteY5" fmla="*/ 3486 h 9347"/>
              <a:gd name="connsiteX6" fmla="*/ 3040 w 9474"/>
              <a:gd name="connsiteY6" fmla="*/ 2413 h 9347"/>
              <a:gd name="connsiteX7" fmla="*/ 3427 w 9474"/>
              <a:gd name="connsiteY7" fmla="*/ 1532 h 9347"/>
              <a:gd name="connsiteX8" fmla="*/ 4043 w 9474"/>
              <a:gd name="connsiteY8" fmla="*/ 632 h 9347"/>
              <a:gd name="connsiteX9" fmla="*/ 4482 w 9474"/>
              <a:gd name="connsiteY9" fmla="*/ 172 h 9347"/>
              <a:gd name="connsiteX10" fmla="*/ 4958 w 9474"/>
              <a:gd name="connsiteY10" fmla="*/ 0 h 9347"/>
              <a:gd name="connsiteX11" fmla="*/ 5417 w 9474"/>
              <a:gd name="connsiteY11" fmla="*/ 229 h 9347"/>
              <a:gd name="connsiteX12" fmla="*/ 5892 w 9474"/>
              <a:gd name="connsiteY12" fmla="*/ 728 h 9347"/>
              <a:gd name="connsiteX13" fmla="*/ 6328 w 9474"/>
              <a:gd name="connsiteY13" fmla="*/ 1494 h 9347"/>
              <a:gd name="connsiteX14" fmla="*/ 6679 w 9474"/>
              <a:gd name="connsiteY14" fmla="*/ 2241 h 9347"/>
              <a:gd name="connsiteX15" fmla="*/ 6961 w 9474"/>
              <a:gd name="connsiteY15" fmla="*/ 2968 h 9347"/>
              <a:gd name="connsiteX16" fmla="*/ 7226 w 9474"/>
              <a:gd name="connsiteY16" fmla="*/ 3658 h 9347"/>
              <a:gd name="connsiteX17" fmla="*/ 7681 w 9474"/>
              <a:gd name="connsiteY17" fmla="*/ 4750 h 9347"/>
              <a:gd name="connsiteX18" fmla="*/ 8105 w 9474"/>
              <a:gd name="connsiteY18" fmla="*/ 5786 h 9347"/>
              <a:gd name="connsiteX19" fmla="*/ 8542 w 9474"/>
              <a:gd name="connsiteY19" fmla="*/ 6991 h 9347"/>
              <a:gd name="connsiteX20" fmla="*/ 9053 w 9474"/>
              <a:gd name="connsiteY20" fmla="*/ 8045 h 9347"/>
              <a:gd name="connsiteX21" fmla="*/ 9474 w 9474"/>
              <a:gd name="connsiteY21" fmla="*/ 8831 h 9347"/>
              <a:gd name="connsiteX0" fmla="*/ 0 w 9495"/>
              <a:gd name="connsiteY0" fmla="*/ 9141 h 9448"/>
              <a:gd name="connsiteX1" fmla="*/ 553 w 9495"/>
              <a:gd name="connsiteY1" fmla="*/ 7912 h 9448"/>
              <a:gd name="connsiteX2" fmla="*/ 1148 w 9495"/>
              <a:gd name="connsiteY2" fmla="*/ 6579 h 9448"/>
              <a:gd name="connsiteX3" fmla="*/ 1666 w 9495"/>
              <a:gd name="connsiteY3" fmla="*/ 5225 h 9448"/>
              <a:gd name="connsiteX4" fmla="*/ 2281 w 9495"/>
              <a:gd name="connsiteY4" fmla="*/ 3730 h 9448"/>
              <a:gd name="connsiteX5" fmla="*/ 2704 w 9495"/>
              <a:gd name="connsiteY5" fmla="*/ 2582 h 9448"/>
              <a:gd name="connsiteX6" fmla="*/ 3112 w 9495"/>
              <a:gd name="connsiteY6" fmla="*/ 1639 h 9448"/>
              <a:gd name="connsiteX7" fmla="*/ 3762 w 9495"/>
              <a:gd name="connsiteY7" fmla="*/ 676 h 9448"/>
              <a:gd name="connsiteX8" fmla="*/ 4226 w 9495"/>
              <a:gd name="connsiteY8" fmla="*/ 184 h 9448"/>
              <a:gd name="connsiteX9" fmla="*/ 4728 w 9495"/>
              <a:gd name="connsiteY9" fmla="*/ 0 h 9448"/>
              <a:gd name="connsiteX10" fmla="*/ 5213 w 9495"/>
              <a:gd name="connsiteY10" fmla="*/ 245 h 9448"/>
              <a:gd name="connsiteX11" fmla="*/ 5714 w 9495"/>
              <a:gd name="connsiteY11" fmla="*/ 779 h 9448"/>
              <a:gd name="connsiteX12" fmla="*/ 6174 w 9495"/>
              <a:gd name="connsiteY12" fmla="*/ 1598 h 9448"/>
              <a:gd name="connsiteX13" fmla="*/ 6545 w 9495"/>
              <a:gd name="connsiteY13" fmla="*/ 2398 h 9448"/>
              <a:gd name="connsiteX14" fmla="*/ 6842 w 9495"/>
              <a:gd name="connsiteY14" fmla="*/ 3175 h 9448"/>
              <a:gd name="connsiteX15" fmla="*/ 7122 w 9495"/>
              <a:gd name="connsiteY15" fmla="*/ 3914 h 9448"/>
              <a:gd name="connsiteX16" fmla="*/ 7602 w 9495"/>
              <a:gd name="connsiteY16" fmla="*/ 5082 h 9448"/>
              <a:gd name="connsiteX17" fmla="*/ 8050 w 9495"/>
              <a:gd name="connsiteY17" fmla="*/ 6190 h 9448"/>
              <a:gd name="connsiteX18" fmla="*/ 8511 w 9495"/>
              <a:gd name="connsiteY18" fmla="*/ 7479 h 9448"/>
              <a:gd name="connsiteX19" fmla="*/ 9051 w 9495"/>
              <a:gd name="connsiteY19" fmla="*/ 8607 h 9448"/>
              <a:gd name="connsiteX20" fmla="*/ 9495 w 9495"/>
              <a:gd name="connsiteY20" fmla="*/ 9448 h 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95" h="9448">
                <a:moveTo>
                  <a:pt x="0" y="9141"/>
                </a:moveTo>
                <a:cubicBezTo>
                  <a:pt x="187" y="8792"/>
                  <a:pt x="368" y="8342"/>
                  <a:pt x="553" y="7912"/>
                </a:cubicBezTo>
                <a:cubicBezTo>
                  <a:pt x="739" y="7479"/>
                  <a:pt x="963" y="7030"/>
                  <a:pt x="1148" y="6579"/>
                </a:cubicBezTo>
                <a:cubicBezTo>
                  <a:pt x="1333" y="6129"/>
                  <a:pt x="1483" y="5697"/>
                  <a:pt x="1666" y="5225"/>
                </a:cubicBezTo>
                <a:cubicBezTo>
                  <a:pt x="1855" y="4753"/>
                  <a:pt x="2115" y="4160"/>
                  <a:pt x="2281" y="3730"/>
                </a:cubicBezTo>
                <a:cubicBezTo>
                  <a:pt x="2444" y="3299"/>
                  <a:pt x="2577" y="2930"/>
                  <a:pt x="2704" y="2582"/>
                </a:cubicBezTo>
                <a:cubicBezTo>
                  <a:pt x="2837" y="2235"/>
                  <a:pt x="2947" y="1947"/>
                  <a:pt x="3112" y="1639"/>
                </a:cubicBezTo>
                <a:cubicBezTo>
                  <a:pt x="3282" y="1332"/>
                  <a:pt x="3579" y="922"/>
                  <a:pt x="3762" y="676"/>
                </a:cubicBezTo>
                <a:cubicBezTo>
                  <a:pt x="3947" y="430"/>
                  <a:pt x="4060" y="308"/>
                  <a:pt x="4226" y="184"/>
                </a:cubicBezTo>
                <a:cubicBezTo>
                  <a:pt x="4394" y="61"/>
                  <a:pt x="4560" y="0"/>
                  <a:pt x="4728" y="0"/>
                </a:cubicBezTo>
                <a:cubicBezTo>
                  <a:pt x="4896" y="0"/>
                  <a:pt x="5044" y="124"/>
                  <a:pt x="5213" y="245"/>
                </a:cubicBezTo>
                <a:cubicBezTo>
                  <a:pt x="5378" y="368"/>
                  <a:pt x="5544" y="553"/>
                  <a:pt x="5714" y="779"/>
                </a:cubicBezTo>
                <a:cubicBezTo>
                  <a:pt x="5876" y="1005"/>
                  <a:pt x="6047" y="1332"/>
                  <a:pt x="6174" y="1598"/>
                </a:cubicBezTo>
                <a:cubicBezTo>
                  <a:pt x="6307" y="1865"/>
                  <a:pt x="6432" y="2132"/>
                  <a:pt x="6545" y="2398"/>
                </a:cubicBezTo>
                <a:cubicBezTo>
                  <a:pt x="6655" y="2665"/>
                  <a:pt x="6750" y="2930"/>
                  <a:pt x="6842" y="3175"/>
                </a:cubicBezTo>
                <a:cubicBezTo>
                  <a:pt x="6937" y="3422"/>
                  <a:pt x="6990" y="3608"/>
                  <a:pt x="7122" y="3914"/>
                </a:cubicBezTo>
                <a:cubicBezTo>
                  <a:pt x="7249" y="4223"/>
                  <a:pt x="7454" y="4714"/>
                  <a:pt x="7602" y="5082"/>
                </a:cubicBezTo>
                <a:cubicBezTo>
                  <a:pt x="7756" y="5452"/>
                  <a:pt x="7899" y="5801"/>
                  <a:pt x="8050" y="6190"/>
                </a:cubicBezTo>
                <a:cubicBezTo>
                  <a:pt x="8200" y="6579"/>
                  <a:pt x="8348" y="7070"/>
                  <a:pt x="8511" y="7479"/>
                </a:cubicBezTo>
                <a:cubicBezTo>
                  <a:pt x="8680" y="7890"/>
                  <a:pt x="8886" y="8281"/>
                  <a:pt x="9051" y="8607"/>
                </a:cubicBezTo>
                <a:cubicBezTo>
                  <a:pt x="9218" y="8935"/>
                  <a:pt x="9329" y="9161"/>
                  <a:pt x="9495" y="9448"/>
                </a:cubicBezTo>
              </a:path>
            </a:pathLst>
          </a:custGeom>
          <a:noFill/>
          <a:ln w="38100">
            <a:solidFill>
              <a:schemeClr val="accent3">
                <a:lumMod val="50000"/>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68797562"/>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Fourier view of scattering</a:t>
            </a:r>
            <a:endParaRPr lang="en-US" dirty="0"/>
          </a:p>
        </p:txBody>
      </p:sp>
      <p:cxnSp>
        <p:nvCxnSpPr>
          <p:cNvPr id="10" name="Straight Arrow Connector 9"/>
          <p:cNvCxnSpPr/>
          <p:nvPr/>
        </p:nvCxnSpPr>
        <p:spPr>
          <a:xfrm flipV="1">
            <a:off x="669701" y="1918952"/>
            <a:ext cx="0" cy="294926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a:off x="654675" y="4866068"/>
            <a:ext cx="417490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970467" y="4945487"/>
            <a:ext cx="1415772"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d</a:t>
            </a:r>
            <a:r>
              <a:rPr lang="en-US" dirty="0" smtClean="0">
                <a:latin typeface="Arial" panose="020B0604020202020204" pitchFamily="34" charset="0"/>
                <a:cs typeface="Arial" panose="020B0604020202020204" pitchFamily="34" charset="0"/>
              </a:rPr>
              <a:t>istance (Å)</a:t>
            </a:r>
            <a:endParaRPr lang="en-US" dirty="0">
              <a:latin typeface="Arial" panose="020B0604020202020204" pitchFamily="34" charset="0"/>
              <a:cs typeface="Arial" panose="020B0604020202020204" pitchFamily="34" charset="0"/>
            </a:endParaRPr>
          </a:p>
        </p:txBody>
      </p:sp>
      <p:sp>
        <p:nvSpPr>
          <p:cNvPr id="18" name="TextBox 17"/>
          <p:cNvSpPr txBox="1"/>
          <p:nvPr/>
        </p:nvSpPr>
        <p:spPr>
          <a:xfrm rot="16200000">
            <a:off x="-199974" y="3178935"/>
            <a:ext cx="12650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d</a:t>
            </a:r>
            <a:r>
              <a:rPr lang="en-US" dirty="0" smtClean="0">
                <a:latin typeface="Arial" panose="020B0604020202020204" pitchFamily="34" charset="0"/>
                <a:cs typeface="Arial" panose="020B0604020202020204" pitchFamily="34" charset="0"/>
              </a:rPr>
              <a:t>ensity (</a:t>
            </a:r>
            <a:r>
              <a:rPr lang="el-GR" dirty="0" smtClean="0">
                <a:latin typeface="Arial" panose="020B0604020202020204" pitchFamily="34" charset="0"/>
                <a:cs typeface="Arial" panose="020B0604020202020204" pitchFamily="34" charset="0"/>
              </a:rPr>
              <a:t>ρ</a:t>
            </a:r>
            <a:r>
              <a:rPr lang="en-US" dirty="0" smtClean="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cxnSp>
        <p:nvCxnSpPr>
          <p:cNvPr id="22" name="Straight Connector 21"/>
          <p:cNvCxnSpPr/>
          <p:nvPr/>
        </p:nvCxnSpPr>
        <p:spPr>
          <a:xfrm>
            <a:off x="66970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97986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290035"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1600201"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1910367"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22053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253069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2840865"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151031"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461197"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71363"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081529"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391697" y="4861770"/>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p:nvPr/>
        </p:nvCxnSpPr>
        <p:spPr>
          <a:xfrm flipV="1">
            <a:off x="4891825" y="1916805"/>
            <a:ext cx="0" cy="294926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a:off x="4876799" y="4863921"/>
            <a:ext cx="417490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372895" y="4943340"/>
            <a:ext cx="1059906" cy="369332"/>
          </a:xfrm>
          <a:prstGeom prst="rect">
            <a:avLst/>
          </a:prstGeom>
          <a:noFill/>
        </p:spPr>
        <p:txBody>
          <a:bodyPr wrap="none" rtlCol="0">
            <a:spAutoFit/>
          </a:bodyPr>
          <a:lstStyle/>
          <a:p>
            <a:r>
              <a:rPr lang="en-US" dirty="0" smtClean="0">
                <a:latin typeface="Arial" panose="020B0604020202020204" pitchFamily="34" charset="0"/>
                <a:cs typeface="Arial" panose="020B0604020202020204" pitchFamily="34" charset="0"/>
              </a:rPr>
              <a:t>angle (°)</a:t>
            </a:r>
            <a:endParaRPr lang="en-US" dirty="0">
              <a:latin typeface="Arial" panose="020B0604020202020204" pitchFamily="34" charset="0"/>
              <a:cs typeface="Arial" panose="020B0604020202020204" pitchFamily="34" charset="0"/>
            </a:endParaRPr>
          </a:p>
        </p:txBody>
      </p:sp>
      <p:sp>
        <p:nvSpPr>
          <p:cNvPr id="52" name="TextBox 51"/>
          <p:cNvSpPr txBox="1"/>
          <p:nvPr/>
        </p:nvSpPr>
        <p:spPr>
          <a:xfrm rot="16200000">
            <a:off x="4139169" y="3176788"/>
            <a:ext cx="1031051" cy="369332"/>
          </a:xfrm>
          <a:prstGeom prst="rect">
            <a:avLst/>
          </a:prstGeom>
          <a:noFill/>
        </p:spPr>
        <p:txBody>
          <a:bodyPr wrap="none" rtlCol="0">
            <a:spAutoFit/>
          </a:bodyPr>
          <a:lstStyle/>
          <a:p>
            <a:r>
              <a:rPr lang="en-US" dirty="0" smtClean="0">
                <a:latin typeface="Arial" panose="020B0604020202020204" pitchFamily="34" charset="0"/>
                <a:cs typeface="Arial" panose="020B0604020202020204" pitchFamily="34" charset="0"/>
              </a:rPr>
              <a:t>intensity</a:t>
            </a:r>
            <a:endParaRPr lang="en-US" dirty="0">
              <a:latin typeface="Arial" panose="020B0604020202020204" pitchFamily="34" charset="0"/>
              <a:cs typeface="Arial" panose="020B0604020202020204" pitchFamily="34" charset="0"/>
            </a:endParaRPr>
          </a:p>
        </p:txBody>
      </p:sp>
      <p:cxnSp>
        <p:nvCxnSpPr>
          <p:cNvPr id="53" name="Straight Connector 52"/>
          <p:cNvCxnSpPr/>
          <p:nvPr/>
        </p:nvCxnSpPr>
        <p:spPr>
          <a:xfrm>
            <a:off x="489182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520199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5512159"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5822325"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32491"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4265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75282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7062989"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7373155"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7683321"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7993487"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8303653" y="4859623"/>
            <a:ext cx="0" cy="77273"/>
          </a:xfrm>
          <a:prstGeom prst="line">
            <a:avLst/>
          </a:prstGeom>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8613821" y="4859623"/>
            <a:ext cx="0" cy="77273"/>
          </a:xfrm>
          <a:prstGeom prst="line">
            <a:avLst/>
          </a:prstGeom>
        </p:spPr>
        <p:style>
          <a:lnRef idx="1">
            <a:schemeClr val="accent1"/>
          </a:lnRef>
          <a:fillRef idx="0">
            <a:schemeClr val="accent1"/>
          </a:fillRef>
          <a:effectRef idx="0">
            <a:schemeClr val="accent1"/>
          </a:effectRef>
          <a:fontRef idx="minor">
            <a:schemeClr val="tx1"/>
          </a:fontRef>
        </p:style>
      </p:cxnSp>
      <p:sp>
        <p:nvSpPr>
          <p:cNvPr id="39" name="Freeform 91"/>
          <p:cNvSpPr>
            <a:spLocks/>
          </p:cNvSpPr>
          <p:nvPr/>
        </p:nvSpPr>
        <p:spPr bwMode="auto">
          <a:xfrm>
            <a:off x="2635324" y="2078983"/>
            <a:ext cx="107882" cy="2760953"/>
          </a:xfrm>
          <a:custGeom>
            <a:avLst/>
            <a:gdLst>
              <a:gd name="T0" fmla="*/ 0 w 1176"/>
              <a:gd name="T1" fmla="*/ 608 h 608"/>
              <a:gd name="T2" fmla="*/ 94 w 1176"/>
              <a:gd name="T3" fmla="*/ 606 h 608"/>
              <a:gd name="T4" fmla="*/ 147 w 1176"/>
              <a:gd name="T5" fmla="*/ 599 h 608"/>
              <a:gd name="T6" fmla="*/ 210 w 1176"/>
              <a:gd name="T7" fmla="*/ 578 h 608"/>
              <a:gd name="T8" fmla="*/ 250 w 1176"/>
              <a:gd name="T9" fmla="*/ 554 h 608"/>
              <a:gd name="T10" fmla="*/ 280 w 1176"/>
              <a:gd name="T11" fmla="*/ 522 h 608"/>
              <a:gd name="T12" fmla="*/ 310 w 1176"/>
              <a:gd name="T13" fmla="*/ 488 h 608"/>
              <a:gd name="T14" fmla="*/ 337 w 1176"/>
              <a:gd name="T15" fmla="*/ 446 h 608"/>
              <a:gd name="T16" fmla="*/ 367 w 1176"/>
              <a:gd name="T17" fmla="*/ 386 h 608"/>
              <a:gd name="T18" fmla="*/ 399 w 1176"/>
              <a:gd name="T19" fmla="*/ 321 h 608"/>
              <a:gd name="T20" fmla="*/ 427 w 1176"/>
              <a:gd name="T21" fmla="*/ 255 h 608"/>
              <a:gd name="T22" fmla="*/ 460 w 1176"/>
              <a:gd name="T23" fmla="*/ 182 h 608"/>
              <a:gd name="T24" fmla="*/ 483 w 1176"/>
              <a:gd name="T25" fmla="*/ 126 h 608"/>
              <a:gd name="T26" fmla="*/ 505 w 1176"/>
              <a:gd name="T27" fmla="*/ 80 h 608"/>
              <a:gd name="T28" fmla="*/ 540 w 1176"/>
              <a:gd name="T29" fmla="*/ 33 h 608"/>
              <a:gd name="T30" fmla="*/ 565 w 1176"/>
              <a:gd name="T31" fmla="*/ 9 h 608"/>
              <a:gd name="T32" fmla="*/ 592 w 1176"/>
              <a:gd name="T33" fmla="*/ 0 h 608"/>
              <a:gd name="T34" fmla="*/ 618 w 1176"/>
              <a:gd name="T35" fmla="*/ 12 h 608"/>
              <a:gd name="T36" fmla="*/ 645 w 1176"/>
              <a:gd name="T37" fmla="*/ 38 h 608"/>
              <a:gd name="T38" fmla="*/ 670 w 1176"/>
              <a:gd name="T39" fmla="*/ 78 h 608"/>
              <a:gd name="T40" fmla="*/ 690 w 1176"/>
              <a:gd name="T41" fmla="*/ 117 h 608"/>
              <a:gd name="T42" fmla="*/ 706 w 1176"/>
              <a:gd name="T43" fmla="*/ 155 h 608"/>
              <a:gd name="T44" fmla="*/ 721 w 1176"/>
              <a:gd name="T45" fmla="*/ 191 h 608"/>
              <a:gd name="T46" fmla="*/ 747 w 1176"/>
              <a:gd name="T47" fmla="*/ 248 h 608"/>
              <a:gd name="T48" fmla="*/ 771 w 1176"/>
              <a:gd name="T49" fmla="*/ 302 h 608"/>
              <a:gd name="T50" fmla="*/ 796 w 1176"/>
              <a:gd name="T51" fmla="*/ 365 h 608"/>
              <a:gd name="T52" fmla="*/ 825 w 1176"/>
              <a:gd name="T53" fmla="*/ 420 h 608"/>
              <a:gd name="T54" fmla="*/ 849 w 1176"/>
              <a:gd name="T55" fmla="*/ 461 h 608"/>
              <a:gd name="T56" fmla="*/ 879 w 1176"/>
              <a:gd name="T57" fmla="*/ 503 h 608"/>
              <a:gd name="T58" fmla="*/ 901 w 1176"/>
              <a:gd name="T59" fmla="*/ 528 h 608"/>
              <a:gd name="T60" fmla="*/ 933 w 1176"/>
              <a:gd name="T61" fmla="*/ 557 h 608"/>
              <a:gd name="T62" fmla="*/ 963 w 1176"/>
              <a:gd name="T63" fmla="*/ 576 h 608"/>
              <a:gd name="T64" fmla="*/ 996 w 1176"/>
              <a:gd name="T65" fmla="*/ 590 h 608"/>
              <a:gd name="T66" fmla="*/ 1048 w 1176"/>
              <a:gd name="T67" fmla="*/ 600 h 608"/>
              <a:gd name="T68" fmla="*/ 1105 w 1176"/>
              <a:gd name="T69" fmla="*/ 606 h 608"/>
              <a:gd name="T70" fmla="*/ 1176 w 1176"/>
              <a:gd name="T71" fmla="*/ 60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6" h="608">
                <a:moveTo>
                  <a:pt x="0" y="608"/>
                </a:moveTo>
                <a:cubicBezTo>
                  <a:pt x="35" y="607"/>
                  <a:pt x="70" y="607"/>
                  <a:pt x="94" y="606"/>
                </a:cubicBezTo>
                <a:cubicBezTo>
                  <a:pt x="118" y="605"/>
                  <a:pt x="128" y="604"/>
                  <a:pt x="147" y="599"/>
                </a:cubicBezTo>
                <a:cubicBezTo>
                  <a:pt x="166" y="594"/>
                  <a:pt x="193" y="586"/>
                  <a:pt x="210" y="578"/>
                </a:cubicBezTo>
                <a:cubicBezTo>
                  <a:pt x="227" y="570"/>
                  <a:pt x="238" y="563"/>
                  <a:pt x="250" y="554"/>
                </a:cubicBezTo>
                <a:cubicBezTo>
                  <a:pt x="262" y="545"/>
                  <a:pt x="270" y="533"/>
                  <a:pt x="280" y="522"/>
                </a:cubicBezTo>
                <a:cubicBezTo>
                  <a:pt x="290" y="511"/>
                  <a:pt x="301" y="501"/>
                  <a:pt x="310" y="488"/>
                </a:cubicBezTo>
                <a:cubicBezTo>
                  <a:pt x="319" y="475"/>
                  <a:pt x="327" y="463"/>
                  <a:pt x="337" y="446"/>
                </a:cubicBezTo>
                <a:cubicBezTo>
                  <a:pt x="347" y="429"/>
                  <a:pt x="357" y="407"/>
                  <a:pt x="367" y="386"/>
                </a:cubicBezTo>
                <a:cubicBezTo>
                  <a:pt x="377" y="365"/>
                  <a:pt x="389" y="343"/>
                  <a:pt x="399" y="321"/>
                </a:cubicBezTo>
                <a:cubicBezTo>
                  <a:pt x="409" y="299"/>
                  <a:pt x="417" y="278"/>
                  <a:pt x="427" y="255"/>
                </a:cubicBezTo>
                <a:cubicBezTo>
                  <a:pt x="437" y="232"/>
                  <a:pt x="451" y="203"/>
                  <a:pt x="460" y="182"/>
                </a:cubicBezTo>
                <a:cubicBezTo>
                  <a:pt x="469" y="161"/>
                  <a:pt x="476" y="143"/>
                  <a:pt x="483" y="126"/>
                </a:cubicBezTo>
                <a:cubicBezTo>
                  <a:pt x="490" y="109"/>
                  <a:pt x="496" y="95"/>
                  <a:pt x="505" y="80"/>
                </a:cubicBezTo>
                <a:cubicBezTo>
                  <a:pt x="514" y="65"/>
                  <a:pt x="530" y="45"/>
                  <a:pt x="540" y="33"/>
                </a:cubicBezTo>
                <a:cubicBezTo>
                  <a:pt x="550" y="21"/>
                  <a:pt x="556" y="15"/>
                  <a:pt x="565" y="9"/>
                </a:cubicBezTo>
                <a:cubicBezTo>
                  <a:pt x="574" y="3"/>
                  <a:pt x="583" y="0"/>
                  <a:pt x="592" y="0"/>
                </a:cubicBezTo>
                <a:cubicBezTo>
                  <a:pt x="601" y="0"/>
                  <a:pt x="609" y="6"/>
                  <a:pt x="618" y="12"/>
                </a:cubicBezTo>
                <a:cubicBezTo>
                  <a:pt x="627" y="18"/>
                  <a:pt x="636" y="27"/>
                  <a:pt x="645" y="38"/>
                </a:cubicBezTo>
                <a:cubicBezTo>
                  <a:pt x="654" y="49"/>
                  <a:pt x="663" y="65"/>
                  <a:pt x="670" y="78"/>
                </a:cubicBezTo>
                <a:cubicBezTo>
                  <a:pt x="677" y="91"/>
                  <a:pt x="684" y="104"/>
                  <a:pt x="690" y="117"/>
                </a:cubicBezTo>
                <a:cubicBezTo>
                  <a:pt x="696" y="130"/>
                  <a:pt x="701" y="143"/>
                  <a:pt x="706" y="155"/>
                </a:cubicBezTo>
                <a:cubicBezTo>
                  <a:pt x="711" y="167"/>
                  <a:pt x="714" y="176"/>
                  <a:pt x="721" y="191"/>
                </a:cubicBezTo>
                <a:cubicBezTo>
                  <a:pt x="728" y="206"/>
                  <a:pt x="739" y="230"/>
                  <a:pt x="747" y="248"/>
                </a:cubicBezTo>
                <a:cubicBezTo>
                  <a:pt x="755" y="266"/>
                  <a:pt x="763" y="283"/>
                  <a:pt x="771" y="302"/>
                </a:cubicBezTo>
                <a:cubicBezTo>
                  <a:pt x="779" y="321"/>
                  <a:pt x="787" y="345"/>
                  <a:pt x="796" y="365"/>
                </a:cubicBezTo>
                <a:cubicBezTo>
                  <a:pt x="805" y="385"/>
                  <a:pt x="816" y="404"/>
                  <a:pt x="825" y="420"/>
                </a:cubicBezTo>
                <a:cubicBezTo>
                  <a:pt x="834" y="436"/>
                  <a:pt x="840" y="447"/>
                  <a:pt x="849" y="461"/>
                </a:cubicBezTo>
                <a:cubicBezTo>
                  <a:pt x="858" y="475"/>
                  <a:pt x="870" y="492"/>
                  <a:pt x="879" y="503"/>
                </a:cubicBezTo>
                <a:cubicBezTo>
                  <a:pt x="888" y="514"/>
                  <a:pt x="892" y="519"/>
                  <a:pt x="901" y="528"/>
                </a:cubicBezTo>
                <a:cubicBezTo>
                  <a:pt x="910" y="537"/>
                  <a:pt x="923" y="549"/>
                  <a:pt x="933" y="557"/>
                </a:cubicBezTo>
                <a:cubicBezTo>
                  <a:pt x="943" y="565"/>
                  <a:pt x="953" y="571"/>
                  <a:pt x="963" y="576"/>
                </a:cubicBezTo>
                <a:cubicBezTo>
                  <a:pt x="973" y="581"/>
                  <a:pt x="982" y="586"/>
                  <a:pt x="996" y="590"/>
                </a:cubicBezTo>
                <a:cubicBezTo>
                  <a:pt x="1010" y="594"/>
                  <a:pt x="1030" y="597"/>
                  <a:pt x="1048" y="600"/>
                </a:cubicBezTo>
                <a:cubicBezTo>
                  <a:pt x="1066" y="603"/>
                  <a:pt x="1084" y="605"/>
                  <a:pt x="1105" y="606"/>
                </a:cubicBezTo>
                <a:cubicBezTo>
                  <a:pt x="1126" y="607"/>
                  <a:pt x="1151" y="606"/>
                  <a:pt x="1176" y="606"/>
                </a:cubicBezTo>
              </a:path>
            </a:pathLst>
          </a:custGeom>
          <a:noFill/>
          <a:ln w="38100">
            <a:solidFill>
              <a:srgbClr val="007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Arial" panose="020B0604020202020204" pitchFamily="34" charset="0"/>
              <a:cs typeface="Arial" panose="020B0604020202020204" pitchFamily="34" charset="0"/>
            </a:endParaRPr>
          </a:p>
        </p:txBody>
      </p:sp>
      <p:sp>
        <p:nvSpPr>
          <p:cNvPr id="40" name="Freeform 91"/>
          <p:cNvSpPr>
            <a:spLocks/>
          </p:cNvSpPr>
          <p:nvPr/>
        </p:nvSpPr>
        <p:spPr bwMode="auto">
          <a:xfrm>
            <a:off x="4898670" y="2081502"/>
            <a:ext cx="4018820" cy="56392"/>
          </a:xfrm>
          <a:custGeom>
            <a:avLst/>
            <a:gdLst>
              <a:gd name="T0" fmla="*/ 0 w 1176"/>
              <a:gd name="T1" fmla="*/ 608 h 608"/>
              <a:gd name="T2" fmla="*/ 94 w 1176"/>
              <a:gd name="T3" fmla="*/ 606 h 608"/>
              <a:gd name="T4" fmla="*/ 147 w 1176"/>
              <a:gd name="T5" fmla="*/ 599 h 608"/>
              <a:gd name="T6" fmla="*/ 210 w 1176"/>
              <a:gd name="T7" fmla="*/ 578 h 608"/>
              <a:gd name="T8" fmla="*/ 250 w 1176"/>
              <a:gd name="T9" fmla="*/ 554 h 608"/>
              <a:gd name="T10" fmla="*/ 280 w 1176"/>
              <a:gd name="T11" fmla="*/ 522 h 608"/>
              <a:gd name="T12" fmla="*/ 310 w 1176"/>
              <a:gd name="T13" fmla="*/ 488 h 608"/>
              <a:gd name="T14" fmla="*/ 337 w 1176"/>
              <a:gd name="T15" fmla="*/ 446 h 608"/>
              <a:gd name="T16" fmla="*/ 367 w 1176"/>
              <a:gd name="T17" fmla="*/ 386 h 608"/>
              <a:gd name="T18" fmla="*/ 399 w 1176"/>
              <a:gd name="T19" fmla="*/ 321 h 608"/>
              <a:gd name="T20" fmla="*/ 427 w 1176"/>
              <a:gd name="T21" fmla="*/ 255 h 608"/>
              <a:gd name="T22" fmla="*/ 460 w 1176"/>
              <a:gd name="T23" fmla="*/ 182 h 608"/>
              <a:gd name="T24" fmla="*/ 483 w 1176"/>
              <a:gd name="T25" fmla="*/ 126 h 608"/>
              <a:gd name="T26" fmla="*/ 505 w 1176"/>
              <a:gd name="T27" fmla="*/ 80 h 608"/>
              <a:gd name="T28" fmla="*/ 540 w 1176"/>
              <a:gd name="T29" fmla="*/ 33 h 608"/>
              <a:gd name="T30" fmla="*/ 565 w 1176"/>
              <a:gd name="T31" fmla="*/ 9 h 608"/>
              <a:gd name="T32" fmla="*/ 592 w 1176"/>
              <a:gd name="T33" fmla="*/ 0 h 608"/>
              <a:gd name="T34" fmla="*/ 618 w 1176"/>
              <a:gd name="T35" fmla="*/ 12 h 608"/>
              <a:gd name="T36" fmla="*/ 645 w 1176"/>
              <a:gd name="T37" fmla="*/ 38 h 608"/>
              <a:gd name="T38" fmla="*/ 670 w 1176"/>
              <a:gd name="T39" fmla="*/ 78 h 608"/>
              <a:gd name="T40" fmla="*/ 690 w 1176"/>
              <a:gd name="T41" fmla="*/ 117 h 608"/>
              <a:gd name="T42" fmla="*/ 706 w 1176"/>
              <a:gd name="T43" fmla="*/ 155 h 608"/>
              <a:gd name="T44" fmla="*/ 721 w 1176"/>
              <a:gd name="T45" fmla="*/ 191 h 608"/>
              <a:gd name="T46" fmla="*/ 747 w 1176"/>
              <a:gd name="T47" fmla="*/ 248 h 608"/>
              <a:gd name="T48" fmla="*/ 771 w 1176"/>
              <a:gd name="T49" fmla="*/ 302 h 608"/>
              <a:gd name="T50" fmla="*/ 796 w 1176"/>
              <a:gd name="T51" fmla="*/ 365 h 608"/>
              <a:gd name="T52" fmla="*/ 825 w 1176"/>
              <a:gd name="T53" fmla="*/ 420 h 608"/>
              <a:gd name="T54" fmla="*/ 849 w 1176"/>
              <a:gd name="T55" fmla="*/ 461 h 608"/>
              <a:gd name="T56" fmla="*/ 879 w 1176"/>
              <a:gd name="T57" fmla="*/ 503 h 608"/>
              <a:gd name="T58" fmla="*/ 901 w 1176"/>
              <a:gd name="T59" fmla="*/ 528 h 608"/>
              <a:gd name="T60" fmla="*/ 933 w 1176"/>
              <a:gd name="T61" fmla="*/ 557 h 608"/>
              <a:gd name="T62" fmla="*/ 963 w 1176"/>
              <a:gd name="T63" fmla="*/ 576 h 608"/>
              <a:gd name="T64" fmla="*/ 996 w 1176"/>
              <a:gd name="T65" fmla="*/ 590 h 608"/>
              <a:gd name="T66" fmla="*/ 1048 w 1176"/>
              <a:gd name="T67" fmla="*/ 600 h 608"/>
              <a:gd name="T68" fmla="*/ 1105 w 1176"/>
              <a:gd name="T69" fmla="*/ 606 h 608"/>
              <a:gd name="T70" fmla="*/ 1176 w 1176"/>
              <a:gd name="T71" fmla="*/ 606 h 608"/>
              <a:gd name="connsiteX0" fmla="*/ 0 w 10000"/>
              <a:gd name="connsiteY0" fmla="*/ 10000 h 10000"/>
              <a:gd name="connsiteX1" fmla="*/ 799 w 10000"/>
              <a:gd name="connsiteY1" fmla="*/ 9967 h 10000"/>
              <a:gd name="connsiteX2" fmla="*/ 1250 w 10000"/>
              <a:gd name="connsiteY2" fmla="*/ 9852 h 10000"/>
              <a:gd name="connsiteX3" fmla="*/ 1786 w 10000"/>
              <a:gd name="connsiteY3" fmla="*/ 9507 h 10000"/>
              <a:gd name="connsiteX4" fmla="*/ 2126 w 10000"/>
              <a:gd name="connsiteY4" fmla="*/ 9112 h 10000"/>
              <a:gd name="connsiteX5" fmla="*/ 2381 w 10000"/>
              <a:gd name="connsiteY5" fmla="*/ 8586 h 10000"/>
              <a:gd name="connsiteX6" fmla="*/ 2636 w 10000"/>
              <a:gd name="connsiteY6" fmla="*/ 8026 h 10000"/>
              <a:gd name="connsiteX7" fmla="*/ 2866 w 10000"/>
              <a:gd name="connsiteY7" fmla="*/ 7336 h 10000"/>
              <a:gd name="connsiteX8" fmla="*/ 3121 w 10000"/>
              <a:gd name="connsiteY8" fmla="*/ 6349 h 10000"/>
              <a:gd name="connsiteX9" fmla="*/ 3393 w 10000"/>
              <a:gd name="connsiteY9" fmla="*/ 5280 h 10000"/>
              <a:gd name="connsiteX10" fmla="*/ 3631 w 10000"/>
              <a:gd name="connsiteY10" fmla="*/ 4194 h 10000"/>
              <a:gd name="connsiteX11" fmla="*/ 3912 w 10000"/>
              <a:gd name="connsiteY11" fmla="*/ 2993 h 10000"/>
              <a:gd name="connsiteX12" fmla="*/ 4107 w 10000"/>
              <a:gd name="connsiteY12" fmla="*/ 2072 h 10000"/>
              <a:gd name="connsiteX13" fmla="*/ 4294 w 10000"/>
              <a:gd name="connsiteY13" fmla="*/ 1316 h 10000"/>
              <a:gd name="connsiteX14" fmla="*/ 4592 w 10000"/>
              <a:gd name="connsiteY14" fmla="*/ 543 h 10000"/>
              <a:gd name="connsiteX15" fmla="*/ 4804 w 10000"/>
              <a:gd name="connsiteY15" fmla="*/ 148 h 10000"/>
              <a:gd name="connsiteX16" fmla="*/ 5034 w 10000"/>
              <a:gd name="connsiteY16" fmla="*/ 0 h 10000"/>
              <a:gd name="connsiteX17" fmla="*/ 5255 w 10000"/>
              <a:gd name="connsiteY17" fmla="*/ 197 h 10000"/>
              <a:gd name="connsiteX18" fmla="*/ 5485 w 10000"/>
              <a:gd name="connsiteY18" fmla="*/ 625 h 10000"/>
              <a:gd name="connsiteX19" fmla="*/ 5697 w 10000"/>
              <a:gd name="connsiteY19" fmla="*/ 1283 h 10000"/>
              <a:gd name="connsiteX20" fmla="*/ 5867 w 10000"/>
              <a:gd name="connsiteY20" fmla="*/ 1924 h 10000"/>
              <a:gd name="connsiteX21" fmla="*/ 6003 w 10000"/>
              <a:gd name="connsiteY21" fmla="*/ 2549 h 10000"/>
              <a:gd name="connsiteX22" fmla="*/ 6131 w 10000"/>
              <a:gd name="connsiteY22" fmla="*/ 3141 h 10000"/>
              <a:gd name="connsiteX23" fmla="*/ 6352 w 10000"/>
              <a:gd name="connsiteY23" fmla="*/ 4079 h 10000"/>
              <a:gd name="connsiteX24" fmla="*/ 6556 w 10000"/>
              <a:gd name="connsiteY24" fmla="*/ 4967 h 10000"/>
              <a:gd name="connsiteX25" fmla="*/ 6769 w 10000"/>
              <a:gd name="connsiteY25" fmla="*/ 6003 h 10000"/>
              <a:gd name="connsiteX26" fmla="*/ 7015 w 10000"/>
              <a:gd name="connsiteY26" fmla="*/ 6908 h 10000"/>
              <a:gd name="connsiteX27" fmla="*/ 7219 w 10000"/>
              <a:gd name="connsiteY27" fmla="*/ 7582 h 10000"/>
              <a:gd name="connsiteX28" fmla="*/ 7662 w 10000"/>
              <a:gd name="connsiteY28" fmla="*/ 8684 h 10000"/>
              <a:gd name="connsiteX29" fmla="*/ 7934 w 10000"/>
              <a:gd name="connsiteY29" fmla="*/ 9161 h 10000"/>
              <a:gd name="connsiteX30" fmla="*/ 8189 w 10000"/>
              <a:gd name="connsiteY30" fmla="*/ 9474 h 10000"/>
              <a:gd name="connsiteX31" fmla="*/ 8469 w 10000"/>
              <a:gd name="connsiteY31" fmla="*/ 9704 h 10000"/>
              <a:gd name="connsiteX32" fmla="*/ 8912 w 10000"/>
              <a:gd name="connsiteY32" fmla="*/ 9868 h 10000"/>
              <a:gd name="connsiteX33" fmla="*/ 9396 w 10000"/>
              <a:gd name="connsiteY33" fmla="*/ 9967 h 10000"/>
              <a:gd name="connsiteX34" fmla="*/ 10000 w 10000"/>
              <a:gd name="connsiteY34" fmla="*/ 9967 h 10000"/>
              <a:gd name="connsiteX0" fmla="*/ 0 w 9396"/>
              <a:gd name="connsiteY0" fmla="*/ 10000 h 10000"/>
              <a:gd name="connsiteX1" fmla="*/ 799 w 9396"/>
              <a:gd name="connsiteY1" fmla="*/ 9967 h 10000"/>
              <a:gd name="connsiteX2" fmla="*/ 1250 w 9396"/>
              <a:gd name="connsiteY2" fmla="*/ 9852 h 10000"/>
              <a:gd name="connsiteX3" fmla="*/ 1786 w 9396"/>
              <a:gd name="connsiteY3" fmla="*/ 9507 h 10000"/>
              <a:gd name="connsiteX4" fmla="*/ 2126 w 9396"/>
              <a:gd name="connsiteY4" fmla="*/ 9112 h 10000"/>
              <a:gd name="connsiteX5" fmla="*/ 2381 w 9396"/>
              <a:gd name="connsiteY5" fmla="*/ 8586 h 10000"/>
              <a:gd name="connsiteX6" fmla="*/ 2636 w 9396"/>
              <a:gd name="connsiteY6" fmla="*/ 8026 h 10000"/>
              <a:gd name="connsiteX7" fmla="*/ 2866 w 9396"/>
              <a:gd name="connsiteY7" fmla="*/ 7336 h 10000"/>
              <a:gd name="connsiteX8" fmla="*/ 3121 w 9396"/>
              <a:gd name="connsiteY8" fmla="*/ 6349 h 10000"/>
              <a:gd name="connsiteX9" fmla="*/ 3393 w 9396"/>
              <a:gd name="connsiteY9" fmla="*/ 5280 h 10000"/>
              <a:gd name="connsiteX10" fmla="*/ 3631 w 9396"/>
              <a:gd name="connsiteY10" fmla="*/ 4194 h 10000"/>
              <a:gd name="connsiteX11" fmla="*/ 3912 w 9396"/>
              <a:gd name="connsiteY11" fmla="*/ 2993 h 10000"/>
              <a:gd name="connsiteX12" fmla="*/ 4107 w 9396"/>
              <a:gd name="connsiteY12" fmla="*/ 2072 h 10000"/>
              <a:gd name="connsiteX13" fmla="*/ 4294 w 9396"/>
              <a:gd name="connsiteY13" fmla="*/ 1316 h 10000"/>
              <a:gd name="connsiteX14" fmla="*/ 4592 w 9396"/>
              <a:gd name="connsiteY14" fmla="*/ 543 h 10000"/>
              <a:gd name="connsiteX15" fmla="*/ 4804 w 9396"/>
              <a:gd name="connsiteY15" fmla="*/ 148 h 10000"/>
              <a:gd name="connsiteX16" fmla="*/ 5034 w 9396"/>
              <a:gd name="connsiteY16" fmla="*/ 0 h 10000"/>
              <a:gd name="connsiteX17" fmla="*/ 5255 w 9396"/>
              <a:gd name="connsiteY17" fmla="*/ 197 h 10000"/>
              <a:gd name="connsiteX18" fmla="*/ 5485 w 9396"/>
              <a:gd name="connsiteY18" fmla="*/ 625 h 10000"/>
              <a:gd name="connsiteX19" fmla="*/ 5697 w 9396"/>
              <a:gd name="connsiteY19" fmla="*/ 1283 h 10000"/>
              <a:gd name="connsiteX20" fmla="*/ 5867 w 9396"/>
              <a:gd name="connsiteY20" fmla="*/ 1924 h 10000"/>
              <a:gd name="connsiteX21" fmla="*/ 6003 w 9396"/>
              <a:gd name="connsiteY21" fmla="*/ 2549 h 10000"/>
              <a:gd name="connsiteX22" fmla="*/ 6131 w 9396"/>
              <a:gd name="connsiteY22" fmla="*/ 3141 h 10000"/>
              <a:gd name="connsiteX23" fmla="*/ 6352 w 9396"/>
              <a:gd name="connsiteY23" fmla="*/ 4079 h 10000"/>
              <a:gd name="connsiteX24" fmla="*/ 6556 w 9396"/>
              <a:gd name="connsiteY24" fmla="*/ 4967 h 10000"/>
              <a:gd name="connsiteX25" fmla="*/ 6769 w 9396"/>
              <a:gd name="connsiteY25" fmla="*/ 6003 h 10000"/>
              <a:gd name="connsiteX26" fmla="*/ 7015 w 9396"/>
              <a:gd name="connsiteY26" fmla="*/ 6908 h 10000"/>
              <a:gd name="connsiteX27" fmla="*/ 7219 w 9396"/>
              <a:gd name="connsiteY27" fmla="*/ 7582 h 10000"/>
              <a:gd name="connsiteX28" fmla="*/ 7662 w 9396"/>
              <a:gd name="connsiteY28" fmla="*/ 8684 h 10000"/>
              <a:gd name="connsiteX29" fmla="*/ 7934 w 9396"/>
              <a:gd name="connsiteY29" fmla="*/ 9161 h 10000"/>
              <a:gd name="connsiteX30" fmla="*/ 8189 w 9396"/>
              <a:gd name="connsiteY30" fmla="*/ 9474 h 10000"/>
              <a:gd name="connsiteX31" fmla="*/ 8469 w 9396"/>
              <a:gd name="connsiteY31" fmla="*/ 9704 h 10000"/>
              <a:gd name="connsiteX32" fmla="*/ 8912 w 9396"/>
              <a:gd name="connsiteY32" fmla="*/ 9868 h 10000"/>
              <a:gd name="connsiteX33" fmla="*/ 9396 w 9396"/>
              <a:gd name="connsiteY33" fmla="*/ 9967 h 10000"/>
              <a:gd name="connsiteX0" fmla="*/ 0 w 9485"/>
              <a:gd name="connsiteY0" fmla="*/ 10000 h 10000"/>
              <a:gd name="connsiteX1" fmla="*/ 850 w 9485"/>
              <a:gd name="connsiteY1" fmla="*/ 9967 h 10000"/>
              <a:gd name="connsiteX2" fmla="*/ 1330 w 9485"/>
              <a:gd name="connsiteY2" fmla="*/ 9852 h 10000"/>
              <a:gd name="connsiteX3" fmla="*/ 1901 w 9485"/>
              <a:gd name="connsiteY3" fmla="*/ 9507 h 10000"/>
              <a:gd name="connsiteX4" fmla="*/ 2263 w 9485"/>
              <a:gd name="connsiteY4" fmla="*/ 9112 h 10000"/>
              <a:gd name="connsiteX5" fmla="*/ 2534 w 9485"/>
              <a:gd name="connsiteY5" fmla="*/ 8586 h 10000"/>
              <a:gd name="connsiteX6" fmla="*/ 2805 w 9485"/>
              <a:gd name="connsiteY6" fmla="*/ 8026 h 10000"/>
              <a:gd name="connsiteX7" fmla="*/ 3050 w 9485"/>
              <a:gd name="connsiteY7" fmla="*/ 7336 h 10000"/>
              <a:gd name="connsiteX8" fmla="*/ 3322 w 9485"/>
              <a:gd name="connsiteY8" fmla="*/ 6349 h 10000"/>
              <a:gd name="connsiteX9" fmla="*/ 3611 w 9485"/>
              <a:gd name="connsiteY9" fmla="*/ 5280 h 10000"/>
              <a:gd name="connsiteX10" fmla="*/ 3864 w 9485"/>
              <a:gd name="connsiteY10" fmla="*/ 4194 h 10000"/>
              <a:gd name="connsiteX11" fmla="*/ 4163 w 9485"/>
              <a:gd name="connsiteY11" fmla="*/ 2993 h 10000"/>
              <a:gd name="connsiteX12" fmla="*/ 4371 w 9485"/>
              <a:gd name="connsiteY12" fmla="*/ 2072 h 10000"/>
              <a:gd name="connsiteX13" fmla="*/ 4570 w 9485"/>
              <a:gd name="connsiteY13" fmla="*/ 1316 h 10000"/>
              <a:gd name="connsiteX14" fmla="*/ 4887 w 9485"/>
              <a:gd name="connsiteY14" fmla="*/ 543 h 10000"/>
              <a:gd name="connsiteX15" fmla="*/ 5113 w 9485"/>
              <a:gd name="connsiteY15" fmla="*/ 148 h 10000"/>
              <a:gd name="connsiteX16" fmla="*/ 5358 w 9485"/>
              <a:gd name="connsiteY16" fmla="*/ 0 h 10000"/>
              <a:gd name="connsiteX17" fmla="*/ 5593 w 9485"/>
              <a:gd name="connsiteY17" fmla="*/ 197 h 10000"/>
              <a:gd name="connsiteX18" fmla="*/ 5838 w 9485"/>
              <a:gd name="connsiteY18" fmla="*/ 625 h 10000"/>
              <a:gd name="connsiteX19" fmla="*/ 6063 w 9485"/>
              <a:gd name="connsiteY19" fmla="*/ 1283 h 10000"/>
              <a:gd name="connsiteX20" fmla="*/ 6244 w 9485"/>
              <a:gd name="connsiteY20" fmla="*/ 1924 h 10000"/>
              <a:gd name="connsiteX21" fmla="*/ 6389 w 9485"/>
              <a:gd name="connsiteY21" fmla="*/ 2549 h 10000"/>
              <a:gd name="connsiteX22" fmla="*/ 6525 w 9485"/>
              <a:gd name="connsiteY22" fmla="*/ 3141 h 10000"/>
              <a:gd name="connsiteX23" fmla="*/ 6760 w 9485"/>
              <a:gd name="connsiteY23" fmla="*/ 4079 h 10000"/>
              <a:gd name="connsiteX24" fmla="*/ 6977 w 9485"/>
              <a:gd name="connsiteY24" fmla="*/ 4967 h 10000"/>
              <a:gd name="connsiteX25" fmla="*/ 7204 w 9485"/>
              <a:gd name="connsiteY25" fmla="*/ 6003 h 10000"/>
              <a:gd name="connsiteX26" fmla="*/ 7466 w 9485"/>
              <a:gd name="connsiteY26" fmla="*/ 6908 h 10000"/>
              <a:gd name="connsiteX27" fmla="*/ 7683 w 9485"/>
              <a:gd name="connsiteY27" fmla="*/ 7582 h 10000"/>
              <a:gd name="connsiteX28" fmla="*/ 8155 w 9485"/>
              <a:gd name="connsiteY28" fmla="*/ 8684 h 10000"/>
              <a:gd name="connsiteX29" fmla="*/ 8444 w 9485"/>
              <a:gd name="connsiteY29" fmla="*/ 9161 h 10000"/>
              <a:gd name="connsiteX30" fmla="*/ 8715 w 9485"/>
              <a:gd name="connsiteY30" fmla="*/ 9474 h 10000"/>
              <a:gd name="connsiteX31" fmla="*/ 9013 w 9485"/>
              <a:gd name="connsiteY31" fmla="*/ 9704 h 10000"/>
              <a:gd name="connsiteX32" fmla="*/ 9485 w 9485"/>
              <a:gd name="connsiteY32" fmla="*/ 9868 h 10000"/>
              <a:gd name="connsiteX0" fmla="*/ 0 w 9502"/>
              <a:gd name="connsiteY0" fmla="*/ 10000 h 10000"/>
              <a:gd name="connsiteX1" fmla="*/ 896 w 9502"/>
              <a:gd name="connsiteY1" fmla="*/ 9967 h 10000"/>
              <a:gd name="connsiteX2" fmla="*/ 1402 w 9502"/>
              <a:gd name="connsiteY2" fmla="*/ 9852 h 10000"/>
              <a:gd name="connsiteX3" fmla="*/ 2004 w 9502"/>
              <a:gd name="connsiteY3" fmla="*/ 9507 h 10000"/>
              <a:gd name="connsiteX4" fmla="*/ 2386 w 9502"/>
              <a:gd name="connsiteY4" fmla="*/ 9112 h 10000"/>
              <a:gd name="connsiteX5" fmla="*/ 2672 w 9502"/>
              <a:gd name="connsiteY5" fmla="*/ 8586 h 10000"/>
              <a:gd name="connsiteX6" fmla="*/ 2957 w 9502"/>
              <a:gd name="connsiteY6" fmla="*/ 8026 h 10000"/>
              <a:gd name="connsiteX7" fmla="*/ 3216 w 9502"/>
              <a:gd name="connsiteY7" fmla="*/ 7336 h 10000"/>
              <a:gd name="connsiteX8" fmla="*/ 3502 w 9502"/>
              <a:gd name="connsiteY8" fmla="*/ 6349 h 10000"/>
              <a:gd name="connsiteX9" fmla="*/ 3807 w 9502"/>
              <a:gd name="connsiteY9" fmla="*/ 5280 h 10000"/>
              <a:gd name="connsiteX10" fmla="*/ 4074 w 9502"/>
              <a:gd name="connsiteY10" fmla="*/ 4194 h 10000"/>
              <a:gd name="connsiteX11" fmla="*/ 4389 w 9502"/>
              <a:gd name="connsiteY11" fmla="*/ 2993 h 10000"/>
              <a:gd name="connsiteX12" fmla="*/ 4608 w 9502"/>
              <a:gd name="connsiteY12" fmla="*/ 2072 h 10000"/>
              <a:gd name="connsiteX13" fmla="*/ 4818 w 9502"/>
              <a:gd name="connsiteY13" fmla="*/ 1316 h 10000"/>
              <a:gd name="connsiteX14" fmla="*/ 5152 w 9502"/>
              <a:gd name="connsiteY14" fmla="*/ 543 h 10000"/>
              <a:gd name="connsiteX15" fmla="*/ 5391 w 9502"/>
              <a:gd name="connsiteY15" fmla="*/ 148 h 10000"/>
              <a:gd name="connsiteX16" fmla="*/ 5649 w 9502"/>
              <a:gd name="connsiteY16" fmla="*/ 0 h 10000"/>
              <a:gd name="connsiteX17" fmla="*/ 5897 w 9502"/>
              <a:gd name="connsiteY17" fmla="*/ 197 h 10000"/>
              <a:gd name="connsiteX18" fmla="*/ 6155 w 9502"/>
              <a:gd name="connsiteY18" fmla="*/ 625 h 10000"/>
              <a:gd name="connsiteX19" fmla="*/ 6392 w 9502"/>
              <a:gd name="connsiteY19" fmla="*/ 1283 h 10000"/>
              <a:gd name="connsiteX20" fmla="*/ 6583 w 9502"/>
              <a:gd name="connsiteY20" fmla="*/ 1924 h 10000"/>
              <a:gd name="connsiteX21" fmla="*/ 6736 w 9502"/>
              <a:gd name="connsiteY21" fmla="*/ 2549 h 10000"/>
              <a:gd name="connsiteX22" fmla="*/ 6879 w 9502"/>
              <a:gd name="connsiteY22" fmla="*/ 3141 h 10000"/>
              <a:gd name="connsiteX23" fmla="*/ 7127 w 9502"/>
              <a:gd name="connsiteY23" fmla="*/ 4079 h 10000"/>
              <a:gd name="connsiteX24" fmla="*/ 7356 w 9502"/>
              <a:gd name="connsiteY24" fmla="*/ 4967 h 10000"/>
              <a:gd name="connsiteX25" fmla="*/ 7595 w 9502"/>
              <a:gd name="connsiteY25" fmla="*/ 6003 h 10000"/>
              <a:gd name="connsiteX26" fmla="*/ 7871 w 9502"/>
              <a:gd name="connsiteY26" fmla="*/ 6908 h 10000"/>
              <a:gd name="connsiteX27" fmla="*/ 8100 w 9502"/>
              <a:gd name="connsiteY27" fmla="*/ 7582 h 10000"/>
              <a:gd name="connsiteX28" fmla="*/ 8598 w 9502"/>
              <a:gd name="connsiteY28" fmla="*/ 8684 h 10000"/>
              <a:gd name="connsiteX29" fmla="*/ 8902 w 9502"/>
              <a:gd name="connsiteY29" fmla="*/ 9161 h 10000"/>
              <a:gd name="connsiteX30" fmla="*/ 9188 w 9502"/>
              <a:gd name="connsiteY30" fmla="*/ 9474 h 10000"/>
              <a:gd name="connsiteX31" fmla="*/ 9502 w 9502"/>
              <a:gd name="connsiteY31" fmla="*/ 9704 h 10000"/>
              <a:gd name="connsiteX0" fmla="*/ 0 w 9670"/>
              <a:gd name="connsiteY0" fmla="*/ 10000 h 10000"/>
              <a:gd name="connsiteX1" fmla="*/ 943 w 9670"/>
              <a:gd name="connsiteY1" fmla="*/ 9967 h 10000"/>
              <a:gd name="connsiteX2" fmla="*/ 1475 w 9670"/>
              <a:gd name="connsiteY2" fmla="*/ 9852 h 10000"/>
              <a:gd name="connsiteX3" fmla="*/ 2109 w 9670"/>
              <a:gd name="connsiteY3" fmla="*/ 9507 h 10000"/>
              <a:gd name="connsiteX4" fmla="*/ 2511 w 9670"/>
              <a:gd name="connsiteY4" fmla="*/ 9112 h 10000"/>
              <a:gd name="connsiteX5" fmla="*/ 2812 w 9670"/>
              <a:gd name="connsiteY5" fmla="*/ 8586 h 10000"/>
              <a:gd name="connsiteX6" fmla="*/ 3112 w 9670"/>
              <a:gd name="connsiteY6" fmla="*/ 8026 h 10000"/>
              <a:gd name="connsiteX7" fmla="*/ 3385 w 9670"/>
              <a:gd name="connsiteY7" fmla="*/ 7336 h 10000"/>
              <a:gd name="connsiteX8" fmla="*/ 3686 w 9670"/>
              <a:gd name="connsiteY8" fmla="*/ 6349 h 10000"/>
              <a:gd name="connsiteX9" fmla="*/ 4007 w 9670"/>
              <a:gd name="connsiteY9" fmla="*/ 5280 h 10000"/>
              <a:gd name="connsiteX10" fmla="*/ 4288 w 9670"/>
              <a:gd name="connsiteY10" fmla="*/ 4194 h 10000"/>
              <a:gd name="connsiteX11" fmla="*/ 4619 w 9670"/>
              <a:gd name="connsiteY11" fmla="*/ 2993 h 10000"/>
              <a:gd name="connsiteX12" fmla="*/ 4850 w 9670"/>
              <a:gd name="connsiteY12" fmla="*/ 2072 h 10000"/>
              <a:gd name="connsiteX13" fmla="*/ 5071 w 9670"/>
              <a:gd name="connsiteY13" fmla="*/ 1316 h 10000"/>
              <a:gd name="connsiteX14" fmla="*/ 5422 w 9670"/>
              <a:gd name="connsiteY14" fmla="*/ 543 h 10000"/>
              <a:gd name="connsiteX15" fmla="*/ 5674 w 9670"/>
              <a:gd name="connsiteY15" fmla="*/ 148 h 10000"/>
              <a:gd name="connsiteX16" fmla="*/ 5945 w 9670"/>
              <a:gd name="connsiteY16" fmla="*/ 0 h 10000"/>
              <a:gd name="connsiteX17" fmla="*/ 6206 w 9670"/>
              <a:gd name="connsiteY17" fmla="*/ 197 h 10000"/>
              <a:gd name="connsiteX18" fmla="*/ 6478 w 9670"/>
              <a:gd name="connsiteY18" fmla="*/ 625 h 10000"/>
              <a:gd name="connsiteX19" fmla="*/ 6727 w 9670"/>
              <a:gd name="connsiteY19" fmla="*/ 1283 h 10000"/>
              <a:gd name="connsiteX20" fmla="*/ 6928 w 9670"/>
              <a:gd name="connsiteY20" fmla="*/ 1924 h 10000"/>
              <a:gd name="connsiteX21" fmla="*/ 7089 w 9670"/>
              <a:gd name="connsiteY21" fmla="*/ 2549 h 10000"/>
              <a:gd name="connsiteX22" fmla="*/ 7240 w 9670"/>
              <a:gd name="connsiteY22" fmla="*/ 3141 h 10000"/>
              <a:gd name="connsiteX23" fmla="*/ 7501 w 9670"/>
              <a:gd name="connsiteY23" fmla="*/ 4079 h 10000"/>
              <a:gd name="connsiteX24" fmla="*/ 7742 w 9670"/>
              <a:gd name="connsiteY24" fmla="*/ 4967 h 10000"/>
              <a:gd name="connsiteX25" fmla="*/ 7993 w 9670"/>
              <a:gd name="connsiteY25" fmla="*/ 6003 h 10000"/>
              <a:gd name="connsiteX26" fmla="*/ 8284 w 9670"/>
              <a:gd name="connsiteY26" fmla="*/ 6908 h 10000"/>
              <a:gd name="connsiteX27" fmla="*/ 8525 w 9670"/>
              <a:gd name="connsiteY27" fmla="*/ 7582 h 10000"/>
              <a:gd name="connsiteX28" fmla="*/ 9049 w 9670"/>
              <a:gd name="connsiteY28" fmla="*/ 8684 h 10000"/>
              <a:gd name="connsiteX29" fmla="*/ 9369 w 9670"/>
              <a:gd name="connsiteY29" fmla="*/ 9161 h 10000"/>
              <a:gd name="connsiteX30" fmla="*/ 9670 w 9670"/>
              <a:gd name="connsiteY30" fmla="*/ 9474 h 10000"/>
              <a:gd name="connsiteX0" fmla="*/ 0 w 9689"/>
              <a:gd name="connsiteY0" fmla="*/ 10000 h 10000"/>
              <a:gd name="connsiteX1" fmla="*/ 975 w 9689"/>
              <a:gd name="connsiteY1" fmla="*/ 9967 h 10000"/>
              <a:gd name="connsiteX2" fmla="*/ 1525 w 9689"/>
              <a:gd name="connsiteY2" fmla="*/ 9852 h 10000"/>
              <a:gd name="connsiteX3" fmla="*/ 2181 w 9689"/>
              <a:gd name="connsiteY3" fmla="*/ 9507 h 10000"/>
              <a:gd name="connsiteX4" fmla="*/ 2597 w 9689"/>
              <a:gd name="connsiteY4" fmla="*/ 9112 h 10000"/>
              <a:gd name="connsiteX5" fmla="*/ 2908 w 9689"/>
              <a:gd name="connsiteY5" fmla="*/ 8586 h 10000"/>
              <a:gd name="connsiteX6" fmla="*/ 3218 w 9689"/>
              <a:gd name="connsiteY6" fmla="*/ 8026 h 10000"/>
              <a:gd name="connsiteX7" fmla="*/ 3501 w 9689"/>
              <a:gd name="connsiteY7" fmla="*/ 7336 h 10000"/>
              <a:gd name="connsiteX8" fmla="*/ 3812 w 9689"/>
              <a:gd name="connsiteY8" fmla="*/ 6349 h 10000"/>
              <a:gd name="connsiteX9" fmla="*/ 4144 w 9689"/>
              <a:gd name="connsiteY9" fmla="*/ 5280 h 10000"/>
              <a:gd name="connsiteX10" fmla="*/ 4434 w 9689"/>
              <a:gd name="connsiteY10" fmla="*/ 4194 h 10000"/>
              <a:gd name="connsiteX11" fmla="*/ 4777 w 9689"/>
              <a:gd name="connsiteY11" fmla="*/ 2993 h 10000"/>
              <a:gd name="connsiteX12" fmla="*/ 5016 w 9689"/>
              <a:gd name="connsiteY12" fmla="*/ 2072 h 10000"/>
              <a:gd name="connsiteX13" fmla="*/ 5244 w 9689"/>
              <a:gd name="connsiteY13" fmla="*/ 1316 h 10000"/>
              <a:gd name="connsiteX14" fmla="*/ 5607 w 9689"/>
              <a:gd name="connsiteY14" fmla="*/ 543 h 10000"/>
              <a:gd name="connsiteX15" fmla="*/ 5868 w 9689"/>
              <a:gd name="connsiteY15" fmla="*/ 148 h 10000"/>
              <a:gd name="connsiteX16" fmla="*/ 6148 w 9689"/>
              <a:gd name="connsiteY16" fmla="*/ 0 h 10000"/>
              <a:gd name="connsiteX17" fmla="*/ 6418 w 9689"/>
              <a:gd name="connsiteY17" fmla="*/ 197 h 10000"/>
              <a:gd name="connsiteX18" fmla="*/ 6699 w 9689"/>
              <a:gd name="connsiteY18" fmla="*/ 625 h 10000"/>
              <a:gd name="connsiteX19" fmla="*/ 6957 w 9689"/>
              <a:gd name="connsiteY19" fmla="*/ 1283 h 10000"/>
              <a:gd name="connsiteX20" fmla="*/ 7164 w 9689"/>
              <a:gd name="connsiteY20" fmla="*/ 1924 h 10000"/>
              <a:gd name="connsiteX21" fmla="*/ 7331 w 9689"/>
              <a:gd name="connsiteY21" fmla="*/ 2549 h 10000"/>
              <a:gd name="connsiteX22" fmla="*/ 7487 w 9689"/>
              <a:gd name="connsiteY22" fmla="*/ 3141 h 10000"/>
              <a:gd name="connsiteX23" fmla="*/ 7757 w 9689"/>
              <a:gd name="connsiteY23" fmla="*/ 4079 h 10000"/>
              <a:gd name="connsiteX24" fmla="*/ 8006 w 9689"/>
              <a:gd name="connsiteY24" fmla="*/ 4967 h 10000"/>
              <a:gd name="connsiteX25" fmla="*/ 8266 w 9689"/>
              <a:gd name="connsiteY25" fmla="*/ 6003 h 10000"/>
              <a:gd name="connsiteX26" fmla="*/ 8567 w 9689"/>
              <a:gd name="connsiteY26" fmla="*/ 6908 h 10000"/>
              <a:gd name="connsiteX27" fmla="*/ 8816 w 9689"/>
              <a:gd name="connsiteY27" fmla="*/ 7582 h 10000"/>
              <a:gd name="connsiteX28" fmla="*/ 9358 w 9689"/>
              <a:gd name="connsiteY28" fmla="*/ 8684 h 10000"/>
              <a:gd name="connsiteX29" fmla="*/ 9689 w 9689"/>
              <a:gd name="connsiteY29" fmla="*/ 9161 h 10000"/>
              <a:gd name="connsiteX0" fmla="*/ 0 w 9658"/>
              <a:gd name="connsiteY0" fmla="*/ 10000 h 10000"/>
              <a:gd name="connsiteX1" fmla="*/ 1006 w 9658"/>
              <a:gd name="connsiteY1" fmla="*/ 9967 h 10000"/>
              <a:gd name="connsiteX2" fmla="*/ 1574 w 9658"/>
              <a:gd name="connsiteY2" fmla="*/ 9852 h 10000"/>
              <a:gd name="connsiteX3" fmla="*/ 2251 w 9658"/>
              <a:gd name="connsiteY3" fmla="*/ 9507 h 10000"/>
              <a:gd name="connsiteX4" fmla="*/ 2680 w 9658"/>
              <a:gd name="connsiteY4" fmla="*/ 9112 h 10000"/>
              <a:gd name="connsiteX5" fmla="*/ 3001 w 9658"/>
              <a:gd name="connsiteY5" fmla="*/ 8586 h 10000"/>
              <a:gd name="connsiteX6" fmla="*/ 3321 w 9658"/>
              <a:gd name="connsiteY6" fmla="*/ 8026 h 10000"/>
              <a:gd name="connsiteX7" fmla="*/ 3613 w 9658"/>
              <a:gd name="connsiteY7" fmla="*/ 7336 h 10000"/>
              <a:gd name="connsiteX8" fmla="*/ 3934 w 9658"/>
              <a:gd name="connsiteY8" fmla="*/ 6349 h 10000"/>
              <a:gd name="connsiteX9" fmla="*/ 4277 w 9658"/>
              <a:gd name="connsiteY9" fmla="*/ 5280 h 10000"/>
              <a:gd name="connsiteX10" fmla="*/ 4576 w 9658"/>
              <a:gd name="connsiteY10" fmla="*/ 4194 h 10000"/>
              <a:gd name="connsiteX11" fmla="*/ 4930 w 9658"/>
              <a:gd name="connsiteY11" fmla="*/ 2993 h 10000"/>
              <a:gd name="connsiteX12" fmla="*/ 5177 w 9658"/>
              <a:gd name="connsiteY12" fmla="*/ 2072 h 10000"/>
              <a:gd name="connsiteX13" fmla="*/ 5412 w 9658"/>
              <a:gd name="connsiteY13" fmla="*/ 1316 h 10000"/>
              <a:gd name="connsiteX14" fmla="*/ 5787 w 9658"/>
              <a:gd name="connsiteY14" fmla="*/ 543 h 10000"/>
              <a:gd name="connsiteX15" fmla="*/ 6056 w 9658"/>
              <a:gd name="connsiteY15" fmla="*/ 148 h 10000"/>
              <a:gd name="connsiteX16" fmla="*/ 6345 w 9658"/>
              <a:gd name="connsiteY16" fmla="*/ 0 h 10000"/>
              <a:gd name="connsiteX17" fmla="*/ 6624 w 9658"/>
              <a:gd name="connsiteY17" fmla="*/ 197 h 10000"/>
              <a:gd name="connsiteX18" fmla="*/ 6914 w 9658"/>
              <a:gd name="connsiteY18" fmla="*/ 625 h 10000"/>
              <a:gd name="connsiteX19" fmla="*/ 7180 w 9658"/>
              <a:gd name="connsiteY19" fmla="*/ 1283 h 10000"/>
              <a:gd name="connsiteX20" fmla="*/ 7394 w 9658"/>
              <a:gd name="connsiteY20" fmla="*/ 1924 h 10000"/>
              <a:gd name="connsiteX21" fmla="*/ 7566 w 9658"/>
              <a:gd name="connsiteY21" fmla="*/ 2549 h 10000"/>
              <a:gd name="connsiteX22" fmla="*/ 7727 w 9658"/>
              <a:gd name="connsiteY22" fmla="*/ 3141 h 10000"/>
              <a:gd name="connsiteX23" fmla="*/ 8006 w 9658"/>
              <a:gd name="connsiteY23" fmla="*/ 4079 h 10000"/>
              <a:gd name="connsiteX24" fmla="*/ 8263 w 9658"/>
              <a:gd name="connsiteY24" fmla="*/ 4967 h 10000"/>
              <a:gd name="connsiteX25" fmla="*/ 8531 w 9658"/>
              <a:gd name="connsiteY25" fmla="*/ 6003 h 10000"/>
              <a:gd name="connsiteX26" fmla="*/ 8842 w 9658"/>
              <a:gd name="connsiteY26" fmla="*/ 6908 h 10000"/>
              <a:gd name="connsiteX27" fmla="*/ 9099 w 9658"/>
              <a:gd name="connsiteY27" fmla="*/ 7582 h 10000"/>
              <a:gd name="connsiteX28" fmla="*/ 9658 w 9658"/>
              <a:gd name="connsiteY28" fmla="*/ 8684 h 10000"/>
              <a:gd name="connsiteX0" fmla="*/ 0 w 9421"/>
              <a:gd name="connsiteY0" fmla="*/ 10000 h 10000"/>
              <a:gd name="connsiteX1" fmla="*/ 1042 w 9421"/>
              <a:gd name="connsiteY1" fmla="*/ 9967 h 10000"/>
              <a:gd name="connsiteX2" fmla="*/ 1630 w 9421"/>
              <a:gd name="connsiteY2" fmla="*/ 9852 h 10000"/>
              <a:gd name="connsiteX3" fmla="*/ 2331 w 9421"/>
              <a:gd name="connsiteY3" fmla="*/ 9507 h 10000"/>
              <a:gd name="connsiteX4" fmla="*/ 2775 w 9421"/>
              <a:gd name="connsiteY4" fmla="*/ 9112 h 10000"/>
              <a:gd name="connsiteX5" fmla="*/ 3107 w 9421"/>
              <a:gd name="connsiteY5" fmla="*/ 8586 h 10000"/>
              <a:gd name="connsiteX6" fmla="*/ 3439 w 9421"/>
              <a:gd name="connsiteY6" fmla="*/ 8026 h 10000"/>
              <a:gd name="connsiteX7" fmla="*/ 3741 w 9421"/>
              <a:gd name="connsiteY7" fmla="*/ 7336 h 10000"/>
              <a:gd name="connsiteX8" fmla="*/ 4073 w 9421"/>
              <a:gd name="connsiteY8" fmla="*/ 6349 h 10000"/>
              <a:gd name="connsiteX9" fmla="*/ 4428 w 9421"/>
              <a:gd name="connsiteY9" fmla="*/ 5280 h 10000"/>
              <a:gd name="connsiteX10" fmla="*/ 4738 w 9421"/>
              <a:gd name="connsiteY10" fmla="*/ 4194 h 10000"/>
              <a:gd name="connsiteX11" fmla="*/ 5105 w 9421"/>
              <a:gd name="connsiteY11" fmla="*/ 2993 h 10000"/>
              <a:gd name="connsiteX12" fmla="*/ 5360 w 9421"/>
              <a:gd name="connsiteY12" fmla="*/ 2072 h 10000"/>
              <a:gd name="connsiteX13" fmla="*/ 5604 w 9421"/>
              <a:gd name="connsiteY13" fmla="*/ 1316 h 10000"/>
              <a:gd name="connsiteX14" fmla="*/ 5992 w 9421"/>
              <a:gd name="connsiteY14" fmla="*/ 543 h 10000"/>
              <a:gd name="connsiteX15" fmla="*/ 6270 w 9421"/>
              <a:gd name="connsiteY15" fmla="*/ 148 h 10000"/>
              <a:gd name="connsiteX16" fmla="*/ 6570 w 9421"/>
              <a:gd name="connsiteY16" fmla="*/ 0 h 10000"/>
              <a:gd name="connsiteX17" fmla="*/ 6859 w 9421"/>
              <a:gd name="connsiteY17" fmla="*/ 197 h 10000"/>
              <a:gd name="connsiteX18" fmla="*/ 7159 w 9421"/>
              <a:gd name="connsiteY18" fmla="*/ 625 h 10000"/>
              <a:gd name="connsiteX19" fmla="*/ 7434 w 9421"/>
              <a:gd name="connsiteY19" fmla="*/ 1283 h 10000"/>
              <a:gd name="connsiteX20" fmla="*/ 7656 w 9421"/>
              <a:gd name="connsiteY20" fmla="*/ 1924 h 10000"/>
              <a:gd name="connsiteX21" fmla="*/ 7834 w 9421"/>
              <a:gd name="connsiteY21" fmla="*/ 2549 h 10000"/>
              <a:gd name="connsiteX22" fmla="*/ 8001 w 9421"/>
              <a:gd name="connsiteY22" fmla="*/ 3141 h 10000"/>
              <a:gd name="connsiteX23" fmla="*/ 8290 w 9421"/>
              <a:gd name="connsiteY23" fmla="*/ 4079 h 10000"/>
              <a:gd name="connsiteX24" fmla="*/ 8556 w 9421"/>
              <a:gd name="connsiteY24" fmla="*/ 4967 h 10000"/>
              <a:gd name="connsiteX25" fmla="*/ 8833 w 9421"/>
              <a:gd name="connsiteY25" fmla="*/ 6003 h 10000"/>
              <a:gd name="connsiteX26" fmla="*/ 9155 w 9421"/>
              <a:gd name="connsiteY26" fmla="*/ 6908 h 10000"/>
              <a:gd name="connsiteX27" fmla="*/ 9421 w 9421"/>
              <a:gd name="connsiteY27" fmla="*/ 7582 h 10000"/>
              <a:gd name="connsiteX0" fmla="*/ 0 w 10000"/>
              <a:gd name="connsiteY0" fmla="*/ 10000 h 10000"/>
              <a:gd name="connsiteX1" fmla="*/ 1730 w 10000"/>
              <a:gd name="connsiteY1" fmla="*/ 9852 h 10000"/>
              <a:gd name="connsiteX2" fmla="*/ 2474 w 10000"/>
              <a:gd name="connsiteY2" fmla="*/ 9507 h 10000"/>
              <a:gd name="connsiteX3" fmla="*/ 2946 w 10000"/>
              <a:gd name="connsiteY3" fmla="*/ 9112 h 10000"/>
              <a:gd name="connsiteX4" fmla="*/ 3298 w 10000"/>
              <a:gd name="connsiteY4" fmla="*/ 8586 h 10000"/>
              <a:gd name="connsiteX5" fmla="*/ 3650 w 10000"/>
              <a:gd name="connsiteY5" fmla="*/ 8026 h 10000"/>
              <a:gd name="connsiteX6" fmla="*/ 3971 w 10000"/>
              <a:gd name="connsiteY6" fmla="*/ 7336 h 10000"/>
              <a:gd name="connsiteX7" fmla="*/ 4323 w 10000"/>
              <a:gd name="connsiteY7" fmla="*/ 6349 h 10000"/>
              <a:gd name="connsiteX8" fmla="*/ 4700 w 10000"/>
              <a:gd name="connsiteY8" fmla="*/ 5280 h 10000"/>
              <a:gd name="connsiteX9" fmla="*/ 5029 w 10000"/>
              <a:gd name="connsiteY9" fmla="*/ 4194 h 10000"/>
              <a:gd name="connsiteX10" fmla="*/ 5419 w 10000"/>
              <a:gd name="connsiteY10" fmla="*/ 2993 h 10000"/>
              <a:gd name="connsiteX11" fmla="*/ 5689 w 10000"/>
              <a:gd name="connsiteY11" fmla="*/ 2072 h 10000"/>
              <a:gd name="connsiteX12" fmla="*/ 5948 w 10000"/>
              <a:gd name="connsiteY12" fmla="*/ 1316 h 10000"/>
              <a:gd name="connsiteX13" fmla="*/ 6360 w 10000"/>
              <a:gd name="connsiteY13" fmla="*/ 543 h 10000"/>
              <a:gd name="connsiteX14" fmla="*/ 6655 w 10000"/>
              <a:gd name="connsiteY14" fmla="*/ 148 h 10000"/>
              <a:gd name="connsiteX15" fmla="*/ 6974 w 10000"/>
              <a:gd name="connsiteY15" fmla="*/ 0 h 10000"/>
              <a:gd name="connsiteX16" fmla="*/ 7281 w 10000"/>
              <a:gd name="connsiteY16" fmla="*/ 197 h 10000"/>
              <a:gd name="connsiteX17" fmla="*/ 7599 w 10000"/>
              <a:gd name="connsiteY17" fmla="*/ 625 h 10000"/>
              <a:gd name="connsiteX18" fmla="*/ 7891 w 10000"/>
              <a:gd name="connsiteY18" fmla="*/ 1283 h 10000"/>
              <a:gd name="connsiteX19" fmla="*/ 8127 w 10000"/>
              <a:gd name="connsiteY19" fmla="*/ 1924 h 10000"/>
              <a:gd name="connsiteX20" fmla="*/ 8315 w 10000"/>
              <a:gd name="connsiteY20" fmla="*/ 2549 h 10000"/>
              <a:gd name="connsiteX21" fmla="*/ 8493 w 10000"/>
              <a:gd name="connsiteY21" fmla="*/ 3141 h 10000"/>
              <a:gd name="connsiteX22" fmla="*/ 8799 w 10000"/>
              <a:gd name="connsiteY22" fmla="*/ 4079 h 10000"/>
              <a:gd name="connsiteX23" fmla="*/ 9082 w 10000"/>
              <a:gd name="connsiteY23" fmla="*/ 4967 h 10000"/>
              <a:gd name="connsiteX24" fmla="*/ 9376 w 10000"/>
              <a:gd name="connsiteY24" fmla="*/ 6003 h 10000"/>
              <a:gd name="connsiteX25" fmla="*/ 9718 w 10000"/>
              <a:gd name="connsiteY25" fmla="*/ 6908 h 10000"/>
              <a:gd name="connsiteX26" fmla="*/ 10000 w 10000"/>
              <a:gd name="connsiteY26" fmla="*/ 7582 h 10000"/>
              <a:gd name="connsiteX0" fmla="*/ 0 w 8270"/>
              <a:gd name="connsiteY0" fmla="*/ 9852 h 9852"/>
              <a:gd name="connsiteX1" fmla="*/ 744 w 8270"/>
              <a:gd name="connsiteY1" fmla="*/ 9507 h 9852"/>
              <a:gd name="connsiteX2" fmla="*/ 1216 w 8270"/>
              <a:gd name="connsiteY2" fmla="*/ 9112 h 9852"/>
              <a:gd name="connsiteX3" fmla="*/ 1568 w 8270"/>
              <a:gd name="connsiteY3" fmla="*/ 8586 h 9852"/>
              <a:gd name="connsiteX4" fmla="*/ 1920 w 8270"/>
              <a:gd name="connsiteY4" fmla="*/ 8026 h 9852"/>
              <a:gd name="connsiteX5" fmla="*/ 2241 w 8270"/>
              <a:gd name="connsiteY5" fmla="*/ 7336 h 9852"/>
              <a:gd name="connsiteX6" fmla="*/ 2593 w 8270"/>
              <a:gd name="connsiteY6" fmla="*/ 6349 h 9852"/>
              <a:gd name="connsiteX7" fmla="*/ 2970 w 8270"/>
              <a:gd name="connsiteY7" fmla="*/ 5280 h 9852"/>
              <a:gd name="connsiteX8" fmla="*/ 3299 w 8270"/>
              <a:gd name="connsiteY8" fmla="*/ 4194 h 9852"/>
              <a:gd name="connsiteX9" fmla="*/ 3689 w 8270"/>
              <a:gd name="connsiteY9" fmla="*/ 2993 h 9852"/>
              <a:gd name="connsiteX10" fmla="*/ 3959 w 8270"/>
              <a:gd name="connsiteY10" fmla="*/ 2072 h 9852"/>
              <a:gd name="connsiteX11" fmla="*/ 4218 w 8270"/>
              <a:gd name="connsiteY11" fmla="*/ 1316 h 9852"/>
              <a:gd name="connsiteX12" fmla="*/ 4630 w 8270"/>
              <a:gd name="connsiteY12" fmla="*/ 543 h 9852"/>
              <a:gd name="connsiteX13" fmla="*/ 4925 w 8270"/>
              <a:gd name="connsiteY13" fmla="*/ 148 h 9852"/>
              <a:gd name="connsiteX14" fmla="*/ 5244 w 8270"/>
              <a:gd name="connsiteY14" fmla="*/ 0 h 9852"/>
              <a:gd name="connsiteX15" fmla="*/ 5551 w 8270"/>
              <a:gd name="connsiteY15" fmla="*/ 197 h 9852"/>
              <a:gd name="connsiteX16" fmla="*/ 5869 w 8270"/>
              <a:gd name="connsiteY16" fmla="*/ 625 h 9852"/>
              <a:gd name="connsiteX17" fmla="*/ 6161 w 8270"/>
              <a:gd name="connsiteY17" fmla="*/ 1283 h 9852"/>
              <a:gd name="connsiteX18" fmla="*/ 6397 w 8270"/>
              <a:gd name="connsiteY18" fmla="*/ 1924 h 9852"/>
              <a:gd name="connsiteX19" fmla="*/ 6585 w 8270"/>
              <a:gd name="connsiteY19" fmla="*/ 2549 h 9852"/>
              <a:gd name="connsiteX20" fmla="*/ 6763 w 8270"/>
              <a:gd name="connsiteY20" fmla="*/ 3141 h 9852"/>
              <a:gd name="connsiteX21" fmla="*/ 7069 w 8270"/>
              <a:gd name="connsiteY21" fmla="*/ 4079 h 9852"/>
              <a:gd name="connsiteX22" fmla="*/ 7352 w 8270"/>
              <a:gd name="connsiteY22" fmla="*/ 4967 h 9852"/>
              <a:gd name="connsiteX23" fmla="*/ 7646 w 8270"/>
              <a:gd name="connsiteY23" fmla="*/ 6003 h 9852"/>
              <a:gd name="connsiteX24" fmla="*/ 7988 w 8270"/>
              <a:gd name="connsiteY24" fmla="*/ 6908 h 9852"/>
              <a:gd name="connsiteX25" fmla="*/ 8270 w 8270"/>
              <a:gd name="connsiteY25" fmla="*/ 7582 h 9852"/>
              <a:gd name="connsiteX0" fmla="*/ 0 w 9100"/>
              <a:gd name="connsiteY0" fmla="*/ 9650 h 9650"/>
              <a:gd name="connsiteX1" fmla="*/ 570 w 9100"/>
              <a:gd name="connsiteY1" fmla="*/ 9249 h 9650"/>
              <a:gd name="connsiteX2" fmla="*/ 996 w 9100"/>
              <a:gd name="connsiteY2" fmla="*/ 8715 h 9650"/>
              <a:gd name="connsiteX3" fmla="*/ 1422 w 9100"/>
              <a:gd name="connsiteY3" fmla="*/ 8147 h 9650"/>
              <a:gd name="connsiteX4" fmla="*/ 1810 w 9100"/>
              <a:gd name="connsiteY4" fmla="*/ 7446 h 9650"/>
              <a:gd name="connsiteX5" fmla="*/ 2235 w 9100"/>
              <a:gd name="connsiteY5" fmla="*/ 6444 h 9650"/>
              <a:gd name="connsiteX6" fmla="*/ 2691 w 9100"/>
              <a:gd name="connsiteY6" fmla="*/ 5359 h 9650"/>
              <a:gd name="connsiteX7" fmla="*/ 3089 w 9100"/>
              <a:gd name="connsiteY7" fmla="*/ 4257 h 9650"/>
              <a:gd name="connsiteX8" fmla="*/ 3561 w 9100"/>
              <a:gd name="connsiteY8" fmla="*/ 3038 h 9650"/>
              <a:gd name="connsiteX9" fmla="*/ 3887 w 9100"/>
              <a:gd name="connsiteY9" fmla="*/ 2103 h 9650"/>
              <a:gd name="connsiteX10" fmla="*/ 4200 w 9100"/>
              <a:gd name="connsiteY10" fmla="*/ 1336 h 9650"/>
              <a:gd name="connsiteX11" fmla="*/ 4699 w 9100"/>
              <a:gd name="connsiteY11" fmla="*/ 551 h 9650"/>
              <a:gd name="connsiteX12" fmla="*/ 5055 w 9100"/>
              <a:gd name="connsiteY12" fmla="*/ 150 h 9650"/>
              <a:gd name="connsiteX13" fmla="*/ 5441 w 9100"/>
              <a:gd name="connsiteY13" fmla="*/ 0 h 9650"/>
              <a:gd name="connsiteX14" fmla="*/ 5812 w 9100"/>
              <a:gd name="connsiteY14" fmla="*/ 200 h 9650"/>
              <a:gd name="connsiteX15" fmla="*/ 6197 w 9100"/>
              <a:gd name="connsiteY15" fmla="*/ 634 h 9650"/>
              <a:gd name="connsiteX16" fmla="*/ 6550 w 9100"/>
              <a:gd name="connsiteY16" fmla="*/ 1302 h 9650"/>
              <a:gd name="connsiteX17" fmla="*/ 6835 w 9100"/>
              <a:gd name="connsiteY17" fmla="*/ 1953 h 9650"/>
              <a:gd name="connsiteX18" fmla="*/ 7063 w 9100"/>
              <a:gd name="connsiteY18" fmla="*/ 2587 h 9650"/>
              <a:gd name="connsiteX19" fmla="*/ 7278 w 9100"/>
              <a:gd name="connsiteY19" fmla="*/ 3188 h 9650"/>
              <a:gd name="connsiteX20" fmla="*/ 7648 w 9100"/>
              <a:gd name="connsiteY20" fmla="*/ 4140 h 9650"/>
              <a:gd name="connsiteX21" fmla="*/ 7990 w 9100"/>
              <a:gd name="connsiteY21" fmla="*/ 5042 h 9650"/>
              <a:gd name="connsiteX22" fmla="*/ 8345 w 9100"/>
              <a:gd name="connsiteY22" fmla="*/ 6093 h 9650"/>
              <a:gd name="connsiteX23" fmla="*/ 8759 w 9100"/>
              <a:gd name="connsiteY23" fmla="*/ 7012 h 9650"/>
              <a:gd name="connsiteX24" fmla="*/ 9100 w 9100"/>
              <a:gd name="connsiteY24" fmla="*/ 7696 h 9650"/>
              <a:gd name="connsiteX0" fmla="*/ 0 w 9374"/>
              <a:gd name="connsiteY0" fmla="*/ 9584 h 9584"/>
              <a:gd name="connsiteX1" fmla="*/ 469 w 9374"/>
              <a:gd name="connsiteY1" fmla="*/ 9031 h 9584"/>
              <a:gd name="connsiteX2" fmla="*/ 937 w 9374"/>
              <a:gd name="connsiteY2" fmla="*/ 8442 h 9584"/>
              <a:gd name="connsiteX3" fmla="*/ 1363 w 9374"/>
              <a:gd name="connsiteY3" fmla="*/ 7716 h 9584"/>
              <a:gd name="connsiteX4" fmla="*/ 1830 w 9374"/>
              <a:gd name="connsiteY4" fmla="*/ 6678 h 9584"/>
              <a:gd name="connsiteX5" fmla="*/ 2331 w 9374"/>
              <a:gd name="connsiteY5" fmla="*/ 5553 h 9584"/>
              <a:gd name="connsiteX6" fmla="*/ 2769 w 9374"/>
              <a:gd name="connsiteY6" fmla="*/ 4411 h 9584"/>
              <a:gd name="connsiteX7" fmla="*/ 3287 w 9374"/>
              <a:gd name="connsiteY7" fmla="*/ 3148 h 9584"/>
              <a:gd name="connsiteX8" fmla="*/ 3645 w 9374"/>
              <a:gd name="connsiteY8" fmla="*/ 2179 h 9584"/>
              <a:gd name="connsiteX9" fmla="*/ 3989 w 9374"/>
              <a:gd name="connsiteY9" fmla="*/ 1384 h 9584"/>
              <a:gd name="connsiteX10" fmla="*/ 4538 w 9374"/>
              <a:gd name="connsiteY10" fmla="*/ 571 h 9584"/>
              <a:gd name="connsiteX11" fmla="*/ 4929 w 9374"/>
              <a:gd name="connsiteY11" fmla="*/ 155 h 9584"/>
              <a:gd name="connsiteX12" fmla="*/ 5353 w 9374"/>
              <a:gd name="connsiteY12" fmla="*/ 0 h 9584"/>
              <a:gd name="connsiteX13" fmla="*/ 5761 w 9374"/>
              <a:gd name="connsiteY13" fmla="*/ 207 h 9584"/>
              <a:gd name="connsiteX14" fmla="*/ 6184 w 9374"/>
              <a:gd name="connsiteY14" fmla="*/ 657 h 9584"/>
              <a:gd name="connsiteX15" fmla="*/ 6572 w 9374"/>
              <a:gd name="connsiteY15" fmla="*/ 1349 h 9584"/>
              <a:gd name="connsiteX16" fmla="*/ 6885 w 9374"/>
              <a:gd name="connsiteY16" fmla="*/ 2024 h 9584"/>
              <a:gd name="connsiteX17" fmla="*/ 7136 w 9374"/>
              <a:gd name="connsiteY17" fmla="*/ 2681 h 9584"/>
              <a:gd name="connsiteX18" fmla="*/ 7372 w 9374"/>
              <a:gd name="connsiteY18" fmla="*/ 3304 h 9584"/>
              <a:gd name="connsiteX19" fmla="*/ 7778 w 9374"/>
              <a:gd name="connsiteY19" fmla="*/ 4290 h 9584"/>
              <a:gd name="connsiteX20" fmla="*/ 8154 w 9374"/>
              <a:gd name="connsiteY20" fmla="*/ 5225 h 9584"/>
              <a:gd name="connsiteX21" fmla="*/ 8544 w 9374"/>
              <a:gd name="connsiteY21" fmla="*/ 6314 h 9584"/>
              <a:gd name="connsiteX22" fmla="*/ 8999 w 9374"/>
              <a:gd name="connsiteY22" fmla="*/ 7266 h 9584"/>
              <a:gd name="connsiteX23" fmla="*/ 9374 w 9374"/>
              <a:gd name="connsiteY23" fmla="*/ 7975 h 9584"/>
              <a:gd name="connsiteX0" fmla="*/ 0 w 9500"/>
              <a:gd name="connsiteY0" fmla="*/ 9423 h 9423"/>
              <a:gd name="connsiteX1" fmla="*/ 500 w 9500"/>
              <a:gd name="connsiteY1" fmla="*/ 8808 h 9423"/>
              <a:gd name="connsiteX2" fmla="*/ 954 w 9500"/>
              <a:gd name="connsiteY2" fmla="*/ 8051 h 9423"/>
              <a:gd name="connsiteX3" fmla="*/ 1452 w 9500"/>
              <a:gd name="connsiteY3" fmla="*/ 6968 h 9423"/>
              <a:gd name="connsiteX4" fmla="*/ 1987 w 9500"/>
              <a:gd name="connsiteY4" fmla="*/ 5794 h 9423"/>
              <a:gd name="connsiteX5" fmla="*/ 2454 w 9500"/>
              <a:gd name="connsiteY5" fmla="*/ 4602 h 9423"/>
              <a:gd name="connsiteX6" fmla="*/ 3007 w 9500"/>
              <a:gd name="connsiteY6" fmla="*/ 3285 h 9423"/>
              <a:gd name="connsiteX7" fmla="*/ 3388 w 9500"/>
              <a:gd name="connsiteY7" fmla="*/ 2274 h 9423"/>
              <a:gd name="connsiteX8" fmla="*/ 3755 w 9500"/>
              <a:gd name="connsiteY8" fmla="*/ 1444 h 9423"/>
              <a:gd name="connsiteX9" fmla="*/ 4341 w 9500"/>
              <a:gd name="connsiteY9" fmla="*/ 596 h 9423"/>
              <a:gd name="connsiteX10" fmla="*/ 4758 w 9500"/>
              <a:gd name="connsiteY10" fmla="*/ 162 h 9423"/>
              <a:gd name="connsiteX11" fmla="*/ 5210 w 9500"/>
              <a:gd name="connsiteY11" fmla="*/ 0 h 9423"/>
              <a:gd name="connsiteX12" fmla="*/ 5646 w 9500"/>
              <a:gd name="connsiteY12" fmla="*/ 216 h 9423"/>
              <a:gd name="connsiteX13" fmla="*/ 6097 w 9500"/>
              <a:gd name="connsiteY13" fmla="*/ 686 h 9423"/>
              <a:gd name="connsiteX14" fmla="*/ 6511 w 9500"/>
              <a:gd name="connsiteY14" fmla="*/ 1408 h 9423"/>
              <a:gd name="connsiteX15" fmla="*/ 6845 w 9500"/>
              <a:gd name="connsiteY15" fmla="*/ 2112 h 9423"/>
              <a:gd name="connsiteX16" fmla="*/ 7113 w 9500"/>
              <a:gd name="connsiteY16" fmla="*/ 2797 h 9423"/>
              <a:gd name="connsiteX17" fmla="*/ 7364 w 9500"/>
              <a:gd name="connsiteY17" fmla="*/ 3447 h 9423"/>
              <a:gd name="connsiteX18" fmla="*/ 7797 w 9500"/>
              <a:gd name="connsiteY18" fmla="*/ 4476 h 9423"/>
              <a:gd name="connsiteX19" fmla="*/ 8199 w 9500"/>
              <a:gd name="connsiteY19" fmla="*/ 5452 h 9423"/>
              <a:gd name="connsiteX20" fmla="*/ 8615 w 9500"/>
              <a:gd name="connsiteY20" fmla="*/ 6588 h 9423"/>
              <a:gd name="connsiteX21" fmla="*/ 9100 w 9500"/>
              <a:gd name="connsiteY21" fmla="*/ 7581 h 9423"/>
              <a:gd name="connsiteX22" fmla="*/ 9500 w 9500"/>
              <a:gd name="connsiteY22" fmla="*/ 8321 h 9423"/>
              <a:gd name="connsiteX0" fmla="*/ 0 w 9474"/>
              <a:gd name="connsiteY0" fmla="*/ 9347 h 9347"/>
              <a:gd name="connsiteX1" fmla="*/ 478 w 9474"/>
              <a:gd name="connsiteY1" fmla="*/ 8544 h 9347"/>
              <a:gd name="connsiteX2" fmla="*/ 1002 w 9474"/>
              <a:gd name="connsiteY2" fmla="*/ 7395 h 9347"/>
              <a:gd name="connsiteX3" fmla="*/ 1566 w 9474"/>
              <a:gd name="connsiteY3" fmla="*/ 6149 h 9347"/>
              <a:gd name="connsiteX4" fmla="*/ 2057 w 9474"/>
              <a:gd name="connsiteY4" fmla="*/ 4884 h 9347"/>
              <a:gd name="connsiteX5" fmla="*/ 2639 w 9474"/>
              <a:gd name="connsiteY5" fmla="*/ 3486 h 9347"/>
              <a:gd name="connsiteX6" fmla="*/ 3040 w 9474"/>
              <a:gd name="connsiteY6" fmla="*/ 2413 h 9347"/>
              <a:gd name="connsiteX7" fmla="*/ 3427 w 9474"/>
              <a:gd name="connsiteY7" fmla="*/ 1532 h 9347"/>
              <a:gd name="connsiteX8" fmla="*/ 4043 w 9474"/>
              <a:gd name="connsiteY8" fmla="*/ 632 h 9347"/>
              <a:gd name="connsiteX9" fmla="*/ 4482 w 9474"/>
              <a:gd name="connsiteY9" fmla="*/ 172 h 9347"/>
              <a:gd name="connsiteX10" fmla="*/ 4958 w 9474"/>
              <a:gd name="connsiteY10" fmla="*/ 0 h 9347"/>
              <a:gd name="connsiteX11" fmla="*/ 5417 w 9474"/>
              <a:gd name="connsiteY11" fmla="*/ 229 h 9347"/>
              <a:gd name="connsiteX12" fmla="*/ 5892 w 9474"/>
              <a:gd name="connsiteY12" fmla="*/ 728 h 9347"/>
              <a:gd name="connsiteX13" fmla="*/ 6328 w 9474"/>
              <a:gd name="connsiteY13" fmla="*/ 1494 h 9347"/>
              <a:gd name="connsiteX14" fmla="*/ 6679 w 9474"/>
              <a:gd name="connsiteY14" fmla="*/ 2241 h 9347"/>
              <a:gd name="connsiteX15" fmla="*/ 6961 w 9474"/>
              <a:gd name="connsiteY15" fmla="*/ 2968 h 9347"/>
              <a:gd name="connsiteX16" fmla="*/ 7226 w 9474"/>
              <a:gd name="connsiteY16" fmla="*/ 3658 h 9347"/>
              <a:gd name="connsiteX17" fmla="*/ 7681 w 9474"/>
              <a:gd name="connsiteY17" fmla="*/ 4750 h 9347"/>
              <a:gd name="connsiteX18" fmla="*/ 8105 w 9474"/>
              <a:gd name="connsiteY18" fmla="*/ 5786 h 9347"/>
              <a:gd name="connsiteX19" fmla="*/ 8542 w 9474"/>
              <a:gd name="connsiteY19" fmla="*/ 6991 h 9347"/>
              <a:gd name="connsiteX20" fmla="*/ 9053 w 9474"/>
              <a:gd name="connsiteY20" fmla="*/ 8045 h 9347"/>
              <a:gd name="connsiteX21" fmla="*/ 9474 w 9474"/>
              <a:gd name="connsiteY21" fmla="*/ 8831 h 9347"/>
              <a:gd name="connsiteX0" fmla="*/ 0 w 9495"/>
              <a:gd name="connsiteY0" fmla="*/ 9141 h 9448"/>
              <a:gd name="connsiteX1" fmla="*/ 553 w 9495"/>
              <a:gd name="connsiteY1" fmla="*/ 7912 h 9448"/>
              <a:gd name="connsiteX2" fmla="*/ 1148 w 9495"/>
              <a:gd name="connsiteY2" fmla="*/ 6579 h 9448"/>
              <a:gd name="connsiteX3" fmla="*/ 1666 w 9495"/>
              <a:gd name="connsiteY3" fmla="*/ 5225 h 9448"/>
              <a:gd name="connsiteX4" fmla="*/ 2281 w 9495"/>
              <a:gd name="connsiteY4" fmla="*/ 3730 h 9448"/>
              <a:gd name="connsiteX5" fmla="*/ 2704 w 9495"/>
              <a:gd name="connsiteY5" fmla="*/ 2582 h 9448"/>
              <a:gd name="connsiteX6" fmla="*/ 3112 w 9495"/>
              <a:gd name="connsiteY6" fmla="*/ 1639 h 9448"/>
              <a:gd name="connsiteX7" fmla="*/ 3762 w 9495"/>
              <a:gd name="connsiteY7" fmla="*/ 676 h 9448"/>
              <a:gd name="connsiteX8" fmla="*/ 4226 w 9495"/>
              <a:gd name="connsiteY8" fmla="*/ 184 h 9448"/>
              <a:gd name="connsiteX9" fmla="*/ 4728 w 9495"/>
              <a:gd name="connsiteY9" fmla="*/ 0 h 9448"/>
              <a:gd name="connsiteX10" fmla="*/ 5213 w 9495"/>
              <a:gd name="connsiteY10" fmla="*/ 245 h 9448"/>
              <a:gd name="connsiteX11" fmla="*/ 5714 w 9495"/>
              <a:gd name="connsiteY11" fmla="*/ 779 h 9448"/>
              <a:gd name="connsiteX12" fmla="*/ 6174 w 9495"/>
              <a:gd name="connsiteY12" fmla="*/ 1598 h 9448"/>
              <a:gd name="connsiteX13" fmla="*/ 6545 w 9495"/>
              <a:gd name="connsiteY13" fmla="*/ 2398 h 9448"/>
              <a:gd name="connsiteX14" fmla="*/ 6842 w 9495"/>
              <a:gd name="connsiteY14" fmla="*/ 3175 h 9448"/>
              <a:gd name="connsiteX15" fmla="*/ 7122 w 9495"/>
              <a:gd name="connsiteY15" fmla="*/ 3914 h 9448"/>
              <a:gd name="connsiteX16" fmla="*/ 7602 w 9495"/>
              <a:gd name="connsiteY16" fmla="*/ 5082 h 9448"/>
              <a:gd name="connsiteX17" fmla="*/ 8050 w 9495"/>
              <a:gd name="connsiteY17" fmla="*/ 6190 h 9448"/>
              <a:gd name="connsiteX18" fmla="*/ 8511 w 9495"/>
              <a:gd name="connsiteY18" fmla="*/ 7479 h 9448"/>
              <a:gd name="connsiteX19" fmla="*/ 9051 w 9495"/>
              <a:gd name="connsiteY19" fmla="*/ 8607 h 9448"/>
              <a:gd name="connsiteX20" fmla="*/ 9495 w 9495"/>
              <a:gd name="connsiteY20" fmla="*/ 9448 h 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95" h="9448">
                <a:moveTo>
                  <a:pt x="0" y="9141"/>
                </a:moveTo>
                <a:cubicBezTo>
                  <a:pt x="187" y="8792"/>
                  <a:pt x="368" y="8342"/>
                  <a:pt x="553" y="7912"/>
                </a:cubicBezTo>
                <a:cubicBezTo>
                  <a:pt x="739" y="7479"/>
                  <a:pt x="963" y="7030"/>
                  <a:pt x="1148" y="6579"/>
                </a:cubicBezTo>
                <a:cubicBezTo>
                  <a:pt x="1333" y="6129"/>
                  <a:pt x="1483" y="5697"/>
                  <a:pt x="1666" y="5225"/>
                </a:cubicBezTo>
                <a:cubicBezTo>
                  <a:pt x="1855" y="4753"/>
                  <a:pt x="2115" y="4160"/>
                  <a:pt x="2281" y="3730"/>
                </a:cubicBezTo>
                <a:cubicBezTo>
                  <a:pt x="2444" y="3299"/>
                  <a:pt x="2577" y="2930"/>
                  <a:pt x="2704" y="2582"/>
                </a:cubicBezTo>
                <a:cubicBezTo>
                  <a:pt x="2837" y="2235"/>
                  <a:pt x="2947" y="1947"/>
                  <a:pt x="3112" y="1639"/>
                </a:cubicBezTo>
                <a:cubicBezTo>
                  <a:pt x="3282" y="1332"/>
                  <a:pt x="3579" y="922"/>
                  <a:pt x="3762" y="676"/>
                </a:cubicBezTo>
                <a:cubicBezTo>
                  <a:pt x="3947" y="430"/>
                  <a:pt x="4060" y="308"/>
                  <a:pt x="4226" y="184"/>
                </a:cubicBezTo>
                <a:cubicBezTo>
                  <a:pt x="4394" y="61"/>
                  <a:pt x="4560" y="0"/>
                  <a:pt x="4728" y="0"/>
                </a:cubicBezTo>
                <a:cubicBezTo>
                  <a:pt x="4896" y="0"/>
                  <a:pt x="5044" y="124"/>
                  <a:pt x="5213" y="245"/>
                </a:cubicBezTo>
                <a:cubicBezTo>
                  <a:pt x="5378" y="368"/>
                  <a:pt x="5544" y="553"/>
                  <a:pt x="5714" y="779"/>
                </a:cubicBezTo>
                <a:cubicBezTo>
                  <a:pt x="5876" y="1005"/>
                  <a:pt x="6047" y="1332"/>
                  <a:pt x="6174" y="1598"/>
                </a:cubicBezTo>
                <a:cubicBezTo>
                  <a:pt x="6307" y="1865"/>
                  <a:pt x="6432" y="2132"/>
                  <a:pt x="6545" y="2398"/>
                </a:cubicBezTo>
                <a:cubicBezTo>
                  <a:pt x="6655" y="2665"/>
                  <a:pt x="6750" y="2930"/>
                  <a:pt x="6842" y="3175"/>
                </a:cubicBezTo>
                <a:cubicBezTo>
                  <a:pt x="6937" y="3422"/>
                  <a:pt x="6990" y="3608"/>
                  <a:pt x="7122" y="3914"/>
                </a:cubicBezTo>
                <a:cubicBezTo>
                  <a:pt x="7249" y="4223"/>
                  <a:pt x="7454" y="4714"/>
                  <a:pt x="7602" y="5082"/>
                </a:cubicBezTo>
                <a:cubicBezTo>
                  <a:pt x="7756" y="5452"/>
                  <a:pt x="7899" y="5801"/>
                  <a:pt x="8050" y="6190"/>
                </a:cubicBezTo>
                <a:cubicBezTo>
                  <a:pt x="8200" y="6579"/>
                  <a:pt x="8348" y="7070"/>
                  <a:pt x="8511" y="7479"/>
                </a:cubicBezTo>
                <a:cubicBezTo>
                  <a:pt x="8680" y="7890"/>
                  <a:pt x="8886" y="8281"/>
                  <a:pt x="9051" y="8607"/>
                </a:cubicBezTo>
                <a:cubicBezTo>
                  <a:pt x="9218" y="8935"/>
                  <a:pt x="9329" y="9161"/>
                  <a:pt x="9495" y="9448"/>
                </a:cubicBezTo>
              </a:path>
            </a:pathLst>
          </a:custGeom>
          <a:noFill/>
          <a:ln w="38100">
            <a:solidFill>
              <a:schemeClr val="accent3">
                <a:lumMod val="50000"/>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19162313"/>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8978" name="Rectangle 2"/>
          <p:cNvSpPr>
            <a:spLocks noGrp="1" noChangeArrowheads="1"/>
          </p:cNvSpPr>
          <p:nvPr>
            <p:ph type="title"/>
          </p:nvPr>
        </p:nvSpPr>
        <p:spPr/>
        <p:txBody>
          <a:bodyPr/>
          <a:lstStyle/>
          <a:p>
            <a:r>
              <a:rPr lang="en-US" altLang="en-US" b="1"/>
              <a:t>Darwin’s Formula</a:t>
            </a:r>
          </a:p>
        </p:txBody>
      </p:sp>
      <p:sp>
        <p:nvSpPr>
          <p:cNvPr id="1918979" name="Text Box 3"/>
          <p:cNvSpPr txBox="1">
            <a:spLocks noChangeArrowheads="1"/>
          </p:cNvSpPr>
          <p:nvPr/>
        </p:nvSpPr>
        <p:spPr bwMode="auto">
          <a:xfrm>
            <a:off x="257175" y="3308350"/>
            <a:ext cx="4237038" cy="2979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b="1" dirty="0" err="1" smtClean="0"/>
              <a:t>I</a:t>
            </a:r>
            <a:r>
              <a:rPr lang="en-US" altLang="en-US" b="1" baseline="-25000" dirty="0" err="1" smtClean="0"/>
              <a:t>spot</a:t>
            </a:r>
            <a:r>
              <a:rPr lang="en-US" altLang="en-US" dirty="0"/>
              <a:t>	- photons/spot (fully-recorded)</a:t>
            </a:r>
          </a:p>
          <a:p>
            <a:pPr>
              <a:spcBef>
                <a:spcPct val="50000"/>
              </a:spcBef>
            </a:pPr>
            <a:r>
              <a:rPr lang="en-US" altLang="en-US" b="1" dirty="0" err="1"/>
              <a:t>I</a:t>
            </a:r>
            <a:r>
              <a:rPr lang="en-US" altLang="en-US" b="1" baseline="-25000" dirty="0" err="1"/>
              <a:t>beam</a:t>
            </a:r>
            <a:r>
              <a:rPr lang="en-US" altLang="en-US" dirty="0"/>
              <a:t>	- incident (photons/s/m</a:t>
            </a:r>
            <a:r>
              <a:rPr lang="en-US" altLang="en-US" baseline="30000" dirty="0"/>
              <a:t>2</a:t>
            </a:r>
            <a:r>
              <a:rPr lang="en-US" altLang="en-US" dirty="0"/>
              <a:t> )</a:t>
            </a:r>
          </a:p>
          <a:p>
            <a:pPr>
              <a:spcBef>
                <a:spcPct val="50000"/>
              </a:spcBef>
            </a:pPr>
            <a:r>
              <a:rPr lang="en-US" altLang="en-US" b="1" dirty="0"/>
              <a:t>r</a:t>
            </a:r>
            <a:r>
              <a:rPr lang="en-US" altLang="en-US" b="1" baseline="-25000" dirty="0"/>
              <a:t>e</a:t>
            </a:r>
            <a:r>
              <a:rPr lang="en-US" altLang="en-US" dirty="0"/>
              <a:t>	- classical electron radius 		   (2.818x10</a:t>
            </a:r>
            <a:r>
              <a:rPr lang="en-US" altLang="en-US" baseline="30000" dirty="0"/>
              <a:t>-15</a:t>
            </a:r>
            <a:r>
              <a:rPr lang="en-US" altLang="en-US" dirty="0"/>
              <a:t> m)</a:t>
            </a:r>
          </a:p>
          <a:p>
            <a:pPr>
              <a:spcBef>
                <a:spcPct val="50000"/>
              </a:spcBef>
            </a:pPr>
            <a:r>
              <a:rPr lang="en-US" altLang="en-US" b="1" dirty="0" err="1"/>
              <a:t>V</a:t>
            </a:r>
            <a:r>
              <a:rPr lang="en-US" altLang="en-US" b="1" baseline="-25000" dirty="0" err="1"/>
              <a:t>xtal</a:t>
            </a:r>
            <a:r>
              <a:rPr lang="en-US" altLang="en-US" dirty="0"/>
              <a:t>	- volume of crystal (in m</a:t>
            </a:r>
            <a:r>
              <a:rPr lang="en-US" altLang="en-US" baseline="30000" dirty="0"/>
              <a:t>3</a:t>
            </a:r>
            <a:r>
              <a:rPr lang="en-US" altLang="en-US" dirty="0"/>
              <a:t>)</a:t>
            </a:r>
            <a:endParaRPr lang="en-US" altLang="en-US" baseline="30000" dirty="0"/>
          </a:p>
          <a:p>
            <a:pPr>
              <a:spcBef>
                <a:spcPct val="50000"/>
              </a:spcBef>
            </a:pPr>
            <a:r>
              <a:rPr lang="en-US" altLang="en-US" b="1" dirty="0" err="1"/>
              <a:t>V</a:t>
            </a:r>
            <a:r>
              <a:rPr lang="en-US" altLang="en-US" b="1" baseline="-25000" dirty="0" err="1"/>
              <a:t>cell</a:t>
            </a:r>
            <a:r>
              <a:rPr lang="en-US" altLang="en-US" dirty="0"/>
              <a:t>	- volume of unit cell (in m</a:t>
            </a:r>
            <a:r>
              <a:rPr lang="en-US" altLang="en-US" baseline="30000" dirty="0"/>
              <a:t>3</a:t>
            </a:r>
            <a:r>
              <a:rPr lang="en-US" altLang="en-US" dirty="0"/>
              <a:t>)</a:t>
            </a:r>
            <a:endParaRPr lang="en-US" altLang="en-US" baseline="30000" dirty="0"/>
          </a:p>
          <a:p>
            <a:pPr>
              <a:spcBef>
                <a:spcPct val="50000"/>
              </a:spcBef>
            </a:pPr>
            <a:r>
              <a:rPr lang="el-GR" altLang="en-US" b="1" dirty="0">
                <a:cs typeface="Arial" pitchFamily="34" charset="0"/>
              </a:rPr>
              <a:t>λ</a:t>
            </a:r>
            <a:r>
              <a:rPr lang="en-US" altLang="en-US" dirty="0"/>
              <a:t>	- x-ray wavelength (in meters!)</a:t>
            </a:r>
          </a:p>
          <a:p>
            <a:pPr>
              <a:spcBef>
                <a:spcPct val="50000"/>
              </a:spcBef>
            </a:pPr>
            <a:endParaRPr lang="en-US" altLang="en-US" baseline="30000" dirty="0"/>
          </a:p>
        </p:txBody>
      </p:sp>
      <p:sp>
        <p:nvSpPr>
          <p:cNvPr id="1918980" name="Text Box 4"/>
          <p:cNvSpPr txBox="1">
            <a:spLocks noChangeArrowheads="1"/>
          </p:cNvSpPr>
          <p:nvPr/>
        </p:nvSpPr>
        <p:spPr bwMode="auto">
          <a:xfrm>
            <a:off x="4576763" y="3308350"/>
            <a:ext cx="4357687" cy="32778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l-GR" altLang="en-US" b="1" dirty="0">
                <a:cs typeface="Arial" pitchFamily="34" charset="0"/>
              </a:rPr>
              <a:t>ω</a:t>
            </a:r>
            <a:r>
              <a:rPr lang="en-US" altLang="en-US" dirty="0">
                <a:cs typeface="Arial" pitchFamily="34" charset="0"/>
              </a:rPr>
              <a:t>	- rotation speed (radians/s)</a:t>
            </a:r>
          </a:p>
          <a:p>
            <a:pPr>
              <a:spcBef>
                <a:spcPct val="50000"/>
              </a:spcBef>
            </a:pPr>
            <a:r>
              <a:rPr lang="en-US" altLang="en-US" b="1" dirty="0"/>
              <a:t>L</a:t>
            </a:r>
            <a:r>
              <a:rPr lang="en-US" altLang="en-US" dirty="0"/>
              <a:t>	- Lorentz factor (speed/speed)</a:t>
            </a:r>
          </a:p>
          <a:p>
            <a:pPr>
              <a:spcBef>
                <a:spcPct val="50000"/>
              </a:spcBef>
            </a:pPr>
            <a:r>
              <a:rPr lang="en-US" altLang="en-US" b="1" dirty="0">
                <a:cs typeface="Arial" pitchFamily="34" charset="0"/>
              </a:rPr>
              <a:t>P</a:t>
            </a:r>
            <a:r>
              <a:rPr lang="en-US" altLang="en-US" dirty="0">
                <a:cs typeface="Arial" pitchFamily="34" charset="0"/>
              </a:rPr>
              <a:t>	- polarization factor </a:t>
            </a:r>
          </a:p>
          <a:p>
            <a:pPr>
              <a:spcBef>
                <a:spcPct val="50000"/>
              </a:spcBef>
            </a:pPr>
            <a:r>
              <a:rPr lang="en-US" altLang="en-US" b="1" dirty="0" smtClean="0">
                <a:cs typeface="Arial" pitchFamily="34" charset="0"/>
              </a:rPr>
              <a:t>A</a:t>
            </a:r>
            <a:r>
              <a:rPr lang="en-US" altLang="en-US" dirty="0">
                <a:cs typeface="Arial" pitchFamily="34" charset="0"/>
              </a:rPr>
              <a:t>	- attenuation factor </a:t>
            </a:r>
          </a:p>
          <a:p>
            <a:pPr>
              <a:spcBef>
                <a:spcPct val="50000"/>
              </a:spcBef>
            </a:pPr>
            <a:r>
              <a:rPr lang="en-US" altLang="en-US" b="1" dirty="0" smtClean="0">
                <a:cs typeface="Arial" pitchFamily="34" charset="0"/>
              </a:rPr>
              <a:t>F</a:t>
            </a:r>
            <a:r>
              <a:rPr lang="en-US" altLang="en-US" b="1" baseline="-25000" dirty="0" smtClean="0">
                <a:cs typeface="Arial" pitchFamily="34" charset="0"/>
              </a:rPr>
              <a:t>0</a:t>
            </a:r>
            <a:r>
              <a:rPr lang="en-US" altLang="en-US" dirty="0" smtClean="0">
                <a:cs typeface="Arial" pitchFamily="34" charset="0"/>
              </a:rPr>
              <a:t>	- structure factor at T = 0</a:t>
            </a:r>
          </a:p>
          <a:p>
            <a:pPr>
              <a:spcBef>
                <a:spcPct val="50000"/>
              </a:spcBef>
            </a:pPr>
            <a:r>
              <a:rPr lang="en-US" altLang="en-US" b="1" dirty="0" smtClean="0">
                <a:cs typeface="Arial" pitchFamily="34" charset="0"/>
              </a:rPr>
              <a:t>B</a:t>
            </a:r>
            <a:r>
              <a:rPr lang="en-US" altLang="en-US" dirty="0" smtClean="0">
                <a:cs typeface="Arial" pitchFamily="34" charset="0"/>
              </a:rPr>
              <a:t>	- Debye-Waller-</a:t>
            </a:r>
            <a:r>
              <a:rPr lang="en-US" altLang="en-US" dirty="0" err="1" smtClean="0">
                <a:cs typeface="Arial" pitchFamily="34" charset="0"/>
              </a:rPr>
              <a:t>Ott</a:t>
            </a:r>
            <a:r>
              <a:rPr lang="en-US" altLang="en-US" dirty="0" smtClean="0">
                <a:cs typeface="Arial" pitchFamily="34" charset="0"/>
              </a:rPr>
              <a:t> factor</a:t>
            </a:r>
          </a:p>
          <a:p>
            <a:pPr>
              <a:spcBef>
                <a:spcPct val="50000"/>
              </a:spcBef>
            </a:pPr>
            <a:r>
              <a:rPr lang="en-US" altLang="en-US" b="1" dirty="0">
                <a:cs typeface="Arial" pitchFamily="34" charset="0"/>
              </a:rPr>
              <a:t>s</a:t>
            </a:r>
            <a:r>
              <a:rPr lang="en-US" altLang="en-US" dirty="0" smtClean="0">
                <a:cs typeface="Arial" pitchFamily="34" charset="0"/>
              </a:rPr>
              <a:t>	- 0.5/d-spacing</a:t>
            </a:r>
            <a:endParaRPr lang="en-US" altLang="en-US" dirty="0">
              <a:cs typeface="Arial" pitchFamily="34" charset="0"/>
            </a:endParaRPr>
          </a:p>
          <a:p>
            <a:pPr algn="r">
              <a:spcBef>
                <a:spcPct val="50000"/>
              </a:spcBef>
            </a:pPr>
            <a:r>
              <a:rPr lang="en-US" altLang="en-US" dirty="0">
                <a:cs typeface="Arial" pitchFamily="34" charset="0"/>
              </a:rPr>
              <a:t>C. G. Darwin (1914)</a:t>
            </a:r>
          </a:p>
        </p:txBody>
      </p:sp>
      <p:sp>
        <p:nvSpPr>
          <p:cNvPr id="1918981" name="Rectangle 5"/>
          <p:cNvSpPr>
            <a:spLocks noChangeArrowheads="1"/>
          </p:cNvSpPr>
          <p:nvPr/>
        </p:nvSpPr>
        <p:spPr bwMode="auto">
          <a:xfrm>
            <a:off x="5503900" y="1816100"/>
            <a:ext cx="3009222"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50000"/>
              </a:spcBef>
            </a:pPr>
            <a:r>
              <a:rPr lang="en-US" altLang="en-US" sz="3600" dirty="0"/>
              <a:t>P A | </a:t>
            </a:r>
            <a:r>
              <a:rPr lang="en-US" altLang="en-US" sz="3600" dirty="0" smtClean="0"/>
              <a:t>F</a:t>
            </a:r>
            <a:r>
              <a:rPr lang="en-US" altLang="en-US" sz="3600" baseline="-25000" dirty="0" smtClean="0"/>
              <a:t>0</a:t>
            </a:r>
            <a:r>
              <a:rPr lang="en-US" altLang="en-US" sz="3600" dirty="0" smtClean="0"/>
              <a:t>e</a:t>
            </a:r>
            <a:r>
              <a:rPr lang="en-US" altLang="en-US" sz="3600" baseline="30000" dirty="0" smtClean="0"/>
              <a:t>-Bs</a:t>
            </a:r>
            <a:r>
              <a:rPr lang="en-US" altLang="en-US" sz="2000" baseline="100000" dirty="0" smtClean="0"/>
              <a:t>2</a:t>
            </a:r>
            <a:r>
              <a:rPr lang="en-US" altLang="en-US" sz="3600" dirty="0" smtClean="0"/>
              <a:t> </a:t>
            </a:r>
            <a:r>
              <a:rPr lang="en-US" altLang="en-US" sz="3600" dirty="0"/>
              <a:t>|</a:t>
            </a:r>
            <a:r>
              <a:rPr lang="en-US" altLang="en-US" sz="3600" baseline="30000" dirty="0"/>
              <a:t>2</a:t>
            </a:r>
          </a:p>
        </p:txBody>
      </p:sp>
      <p:sp>
        <p:nvSpPr>
          <p:cNvPr id="1918982" name="Text Box 6"/>
          <p:cNvSpPr txBox="1">
            <a:spLocks noChangeArrowheads="1"/>
          </p:cNvSpPr>
          <p:nvPr/>
        </p:nvSpPr>
        <p:spPr bwMode="auto">
          <a:xfrm>
            <a:off x="352425" y="1803400"/>
            <a:ext cx="2945037"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dirty="0" err="1" smtClean="0">
                <a:cs typeface="Arial" pitchFamily="34" charset="0"/>
              </a:rPr>
              <a:t>I</a:t>
            </a:r>
            <a:r>
              <a:rPr lang="en-US" altLang="en-US" sz="3600" baseline="-25000" dirty="0" err="1" smtClean="0">
                <a:cs typeface="Arial" pitchFamily="34" charset="0"/>
              </a:rPr>
              <a:t>spot</a:t>
            </a:r>
            <a:r>
              <a:rPr lang="en-US" altLang="en-US" sz="3600" dirty="0" smtClean="0">
                <a:cs typeface="Arial" pitchFamily="34" charset="0"/>
              </a:rPr>
              <a:t> </a:t>
            </a:r>
            <a:r>
              <a:rPr lang="en-US" altLang="en-US" sz="3600" dirty="0">
                <a:cs typeface="Arial" pitchFamily="34" charset="0"/>
              </a:rPr>
              <a:t>= </a:t>
            </a:r>
            <a:r>
              <a:rPr lang="en-US" altLang="en-US" sz="3600" dirty="0" err="1" smtClean="0">
                <a:cs typeface="Arial" pitchFamily="34" charset="0"/>
              </a:rPr>
              <a:t>I</a:t>
            </a:r>
            <a:r>
              <a:rPr lang="en-US" altLang="en-US" sz="3600" baseline="-25000" dirty="0" err="1" smtClean="0">
                <a:cs typeface="Arial" pitchFamily="34" charset="0"/>
              </a:rPr>
              <a:t>beam</a:t>
            </a:r>
            <a:r>
              <a:rPr lang="en-US" altLang="en-US" sz="3600" dirty="0" smtClean="0">
                <a:cs typeface="Arial" pitchFamily="34" charset="0"/>
              </a:rPr>
              <a:t> r</a:t>
            </a:r>
            <a:r>
              <a:rPr lang="en-US" altLang="en-US" sz="3600" baseline="-25000" dirty="0" smtClean="0">
                <a:cs typeface="Arial" pitchFamily="34" charset="0"/>
              </a:rPr>
              <a:t>e</a:t>
            </a:r>
            <a:r>
              <a:rPr lang="en-US" altLang="en-US" sz="3600" baseline="30000" dirty="0" smtClean="0">
                <a:cs typeface="Arial" pitchFamily="34" charset="0"/>
              </a:rPr>
              <a:t>2</a:t>
            </a:r>
            <a:endParaRPr lang="el-GR" altLang="en-US" sz="3600" baseline="-25000" dirty="0">
              <a:cs typeface="Arial" pitchFamily="34" charset="0"/>
            </a:endParaRPr>
          </a:p>
        </p:txBody>
      </p:sp>
      <p:grpSp>
        <p:nvGrpSpPr>
          <p:cNvPr id="1918983" name="Group 7"/>
          <p:cNvGrpSpPr>
            <a:grpSpLocks/>
          </p:cNvGrpSpPr>
          <p:nvPr/>
        </p:nvGrpSpPr>
        <p:grpSpPr bwMode="auto">
          <a:xfrm>
            <a:off x="3273463" y="1484313"/>
            <a:ext cx="963612" cy="1304925"/>
            <a:chOff x="2149" y="908"/>
            <a:chExt cx="607" cy="822"/>
          </a:xfrm>
        </p:grpSpPr>
        <p:sp>
          <p:nvSpPr>
            <p:cNvPr id="1918984" name="Text Box 8"/>
            <p:cNvSpPr txBox="1">
              <a:spLocks noChangeArrowheads="1"/>
            </p:cNvSpPr>
            <p:nvPr/>
          </p:nvSpPr>
          <p:spPr bwMode="auto">
            <a:xfrm>
              <a:off x="2149" y="908"/>
              <a:ext cx="607"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dirty="0" err="1">
                  <a:cs typeface="Arial" pitchFamily="34" charset="0"/>
                </a:rPr>
                <a:t>V</a:t>
              </a:r>
              <a:r>
                <a:rPr lang="en-US" altLang="en-US" sz="3600" baseline="-25000" dirty="0" err="1">
                  <a:cs typeface="Arial" pitchFamily="34" charset="0"/>
                </a:rPr>
                <a:t>xtal</a:t>
              </a:r>
              <a:endParaRPr lang="el-GR" altLang="en-US" sz="3600" baseline="-25000" dirty="0">
                <a:cs typeface="Arial" pitchFamily="34" charset="0"/>
              </a:endParaRPr>
            </a:p>
          </p:txBody>
        </p:sp>
        <p:sp>
          <p:nvSpPr>
            <p:cNvPr id="1918985" name="Text Box 9"/>
            <p:cNvSpPr txBox="1">
              <a:spLocks noChangeArrowheads="1"/>
            </p:cNvSpPr>
            <p:nvPr/>
          </p:nvSpPr>
          <p:spPr bwMode="auto">
            <a:xfrm>
              <a:off x="2154" y="1326"/>
              <a:ext cx="597"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cs typeface="Arial" pitchFamily="34" charset="0"/>
                </a:rPr>
                <a:t>V</a:t>
              </a:r>
              <a:r>
                <a:rPr lang="en-US" altLang="en-US" sz="3600" baseline="-25000">
                  <a:cs typeface="Arial" pitchFamily="34" charset="0"/>
                </a:rPr>
                <a:t>cell</a:t>
              </a:r>
              <a:endParaRPr lang="el-GR" altLang="en-US" sz="3600" baseline="-25000">
                <a:cs typeface="Arial" pitchFamily="34" charset="0"/>
              </a:endParaRPr>
            </a:p>
          </p:txBody>
        </p:sp>
        <p:sp>
          <p:nvSpPr>
            <p:cNvPr id="1918986" name="Line 10"/>
            <p:cNvSpPr>
              <a:spLocks noChangeShapeType="1"/>
            </p:cNvSpPr>
            <p:nvPr/>
          </p:nvSpPr>
          <p:spPr bwMode="auto">
            <a:xfrm flipV="1">
              <a:off x="2166" y="1333"/>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18987" name="Group 11"/>
          <p:cNvGrpSpPr>
            <a:grpSpLocks/>
          </p:cNvGrpSpPr>
          <p:nvPr/>
        </p:nvGrpSpPr>
        <p:grpSpPr bwMode="auto">
          <a:xfrm>
            <a:off x="4246600" y="1484313"/>
            <a:ext cx="1304925" cy="1304925"/>
            <a:chOff x="2874" y="962"/>
            <a:chExt cx="822" cy="822"/>
          </a:xfrm>
        </p:grpSpPr>
        <p:sp>
          <p:nvSpPr>
            <p:cNvPr id="1918988" name="Text Box 12"/>
            <p:cNvSpPr txBox="1">
              <a:spLocks noChangeArrowheads="1"/>
            </p:cNvSpPr>
            <p:nvPr/>
          </p:nvSpPr>
          <p:spPr bwMode="auto">
            <a:xfrm>
              <a:off x="2995" y="962"/>
              <a:ext cx="58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l-GR" altLang="en-US" sz="3600">
                  <a:cs typeface="Arial" pitchFamily="34" charset="0"/>
                </a:rPr>
                <a:t>λ</a:t>
              </a:r>
              <a:r>
                <a:rPr lang="en-US" altLang="en-US" sz="3600" baseline="48000">
                  <a:cs typeface="Arial" pitchFamily="34" charset="0"/>
                </a:rPr>
                <a:t>3 </a:t>
              </a:r>
              <a:r>
                <a:rPr lang="en-US" altLang="en-US" sz="3600">
                  <a:cs typeface="Arial" pitchFamily="34" charset="0"/>
                </a:rPr>
                <a:t>L</a:t>
              </a:r>
              <a:endParaRPr lang="el-GR" altLang="en-US" sz="3600" baseline="-25000">
                <a:cs typeface="Arial" pitchFamily="34" charset="0"/>
              </a:endParaRPr>
            </a:p>
          </p:txBody>
        </p:sp>
        <p:sp>
          <p:nvSpPr>
            <p:cNvPr id="1918989" name="Text Box 13"/>
            <p:cNvSpPr txBox="1">
              <a:spLocks noChangeArrowheads="1"/>
            </p:cNvSpPr>
            <p:nvPr/>
          </p:nvSpPr>
          <p:spPr bwMode="auto">
            <a:xfrm>
              <a:off x="2874" y="1380"/>
              <a:ext cx="82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l-GR" altLang="en-US" sz="3600">
                  <a:cs typeface="Arial" pitchFamily="34" charset="0"/>
                </a:rPr>
                <a:t>ω</a:t>
              </a:r>
              <a:r>
                <a:rPr lang="en-US" altLang="en-US" sz="3600">
                  <a:cs typeface="Arial" pitchFamily="34" charset="0"/>
                </a:rPr>
                <a:t>V</a:t>
              </a:r>
              <a:r>
                <a:rPr lang="en-US" altLang="en-US" sz="3600" baseline="-25000">
                  <a:cs typeface="Arial" pitchFamily="34" charset="0"/>
                </a:rPr>
                <a:t>cell</a:t>
              </a:r>
              <a:endParaRPr lang="el-GR" altLang="en-US" sz="3600" baseline="-25000">
                <a:cs typeface="Arial" pitchFamily="34" charset="0"/>
              </a:endParaRPr>
            </a:p>
          </p:txBody>
        </p:sp>
        <p:sp>
          <p:nvSpPr>
            <p:cNvPr id="1918990" name="Line 14"/>
            <p:cNvSpPr>
              <a:spLocks noChangeShapeType="1"/>
            </p:cNvSpPr>
            <p:nvPr/>
          </p:nvSpPr>
          <p:spPr bwMode="auto">
            <a:xfrm flipV="1">
              <a:off x="2922" y="1387"/>
              <a:ext cx="7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1349524753"/>
      </p:ext>
    </p:extLst>
  </p:cSld>
  <p:clrMapOvr>
    <a:masterClrMapping/>
  </p:clrMapOvr>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8978" name="Rectangle 2"/>
          <p:cNvSpPr>
            <a:spLocks noGrp="1" noChangeArrowheads="1"/>
          </p:cNvSpPr>
          <p:nvPr>
            <p:ph type="title"/>
          </p:nvPr>
        </p:nvSpPr>
        <p:spPr/>
        <p:txBody>
          <a:bodyPr/>
          <a:lstStyle/>
          <a:p>
            <a:r>
              <a:rPr lang="en-US" altLang="en-US" b="1"/>
              <a:t>Darwin’s Formula</a:t>
            </a:r>
          </a:p>
        </p:txBody>
      </p:sp>
      <p:sp>
        <p:nvSpPr>
          <p:cNvPr id="1918979" name="Text Box 3"/>
          <p:cNvSpPr txBox="1">
            <a:spLocks noChangeArrowheads="1"/>
          </p:cNvSpPr>
          <p:nvPr/>
        </p:nvSpPr>
        <p:spPr bwMode="auto">
          <a:xfrm>
            <a:off x="257175" y="3308350"/>
            <a:ext cx="4237038" cy="2979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b="1" dirty="0" err="1" smtClean="0"/>
              <a:t>I</a:t>
            </a:r>
            <a:r>
              <a:rPr lang="en-US" altLang="en-US" b="1" baseline="-25000" dirty="0" err="1" smtClean="0"/>
              <a:t>spot</a:t>
            </a:r>
            <a:r>
              <a:rPr lang="en-US" altLang="en-US" dirty="0"/>
              <a:t>	- photons/spot (fully-recorded)</a:t>
            </a:r>
          </a:p>
          <a:p>
            <a:pPr>
              <a:spcBef>
                <a:spcPct val="50000"/>
              </a:spcBef>
            </a:pPr>
            <a:r>
              <a:rPr lang="en-US" altLang="en-US" b="1" dirty="0" err="1"/>
              <a:t>I</a:t>
            </a:r>
            <a:r>
              <a:rPr lang="en-US" altLang="en-US" b="1" baseline="-25000" dirty="0" err="1"/>
              <a:t>beam</a:t>
            </a:r>
            <a:r>
              <a:rPr lang="en-US" altLang="en-US" dirty="0"/>
              <a:t>	- incident (photons/s/m</a:t>
            </a:r>
            <a:r>
              <a:rPr lang="en-US" altLang="en-US" baseline="30000" dirty="0"/>
              <a:t>2</a:t>
            </a:r>
            <a:r>
              <a:rPr lang="en-US" altLang="en-US" dirty="0"/>
              <a:t> )</a:t>
            </a:r>
          </a:p>
          <a:p>
            <a:pPr>
              <a:spcBef>
                <a:spcPct val="50000"/>
              </a:spcBef>
            </a:pPr>
            <a:r>
              <a:rPr lang="en-US" altLang="en-US" b="1" dirty="0"/>
              <a:t>r</a:t>
            </a:r>
            <a:r>
              <a:rPr lang="en-US" altLang="en-US" b="1" baseline="-25000" dirty="0"/>
              <a:t>e</a:t>
            </a:r>
            <a:r>
              <a:rPr lang="en-US" altLang="en-US" dirty="0"/>
              <a:t>	- classical electron radius 		   (2.818x10</a:t>
            </a:r>
            <a:r>
              <a:rPr lang="en-US" altLang="en-US" baseline="30000" dirty="0"/>
              <a:t>-15</a:t>
            </a:r>
            <a:r>
              <a:rPr lang="en-US" altLang="en-US" dirty="0"/>
              <a:t> m)</a:t>
            </a:r>
          </a:p>
          <a:p>
            <a:pPr>
              <a:spcBef>
                <a:spcPct val="50000"/>
              </a:spcBef>
            </a:pPr>
            <a:r>
              <a:rPr lang="en-US" altLang="en-US" b="1" dirty="0" err="1"/>
              <a:t>V</a:t>
            </a:r>
            <a:r>
              <a:rPr lang="en-US" altLang="en-US" b="1" baseline="-25000" dirty="0" err="1"/>
              <a:t>xtal</a:t>
            </a:r>
            <a:r>
              <a:rPr lang="en-US" altLang="en-US" dirty="0"/>
              <a:t>	- volume of crystal (in m</a:t>
            </a:r>
            <a:r>
              <a:rPr lang="en-US" altLang="en-US" baseline="30000" dirty="0"/>
              <a:t>3</a:t>
            </a:r>
            <a:r>
              <a:rPr lang="en-US" altLang="en-US" dirty="0"/>
              <a:t>)</a:t>
            </a:r>
            <a:endParaRPr lang="en-US" altLang="en-US" baseline="30000" dirty="0"/>
          </a:p>
          <a:p>
            <a:pPr>
              <a:spcBef>
                <a:spcPct val="50000"/>
              </a:spcBef>
            </a:pPr>
            <a:r>
              <a:rPr lang="en-US" altLang="en-US" b="1" dirty="0" err="1"/>
              <a:t>V</a:t>
            </a:r>
            <a:r>
              <a:rPr lang="en-US" altLang="en-US" b="1" baseline="-25000" dirty="0" err="1"/>
              <a:t>cell</a:t>
            </a:r>
            <a:r>
              <a:rPr lang="en-US" altLang="en-US" dirty="0"/>
              <a:t>	- volume of unit cell (in m</a:t>
            </a:r>
            <a:r>
              <a:rPr lang="en-US" altLang="en-US" baseline="30000" dirty="0"/>
              <a:t>3</a:t>
            </a:r>
            <a:r>
              <a:rPr lang="en-US" altLang="en-US" dirty="0"/>
              <a:t>)</a:t>
            </a:r>
            <a:endParaRPr lang="en-US" altLang="en-US" baseline="30000" dirty="0"/>
          </a:p>
          <a:p>
            <a:pPr>
              <a:spcBef>
                <a:spcPct val="50000"/>
              </a:spcBef>
            </a:pPr>
            <a:r>
              <a:rPr lang="el-GR" altLang="en-US" b="1" dirty="0">
                <a:cs typeface="Arial" pitchFamily="34" charset="0"/>
              </a:rPr>
              <a:t>λ</a:t>
            </a:r>
            <a:r>
              <a:rPr lang="en-US" altLang="en-US" dirty="0"/>
              <a:t>	- x-ray wavelength (in meters!)</a:t>
            </a:r>
          </a:p>
          <a:p>
            <a:pPr>
              <a:spcBef>
                <a:spcPct val="50000"/>
              </a:spcBef>
            </a:pPr>
            <a:endParaRPr lang="en-US" altLang="en-US" baseline="30000" dirty="0"/>
          </a:p>
        </p:txBody>
      </p:sp>
      <p:sp>
        <p:nvSpPr>
          <p:cNvPr id="1918980" name="Text Box 4"/>
          <p:cNvSpPr txBox="1">
            <a:spLocks noChangeArrowheads="1"/>
          </p:cNvSpPr>
          <p:nvPr/>
        </p:nvSpPr>
        <p:spPr bwMode="auto">
          <a:xfrm>
            <a:off x="4576763" y="3308350"/>
            <a:ext cx="4357687" cy="32778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l-GR" altLang="en-US" b="1" dirty="0">
                <a:cs typeface="Arial" pitchFamily="34" charset="0"/>
              </a:rPr>
              <a:t>ω</a:t>
            </a:r>
            <a:r>
              <a:rPr lang="en-US" altLang="en-US" dirty="0">
                <a:cs typeface="Arial" pitchFamily="34" charset="0"/>
              </a:rPr>
              <a:t>	- rotation speed (radians/s)</a:t>
            </a:r>
          </a:p>
          <a:p>
            <a:pPr>
              <a:spcBef>
                <a:spcPct val="50000"/>
              </a:spcBef>
            </a:pPr>
            <a:r>
              <a:rPr lang="en-US" altLang="en-US" b="1" dirty="0"/>
              <a:t>L</a:t>
            </a:r>
            <a:r>
              <a:rPr lang="en-US" altLang="en-US" dirty="0"/>
              <a:t>	- Lorentz factor (speed/speed)</a:t>
            </a:r>
          </a:p>
          <a:p>
            <a:pPr>
              <a:spcBef>
                <a:spcPct val="50000"/>
              </a:spcBef>
            </a:pPr>
            <a:r>
              <a:rPr lang="en-US" altLang="en-US" b="1" dirty="0">
                <a:cs typeface="Arial" pitchFamily="34" charset="0"/>
              </a:rPr>
              <a:t>P</a:t>
            </a:r>
            <a:r>
              <a:rPr lang="en-US" altLang="en-US" dirty="0">
                <a:cs typeface="Arial" pitchFamily="34" charset="0"/>
              </a:rPr>
              <a:t>	- polarization factor </a:t>
            </a:r>
          </a:p>
          <a:p>
            <a:pPr>
              <a:spcBef>
                <a:spcPct val="50000"/>
              </a:spcBef>
            </a:pPr>
            <a:r>
              <a:rPr lang="en-US" altLang="en-US" b="1" dirty="0" smtClean="0">
                <a:cs typeface="Arial" pitchFamily="34" charset="0"/>
              </a:rPr>
              <a:t>A</a:t>
            </a:r>
            <a:r>
              <a:rPr lang="en-US" altLang="en-US" dirty="0">
                <a:cs typeface="Arial" pitchFamily="34" charset="0"/>
              </a:rPr>
              <a:t>	- attenuation factor </a:t>
            </a:r>
          </a:p>
          <a:p>
            <a:pPr>
              <a:spcBef>
                <a:spcPct val="50000"/>
              </a:spcBef>
            </a:pPr>
            <a:r>
              <a:rPr lang="en-US" altLang="en-US" b="1" dirty="0" smtClean="0">
                <a:cs typeface="Arial" pitchFamily="34" charset="0"/>
              </a:rPr>
              <a:t>F</a:t>
            </a:r>
            <a:r>
              <a:rPr lang="en-US" altLang="en-US" b="1" baseline="-25000" dirty="0" smtClean="0">
                <a:cs typeface="Arial" pitchFamily="34" charset="0"/>
              </a:rPr>
              <a:t>0</a:t>
            </a:r>
            <a:r>
              <a:rPr lang="en-US" altLang="en-US" dirty="0" smtClean="0">
                <a:cs typeface="Arial" pitchFamily="34" charset="0"/>
              </a:rPr>
              <a:t>	- structure factor at T = 0</a:t>
            </a:r>
          </a:p>
          <a:p>
            <a:pPr>
              <a:spcBef>
                <a:spcPct val="50000"/>
              </a:spcBef>
            </a:pPr>
            <a:r>
              <a:rPr lang="en-US" altLang="en-US" b="1" dirty="0" smtClean="0">
                <a:solidFill>
                  <a:srgbClr val="FF0000"/>
                </a:solidFill>
                <a:cs typeface="Arial" pitchFamily="34" charset="0"/>
              </a:rPr>
              <a:t>B</a:t>
            </a:r>
            <a:r>
              <a:rPr lang="en-US" altLang="en-US" dirty="0" smtClean="0">
                <a:solidFill>
                  <a:srgbClr val="FF0000"/>
                </a:solidFill>
                <a:cs typeface="Arial" pitchFamily="34" charset="0"/>
              </a:rPr>
              <a:t>	- Debye-Waller-</a:t>
            </a:r>
            <a:r>
              <a:rPr lang="en-US" altLang="en-US" dirty="0" err="1" smtClean="0">
                <a:solidFill>
                  <a:srgbClr val="FF0000"/>
                </a:solidFill>
                <a:cs typeface="Arial" pitchFamily="34" charset="0"/>
              </a:rPr>
              <a:t>Ott</a:t>
            </a:r>
            <a:r>
              <a:rPr lang="en-US" altLang="en-US" dirty="0" smtClean="0">
                <a:solidFill>
                  <a:srgbClr val="FF0000"/>
                </a:solidFill>
                <a:cs typeface="Arial" pitchFamily="34" charset="0"/>
              </a:rPr>
              <a:t> factor</a:t>
            </a:r>
          </a:p>
          <a:p>
            <a:pPr>
              <a:spcBef>
                <a:spcPct val="50000"/>
              </a:spcBef>
            </a:pPr>
            <a:r>
              <a:rPr lang="en-US" altLang="en-US" b="1" dirty="0">
                <a:cs typeface="Arial" pitchFamily="34" charset="0"/>
              </a:rPr>
              <a:t>s</a:t>
            </a:r>
            <a:r>
              <a:rPr lang="en-US" altLang="en-US" dirty="0" smtClean="0">
                <a:cs typeface="Arial" pitchFamily="34" charset="0"/>
              </a:rPr>
              <a:t>	- 0.5/d-spacing</a:t>
            </a:r>
            <a:endParaRPr lang="en-US" altLang="en-US" dirty="0">
              <a:cs typeface="Arial" pitchFamily="34" charset="0"/>
            </a:endParaRPr>
          </a:p>
          <a:p>
            <a:pPr algn="r">
              <a:spcBef>
                <a:spcPct val="50000"/>
              </a:spcBef>
            </a:pPr>
            <a:r>
              <a:rPr lang="en-US" altLang="en-US" dirty="0">
                <a:cs typeface="Arial" pitchFamily="34" charset="0"/>
              </a:rPr>
              <a:t>C. G. Darwin (1914)</a:t>
            </a:r>
          </a:p>
        </p:txBody>
      </p:sp>
      <p:sp>
        <p:nvSpPr>
          <p:cNvPr id="1918981" name="Rectangle 5"/>
          <p:cNvSpPr>
            <a:spLocks noChangeArrowheads="1"/>
          </p:cNvSpPr>
          <p:nvPr/>
        </p:nvSpPr>
        <p:spPr bwMode="auto">
          <a:xfrm>
            <a:off x="5503900" y="1816100"/>
            <a:ext cx="3009222"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50000"/>
              </a:spcBef>
            </a:pPr>
            <a:r>
              <a:rPr lang="en-US" altLang="en-US" sz="3600" dirty="0"/>
              <a:t>P A | </a:t>
            </a:r>
            <a:r>
              <a:rPr lang="en-US" altLang="en-US" sz="3600" dirty="0" smtClean="0"/>
              <a:t>F</a:t>
            </a:r>
            <a:r>
              <a:rPr lang="en-US" altLang="en-US" sz="3600" baseline="-25000" dirty="0" smtClean="0"/>
              <a:t>0</a:t>
            </a:r>
            <a:r>
              <a:rPr lang="en-US" altLang="en-US" sz="3600" dirty="0" smtClean="0"/>
              <a:t>e</a:t>
            </a:r>
            <a:r>
              <a:rPr lang="en-US" altLang="en-US" sz="3600" baseline="30000" dirty="0" smtClean="0"/>
              <a:t>-</a:t>
            </a:r>
            <a:r>
              <a:rPr lang="en-US" altLang="en-US" sz="3600" baseline="30000" dirty="0" smtClean="0">
                <a:solidFill>
                  <a:srgbClr val="FF0000"/>
                </a:solidFill>
              </a:rPr>
              <a:t>B</a:t>
            </a:r>
            <a:r>
              <a:rPr lang="en-US" altLang="en-US" sz="3600" baseline="30000" dirty="0" smtClean="0"/>
              <a:t>s</a:t>
            </a:r>
            <a:r>
              <a:rPr lang="en-US" altLang="en-US" sz="2000" baseline="100000" dirty="0" smtClean="0"/>
              <a:t>2</a:t>
            </a:r>
            <a:r>
              <a:rPr lang="en-US" altLang="en-US" sz="3600" dirty="0" smtClean="0"/>
              <a:t> </a:t>
            </a:r>
            <a:r>
              <a:rPr lang="en-US" altLang="en-US" sz="3600" dirty="0"/>
              <a:t>|</a:t>
            </a:r>
            <a:r>
              <a:rPr lang="en-US" altLang="en-US" sz="3600" baseline="30000" dirty="0"/>
              <a:t>2</a:t>
            </a:r>
          </a:p>
        </p:txBody>
      </p:sp>
      <p:sp>
        <p:nvSpPr>
          <p:cNvPr id="1918982" name="Text Box 6"/>
          <p:cNvSpPr txBox="1">
            <a:spLocks noChangeArrowheads="1"/>
          </p:cNvSpPr>
          <p:nvPr/>
        </p:nvSpPr>
        <p:spPr bwMode="auto">
          <a:xfrm>
            <a:off x="352425" y="1803400"/>
            <a:ext cx="2945037"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dirty="0" err="1" smtClean="0">
                <a:cs typeface="Arial" pitchFamily="34" charset="0"/>
              </a:rPr>
              <a:t>I</a:t>
            </a:r>
            <a:r>
              <a:rPr lang="en-US" altLang="en-US" sz="3600" baseline="-25000" dirty="0" err="1" smtClean="0">
                <a:cs typeface="Arial" pitchFamily="34" charset="0"/>
              </a:rPr>
              <a:t>spot</a:t>
            </a:r>
            <a:r>
              <a:rPr lang="en-US" altLang="en-US" sz="3600" dirty="0" smtClean="0">
                <a:cs typeface="Arial" pitchFamily="34" charset="0"/>
              </a:rPr>
              <a:t> </a:t>
            </a:r>
            <a:r>
              <a:rPr lang="en-US" altLang="en-US" sz="3600" dirty="0">
                <a:cs typeface="Arial" pitchFamily="34" charset="0"/>
              </a:rPr>
              <a:t>= </a:t>
            </a:r>
            <a:r>
              <a:rPr lang="en-US" altLang="en-US" sz="3600" dirty="0" err="1" smtClean="0">
                <a:cs typeface="Arial" pitchFamily="34" charset="0"/>
              </a:rPr>
              <a:t>I</a:t>
            </a:r>
            <a:r>
              <a:rPr lang="en-US" altLang="en-US" sz="3600" baseline="-25000" dirty="0" err="1" smtClean="0">
                <a:cs typeface="Arial" pitchFamily="34" charset="0"/>
              </a:rPr>
              <a:t>beam</a:t>
            </a:r>
            <a:r>
              <a:rPr lang="en-US" altLang="en-US" sz="3600" dirty="0" smtClean="0">
                <a:cs typeface="Arial" pitchFamily="34" charset="0"/>
              </a:rPr>
              <a:t> r</a:t>
            </a:r>
            <a:r>
              <a:rPr lang="en-US" altLang="en-US" sz="3600" baseline="-25000" dirty="0" smtClean="0">
                <a:cs typeface="Arial" pitchFamily="34" charset="0"/>
              </a:rPr>
              <a:t>e</a:t>
            </a:r>
            <a:r>
              <a:rPr lang="en-US" altLang="en-US" sz="3600" baseline="30000" dirty="0" smtClean="0">
                <a:cs typeface="Arial" pitchFamily="34" charset="0"/>
              </a:rPr>
              <a:t>2</a:t>
            </a:r>
            <a:endParaRPr lang="el-GR" altLang="en-US" sz="3600" baseline="-25000" dirty="0">
              <a:cs typeface="Arial" pitchFamily="34" charset="0"/>
            </a:endParaRPr>
          </a:p>
        </p:txBody>
      </p:sp>
      <p:grpSp>
        <p:nvGrpSpPr>
          <p:cNvPr id="1918983" name="Group 7"/>
          <p:cNvGrpSpPr>
            <a:grpSpLocks/>
          </p:cNvGrpSpPr>
          <p:nvPr/>
        </p:nvGrpSpPr>
        <p:grpSpPr bwMode="auto">
          <a:xfrm>
            <a:off x="3273463" y="1484313"/>
            <a:ext cx="963612" cy="1304925"/>
            <a:chOff x="2149" y="908"/>
            <a:chExt cx="607" cy="822"/>
          </a:xfrm>
        </p:grpSpPr>
        <p:sp>
          <p:nvSpPr>
            <p:cNvPr id="1918984" name="Text Box 8"/>
            <p:cNvSpPr txBox="1">
              <a:spLocks noChangeArrowheads="1"/>
            </p:cNvSpPr>
            <p:nvPr/>
          </p:nvSpPr>
          <p:spPr bwMode="auto">
            <a:xfrm>
              <a:off x="2149" y="908"/>
              <a:ext cx="607"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dirty="0" err="1">
                  <a:cs typeface="Arial" pitchFamily="34" charset="0"/>
                </a:rPr>
                <a:t>V</a:t>
              </a:r>
              <a:r>
                <a:rPr lang="en-US" altLang="en-US" sz="3600" baseline="-25000" dirty="0" err="1">
                  <a:cs typeface="Arial" pitchFamily="34" charset="0"/>
                </a:rPr>
                <a:t>xtal</a:t>
              </a:r>
              <a:endParaRPr lang="el-GR" altLang="en-US" sz="3600" baseline="-25000" dirty="0">
                <a:cs typeface="Arial" pitchFamily="34" charset="0"/>
              </a:endParaRPr>
            </a:p>
          </p:txBody>
        </p:sp>
        <p:sp>
          <p:nvSpPr>
            <p:cNvPr id="1918985" name="Text Box 9"/>
            <p:cNvSpPr txBox="1">
              <a:spLocks noChangeArrowheads="1"/>
            </p:cNvSpPr>
            <p:nvPr/>
          </p:nvSpPr>
          <p:spPr bwMode="auto">
            <a:xfrm>
              <a:off x="2154" y="1326"/>
              <a:ext cx="597"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cs typeface="Arial" pitchFamily="34" charset="0"/>
                </a:rPr>
                <a:t>V</a:t>
              </a:r>
              <a:r>
                <a:rPr lang="en-US" altLang="en-US" sz="3600" baseline="-25000">
                  <a:cs typeface="Arial" pitchFamily="34" charset="0"/>
                </a:rPr>
                <a:t>cell</a:t>
              </a:r>
              <a:endParaRPr lang="el-GR" altLang="en-US" sz="3600" baseline="-25000">
                <a:cs typeface="Arial" pitchFamily="34" charset="0"/>
              </a:endParaRPr>
            </a:p>
          </p:txBody>
        </p:sp>
        <p:sp>
          <p:nvSpPr>
            <p:cNvPr id="1918986" name="Line 10"/>
            <p:cNvSpPr>
              <a:spLocks noChangeShapeType="1"/>
            </p:cNvSpPr>
            <p:nvPr/>
          </p:nvSpPr>
          <p:spPr bwMode="auto">
            <a:xfrm flipV="1">
              <a:off x="2166" y="1333"/>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18987" name="Group 11"/>
          <p:cNvGrpSpPr>
            <a:grpSpLocks/>
          </p:cNvGrpSpPr>
          <p:nvPr/>
        </p:nvGrpSpPr>
        <p:grpSpPr bwMode="auto">
          <a:xfrm>
            <a:off x="4246600" y="1484313"/>
            <a:ext cx="1304925" cy="1304925"/>
            <a:chOff x="2874" y="962"/>
            <a:chExt cx="822" cy="822"/>
          </a:xfrm>
        </p:grpSpPr>
        <p:sp>
          <p:nvSpPr>
            <p:cNvPr id="1918988" name="Text Box 12"/>
            <p:cNvSpPr txBox="1">
              <a:spLocks noChangeArrowheads="1"/>
            </p:cNvSpPr>
            <p:nvPr/>
          </p:nvSpPr>
          <p:spPr bwMode="auto">
            <a:xfrm>
              <a:off x="2995" y="962"/>
              <a:ext cx="58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l-GR" altLang="en-US" sz="3600">
                  <a:cs typeface="Arial" pitchFamily="34" charset="0"/>
                </a:rPr>
                <a:t>λ</a:t>
              </a:r>
              <a:r>
                <a:rPr lang="en-US" altLang="en-US" sz="3600" baseline="48000">
                  <a:cs typeface="Arial" pitchFamily="34" charset="0"/>
                </a:rPr>
                <a:t>3 </a:t>
              </a:r>
              <a:r>
                <a:rPr lang="en-US" altLang="en-US" sz="3600">
                  <a:cs typeface="Arial" pitchFamily="34" charset="0"/>
                </a:rPr>
                <a:t>L</a:t>
              </a:r>
              <a:endParaRPr lang="el-GR" altLang="en-US" sz="3600" baseline="-25000">
                <a:cs typeface="Arial" pitchFamily="34" charset="0"/>
              </a:endParaRPr>
            </a:p>
          </p:txBody>
        </p:sp>
        <p:sp>
          <p:nvSpPr>
            <p:cNvPr id="1918989" name="Text Box 13"/>
            <p:cNvSpPr txBox="1">
              <a:spLocks noChangeArrowheads="1"/>
            </p:cNvSpPr>
            <p:nvPr/>
          </p:nvSpPr>
          <p:spPr bwMode="auto">
            <a:xfrm>
              <a:off x="2874" y="1380"/>
              <a:ext cx="82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l-GR" altLang="en-US" sz="3600">
                  <a:cs typeface="Arial" pitchFamily="34" charset="0"/>
                </a:rPr>
                <a:t>ω</a:t>
              </a:r>
              <a:r>
                <a:rPr lang="en-US" altLang="en-US" sz="3600">
                  <a:cs typeface="Arial" pitchFamily="34" charset="0"/>
                </a:rPr>
                <a:t>V</a:t>
              </a:r>
              <a:r>
                <a:rPr lang="en-US" altLang="en-US" sz="3600" baseline="-25000">
                  <a:cs typeface="Arial" pitchFamily="34" charset="0"/>
                </a:rPr>
                <a:t>cell</a:t>
              </a:r>
              <a:endParaRPr lang="el-GR" altLang="en-US" sz="3600" baseline="-25000">
                <a:cs typeface="Arial" pitchFamily="34" charset="0"/>
              </a:endParaRPr>
            </a:p>
          </p:txBody>
        </p:sp>
        <p:sp>
          <p:nvSpPr>
            <p:cNvPr id="1918990" name="Line 14"/>
            <p:cNvSpPr>
              <a:spLocks noChangeShapeType="1"/>
            </p:cNvSpPr>
            <p:nvPr/>
          </p:nvSpPr>
          <p:spPr bwMode="auto">
            <a:xfrm flipV="1">
              <a:off x="2922" y="1387"/>
              <a:ext cx="7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2309777134"/>
      </p:ext>
    </p:extLst>
  </p:cSld>
  <p:clrMapOvr>
    <a:masterClrMapping/>
  </p:clrMapOvr>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8978" name="Rectangle 2"/>
          <p:cNvSpPr>
            <a:spLocks noGrp="1" noChangeArrowheads="1"/>
          </p:cNvSpPr>
          <p:nvPr>
            <p:ph type="title"/>
          </p:nvPr>
        </p:nvSpPr>
        <p:spPr/>
        <p:txBody>
          <a:bodyPr/>
          <a:lstStyle/>
          <a:p>
            <a:r>
              <a:rPr lang="en-US" altLang="en-US" b="1"/>
              <a:t>Darwin’s Formula</a:t>
            </a:r>
          </a:p>
        </p:txBody>
      </p:sp>
      <p:sp>
        <p:nvSpPr>
          <p:cNvPr id="1918979" name="Text Box 3"/>
          <p:cNvSpPr txBox="1">
            <a:spLocks noChangeArrowheads="1"/>
          </p:cNvSpPr>
          <p:nvPr/>
        </p:nvSpPr>
        <p:spPr bwMode="auto">
          <a:xfrm>
            <a:off x="257175" y="3308350"/>
            <a:ext cx="4237038" cy="2979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b="1" dirty="0" err="1" smtClean="0"/>
              <a:t>I</a:t>
            </a:r>
            <a:r>
              <a:rPr lang="en-US" altLang="en-US" b="1" baseline="-25000" dirty="0" err="1" smtClean="0"/>
              <a:t>spot</a:t>
            </a:r>
            <a:r>
              <a:rPr lang="en-US" altLang="en-US" dirty="0"/>
              <a:t>	- photons/spot (fully-recorded)</a:t>
            </a:r>
          </a:p>
          <a:p>
            <a:pPr>
              <a:spcBef>
                <a:spcPct val="50000"/>
              </a:spcBef>
            </a:pPr>
            <a:r>
              <a:rPr lang="en-US" altLang="en-US" b="1" dirty="0" err="1">
                <a:solidFill>
                  <a:srgbClr val="FF0000"/>
                </a:solidFill>
              </a:rPr>
              <a:t>I</a:t>
            </a:r>
            <a:r>
              <a:rPr lang="en-US" altLang="en-US" b="1" baseline="-25000" dirty="0" err="1">
                <a:solidFill>
                  <a:srgbClr val="FF0000"/>
                </a:solidFill>
              </a:rPr>
              <a:t>beam</a:t>
            </a:r>
            <a:r>
              <a:rPr lang="en-US" altLang="en-US" dirty="0">
                <a:solidFill>
                  <a:srgbClr val="FF0000"/>
                </a:solidFill>
              </a:rPr>
              <a:t>	- incident (photons/s/m</a:t>
            </a:r>
            <a:r>
              <a:rPr lang="en-US" altLang="en-US" baseline="30000" dirty="0">
                <a:solidFill>
                  <a:srgbClr val="FF0000"/>
                </a:solidFill>
              </a:rPr>
              <a:t>2</a:t>
            </a:r>
            <a:r>
              <a:rPr lang="en-US" altLang="en-US" dirty="0">
                <a:solidFill>
                  <a:srgbClr val="FF0000"/>
                </a:solidFill>
              </a:rPr>
              <a:t> )</a:t>
            </a:r>
          </a:p>
          <a:p>
            <a:pPr>
              <a:spcBef>
                <a:spcPct val="50000"/>
              </a:spcBef>
            </a:pPr>
            <a:r>
              <a:rPr lang="en-US" altLang="en-US" b="1" dirty="0"/>
              <a:t>r</a:t>
            </a:r>
            <a:r>
              <a:rPr lang="en-US" altLang="en-US" b="1" baseline="-25000" dirty="0"/>
              <a:t>e</a:t>
            </a:r>
            <a:r>
              <a:rPr lang="en-US" altLang="en-US" dirty="0"/>
              <a:t>	- classical electron radius 		   (2.818x10</a:t>
            </a:r>
            <a:r>
              <a:rPr lang="en-US" altLang="en-US" baseline="30000" dirty="0"/>
              <a:t>-15</a:t>
            </a:r>
            <a:r>
              <a:rPr lang="en-US" altLang="en-US" dirty="0"/>
              <a:t> m)</a:t>
            </a:r>
          </a:p>
          <a:p>
            <a:pPr>
              <a:spcBef>
                <a:spcPct val="50000"/>
              </a:spcBef>
            </a:pPr>
            <a:r>
              <a:rPr lang="en-US" altLang="en-US" b="1" dirty="0" err="1"/>
              <a:t>V</a:t>
            </a:r>
            <a:r>
              <a:rPr lang="en-US" altLang="en-US" b="1" baseline="-25000" dirty="0" err="1"/>
              <a:t>xtal</a:t>
            </a:r>
            <a:r>
              <a:rPr lang="en-US" altLang="en-US" dirty="0"/>
              <a:t>	- volume of crystal (in m</a:t>
            </a:r>
            <a:r>
              <a:rPr lang="en-US" altLang="en-US" baseline="30000" dirty="0"/>
              <a:t>3</a:t>
            </a:r>
            <a:r>
              <a:rPr lang="en-US" altLang="en-US" dirty="0"/>
              <a:t>)</a:t>
            </a:r>
            <a:endParaRPr lang="en-US" altLang="en-US" baseline="30000" dirty="0"/>
          </a:p>
          <a:p>
            <a:pPr>
              <a:spcBef>
                <a:spcPct val="50000"/>
              </a:spcBef>
            </a:pPr>
            <a:r>
              <a:rPr lang="en-US" altLang="en-US" b="1" dirty="0" err="1"/>
              <a:t>V</a:t>
            </a:r>
            <a:r>
              <a:rPr lang="en-US" altLang="en-US" b="1" baseline="-25000" dirty="0" err="1"/>
              <a:t>cell</a:t>
            </a:r>
            <a:r>
              <a:rPr lang="en-US" altLang="en-US" dirty="0"/>
              <a:t>	- volume of unit cell (in m</a:t>
            </a:r>
            <a:r>
              <a:rPr lang="en-US" altLang="en-US" baseline="30000" dirty="0"/>
              <a:t>3</a:t>
            </a:r>
            <a:r>
              <a:rPr lang="en-US" altLang="en-US" dirty="0"/>
              <a:t>)</a:t>
            </a:r>
            <a:endParaRPr lang="en-US" altLang="en-US" baseline="30000" dirty="0"/>
          </a:p>
          <a:p>
            <a:pPr>
              <a:spcBef>
                <a:spcPct val="50000"/>
              </a:spcBef>
            </a:pPr>
            <a:r>
              <a:rPr lang="el-GR" altLang="en-US" b="1" dirty="0">
                <a:cs typeface="Arial" pitchFamily="34" charset="0"/>
              </a:rPr>
              <a:t>λ</a:t>
            </a:r>
            <a:r>
              <a:rPr lang="en-US" altLang="en-US" dirty="0"/>
              <a:t>	- x-ray wavelength (in meters!)</a:t>
            </a:r>
          </a:p>
          <a:p>
            <a:pPr>
              <a:spcBef>
                <a:spcPct val="50000"/>
              </a:spcBef>
            </a:pPr>
            <a:endParaRPr lang="en-US" altLang="en-US" baseline="30000" dirty="0"/>
          </a:p>
        </p:txBody>
      </p:sp>
      <p:sp>
        <p:nvSpPr>
          <p:cNvPr id="1918980" name="Text Box 4"/>
          <p:cNvSpPr txBox="1">
            <a:spLocks noChangeArrowheads="1"/>
          </p:cNvSpPr>
          <p:nvPr/>
        </p:nvSpPr>
        <p:spPr bwMode="auto">
          <a:xfrm>
            <a:off x="4576763" y="3308350"/>
            <a:ext cx="4357687" cy="32778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l-GR" altLang="en-US" b="1" dirty="0">
                <a:cs typeface="Arial" pitchFamily="34" charset="0"/>
              </a:rPr>
              <a:t>ω</a:t>
            </a:r>
            <a:r>
              <a:rPr lang="en-US" altLang="en-US" dirty="0">
                <a:cs typeface="Arial" pitchFamily="34" charset="0"/>
              </a:rPr>
              <a:t>	- rotation speed (radians/s)</a:t>
            </a:r>
          </a:p>
          <a:p>
            <a:pPr>
              <a:spcBef>
                <a:spcPct val="50000"/>
              </a:spcBef>
            </a:pPr>
            <a:r>
              <a:rPr lang="en-US" altLang="en-US" b="1" dirty="0"/>
              <a:t>L</a:t>
            </a:r>
            <a:r>
              <a:rPr lang="en-US" altLang="en-US" dirty="0"/>
              <a:t>	- Lorentz factor (speed/speed)</a:t>
            </a:r>
          </a:p>
          <a:p>
            <a:pPr>
              <a:spcBef>
                <a:spcPct val="50000"/>
              </a:spcBef>
            </a:pPr>
            <a:r>
              <a:rPr lang="en-US" altLang="en-US" b="1" dirty="0">
                <a:cs typeface="Arial" pitchFamily="34" charset="0"/>
              </a:rPr>
              <a:t>P</a:t>
            </a:r>
            <a:r>
              <a:rPr lang="en-US" altLang="en-US" dirty="0">
                <a:cs typeface="Arial" pitchFamily="34" charset="0"/>
              </a:rPr>
              <a:t>	- polarization factor </a:t>
            </a:r>
          </a:p>
          <a:p>
            <a:pPr>
              <a:spcBef>
                <a:spcPct val="50000"/>
              </a:spcBef>
            </a:pPr>
            <a:r>
              <a:rPr lang="en-US" altLang="en-US" b="1" dirty="0" smtClean="0">
                <a:cs typeface="Arial" pitchFamily="34" charset="0"/>
              </a:rPr>
              <a:t>A</a:t>
            </a:r>
            <a:r>
              <a:rPr lang="en-US" altLang="en-US" dirty="0">
                <a:cs typeface="Arial" pitchFamily="34" charset="0"/>
              </a:rPr>
              <a:t>	- attenuation factor </a:t>
            </a:r>
          </a:p>
          <a:p>
            <a:pPr>
              <a:spcBef>
                <a:spcPct val="50000"/>
              </a:spcBef>
            </a:pPr>
            <a:r>
              <a:rPr lang="en-US" altLang="en-US" b="1" dirty="0" smtClean="0">
                <a:cs typeface="Arial" pitchFamily="34" charset="0"/>
              </a:rPr>
              <a:t>F</a:t>
            </a:r>
            <a:r>
              <a:rPr lang="en-US" altLang="en-US" b="1" baseline="-25000" dirty="0" smtClean="0">
                <a:cs typeface="Arial" pitchFamily="34" charset="0"/>
              </a:rPr>
              <a:t>0</a:t>
            </a:r>
            <a:r>
              <a:rPr lang="en-US" altLang="en-US" dirty="0">
                <a:cs typeface="Arial" pitchFamily="34" charset="0"/>
              </a:rPr>
              <a:t>	- </a:t>
            </a:r>
            <a:r>
              <a:rPr lang="en-US" altLang="en-US" dirty="0" smtClean="0">
                <a:cs typeface="Arial" pitchFamily="34" charset="0"/>
              </a:rPr>
              <a:t>structure factor at T = 0</a:t>
            </a:r>
          </a:p>
          <a:p>
            <a:pPr>
              <a:spcBef>
                <a:spcPct val="50000"/>
              </a:spcBef>
            </a:pPr>
            <a:r>
              <a:rPr lang="en-US" altLang="en-US" b="1" dirty="0" smtClean="0">
                <a:cs typeface="Arial" pitchFamily="34" charset="0"/>
              </a:rPr>
              <a:t>B</a:t>
            </a:r>
            <a:r>
              <a:rPr lang="en-US" altLang="en-US" dirty="0" smtClean="0">
                <a:cs typeface="Arial" pitchFamily="34" charset="0"/>
              </a:rPr>
              <a:t>	- Debye-Waller-</a:t>
            </a:r>
            <a:r>
              <a:rPr lang="en-US" altLang="en-US" dirty="0" err="1" smtClean="0">
                <a:cs typeface="Arial" pitchFamily="34" charset="0"/>
              </a:rPr>
              <a:t>Ott</a:t>
            </a:r>
            <a:r>
              <a:rPr lang="en-US" altLang="en-US" dirty="0" smtClean="0">
                <a:cs typeface="Arial" pitchFamily="34" charset="0"/>
              </a:rPr>
              <a:t> factor</a:t>
            </a:r>
          </a:p>
          <a:p>
            <a:pPr>
              <a:spcBef>
                <a:spcPct val="50000"/>
              </a:spcBef>
            </a:pPr>
            <a:r>
              <a:rPr lang="en-US" altLang="en-US" b="1" dirty="0">
                <a:cs typeface="Arial" pitchFamily="34" charset="0"/>
              </a:rPr>
              <a:t>s</a:t>
            </a:r>
            <a:r>
              <a:rPr lang="en-US" altLang="en-US" dirty="0" smtClean="0">
                <a:cs typeface="Arial" pitchFamily="34" charset="0"/>
              </a:rPr>
              <a:t>	- 0.5/d-spacing</a:t>
            </a:r>
            <a:endParaRPr lang="en-US" altLang="en-US" dirty="0">
              <a:cs typeface="Arial" pitchFamily="34" charset="0"/>
            </a:endParaRPr>
          </a:p>
          <a:p>
            <a:pPr algn="r">
              <a:spcBef>
                <a:spcPct val="50000"/>
              </a:spcBef>
            </a:pPr>
            <a:r>
              <a:rPr lang="en-US" altLang="en-US" dirty="0">
                <a:cs typeface="Arial" pitchFamily="34" charset="0"/>
              </a:rPr>
              <a:t>C. G. Darwin (1914)</a:t>
            </a:r>
          </a:p>
        </p:txBody>
      </p:sp>
      <p:sp>
        <p:nvSpPr>
          <p:cNvPr id="1918981" name="Rectangle 5"/>
          <p:cNvSpPr>
            <a:spLocks noChangeArrowheads="1"/>
          </p:cNvSpPr>
          <p:nvPr/>
        </p:nvSpPr>
        <p:spPr bwMode="auto">
          <a:xfrm>
            <a:off x="5503900" y="1816100"/>
            <a:ext cx="3009222"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50000"/>
              </a:spcBef>
            </a:pPr>
            <a:r>
              <a:rPr lang="en-US" altLang="en-US" sz="3600" dirty="0"/>
              <a:t>P A | </a:t>
            </a:r>
            <a:r>
              <a:rPr lang="en-US" altLang="en-US" sz="3600" dirty="0" smtClean="0"/>
              <a:t>F</a:t>
            </a:r>
            <a:r>
              <a:rPr lang="en-US" altLang="en-US" sz="3600" baseline="-25000" dirty="0" smtClean="0"/>
              <a:t>0</a:t>
            </a:r>
            <a:r>
              <a:rPr lang="en-US" altLang="en-US" sz="3600" dirty="0" smtClean="0"/>
              <a:t>e</a:t>
            </a:r>
            <a:r>
              <a:rPr lang="en-US" altLang="en-US" sz="3600" baseline="30000" dirty="0" smtClean="0"/>
              <a:t>-Bs</a:t>
            </a:r>
            <a:r>
              <a:rPr lang="en-US" altLang="en-US" sz="2000" baseline="100000" dirty="0" smtClean="0"/>
              <a:t>2</a:t>
            </a:r>
            <a:r>
              <a:rPr lang="en-US" altLang="en-US" sz="3600" dirty="0" smtClean="0"/>
              <a:t> </a:t>
            </a:r>
            <a:r>
              <a:rPr lang="en-US" altLang="en-US" sz="3600" dirty="0"/>
              <a:t>|</a:t>
            </a:r>
            <a:r>
              <a:rPr lang="en-US" altLang="en-US" sz="3600" baseline="30000" dirty="0"/>
              <a:t>2</a:t>
            </a:r>
          </a:p>
        </p:txBody>
      </p:sp>
      <p:sp>
        <p:nvSpPr>
          <p:cNvPr id="1918982" name="Text Box 6"/>
          <p:cNvSpPr txBox="1">
            <a:spLocks noChangeArrowheads="1"/>
          </p:cNvSpPr>
          <p:nvPr/>
        </p:nvSpPr>
        <p:spPr bwMode="auto">
          <a:xfrm>
            <a:off x="352425" y="1803400"/>
            <a:ext cx="2945037"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dirty="0" err="1" smtClean="0">
                <a:cs typeface="Arial" pitchFamily="34" charset="0"/>
              </a:rPr>
              <a:t>I</a:t>
            </a:r>
            <a:r>
              <a:rPr lang="en-US" altLang="en-US" sz="3600" baseline="-25000" dirty="0" err="1" smtClean="0">
                <a:cs typeface="Arial" pitchFamily="34" charset="0"/>
              </a:rPr>
              <a:t>spot</a:t>
            </a:r>
            <a:r>
              <a:rPr lang="en-US" altLang="en-US" sz="3600" dirty="0" smtClean="0">
                <a:cs typeface="Arial" pitchFamily="34" charset="0"/>
              </a:rPr>
              <a:t> </a:t>
            </a:r>
            <a:r>
              <a:rPr lang="en-US" altLang="en-US" sz="3600" dirty="0">
                <a:cs typeface="Arial" pitchFamily="34" charset="0"/>
              </a:rPr>
              <a:t>= </a:t>
            </a:r>
            <a:r>
              <a:rPr lang="en-US" altLang="en-US" sz="3600" dirty="0" err="1" smtClean="0">
                <a:solidFill>
                  <a:srgbClr val="FF0000"/>
                </a:solidFill>
                <a:cs typeface="Arial" pitchFamily="34" charset="0"/>
              </a:rPr>
              <a:t>I</a:t>
            </a:r>
            <a:r>
              <a:rPr lang="en-US" altLang="en-US" sz="3600" baseline="-25000" dirty="0" err="1" smtClean="0">
                <a:solidFill>
                  <a:srgbClr val="FF0000"/>
                </a:solidFill>
                <a:cs typeface="Arial" pitchFamily="34" charset="0"/>
              </a:rPr>
              <a:t>beam</a:t>
            </a:r>
            <a:r>
              <a:rPr lang="en-US" altLang="en-US" sz="3600" dirty="0" smtClean="0">
                <a:cs typeface="Arial" pitchFamily="34" charset="0"/>
              </a:rPr>
              <a:t> r</a:t>
            </a:r>
            <a:r>
              <a:rPr lang="en-US" altLang="en-US" sz="3600" baseline="-25000" dirty="0" smtClean="0">
                <a:cs typeface="Arial" pitchFamily="34" charset="0"/>
              </a:rPr>
              <a:t>e</a:t>
            </a:r>
            <a:r>
              <a:rPr lang="en-US" altLang="en-US" sz="3600" baseline="30000" dirty="0" smtClean="0">
                <a:cs typeface="Arial" pitchFamily="34" charset="0"/>
              </a:rPr>
              <a:t>2</a:t>
            </a:r>
            <a:endParaRPr lang="el-GR" altLang="en-US" sz="3600" baseline="-25000" dirty="0">
              <a:cs typeface="Arial" pitchFamily="34" charset="0"/>
            </a:endParaRPr>
          </a:p>
        </p:txBody>
      </p:sp>
      <p:grpSp>
        <p:nvGrpSpPr>
          <p:cNvPr id="1918983" name="Group 7"/>
          <p:cNvGrpSpPr>
            <a:grpSpLocks/>
          </p:cNvGrpSpPr>
          <p:nvPr/>
        </p:nvGrpSpPr>
        <p:grpSpPr bwMode="auto">
          <a:xfrm>
            <a:off x="3273463" y="1484313"/>
            <a:ext cx="963612" cy="1304925"/>
            <a:chOff x="2149" y="908"/>
            <a:chExt cx="607" cy="822"/>
          </a:xfrm>
        </p:grpSpPr>
        <p:sp>
          <p:nvSpPr>
            <p:cNvPr id="1918984" name="Text Box 8"/>
            <p:cNvSpPr txBox="1">
              <a:spLocks noChangeArrowheads="1"/>
            </p:cNvSpPr>
            <p:nvPr/>
          </p:nvSpPr>
          <p:spPr bwMode="auto">
            <a:xfrm>
              <a:off x="2149" y="908"/>
              <a:ext cx="607"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dirty="0" err="1">
                  <a:cs typeface="Arial" pitchFamily="34" charset="0"/>
                </a:rPr>
                <a:t>V</a:t>
              </a:r>
              <a:r>
                <a:rPr lang="en-US" altLang="en-US" sz="3600" baseline="-25000" dirty="0" err="1">
                  <a:cs typeface="Arial" pitchFamily="34" charset="0"/>
                </a:rPr>
                <a:t>xtal</a:t>
              </a:r>
              <a:endParaRPr lang="el-GR" altLang="en-US" sz="3600" baseline="-25000" dirty="0">
                <a:cs typeface="Arial" pitchFamily="34" charset="0"/>
              </a:endParaRPr>
            </a:p>
          </p:txBody>
        </p:sp>
        <p:sp>
          <p:nvSpPr>
            <p:cNvPr id="1918985" name="Text Box 9"/>
            <p:cNvSpPr txBox="1">
              <a:spLocks noChangeArrowheads="1"/>
            </p:cNvSpPr>
            <p:nvPr/>
          </p:nvSpPr>
          <p:spPr bwMode="auto">
            <a:xfrm>
              <a:off x="2154" y="1326"/>
              <a:ext cx="597"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cs typeface="Arial" pitchFamily="34" charset="0"/>
                </a:rPr>
                <a:t>V</a:t>
              </a:r>
              <a:r>
                <a:rPr lang="en-US" altLang="en-US" sz="3600" baseline="-25000">
                  <a:cs typeface="Arial" pitchFamily="34" charset="0"/>
                </a:rPr>
                <a:t>cell</a:t>
              </a:r>
              <a:endParaRPr lang="el-GR" altLang="en-US" sz="3600" baseline="-25000">
                <a:cs typeface="Arial" pitchFamily="34" charset="0"/>
              </a:endParaRPr>
            </a:p>
          </p:txBody>
        </p:sp>
        <p:sp>
          <p:nvSpPr>
            <p:cNvPr id="1918986" name="Line 10"/>
            <p:cNvSpPr>
              <a:spLocks noChangeShapeType="1"/>
            </p:cNvSpPr>
            <p:nvPr/>
          </p:nvSpPr>
          <p:spPr bwMode="auto">
            <a:xfrm flipV="1">
              <a:off x="2166" y="1333"/>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18987" name="Group 11"/>
          <p:cNvGrpSpPr>
            <a:grpSpLocks/>
          </p:cNvGrpSpPr>
          <p:nvPr/>
        </p:nvGrpSpPr>
        <p:grpSpPr bwMode="auto">
          <a:xfrm>
            <a:off x="4246600" y="1484313"/>
            <a:ext cx="1304925" cy="1304925"/>
            <a:chOff x="2874" y="962"/>
            <a:chExt cx="822" cy="822"/>
          </a:xfrm>
        </p:grpSpPr>
        <p:sp>
          <p:nvSpPr>
            <p:cNvPr id="1918988" name="Text Box 12"/>
            <p:cNvSpPr txBox="1">
              <a:spLocks noChangeArrowheads="1"/>
            </p:cNvSpPr>
            <p:nvPr/>
          </p:nvSpPr>
          <p:spPr bwMode="auto">
            <a:xfrm>
              <a:off x="2995" y="962"/>
              <a:ext cx="58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l-GR" altLang="en-US" sz="3600">
                  <a:cs typeface="Arial" pitchFamily="34" charset="0"/>
                </a:rPr>
                <a:t>λ</a:t>
              </a:r>
              <a:r>
                <a:rPr lang="en-US" altLang="en-US" sz="3600" baseline="48000">
                  <a:cs typeface="Arial" pitchFamily="34" charset="0"/>
                </a:rPr>
                <a:t>3 </a:t>
              </a:r>
              <a:r>
                <a:rPr lang="en-US" altLang="en-US" sz="3600">
                  <a:cs typeface="Arial" pitchFamily="34" charset="0"/>
                </a:rPr>
                <a:t>L</a:t>
              </a:r>
              <a:endParaRPr lang="el-GR" altLang="en-US" sz="3600" baseline="-25000">
                <a:cs typeface="Arial" pitchFamily="34" charset="0"/>
              </a:endParaRPr>
            </a:p>
          </p:txBody>
        </p:sp>
        <p:sp>
          <p:nvSpPr>
            <p:cNvPr id="1918989" name="Text Box 13"/>
            <p:cNvSpPr txBox="1">
              <a:spLocks noChangeArrowheads="1"/>
            </p:cNvSpPr>
            <p:nvPr/>
          </p:nvSpPr>
          <p:spPr bwMode="auto">
            <a:xfrm>
              <a:off x="2874" y="1380"/>
              <a:ext cx="82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l-GR" altLang="en-US" sz="3600">
                  <a:cs typeface="Arial" pitchFamily="34" charset="0"/>
                </a:rPr>
                <a:t>ω</a:t>
              </a:r>
              <a:r>
                <a:rPr lang="en-US" altLang="en-US" sz="3600">
                  <a:cs typeface="Arial" pitchFamily="34" charset="0"/>
                </a:rPr>
                <a:t>V</a:t>
              </a:r>
              <a:r>
                <a:rPr lang="en-US" altLang="en-US" sz="3600" baseline="-25000">
                  <a:cs typeface="Arial" pitchFamily="34" charset="0"/>
                </a:rPr>
                <a:t>cell</a:t>
              </a:r>
              <a:endParaRPr lang="el-GR" altLang="en-US" sz="3600" baseline="-25000">
                <a:cs typeface="Arial" pitchFamily="34" charset="0"/>
              </a:endParaRPr>
            </a:p>
          </p:txBody>
        </p:sp>
        <p:sp>
          <p:nvSpPr>
            <p:cNvPr id="1918990" name="Line 14"/>
            <p:cNvSpPr>
              <a:spLocks noChangeShapeType="1"/>
            </p:cNvSpPr>
            <p:nvPr/>
          </p:nvSpPr>
          <p:spPr bwMode="auto">
            <a:xfrm flipV="1">
              <a:off x="2922" y="1387"/>
              <a:ext cx="7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250284938"/>
      </p:ext>
    </p:extLst>
  </p:cSld>
  <p:clrMapOvr>
    <a:masterClrMapping/>
  </p:clrMapOvr>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8978" name="Rectangle 2"/>
          <p:cNvSpPr>
            <a:spLocks noGrp="1" noChangeArrowheads="1"/>
          </p:cNvSpPr>
          <p:nvPr>
            <p:ph type="title"/>
          </p:nvPr>
        </p:nvSpPr>
        <p:spPr/>
        <p:txBody>
          <a:bodyPr/>
          <a:lstStyle/>
          <a:p>
            <a:r>
              <a:rPr lang="en-US" altLang="en-US" b="1"/>
              <a:t>Darwin’s Formula</a:t>
            </a:r>
          </a:p>
        </p:txBody>
      </p:sp>
      <p:sp>
        <p:nvSpPr>
          <p:cNvPr id="1918979" name="Text Box 3"/>
          <p:cNvSpPr txBox="1">
            <a:spLocks noChangeArrowheads="1"/>
          </p:cNvSpPr>
          <p:nvPr/>
        </p:nvSpPr>
        <p:spPr bwMode="auto">
          <a:xfrm>
            <a:off x="257175" y="3308350"/>
            <a:ext cx="4237038" cy="2979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b="1" dirty="0" err="1" smtClean="0"/>
              <a:t>I</a:t>
            </a:r>
            <a:r>
              <a:rPr lang="en-US" altLang="en-US" b="1" baseline="-25000" dirty="0" err="1" smtClean="0"/>
              <a:t>spot</a:t>
            </a:r>
            <a:r>
              <a:rPr lang="en-US" altLang="en-US" dirty="0"/>
              <a:t>	- photons/spot (fully-recorded)</a:t>
            </a:r>
          </a:p>
          <a:p>
            <a:pPr>
              <a:spcBef>
                <a:spcPct val="50000"/>
              </a:spcBef>
            </a:pPr>
            <a:r>
              <a:rPr lang="en-US" altLang="en-US" b="1" dirty="0" err="1"/>
              <a:t>I</a:t>
            </a:r>
            <a:r>
              <a:rPr lang="en-US" altLang="en-US" b="1" baseline="-25000" dirty="0" err="1"/>
              <a:t>beam</a:t>
            </a:r>
            <a:r>
              <a:rPr lang="en-US" altLang="en-US" dirty="0"/>
              <a:t>	- incident (photons/s/m</a:t>
            </a:r>
            <a:r>
              <a:rPr lang="en-US" altLang="en-US" baseline="30000" dirty="0"/>
              <a:t>2</a:t>
            </a:r>
            <a:r>
              <a:rPr lang="en-US" altLang="en-US" dirty="0"/>
              <a:t> )</a:t>
            </a:r>
          </a:p>
          <a:p>
            <a:pPr>
              <a:spcBef>
                <a:spcPct val="50000"/>
              </a:spcBef>
            </a:pPr>
            <a:r>
              <a:rPr lang="en-US" altLang="en-US" b="1" dirty="0"/>
              <a:t>r</a:t>
            </a:r>
            <a:r>
              <a:rPr lang="en-US" altLang="en-US" b="1" baseline="-25000" dirty="0"/>
              <a:t>e</a:t>
            </a:r>
            <a:r>
              <a:rPr lang="en-US" altLang="en-US" dirty="0"/>
              <a:t>	- classical electron radius 		   (2.818x10</a:t>
            </a:r>
            <a:r>
              <a:rPr lang="en-US" altLang="en-US" baseline="30000" dirty="0"/>
              <a:t>-15</a:t>
            </a:r>
            <a:r>
              <a:rPr lang="en-US" altLang="en-US" dirty="0"/>
              <a:t> m)</a:t>
            </a:r>
          </a:p>
          <a:p>
            <a:pPr>
              <a:spcBef>
                <a:spcPct val="50000"/>
              </a:spcBef>
            </a:pPr>
            <a:r>
              <a:rPr lang="en-US" altLang="en-US" b="1" dirty="0" err="1">
                <a:solidFill>
                  <a:srgbClr val="FF0000"/>
                </a:solidFill>
              </a:rPr>
              <a:t>V</a:t>
            </a:r>
            <a:r>
              <a:rPr lang="en-US" altLang="en-US" b="1" baseline="-25000" dirty="0" err="1">
                <a:solidFill>
                  <a:srgbClr val="FF0000"/>
                </a:solidFill>
              </a:rPr>
              <a:t>xtal</a:t>
            </a:r>
            <a:r>
              <a:rPr lang="en-US" altLang="en-US" dirty="0">
                <a:solidFill>
                  <a:srgbClr val="FF0000"/>
                </a:solidFill>
              </a:rPr>
              <a:t>	- volume of crystal (in m</a:t>
            </a:r>
            <a:r>
              <a:rPr lang="en-US" altLang="en-US" baseline="30000" dirty="0">
                <a:solidFill>
                  <a:srgbClr val="FF0000"/>
                </a:solidFill>
              </a:rPr>
              <a:t>3</a:t>
            </a:r>
            <a:r>
              <a:rPr lang="en-US" altLang="en-US" dirty="0">
                <a:solidFill>
                  <a:srgbClr val="FF0000"/>
                </a:solidFill>
              </a:rPr>
              <a:t>)</a:t>
            </a:r>
            <a:endParaRPr lang="en-US" altLang="en-US" baseline="30000" dirty="0">
              <a:solidFill>
                <a:srgbClr val="FF0000"/>
              </a:solidFill>
            </a:endParaRPr>
          </a:p>
          <a:p>
            <a:pPr>
              <a:spcBef>
                <a:spcPct val="50000"/>
              </a:spcBef>
            </a:pPr>
            <a:r>
              <a:rPr lang="en-US" altLang="en-US" b="1" dirty="0" err="1"/>
              <a:t>V</a:t>
            </a:r>
            <a:r>
              <a:rPr lang="en-US" altLang="en-US" b="1" baseline="-25000" dirty="0" err="1"/>
              <a:t>cell</a:t>
            </a:r>
            <a:r>
              <a:rPr lang="en-US" altLang="en-US" dirty="0"/>
              <a:t>	- volume of unit cell (in m</a:t>
            </a:r>
            <a:r>
              <a:rPr lang="en-US" altLang="en-US" baseline="30000" dirty="0"/>
              <a:t>3</a:t>
            </a:r>
            <a:r>
              <a:rPr lang="en-US" altLang="en-US" dirty="0"/>
              <a:t>)</a:t>
            </a:r>
            <a:endParaRPr lang="en-US" altLang="en-US" baseline="30000" dirty="0"/>
          </a:p>
          <a:p>
            <a:pPr>
              <a:spcBef>
                <a:spcPct val="50000"/>
              </a:spcBef>
            </a:pPr>
            <a:r>
              <a:rPr lang="el-GR" altLang="en-US" b="1" dirty="0">
                <a:cs typeface="Arial" pitchFamily="34" charset="0"/>
              </a:rPr>
              <a:t>λ</a:t>
            </a:r>
            <a:r>
              <a:rPr lang="en-US" altLang="en-US" dirty="0"/>
              <a:t>	- x-ray wavelength (in meters!)</a:t>
            </a:r>
          </a:p>
          <a:p>
            <a:pPr>
              <a:spcBef>
                <a:spcPct val="50000"/>
              </a:spcBef>
            </a:pPr>
            <a:endParaRPr lang="en-US" altLang="en-US" baseline="30000" dirty="0"/>
          </a:p>
        </p:txBody>
      </p:sp>
      <p:sp>
        <p:nvSpPr>
          <p:cNvPr id="1918980" name="Text Box 4"/>
          <p:cNvSpPr txBox="1">
            <a:spLocks noChangeArrowheads="1"/>
          </p:cNvSpPr>
          <p:nvPr/>
        </p:nvSpPr>
        <p:spPr bwMode="auto">
          <a:xfrm>
            <a:off x="4576763" y="3308350"/>
            <a:ext cx="4357687" cy="32778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l-GR" altLang="en-US" b="1" dirty="0">
                <a:cs typeface="Arial" pitchFamily="34" charset="0"/>
              </a:rPr>
              <a:t>ω</a:t>
            </a:r>
            <a:r>
              <a:rPr lang="en-US" altLang="en-US" dirty="0">
                <a:cs typeface="Arial" pitchFamily="34" charset="0"/>
              </a:rPr>
              <a:t>	- rotation speed (radians/s)</a:t>
            </a:r>
          </a:p>
          <a:p>
            <a:pPr>
              <a:spcBef>
                <a:spcPct val="50000"/>
              </a:spcBef>
            </a:pPr>
            <a:r>
              <a:rPr lang="en-US" altLang="en-US" b="1" dirty="0"/>
              <a:t>L</a:t>
            </a:r>
            <a:r>
              <a:rPr lang="en-US" altLang="en-US" dirty="0"/>
              <a:t>	- Lorentz factor (speed/speed)</a:t>
            </a:r>
          </a:p>
          <a:p>
            <a:pPr>
              <a:spcBef>
                <a:spcPct val="50000"/>
              </a:spcBef>
            </a:pPr>
            <a:r>
              <a:rPr lang="en-US" altLang="en-US" b="1" dirty="0">
                <a:cs typeface="Arial" pitchFamily="34" charset="0"/>
              </a:rPr>
              <a:t>P</a:t>
            </a:r>
            <a:r>
              <a:rPr lang="en-US" altLang="en-US" dirty="0">
                <a:cs typeface="Arial" pitchFamily="34" charset="0"/>
              </a:rPr>
              <a:t>	- polarization factor </a:t>
            </a:r>
          </a:p>
          <a:p>
            <a:pPr>
              <a:spcBef>
                <a:spcPct val="50000"/>
              </a:spcBef>
            </a:pPr>
            <a:r>
              <a:rPr lang="en-US" altLang="en-US" b="1" dirty="0" smtClean="0">
                <a:cs typeface="Arial" pitchFamily="34" charset="0"/>
              </a:rPr>
              <a:t>A</a:t>
            </a:r>
            <a:r>
              <a:rPr lang="en-US" altLang="en-US" dirty="0">
                <a:cs typeface="Arial" pitchFamily="34" charset="0"/>
              </a:rPr>
              <a:t>	- attenuation factor </a:t>
            </a:r>
          </a:p>
          <a:p>
            <a:pPr>
              <a:spcBef>
                <a:spcPct val="50000"/>
              </a:spcBef>
            </a:pPr>
            <a:r>
              <a:rPr lang="en-US" altLang="en-US" b="1" dirty="0" smtClean="0">
                <a:cs typeface="Arial" pitchFamily="34" charset="0"/>
              </a:rPr>
              <a:t>F</a:t>
            </a:r>
            <a:r>
              <a:rPr lang="en-US" altLang="en-US" b="1" baseline="-25000" dirty="0" smtClean="0">
                <a:cs typeface="Arial" pitchFamily="34" charset="0"/>
              </a:rPr>
              <a:t>0</a:t>
            </a:r>
            <a:r>
              <a:rPr lang="en-US" altLang="en-US" dirty="0" smtClean="0">
                <a:cs typeface="Arial" pitchFamily="34" charset="0"/>
              </a:rPr>
              <a:t>	- structure factor at T = 0</a:t>
            </a:r>
          </a:p>
          <a:p>
            <a:pPr>
              <a:spcBef>
                <a:spcPct val="50000"/>
              </a:spcBef>
            </a:pPr>
            <a:r>
              <a:rPr lang="en-US" altLang="en-US" b="1" dirty="0" smtClean="0">
                <a:cs typeface="Arial" pitchFamily="34" charset="0"/>
              </a:rPr>
              <a:t>B</a:t>
            </a:r>
            <a:r>
              <a:rPr lang="en-US" altLang="en-US" dirty="0" smtClean="0">
                <a:cs typeface="Arial" pitchFamily="34" charset="0"/>
              </a:rPr>
              <a:t>	- Debye-Waller-</a:t>
            </a:r>
            <a:r>
              <a:rPr lang="en-US" altLang="en-US" dirty="0" err="1" smtClean="0">
                <a:cs typeface="Arial" pitchFamily="34" charset="0"/>
              </a:rPr>
              <a:t>Ott</a:t>
            </a:r>
            <a:r>
              <a:rPr lang="en-US" altLang="en-US" dirty="0" smtClean="0">
                <a:cs typeface="Arial" pitchFamily="34" charset="0"/>
              </a:rPr>
              <a:t> factor</a:t>
            </a:r>
          </a:p>
          <a:p>
            <a:pPr>
              <a:spcBef>
                <a:spcPct val="50000"/>
              </a:spcBef>
            </a:pPr>
            <a:r>
              <a:rPr lang="en-US" altLang="en-US" b="1" dirty="0">
                <a:cs typeface="Arial" pitchFamily="34" charset="0"/>
              </a:rPr>
              <a:t>s</a:t>
            </a:r>
            <a:r>
              <a:rPr lang="en-US" altLang="en-US" dirty="0" smtClean="0">
                <a:cs typeface="Arial" pitchFamily="34" charset="0"/>
              </a:rPr>
              <a:t>	- 0.5/d-spacing</a:t>
            </a:r>
            <a:endParaRPr lang="en-US" altLang="en-US" dirty="0">
              <a:cs typeface="Arial" pitchFamily="34" charset="0"/>
            </a:endParaRPr>
          </a:p>
          <a:p>
            <a:pPr algn="r">
              <a:spcBef>
                <a:spcPct val="50000"/>
              </a:spcBef>
            </a:pPr>
            <a:r>
              <a:rPr lang="en-US" altLang="en-US" dirty="0">
                <a:cs typeface="Arial" pitchFamily="34" charset="0"/>
              </a:rPr>
              <a:t>C. G. Darwin (1914)</a:t>
            </a:r>
          </a:p>
        </p:txBody>
      </p:sp>
      <p:sp>
        <p:nvSpPr>
          <p:cNvPr id="1918981" name="Rectangle 5"/>
          <p:cNvSpPr>
            <a:spLocks noChangeArrowheads="1"/>
          </p:cNvSpPr>
          <p:nvPr/>
        </p:nvSpPr>
        <p:spPr bwMode="auto">
          <a:xfrm>
            <a:off x="5503900" y="1816100"/>
            <a:ext cx="3009222"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50000"/>
              </a:spcBef>
            </a:pPr>
            <a:r>
              <a:rPr lang="en-US" altLang="en-US" sz="3600" dirty="0"/>
              <a:t>P A | </a:t>
            </a:r>
            <a:r>
              <a:rPr lang="en-US" altLang="en-US" sz="3600" dirty="0" smtClean="0"/>
              <a:t>F</a:t>
            </a:r>
            <a:r>
              <a:rPr lang="en-US" altLang="en-US" sz="3600" baseline="-25000" dirty="0" smtClean="0"/>
              <a:t>0</a:t>
            </a:r>
            <a:r>
              <a:rPr lang="en-US" altLang="en-US" sz="3600" dirty="0" smtClean="0"/>
              <a:t>e</a:t>
            </a:r>
            <a:r>
              <a:rPr lang="en-US" altLang="en-US" sz="3600" baseline="30000" dirty="0" smtClean="0"/>
              <a:t>-Bs</a:t>
            </a:r>
            <a:r>
              <a:rPr lang="en-US" altLang="en-US" sz="2000" baseline="100000" dirty="0" smtClean="0"/>
              <a:t>2</a:t>
            </a:r>
            <a:r>
              <a:rPr lang="en-US" altLang="en-US" sz="3600" dirty="0" smtClean="0"/>
              <a:t> </a:t>
            </a:r>
            <a:r>
              <a:rPr lang="en-US" altLang="en-US" sz="3600" dirty="0"/>
              <a:t>|</a:t>
            </a:r>
            <a:r>
              <a:rPr lang="en-US" altLang="en-US" sz="3600" baseline="30000" dirty="0"/>
              <a:t>2</a:t>
            </a:r>
          </a:p>
        </p:txBody>
      </p:sp>
      <p:sp>
        <p:nvSpPr>
          <p:cNvPr id="1918982" name="Text Box 6"/>
          <p:cNvSpPr txBox="1">
            <a:spLocks noChangeArrowheads="1"/>
          </p:cNvSpPr>
          <p:nvPr/>
        </p:nvSpPr>
        <p:spPr bwMode="auto">
          <a:xfrm>
            <a:off x="352425" y="1803400"/>
            <a:ext cx="2945037"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dirty="0" err="1" smtClean="0">
                <a:cs typeface="Arial" pitchFamily="34" charset="0"/>
              </a:rPr>
              <a:t>I</a:t>
            </a:r>
            <a:r>
              <a:rPr lang="en-US" altLang="en-US" sz="3600" baseline="-25000" dirty="0" err="1" smtClean="0">
                <a:cs typeface="Arial" pitchFamily="34" charset="0"/>
              </a:rPr>
              <a:t>spot</a:t>
            </a:r>
            <a:r>
              <a:rPr lang="en-US" altLang="en-US" sz="3600" dirty="0" smtClean="0">
                <a:cs typeface="Arial" pitchFamily="34" charset="0"/>
              </a:rPr>
              <a:t> </a:t>
            </a:r>
            <a:r>
              <a:rPr lang="en-US" altLang="en-US" sz="3600" dirty="0">
                <a:cs typeface="Arial" pitchFamily="34" charset="0"/>
              </a:rPr>
              <a:t>= </a:t>
            </a:r>
            <a:r>
              <a:rPr lang="en-US" altLang="en-US" sz="3600" dirty="0" err="1" smtClean="0">
                <a:cs typeface="Arial" pitchFamily="34" charset="0"/>
              </a:rPr>
              <a:t>I</a:t>
            </a:r>
            <a:r>
              <a:rPr lang="en-US" altLang="en-US" sz="3600" baseline="-25000" dirty="0" err="1" smtClean="0">
                <a:cs typeface="Arial" pitchFamily="34" charset="0"/>
              </a:rPr>
              <a:t>beam</a:t>
            </a:r>
            <a:r>
              <a:rPr lang="en-US" altLang="en-US" sz="3600" dirty="0" smtClean="0">
                <a:cs typeface="Arial" pitchFamily="34" charset="0"/>
              </a:rPr>
              <a:t> r</a:t>
            </a:r>
            <a:r>
              <a:rPr lang="en-US" altLang="en-US" sz="3600" baseline="-25000" dirty="0" smtClean="0">
                <a:cs typeface="Arial" pitchFamily="34" charset="0"/>
              </a:rPr>
              <a:t>e</a:t>
            </a:r>
            <a:r>
              <a:rPr lang="en-US" altLang="en-US" sz="3600" baseline="30000" dirty="0" smtClean="0">
                <a:cs typeface="Arial" pitchFamily="34" charset="0"/>
              </a:rPr>
              <a:t>2</a:t>
            </a:r>
            <a:endParaRPr lang="el-GR" altLang="en-US" sz="3600" baseline="-25000" dirty="0">
              <a:cs typeface="Arial" pitchFamily="34" charset="0"/>
            </a:endParaRPr>
          </a:p>
        </p:txBody>
      </p:sp>
      <p:grpSp>
        <p:nvGrpSpPr>
          <p:cNvPr id="1918983" name="Group 7"/>
          <p:cNvGrpSpPr>
            <a:grpSpLocks/>
          </p:cNvGrpSpPr>
          <p:nvPr/>
        </p:nvGrpSpPr>
        <p:grpSpPr bwMode="auto">
          <a:xfrm>
            <a:off x="3273463" y="1484313"/>
            <a:ext cx="963612" cy="1304925"/>
            <a:chOff x="2149" y="908"/>
            <a:chExt cx="607" cy="822"/>
          </a:xfrm>
        </p:grpSpPr>
        <p:sp>
          <p:nvSpPr>
            <p:cNvPr id="1918984" name="Text Box 8"/>
            <p:cNvSpPr txBox="1">
              <a:spLocks noChangeArrowheads="1"/>
            </p:cNvSpPr>
            <p:nvPr/>
          </p:nvSpPr>
          <p:spPr bwMode="auto">
            <a:xfrm>
              <a:off x="2149" y="908"/>
              <a:ext cx="607"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dirty="0" err="1">
                  <a:solidFill>
                    <a:srgbClr val="FF0000"/>
                  </a:solidFill>
                  <a:cs typeface="Arial" pitchFamily="34" charset="0"/>
                </a:rPr>
                <a:t>V</a:t>
              </a:r>
              <a:r>
                <a:rPr lang="en-US" altLang="en-US" sz="3600" baseline="-25000" dirty="0" err="1">
                  <a:solidFill>
                    <a:srgbClr val="FF0000"/>
                  </a:solidFill>
                  <a:cs typeface="Arial" pitchFamily="34" charset="0"/>
                </a:rPr>
                <a:t>xtal</a:t>
              </a:r>
              <a:endParaRPr lang="el-GR" altLang="en-US" sz="3600" baseline="-25000" dirty="0">
                <a:solidFill>
                  <a:srgbClr val="FF0000"/>
                </a:solidFill>
                <a:cs typeface="Arial" pitchFamily="34" charset="0"/>
              </a:endParaRPr>
            </a:p>
          </p:txBody>
        </p:sp>
        <p:sp>
          <p:nvSpPr>
            <p:cNvPr id="1918985" name="Text Box 9"/>
            <p:cNvSpPr txBox="1">
              <a:spLocks noChangeArrowheads="1"/>
            </p:cNvSpPr>
            <p:nvPr/>
          </p:nvSpPr>
          <p:spPr bwMode="auto">
            <a:xfrm>
              <a:off x="2154" y="1326"/>
              <a:ext cx="597"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cs typeface="Arial" pitchFamily="34" charset="0"/>
                </a:rPr>
                <a:t>V</a:t>
              </a:r>
              <a:r>
                <a:rPr lang="en-US" altLang="en-US" sz="3600" baseline="-25000">
                  <a:cs typeface="Arial" pitchFamily="34" charset="0"/>
                </a:rPr>
                <a:t>cell</a:t>
              </a:r>
              <a:endParaRPr lang="el-GR" altLang="en-US" sz="3600" baseline="-25000">
                <a:cs typeface="Arial" pitchFamily="34" charset="0"/>
              </a:endParaRPr>
            </a:p>
          </p:txBody>
        </p:sp>
        <p:sp>
          <p:nvSpPr>
            <p:cNvPr id="1918986" name="Line 10"/>
            <p:cNvSpPr>
              <a:spLocks noChangeShapeType="1"/>
            </p:cNvSpPr>
            <p:nvPr/>
          </p:nvSpPr>
          <p:spPr bwMode="auto">
            <a:xfrm flipV="1">
              <a:off x="2166" y="1333"/>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18987" name="Group 11"/>
          <p:cNvGrpSpPr>
            <a:grpSpLocks/>
          </p:cNvGrpSpPr>
          <p:nvPr/>
        </p:nvGrpSpPr>
        <p:grpSpPr bwMode="auto">
          <a:xfrm>
            <a:off x="4246600" y="1484313"/>
            <a:ext cx="1304925" cy="1304925"/>
            <a:chOff x="2874" y="962"/>
            <a:chExt cx="822" cy="822"/>
          </a:xfrm>
        </p:grpSpPr>
        <p:sp>
          <p:nvSpPr>
            <p:cNvPr id="1918988" name="Text Box 12"/>
            <p:cNvSpPr txBox="1">
              <a:spLocks noChangeArrowheads="1"/>
            </p:cNvSpPr>
            <p:nvPr/>
          </p:nvSpPr>
          <p:spPr bwMode="auto">
            <a:xfrm>
              <a:off x="2995" y="962"/>
              <a:ext cx="58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l-GR" altLang="en-US" sz="3600">
                  <a:cs typeface="Arial" pitchFamily="34" charset="0"/>
                </a:rPr>
                <a:t>λ</a:t>
              </a:r>
              <a:r>
                <a:rPr lang="en-US" altLang="en-US" sz="3600" baseline="48000">
                  <a:cs typeface="Arial" pitchFamily="34" charset="0"/>
                </a:rPr>
                <a:t>3 </a:t>
              </a:r>
              <a:r>
                <a:rPr lang="en-US" altLang="en-US" sz="3600">
                  <a:cs typeface="Arial" pitchFamily="34" charset="0"/>
                </a:rPr>
                <a:t>L</a:t>
              </a:r>
              <a:endParaRPr lang="el-GR" altLang="en-US" sz="3600" baseline="-25000">
                <a:cs typeface="Arial" pitchFamily="34" charset="0"/>
              </a:endParaRPr>
            </a:p>
          </p:txBody>
        </p:sp>
        <p:sp>
          <p:nvSpPr>
            <p:cNvPr id="1918989" name="Text Box 13"/>
            <p:cNvSpPr txBox="1">
              <a:spLocks noChangeArrowheads="1"/>
            </p:cNvSpPr>
            <p:nvPr/>
          </p:nvSpPr>
          <p:spPr bwMode="auto">
            <a:xfrm>
              <a:off x="2874" y="1380"/>
              <a:ext cx="82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l-GR" altLang="en-US" sz="3600">
                  <a:cs typeface="Arial" pitchFamily="34" charset="0"/>
                </a:rPr>
                <a:t>ω</a:t>
              </a:r>
              <a:r>
                <a:rPr lang="en-US" altLang="en-US" sz="3600">
                  <a:cs typeface="Arial" pitchFamily="34" charset="0"/>
                </a:rPr>
                <a:t>V</a:t>
              </a:r>
              <a:r>
                <a:rPr lang="en-US" altLang="en-US" sz="3600" baseline="-25000">
                  <a:cs typeface="Arial" pitchFamily="34" charset="0"/>
                </a:rPr>
                <a:t>cell</a:t>
              </a:r>
              <a:endParaRPr lang="el-GR" altLang="en-US" sz="3600" baseline="-25000">
                <a:cs typeface="Arial" pitchFamily="34" charset="0"/>
              </a:endParaRPr>
            </a:p>
          </p:txBody>
        </p:sp>
        <p:sp>
          <p:nvSpPr>
            <p:cNvPr id="1918990" name="Line 14"/>
            <p:cNvSpPr>
              <a:spLocks noChangeShapeType="1"/>
            </p:cNvSpPr>
            <p:nvPr/>
          </p:nvSpPr>
          <p:spPr bwMode="auto">
            <a:xfrm flipV="1">
              <a:off x="2922" y="1387"/>
              <a:ext cx="7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2606719444"/>
      </p:ext>
    </p:extLst>
  </p:cSld>
  <p:clrMapOvr>
    <a:masterClrMapping/>
  </p:clrMapOv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8978" name="Rectangle 2"/>
          <p:cNvSpPr>
            <a:spLocks noGrp="1" noChangeArrowheads="1"/>
          </p:cNvSpPr>
          <p:nvPr>
            <p:ph type="title"/>
          </p:nvPr>
        </p:nvSpPr>
        <p:spPr/>
        <p:txBody>
          <a:bodyPr/>
          <a:lstStyle/>
          <a:p>
            <a:r>
              <a:rPr lang="en-US" altLang="en-US" b="1"/>
              <a:t>Darwin’s Formula</a:t>
            </a:r>
          </a:p>
        </p:txBody>
      </p:sp>
      <p:sp>
        <p:nvSpPr>
          <p:cNvPr id="1918979" name="Text Box 3"/>
          <p:cNvSpPr txBox="1">
            <a:spLocks noChangeArrowheads="1"/>
          </p:cNvSpPr>
          <p:nvPr/>
        </p:nvSpPr>
        <p:spPr bwMode="auto">
          <a:xfrm>
            <a:off x="257175" y="3308350"/>
            <a:ext cx="4237038" cy="2979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b="1" dirty="0" err="1" smtClean="0"/>
              <a:t>I</a:t>
            </a:r>
            <a:r>
              <a:rPr lang="en-US" altLang="en-US" b="1" baseline="-25000" dirty="0" err="1" smtClean="0"/>
              <a:t>spot</a:t>
            </a:r>
            <a:r>
              <a:rPr lang="en-US" altLang="en-US" dirty="0"/>
              <a:t>	- photons/spot (fully-recorded)</a:t>
            </a:r>
          </a:p>
          <a:p>
            <a:pPr>
              <a:spcBef>
                <a:spcPct val="50000"/>
              </a:spcBef>
            </a:pPr>
            <a:r>
              <a:rPr lang="en-US" altLang="en-US" b="1" dirty="0" err="1"/>
              <a:t>I</a:t>
            </a:r>
            <a:r>
              <a:rPr lang="en-US" altLang="en-US" b="1" baseline="-25000" dirty="0" err="1"/>
              <a:t>beam</a:t>
            </a:r>
            <a:r>
              <a:rPr lang="en-US" altLang="en-US" dirty="0"/>
              <a:t>	- incident (photons/s/m</a:t>
            </a:r>
            <a:r>
              <a:rPr lang="en-US" altLang="en-US" baseline="30000" dirty="0"/>
              <a:t>2</a:t>
            </a:r>
            <a:r>
              <a:rPr lang="en-US" altLang="en-US" dirty="0"/>
              <a:t> )</a:t>
            </a:r>
          </a:p>
          <a:p>
            <a:pPr>
              <a:spcBef>
                <a:spcPct val="50000"/>
              </a:spcBef>
            </a:pPr>
            <a:r>
              <a:rPr lang="en-US" altLang="en-US" b="1" dirty="0"/>
              <a:t>r</a:t>
            </a:r>
            <a:r>
              <a:rPr lang="en-US" altLang="en-US" b="1" baseline="-25000" dirty="0"/>
              <a:t>e</a:t>
            </a:r>
            <a:r>
              <a:rPr lang="en-US" altLang="en-US" dirty="0"/>
              <a:t>	- classical electron radius 		   (2.818x10</a:t>
            </a:r>
            <a:r>
              <a:rPr lang="en-US" altLang="en-US" baseline="30000" dirty="0"/>
              <a:t>-15</a:t>
            </a:r>
            <a:r>
              <a:rPr lang="en-US" altLang="en-US" dirty="0"/>
              <a:t> m)</a:t>
            </a:r>
          </a:p>
          <a:p>
            <a:pPr>
              <a:spcBef>
                <a:spcPct val="50000"/>
              </a:spcBef>
            </a:pPr>
            <a:r>
              <a:rPr lang="en-US" altLang="en-US" b="1" dirty="0" err="1"/>
              <a:t>V</a:t>
            </a:r>
            <a:r>
              <a:rPr lang="en-US" altLang="en-US" b="1" baseline="-25000" dirty="0" err="1"/>
              <a:t>xtal</a:t>
            </a:r>
            <a:r>
              <a:rPr lang="en-US" altLang="en-US" dirty="0"/>
              <a:t>	- volume of crystal (in m</a:t>
            </a:r>
            <a:r>
              <a:rPr lang="en-US" altLang="en-US" baseline="30000" dirty="0"/>
              <a:t>3</a:t>
            </a:r>
            <a:r>
              <a:rPr lang="en-US" altLang="en-US" dirty="0"/>
              <a:t>)</a:t>
            </a:r>
            <a:endParaRPr lang="en-US" altLang="en-US" baseline="30000" dirty="0"/>
          </a:p>
          <a:p>
            <a:pPr>
              <a:spcBef>
                <a:spcPct val="50000"/>
              </a:spcBef>
            </a:pPr>
            <a:r>
              <a:rPr lang="en-US" altLang="en-US" b="1" dirty="0" err="1"/>
              <a:t>V</a:t>
            </a:r>
            <a:r>
              <a:rPr lang="en-US" altLang="en-US" b="1" baseline="-25000" dirty="0" err="1"/>
              <a:t>cell</a:t>
            </a:r>
            <a:r>
              <a:rPr lang="en-US" altLang="en-US" dirty="0"/>
              <a:t>	- volume of unit cell (in m</a:t>
            </a:r>
            <a:r>
              <a:rPr lang="en-US" altLang="en-US" baseline="30000" dirty="0"/>
              <a:t>3</a:t>
            </a:r>
            <a:r>
              <a:rPr lang="en-US" altLang="en-US" dirty="0"/>
              <a:t>)</a:t>
            </a:r>
            <a:endParaRPr lang="en-US" altLang="en-US" baseline="30000" dirty="0"/>
          </a:p>
          <a:p>
            <a:pPr>
              <a:spcBef>
                <a:spcPct val="50000"/>
              </a:spcBef>
            </a:pPr>
            <a:r>
              <a:rPr lang="el-GR" altLang="en-US" b="1" dirty="0">
                <a:solidFill>
                  <a:srgbClr val="FF0000"/>
                </a:solidFill>
                <a:cs typeface="Arial" pitchFamily="34" charset="0"/>
              </a:rPr>
              <a:t>λ</a:t>
            </a:r>
            <a:r>
              <a:rPr lang="en-US" altLang="en-US" dirty="0">
                <a:solidFill>
                  <a:srgbClr val="FF0000"/>
                </a:solidFill>
              </a:rPr>
              <a:t>	- x-ray wavelength (in meters!)</a:t>
            </a:r>
          </a:p>
          <a:p>
            <a:pPr>
              <a:spcBef>
                <a:spcPct val="50000"/>
              </a:spcBef>
            </a:pPr>
            <a:endParaRPr lang="en-US" altLang="en-US" baseline="30000" dirty="0"/>
          </a:p>
        </p:txBody>
      </p:sp>
      <p:sp>
        <p:nvSpPr>
          <p:cNvPr id="1918980" name="Text Box 4"/>
          <p:cNvSpPr txBox="1">
            <a:spLocks noChangeArrowheads="1"/>
          </p:cNvSpPr>
          <p:nvPr/>
        </p:nvSpPr>
        <p:spPr bwMode="auto">
          <a:xfrm>
            <a:off x="4576763" y="3308350"/>
            <a:ext cx="4357687" cy="32778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l-GR" altLang="en-US" b="1" dirty="0">
                <a:cs typeface="Arial" pitchFamily="34" charset="0"/>
              </a:rPr>
              <a:t>ω</a:t>
            </a:r>
            <a:r>
              <a:rPr lang="en-US" altLang="en-US" dirty="0">
                <a:cs typeface="Arial" pitchFamily="34" charset="0"/>
              </a:rPr>
              <a:t>	- rotation speed (radians/s)</a:t>
            </a:r>
          </a:p>
          <a:p>
            <a:pPr>
              <a:spcBef>
                <a:spcPct val="50000"/>
              </a:spcBef>
            </a:pPr>
            <a:r>
              <a:rPr lang="en-US" altLang="en-US" b="1" dirty="0"/>
              <a:t>L</a:t>
            </a:r>
            <a:r>
              <a:rPr lang="en-US" altLang="en-US" dirty="0"/>
              <a:t>	- Lorentz factor (speed/speed)</a:t>
            </a:r>
          </a:p>
          <a:p>
            <a:pPr>
              <a:spcBef>
                <a:spcPct val="50000"/>
              </a:spcBef>
            </a:pPr>
            <a:r>
              <a:rPr lang="en-US" altLang="en-US" b="1" dirty="0">
                <a:cs typeface="Arial" pitchFamily="34" charset="0"/>
              </a:rPr>
              <a:t>P</a:t>
            </a:r>
            <a:r>
              <a:rPr lang="en-US" altLang="en-US" dirty="0">
                <a:cs typeface="Arial" pitchFamily="34" charset="0"/>
              </a:rPr>
              <a:t>	- polarization factor </a:t>
            </a:r>
          </a:p>
          <a:p>
            <a:pPr>
              <a:spcBef>
                <a:spcPct val="50000"/>
              </a:spcBef>
            </a:pPr>
            <a:r>
              <a:rPr lang="en-US" altLang="en-US" b="1" dirty="0" smtClean="0">
                <a:cs typeface="Arial" pitchFamily="34" charset="0"/>
              </a:rPr>
              <a:t>A</a:t>
            </a:r>
            <a:r>
              <a:rPr lang="en-US" altLang="en-US" dirty="0">
                <a:cs typeface="Arial" pitchFamily="34" charset="0"/>
              </a:rPr>
              <a:t>	- attenuation factor </a:t>
            </a:r>
          </a:p>
          <a:p>
            <a:pPr>
              <a:spcBef>
                <a:spcPct val="50000"/>
              </a:spcBef>
            </a:pPr>
            <a:r>
              <a:rPr lang="en-US" altLang="en-US" b="1" dirty="0" smtClean="0">
                <a:cs typeface="Arial" pitchFamily="34" charset="0"/>
              </a:rPr>
              <a:t>F</a:t>
            </a:r>
            <a:r>
              <a:rPr lang="en-US" altLang="en-US" b="1" baseline="-25000" dirty="0" smtClean="0">
                <a:cs typeface="Arial" pitchFamily="34" charset="0"/>
              </a:rPr>
              <a:t>0</a:t>
            </a:r>
            <a:r>
              <a:rPr lang="en-US" altLang="en-US" dirty="0" smtClean="0">
                <a:cs typeface="Arial" pitchFamily="34" charset="0"/>
              </a:rPr>
              <a:t>	- structure factor at T = 0</a:t>
            </a:r>
          </a:p>
          <a:p>
            <a:pPr>
              <a:spcBef>
                <a:spcPct val="50000"/>
              </a:spcBef>
            </a:pPr>
            <a:r>
              <a:rPr lang="en-US" altLang="en-US" b="1" dirty="0" smtClean="0">
                <a:cs typeface="Arial" pitchFamily="34" charset="0"/>
              </a:rPr>
              <a:t>B</a:t>
            </a:r>
            <a:r>
              <a:rPr lang="en-US" altLang="en-US" dirty="0" smtClean="0">
                <a:cs typeface="Arial" pitchFamily="34" charset="0"/>
              </a:rPr>
              <a:t>	- Debye-Waller-</a:t>
            </a:r>
            <a:r>
              <a:rPr lang="en-US" altLang="en-US" dirty="0" err="1" smtClean="0">
                <a:cs typeface="Arial" pitchFamily="34" charset="0"/>
              </a:rPr>
              <a:t>Ott</a:t>
            </a:r>
            <a:r>
              <a:rPr lang="en-US" altLang="en-US" dirty="0" smtClean="0">
                <a:cs typeface="Arial" pitchFamily="34" charset="0"/>
              </a:rPr>
              <a:t> factor</a:t>
            </a:r>
          </a:p>
          <a:p>
            <a:pPr>
              <a:spcBef>
                <a:spcPct val="50000"/>
              </a:spcBef>
            </a:pPr>
            <a:r>
              <a:rPr lang="en-US" altLang="en-US" b="1" dirty="0">
                <a:cs typeface="Arial" pitchFamily="34" charset="0"/>
              </a:rPr>
              <a:t>s</a:t>
            </a:r>
            <a:r>
              <a:rPr lang="en-US" altLang="en-US" dirty="0" smtClean="0">
                <a:cs typeface="Arial" pitchFamily="34" charset="0"/>
              </a:rPr>
              <a:t>	- 0.5/d-spacing</a:t>
            </a:r>
            <a:endParaRPr lang="en-US" altLang="en-US" dirty="0">
              <a:cs typeface="Arial" pitchFamily="34" charset="0"/>
            </a:endParaRPr>
          </a:p>
          <a:p>
            <a:pPr algn="r">
              <a:spcBef>
                <a:spcPct val="50000"/>
              </a:spcBef>
            </a:pPr>
            <a:r>
              <a:rPr lang="en-US" altLang="en-US" dirty="0">
                <a:cs typeface="Arial" pitchFamily="34" charset="0"/>
              </a:rPr>
              <a:t>C. G. Darwin (1914)</a:t>
            </a:r>
          </a:p>
        </p:txBody>
      </p:sp>
      <p:sp>
        <p:nvSpPr>
          <p:cNvPr id="1918981" name="Rectangle 5"/>
          <p:cNvSpPr>
            <a:spLocks noChangeArrowheads="1"/>
          </p:cNvSpPr>
          <p:nvPr/>
        </p:nvSpPr>
        <p:spPr bwMode="auto">
          <a:xfrm>
            <a:off x="5503900" y="1816100"/>
            <a:ext cx="3009222"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50000"/>
              </a:spcBef>
            </a:pPr>
            <a:r>
              <a:rPr lang="en-US" altLang="en-US" sz="3600" dirty="0"/>
              <a:t>P A | </a:t>
            </a:r>
            <a:r>
              <a:rPr lang="en-US" altLang="en-US" sz="3600" dirty="0" smtClean="0"/>
              <a:t>F</a:t>
            </a:r>
            <a:r>
              <a:rPr lang="en-US" altLang="en-US" sz="3600" baseline="-25000" dirty="0" smtClean="0"/>
              <a:t>0</a:t>
            </a:r>
            <a:r>
              <a:rPr lang="en-US" altLang="en-US" sz="3600" dirty="0" smtClean="0"/>
              <a:t>e</a:t>
            </a:r>
            <a:r>
              <a:rPr lang="en-US" altLang="en-US" sz="3600" baseline="30000" dirty="0" smtClean="0"/>
              <a:t>-Bs</a:t>
            </a:r>
            <a:r>
              <a:rPr lang="en-US" altLang="en-US" sz="2000" baseline="100000" dirty="0" smtClean="0"/>
              <a:t>2</a:t>
            </a:r>
            <a:r>
              <a:rPr lang="en-US" altLang="en-US" sz="3600" dirty="0" smtClean="0"/>
              <a:t> </a:t>
            </a:r>
            <a:r>
              <a:rPr lang="en-US" altLang="en-US" sz="3600" dirty="0"/>
              <a:t>|</a:t>
            </a:r>
            <a:r>
              <a:rPr lang="en-US" altLang="en-US" sz="3600" baseline="30000" dirty="0"/>
              <a:t>2</a:t>
            </a:r>
          </a:p>
        </p:txBody>
      </p:sp>
      <p:sp>
        <p:nvSpPr>
          <p:cNvPr id="1918982" name="Text Box 6"/>
          <p:cNvSpPr txBox="1">
            <a:spLocks noChangeArrowheads="1"/>
          </p:cNvSpPr>
          <p:nvPr/>
        </p:nvSpPr>
        <p:spPr bwMode="auto">
          <a:xfrm>
            <a:off x="352425" y="1803400"/>
            <a:ext cx="2945037"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dirty="0" err="1" smtClean="0">
                <a:cs typeface="Arial" pitchFamily="34" charset="0"/>
              </a:rPr>
              <a:t>I</a:t>
            </a:r>
            <a:r>
              <a:rPr lang="en-US" altLang="en-US" sz="3600" baseline="-25000" dirty="0" err="1" smtClean="0">
                <a:cs typeface="Arial" pitchFamily="34" charset="0"/>
              </a:rPr>
              <a:t>spot</a:t>
            </a:r>
            <a:r>
              <a:rPr lang="en-US" altLang="en-US" sz="3600" dirty="0" smtClean="0">
                <a:cs typeface="Arial" pitchFamily="34" charset="0"/>
              </a:rPr>
              <a:t> </a:t>
            </a:r>
            <a:r>
              <a:rPr lang="en-US" altLang="en-US" sz="3600" dirty="0">
                <a:cs typeface="Arial" pitchFamily="34" charset="0"/>
              </a:rPr>
              <a:t>= </a:t>
            </a:r>
            <a:r>
              <a:rPr lang="en-US" altLang="en-US" sz="3600" dirty="0" err="1" smtClean="0">
                <a:cs typeface="Arial" pitchFamily="34" charset="0"/>
              </a:rPr>
              <a:t>I</a:t>
            </a:r>
            <a:r>
              <a:rPr lang="en-US" altLang="en-US" sz="3600" baseline="-25000" dirty="0" err="1" smtClean="0">
                <a:cs typeface="Arial" pitchFamily="34" charset="0"/>
              </a:rPr>
              <a:t>beam</a:t>
            </a:r>
            <a:r>
              <a:rPr lang="en-US" altLang="en-US" sz="3600" dirty="0" smtClean="0">
                <a:cs typeface="Arial" pitchFamily="34" charset="0"/>
              </a:rPr>
              <a:t> r</a:t>
            </a:r>
            <a:r>
              <a:rPr lang="en-US" altLang="en-US" sz="3600" baseline="-25000" dirty="0" smtClean="0">
                <a:cs typeface="Arial" pitchFamily="34" charset="0"/>
              </a:rPr>
              <a:t>e</a:t>
            </a:r>
            <a:r>
              <a:rPr lang="en-US" altLang="en-US" sz="3600" baseline="30000" dirty="0" smtClean="0">
                <a:cs typeface="Arial" pitchFamily="34" charset="0"/>
              </a:rPr>
              <a:t>2</a:t>
            </a:r>
            <a:endParaRPr lang="el-GR" altLang="en-US" sz="3600" baseline="-25000" dirty="0">
              <a:cs typeface="Arial" pitchFamily="34" charset="0"/>
            </a:endParaRPr>
          </a:p>
        </p:txBody>
      </p:sp>
      <p:grpSp>
        <p:nvGrpSpPr>
          <p:cNvPr id="1918983" name="Group 7"/>
          <p:cNvGrpSpPr>
            <a:grpSpLocks/>
          </p:cNvGrpSpPr>
          <p:nvPr/>
        </p:nvGrpSpPr>
        <p:grpSpPr bwMode="auto">
          <a:xfrm>
            <a:off x="3273463" y="1484313"/>
            <a:ext cx="963612" cy="1304925"/>
            <a:chOff x="2149" y="908"/>
            <a:chExt cx="607" cy="822"/>
          </a:xfrm>
        </p:grpSpPr>
        <p:sp>
          <p:nvSpPr>
            <p:cNvPr id="1918984" name="Text Box 8"/>
            <p:cNvSpPr txBox="1">
              <a:spLocks noChangeArrowheads="1"/>
            </p:cNvSpPr>
            <p:nvPr/>
          </p:nvSpPr>
          <p:spPr bwMode="auto">
            <a:xfrm>
              <a:off x="2149" y="908"/>
              <a:ext cx="607"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dirty="0" err="1">
                  <a:cs typeface="Arial" pitchFamily="34" charset="0"/>
                </a:rPr>
                <a:t>V</a:t>
              </a:r>
              <a:r>
                <a:rPr lang="en-US" altLang="en-US" sz="3600" baseline="-25000" dirty="0" err="1">
                  <a:cs typeface="Arial" pitchFamily="34" charset="0"/>
                </a:rPr>
                <a:t>xtal</a:t>
              </a:r>
              <a:endParaRPr lang="el-GR" altLang="en-US" sz="3600" baseline="-25000" dirty="0">
                <a:cs typeface="Arial" pitchFamily="34" charset="0"/>
              </a:endParaRPr>
            </a:p>
          </p:txBody>
        </p:sp>
        <p:sp>
          <p:nvSpPr>
            <p:cNvPr id="1918985" name="Text Box 9"/>
            <p:cNvSpPr txBox="1">
              <a:spLocks noChangeArrowheads="1"/>
            </p:cNvSpPr>
            <p:nvPr/>
          </p:nvSpPr>
          <p:spPr bwMode="auto">
            <a:xfrm>
              <a:off x="2154" y="1326"/>
              <a:ext cx="597"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a:cs typeface="Arial" pitchFamily="34" charset="0"/>
                </a:rPr>
                <a:t>V</a:t>
              </a:r>
              <a:r>
                <a:rPr lang="en-US" altLang="en-US" sz="3600" baseline="-25000">
                  <a:cs typeface="Arial" pitchFamily="34" charset="0"/>
                </a:rPr>
                <a:t>cell</a:t>
              </a:r>
              <a:endParaRPr lang="el-GR" altLang="en-US" sz="3600" baseline="-25000">
                <a:cs typeface="Arial" pitchFamily="34" charset="0"/>
              </a:endParaRPr>
            </a:p>
          </p:txBody>
        </p:sp>
        <p:sp>
          <p:nvSpPr>
            <p:cNvPr id="1918986" name="Line 10"/>
            <p:cNvSpPr>
              <a:spLocks noChangeShapeType="1"/>
            </p:cNvSpPr>
            <p:nvPr/>
          </p:nvSpPr>
          <p:spPr bwMode="auto">
            <a:xfrm flipV="1">
              <a:off x="2166" y="1333"/>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18987" name="Group 11"/>
          <p:cNvGrpSpPr>
            <a:grpSpLocks/>
          </p:cNvGrpSpPr>
          <p:nvPr/>
        </p:nvGrpSpPr>
        <p:grpSpPr bwMode="auto">
          <a:xfrm>
            <a:off x="4246600" y="1484313"/>
            <a:ext cx="1304925" cy="1304925"/>
            <a:chOff x="2874" y="962"/>
            <a:chExt cx="822" cy="822"/>
          </a:xfrm>
        </p:grpSpPr>
        <p:sp>
          <p:nvSpPr>
            <p:cNvPr id="1918988" name="Text Box 12"/>
            <p:cNvSpPr txBox="1">
              <a:spLocks noChangeArrowheads="1"/>
            </p:cNvSpPr>
            <p:nvPr/>
          </p:nvSpPr>
          <p:spPr bwMode="auto">
            <a:xfrm>
              <a:off x="2995" y="962"/>
              <a:ext cx="58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l-GR" altLang="en-US" sz="3600" dirty="0">
                  <a:solidFill>
                    <a:srgbClr val="FF0000"/>
                  </a:solidFill>
                  <a:cs typeface="Arial" pitchFamily="34" charset="0"/>
                </a:rPr>
                <a:t>λ</a:t>
              </a:r>
              <a:r>
                <a:rPr lang="en-US" altLang="en-US" sz="3600" baseline="48000" dirty="0">
                  <a:solidFill>
                    <a:srgbClr val="FF0000"/>
                  </a:solidFill>
                  <a:cs typeface="Arial" pitchFamily="34" charset="0"/>
                </a:rPr>
                <a:t>3 </a:t>
              </a:r>
              <a:r>
                <a:rPr lang="en-US" altLang="en-US" sz="3600" dirty="0">
                  <a:cs typeface="Arial" pitchFamily="34" charset="0"/>
                </a:rPr>
                <a:t>L</a:t>
              </a:r>
              <a:endParaRPr lang="el-GR" altLang="en-US" sz="3600" baseline="-25000" dirty="0">
                <a:cs typeface="Arial" pitchFamily="34" charset="0"/>
              </a:endParaRPr>
            </a:p>
          </p:txBody>
        </p:sp>
        <p:sp>
          <p:nvSpPr>
            <p:cNvPr id="1918989" name="Text Box 13"/>
            <p:cNvSpPr txBox="1">
              <a:spLocks noChangeArrowheads="1"/>
            </p:cNvSpPr>
            <p:nvPr/>
          </p:nvSpPr>
          <p:spPr bwMode="auto">
            <a:xfrm>
              <a:off x="2874" y="1380"/>
              <a:ext cx="82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l-GR" altLang="en-US" sz="3600">
                  <a:cs typeface="Arial" pitchFamily="34" charset="0"/>
                </a:rPr>
                <a:t>ω</a:t>
              </a:r>
              <a:r>
                <a:rPr lang="en-US" altLang="en-US" sz="3600">
                  <a:cs typeface="Arial" pitchFamily="34" charset="0"/>
                </a:rPr>
                <a:t>V</a:t>
              </a:r>
              <a:r>
                <a:rPr lang="en-US" altLang="en-US" sz="3600" baseline="-25000">
                  <a:cs typeface="Arial" pitchFamily="34" charset="0"/>
                </a:rPr>
                <a:t>cell</a:t>
              </a:r>
              <a:endParaRPr lang="el-GR" altLang="en-US" sz="3600" baseline="-25000">
                <a:cs typeface="Arial" pitchFamily="34" charset="0"/>
              </a:endParaRPr>
            </a:p>
          </p:txBody>
        </p:sp>
        <p:sp>
          <p:nvSpPr>
            <p:cNvPr id="1918990" name="Line 14"/>
            <p:cNvSpPr>
              <a:spLocks noChangeShapeType="1"/>
            </p:cNvSpPr>
            <p:nvPr/>
          </p:nvSpPr>
          <p:spPr bwMode="auto">
            <a:xfrm flipV="1">
              <a:off x="2922" y="1387"/>
              <a:ext cx="7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2650588617"/>
      </p:ext>
    </p:extLst>
  </p:cSld>
  <p:clrMapOvr>
    <a:masterClrMapping/>
  </p:clrMapOvr>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98" name="Object 2"/>
          <p:cNvGraphicFramePr>
            <a:graphicFrameLocks noChangeAspect="1"/>
          </p:cNvGraphicFramePr>
          <p:nvPr>
            <p:extLst>
              <p:ext uri="{D42A27DB-BD31-4B8C-83A1-F6EECF244321}">
                <p14:modId xmlns:p14="http://schemas.microsoft.com/office/powerpoint/2010/main" val="1436645514"/>
              </p:ext>
            </p:extLst>
          </p:nvPr>
        </p:nvGraphicFramePr>
        <p:xfrm>
          <a:off x="411163" y="228913"/>
          <a:ext cx="8561387" cy="6823075"/>
        </p:xfrm>
        <a:graphic>
          <a:graphicData uri="http://schemas.openxmlformats.org/presentationml/2006/ole">
            <mc:AlternateContent xmlns:mc="http://schemas.openxmlformats.org/markup-compatibility/2006">
              <mc:Choice xmlns:v="urn:schemas-microsoft-com:vml" Requires="v">
                <p:oleObj spid="_x0000_s750622" name="Chart" r:id="rId3" imgW="6096075" imgH="4857725" progId="MSGraph.Chart.8">
                  <p:embed followColorScheme="full"/>
                </p:oleObj>
              </mc:Choice>
              <mc:Fallback>
                <p:oleObj name="Chart" r:id="rId3" imgW="6096075" imgH="4857725" progId="MSGraph.Chart.8">
                  <p:embed followColorScheme="full"/>
                  <p:pic>
                    <p:nvPicPr>
                      <p:cNvPr id="0" name=""/>
                      <p:cNvPicPr>
                        <a:picLocks noChangeAspect="1" noChangeArrowheads="1"/>
                      </p:cNvPicPr>
                      <p:nvPr/>
                    </p:nvPicPr>
                    <p:blipFill>
                      <a:blip r:embed="rId4"/>
                      <a:srcRect/>
                      <a:stretch>
                        <a:fillRect/>
                      </a:stretch>
                    </p:blipFill>
                    <p:spPr bwMode="auto">
                      <a:xfrm>
                        <a:off x="411163" y="228913"/>
                        <a:ext cx="8561387" cy="68230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099" name="Text Box 3"/>
          <p:cNvSpPr txBox="1">
            <a:spLocks noChangeArrowheads="1"/>
          </p:cNvSpPr>
          <p:nvPr/>
        </p:nvSpPr>
        <p:spPr bwMode="auto">
          <a:xfrm>
            <a:off x="371475" y="241300"/>
            <a:ext cx="8399463" cy="76944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4400" b="1" dirty="0" smtClean="0"/>
              <a:t>Wavelength Does </a:t>
            </a:r>
            <a:r>
              <a:rPr lang="en-US" altLang="en-US" sz="4400" b="1" dirty="0"/>
              <a:t>N</a:t>
            </a:r>
            <a:r>
              <a:rPr lang="en-US" altLang="en-US" sz="4400" b="1" dirty="0" smtClean="0"/>
              <a:t>ot Matter!</a:t>
            </a:r>
            <a:endParaRPr lang="en-US" altLang="en-US" sz="4400" b="1" dirty="0"/>
          </a:p>
        </p:txBody>
      </p:sp>
      <p:sp>
        <p:nvSpPr>
          <p:cNvPr id="4100" name="Text Box 4"/>
          <p:cNvSpPr txBox="1">
            <a:spLocks noChangeArrowheads="1"/>
          </p:cNvSpPr>
          <p:nvPr/>
        </p:nvSpPr>
        <p:spPr bwMode="auto">
          <a:xfrm rot="16200000">
            <a:off x="-608012" y="3325813"/>
            <a:ext cx="2708275" cy="3968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2000" dirty="0">
                <a:latin typeface="+mj-lt"/>
              </a:rPr>
              <a:t>crystal diameter (</a:t>
            </a:r>
            <a:r>
              <a:rPr lang="el-GR" altLang="en-US" sz="2000" dirty="0">
                <a:latin typeface="+mj-lt"/>
                <a:cs typeface="Times New Roman" pitchFamily="18" charset="0"/>
              </a:rPr>
              <a:t>μ</a:t>
            </a:r>
            <a:r>
              <a:rPr lang="en-US" altLang="en-US" sz="2000" dirty="0">
                <a:latin typeface="+mj-lt"/>
              </a:rPr>
              <a:t>m)</a:t>
            </a:r>
          </a:p>
        </p:txBody>
      </p:sp>
      <p:sp>
        <p:nvSpPr>
          <p:cNvPr id="8" name="Text Box 7"/>
          <p:cNvSpPr txBox="1">
            <a:spLocks noChangeArrowheads="1"/>
          </p:cNvSpPr>
          <p:nvPr/>
        </p:nvSpPr>
        <p:spPr bwMode="auto">
          <a:xfrm rot="16200000">
            <a:off x="5824538" y="3538537"/>
            <a:ext cx="62722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dirty="0">
                <a:solidFill>
                  <a:srgbClr val="000000"/>
                </a:solidFill>
              </a:rPr>
              <a:t>Holton &amp; Frankel (2010) </a:t>
            </a:r>
            <a:r>
              <a:rPr lang="en-US" altLang="en-US" sz="1800" i="1" dirty="0" err="1">
                <a:solidFill>
                  <a:srgbClr val="000000"/>
                </a:solidFill>
              </a:rPr>
              <a:t>Acta</a:t>
            </a:r>
            <a:r>
              <a:rPr lang="en-US" altLang="en-US" sz="1800" i="1" dirty="0">
                <a:solidFill>
                  <a:srgbClr val="000000"/>
                </a:solidFill>
              </a:rPr>
              <a:t> D</a:t>
            </a:r>
            <a:r>
              <a:rPr lang="en-US" altLang="en-US" sz="1800" dirty="0">
                <a:solidFill>
                  <a:srgbClr val="000000"/>
                </a:solidFill>
              </a:rPr>
              <a:t> </a:t>
            </a:r>
            <a:r>
              <a:rPr lang="en-US" altLang="en-US" sz="1800" b="1" dirty="0">
                <a:solidFill>
                  <a:srgbClr val="000000"/>
                </a:solidFill>
              </a:rPr>
              <a:t>66</a:t>
            </a:r>
            <a:r>
              <a:rPr lang="en-US" altLang="en-US" sz="1800" dirty="0">
                <a:solidFill>
                  <a:srgbClr val="000000"/>
                </a:solidFill>
              </a:rPr>
              <a:t> 393-408.</a:t>
            </a:r>
          </a:p>
        </p:txBody>
      </p:sp>
    </p:spTree>
    <p:extLst>
      <p:ext uri="{BB962C8B-B14F-4D97-AF65-F5344CB8AC3E}">
        <p14:creationId xmlns:p14="http://schemas.microsoft.com/office/powerpoint/2010/main" val="4192762866"/>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Text Box 2"/>
          <p:cNvSpPr txBox="1">
            <a:spLocks noChangeArrowheads="1"/>
          </p:cNvSpPr>
          <p:nvPr/>
        </p:nvSpPr>
        <p:spPr bwMode="auto">
          <a:xfrm>
            <a:off x="871538" y="2165350"/>
            <a:ext cx="7432675" cy="4046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400">
                <a:solidFill>
                  <a:srgbClr val="000000"/>
                </a:solidFill>
              </a:rPr>
              <a:t>Where:</a:t>
            </a:r>
          </a:p>
          <a:p>
            <a:pPr eaLnBrk="1" hangingPunct="1">
              <a:spcBef>
                <a:spcPct val="0"/>
              </a:spcBef>
              <a:buFontTx/>
              <a:buNone/>
            </a:pPr>
            <a:r>
              <a:rPr lang="en-US" altLang="en-US" sz="1400">
                <a:solidFill>
                  <a:srgbClr val="000000"/>
                </a:solidFill>
                <a:latin typeface="Times New Roman" pitchFamily="18" charset="0"/>
                <a:cs typeface="Times New Roman" pitchFamily="18" charset="0"/>
                <a:sym typeface="Symbol" pitchFamily="18" charset="2"/>
              </a:rPr>
              <a:t></a:t>
            </a:r>
            <a:r>
              <a:rPr lang="en-US" altLang="en-US" sz="1200" i="1">
                <a:solidFill>
                  <a:srgbClr val="000000"/>
                </a:solidFill>
                <a:cs typeface="Times New Roman" pitchFamily="18" charset="0"/>
              </a:rPr>
              <a:t>I</a:t>
            </a:r>
            <a:r>
              <a:rPr lang="en-US" altLang="en-US" sz="1400">
                <a:solidFill>
                  <a:srgbClr val="000000"/>
                </a:solidFill>
                <a:latin typeface="Times New Roman" pitchFamily="18" charset="0"/>
                <a:cs typeface="Times New Roman" pitchFamily="18" charset="0"/>
                <a:sym typeface="Symbol" pitchFamily="18" charset="2"/>
              </a:rPr>
              <a:t></a:t>
            </a:r>
            <a:r>
              <a:rPr lang="en-US" altLang="en-US" sz="1400" i="1" baseline="-30000">
                <a:solidFill>
                  <a:srgbClr val="000000"/>
                </a:solidFill>
                <a:cs typeface="Times New Roman" pitchFamily="18" charset="0"/>
              </a:rPr>
              <a:t>DL</a:t>
            </a:r>
            <a:r>
              <a:rPr lang="en-US" altLang="en-US" sz="1200">
                <a:solidFill>
                  <a:srgbClr val="000000"/>
                </a:solidFill>
                <a:cs typeface="Times New Roman" pitchFamily="18" charset="0"/>
              </a:rPr>
              <a:t>	- average damage-limited intensity (photons/hkl) at a given resolution</a:t>
            </a:r>
          </a:p>
          <a:p>
            <a:pPr eaLnBrk="1" hangingPunct="1">
              <a:spcBef>
                <a:spcPct val="0"/>
              </a:spcBef>
              <a:buFontTx/>
              <a:buNone/>
            </a:pPr>
            <a:r>
              <a:rPr lang="en-US" altLang="en-US" sz="1200">
                <a:solidFill>
                  <a:srgbClr val="000000"/>
                </a:solidFill>
                <a:cs typeface="Times New Roman" pitchFamily="18" charset="0"/>
              </a:rPr>
              <a:t>10</a:t>
            </a:r>
            <a:r>
              <a:rPr lang="en-US" altLang="en-US" sz="1200" baseline="30000">
                <a:solidFill>
                  <a:srgbClr val="000000"/>
                </a:solidFill>
                <a:cs typeface="Times New Roman" pitchFamily="18" charset="0"/>
              </a:rPr>
              <a:t>5</a:t>
            </a:r>
            <a:r>
              <a:rPr lang="en-US" altLang="en-US" sz="1200">
                <a:solidFill>
                  <a:srgbClr val="000000"/>
                </a:solidFill>
                <a:cs typeface="Times New Roman" pitchFamily="18" charset="0"/>
              </a:rPr>
              <a:t>	- converting </a:t>
            </a:r>
            <a:r>
              <a:rPr lang="en-US" altLang="en-US" sz="1200" i="1">
                <a:solidFill>
                  <a:srgbClr val="000000"/>
                </a:solidFill>
                <a:cs typeface="Times New Roman" pitchFamily="18" charset="0"/>
              </a:rPr>
              <a:t>R</a:t>
            </a:r>
            <a:r>
              <a:rPr lang="en-US" altLang="en-US" sz="1200">
                <a:solidFill>
                  <a:srgbClr val="000000"/>
                </a:solidFill>
                <a:cs typeface="Times New Roman" pitchFamily="18" charset="0"/>
              </a:rPr>
              <a:t> from μm to m, </a:t>
            </a:r>
            <a:r>
              <a:rPr lang="en-US" altLang="en-US" sz="1200" i="1">
                <a:solidFill>
                  <a:srgbClr val="000000"/>
                </a:solidFill>
                <a:cs typeface="Times New Roman" pitchFamily="18" charset="0"/>
              </a:rPr>
              <a:t>r</a:t>
            </a:r>
            <a:r>
              <a:rPr lang="en-US" altLang="en-US" sz="1200" i="1" baseline="-30000">
                <a:solidFill>
                  <a:srgbClr val="000000"/>
                </a:solidFill>
                <a:cs typeface="Times New Roman" pitchFamily="18" charset="0"/>
              </a:rPr>
              <a:t>e</a:t>
            </a:r>
            <a:r>
              <a:rPr lang="en-US" altLang="en-US" sz="1200">
                <a:solidFill>
                  <a:srgbClr val="000000"/>
                </a:solidFill>
                <a:cs typeface="Times New Roman" pitchFamily="18" charset="0"/>
              </a:rPr>
              <a:t> from m to Å, </a:t>
            </a:r>
            <a:r>
              <a:rPr lang="en-US" altLang="en-US" sz="1200" i="1">
                <a:solidFill>
                  <a:srgbClr val="000000"/>
                </a:solidFill>
                <a:cs typeface="Times New Roman" pitchFamily="18" charset="0"/>
              </a:rPr>
              <a:t>ρ</a:t>
            </a:r>
            <a:r>
              <a:rPr lang="en-US" altLang="en-US" sz="1200">
                <a:solidFill>
                  <a:srgbClr val="000000"/>
                </a:solidFill>
                <a:cs typeface="Times New Roman" pitchFamily="18" charset="0"/>
              </a:rPr>
              <a:t> from g/cm</a:t>
            </a:r>
            <a:r>
              <a:rPr lang="en-US" altLang="en-US" sz="1200" baseline="30000">
                <a:solidFill>
                  <a:srgbClr val="000000"/>
                </a:solidFill>
                <a:cs typeface="Times New Roman" pitchFamily="18" charset="0"/>
              </a:rPr>
              <a:t>3</a:t>
            </a:r>
            <a:r>
              <a:rPr lang="en-US" altLang="en-US" sz="1200">
                <a:solidFill>
                  <a:srgbClr val="000000"/>
                </a:solidFill>
                <a:cs typeface="Times New Roman" pitchFamily="18" charset="0"/>
              </a:rPr>
              <a:t> to kg/m</a:t>
            </a:r>
            <a:r>
              <a:rPr lang="en-US" altLang="en-US" sz="1200" baseline="30000">
                <a:solidFill>
                  <a:srgbClr val="000000"/>
                </a:solidFill>
                <a:cs typeface="Times New Roman" pitchFamily="18" charset="0"/>
              </a:rPr>
              <a:t>3</a:t>
            </a:r>
            <a:r>
              <a:rPr lang="en-US" altLang="en-US" sz="1200">
                <a:solidFill>
                  <a:srgbClr val="000000"/>
                </a:solidFill>
                <a:cs typeface="Times New Roman" pitchFamily="18" charset="0"/>
              </a:rPr>
              <a:t> and MGy to Gy</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r</a:t>
            </a:r>
            <a:r>
              <a:rPr lang="en-US" altLang="en-US" sz="1200" i="1" baseline="-30000">
                <a:solidFill>
                  <a:srgbClr val="000000"/>
                </a:solidFill>
                <a:cs typeface="Times New Roman" pitchFamily="18" charset="0"/>
              </a:rPr>
              <a:t>e</a:t>
            </a:r>
            <a:r>
              <a:rPr lang="en-US" altLang="en-US" sz="1200">
                <a:solidFill>
                  <a:srgbClr val="000000"/>
                </a:solidFill>
                <a:cs typeface="Times New Roman" pitchFamily="18" charset="0"/>
              </a:rPr>
              <a:t>	- classical electron radius (2.818 x 10</a:t>
            </a:r>
            <a:r>
              <a:rPr lang="en-US" altLang="en-US" sz="1200" baseline="30000">
                <a:solidFill>
                  <a:srgbClr val="000000"/>
                </a:solidFill>
                <a:cs typeface="Times New Roman" pitchFamily="18" charset="0"/>
              </a:rPr>
              <a:t>-15</a:t>
            </a:r>
            <a:r>
              <a:rPr lang="en-US" altLang="en-US" sz="1200">
                <a:solidFill>
                  <a:srgbClr val="000000"/>
                </a:solidFill>
                <a:cs typeface="Times New Roman" pitchFamily="18" charset="0"/>
              </a:rPr>
              <a:t> m/electron)</a:t>
            </a:r>
            <a:endParaRPr lang="fr-FR" altLang="en-US" sz="1200" i="1">
              <a:solidFill>
                <a:srgbClr val="000000"/>
              </a:solidFill>
              <a:cs typeface="Times New Roman" pitchFamily="18" charset="0"/>
            </a:endParaRPr>
          </a:p>
          <a:p>
            <a:pPr eaLnBrk="1" hangingPunct="1">
              <a:spcBef>
                <a:spcPct val="0"/>
              </a:spcBef>
              <a:buFontTx/>
              <a:buNone/>
            </a:pPr>
            <a:r>
              <a:rPr lang="fr-FR" altLang="en-US" sz="1200" i="1">
                <a:solidFill>
                  <a:srgbClr val="000000"/>
                </a:solidFill>
                <a:cs typeface="Times New Roman" pitchFamily="18" charset="0"/>
              </a:rPr>
              <a:t>h</a:t>
            </a:r>
            <a:r>
              <a:rPr lang="fr-FR" altLang="en-US" sz="1200">
                <a:solidFill>
                  <a:srgbClr val="000000"/>
                </a:solidFill>
                <a:cs typeface="Times New Roman" pitchFamily="18" charset="0"/>
              </a:rPr>
              <a:t>	- Planck’s constant (6.626 x 10</a:t>
            </a:r>
            <a:r>
              <a:rPr lang="fr-FR" altLang="en-US" sz="1200" baseline="30000">
                <a:solidFill>
                  <a:srgbClr val="000000"/>
                </a:solidFill>
                <a:cs typeface="Times New Roman" pitchFamily="18" charset="0"/>
              </a:rPr>
              <a:t>-34</a:t>
            </a:r>
            <a:r>
              <a:rPr lang="fr-FR" altLang="en-US" sz="1200">
                <a:solidFill>
                  <a:srgbClr val="000000"/>
                </a:solidFill>
                <a:cs typeface="Times New Roman" pitchFamily="18" charset="0"/>
              </a:rPr>
              <a:t> J∙s)</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c</a:t>
            </a:r>
            <a:r>
              <a:rPr lang="en-US" altLang="en-US" sz="1200">
                <a:solidFill>
                  <a:srgbClr val="000000"/>
                </a:solidFill>
                <a:cs typeface="Times New Roman" pitchFamily="18" charset="0"/>
              </a:rPr>
              <a:t>	- speed of light (299792458 m/s)</a:t>
            </a:r>
          </a:p>
          <a:p>
            <a:pPr eaLnBrk="1" hangingPunct="1">
              <a:spcBef>
                <a:spcPct val="0"/>
              </a:spcBef>
              <a:buFontTx/>
              <a:buNone/>
            </a:pPr>
            <a:r>
              <a:rPr lang="en-US" altLang="en-US" sz="1200">
                <a:solidFill>
                  <a:srgbClr val="000000"/>
                </a:solidFill>
                <a:cs typeface="Times New Roman" pitchFamily="18" charset="0"/>
              </a:rPr>
              <a:t>f</a:t>
            </a:r>
            <a:r>
              <a:rPr lang="en-US" altLang="en-US" sz="1200" i="1" baseline="-30000">
                <a:solidFill>
                  <a:srgbClr val="000000"/>
                </a:solidFill>
                <a:cs typeface="Times New Roman" pitchFamily="18" charset="0"/>
              </a:rPr>
              <a:t>decayed</a:t>
            </a:r>
            <a:r>
              <a:rPr lang="en-US" altLang="en-US" sz="1200">
                <a:solidFill>
                  <a:srgbClr val="000000"/>
                </a:solidFill>
                <a:cs typeface="Times New Roman" pitchFamily="18" charset="0"/>
              </a:rPr>
              <a:t>	- fractional progress toward completely faded spots at end of data set</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ρ</a:t>
            </a:r>
            <a:r>
              <a:rPr lang="en-US" altLang="en-US" sz="1200">
                <a:solidFill>
                  <a:srgbClr val="000000"/>
                </a:solidFill>
                <a:cs typeface="Times New Roman" pitchFamily="18" charset="0"/>
              </a:rPr>
              <a:t>	- density of crystal (~1.2 g/cm</a:t>
            </a:r>
            <a:r>
              <a:rPr lang="en-US" altLang="en-US" sz="1200" baseline="30000">
                <a:solidFill>
                  <a:srgbClr val="000000"/>
                </a:solidFill>
                <a:cs typeface="Times New Roman" pitchFamily="18" charset="0"/>
              </a:rPr>
              <a:t>3</a:t>
            </a:r>
            <a:r>
              <a:rPr lang="en-US" altLang="en-US" sz="1200">
                <a:solidFill>
                  <a:srgbClr val="000000"/>
                </a:solidFill>
                <a:cs typeface="Times New Roman" pitchFamily="18" charset="0"/>
              </a:rPr>
              <a:t>)</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R</a:t>
            </a:r>
            <a:r>
              <a:rPr lang="en-US" altLang="en-US" sz="1200">
                <a:solidFill>
                  <a:srgbClr val="000000"/>
                </a:solidFill>
                <a:cs typeface="Times New Roman" pitchFamily="18" charset="0"/>
              </a:rPr>
              <a:t>	- radius of the spherical crystal (μm)</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λ</a:t>
            </a:r>
            <a:r>
              <a:rPr lang="en-US" altLang="en-US" sz="1200">
                <a:solidFill>
                  <a:srgbClr val="000000"/>
                </a:solidFill>
                <a:cs typeface="Times New Roman" pitchFamily="18" charset="0"/>
              </a:rPr>
              <a:t>	- X-ray wavelength (Å)</a:t>
            </a:r>
          </a:p>
          <a:p>
            <a:pPr eaLnBrk="1" hangingPunct="1">
              <a:spcBef>
                <a:spcPct val="0"/>
              </a:spcBef>
              <a:buFontTx/>
              <a:buNone/>
            </a:pPr>
            <a:r>
              <a:rPr lang="en-US" altLang="en-US" sz="1200">
                <a:solidFill>
                  <a:srgbClr val="000000"/>
                </a:solidFill>
                <a:cs typeface="Times New Roman" pitchFamily="18" charset="0"/>
              </a:rPr>
              <a:t>f</a:t>
            </a:r>
            <a:r>
              <a:rPr lang="en-US" altLang="en-US" sz="1200" i="1" baseline="-30000">
                <a:solidFill>
                  <a:srgbClr val="000000"/>
                </a:solidFill>
                <a:cs typeface="Times New Roman" pitchFamily="18" charset="0"/>
              </a:rPr>
              <a:t>NH</a:t>
            </a:r>
            <a:r>
              <a:rPr lang="en-US" altLang="en-US" sz="1200">
                <a:solidFill>
                  <a:srgbClr val="000000"/>
                </a:solidFill>
                <a:cs typeface="Times New Roman" pitchFamily="18" charset="0"/>
              </a:rPr>
              <a:t>	- the Nave &amp; Hill (2005) dose capture fraction (1 for large crystals)</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n</a:t>
            </a:r>
            <a:r>
              <a:rPr lang="en-US" altLang="en-US" sz="1200" i="1" baseline="-30000">
                <a:solidFill>
                  <a:srgbClr val="000000"/>
                </a:solidFill>
                <a:cs typeface="Times New Roman" pitchFamily="18" charset="0"/>
              </a:rPr>
              <a:t>ASU</a:t>
            </a:r>
            <a:r>
              <a:rPr lang="en-US" altLang="en-US" sz="1200">
                <a:solidFill>
                  <a:srgbClr val="000000"/>
                </a:solidFill>
                <a:cs typeface="Times New Roman" pitchFamily="18" charset="0"/>
              </a:rPr>
              <a:t>	- number of proteins in the asymmetric unit</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M</a:t>
            </a:r>
            <a:r>
              <a:rPr lang="en-US" altLang="en-US" sz="1200" i="1" baseline="-30000">
                <a:solidFill>
                  <a:srgbClr val="000000"/>
                </a:solidFill>
                <a:cs typeface="Times New Roman" pitchFamily="18" charset="0"/>
              </a:rPr>
              <a:t>r</a:t>
            </a:r>
            <a:r>
              <a:rPr lang="en-US" altLang="en-US" sz="1200">
                <a:solidFill>
                  <a:srgbClr val="000000"/>
                </a:solidFill>
                <a:cs typeface="Times New Roman" pitchFamily="18" charset="0"/>
              </a:rPr>
              <a:t>	- molecular weight of the protein (Daltons or g/mol)</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V</a:t>
            </a:r>
            <a:r>
              <a:rPr lang="en-US" altLang="en-US" sz="1200" i="1" baseline="-30000">
                <a:solidFill>
                  <a:srgbClr val="000000"/>
                </a:solidFill>
                <a:cs typeface="Times New Roman" pitchFamily="18" charset="0"/>
              </a:rPr>
              <a:t>M</a:t>
            </a:r>
            <a:r>
              <a:rPr lang="en-US" altLang="en-US" sz="1200">
                <a:solidFill>
                  <a:srgbClr val="000000"/>
                </a:solidFill>
                <a:cs typeface="Times New Roman" pitchFamily="18" charset="0"/>
              </a:rPr>
              <a:t>	- Matthews’s coefficient (~2.4 Å</a:t>
            </a:r>
            <a:r>
              <a:rPr lang="en-US" altLang="en-US" sz="1200" baseline="30000">
                <a:solidFill>
                  <a:srgbClr val="000000"/>
                </a:solidFill>
                <a:cs typeface="Times New Roman" pitchFamily="18" charset="0"/>
              </a:rPr>
              <a:t>3</a:t>
            </a:r>
            <a:r>
              <a:rPr lang="en-US" altLang="en-US" sz="1200">
                <a:solidFill>
                  <a:srgbClr val="000000"/>
                </a:solidFill>
                <a:cs typeface="Times New Roman" pitchFamily="18" charset="0"/>
              </a:rPr>
              <a:t>/Dalton)</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H</a:t>
            </a:r>
            <a:r>
              <a:rPr lang="en-US" altLang="en-US" sz="1200">
                <a:solidFill>
                  <a:srgbClr val="000000"/>
                </a:solidFill>
                <a:cs typeface="Times New Roman" pitchFamily="18" charset="0"/>
              </a:rPr>
              <a:t>	- Howells’s criterion (10 MGy/Å)</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θ</a:t>
            </a:r>
            <a:r>
              <a:rPr lang="en-US" altLang="en-US" sz="1200">
                <a:solidFill>
                  <a:srgbClr val="000000"/>
                </a:solidFill>
                <a:cs typeface="Times New Roman" pitchFamily="18" charset="0"/>
              </a:rPr>
              <a:t>	- Bragg angle</a:t>
            </a:r>
            <a:endParaRPr lang="en-US" altLang="en-US" sz="1200">
              <a:solidFill>
                <a:srgbClr val="000000"/>
              </a:solidFill>
              <a:latin typeface="Times New Roman" pitchFamily="18" charset="0"/>
              <a:cs typeface="Times New Roman" pitchFamily="18" charset="0"/>
              <a:sym typeface="Symbol" pitchFamily="18" charset="2"/>
            </a:endParaRPr>
          </a:p>
          <a:p>
            <a:pPr eaLnBrk="1" hangingPunct="1">
              <a:spcBef>
                <a:spcPct val="0"/>
              </a:spcBef>
              <a:buFontTx/>
              <a:buNone/>
            </a:pPr>
            <a:r>
              <a:rPr lang="en-US" altLang="en-US" sz="1200">
                <a:solidFill>
                  <a:srgbClr val="000000"/>
                </a:solidFill>
                <a:latin typeface="Times New Roman" pitchFamily="18" charset="0"/>
                <a:cs typeface="Times New Roman" pitchFamily="18" charset="0"/>
                <a:sym typeface="Symbol" pitchFamily="18" charset="2"/>
              </a:rPr>
              <a:t></a:t>
            </a:r>
            <a:r>
              <a:rPr lang="en-US" altLang="en-US" sz="1200" baseline="-30000">
                <a:solidFill>
                  <a:srgbClr val="000000"/>
                </a:solidFill>
                <a:cs typeface="Times New Roman" pitchFamily="18" charset="0"/>
              </a:rPr>
              <a:t>a</a:t>
            </a:r>
            <a:r>
              <a:rPr lang="en-US" altLang="en-US" sz="1200" baseline="30000">
                <a:solidFill>
                  <a:srgbClr val="000000"/>
                </a:solidFill>
                <a:cs typeface="Times New Roman" pitchFamily="18" charset="0"/>
              </a:rPr>
              <a:t>2</a:t>
            </a:r>
            <a:r>
              <a:rPr lang="en-US" altLang="en-US" sz="1400">
                <a:solidFill>
                  <a:srgbClr val="000000"/>
                </a:solidFill>
                <a:latin typeface="Times New Roman" pitchFamily="18" charset="0"/>
                <a:cs typeface="Times New Roman" pitchFamily="18" charset="0"/>
                <a:sym typeface="Symbol" pitchFamily="18" charset="2"/>
              </a:rPr>
              <a:t></a:t>
            </a:r>
            <a:r>
              <a:rPr lang="en-US" altLang="en-US" sz="1400">
                <a:solidFill>
                  <a:srgbClr val="000000"/>
                </a:solidFill>
                <a:cs typeface="Times New Roman" pitchFamily="18" charset="0"/>
              </a:rPr>
              <a:t>	- </a:t>
            </a:r>
            <a:r>
              <a:rPr lang="en-US" altLang="en-US" sz="1200">
                <a:solidFill>
                  <a:srgbClr val="000000"/>
                </a:solidFill>
                <a:cs typeface="Times New Roman" pitchFamily="18" charset="0"/>
              </a:rPr>
              <a:t>number-averaged squared structure factor per protein atom (electron</a:t>
            </a:r>
            <a:r>
              <a:rPr lang="en-US" altLang="en-US" sz="1200" baseline="30000">
                <a:solidFill>
                  <a:srgbClr val="000000"/>
                </a:solidFill>
                <a:cs typeface="Times New Roman" pitchFamily="18" charset="0"/>
              </a:rPr>
              <a:t>2</a:t>
            </a:r>
            <a:r>
              <a:rPr lang="en-US" altLang="en-US" sz="1200">
                <a:solidFill>
                  <a:srgbClr val="000000"/>
                </a:solidFill>
                <a:cs typeface="Times New Roman" pitchFamily="18" charset="0"/>
              </a:rPr>
              <a:t>)</a:t>
            </a:r>
            <a:endParaRPr lang="en-US" altLang="en-US" sz="1200">
              <a:solidFill>
                <a:srgbClr val="000000"/>
              </a:solidFill>
              <a:latin typeface="Times New Roman" pitchFamily="18" charset="0"/>
              <a:cs typeface="Times New Roman" pitchFamily="18" charset="0"/>
              <a:sym typeface="Symbol" pitchFamily="18" charset="2"/>
            </a:endParaRPr>
          </a:p>
          <a:p>
            <a:pPr eaLnBrk="1" hangingPunct="1">
              <a:spcBef>
                <a:spcPct val="0"/>
              </a:spcBef>
              <a:buFontTx/>
              <a:buNone/>
            </a:pPr>
            <a:r>
              <a:rPr lang="en-US" altLang="en-US" sz="1200">
                <a:solidFill>
                  <a:srgbClr val="000000"/>
                </a:solidFill>
                <a:latin typeface="Times New Roman" pitchFamily="18" charset="0"/>
                <a:cs typeface="Times New Roman" pitchFamily="18" charset="0"/>
                <a:sym typeface="Symbol" pitchFamily="18" charset="2"/>
              </a:rPr>
              <a:t></a:t>
            </a:r>
            <a:r>
              <a:rPr lang="en-US" altLang="en-US" sz="1200" i="1">
                <a:solidFill>
                  <a:srgbClr val="000000"/>
                </a:solidFill>
                <a:cs typeface="Times New Roman" pitchFamily="18" charset="0"/>
              </a:rPr>
              <a:t>M</a:t>
            </a:r>
            <a:r>
              <a:rPr lang="en-US" altLang="en-US" sz="1200" i="1" baseline="-30000">
                <a:solidFill>
                  <a:srgbClr val="000000"/>
                </a:solidFill>
                <a:cs typeface="Times New Roman" pitchFamily="18" charset="0"/>
              </a:rPr>
              <a:t>a</a:t>
            </a:r>
            <a:r>
              <a:rPr lang="en-US" altLang="en-US" sz="1400">
                <a:solidFill>
                  <a:srgbClr val="000000"/>
                </a:solidFill>
                <a:latin typeface="Times New Roman" pitchFamily="18" charset="0"/>
                <a:cs typeface="Times New Roman" pitchFamily="18" charset="0"/>
                <a:sym typeface="Symbol" pitchFamily="18" charset="2"/>
              </a:rPr>
              <a:t></a:t>
            </a:r>
            <a:r>
              <a:rPr lang="en-US" altLang="en-US" sz="1200">
                <a:solidFill>
                  <a:srgbClr val="000000"/>
                </a:solidFill>
                <a:cs typeface="Times New Roman" pitchFamily="18" charset="0"/>
              </a:rPr>
              <a:t>	- number-averaged atomic weight of a protein atom (~7.1 Daltons)</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B</a:t>
            </a:r>
            <a:r>
              <a:rPr lang="en-US" altLang="en-US" sz="1200">
                <a:solidFill>
                  <a:srgbClr val="000000"/>
                </a:solidFill>
                <a:cs typeface="Times New Roman" pitchFamily="18" charset="0"/>
              </a:rPr>
              <a:t>	- average (Wilson) temperature factor (Å</a:t>
            </a:r>
            <a:r>
              <a:rPr lang="en-US" altLang="en-US" sz="1200" baseline="30000">
                <a:solidFill>
                  <a:srgbClr val="000000"/>
                </a:solidFill>
                <a:cs typeface="Times New Roman" pitchFamily="18" charset="0"/>
              </a:rPr>
              <a:t>2</a:t>
            </a:r>
            <a:r>
              <a:rPr lang="en-US" altLang="en-US" sz="1200">
                <a:solidFill>
                  <a:srgbClr val="000000"/>
                </a:solidFill>
                <a:cs typeface="Times New Roman" pitchFamily="18" charset="0"/>
              </a:rPr>
              <a:t>)</a:t>
            </a:r>
            <a:endParaRPr lang="fr-FR" altLang="en-US" sz="1200" i="1">
              <a:solidFill>
                <a:srgbClr val="000000"/>
              </a:solidFill>
              <a:cs typeface="Times New Roman" pitchFamily="18" charset="0"/>
            </a:endParaRPr>
          </a:p>
          <a:p>
            <a:pPr eaLnBrk="1" hangingPunct="1">
              <a:spcBef>
                <a:spcPct val="0"/>
              </a:spcBef>
              <a:buFontTx/>
              <a:buNone/>
            </a:pPr>
            <a:r>
              <a:rPr lang="fr-FR" altLang="en-US" sz="1200" i="1">
                <a:solidFill>
                  <a:srgbClr val="000000"/>
                </a:solidFill>
                <a:cs typeface="Times New Roman" pitchFamily="18" charset="0"/>
              </a:rPr>
              <a:t>μ</a:t>
            </a:r>
            <a:r>
              <a:rPr lang="en-US" altLang="en-US" sz="1200">
                <a:solidFill>
                  <a:srgbClr val="000000"/>
                </a:solidFill>
                <a:cs typeface="Times New Roman" pitchFamily="18" charset="0"/>
              </a:rPr>
              <a:t>	- attenuation coefficient of sphere material (m</a:t>
            </a:r>
            <a:r>
              <a:rPr lang="en-US" altLang="en-US" sz="1200" baseline="30000">
                <a:solidFill>
                  <a:srgbClr val="000000"/>
                </a:solidFill>
                <a:cs typeface="Times New Roman" pitchFamily="18" charset="0"/>
              </a:rPr>
              <a:t>-1</a:t>
            </a:r>
            <a:r>
              <a:rPr lang="en-US" altLang="en-US" sz="1200">
                <a:solidFill>
                  <a:srgbClr val="000000"/>
                </a:solidFill>
                <a:cs typeface="Times New Roman" pitchFamily="18" charset="0"/>
              </a:rPr>
              <a:t>)</a:t>
            </a:r>
            <a:endParaRPr lang="fr-FR" altLang="en-US" sz="1200" i="1">
              <a:solidFill>
                <a:srgbClr val="000000"/>
              </a:solidFill>
              <a:cs typeface="Times New Roman" pitchFamily="18" charset="0"/>
            </a:endParaRPr>
          </a:p>
          <a:p>
            <a:pPr eaLnBrk="1" hangingPunct="1">
              <a:spcBef>
                <a:spcPct val="0"/>
              </a:spcBef>
              <a:buFontTx/>
              <a:buNone/>
            </a:pPr>
            <a:r>
              <a:rPr lang="fr-FR" altLang="en-US" sz="1200" i="1">
                <a:solidFill>
                  <a:srgbClr val="000000"/>
                </a:solidFill>
                <a:cs typeface="Times New Roman" pitchFamily="18" charset="0"/>
              </a:rPr>
              <a:t>μ</a:t>
            </a:r>
            <a:r>
              <a:rPr lang="en-US" altLang="en-US" sz="1200" i="1" baseline="-30000">
                <a:solidFill>
                  <a:srgbClr val="000000"/>
                </a:solidFill>
                <a:cs typeface="Times New Roman" pitchFamily="18" charset="0"/>
              </a:rPr>
              <a:t>en</a:t>
            </a:r>
            <a:r>
              <a:rPr lang="en-US" altLang="en-US" sz="1200">
                <a:solidFill>
                  <a:srgbClr val="000000"/>
                </a:solidFill>
                <a:cs typeface="Times New Roman" pitchFamily="18" charset="0"/>
              </a:rPr>
              <a:t>	- mass energy-absorption coefficient of sphere material (m</a:t>
            </a:r>
            <a:r>
              <a:rPr lang="en-US" altLang="en-US" sz="1200" baseline="30000">
                <a:solidFill>
                  <a:srgbClr val="000000"/>
                </a:solidFill>
                <a:cs typeface="Times New Roman" pitchFamily="18" charset="0"/>
              </a:rPr>
              <a:t>-1</a:t>
            </a:r>
            <a:r>
              <a:rPr lang="en-US" altLang="en-US" sz="1200">
                <a:solidFill>
                  <a:srgbClr val="000000"/>
                </a:solidFill>
                <a:cs typeface="Times New Roman" pitchFamily="18" charset="0"/>
              </a:rPr>
              <a:t>)</a:t>
            </a:r>
          </a:p>
        </p:txBody>
      </p:sp>
      <p:sp>
        <p:nvSpPr>
          <p:cNvPr id="173059" name="Rectangle 3"/>
          <p:cNvSpPr>
            <a:spLocks noChangeArrowheads="1"/>
          </p:cNvSpPr>
          <p:nvPr/>
        </p:nvSpPr>
        <p:spPr bwMode="auto">
          <a:xfrm>
            <a:off x="0" y="31956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73060" name="Rectangle 4"/>
          <p:cNvSpPr>
            <a:spLocks noChangeArrowheads="1"/>
          </p:cNvSpPr>
          <p:nvPr/>
        </p:nvSpPr>
        <p:spPr bwMode="auto">
          <a:xfrm>
            <a:off x="457200" y="3968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4800">
                <a:solidFill>
                  <a:srgbClr val="000000"/>
                </a:solidFill>
              </a:rPr>
              <a:t>Self-calibrated damage limit</a:t>
            </a:r>
          </a:p>
        </p:txBody>
      </p:sp>
      <p:sp>
        <p:nvSpPr>
          <p:cNvPr id="173061" name="Rectangle 5"/>
          <p:cNvSpPr>
            <a:spLocks noChangeArrowheads="1"/>
          </p:cNvSpPr>
          <p:nvPr/>
        </p:nvSpPr>
        <p:spPr bwMode="auto">
          <a:xfrm>
            <a:off x="0" y="31670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graphicFrame>
        <p:nvGraphicFramePr>
          <p:cNvPr id="173062" name="Object 6"/>
          <p:cNvGraphicFramePr>
            <a:graphicFrameLocks noChangeAspect="1"/>
          </p:cNvGraphicFramePr>
          <p:nvPr/>
        </p:nvGraphicFramePr>
        <p:xfrm>
          <a:off x="234950" y="1343025"/>
          <a:ext cx="8670925" cy="779463"/>
        </p:xfrm>
        <a:graphic>
          <a:graphicData uri="http://schemas.openxmlformats.org/presentationml/2006/ole">
            <mc:AlternateContent xmlns:mc="http://schemas.openxmlformats.org/markup-compatibility/2006">
              <mc:Choice xmlns:v="urn:schemas-microsoft-com:vml" Requires="v">
                <p:oleObj spid="_x0000_s751646" name="Equation" r:id="rId3" imgW="6184900" imgH="558800" progId="Equation.3">
                  <p:embed/>
                </p:oleObj>
              </mc:Choice>
              <mc:Fallback>
                <p:oleObj name="Equation" r:id="rId3" imgW="6184900" imgH="5588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4950" y="1343025"/>
                        <a:ext cx="8670925"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3063" name="Text Box 7"/>
          <p:cNvSpPr txBox="1">
            <a:spLocks noChangeArrowheads="1"/>
          </p:cNvSpPr>
          <p:nvPr/>
        </p:nvSpPr>
        <p:spPr bwMode="auto">
          <a:xfrm>
            <a:off x="0" y="6491288"/>
            <a:ext cx="62722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dirty="0">
                <a:solidFill>
                  <a:srgbClr val="000000"/>
                </a:solidFill>
              </a:rPr>
              <a:t>Holton &amp; Frankel (2010) </a:t>
            </a:r>
            <a:r>
              <a:rPr lang="en-US" altLang="en-US" sz="1800" i="1" dirty="0" err="1">
                <a:solidFill>
                  <a:srgbClr val="000000"/>
                </a:solidFill>
              </a:rPr>
              <a:t>Acta</a:t>
            </a:r>
            <a:r>
              <a:rPr lang="en-US" altLang="en-US" sz="1800" i="1" dirty="0">
                <a:solidFill>
                  <a:srgbClr val="000000"/>
                </a:solidFill>
              </a:rPr>
              <a:t> D</a:t>
            </a:r>
            <a:r>
              <a:rPr lang="en-US" altLang="en-US" sz="1800" dirty="0">
                <a:solidFill>
                  <a:srgbClr val="000000"/>
                </a:solidFill>
              </a:rPr>
              <a:t> </a:t>
            </a:r>
            <a:r>
              <a:rPr lang="en-US" altLang="en-US" sz="1800" b="1" dirty="0">
                <a:solidFill>
                  <a:srgbClr val="000000"/>
                </a:solidFill>
              </a:rPr>
              <a:t>66</a:t>
            </a:r>
            <a:r>
              <a:rPr lang="en-US" altLang="en-US" sz="1800" dirty="0">
                <a:solidFill>
                  <a:srgbClr val="000000"/>
                </a:solidFill>
              </a:rPr>
              <a:t> 393-408.</a:t>
            </a:r>
          </a:p>
        </p:txBody>
      </p:sp>
      <p:sp>
        <p:nvSpPr>
          <p:cNvPr id="3537928" name="Oval 8"/>
          <p:cNvSpPr>
            <a:spLocks noChangeArrowheads="1"/>
          </p:cNvSpPr>
          <p:nvPr/>
        </p:nvSpPr>
        <p:spPr bwMode="auto">
          <a:xfrm>
            <a:off x="777875" y="3722688"/>
            <a:ext cx="3641725" cy="261937"/>
          </a:xfrm>
          <a:custGeom>
            <a:avLst/>
            <a:gdLst>
              <a:gd name="T0" fmla="*/ 20986 w 3641640"/>
              <a:gd name="T1" fmla="*/ 128087 h 262533"/>
              <a:gd name="T2" fmla="*/ 219592 w 3641640"/>
              <a:gd name="T3" fmla="*/ 31346 h 262533"/>
              <a:gd name="T4" fmla="*/ 1831528 w 3641640"/>
              <a:gd name="T5" fmla="*/ 5659 h 262533"/>
              <a:gd name="T6" fmla="*/ 3642065 w 3641640"/>
              <a:gd name="T7" fmla="*/ 128087 h 262533"/>
              <a:gd name="T8" fmla="*/ 1831528 w 3641640"/>
              <a:gd name="T9" fmla="*/ 250513 h 262533"/>
              <a:gd name="T10" fmla="*/ 275016 w 3641640"/>
              <a:gd name="T11" fmla="*/ 236815 h 262533"/>
              <a:gd name="T12" fmla="*/ 20986 w 3641640"/>
              <a:gd name="T13" fmla="*/ 128087 h 2625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41640" h="262533">
                <a:moveTo>
                  <a:pt x="20986" y="129550"/>
                </a:moveTo>
                <a:cubicBezTo>
                  <a:pt x="11750" y="94914"/>
                  <a:pt x="-82154" y="52342"/>
                  <a:pt x="219567" y="31704"/>
                </a:cubicBezTo>
                <a:cubicBezTo>
                  <a:pt x="521288" y="11066"/>
                  <a:pt x="1260968" y="-10584"/>
                  <a:pt x="1831313" y="5724"/>
                </a:cubicBezTo>
                <a:cubicBezTo>
                  <a:pt x="2401659" y="22032"/>
                  <a:pt x="3641640" y="15253"/>
                  <a:pt x="3641640" y="129550"/>
                </a:cubicBezTo>
                <a:cubicBezTo>
                  <a:pt x="3641640" y="243847"/>
                  <a:pt x="2392422" y="235047"/>
                  <a:pt x="1831313" y="253376"/>
                </a:cubicBezTo>
                <a:cubicBezTo>
                  <a:pt x="1270204" y="271705"/>
                  <a:pt x="576707" y="260160"/>
                  <a:pt x="274986" y="239522"/>
                </a:cubicBezTo>
                <a:cubicBezTo>
                  <a:pt x="-26735" y="218884"/>
                  <a:pt x="30222" y="164186"/>
                  <a:pt x="20986" y="129550"/>
                </a:cubicBezTo>
                <a:close/>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3537929" name="Oval 9"/>
          <p:cNvSpPr>
            <a:spLocks noChangeArrowheads="1"/>
          </p:cNvSpPr>
          <p:nvPr/>
        </p:nvSpPr>
        <p:spPr bwMode="auto">
          <a:xfrm>
            <a:off x="2430463" y="1343025"/>
            <a:ext cx="395287" cy="401638"/>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1" name="Oval 8"/>
          <p:cNvSpPr>
            <a:spLocks noChangeArrowheads="1"/>
          </p:cNvSpPr>
          <p:nvPr/>
        </p:nvSpPr>
        <p:spPr bwMode="auto">
          <a:xfrm>
            <a:off x="871538" y="4429125"/>
            <a:ext cx="3270250" cy="263525"/>
          </a:xfrm>
          <a:custGeom>
            <a:avLst/>
            <a:gdLst>
              <a:gd name="T0" fmla="*/ 11010 w 3641640"/>
              <a:gd name="T1" fmla="*/ 132016 h 262533"/>
              <a:gd name="T2" fmla="*/ 115177 w 3641640"/>
              <a:gd name="T3" fmla="*/ 32308 h 262533"/>
              <a:gd name="T4" fmla="*/ 960642 w 3641640"/>
              <a:gd name="T5" fmla="*/ 5834 h 262533"/>
              <a:gd name="T6" fmla="*/ 1910277 w 3641640"/>
              <a:gd name="T7" fmla="*/ 132016 h 262533"/>
              <a:gd name="T8" fmla="*/ 960642 w 3641640"/>
              <a:gd name="T9" fmla="*/ 258199 h 262533"/>
              <a:gd name="T10" fmla="*/ 144247 w 3641640"/>
              <a:gd name="T11" fmla="*/ 244081 h 262533"/>
              <a:gd name="T12" fmla="*/ 11010 w 3641640"/>
              <a:gd name="T13" fmla="*/ 132016 h 2625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41640" h="262533">
                <a:moveTo>
                  <a:pt x="20986" y="129550"/>
                </a:moveTo>
                <a:cubicBezTo>
                  <a:pt x="11750" y="94914"/>
                  <a:pt x="-82154" y="52342"/>
                  <a:pt x="219567" y="31704"/>
                </a:cubicBezTo>
                <a:cubicBezTo>
                  <a:pt x="521288" y="11066"/>
                  <a:pt x="1260968" y="-10584"/>
                  <a:pt x="1831313" y="5724"/>
                </a:cubicBezTo>
                <a:cubicBezTo>
                  <a:pt x="2401659" y="22032"/>
                  <a:pt x="3641640" y="15253"/>
                  <a:pt x="3641640" y="129550"/>
                </a:cubicBezTo>
                <a:cubicBezTo>
                  <a:pt x="3641640" y="243847"/>
                  <a:pt x="2392422" y="235047"/>
                  <a:pt x="1831313" y="253376"/>
                </a:cubicBezTo>
                <a:cubicBezTo>
                  <a:pt x="1270204" y="271705"/>
                  <a:pt x="576707" y="260160"/>
                  <a:pt x="274986" y="239522"/>
                </a:cubicBezTo>
                <a:cubicBezTo>
                  <a:pt x="-26735" y="218884"/>
                  <a:pt x="30222" y="164186"/>
                  <a:pt x="20986" y="129550"/>
                </a:cubicBezTo>
                <a:close/>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12" name="Oval 9"/>
          <p:cNvSpPr>
            <a:spLocks noChangeArrowheads="1"/>
          </p:cNvSpPr>
          <p:nvPr/>
        </p:nvSpPr>
        <p:spPr bwMode="auto">
          <a:xfrm>
            <a:off x="5118100" y="1357313"/>
            <a:ext cx="395288" cy="401637"/>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3" name="Oval 9"/>
          <p:cNvSpPr>
            <a:spLocks noChangeArrowheads="1"/>
          </p:cNvSpPr>
          <p:nvPr/>
        </p:nvSpPr>
        <p:spPr bwMode="auto">
          <a:xfrm>
            <a:off x="5316538" y="1697038"/>
            <a:ext cx="395287" cy="401637"/>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4" name="Oval 9"/>
          <p:cNvSpPr>
            <a:spLocks noChangeArrowheads="1"/>
          </p:cNvSpPr>
          <p:nvPr/>
        </p:nvSpPr>
        <p:spPr bwMode="auto">
          <a:xfrm>
            <a:off x="2400300" y="1717675"/>
            <a:ext cx="396875" cy="401638"/>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2" name="TextBox 1"/>
          <p:cNvSpPr txBox="1"/>
          <p:nvPr/>
        </p:nvSpPr>
        <p:spPr>
          <a:xfrm>
            <a:off x="7068457" y="3831771"/>
            <a:ext cx="1544012" cy="646331"/>
          </a:xfrm>
          <a:prstGeom prst="rect">
            <a:avLst/>
          </a:prstGeom>
          <a:noFill/>
        </p:spPr>
        <p:txBody>
          <a:bodyPr wrap="none" rtlCol="0">
            <a:spAutoFit/>
          </a:bodyPr>
          <a:lstStyle/>
          <a:p>
            <a:r>
              <a:rPr lang="en-US" dirty="0" smtClean="0">
                <a:solidFill>
                  <a:srgbClr val="FF0000"/>
                </a:solidFill>
              </a:rPr>
              <a:t>No flux</a:t>
            </a:r>
          </a:p>
          <a:p>
            <a:r>
              <a:rPr lang="en-US" dirty="0" smtClean="0">
                <a:solidFill>
                  <a:srgbClr val="FF0000"/>
                </a:solidFill>
              </a:rPr>
              <a:t>No symmetry</a:t>
            </a:r>
            <a:endParaRPr lang="en-US" dirty="0">
              <a:solidFill>
                <a:srgbClr val="FF0000"/>
              </a:solidFill>
            </a:endParaRPr>
          </a:p>
        </p:txBody>
      </p:sp>
    </p:spTree>
    <p:extLst>
      <p:ext uri="{BB962C8B-B14F-4D97-AF65-F5344CB8AC3E}">
        <p14:creationId xmlns:p14="http://schemas.microsoft.com/office/powerpoint/2010/main" val="303669621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5379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537928"/>
                                        </p:tgtEl>
                                        <p:attrNameLst>
                                          <p:attrName>style.visibility</p:attrName>
                                        </p:attrNameLst>
                                      </p:cBhvr>
                                      <p:to>
                                        <p:strVal val="visible"/>
                                      </p:to>
                                    </p:set>
                                  </p:childTnLst>
                                </p:cTn>
                              </p:par>
                              <p:par>
                                <p:cTn id="19" presetID="1" presetClass="exit" presetSubtype="0" fill="hold" grpId="1" nodeType="withEffect">
                                  <p:stCondLst>
                                    <p:cond delay="0"/>
                                  </p:stCondLst>
                                  <p:childTnLst>
                                    <p:set>
                                      <p:cBhvr>
                                        <p:cTn id="20" dur="1" fill="hold">
                                          <p:stCondLst>
                                            <p:cond delay="0"/>
                                          </p:stCondLst>
                                        </p:cTn>
                                        <p:tgtEl>
                                          <p:spTgt spid="11"/>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1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7928" grpId="0" animBg="1"/>
      <p:bldP spid="3537929" grpId="0" animBg="1"/>
      <p:bldP spid="11" grpId="0" animBg="1"/>
      <p:bldP spid="11" grpId="1" animBg="1"/>
      <p:bldP spid="12" grpId="0" animBg="1"/>
      <p:bldP spid="13" grpId="0" animBg="1"/>
      <p:bldP spid="14" grpId="0" animBg="1"/>
      <p:bldP spid="14" grpId="1"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Text Box 2"/>
          <p:cNvSpPr txBox="1">
            <a:spLocks noChangeArrowheads="1"/>
          </p:cNvSpPr>
          <p:nvPr/>
        </p:nvSpPr>
        <p:spPr bwMode="auto">
          <a:xfrm>
            <a:off x="871538" y="2165350"/>
            <a:ext cx="7432675" cy="4046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400">
                <a:solidFill>
                  <a:srgbClr val="000000"/>
                </a:solidFill>
              </a:rPr>
              <a:t>Where:</a:t>
            </a:r>
          </a:p>
          <a:p>
            <a:pPr eaLnBrk="1" hangingPunct="1">
              <a:spcBef>
                <a:spcPct val="0"/>
              </a:spcBef>
              <a:buFontTx/>
              <a:buNone/>
            </a:pPr>
            <a:r>
              <a:rPr lang="en-US" altLang="en-US" sz="1400">
                <a:solidFill>
                  <a:srgbClr val="000000"/>
                </a:solidFill>
                <a:latin typeface="Times New Roman" pitchFamily="18" charset="0"/>
                <a:cs typeface="Times New Roman" pitchFamily="18" charset="0"/>
                <a:sym typeface="Symbol" pitchFamily="18" charset="2"/>
              </a:rPr>
              <a:t></a:t>
            </a:r>
            <a:r>
              <a:rPr lang="en-US" altLang="en-US" sz="1200" i="1">
                <a:solidFill>
                  <a:srgbClr val="000000"/>
                </a:solidFill>
                <a:cs typeface="Times New Roman" pitchFamily="18" charset="0"/>
              </a:rPr>
              <a:t>I</a:t>
            </a:r>
            <a:r>
              <a:rPr lang="en-US" altLang="en-US" sz="1400">
                <a:solidFill>
                  <a:srgbClr val="000000"/>
                </a:solidFill>
                <a:latin typeface="Times New Roman" pitchFamily="18" charset="0"/>
                <a:cs typeface="Times New Roman" pitchFamily="18" charset="0"/>
                <a:sym typeface="Symbol" pitchFamily="18" charset="2"/>
              </a:rPr>
              <a:t></a:t>
            </a:r>
            <a:r>
              <a:rPr lang="en-US" altLang="en-US" sz="1400" i="1" baseline="-30000">
                <a:solidFill>
                  <a:srgbClr val="000000"/>
                </a:solidFill>
                <a:cs typeface="Times New Roman" pitchFamily="18" charset="0"/>
              </a:rPr>
              <a:t>DL</a:t>
            </a:r>
            <a:r>
              <a:rPr lang="en-US" altLang="en-US" sz="1200">
                <a:solidFill>
                  <a:srgbClr val="000000"/>
                </a:solidFill>
                <a:cs typeface="Times New Roman" pitchFamily="18" charset="0"/>
              </a:rPr>
              <a:t>	- average damage-limited intensity (photons/hkl) at a given resolution</a:t>
            </a:r>
          </a:p>
          <a:p>
            <a:pPr eaLnBrk="1" hangingPunct="1">
              <a:spcBef>
                <a:spcPct val="0"/>
              </a:spcBef>
              <a:buFontTx/>
              <a:buNone/>
            </a:pPr>
            <a:r>
              <a:rPr lang="en-US" altLang="en-US" sz="1200">
                <a:solidFill>
                  <a:srgbClr val="000000"/>
                </a:solidFill>
                <a:cs typeface="Times New Roman" pitchFamily="18" charset="0"/>
              </a:rPr>
              <a:t>10</a:t>
            </a:r>
            <a:r>
              <a:rPr lang="en-US" altLang="en-US" sz="1200" baseline="30000">
                <a:solidFill>
                  <a:srgbClr val="000000"/>
                </a:solidFill>
                <a:cs typeface="Times New Roman" pitchFamily="18" charset="0"/>
              </a:rPr>
              <a:t>5</a:t>
            </a:r>
            <a:r>
              <a:rPr lang="en-US" altLang="en-US" sz="1200">
                <a:solidFill>
                  <a:srgbClr val="000000"/>
                </a:solidFill>
                <a:cs typeface="Times New Roman" pitchFamily="18" charset="0"/>
              </a:rPr>
              <a:t>	- converting </a:t>
            </a:r>
            <a:r>
              <a:rPr lang="en-US" altLang="en-US" sz="1200" i="1">
                <a:solidFill>
                  <a:srgbClr val="000000"/>
                </a:solidFill>
                <a:cs typeface="Times New Roman" pitchFamily="18" charset="0"/>
              </a:rPr>
              <a:t>R</a:t>
            </a:r>
            <a:r>
              <a:rPr lang="en-US" altLang="en-US" sz="1200">
                <a:solidFill>
                  <a:srgbClr val="000000"/>
                </a:solidFill>
                <a:cs typeface="Times New Roman" pitchFamily="18" charset="0"/>
              </a:rPr>
              <a:t> from μm to m, </a:t>
            </a:r>
            <a:r>
              <a:rPr lang="en-US" altLang="en-US" sz="1200" i="1">
                <a:solidFill>
                  <a:srgbClr val="000000"/>
                </a:solidFill>
                <a:cs typeface="Times New Roman" pitchFamily="18" charset="0"/>
              </a:rPr>
              <a:t>r</a:t>
            </a:r>
            <a:r>
              <a:rPr lang="en-US" altLang="en-US" sz="1200" i="1" baseline="-30000">
                <a:solidFill>
                  <a:srgbClr val="000000"/>
                </a:solidFill>
                <a:cs typeface="Times New Roman" pitchFamily="18" charset="0"/>
              </a:rPr>
              <a:t>e</a:t>
            </a:r>
            <a:r>
              <a:rPr lang="en-US" altLang="en-US" sz="1200">
                <a:solidFill>
                  <a:srgbClr val="000000"/>
                </a:solidFill>
                <a:cs typeface="Times New Roman" pitchFamily="18" charset="0"/>
              </a:rPr>
              <a:t> from m to Å, </a:t>
            </a:r>
            <a:r>
              <a:rPr lang="en-US" altLang="en-US" sz="1200" i="1">
                <a:solidFill>
                  <a:srgbClr val="000000"/>
                </a:solidFill>
                <a:cs typeface="Times New Roman" pitchFamily="18" charset="0"/>
              </a:rPr>
              <a:t>ρ</a:t>
            </a:r>
            <a:r>
              <a:rPr lang="en-US" altLang="en-US" sz="1200">
                <a:solidFill>
                  <a:srgbClr val="000000"/>
                </a:solidFill>
                <a:cs typeface="Times New Roman" pitchFamily="18" charset="0"/>
              </a:rPr>
              <a:t> from g/cm</a:t>
            </a:r>
            <a:r>
              <a:rPr lang="en-US" altLang="en-US" sz="1200" baseline="30000">
                <a:solidFill>
                  <a:srgbClr val="000000"/>
                </a:solidFill>
                <a:cs typeface="Times New Roman" pitchFamily="18" charset="0"/>
              </a:rPr>
              <a:t>3</a:t>
            </a:r>
            <a:r>
              <a:rPr lang="en-US" altLang="en-US" sz="1200">
                <a:solidFill>
                  <a:srgbClr val="000000"/>
                </a:solidFill>
                <a:cs typeface="Times New Roman" pitchFamily="18" charset="0"/>
              </a:rPr>
              <a:t> to kg/m</a:t>
            </a:r>
            <a:r>
              <a:rPr lang="en-US" altLang="en-US" sz="1200" baseline="30000">
                <a:solidFill>
                  <a:srgbClr val="000000"/>
                </a:solidFill>
                <a:cs typeface="Times New Roman" pitchFamily="18" charset="0"/>
              </a:rPr>
              <a:t>3</a:t>
            </a:r>
            <a:r>
              <a:rPr lang="en-US" altLang="en-US" sz="1200">
                <a:solidFill>
                  <a:srgbClr val="000000"/>
                </a:solidFill>
                <a:cs typeface="Times New Roman" pitchFamily="18" charset="0"/>
              </a:rPr>
              <a:t> and MGy to Gy</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r</a:t>
            </a:r>
            <a:r>
              <a:rPr lang="en-US" altLang="en-US" sz="1200" i="1" baseline="-30000">
                <a:solidFill>
                  <a:srgbClr val="000000"/>
                </a:solidFill>
                <a:cs typeface="Times New Roman" pitchFamily="18" charset="0"/>
              </a:rPr>
              <a:t>e</a:t>
            </a:r>
            <a:r>
              <a:rPr lang="en-US" altLang="en-US" sz="1200">
                <a:solidFill>
                  <a:srgbClr val="000000"/>
                </a:solidFill>
                <a:cs typeface="Times New Roman" pitchFamily="18" charset="0"/>
              </a:rPr>
              <a:t>	- classical electron radius (2.818 x 10</a:t>
            </a:r>
            <a:r>
              <a:rPr lang="en-US" altLang="en-US" sz="1200" baseline="30000">
                <a:solidFill>
                  <a:srgbClr val="000000"/>
                </a:solidFill>
                <a:cs typeface="Times New Roman" pitchFamily="18" charset="0"/>
              </a:rPr>
              <a:t>-15</a:t>
            </a:r>
            <a:r>
              <a:rPr lang="en-US" altLang="en-US" sz="1200">
                <a:solidFill>
                  <a:srgbClr val="000000"/>
                </a:solidFill>
                <a:cs typeface="Times New Roman" pitchFamily="18" charset="0"/>
              </a:rPr>
              <a:t> m/electron)</a:t>
            </a:r>
            <a:endParaRPr lang="fr-FR" altLang="en-US" sz="1200" i="1">
              <a:solidFill>
                <a:srgbClr val="000000"/>
              </a:solidFill>
              <a:cs typeface="Times New Roman" pitchFamily="18" charset="0"/>
            </a:endParaRPr>
          </a:p>
          <a:p>
            <a:pPr eaLnBrk="1" hangingPunct="1">
              <a:spcBef>
                <a:spcPct val="0"/>
              </a:spcBef>
              <a:buFontTx/>
              <a:buNone/>
            </a:pPr>
            <a:r>
              <a:rPr lang="fr-FR" altLang="en-US" sz="1200" i="1">
                <a:solidFill>
                  <a:srgbClr val="000000"/>
                </a:solidFill>
                <a:cs typeface="Times New Roman" pitchFamily="18" charset="0"/>
              </a:rPr>
              <a:t>h</a:t>
            </a:r>
            <a:r>
              <a:rPr lang="fr-FR" altLang="en-US" sz="1200">
                <a:solidFill>
                  <a:srgbClr val="000000"/>
                </a:solidFill>
                <a:cs typeface="Times New Roman" pitchFamily="18" charset="0"/>
              </a:rPr>
              <a:t>	- Planck’s constant (6.626 x 10</a:t>
            </a:r>
            <a:r>
              <a:rPr lang="fr-FR" altLang="en-US" sz="1200" baseline="30000">
                <a:solidFill>
                  <a:srgbClr val="000000"/>
                </a:solidFill>
                <a:cs typeface="Times New Roman" pitchFamily="18" charset="0"/>
              </a:rPr>
              <a:t>-34</a:t>
            </a:r>
            <a:r>
              <a:rPr lang="fr-FR" altLang="en-US" sz="1200">
                <a:solidFill>
                  <a:srgbClr val="000000"/>
                </a:solidFill>
                <a:cs typeface="Times New Roman" pitchFamily="18" charset="0"/>
              </a:rPr>
              <a:t> J∙s)</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c</a:t>
            </a:r>
            <a:r>
              <a:rPr lang="en-US" altLang="en-US" sz="1200">
                <a:solidFill>
                  <a:srgbClr val="000000"/>
                </a:solidFill>
                <a:cs typeface="Times New Roman" pitchFamily="18" charset="0"/>
              </a:rPr>
              <a:t>	- speed of light (299792458 m/s)</a:t>
            </a:r>
          </a:p>
          <a:p>
            <a:pPr eaLnBrk="1" hangingPunct="1">
              <a:spcBef>
                <a:spcPct val="0"/>
              </a:spcBef>
              <a:buFontTx/>
              <a:buNone/>
            </a:pPr>
            <a:r>
              <a:rPr lang="en-US" altLang="en-US" sz="1200">
                <a:solidFill>
                  <a:srgbClr val="000000"/>
                </a:solidFill>
                <a:cs typeface="Times New Roman" pitchFamily="18" charset="0"/>
              </a:rPr>
              <a:t>f</a:t>
            </a:r>
            <a:r>
              <a:rPr lang="en-US" altLang="en-US" sz="1200" i="1" baseline="-30000">
                <a:solidFill>
                  <a:srgbClr val="000000"/>
                </a:solidFill>
                <a:cs typeface="Times New Roman" pitchFamily="18" charset="0"/>
              </a:rPr>
              <a:t>decayed</a:t>
            </a:r>
            <a:r>
              <a:rPr lang="en-US" altLang="en-US" sz="1200">
                <a:solidFill>
                  <a:srgbClr val="000000"/>
                </a:solidFill>
                <a:cs typeface="Times New Roman" pitchFamily="18" charset="0"/>
              </a:rPr>
              <a:t>	- fractional progress toward completely faded spots at end of data set</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ρ</a:t>
            </a:r>
            <a:r>
              <a:rPr lang="en-US" altLang="en-US" sz="1200">
                <a:solidFill>
                  <a:srgbClr val="000000"/>
                </a:solidFill>
                <a:cs typeface="Times New Roman" pitchFamily="18" charset="0"/>
              </a:rPr>
              <a:t>	- density of crystal (~1.2 g/cm</a:t>
            </a:r>
            <a:r>
              <a:rPr lang="en-US" altLang="en-US" sz="1200" baseline="30000">
                <a:solidFill>
                  <a:srgbClr val="000000"/>
                </a:solidFill>
                <a:cs typeface="Times New Roman" pitchFamily="18" charset="0"/>
              </a:rPr>
              <a:t>3</a:t>
            </a:r>
            <a:r>
              <a:rPr lang="en-US" altLang="en-US" sz="1200">
                <a:solidFill>
                  <a:srgbClr val="000000"/>
                </a:solidFill>
                <a:cs typeface="Times New Roman" pitchFamily="18" charset="0"/>
              </a:rPr>
              <a:t>)</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R</a:t>
            </a:r>
            <a:r>
              <a:rPr lang="en-US" altLang="en-US" sz="1200">
                <a:solidFill>
                  <a:srgbClr val="000000"/>
                </a:solidFill>
                <a:cs typeface="Times New Roman" pitchFamily="18" charset="0"/>
              </a:rPr>
              <a:t>	- radius of the spherical crystal (μm)</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λ</a:t>
            </a:r>
            <a:r>
              <a:rPr lang="en-US" altLang="en-US" sz="1200">
                <a:solidFill>
                  <a:srgbClr val="000000"/>
                </a:solidFill>
                <a:cs typeface="Times New Roman" pitchFamily="18" charset="0"/>
              </a:rPr>
              <a:t>	- X-ray wavelength (Å)</a:t>
            </a:r>
          </a:p>
          <a:p>
            <a:pPr eaLnBrk="1" hangingPunct="1">
              <a:spcBef>
                <a:spcPct val="0"/>
              </a:spcBef>
              <a:buFontTx/>
              <a:buNone/>
            </a:pPr>
            <a:r>
              <a:rPr lang="en-US" altLang="en-US" sz="1200">
                <a:solidFill>
                  <a:srgbClr val="000000"/>
                </a:solidFill>
                <a:cs typeface="Times New Roman" pitchFamily="18" charset="0"/>
              </a:rPr>
              <a:t>f</a:t>
            </a:r>
            <a:r>
              <a:rPr lang="en-US" altLang="en-US" sz="1200" i="1" baseline="-30000">
                <a:solidFill>
                  <a:srgbClr val="000000"/>
                </a:solidFill>
                <a:cs typeface="Times New Roman" pitchFamily="18" charset="0"/>
              </a:rPr>
              <a:t>NH</a:t>
            </a:r>
            <a:r>
              <a:rPr lang="en-US" altLang="en-US" sz="1200">
                <a:solidFill>
                  <a:srgbClr val="000000"/>
                </a:solidFill>
                <a:cs typeface="Times New Roman" pitchFamily="18" charset="0"/>
              </a:rPr>
              <a:t>	- the Nave &amp; Hill (2005) dose capture fraction (1 for large crystals)</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n</a:t>
            </a:r>
            <a:r>
              <a:rPr lang="en-US" altLang="en-US" sz="1200" i="1" baseline="-30000">
                <a:solidFill>
                  <a:srgbClr val="000000"/>
                </a:solidFill>
                <a:cs typeface="Times New Roman" pitchFamily="18" charset="0"/>
              </a:rPr>
              <a:t>ASU</a:t>
            </a:r>
            <a:r>
              <a:rPr lang="en-US" altLang="en-US" sz="1200">
                <a:solidFill>
                  <a:srgbClr val="000000"/>
                </a:solidFill>
                <a:cs typeface="Times New Roman" pitchFamily="18" charset="0"/>
              </a:rPr>
              <a:t>	- number of proteins in the asymmetric unit</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M</a:t>
            </a:r>
            <a:r>
              <a:rPr lang="en-US" altLang="en-US" sz="1200" i="1" baseline="-30000">
                <a:solidFill>
                  <a:srgbClr val="000000"/>
                </a:solidFill>
                <a:cs typeface="Times New Roman" pitchFamily="18" charset="0"/>
              </a:rPr>
              <a:t>r</a:t>
            </a:r>
            <a:r>
              <a:rPr lang="en-US" altLang="en-US" sz="1200">
                <a:solidFill>
                  <a:srgbClr val="000000"/>
                </a:solidFill>
                <a:cs typeface="Times New Roman" pitchFamily="18" charset="0"/>
              </a:rPr>
              <a:t>	- molecular weight of the protein (Daltons or g/mol)</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V</a:t>
            </a:r>
            <a:r>
              <a:rPr lang="en-US" altLang="en-US" sz="1200" i="1" baseline="-30000">
                <a:solidFill>
                  <a:srgbClr val="000000"/>
                </a:solidFill>
                <a:cs typeface="Times New Roman" pitchFamily="18" charset="0"/>
              </a:rPr>
              <a:t>M</a:t>
            </a:r>
            <a:r>
              <a:rPr lang="en-US" altLang="en-US" sz="1200">
                <a:solidFill>
                  <a:srgbClr val="000000"/>
                </a:solidFill>
                <a:cs typeface="Times New Roman" pitchFamily="18" charset="0"/>
              </a:rPr>
              <a:t>	- Matthews’s coefficient (~2.4 Å</a:t>
            </a:r>
            <a:r>
              <a:rPr lang="en-US" altLang="en-US" sz="1200" baseline="30000">
                <a:solidFill>
                  <a:srgbClr val="000000"/>
                </a:solidFill>
                <a:cs typeface="Times New Roman" pitchFamily="18" charset="0"/>
              </a:rPr>
              <a:t>3</a:t>
            </a:r>
            <a:r>
              <a:rPr lang="en-US" altLang="en-US" sz="1200">
                <a:solidFill>
                  <a:srgbClr val="000000"/>
                </a:solidFill>
                <a:cs typeface="Times New Roman" pitchFamily="18" charset="0"/>
              </a:rPr>
              <a:t>/Dalton)</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H</a:t>
            </a:r>
            <a:r>
              <a:rPr lang="en-US" altLang="en-US" sz="1200">
                <a:solidFill>
                  <a:srgbClr val="000000"/>
                </a:solidFill>
                <a:cs typeface="Times New Roman" pitchFamily="18" charset="0"/>
              </a:rPr>
              <a:t>	- Howells’s criterion (10 MGy/Å)</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θ</a:t>
            </a:r>
            <a:r>
              <a:rPr lang="en-US" altLang="en-US" sz="1200">
                <a:solidFill>
                  <a:srgbClr val="000000"/>
                </a:solidFill>
                <a:cs typeface="Times New Roman" pitchFamily="18" charset="0"/>
              </a:rPr>
              <a:t>	- Bragg angle</a:t>
            </a:r>
            <a:endParaRPr lang="en-US" altLang="en-US" sz="1200">
              <a:solidFill>
                <a:srgbClr val="000000"/>
              </a:solidFill>
              <a:latin typeface="Times New Roman" pitchFamily="18" charset="0"/>
              <a:cs typeface="Times New Roman" pitchFamily="18" charset="0"/>
              <a:sym typeface="Symbol" pitchFamily="18" charset="2"/>
            </a:endParaRPr>
          </a:p>
          <a:p>
            <a:pPr eaLnBrk="1" hangingPunct="1">
              <a:spcBef>
                <a:spcPct val="0"/>
              </a:spcBef>
              <a:buFontTx/>
              <a:buNone/>
            </a:pPr>
            <a:r>
              <a:rPr lang="en-US" altLang="en-US" sz="1200">
                <a:solidFill>
                  <a:srgbClr val="000000"/>
                </a:solidFill>
                <a:latin typeface="Times New Roman" pitchFamily="18" charset="0"/>
                <a:cs typeface="Times New Roman" pitchFamily="18" charset="0"/>
                <a:sym typeface="Symbol" pitchFamily="18" charset="2"/>
              </a:rPr>
              <a:t></a:t>
            </a:r>
            <a:r>
              <a:rPr lang="en-US" altLang="en-US" sz="1200" baseline="-30000">
                <a:solidFill>
                  <a:srgbClr val="000000"/>
                </a:solidFill>
                <a:cs typeface="Times New Roman" pitchFamily="18" charset="0"/>
              </a:rPr>
              <a:t>a</a:t>
            </a:r>
            <a:r>
              <a:rPr lang="en-US" altLang="en-US" sz="1200" baseline="30000">
                <a:solidFill>
                  <a:srgbClr val="000000"/>
                </a:solidFill>
                <a:cs typeface="Times New Roman" pitchFamily="18" charset="0"/>
              </a:rPr>
              <a:t>2</a:t>
            </a:r>
            <a:r>
              <a:rPr lang="en-US" altLang="en-US" sz="1400">
                <a:solidFill>
                  <a:srgbClr val="000000"/>
                </a:solidFill>
                <a:latin typeface="Times New Roman" pitchFamily="18" charset="0"/>
                <a:cs typeface="Times New Roman" pitchFamily="18" charset="0"/>
                <a:sym typeface="Symbol" pitchFamily="18" charset="2"/>
              </a:rPr>
              <a:t></a:t>
            </a:r>
            <a:r>
              <a:rPr lang="en-US" altLang="en-US" sz="1400">
                <a:solidFill>
                  <a:srgbClr val="000000"/>
                </a:solidFill>
                <a:cs typeface="Times New Roman" pitchFamily="18" charset="0"/>
              </a:rPr>
              <a:t>	- </a:t>
            </a:r>
            <a:r>
              <a:rPr lang="en-US" altLang="en-US" sz="1200">
                <a:solidFill>
                  <a:srgbClr val="000000"/>
                </a:solidFill>
                <a:cs typeface="Times New Roman" pitchFamily="18" charset="0"/>
              </a:rPr>
              <a:t>number-averaged squared structure factor per protein atom (electron</a:t>
            </a:r>
            <a:r>
              <a:rPr lang="en-US" altLang="en-US" sz="1200" baseline="30000">
                <a:solidFill>
                  <a:srgbClr val="000000"/>
                </a:solidFill>
                <a:cs typeface="Times New Roman" pitchFamily="18" charset="0"/>
              </a:rPr>
              <a:t>2</a:t>
            </a:r>
            <a:r>
              <a:rPr lang="en-US" altLang="en-US" sz="1200">
                <a:solidFill>
                  <a:srgbClr val="000000"/>
                </a:solidFill>
                <a:cs typeface="Times New Roman" pitchFamily="18" charset="0"/>
              </a:rPr>
              <a:t>)</a:t>
            </a:r>
            <a:endParaRPr lang="en-US" altLang="en-US" sz="1200">
              <a:solidFill>
                <a:srgbClr val="000000"/>
              </a:solidFill>
              <a:latin typeface="Times New Roman" pitchFamily="18" charset="0"/>
              <a:cs typeface="Times New Roman" pitchFamily="18" charset="0"/>
              <a:sym typeface="Symbol" pitchFamily="18" charset="2"/>
            </a:endParaRPr>
          </a:p>
          <a:p>
            <a:pPr eaLnBrk="1" hangingPunct="1">
              <a:spcBef>
                <a:spcPct val="0"/>
              </a:spcBef>
              <a:buFontTx/>
              <a:buNone/>
            </a:pPr>
            <a:r>
              <a:rPr lang="en-US" altLang="en-US" sz="1200">
                <a:solidFill>
                  <a:srgbClr val="000000"/>
                </a:solidFill>
                <a:latin typeface="Times New Roman" pitchFamily="18" charset="0"/>
                <a:cs typeface="Times New Roman" pitchFamily="18" charset="0"/>
                <a:sym typeface="Symbol" pitchFamily="18" charset="2"/>
              </a:rPr>
              <a:t></a:t>
            </a:r>
            <a:r>
              <a:rPr lang="en-US" altLang="en-US" sz="1200" i="1">
                <a:solidFill>
                  <a:srgbClr val="000000"/>
                </a:solidFill>
                <a:cs typeface="Times New Roman" pitchFamily="18" charset="0"/>
              </a:rPr>
              <a:t>M</a:t>
            </a:r>
            <a:r>
              <a:rPr lang="en-US" altLang="en-US" sz="1200" i="1" baseline="-30000">
                <a:solidFill>
                  <a:srgbClr val="000000"/>
                </a:solidFill>
                <a:cs typeface="Times New Roman" pitchFamily="18" charset="0"/>
              </a:rPr>
              <a:t>a</a:t>
            </a:r>
            <a:r>
              <a:rPr lang="en-US" altLang="en-US" sz="1400">
                <a:solidFill>
                  <a:srgbClr val="000000"/>
                </a:solidFill>
                <a:latin typeface="Times New Roman" pitchFamily="18" charset="0"/>
                <a:cs typeface="Times New Roman" pitchFamily="18" charset="0"/>
                <a:sym typeface="Symbol" pitchFamily="18" charset="2"/>
              </a:rPr>
              <a:t></a:t>
            </a:r>
            <a:r>
              <a:rPr lang="en-US" altLang="en-US" sz="1200">
                <a:solidFill>
                  <a:srgbClr val="000000"/>
                </a:solidFill>
                <a:cs typeface="Times New Roman" pitchFamily="18" charset="0"/>
              </a:rPr>
              <a:t>	- number-averaged atomic weight of a protein atom (~7.1 Daltons)</a:t>
            </a:r>
            <a:endParaRPr lang="en-US" altLang="en-US" sz="1200" i="1">
              <a:solidFill>
                <a:srgbClr val="000000"/>
              </a:solidFill>
              <a:cs typeface="Times New Roman" pitchFamily="18" charset="0"/>
            </a:endParaRPr>
          </a:p>
          <a:p>
            <a:pPr eaLnBrk="1" hangingPunct="1">
              <a:spcBef>
                <a:spcPct val="0"/>
              </a:spcBef>
              <a:buFontTx/>
              <a:buNone/>
            </a:pPr>
            <a:r>
              <a:rPr lang="en-US" altLang="en-US" sz="1200" i="1">
                <a:solidFill>
                  <a:srgbClr val="000000"/>
                </a:solidFill>
                <a:cs typeface="Times New Roman" pitchFamily="18" charset="0"/>
              </a:rPr>
              <a:t>B</a:t>
            </a:r>
            <a:r>
              <a:rPr lang="en-US" altLang="en-US" sz="1200">
                <a:solidFill>
                  <a:srgbClr val="000000"/>
                </a:solidFill>
                <a:cs typeface="Times New Roman" pitchFamily="18" charset="0"/>
              </a:rPr>
              <a:t>	- average (Wilson) temperature factor (Å</a:t>
            </a:r>
            <a:r>
              <a:rPr lang="en-US" altLang="en-US" sz="1200" baseline="30000">
                <a:solidFill>
                  <a:srgbClr val="000000"/>
                </a:solidFill>
                <a:cs typeface="Times New Roman" pitchFamily="18" charset="0"/>
              </a:rPr>
              <a:t>2</a:t>
            </a:r>
            <a:r>
              <a:rPr lang="en-US" altLang="en-US" sz="1200">
                <a:solidFill>
                  <a:srgbClr val="000000"/>
                </a:solidFill>
                <a:cs typeface="Times New Roman" pitchFamily="18" charset="0"/>
              </a:rPr>
              <a:t>)</a:t>
            </a:r>
            <a:endParaRPr lang="fr-FR" altLang="en-US" sz="1200" i="1">
              <a:solidFill>
                <a:srgbClr val="000000"/>
              </a:solidFill>
              <a:cs typeface="Times New Roman" pitchFamily="18" charset="0"/>
            </a:endParaRPr>
          </a:p>
          <a:p>
            <a:pPr eaLnBrk="1" hangingPunct="1">
              <a:spcBef>
                <a:spcPct val="0"/>
              </a:spcBef>
              <a:buFontTx/>
              <a:buNone/>
            </a:pPr>
            <a:r>
              <a:rPr lang="fr-FR" altLang="en-US" sz="1200" i="1">
                <a:solidFill>
                  <a:srgbClr val="000000"/>
                </a:solidFill>
                <a:cs typeface="Times New Roman" pitchFamily="18" charset="0"/>
              </a:rPr>
              <a:t>μ</a:t>
            </a:r>
            <a:r>
              <a:rPr lang="en-US" altLang="en-US" sz="1200">
                <a:solidFill>
                  <a:srgbClr val="000000"/>
                </a:solidFill>
                <a:cs typeface="Times New Roman" pitchFamily="18" charset="0"/>
              </a:rPr>
              <a:t>	- attenuation coefficient of sphere material (m</a:t>
            </a:r>
            <a:r>
              <a:rPr lang="en-US" altLang="en-US" sz="1200" baseline="30000">
                <a:solidFill>
                  <a:srgbClr val="000000"/>
                </a:solidFill>
                <a:cs typeface="Times New Roman" pitchFamily="18" charset="0"/>
              </a:rPr>
              <a:t>-1</a:t>
            </a:r>
            <a:r>
              <a:rPr lang="en-US" altLang="en-US" sz="1200">
                <a:solidFill>
                  <a:srgbClr val="000000"/>
                </a:solidFill>
                <a:cs typeface="Times New Roman" pitchFamily="18" charset="0"/>
              </a:rPr>
              <a:t>)</a:t>
            </a:r>
            <a:endParaRPr lang="fr-FR" altLang="en-US" sz="1200" i="1">
              <a:solidFill>
                <a:srgbClr val="000000"/>
              </a:solidFill>
              <a:cs typeface="Times New Roman" pitchFamily="18" charset="0"/>
            </a:endParaRPr>
          </a:p>
          <a:p>
            <a:pPr eaLnBrk="1" hangingPunct="1">
              <a:spcBef>
                <a:spcPct val="0"/>
              </a:spcBef>
              <a:buFontTx/>
              <a:buNone/>
            </a:pPr>
            <a:r>
              <a:rPr lang="fr-FR" altLang="en-US" sz="1200" i="1">
                <a:solidFill>
                  <a:srgbClr val="000000"/>
                </a:solidFill>
                <a:cs typeface="Times New Roman" pitchFamily="18" charset="0"/>
              </a:rPr>
              <a:t>μ</a:t>
            </a:r>
            <a:r>
              <a:rPr lang="en-US" altLang="en-US" sz="1200" i="1" baseline="-30000">
                <a:solidFill>
                  <a:srgbClr val="000000"/>
                </a:solidFill>
                <a:cs typeface="Times New Roman" pitchFamily="18" charset="0"/>
              </a:rPr>
              <a:t>en</a:t>
            </a:r>
            <a:r>
              <a:rPr lang="en-US" altLang="en-US" sz="1200">
                <a:solidFill>
                  <a:srgbClr val="000000"/>
                </a:solidFill>
                <a:cs typeface="Times New Roman" pitchFamily="18" charset="0"/>
              </a:rPr>
              <a:t>	- mass energy-absorption coefficient of sphere material (m</a:t>
            </a:r>
            <a:r>
              <a:rPr lang="en-US" altLang="en-US" sz="1200" baseline="30000">
                <a:solidFill>
                  <a:srgbClr val="000000"/>
                </a:solidFill>
                <a:cs typeface="Times New Roman" pitchFamily="18" charset="0"/>
              </a:rPr>
              <a:t>-1</a:t>
            </a:r>
            <a:r>
              <a:rPr lang="en-US" altLang="en-US" sz="1200">
                <a:solidFill>
                  <a:srgbClr val="000000"/>
                </a:solidFill>
                <a:cs typeface="Times New Roman" pitchFamily="18" charset="0"/>
              </a:rPr>
              <a:t>)</a:t>
            </a:r>
          </a:p>
        </p:txBody>
      </p:sp>
      <p:sp>
        <p:nvSpPr>
          <p:cNvPr id="174083" name="Rectangle 3"/>
          <p:cNvSpPr>
            <a:spLocks noChangeArrowheads="1"/>
          </p:cNvSpPr>
          <p:nvPr/>
        </p:nvSpPr>
        <p:spPr bwMode="auto">
          <a:xfrm>
            <a:off x="0" y="31956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74084" name="Rectangle 4"/>
          <p:cNvSpPr>
            <a:spLocks noChangeArrowheads="1"/>
          </p:cNvSpPr>
          <p:nvPr/>
        </p:nvSpPr>
        <p:spPr bwMode="auto">
          <a:xfrm>
            <a:off x="457200" y="3968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4800">
                <a:solidFill>
                  <a:srgbClr val="000000"/>
                </a:solidFill>
              </a:rPr>
              <a:t>Self-calibrated damage limit</a:t>
            </a:r>
          </a:p>
        </p:txBody>
      </p:sp>
      <p:sp>
        <p:nvSpPr>
          <p:cNvPr id="174085" name="Rectangle 5"/>
          <p:cNvSpPr>
            <a:spLocks noChangeArrowheads="1"/>
          </p:cNvSpPr>
          <p:nvPr/>
        </p:nvSpPr>
        <p:spPr bwMode="auto">
          <a:xfrm>
            <a:off x="0" y="31670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graphicFrame>
        <p:nvGraphicFramePr>
          <p:cNvPr id="174086" name="Object 6"/>
          <p:cNvGraphicFramePr>
            <a:graphicFrameLocks noChangeAspect="1"/>
          </p:cNvGraphicFramePr>
          <p:nvPr/>
        </p:nvGraphicFramePr>
        <p:xfrm>
          <a:off x="234950" y="1343025"/>
          <a:ext cx="8670925" cy="779463"/>
        </p:xfrm>
        <a:graphic>
          <a:graphicData uri="http://schemas.openxmlformats.org/presentationml/2006/ole">
            <mc:AlternateContent xmlns:mc="http://schemas.openxmlformats.org/markup-compatibility/2006">
              <mc:Choice xmlns:v="urn:schemas-microsoft-com:vml" Requires="v">
                <p:oleObj spid="_x0000_s752669" name="Equation" r:id="rId3" imgW="6184900" imgH="558800" progId="Equation.3">
                  <p:embed/>
                </p:oleObj>
              </mc:Choice>
              <mc:Fallback>
                <p:oleObj name="Equation" r:id="rId3" imgW="6184900" imgH="5588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4950" y="1343025"/>
                        <a:ext cx="8670925"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4087" name="Text Box 7"/>
          <p:cNvSpPr txBox="1">
            <a:spLocks noChangeArrowheads="1"/>
          </p:cNvSpPr>
          <p:nvPr/>
        </p:nvSpPr>
        <p:spPr bwMode="auto">
          <a:xfrm>
            <a:off x="0" y="6491288"/>
            <a:ext cx="62722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Holton &amp; Frankel (2010) </a:t>
            </a:r>
            <a:r>
              <a:rPr lang="en-US" altLang="en-US" sz="1800" i="1">
                <a:solidFill>
                  <a:srgbClr val="000000"/>
                </a:solidFill>
              </a:rPr>
              <a:t>Acta D</a:t>
            </a:r>
            <a:r>
              <a:rPr lang="en-US" altLang="en-US" sz="1800">
                <a:solidFill>
                  <a:srgbClr val="000000"/>
                </a:solidFill>
              </a:rPr>
              <a:t> </a:t>
            </a:r>
            <a:r>
              <a:rPr lang="en-US" altLang="en-US" sz="1800" b="1">
                <a:solidFill>
                  <a:srgbClr val="000000"/>
                </a:solidFill>
              </a:rPr>
              <a:t>66</a:t>
            </a:r>
            <a:r>
              <a:rPr lang="en-US" altLang="en-US" sz="1800">
                <a:solidFill>
                  <a:srgbClr val="000000"/>
                </a:solidFill>
              </a:rPr>
              <a:t> 393-408.</a:t>
            </a:r>
          </a:p>
        </p:txBody>
      </p:sp>
      <p:sp>
        <p:nvSpPr>
          <p:cNvPr id="11" name="Oval 8"/>
          <p:cNvSpPr>
            <a:spLocks noChangeArrowheads="1"/>
          </p:cNvSpPr>
          <p:nvPr/>
        </p:nvSpPr>
        <p:spPr bwMode="auto">
          <a:xfrm>
            <a:off x="871538" y="5575300"/>
            <a:ext cx="4078287" cy="244475"/>
          </a:xfrm>
          <a:custGeom>
            <a:avLst/>
            <a:gdLst>
              <a:gd name="T0" fmla="*/ 13728 w 3641640"/>
              <a:gd name="T1" fmla="*/ 122473 h 262533"/>
              <a:gd name="T2" fmla="*/ 143620 w 3641640"/>
              <a:gd name="T3" fmla="*/ 29972 h 262533"/>
              <a:gd name="T4" fmla="*/ 1197872 w 3641640"/>
              <a:gd name="T5" fmla="*/ 5412 h 262533"/>
              <a:gd name="T6" fmla="*/ 2382017 w 3641640"/>
              <a:gd name="T7" fmla="*/ 122473 h 262533"/>
              <a:gd name="T8" fmla="*/ 1197872 w 3641640"/>
              <a:gd name="T9" fmla="*/ 239534 h 262533"/>
              <a:gd name="T10" fmla="*/ 179869 w 3641640"/>
              <a:gd name="T11" fmla="*/ 226436 h 262533"/>
              <a:gd name="T12" fmla="*/ 13728 w 3641640"/>
              <a:gd name="T13" fmla="*/ 122473 h 2625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41640" h="262533">
                <a:moveTo>
                  <a:pt x="20986" y="129550"/>
                </a:moveTo>
                <a:cubicBezTo>
                  <a:pt x="11750" y="94914"/>
                  <a:pt x="-82154" y="52342"/>
                  <a:pt x="219567" y="31704"/>
                </a:cubicBezTo>
                <a:cubicBezTo>
                  <a:pt x="521288" y="11066"/>
                  <a:pt x="1260968" y="-10584"/>
                  <a:pt x="1831313" y="5724"/>
                </a:cubicBezTo>
                <a:cubicBezTo>
                  <a:pt x="2401659" y="22032"/>
                  <a:pt x="3641640" y="15253"/>
                  <a:pt x="3641640" y="129550"/>
                </a:cubicBezTo>
                <a:cubicBezTo>
                  <a:pt x="3641640" y="243847"/>
                  <a:pt x="2392422" y="235047"/>
                  <a:pt x="1831313" y="253376"/>
                </a:cubicBezTo>
                <a:cubicBezTo>
                  <a:pt x="1270204" y="271705"/>
                  <a:pt x="576707" y="260160"/>
                  <a:pt x="274986" y="239522"/>
                </a:cubicBezTo>
                <a:cubicBezTo>
                  <a:pt x="-26735" y="218884"/>
                  <a:pt x="30222" y="164186"/>
                  <a:pt x="20986" y="129550"/>
                </a:cubicBezTo>
                <a:close/>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13" name="Oval 9"/>
          <p:cNvSpPr>
            <a:spLocks noChangeArrowheads="1"/>
          </p:cNvSpPr>
          <p:nvPr/>
        </p:nvSpPr>
        <p:spPr bwMode="auto">
          <a:xfrm>
            <a:off x="7881938" y="1508125"/>
            <a:ext cx="173037" cy="401638"/>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Tree>
    <p:extLst>
      <p:ext uri="{BB962C8B-B14F-4D97-AF65-F5344CB8AC3E}">
        <p14:creationId xmlns:p14="http://schemas.microsoft.com/office/powerpoint/2010/main" val="361720484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a:xfrm>
            <a:off x="685800" y="0"/>
            <a:ext cx="7772400" cy="1143000"/>
          </a:xfrm>
          <a:noFill/>
        </p:spPr>
        <p:txBody>
          <a:bodyPr/>
          <a:lstStyle/>
          <a:p>
            <a:pPr eaLnBrk="1" hangingPunct="1"/>
            <a:r>
              <a:rPr lang="en-US" altLang="en-US" sz="7200" dirty="0" smtClean="0">
                <a:solidFill>
                  <a:srgbClr val="00A400"/>
                </a:solidFill>
              </a:rPr>
              <a:t>signal</a:t>
            </a:r>
            <a:r>
              <a:rPr lang="en-US" altLang="en-US" sz="7200" dirty="0" smtClean="0"/>
              <a:t> </a:t>
            </a:r>
            <a:r>
              <a:rPr lang="en-US" altLang="en-US" sz="4800" i="1" dirty="0" smtClean="0"/>
              <a:t>vs</a:t>
            </a:r>
            <a:r>
              <a:rPr lang="en-US" altLang="en-US" sz="7200" dirty="0" smtClean="0"/>
              <a:t> </a:t>
            </a:r>
            <a:r>
              <a:rPr lang="en-US" altLang="en-US" sz="7200" dirty="0" smtClean="0">
                <a:solidFill>
                  <a:srgbClr val="FF0000"/>
                </a:solidFill>
              </a:rPr>
              <a:t>noise</a:t>
            </a:r>
          </a:p>
        </p:txBody>
      </p:sp>
      <p:sp>
        <p:nvSpPr>
          <p:cNvPr id="82947" name="Text Box 3"/>
          <p:cNvSpPr txBox="1">
            <a:spLocks noChangeArrowheads="1"/>
          </p:cNvSpPr>
          <p:nvPr/>
        </p:nvSpPr>
        <p:spPr bwMode="auto">
          <a:xfrm>
            <a:off x="838200" y="2514600"/>
            <a:ext cx="78486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hangingPunct="1">
              <a:spcBef>
                <a:spcPct val="50000"/>
              </a:spcBef>
            </a:pPr>
            <a:r>
              <a:rPr lang="en-US" altLang="en-US" sz="4400">
                <a:solidFill>
                  <a:srgbClr val="000000"/>
                </a:solidFill>
                <a:cs typeface="Arial" pitchFamily="34" charset="0"/>
              </a:rPr>
              <a:t>                                   </a:t>
            </a:r>
            <a:endParaRPr lang="el-GR" altLang="en-US" sz="4400">
              <a:solidFill>
                <a:srgbClr val="000000"/>
              </a:solidFill>
              <a:cs typeface="Arial" pitchFamily="34" charset="0"/>
            </a:endParaRPr>
          </a:p>
        </p:txBody>
      </p:sp>
      <p:sp>
        <p:nvSpPr>
          <p:cNvPr id="82948" name="Freeform 4"/>
          <p:cNvSpPr>
            <a:spLocks/>
          </p:cNvSpPr>
          <p:nvPr/>
        </p:nvSpPr>
        <p:spPr bwMode="auto">
          <a:xfrm>
            <a:off x="6553200" y="990600"/>
            <a:ext cx="2438400" cy="1295400"/>
          </a:xfrm>
          <a:custGeom>
            <a:avLst/>
            <a:gdLst>
              <a:gd name="T0" fmla="*/ 0 w 1536"/>
              <a:gd name="T1" fmla="*/ 2147483647 h 816"/>
              <a:gd name="T2" fmla="*/ 2147483647 w 1536"/>
              <a:gd name="T3" fmla="*/ 2147483647 h 816"/>
              <a:gd name="T4" fmla="*/ 2147483647 w 1536"/>
              <a:gd name="T5" fmla="*/ 2147483647 h 816"/>
              <a:gd name="T6" fmla="*/ 2147483647 w 1536"/>
              <a:gd name="T7" fmla="*/ 2147483647 h 816"/>
              <a:gd name="T8" fmla="*/ 2147483647 w 1536"/>
              <a:gd name="T9" fmla="*/ 0 h 816"/>
              <a:gd name="T10" fmla="*/ 2147483647 w 1536"/>
              <a:gd name="T11" fmla="*/ 2147483647 h 816"/>
              <a:gd name="T12" fmla="*/ 2147483647 w 1536"/>
              <a:gd name="T13" fmla="*/ 2147483647 h 816"/>
              <a:gd name="T14" fmla="*/ 2147483647 w 1536"/>
              <a:gd name="T15" fmla="*/ 2147483647 h 816"/>
              <a:gd name="T16" fmla="*/ 2147483647 w 1536"/>
              <a:gd name="T17" fmla="*/ 2147483647 h 816"/>
              <a:gd name="T18" fmla="*/ 2147483647 w 1536"/>
              <a:gd name="T19" fmla="*/ 2147483647 h 816"/>
              <a:gd name="T20" fmla="*/ 2147483647 w 1536"/>
              <a:gd name="T21" fmla="*/ 0 h 816"/>
              <a:gd name="T22" fmla="*/ 2147483647 w 1536"/>
              <a:gd name="T23" fmla="*/ 2147483647 h 8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36" h="816">
                <a:moveTo>
                  <a:pt x="0" y="480"/>
                </a:moveTo>
                <a:lnTo>
                  <a:pt x="144" y="192"/>
                </a:lnTo>
                <a:lnTo>
                  <a:pt x="288" y="576"/>
                </a:lnTo>
                <a:lnTo>
                  <a:pt x="432" y="768"/>
                </a:lnTo>
                <a:lnTo>
                  <a:pt x="528" y="0"/>
                </a:lnTo>
                <a:lnTo>
                  <a:pt x="672" y="576"/>
                </a:lnTo>
                <a:lnTo>
                  <a:pt x="768" y="240"/>
                </a:lnTo>
                <a:lnTo>
                  <a:pt x="960" y="816"/>
                </a:lnTo>
                <a:lnTo>
                  <a:pt x="1056" y="528"/>
                </a:lnTo>
                <a:lnTo>
                  <a:pt x="1248" y="672"/>
                </a:lnTo>
                <a:lnTo>
                  <a:pt x="1392" y="0"/>
                </a:lnTo>
                <a:lnTo>
                  <a:pt x="1536" y="528"/>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2949" name="Freeform 5"/>
          <p:cNvSpPr>
            <a:spLocks/>
          </p:cNvSpPr>
          <p:nvPr/>
        </p:nvSpPr>
        <p:spPr bwMode="auto">
          <a:xfrm>
            <a:off x="-762000" y="152400"/>
            <a:ext cx="3124200" cy="2032000"/>
          </a:xfrm>
          <a:custGeom>
            <a:avLst/>
            <a:gdLst>
              <a:gd name="T0" fmla="*/ 0 w 1968"/>
              <a:gd name="T1" fmla="*/ 2147483647 h 1280"/>
              <a:gd name="T2" fmla="*/ 2147483647 w 1968"/>
              <a:gd name="T3" fmla="*/ 2147483647 h 1280"/>
              <a:gd name="T4" fmla="*/ 2147483647 w 1968"/>
              <a:gd name="T5" fmla="*/ 2147483647 h 1280"/>
              <a:gd name="T6" fmla="*/ 2147483647 w 1968"/>
              <a:gd name="T7" fmla="*/ 2147483647 h 1280"/>
              <a:gd name="T8" fmla="*/ 2147483647 w 1968"/>
              <a:gd name="T9" fmla="*/ 2147483647 h 1280"/>
              <a:gd name="T10" fmla="*/ 2147483647 w 1968"/>
              <a:gd name="T11" fmla="*/ 2147483647 h 1280"/>
              <a:gd name="T12" fmla="*/ 2147483647 w 1968"/>
              <a:gd name="T13" fmla="*/ 2147483647 h 1280"/>
              <a:gd name="T14" fmla="*/ 2147483647 w 1968"/>
              <a:gd name="T15" fmla="*/ 2147483647 h 12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68" h="1280">
                <a:moveTo>
                  <a:pt x="0" y="1256"/>
                </a:moveTo>
                <a:cubicBezTo>
                  <a:pt x="240" y="1264"/>
                  <a:pt x="480" y="1272"/>
                  <a:pt x="624" y="1208"/>
                </a:cubicBezTo>
                <a:cubicBezTo>
                  <a:pt x="768" y="1144"/>
                  <a:pt x="800" y="1072"/>
                  <a:pt x="864" y="872"/>
                </a:cubicBezTo>
                <a:cubicBezTo>
                  <a:pt x="928" y="672"/>
                  <a:pt x="968" y="16"/>
                  <a:pt x="1008" y="8"/>
                </a:cubicBezTo>
                <a:cubicBezTo>
                  <a:pt x="1048" y="0"/>
                  <a:pt x="1072" y="640"/>
                  <a:pt x="1104" y="824"/>
                </a:cubicBezTo>
                <a:cubicBezTo>
                  <a:pt x="1136" y="1008"/>
                  <a:pt x="1144" y="1040"/>
                  <a:pt x="1200" y="1112"/>
                </a:cubicBezTo>
                <a:cubicBezTo>
                  <a:pt x="1256" y="1184"/>
                  <a:pt x="1312" y="1232"/>
                  <a:pt x="1440" y="1256"/>
                </a:cubicBezTo>
                <a:cubicBezTo>
                  <a:pt x="1568" y="1280"/>
                  <a:pt x="1768" y="1268"/>
                  <a:pt x="1968" y="12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82950" name="Rectangle 6"/>
          <p:cNvSpPr>
            <a:spLocks noChangeArrowheads="1"/>
          </p:cNvSpPr>
          <p:nvPr/>
        </p:nvSpPr>
        <p:spPr bwMode="auto">
          <a:xfrm>
            <a:off x="685800" y="2185988"/>
            <a:ext cx="7772400" cy="3733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4800">
                <a:solidFill>
                  <a:srgbClr val="000000"/>
                </a:solidFill>
              </a:rPr>
              <a:t>“If you don’t have </a:t>
            </a:r>
            <a:br>
              <a:rPr lang="en-US" altLang="en-US" sz="4800">
                <a:solidFill>
                  <a:srgbClr val="000000"/>
                </a:solidFill>
              </a:rPr>
            </a:br>
            <a:r>
              <a:rPr lang="en-US" altLang="en-US" sz="4800">
                <a:solidFill>
                  <a:srgbClr val="000000"/>
                </a:solidFill>
              </a:rPr>
              <a:t>good data,</a:t>
            </a:r>
            <a:br>
              <a:rPr lang="en-US" altLang="en-US" sz="4800">
                <a:solidFill>
                  <a:srgbClr val="000000"/>
                </a:solidFill>
              </a:rPr>
            </a:br>
            <a:r>
              <a:rPr lang="en-US" altLang="en-US" sz="4800">
                <a:solidFill>
                  <a:srgbClr val="000000"/>
                </a:solidFill>
              </a:rPr>
              <a:t>then you must </a:t>
            </a:r>
            <a:br>
              <a:rPr lang="en-US" altLang="en-US" sz="4800">
                <a:solidFill>
                  <a:srgbClr val="000000"/>
                </a:solidFill>
              </a:rPr>
            </a:br>
            <a:r>
              <a:rPr lang="en-US" altLang="en-US" sz="4800">
                <a:solidFill>
                  <a:srgbClr val="000000"/>
                </a:solidFill>
              </a:rPr>
              <a:t>learn statistics.”</a:t>
            </a:r>
            <a:endParaRPr lang="en-US" altLang="en-US" sz="3600">
              <a:solidFill>
                <a:srgbClr val="000000"/>
              </a:solidFill>
            </a:endParaRPr>
          </a:p>
        </p:txBody>
      </p:sp>
      <p:sp>
        <p:nvSpPr>
          <p:cNvPr id="82951" name="Text Box 7"/>
          <p:cNvSpPr txBox="1">
            <a:spLocks noChangeArrowheads="1"/>
          </p:cNvSpPr>
          <p:nvPr/>
        </p:nvSpPr>
        <p:spPr bwMode="auto">
          <a:xfrm>
            <a:off x="5105400" y="5829300"/>
            <a:ext cx="3200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r" eaLnBrk="1" hangingPunct="1">
              <a:spcBef>
                <a:spcPct val="50000"/>
              </a:spcBef>
            </a:pPr>
            <a:r>
              <a:rPr lang="en-US" altLang="en-US" sz="2800">
                <a:solidFill>
                  <a:srgbClr val="000000"/>
                </a:solidFill>
              </a:rPr>
              <a:t>-James Holton</a:t>
            </a:r>
          </a:p>
        </p:txBody>
      </p:sp>
    </p:spTree>
    <p:extLst>
      <p:ext uri="{BB962C8B-B14F-4D97-AF65-F5344CB8AC3E}">
        <p14:creationId xmlns:p14="http://schemas.microsoft.com/office/powerpoint/2010/main" val="1453086006"/>
      </p:ext>
    </p:extLst>
  </p:cSld>
  <p:clrMapOvr>
    <a:masterClrMapping/>
  </p:clrMapOvr>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Text Box 2"/>
          <p:cNvSpPr txBox="1">
            <a:spLocks noChangeArrowheads="1"/>
          </p:cNvSpPr>
          <p:nvPr/>
        </p:nvSpPr>
        <p:spPr bwMode="auto">
          <a:xfrm>
            <a:off x="0" y="6491288"/>
            <a:ext cx="62722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Holton &amp; Frankel (2010) </a:t>
            </a:r>
            <a:r>
              <a:rPr lang="en-US" altLang="en-US" sz="1800" i="1">
                <a:solidFill>
                  <a:srgbClr val="000000"/>
                </a:solidFill>
              </a:rPr>
              <a:t>Acta D</a:t>
            </a:r>
            <a:r>
              <a:rPr lang="en-US" altLang="en-US" sz="1800">
                <a:solidFill>
                  <a:srgbClr val="000000"/>
                </a:solidFill>
              </a:rPr>
              <a:t> </a:t>
            </a:r>
            <a:r>
              <a:rPr lang="en-US" altLang="en-US" sz="1800" b="1">
                <a:solidFill>
                  <a:srgbClr val="000000"/>
                </a:solidFill>
              </a:rPr>
              <a:t>66</a:t>
            </a:r>
            <a:r>
              <a:rPr lang="en-US" altLang="en-US" sz="1800">
                <a:solidFill>
                  <a:srgbClr val="000000"/>
                </a:solidFill>
              </a:rPr>
              <a:t> 393-408.</a:t>
            </a:r>
          </a:p>
        </p:txBody>
      </p:sp>
      <p:pic>
        <p:nvPicPr>
          <p:cNvPr id="17510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638" y="1588"/>
            <a:ext cx="8086725" cy="648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5108" name="Oval 4"/>
          <p:cNvSpPr>
            <a:spLocks noChangeArrowheads="1"/>
          </p:cNvSpPr>
          <p:nvPr/>
        </p:nvSpPr>
        <p:spPr bwMode="auto">
          <a:xfrm>
            <a:off x="5514975" y="3076575"/>
            <a:ext cx="1050925" cy="334963"/>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Tree>
    <p:extLst>
      <p:ext uri="{BB962C8B-B14F-4D97-AF65-F5344CB8AC3E}">
        <p14:creationId xmlns:p14="http://schemas.microsoft.com/office/powerpoint/2010/main" val="6153860"/>
      </p:ext>
    </p:extLst>
  </p:cSld>
  <p:clrMapOvr>
    <a:masterClrMapping/>
  </p:clrMapOvr>
  <p:transition spd="slow"/>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3" name="Object 3"/>
          <p:cNvGraphicFramePr>
            <a:graphicFrameLocks noChangeAspect="1"/>
          </p:cNvGraphicFramePr>
          <p:nvPr>
            <p:extLst>
              <p:ext uri="{D42A27DB-BD31-4B8C-83A1-F6EECF244321}">
                <p14:modId xmlns:p14="http://schemas.microsoft.com/office/powerpoint/2010/main" val="2734284650"/>
              </p:ext>
            </p:extLst>
          </p:nvPr>
        </p:nvGraphicFramePr>
        <p:xfrm>
          <a:off x="384175" y="514799"/>
          <a:ext cx="8680450" cy="5983288"/>
        </p:xfrm>
        <a:graphic>
          <a:graphicData uri="http://schemas.openxmlformats.org/presentationml/2006/ole">
            <mc:AlternateContent xmlns:mc="http://schemas.openxmlformats.org/markup-compatibility/2006">
              <mc:Choice xmlns:v="urn:schemas-microsoft-com:vml" Requires="v">
                <p:oleObj spid="_x0000_s777231" name="Chart" r:id="rId3" imgW="7115101" imgH="4914951" progId="MSGraph.Chart.8">
                  <p:embed followColorScheme="full"/>
                </p:oleObj>
              </mc:Choice>
              <mc:Fallback>
                <p:oleObj name="Chart" r:id="rId3" imgW="7115101" imgH="4914951" progId="MSGraph.Chart.8">
                  <p:embed followColorScheme="full"/>
                  <p:pic>
                    <p:nvPicPr>
                      <p:cNvPr id="0" name=""/>
                      <p:cNvPicPr>
                        <a:picLocks noChangeAspect="1" noChangeArrowheads="1"/>
                      </p:cNvPicPr>
                      <p:nvPr/>
                    </p:nvPicPr>
                    <p:blipFill>
                      <a:blip r:embed="rId4"/>
                      <a:srcRect/>
                      <a:stretch>
                        <a:fillRect/>
                      </a:stretch>
                    </p:blipFill>
                    <p:spPr bwMode="auto">
                      <a:xfrm>
                        <a:off x="384175" y="514799"/>
                        <a:ext cx="8680450" cy="5983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1684" name="Text Box 4"/>
          <p:cNvSpPr txBox="1">
            <a:spLocks noChangeArrowheads="1"/>
          </p:cNvSpPr>
          <p:nvPr/>
        </p:nvSpPr>
        <p:spPr bwMode="auto">
          <a:xfrm>
            <a:off x="2370048" y="6290124"/>
            <a:ext cx="454002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rPr>
              <a:t>Crystal diameter (micron)</a:t>
            </a:r>
            <a:endParaRPr lang="en-US" altLang="en-US" sz="2800" b="1" dirty="0">
              <a:solidFill>
                <a:prstClr val="black"/>
              </a:solidFill>
            </a:endParaRPr>
          </a:p>
        </p:txBody>
      </p:sp>
      <p:sp>
        <p:nvSpPr>
          <p:cNvPr id="71685" name="Text Box 5"/>
          <p:cNvSpPr txBox="1">
            <a:spLocks noChangeArrowheads="1"/>
          </p:cNvSpPr>
          <p:nvPr/>
        </p:nvSpPr>
        <p:spPr bwMode="auto">
          <a:xfrm rot="-5400000">
            <a:off x="-886631" y="3263090"/>
            <a:ext cx="264207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rPr>
              <a:t>Resolution (Å)</a:t>
            </a:r>
            <a:endParaRPr lang="en-US" altLang="en-US" sz="2800" b="1" dirty="0">
              <a:solidFill>
                <a:prstClr val="black"/>
              </a:solidFill>
            </a:endParaRPr>
          </a:p>
        </p:txBody>
      </p:sp>
      <p:sp>
        <p:nvSpPr>
          <p:cNvPr id="3" name="Rounded Rectangle 2"/>
          <p:cNvSpPr/>
          <p:nvPr/>
        </p:nvSpPr>
        <p:spPr>
          <a:xfrm rot="18273637">
            <a:off x="2013955" y="1691001"/>
            <a:ext cx="841828" cy="203845"/>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srgbClr val="000000"/>
                </a:solidFill>
                <a:cs typeface="Arial" panose="020B0604020202020204" pitchFamily="34" charset="0"/>
              </a:rPr>
              <a:t>B = 0</a:t>
            </a:r>
            <a:endParaRPr lang="en-US" b="1" dirty="0">
              <a:solidFill>
                <a:srgbClr val="000000"/>
              </a:solidFill>
              <a:cs typeface="Arial" panose="020B0604020202020204" pitchFamily="34" charset="0"/>
            </a:endParaRPr>
          </a:p>
        </p:txBody>
      </p:sp>
      <p:sp>
        <p:nvSpPr>
          <p:cNvPr id="7" name="Rounded Rectangle 6"/>
          <p:cNvSpPr/>
          <p:nvPr/>
        </p:nvSpPr>
        <p:spPr>
          <a:xfrm rot="20348632">
            <a:off x="3375698" y="1549442"/>
            <a:ext cx="962468" cy="1716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srgbClr val="000000"/>
                </a:solidFill>
                <a:cs typeface="Arial" panose="020B0604020202020204" pitchFamily="34" charset="0"/>
              </a:rPr>
              <a:t>B = 20</a:t>
            </a:r>
            <a:endParaRPr lang="en-US" b="1" dirty="0">
              <a:solidFill>
                <a:srgbClr val="000000"/>
              </a:solidFill>
              <a:cs typeface="Arial" panose="020B0604020202020204" pitchFamily="34" charset="0"/>
            </a:endParaRPr>
          </a:p>
        </p:txBody>
      </p:sp>
      <p:sp>
        <p:nvSpPr>
          <p:cNvPr id="8" name="Rounded Rectangle 7"/>
          <p:cNvSpPr/>
          <p:nvPr/>
        </p:nvSpPr>
        <p:spPr>
          <a:xfrm rot="20797676">
            <a:off x="4533450" y="1649221"/>
            <a:ext cx="950550" cy="1950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srgbClr val="000000"/>
                </a:solidFill>
                <a:cs typeface="Arial" panose="020B0604020202020204" pitchFamily="34" charset="0"/>
              </a:rPr>
              <a:t>B = 60</a:t>
            </a:r>
            <a:endParaRPr lang="en-US" b="1" dirty="0">
              <a:solidFill>
                <a:srgbClr val="000000"/>
              </a:solidFill>
              <a:cs typeface="Arial" panose="020B0604020202020204" pitchFamily="34" charset="0"/>
            </a:endParaRPr>
          </a:p>
        </p:txBody>
      </p:sp>
      <p:sp>
        <p:nvSpPr>
          <p:cNvPr id="9" name="Rounded Rectangle 8"/>
          <p:cNvSpPr/>
          <p:nvPr/>
        </p:nvSpPr>
        <p:spPr>
          <a:xfrm rot="21117235">
            <a:off x="5601982" y="2002100"/>
            <a:ext cx="1049650" cy="1950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srgbClr val="000000"/>
                </a:solidFill>
                <a:cs typeface="Arial" panose="020B0604020202020204" pitchFamily="34" charset="0"/>
              </a:rPr>
              <a:t>B = 170</a:t>
            </a:r>
            <a:endParaRPr lang="en-US" b="1" dirty="0">
              <a:solidFill>
                <a:srgbClr val="000000"/>
              </a:solidFill>
              <a:cs typeface="Arial" panose="020B0604020202020204" pitchFamily="34" charset="0"/>
            </a:endParaRPr>
          </a:p>
        </p:txBody>
      </p:sp>
      <p:sp>
        <p:nvSpPr>
          <p:cNvPr id="10" name="Rounded Rectangle 9"/>
          <p:cNvSpPr/>
          <p:nvPr/>
        </p:nvSpPr>
        <p:spPr>
          <a:xfrm rot="21082296">
            <a:off x="5601348" y="2480450"/>
            <a:ext cx="1138005" cy="1950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srgbClr val="000000"/>
                </a:solidFill>
                <a:cs typeface="Arial" panose="020B0604020202020204" pitchFamily="34" charset="0"/>
              </a:rPr>
              <a:t>B = 330</a:t>
            </a:r>
            <a:endParaRPr lang="en-US" b="1" dirty="0">
              <a:solidFill>
                <a:srgbClr val="000000"/>
              </a:solidFill>
              <a:cs typeface="Arial" panose="020B0604020202020204" pitchFamily="34" charset="0"/>
            </a:endParaRPr>
          </a:p>
        </p:txBody>
      </p:sp>
      <p:sp>
        <p:nvSpPr>
          <p:cNvPr id="11" name="Rounded Rectangle 10"/>
          <p:cNvSpPr/>
          <p:nvPr/>
        </p:nvSpPr>
        <p:spPr>
          <a:xfrm rot="21002143">
            <a:off x="5630376" y="2974617"/>
            <a:ext cx="1138005" cy="1950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srgbClr val="000000"/>
                </a:solidFill>
                <a:cs typeface="Arial" panose="020B0604020202020204" pitchFamily="34" charset="0"/>
              </a:rPr>
              <a:t>B = 560</a:t>
            </a:r>
            <a:endParaRPr lang="en-US" b="1" dirty="0">
              <a:solidFill>
                <a:srgbClr val="000000"/>
              </a:solidFill>
              <a:cs typeface="Arial" panose="020B0604020202020204" pitchFamily="34" charset="0"/>
            </a:endParaRPr>
          </a:p>
        </p:txBody>
      </p:sp>
      <p:sp>
        <p:nvSpPr>
          <p:cNvPr id="12" name="Rounded Rectangle 11"/>
          <p:cNvSpPr/>
          <p:nvPr/>
        </p:nvSpPr>
        <p:spPr>
          <a:xfrm rot="20842646">
            <a:off x="5664167" y="3473996"/>
            <a:ext cx="1138005" cy="19504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b="1" dirty="0" smtClean="0">
                <a:solidFill>
                  <a:srgbClr val="000000"/>
                </a:solidFill>
                <a:cs typeface="Arial" panose="020B0604020202020204" pitchFamily="34" charset="0"/>
              </a:rPr>
              <a:t>B = 850</a:t>
            </a:r>
            <a:endParaRPr lang="en-US" b="1" dirty="0">
              <a:solidFill>
                <a:srgbClr val="000000"/>
              </a:solidFill>
              <a:cs typeface="Arial" panose="020B0604020202020204" pitchFamily="34" charset="0"/>
            </a:endParaRPr>
          </a:p>
        </p:txBody>
      </p:sp>
      <p:sp>
        <p:nvSpPr>
          <p:cNvPr id="2" name="TextBox 1"/>
          <p:cNvSpPr txBox="1"/>
          <p:nvPr/>
        </p:nvSpPr>
        <p:spPr>
          <a:xfrm>
            <a:off x="928914" y="0"/>
            <a:ext cx="7687297" cy="707886"/>
          </a:xfrm>
          <a:prstGeom prst="rect">
            <a:avLst/>
          </a:prstGeom>
          <a:noFill/>
        </p:spPr>
        <p:txBody>
          <a:bodyPr wrap="none" rtlCol="0">
            <a:spAutoFit/>
          </a:bodyPr>
          <a:lstStyle/>
          <a:p>
            <a:pPr fontAlgn="auto">
              <a:spcBef>
                <a:spcPts val="0"/>
              </a:spcBef>
              <a:spcAft>
                <a:spcPts val="0"/>
              </a:spcAft>
            </a:pPr>
            <a:r>
              <a:rPr lang="en-US" sz="4000" dirty="0" smtClean="0">
                <a:solidFill>
                  <a:srgbClr val="000000"/>
                </a:solidFill>
                <a:latin typeface="Arial"/>
              </a:rPr>
              <a:t>Bigger is better, but not by much</a:t>
            </a:r>
            <a:endParaRPr lang="en-US" sz="4000" dirty="0">
              <a:solidFill>
                <a:srgbClr val="000000"/>
              </a:solidFill>
              <a:latin typeface="Arial"/>
            </a:endParaRPr>
          </a:p>
        </p:txBody>
      </p:sp>
    </p:spTree>
    <p:extLst>
      <p:ext uri="{BB962C8B-B14F-4D97-AF65-F5344CB8AC3E}">
        <p14:creationId xmlns:p14="http://schemas.microsoft.com/office/powerpoint/2010/main" val="1536268082"/>
      </p:ext>
    </p:extLst>
  </p:cSld>
  <p:clrMapOvr>
    <a:masterClrMapping/>
  </p:clrMapOvr>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3" name="Object 3"/>
          <p:cNvGraphicFramePr>
            <a:graphicFrameLocks noChangeAspect="1"/>
          </p:cNvGraphicFramePr>
          <p:nvPr>
            <p:extLst>
              <p:ext uri="{D42A27DB-BD31-4B8C-83A1-F6EECF244321}">
                <p14:modId xmlns:p14="http://schemas.microsoft.com/office/powerpoint/2010/main" val="596241636"/>
              </p:ext>
            </p:extLst>
          </p:nvPr>
        </p:nvGraphicFramePr>
        <p:xfrm>
          <a:off x="384175" y="485771"/>
          <a:ext cx="8680450" cy="5983288"/>
        </p:xfrm>
        <a:graphic>
          <a:graphicData uri="http://schemas.openxmlformats.org/presentationml/2006/ole">
            <mc:AlternateContent xmlns:mc="http://schemas.openxmlformats.org/markup-compatibility/2006">
              <mc:Choice xmlns:v="urn:schemas-microsoft-com:vml" Requires="v">
                <p:oleObj spid="_x0000_s778255" name="Chart" r:id="rId3" imgW="7115101" imgH="4914951" progId="MSGraph.Chart.8">
                  <p:embed followColorScheme="full"/>
                </p:oleObj>
              </mc:Choice>
              <mc:Fallback>
                <p:oleObj name="Chart" r:id="rId3" imgW="7115101" imgH="4914951" progId="MSGraph.Chart.8">
                  <p:embed followColorScheme="full"/>
                  <p:pic>
                    <p:nvPicPr>
                      <p:cNvPr id="0" name=""/>
                      <p:cNvPicPr>
                        <a:picLocks noChangeAspect="1" noChangeArrowheads="1"/>
                      </p:cNvPicPr>
                      <p:nvPr/>
                    </p:nvPicPr>
                    <p:blipFill>
                      <a:blip r:embed="rId4"/>
                      <a:srcRect/>
                      <a:stretch>
                        <a:fillRect/>
                      </a:stretch>
                    </p:blipFill>
                    <p:spPr bwMode="auto">
                      <a:xfrm>
                        <a:off x="384175" y="485771"/>
                        <a:ext cx="8680450" cy="5983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1684" name="Text Box 4"/>
          <p:cNvSpPr txBox="1">
            <a:spLocks noChangeArrowheads="1"/>
          </p:cNvSpPr>
          <p:nvPr/>
        </p:nvSpPr>
        <p:spPr bwMode="auto">
          <a:xfrm>
            <a:off x="2400508" y="6261096"/>
            <a:ext cx="4479111"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rPr>
              <a:t>Home Lab Resolution </a:t>
            </a:r>
            <a:r>
              <a:rPr lang="en-US" altLang="en-US" sz="2800" b="1" dirty="0">
                <a:solidFill>
                  <a:prstClr val="black"/>
                </a:solidFill>
              </a:rPr>
              <a:t>(Å)</a:t>
            </a:r>
          </a:p>
        </p:txBody>
      </p:sp>
      <p:sp>
        <p:nvSpPr>
          <p:cNvPr id="71685" name="Text Box 5"/>
          <p:cNvSpPr txBox="1">
            <a:spLocks noChangeArrowheads="1"/>
          </p:cNvSpPr>
          <p:nvPr/>
        </p:nvSpPr>
        <p:spPr bwMode="auto">
          <a:xfrm rot="-5400000">
            <a:off x="-2004721" y="3234062"/>
            <a:ext cx="487825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rPr>
              <a:t>Synchrotron Resolution (Å)</a:t>
            </a:r>
            <a:endParaRPr lang="en-US" altLang="en-US" sz="2800" b="1" dirty="0">
              <a:solidFill>
                <a:prstClr val="black"/>
              </a:solidFill>
            </a:endParaRPr>
          </a:p>
        </p:txBody>
      </p:sp>
      <p:sp>
        <p:nvSpPr>
          <p:cNvPr id="5" name="TextBox 4"/>
          <p:cNvSpPr txBox="1"/>
          <p:nvPr/>
        </p:nvSpPr>
        <p:spPr>
          <a:xfrm>
            <a:off x="1669142" y="0"/>
            <a:ext cx="5757666" cy="707886"/>
          </a:xfrm>
          <a:prstGeom prst="rect">
            <a:avLst/>
          </a:prstGeom>
          <a:noFill/>
        </p:spPr>
        <p:txBody>
          <a:bodyPr wrap="none" rtlCol="0">
            <a:spAutoFit/>
          </a:bodyPr>
          <a:lstStyle/>
          <a:p>
            <a:pPr fontAlgn="auto">
              <a:spcBef>
                <a:spcPts val="0"/>
              </a:spcBef>
              <a:spcAft>
                <a:spcPts val="0"/>
              </a:spcAft>
            </a:pPr>
            <a:r>
              <a:rPr lang="en-US" sz="4000" dirty="0" smtClean="0">
                <a:solidFill>
                  <a:prstClr val="black"/>
                </a:solidFill>
                <a:latin typeface="Calibri"/>
              </a:rPr>
              <a:t>Predicting resolution limits</a:t>
            </a:r>
            <a:endParaRPr lang="en-US" sz="4000" dirty="0">
              <a:solidFill>
                <a:prstClr val="black"/>
              </a:solidFill>
              <a:latin typeface="Calibri"/>
            </a:endParaRPr>
          </a:p>
        </p:txBody>
      </p:sp>
    </p:spTree>
    <p:extLst>
      <p:ext uri="{BB962C8B-B14F-4D97-AF65-F5344CB8AC3E}">
        <p14:creationId xmlns:p14="http://schemas.microsoft.com/office/powerpoint/2010/main" val="2008267921"/>
      </p:ext>
    </p:extLst>
  </p:cSld>
  <p:clrMapOvr>
    <a:masterClrMapping/>
  </p:clrMapOvr>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3" name="Object 3"/>
          <p:cNvGraphicFramePr>
            <a:graphicFrameLocks noChangeAspect="1"/>
          </p:cNvGraphicFramePr>
          <p:nvPr>
            <p:extLst>
              <p:ext uri="{D42A27DB-BD31-4B8C-83A1-F6EECF244321}">
                <p14:modId xmlns:p14="http://schemas.microsoft.com/office/powerpoint/2010/main" val="1696349331"/>
              </p:ext>
            </p:extLst>
          </p:nvPr>
        </p:nvGraphicFramePr>
        <p:xfrm>
          <a:off x="384175" y="485771"/>
          <a:ext cx="8680450" cy="5983288"/>
        </p:xfrm>
        <a:graphic>
          <a:graphicData uri="http://schemas.openxmlformats.org/presentationml/2006/ole">
            <mc:AlternateContent xmlns:mc="http://schemas.openxmlformats.org/markup-compatibility/2006">
              <mc:Choice xmlns:v="urn:schemas-microsoft-com:vml" Requires="v">
                <p:oleObj spid="_x0000_s779279" name="Chart" r:id="rId3" imgW="7115101" imgH="4914951" progId="MSGraph.Chart.8">
                  <p:embed followColorScheme="full"/>
                </p:oleObj>
              </mc:Choice>
              <mc:Fallback>
                <p:oleObj name="Chart" r:id="rId3" imgW="7115101" imgH="4914951" progId="MSGraph.Chart.8">
                  <p:embed followColorScheme="full"/>
                  <p:pic>
                    <p:nvPicPr>
                      <p:cNvPr id="0" name=""/>
                      <p:cNvPicPr>
                        <a:picLocks noChangeAspect="1" noChangeArrowheads="1"/>
                      </p:cNvPicPr>
                      <p:nvPr/>
                    </p:nvPicPr>
                    <p:blipFill>
                      <a:blip r:embed="rId4"/>
                      <a:srcRect/>
                      <a:stretch>
                        <a:fillRect/>
                      </a:stretch>
                    </p:blipFill>
                    <p:spPr bwMode="auto">
                      <a:xfrm>
                        <a:off x="384175" y="485771"/>
                        <a:ext cx="8680450" cy="5983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1684" name="Text Box 4"/>
          <p:cNvSpPr txBox="1">
            <a:spLocks noChangeArrowheads="1"/>
          </p:cNvSpPr>
          <p:nvPr/>
        </p:nvSpPr>
        <p:spPr bwMode="auto">
          <a:xfrm>
            <a:off x="2200933" y="6261096"/>
            <a:ext cx="487825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rPr>
              <a:t>Synchrotron </a:t>
            </a:r>
            <a:r>
              <a:rPr lang="en-US" altLang="en-US" sz="2800" b="1" dirty="0">
                <a:solidFill>
                  <a:prstClr val="black"/>
                </a:solidFill>
              </a:rPr>
              <a:t>Resolution (Å)</a:t>
            </a:r>
          </a:p>
        </p:txBody>
      </p:sp>
      <p:sp>
        <p:nvSpPr>
          <p:cNvPr id="71685" name="Text Box 5"/>
          <p:cNvSpPr txBox="1">
            <a:spLocks noChangeArrowheads="1"/>
          </p:cNvSpPr>
          <p:nvPr/>
        </p:nvSpPr>
        <p:spPr bwMode="auto">
          <a:xfrm rot="-5400000">
            <a:off x="-1391542" y="3234062"/>
            <a:ext cx="365189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2800" b="1" dirty="0" smtClean="0">
                <a:solidFill>
                  <a:prstClr val="black"/>
                </a:solidFill>
              </a:rPr>
              <a:t>XFEL Resolution (Å)</a:t>
            </a:r>
            <a:endParaRPr lang="en-US" altLang="en-US" sz="2800" b="1" dirty="0">
              <a:solidFill>
                <a:prstClr val="black"/>
              </a:solidFill>
            </a:endParaRPr>
          </a:p>
        </p:txBody>
      </p:sp>
      <p:sp>
        <p:nvSpPr>
          <p:cNvPr id="5" name="TextBox 4"/>
          <p:cNvSpPr txBox="1"/>
          <p:nvPr/>
        </p:nvSpPr>
        <p:spPr>
          <a:xfrm>
            <a:off x="1669142" y="0"/>
            <a:ext cx="5757666" cy="707886"/>
          </a:xfrm>
          <a:prstGeom prst="rect">
            <a:avLst/>
          </a:prstGeom>
          <a:noFill/>
        </p:spPr>
        <p:txBody>
          <a:bodyPr wrap="none" rtlCol="0">
            <a:spAutoFit/>
          </a:bodyPr>
          <a:lstStyle/>
          <a:p>
            <a:pPr fontAlgn="auto">
              <a:spcBef>
                <a:spcPts val="0"/>
              </a:spcBef>
              <a:spcAft>
                <a:spcPts val="0"/>
              </a:spcAft>
            </a:pPr>
            <a:r>
              <a:rPr lang="en-US" sz="4000" dirty="0" smtClean="0">
                <a:solidFill>
                  <a:prstClr val="black"/>
                </a:solidFill>
                <a:latin typeface="Calibri"/>
              </a:rPr>
              <a:t>Predicting resolution limits</a:t>
            </a:r>
            <a:endParaRPr lang="en-US" sz="4000" dirty="0">
              <a:solidFill>
                <a:prstClr val="black"/>
              </a:solidFill>
              <a:latin typeface="Calibri"/>
            </a:endParaRPr>
          </a:p>
        </p:txBody>
      </p:sp>
    </p:spTree>
    <p:extLst>
      <p:ext uri="{BB962C8B-B14F-4D97-AF65-F5344CB8AC3E}">
        <p14:creationId xmlns:p14="http://schemas.microsoft.com/office/powerpoint/2010/main" val="2641248175"/>
      </p:ext>
    </p:extLst>
  </p:cSld>
  <p:clrMapOvr>
    <a:masterClrMapping/>
  </p:clrMapOvr>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48392" y="1496311"/>
            <a:ext cx="7847215" cy="4662815"/>
          </a:xfrm>
          <a:prstGeom prst="rect">
            <a:avLst/>
          </a:prstGeom>
          <a:noFill/>
        </p:spPr>
        <p:txBody>
          <a:bodyPr wrap="square" rtlCol="0">
            <a:spAutoFit/>
          </a:bodyPr>
          <a:lstStyle/>
          <a:p>
            <a:pPr algn="ctr">
              <a:lnSpc>
                <a:spcPct val="150000"/>
              </a:lnSpc>
            </a:pPr>
            <a:r>
              <a:rPr lang="en-US" sz="6600" kern="0" dirty="0" smtClean="0">
                <a:solidFill>
                  <a:srgbClr val="000000"/>
                </a:solidFill>
                <a:latin typeface="Arial"/>
                <a:ea typeface="+mj-ea"/>
                <a:cs typeface="+mj-cs"/>
              </a:rPr>
              <a:t>Disorder</a:t>
            </a:r>
          </a:p>
          <a:p>
            <a:pPr algn="ctr">
              <a:lnSpc>
                <a:spcPct val="150000"/>
              </a:lnSpc>
            </a:pPr>
            <a:r>
              <a:rPr lang="en-US" sz="6600" kern="0" dirty="0" smtClean="0">
                <a:solidFill>
                  <a:srgbClr val="000000"/>
                </a:solidFill>
                <a:latin typeface="Arial"/>
                <a:ea typeface="+mj-ea"/>
                <a:cs typeface="+mj-cs"/>
              </a:rPr>
              <a:t>Trumps</a:t>
            </a:r>
          </a:p>
          <a:p>
            <a:pPr algn="ctr">
              <a:lnSpc>
                <a:spcPct val="150000"/>
              </a:lnSpc>
            </a:pPr>
            <a:r>
              <a:rPr lang="en-US" sz="6600" kern="0" dirty="0" smtClean="0">
                <a:solidFill>
                  <a:srgbClr val="000000"/>
                </a:solidFill>
                <a:latin typeface="Arial"/>
                <a:ea typeface="+mj-ea"/>
                <a:cs typeface="+mj-cs"/>
              </a:rPr>
              <a:t>Everything</a:t>
            </a:r>
            <a:r>
              <a:rPr lang="en-US" sz="6600" kern="0" dirty="0">
                <a:solidFill>
                  <a:srgbClr val="000000"/>
                </a:solidFill>
                <a:latin typeface="Arial"/>
                <a:ea typeface="+mj-ea"/>
                <a:cs typeface="+mj-cs"/>
              </a:rPr>
              <a:t>!</a:t>
            </a:r>
            <a:endParaRPr lang="en-US" sz="1400" dirty="0"/>
          </a:p>
        </p:txBody>
      </p:sp>
      <p:sp>
        <p:nvSpPr>
          <p:cNvPr id="6" name="TextBox 5"/>
          <p:cNvSpPr txBox="1"/>
          <p:nvPr/>
        </p:nvSpPr>
        <p:spPr>
          <a:xfrm>
            <a:off x="0" y="315879"/>
            <a:ext cx="9144000" cy="707886"/>
          </a:xfrm>
          <a:prstGeom prst="rect">
            <a:avLst/>
          </a:prstGeom>
          <a:noFill/>
        </p:spPr>
        <p:txBody>
          <a:bodyPr wrap="square" rtlCol="0">
            <a:spAutoFit/>
          </a:bodyPr>
          <a:lstStyle/>
          <a:p>
            <a:pPr algn="ctr"/>
            <a:r>
              <a:rPr lang="en-US" sz="4000" b="1" dirty="0" smtClean="0"/>
              <a:t>Diffraction Take-Home Lesson:</a:t>
            </a:r>
            <a:endParaRPr lang="en-US" sz="4000" b="1" dirty="0"/>
          </a:p>
        </p:txBody>
      </p:sp>
    </p:spTree>
    <p:extLst>
      <p:ext uri="{BB962C8B-B14F-4D97-AF65-F5344CB8AC3E}">
        <p14:creationId xmlns:p14="http://schemas.microsoft.com/office/powerpoint/2010/main" val="1489030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What Causes Disorder?</a:t>
            </a:r>
            <a:endParaRPr lang="en-US" b="1" dirty="0"/>
          </a:p>
        </p:txBody>
      </p:sp>
      <p:sp>
        <p:nvSpPr>
          <p:cNvPr id="3" name="Content Placeholder 2"/>
          <p:cNvSpPr>
            <a:spLocks noGrp="1"/>
          </p:cNvSpPr>
          <p:nvPr>
            <p:ph idx="1"/>
          </p:nvPr>
        </p:nvSpPr>
        <p:spPr>
          <a:xfrm>
            <a:off x="1180406" y="1600200"/>
            <a:ext cx="7506393" cy="4525963"/>
          </a:xfrm>
        </p:spPr>
        <p:txBody>
          <a:bodyPr/>
          <a:lstStyle/>
          <a:p>
            <a:r>
              <a:rPr lang="en-US" sz="4000" dirty="0" smtClean="0"/>
              <a:t>Function</a:t>
            </a:r>
          </a:p>
          <a:p>
            <a:r>
              <a:rPr lang="en-US" sz="4000" dirty="0" smtClean="0"/>
              <a:t>Radiation damage</a:t>
            </a:r>
          </a:p>
          <a:p>
            <a:r>
              <a:rPr lang="en-US" sz="4000" dirty="0" err="1"/>
              <a:t>M</a:t>
            </a:r>
            <a:r>
              <a:rPr lang="en-US" sz="4000" dirty="0" err="1" smtClean="0"/>
              <a:t>osaicity</a:t>
            </a:r>
            <a:endParaRPr lang="en-US" sz="4000" dirty="0" smtClean="0"/>
          </a:p>
          <a:p>
            <a:r>
              <a:rPr lang="en-US" sz="4000" dirty="0" smtClean="0"/>
              <a:t>Strain</a:t>
            </a:r>
          </a:p>
          <a:p>
            <a:r>
              <a:rPr lang="en-US" sz="4000" dirty="0" err="1" smtClean="0"/>
              <a:t>Xtal</a:t>
            </a:r>
            <a:r>
              <a:rPr lang="en-US" sz="4000" dirty="0" smtClean="0"/>
              <a:t> abuse</a:t>
            </a:r>
          </a:p>
          <a:p>
            <a:r>
              <a:rPr lang="en-US" sz="4000" dirty="0" smtClean="0"/>
              <a:t>Dehydration</a:t>
            </a:r>
          </a:p>
          <a:p>
            <a:endParaRPr lang="en-US" dirty="0" smtClean="0"/>
          </a:p>
          <a:p>
            <a:endParaRPr lang="en-US" dirty="0"/>
          </a:p>
        </p:txBody>
      </p:sp>
    </p:spTree>
    <p:extLst>
      <p:ext uri="{BB962C8B-B14F-4D97-AF65-F5344CB8AC3E}">
        <p14:creationId xmlns:p14="http://schemas.microsoft.com/office/powerpoint/2010/main" val="2885517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What Causes Disorder?</a:t>
            </a:r>
            <a:endParaRPr lang="en-US" b="1" dirty="0"/>
          </a:p>
        </p:txBody>
      </p:sp>
      <p:sp>
        <p:nvSpPr>
          <p:cNvPr id="3" name="Content Placeholder 2"/>
          <p:cNvSpPr>
            <a:spLocks noGrp="1"/>
          </p:cNvSpPr>
          <p:nvPr>
            <p:ph idx="1"/>
          </p:nvPr>
        </p:nvSpPr>
        <p:spPr>
          <a:xfrm>
            <a:off x="1180406" y="1600200"/>
            <a:ext cx="7506393" cy="4525963"/>
          </a:xfrm>
        </p:spPr>
        <p:txBody>
          <a:bodyPr/>
          <a:lstStyle/>
          <a:p>
            <a:r>
              <a:rPr lang="en-US" sz="4000" dirty="0" smtClean="0">
                <a:solidFill>
                  <a:srgbClr val="FF0000"/>
                </a:solidFill>
              </a:rPr>
              <a:t>Function</a:t>
            </a:r>
          </a:p>
          <a:p>
            <a:r>
              <a:rPr lang="en-US" sz="4000" dirty="0" smtClean="0"/>
              <a:t>Radiation damage</a:t>
            </a:r>
          </a:p>
          <a:p>
            <a:r>
              <a:rPr lang="en-US" sz="4000" dirty="0" err="1"/>
              <a:t>M</a:t>
            </a:r>
            <a:r>
              <a:rPr lang="en-US" sz="4000" dirty="0" err="1" smtClean="0"/>
              <a:t>osaicity</a:t>
            </a:r>
            <a:endParaRPr lang="en-US" sz="4000" dirty="0" smtClean="0"/>
          </a:p>
          <a:p>
            <a:r>
              <a:rPr lang="en-US" sz="4000" dirty="0" smtClean="0"/>
              <a:t>Strain</a:t>
            </a:r>
          </a:p>
          <a:p>
            <a:r>
              <a:rPr lang="en-US" sz="4000" dirty="0" err="1" smtClean="0"/>
              <a:t>Xtal</a:t>
            </a:r>
            <a:r>
              <a:rPr lang="en-US" sz="4000" dirty="0" smtClean="0"/>
              <a:t> abuse</a:t>
            </a:r>
          </a:p>
          <a:p>
            <a:r>
              <a:rPr lang="en-US" sz="4000" dirty="0" smtClean="0"/>
              <a:t>Dehydration</a:t>
            </a:r>
          </a:p>
          <a:p>
            <a:endParaRPr lang="en-US" dirty="0" smtClean="0"/>
          </a:p>
          <a:p>
            <a:endParaRPr lang="en-US" dirty="0"/>
          </a:p>
        </p:txBody>
      </p:sp>
    </p:spTree>
    <p:extLst>
      <p:ext uri="{BB962C8B-B14F-4D97-AF65-F5344CB8AC3E}">
        <p14:creationId xmlns:p14="http://schemas.microsoft.com/office/powerpoint/2010/main" val="707576645"/>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57200" y="0"/>
            <a:ext cx="8229600" cy="1143000"/>
          </a:xfrm>
        </p:spPr>
        <p:txBody>
          <a:bodyPr/>
          <a:lstStyle/>
          <a:p>
            <a:pPr eaLnBrk="1" hangingPunct="1"/>
            <a:r>
              <a:rPr lang="en-US" altLang="en-US" sz="4000" smtClean="0"/>
              <a:t>Muybridge’s galloping horse (1878)</a:t>
            </a:r>
          </a:p>
        </p:txBody>
      </p:sp>
      <p:sp>
        <p:nvSpPr>
          <p:cNvPr id="11267" name="Rectangle 3"/>
          <p:cNvSpPr>
            <a:spLocks noGrp="1" noChangeArrowheads="1"/>
          </p:cNvSpPr>
          <p:nvPr>
            <p:ph type="body" idx="1"/>
          </p:nvPr>
        </p:nvSpPr>
        <p:spPr/>
        <p:txBody>
          <a:bodyPr/>
          <a:lstStyle/>
          <a:p>
            <a:pPr eaLnBrk="1" hangingPunct="1"/>
            <a:endParaRPr lang="en-US" altLang="en-US" smtClean="0"/>
          </a:p>
        </p:txBody>
      </p:sp>
      <p:pic>
        <p:nvPicPr>
          <p:cNvPr id="11268" name="Picture 4" descr="Muybridge_race_horse_animated"/>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066800"/>
            <a:ext cx="8574088"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75155934"/>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457200" y="0"/>
            <a:ext cx="8229600" cy="1143000"/>
          </a:xfrm>
        </p:spPr>
        <p:txBody>
          <a:bodyPr/>
          <a:lstStyle/>
          <a:p>
            <a:pPr eaLnBrk="1" hangingPunct="1"/>
            <a:r>
              <a:rPr lang="en-US" altLang="en-US" smtClean="0"/>
              <a:t>realistic “crystal” of horses</a:t>
            </a:r>
          </a:p>
        </p:txBody>
      </p:sp>
      <p:pic>
        <p:nvPicPr>
          <p:cNvPr id="1638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5613" y="1141413"/>
            <a:ext cx="8226425" cy="5483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3199634"/>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s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066800"/>
            <a:ext cx="85725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p:cNvSpPr>
            <a:spLocks noGrp="1" noChangeArrowheads="1"/>
          </p:cNvSpPr>
          <p:nvPr>
            <p:ph type="title"/>
          </p:nvPr>
        </p:nvSpPr>
        <p:spPr>
          <a:xfrm>
            <a:off x="457200" y="0"/>
            <a:ext cx="8229600" cy="1143000"/>
          </a:xfrm>
        </p:spPr>
        <p:txBody>
          <a:bodyPr/>
          <a:lstStyle/>
          <a:p>
            <a:pPr eaLnBrk="1" hangingPunct="1"/>
            <a:r>
              <a:rPr lang="en-US" altLang="en-US" sz="4000" smtClean="0"/>
              <a:t>average structure: galloping horse</a:t>
            </a:r>
          </a:p>
        </p:txBody>
      </p:sp>
    </p:spTree>
    <p:extLst>
      <p:ext uri="{BB962C8B-B14F-4D97-AF65-F5344CB8AC3E}">
        <p14:creationId xmlns:p14="http://schemas.microsoft.com/office/powerpoint/2010/main" val="123625511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p:txBody>
          <a:bodyPr/>
          <a:lstStyle/>
          <a:p>
            <a:pPr eaLnBrk="1" hangingPunct="1"/>
            <a:r>
              <a:rPr lang="en-US" altLang="en-US" sz="6000" smtClean="0"/>
              <a:t>Adding noise</a:t>
            </a:r>
          </a:p>
        </p:txBody>
      </p:sp>
    </p:spTree>
    <p:extLst>
      <p:ext uri="{BB962C8B-B14F-4D97-AF65-F5344CB8AC3E}">
        <p14:creationId xmlns:p14="http://schemas.microsoft.com/office/powerpoint/2010/main" val="218467728"/>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3"/>
          <p:cNvSpPr>
            <a:spLocks noGrp="1" noChangeArrowheads="1"/>
          </p:cNvSpPr>
          <p:nvPr>
            <p:ph type="title"/>
          </p:nvPr>
        </p:nvSpPr>
        <p:spPr>
          <a:xfrm>
            <a:off x="457200" y="0"/>
            <a:ext cx="8229600" cy="1143000"/>
          </a:xfrm>
        </p:spPr>
        <p:txBody>
          <a:bodyPr/>
          <a:lstStyle/>
          <a:p>
            <a:pPr eaLnBrk="1" hangingPunct="1"/>
            <a:r>
              <a:rPr lang="en-US" altLang="en-US" sz="4000" dirty="0" smtClean="0"/>
              <a:t>average structure: 1-sigma contour</a:t>
            </a: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1752" y="1069848"/>
            <a:ext cx="8577072" cy="5718048"/>
          </a:xfrm>
          <a:prstGeom prst="rect">
            <a:avLst/>
          </a:prstGeom>
        </p:spPr>
      </p:pic>
    </p:spTree>
    <p:extLst>
      <p:ext uri="{BB962C8B-B14F-4D97-AF65-F5344CB8AC3E}">
        <p14:creationId xmlns:p14="http://schemas.microsoft.com/office/powerpoint/2010/main" val="1140875302"/>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57200" y="0"/>
            <a:ext cx="8229600" cy="1143000"/>
          </a:xfrm>
        </p:spPr>
        <p:txBody>
          <a:bodyPr/>
          <a:lstStyle/>
          <a:p>
            <a:pPr eaLnBrk="1" hangingPunct="1"/>
            <a:r>
              <a:rPr lang="en-US" altLang="en-US" sz="4000" smtClean="0"/>
              <a:t>Muybridge’s galloping horse (1878)</a:t>
            </a:r>
          </a:p>
        </p:txBody>
      </p:sp>
      <p:pic>
        <p:nvPicPr>
          <p:cNvPr id="11267"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133600"/>
            <a:ext cx="907415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TextBox 3"/>
          <p:cNvSpPr txBox="1">
            <a:spLocks noChangeArrowheads="1"/>
          </p:cNvSpPr>
          <p:nvPr/>
        </p:nvSpPr>
        <p:spPr bwMode="auto">
          <a:xfrm>
            <a:off x="2362200" y="6410325"/>
            <a:ext cx="14033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fontAlgn="base" hangingPunct="1">
              <a:spcBef>
                <a:spcPct val="0"/>
              </a:spcBef>
              <a:spcAft>
                <a:spcPct val="0"/>
              </a:spcAft>
            </a:pPr>
            <a:r>
              <a:rPr lang="en-US" altLang="en-US">
                <a:solidFill>
                  <a:srgbClr val="000000"/>
                </a:solidFill>
              </a:rPr>
              <a:t>Real space </a:t>
            </a:r>
          </a:p>
        </p:txBody>
      </p:sp>
      <p:sp>
        <p:nvSpPr>
          <p:cNvPr id="11269" name="TextBox 7"/>
          <p:cNvSpPr txBox="1">
            <a:spLocks noChangeArrowheads="1"/>
          </p:cNvSpPr>
          <p:nvPr/>
        </p:nvSpPr>
        <p:spPr bwMode="auto">
          <a:xfrm>
            <a:off x="7121525" y="6410325"/>
            <a:ext cx="11842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fontAlgn="base" hangingPunct="1">
              <a:spcBef>
                <a:spcPct val="0"/>
              </a:spcBef>
              <a:spcAft>
                <a:spcPct val="0"/>
              </a:spcAft>
            </a:pPr>
            <a:r>
              <a:rPr lang="en-US" altLang="en-US">
                <a:solidFill>
                  <a:srgbClr val="000000"/>
                </a:solidFill>
              </a:rPr>
              <a:t>reciprocal</a:t>
            </a:r>
          </a:p>
        </p:txBody>
      </p:sp>
      <p:sp>
        <p:nvSpPr>
          <p:cNvPr id="11270" name="TextBox 4"/>
          <p:cNvSpPr txBox="1">
            <a:spLocks noChangeArrowheads="1"/>
          </p:cNvSpPr>
          <p:nvPr/>
        </p:nvSpPr>
        <p:spPr bwMode="auto">
          <a:xfrm>
            <a:off x="2695575" y="1293813"/>
            <a:ext cx="37528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fontAlgn="base" hangingPunct="1">
              <a:spcBef>
                <a:spcPct val="0"/>
              </a:spcBef>
              <a:spcAft>
                <a:spcPct val="0"/>
              </a:spcAft>
            </a:pPr>
            <a:r>
              <a:rPr lang="en-US" altLang="en-US" sz="2400" dirty="0">
                <a:solidFill>
                  <a:srgbClr val="000000"/>
                </a:solidFill>
              </a:rPr>
              <a:t>“Time-resolved” diffraction</a:t>
            </a:r>
          </a:p>
        </p:txBody>
      </p:sp>
    </p:spTree>
    <p:extLst>
      <p:ext uri="{BB962C8B-B14F-4D97-AF65-F5344CB8AC3E}">
        <p14:creationId xmlns:p14="http://schemas.microsoft.com/office/powerpoint/2010/main" val="1056240215"/>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457200" y="0"/>
            <a:ext cx="8229600" cy="1143000"/>
          </a:xfrm>
        </p:spPr>
        <p:txBody>
          <a:bodyPr/>
          <a:lstStyle/>
          <a:p>
            <a:pPr eaLnBrk="1" hangingPunct="1"/>
            <a:r>
              <a:rPr lang="en-US" altLang="en-US" sz="4000" smtClean="0"/>
              <a:t>Muybridge’s galloping horse (1878)</a:t>
            </a:r>
          </a:p>
        </p:txBody>
      </p:sp>
      <p:pic>
        <p:nvPicPr>
          <p:cNvPr id="13315"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130425"/>
            <a:ext cx="907415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Box 4"/>
          <p:cNvSpPr txBox="1">
            <a:spLocks noChangeArrowheads="1"/>
          </p:cNvSpPr>
          <p:nvPr/>
        </p:nvSpPr>
        <p:spPr bwMode="auto">
          <a:xfrm>
            <a:off x="2362200" y="6410325"/>
            <a:ext cx="14033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fontAlgn="base" hangingPunct="1">
              <a:spcBef>
                <a:spcPct val="0"/>
              </a:spcBef>
              <a:spcAft>
                <a:spcPct val="0"/>
              </a:spcAft>
            </a:pPr>
            <a:r>
              <a:rPr lang="en-US" altLang="en-US">
                <a:solidFill>
                  <a:srgbClr val="000000"/>
                </a:solidFill>
              </a:rPr>
              <a:t>Real space </a:t>
            </a:r>
          </a:p>
        </p:txBody>
      </p:sp>
      <p:sp>
        <p:nvSpPr>
          <p:cNvPr id="13317" name="TextBox 5"/>
          <p:cNvSpPr txBox="1">
            <a:spLocks noChangeArrowheads="1"/>
          </p:cNvSpPr>
          <p:nvPr/>
        </p:nvSpPr>
        <p:spPr bwMode="auto">
          <a:xfrm>
            <a:off x="7121525" y="6410325"/>
            <a:ext cx="11842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fontAlgn="base" hangingPunct="1">
              <a:spcBef>
                <a:spcPct val="0"/>
              </a:spcBef>
              <a:spcAft>
                <a:spcPct val="0"/>
              </a:spcAft>
            </a:pPr>
            <a:r>
              <a:rPr lang="en-US" altLang="en-US">
                <a:solidFill>
                  <a:srgbClr val="000000"/>
                </a:solidFill>
              </a:rPr>
              <a:t>reciprocal</a:t>
            </a:r>
          </a:p>
        </p:txBody>
      </p:sp>
      <p:sp>
        <p:nvSpPr>
          <p:cNvPr id="13318" name="TextBox 6"/>
          <p:cNvSpPr txBox="1">
            <a:spLocks noChangeArrowheads="1"/>
          </p:cNvSpPr>
          <p:nvPr/>
        </p:nvSpPr>
        <p:spPr bwMode="auto">
          <a:xfrm>
            <a:off x="2787650" y="1293813"/>
            <a:ext cx="35687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fontAlgn="base" hangingPunct="1">
              <a:spcBef>
                <a:spcPct val="0"/>
              </a:spcBef>
              <a:spcAft>
                <a:spcPct val="0"/>
              </a:spcAft>
            </a:pPr>
            <a:r>
              <a:rPr lang="en-US" altLang="en-US" sz="2400">
                <a:solidFill>
                  <a:srgbClr val="000000"/>
                </a:solidFill>
              </a:rPr>
              <a:t>Average electron density</a:t>
            </a:r>
          </a:p>
        </p:txBody>
      </p:sp>
    </p:spTree>
    <p:extLst>
      <p:ext uri="{BB962C8B-B14F-4D97-AF65-F5344CB8AC3E}">
        <p14:creationId xmlns:p14="http://schemas.microsoft.com/office/powerpoint/2010/main" val="42852357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p:txBody>
          <a:bodyPr/>
          <a:lstStyle/>
          <a:p>
            <a:pPr eaLnBrk="1" hangingPunct="1"/>
            <a:r>
              <a:rPr lang="en-US" altLang="en-US" dirty="0" smtClean="0">
                <a:solidFill>
                  <a:schemeClr val="tx1"/>
                </a:solidFill>
              </a:rPr>
              <a:t>lysozyme: real and reciprocal</a:t>
            </a:r>
          </a:p>
        </p:txBody>
      </p:sp>
      <p:pic>
        <p:nvPicPr>
          <p:cNvPr id="5" name="lyso_rotate.wm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1828800"/>
            <a:ext cx="9144000" cy="4572000"/>
          </a:xfrm>
          <a:prstGeom prst="rect">
            <a:avLst/>
          </a:prstGeom>
        </p:spPr>
      </p:pic>
    </p:spTree>
    <p:extLst>
      <p:ext uri="{BB962C8B-B14F-4D97-AF65-F5344CB8AC3E}">
        <p14:creationId xmlns:p14="http://schemas.microsoft.com/office/powerpoint/2010/main" val="1090041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000"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5"/>
                </p:tgtEl>
              </p:cMediaNode>
            </p:video>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p:txBody>
          <a:bodyPr/>
          <a:lstStyle/>
          <a:p>
            <a:pPr eaLnBrk="1" hangingPunct="1"/>
            <a:r>
              <a:rPr lang="en-US" altLang="en-US" smtClean="0">
                <a:solidFill>
                  <a:schemeClr val="tx1"/>
                </a:solidFill>
              </a:rPr>
              <a:t>lysozyme: thermal motion</a:t>
            </a:r>
          </a:p>
        </p:txBody>
      </p:sp>
      <p:pic>
        <p:nvPicPr>
          <p:cNvPr id="6147"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828800"/>
            <a:ext cx="9144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0" y="6488668"/>
            <a:ext cx="3621504" cy="369332"/>
          </a:xfrm>
          <a:prstGeom prst="rect">
            <a:avLst/>
          </a:prstGeom>
          <a:noFill/>
        </p:spPr>
        <p:txBody>
          <a:bodyPr wrap="none" rtlCol="0">
            <a:spAutoFit/>
          </a:bodyPr>
          <a:lstStyle/>
          <a:p>
            <a:r>
              <a:rPr lang="en-US" dirty="0">
                <a:solidFill>
                  <a:srgbClr val="000000"/>
                </a:solidFill>
              </a:rPr>
              <a:t>RMS displacement from B factors</a:t>
            </a:r>
          </a:p>
        </p:txBody>
      </p:sp>
    </p:spTree>
    <p:extLst>
      <p:ext uri="{BB962C8B-B14F-4D97-AF65-F5344CB8AC3E}">
        <p14:creationId xmlns:p14="http://schemas.microsoft.com/office/powerpoint/2010/main" val="3294033952"/>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Causes Disorder?</a:t>
            </a:r>
            <a:endParaRPr lang="en-US" dirty="0"/>
          </a:p>
        </p:txBody>
      </p:sp>
      <p:sp>
        <p:nvSpPr>
          <p:cNvPr id="3" name="Content Placeholder 2"/>
          <p:cNvSpPr>
            <a:spLocks noGrp="1"/>
          </p:cNvSpPr>
          <p:nvPr>
            <p:ph idx="1"/>
          </p:nvPr>
        </p:nvSpPr>
        <p:spPr>
          <a:xfrm>
            <a:off x="1180406" y="1600200"/>
            <a:ext cx="7506393" cy="4525963"/>
          </a:xfrm>
        </p:spPr>
        <p:txBody>
          <a:bodyPr/>
          <a:lstStyle/>
          <a:p>
            <a:r>
              <a:rPr lang="en-US" sz="4000" dirty="0" smtClean="0">
                <a:solidFill>
                  <a:schemeClr val="bg1">
                    <a:lumMod val="85000"/>
                  </a:schemeClr>
                </a:solidFill>
              </a:rPr>
              <a:t>Function</a:t>
            </a:r>
          </a:p>
          <a:p>
            <a:r>
              <a:rPr lang="en-US" sz="4000" dirty="0" smtClean="0">
                <a:solidFill>
                  <a:srgbClr val="FF0000"/>
                </a:solidFill>
              </a:rPr>
              <a:t>Radiation damage</a:t>
            </a:r>
          </a:p>
          <a:p>
            <a:r>
              <a:rPr lang="en-US" sz="4000" dirty="0" err="1"/>
              <a:t>M</a:t>
            </a:r>
            <a:r>
              <a:rPr lang="en-US" sz="4000" dirty="0" err="1" smtClean="0"/>
              <a:t>osaicity</a:t>
            </a:r>
            <a:endParaRPr lang="en-US" sz="4000" dirty="0" smtClean="0"/>
          </a:p>
          <a:p>
            <a:r>
              <a:rPr lang="en-US" sz="4000" dirty="0" smtClean="0"/>
              <a:t>Strain</a:t>
            </a:r>
          </a:p>
          <a:p>
            <a:r>
              <a:rPr lang="en-US" sz="4000" dirty="0" err="1" smtClean="0"/>
              <a:t>Xtal</a:t>
            </a:r>
            <a:r>
              <a:rPr lang="en-US" sz="4000" dirty="0" smtClean="0"/>
              <a:t> abuse</a:t>
            </a:r>
          </a:p>
          <a:p>
            <a:r>
              <a:rPr lang="en-US" sz="4000" dirty="0" smtClean="0"/>
              <a:t>Dehydration</a:t>
            </a:r>
          </a:p>
          <a:p>
            <a:endParaRPr lang="en-US" dirty="0" smtClean="0"/>
          </a:p>
          <a:p>
            <a:endParaRPr lang="en-US" dirty="0"/>
          </a:p>
        </p:txBody>
      </p:sp>
    </p:spTree>
    <p:extLst>
      <p:ext uri="{BB962C8B-B14F-4D97-AF65-F5344CB8AC3E}">
        <p14:creationId xmlns:p14="http://schemas.microsoft.com/office/powerpoint/2010/main" val="2067963171"/>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83906" name="Rectangle 2"/>
          <p:cNvSpPr>
            <a:spLocks noGrp="1" noChangeArrowheads="1"/>
          </p:cNvSpPr>
          <p:nvPr>
            <p:ph type="body" idx="1"/>
          </p:nvPr>
        </p:nvSpPr>
        <p:spPr>
          <a:xfrm>
            <a:off x="457200" y="1323975"/>
            <a:ext cx="8229600" cy="4802188"/>
          </a:xfrm>
        </p:spPr>
        <p:txBody>
          <a:bodyPr/>
          <a:lstStyle/>
          <a:p>
            <a:pPr algn="ctr" eaLnBrk="1" hangingPunct="1">
              <a:lnSpc>
                <a:spcPct val="80000"/>
              </a:lnSpc>
              <a:buFontTx/>
              <a:buNone/>
            </a:pPr>
            <a:r>
              <a:rPr lang="en-US" altLang="en-US" sz="5400" smtClean="0"/>
              <a:t>Damage is done</a:t>
            </a:r>
          </a:p>
          <a:p>
            <a:pPr algn="ctr" eaLnBrk="1" hangingPunct="1">
              <a:lnSpc>
                <a:spcPct val="80000"/>
              </a:lnSpc>
              <a:buFontTx/>
              <a:buNone/>
            </a:pPr>
            <a:r>
              <a:rPr lang="en-US" altLang="en-US" sz="5400" smtClean="0"/>
              <a:t>by </a:t>
            </a:r>
            <a:r>
              <a:rPr lang="en-US" altLang="en-US" sz="5400" smtClean="0">
                <a:solidFill>
                  <a:srgbClr val="FF0000"/>
                </a:solidFill>
              </a:rPr>
              <a:t>dose (MGy)</a:t>
            </a:r>
          </a:p>
          <a:p>
            <a:pPr algn="ctr" eaLnBrk="1" hangingPunct="1">
              <a:lnSpc>
                <a:spcPct val="80000"/>
              </a:lnSpc>
              <a:buFontTx/>
              <a:buNone/>
            </a:pPr>
            <a:r>
              <a:rPr lang="en-US" altLang="en-US" smtClean="0"/>
              <a:t>proportional to photons/area</a:t>
            </a:r>
          </a:p>
          <a:p>
            <a:pPr algn="ctr" eaLnBrk="1" hangingPunct="1">
              <a:lnSpc>
                <a:spcPct val="80000"/>
              </a:lnSpc>
              <a:buFontTx/>
              <a:buNone/>
            </a:pPr>
            <a:endParaRPr lang="en-US" altLang="en-US" sz="5400" smtClean="0"/>
          </a:p>
          <a:p>
            <a:pPr algn="ctr" eaLnBrk="1" hangingPunct="1">
              <a:lnSpc>
                <a:spcPct val="80000"/>
              </a:lnSpc>
              <a:buFontTx/>
              <a:buNone/>
            </a:pPr>
            <a:r>
              <a:rPr lang="en-US" altLang="en-US" sz="5400" smtClean="0"/>
              <a:t>not time</a:t>
            </a:r>
          </a:p>
          <a:p>
            <a:pPr algn="ctr" eaLnBrk="1" hangingPunct="1">
              <a:lnSpc>
                <a:spcPct val="80000"/>
              </a:lnSpc>
              <a:buFontTx/>
              <a:buNone/>
            </a:pPr>
            <a:r>
              <a:rPr lang="en-US" altLang="en-US" sz="5400" smtClean="0"/>
              <a:t>not heat</a:t>
            </a:r>
          </a:p>
        </p:txBody>
      </p:sp>
    </p:spTree>
    <p:extLst>
      <p:ext uri="{BB962C8B-B14F-4D97-AF65-F5344CB8AC3E}">
        <p14:creationId xmlns:p14="http://schemas.microsoft.com/office/powerpoint/2010/main" val="139714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683906">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68390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327554" name="Picture 2" descr="time_split_25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9325" y="1233488"/>
            <a:ext cx="7620000" cy="4762500"/>
          </a:xfrm>
          <a:prstGeom prst="rect">
            <a:avLst/>
          </a:prstGeom>
          <a:noFill/>
          <a:extLst>
            <a:ext uri="{909E8E84-426E-40DD-AFC4-6F175D3DCCD1}">
              <a14:hiddenFill xmlns:a14="http://schemas.microsoft.com/office/drawing/2010/main">
                <a:solidFill>
                  <a:srgbClr val="FFFFFF"/>
                </a:solidFill>
              </a14:hiddenFill>
            </a:ext>
          </a:extLst>
        </p:spPr>
      </p:pic>
      <p:sp>
        <p:nvSpPr>
          <p:cNvPr id="2327555" name="Rectangle 3"/>
          <p:cNvSpPr>
            <a:spLocks noGrp="1" noChangeArrowheads="1"/>
          </p:cNvSpPr>
          <p:nvPr>
            <p:ph type="title"/>
          </p:nvPr>
        </p:nvSpPr>
        <p:spPr>
          <a:xfrm>
            <a:off x="457200" y="-63500"/>
            <a:ext cx="8229600" cy="1143000"/>
          </a:xfrm>
          <a:noFill/>
          <a:ln/>
        </p:spPr>
        <p:txBody>
          <a:bodyPr/>
          <a:lstStyle/>
          <a:p>
            <a:r>
              <a:rPr lang="en-US" altLang="en-US" b="1" dirty="0">
                <a:latin typeface="Arial" panose="020B0604020202020204" pitchFamily="34" charset="0"/>
                <a:cs typeface="Arial" panose="020B0604020202020204" pitchFamily="34" charset="0"/>
              </a:rPr>
              <a:t>No Damage in the Dark!</a:t>
            </a:r>
          </a:p>
        </p:txBody>
      </p:sp>
      <p:sp>
        <p:nvSpPr>
          <p:cNvPr id="2327556" name="Text Box 4"/>
          <p:cNvSpPr txBox="1">
            <a:spLocks noChangeArrowheads="1"/>
          </p:cNvSpPr>
          <p:nvPr/>
        </p:nvSpPr>
        <p:spPr bwMode="auto">
          <a:xfrm>
            <a:off x="3467100" y="6153150"/>
            <a:ext cx="2813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solidFill>
                  <a:srgbClr val="000000"/>
                </a:solidFill>
              </a:rPr>
              <a:t>Experiment time (hours)</a:t>
            </a:r>
          </a:p>
        </p:txBody>
      </p:sp>
      <p:sp>
        <p:nvSpPr>
          <p:cNvPr id="2327557" name="Text Box 5"/>
          <p:cNvSpPr txBox="1">
            <a:spLocks noChangeArrowheads="1"/>
          </p:cNvSpPr>
          <p:nvPr/>
        </p:nvSpPr>
        <p:spPr bwMode="auto">
          <a:xfrm rot="-5400000">
            <a:off x="-1039018" y="3518693"/>
            <a:ext cx="329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solidFill>
                  <a:srgbClr val="000000"/>
                </a:solidFill>
              </a:rPr>
              <a:t>Peak absorbance (electrons)</a:t>
            </a:r>
          </a:p>
        </p:txBody>
      </p:sp>
      <p:sp>
        <p:nvSpPr>
          <p:cNvPr id="2327558" name="Text Box 6"/>
          <p:cNvSpPr txBox="1">
            <a:spLocks noChangeArrowheads="1"/>
          </p:cNvSpPr>
          <p:nvPr/>
        </p:nvSpPr>
        <p:spPr bwMode="auto">
          <a:xfrm rot="-5400000">
            <a:off x="-1522412" y="3365500"/>
            <a:ext cx="5226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1600" b="1">
                <a:solidFill>
                  <a:srgbClr val="000000"/>
                </a:solidFill>
              </a:rPr>
              <a:t>  4.6           5.0          5.4           5.8           6.2           6.6</a:t>
            </a:r>
          </a:p>
        </p:txBody>
      </p:sp>
      <p:sp>
        <p:nvSpPr>
          <p:cNvPr id="2327559" name="Text Box 7"/>
          <p:cNvSpPr txBox="1">
            <a:spLocks noChangeArrowheads="1"/>
          </p:cNvSpPr>
          <p:nvPr/>
        </p:nvSpPr>
        <p:spPr bwMode="auto">
          <a:xfrm>
            <a:off x="1133475" y="5756275"/>
            <a:ext cx="76342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00"/>
                </a:solidFill>
              </a:rPr>
              <a:t>0                   5                   10                  15                  20                   25   </a:t>
            </a:r>
          </a:p>
        </p:txBody>
      </p:sp>
    </p:spTree>
    <p:extLst>
      <p:ext uri="{BB962C8B-B14F-4D97-AF65-F5344CB8AC3E}">
        <p14:creationId xmlns:p14="http://schemas.microsoft.com/office/powerpoint/2010/main" val="7160368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57200" y="0"/>
            <a:ext cx="8229600" cy="1143000"/>
          </a:xfrm>
        </p:spPr>
        <p:txBody>
          <a:bodyPr/>
          <a:lstStyle/>
          <a:p>
            <a:pPr eaLnBrk="1" hangingPunct="1"/>
            <a:r>
              <a:rPr lang="en-US" altLang="en-US" sz="4000" smtClean="0"/>
              <a:t>Dose-rate dependence of damage</a:t>
            </a:r>
          </a:p>
        </p:txBody>
      </p:sp>
      <p:graphicFrame>
        <p:nvGraphicFramePr>
          <p:cNvPr id="11267" name="Object 3"/>
          <p:cNvGraphicFramePr>
            <a:graphicFrameLocks noChangeAspect="1"/>
          </p:cNvGraphicFramePr>
          <p:nvPr>
            <p:extLst>
              <p:ext uri="{D42A27DB-BD31-4B8C-83A1-F6EECF244321}">
                <p14:modId xmlns:p14="http://schemas.microsoft.com/office/powerpoint/2010/main" val="422335003"/>
              </p:ext>
            </p:extLst>
          </p:nvPr>
        </p:nvGraphicFramePr>
        <p:xfrm>
          <a:off x="823913" y="1158875"/>
          <a:ext cx="7702550" cy="5989638"/>
        </p:xfrm>
        <a:graphic>
          <a:graphicData uri="http://schemas.openxmlformats.org/presentationml/2006/ole">
            <mc:AlternateContent xmlns:mc="http://schemas.openxmlformats.org/markup-compatibility/2006">
              <mc:Choice xmlns:v="urn:schemas-microsoft-com:vml" Requires="v">
                <p:oleObj spid="_x0000_s743454" name="Chart" r:id="rId3" imgW="6258039" imgH="4876890" progId="MSGraph.Chart.8">
                  <p:embed followColorScheme="full"/>
                </p:oleObj>
              </mc:Choice>
              <mc:Fallback>
                <p:oleObj name="Chart" r:id="rId3" imgW="6258039" imgH="4876890" progId="MSGraph.Chart.8">
                  <p:embed followColorScheme="full"/>
                  <p:pic>
                    <p:nvPicPr>
                      <p:cNvPr id="0" name=""/>
                      <p:cNvPicPr>
                        <a:picLocks noChangeAspect="1" noChangeArrowheads="1"/>
                      </p:cNvPicPr>
                      <p:nvPr/>
                    </p:nvPicPr>
                    <p:blipFill>
                      <a:blip r:embed="rId4"/>
                      <a:srcRect/>
                      <a:stretch>
                        <a:fillRect/>
                      </a:stretch>
                    </p:blipFill>
                    <p:spPr bwMode="auto">
                      <a:xfrm>
                        <a:off x="823913" y="1158875"/>
                        <a:ext cx="7702550" cy="5989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268" name="Text Box 4"/>
          <p:cNvSpPr txBox="1">
            <a:spLocks noChangeArrowheads="1"/>
          </p:cNvSpPr>
          <p:nvPr/>
        </p:nvSpPr>
        <p:spPr bwMode="auto">
          <a:xfrm>
            <a:off x="3779838" y="6338888"/>
            <a:ext cx="2038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1800" b="1">
                <a:solidFill>
                  <a:srgbClr val="000000"/>
                </a:solidFill>
                <a:cs typeface="Arial" charset="0"/>
              </a:rPr>
              <a:t>dose rate (kGy/s)</a:t>
            </a:r>
          </a:p>
        </p:txBody>
      </p:sp>
      <p:sp>
        <p:nvSpPr>
          <p:cNvPr id="11269" name="Text Box 5"/>
          <p:cNvSpPr txBox="1">
            <a:spLocks noChangeArrowheads="1"/>
          </p:cNvSpPr>
          <p:nvPr/>
        </p:nvSpPr>
        <p:spPr bwMode="auto">
          <a:xfrm rot="-5400000">
            <a:off x="-785018" y="3263106"/>
            <a:ext cx="329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FontTx/>
              <a:buNone/>
            </a:pPr>
            <a:r>
              <a:rPr lang="en-US" altLang="en-US" sz="1800" b="1">
                <a:solidFill>
                  <a:srgbClr val="000000"/>
                </a:solidFill>
                <a:cs typeface="Arial" charset="0"/>
              </a:rPr>
              <a:t>maximum useful dose (MGy)</a:t>
            </a:r>
          </a:p>
        </p:txBody>
      </p:sp>
    </p:spTree>
    <p:extLst>
      <p:ext uri="{BB962C8B-B14F-4D97-AF65-F5344CB8AC3E}">
        <p14:creationId xmlns:p14="http://schemas.microsoft.com/office/powerpoint/2010/main" val="1814330165"/>
      </p:ext>
    </p:extLst>
  </p:cSld>
  <p:clrMapOvr>
    <a:masterClrMapping/>
  </p:clrMapOvr>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26178" name="Rectangle 2"/>
          <p:cNvSpPr>
            <a:spLocks noGrp="1" noChangeArrowheads="1"/>
          </p:cNvSpPr>
          <p:nvPr>
            <p:ph type="title"/>
          </p:nvPr>
        </p:nvSpPr>
        <p:spPr/>
        <p:txBody>
          <a:bodyPr/>
          <a:lstStyle/>
          <a:p>
            <a:r>
              <a:rPr lang="en-US" altLang="en-US"/>
              <a:t>Rough values of energy quanta</a:t>
            </a:r>
          </a:p>
        </p:txBody>
      </p:sp>
      <p:sp>
        <p:nvSpPr>
          <p:cNvPr id="2226179" name="Rectangle 3"/>
          <p:cNvSpPr>
            <a:spLocks noChangeArrowheads="1"/>
          </p:cNvSpPr>
          <p:nvPr/>
        </p:nvSpPr>
        <p:spPr bwMode="auto">
          <a:xfrm>
            <a:off x="4133850" y="3627438"/>
            <a:ext cx="3000375" cy="7921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2226180" name="Text Box 4"/>
          <p:cNvSpPr txBox="1">
            <a:spLocks noChangeArrowheads="1"/>
          </p:cNvSpPr>
          <p:nvPr/>
        </p:nvSpPr>
        <p:spPr bwMode="auto">
          <a:xfrm>
            <a:off x="676275" y="1803400"/>
            <a:ext cx="8467725" cy="4838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2400">
                <a:solidFill>
                  <a:srgbClr val="000000"/>
                </a:solidFill>
              </a:rPr>
              <a:t>1 MeV		100 GJ/mol		Medical radiation therapy</a:t>
            </a:r>
          </a:p>
          <a:p>
            <a:pPr>
              <a:spcBef>
                <a:spcPct val="50000"/>
              </a:spcBef>
            </a:pPr>
            <a:r>
              <a:rPr lang="en-US" altLang="en-US" sz="2400">
                <a:solidFill>
                  <a:srgbClr val="000000"/>
                </a:solidFill>
              </a:rPr>
              <a:t>100 keV	10 GJ/mol		Medical imaging</a:t>
            </a:r>
          </a:p>
          <a:p>
            <a:pPr>
              <a:spcBef>
                <a:spcPct val="50000"/>
              </a:spcBef>
            </a:pPr>
            <a:r>
              <a:rPr lang="en-US" altLang="en-US" sz="2400">
                <a:solidFill>
                  <a:srgbClr val="000000"/>
                </a:solidFill>
              </a:rPr>
              <a:t>10 keV	1 GJ/mol		X-ray crystallography</a:t>
            </a:r>
          </a:p>
          <a:p>
            <a:pPr>
              <a:spcBef>
                <a:spcPct val="50000"/>
              </a:spcBef>
            </a:pPr>
            <a:r>
              <a:rPr lang="en-US" altLang="en-US" sz="2400">
                <a:solidFill>
                  <a:srgbClr val="000000"/>
                </a:solidFill>
              </a:rPr>
              <a:t>1 keV		100 MJ/mol		S and P K-edges</a:t>
            </a:r>
          </a:p>
          <a:p>
            <a:pPr>
              <a:spcBef>
                <a:spcPct val="50000"/>
              </a:spcBef>
            </a:pPr>
            <a:r>
              <a:rPr lang="en-US" altLang="en-US" sz="2400">
                <a:solidFill>
                  <a:srgbClr val="000000"/>
                </a:solidFill>
              </a:rPr>
              <a:t>100 eV	10 MJ/mol		“water window”</a:t>
            </a:r>
          </a:p>
          <a:p>
            <a:pPr>
              <a:spcBef>
                <a:spcPct val="50000"/>
              </a:spcBef>
            </a:pPr>
            <a:r>
              <a:rPr lang="en-US" altLang="en-US" sz="2400">
                <a:solidFill>
                  <a:srgbClr val="000000"/>
                </a:solidFill>
              </a:rPr>
              <a:t>10 eV		1 MJ/mol		C≡C bond</a:t>
            </a:r>
          </a:p>
          <a:p>
            <a:pPr>
              <a:spcBef>
                <a:spcPct val="50000"/>
              </a:spcBef>
            </a:pPr>
            <a:r>
              <a:rPr lang="en-US" altLang="en-US" sz="2400">
                <a:solidFill>
                  <a:srgbClr val="000000"/>
                </a:solidFill>
              </a:rPr>
              <a:t>1 eV		100 kJ/mol		C</a:t>
            </a:r>
            <a:r>
              <a:rPr lang="en-US" altLang="en-US" sz="2400">
                <a:solidFill>
                  <a:srgbClr val="000000"/>
                </a:solidFill>
                <a:cs typeface="Arial" pitchFamily="34" charset="0"/>
              </a:rPr>
              <a:t>-</a:t>
            </a:r>
            <a:r>
              <a:rPr lang="en-US" altLang="en-US" sz="2400">
                <a:solidFill>
                  <a:srgbClr val="000000"/>
                </a:solidFill>
              </a:rPr>
              <a:t>C bond, visible light</a:t>
            </a:r>
          </a:p>
          <a:p>
            <a:pPr>
              <a:spcBef>
                <a:spcPct val="50000"/>
              </a:spcBef>
            </a:pPr>
            <a:r>
              <a:rPr lang="en-US" altLang="en-US" sz="2400">
                <a:solidFill>
                  <a:srgbClr val="000000"/>
                </a:solidFill>
              </a:rPr>
              <a:t>100 meV	10 kJ/mol		hydrogen bond</a:t>
            </a:r>
          </a:p>
          <a:p>
            <a:pPr>
              <a:spcBef>
                <a:spcPct val="50000"/>
              </a:spcBef>
            </a:pPr>
            <a:r>
              <a:rPr lang="en-US" altLang="en-US" sz="2400">
                <a:solidFill>
                  <a:srgbClr val="000000"/>
                </a:solidFill>
              </a:rPr>
              <a:t>10 meV	1 kJ/mol		heat (~300 K)</a:t>
            </a:r>
          </a:p>
        </p:txBody>
      </p:sp>
    </p:spTree>
    <p:extLst>
      <p:ext uri="{BB962C8B-B14F-4D97-AF65-F5344CB8AC3E}">
        <p14:creationId xmlns:p14="http://schemas.microsoft.com/office/powerpoint/2010/main" val="25296364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226180"/>
                                        </p:tgtEl>
                                        <p:attrNameLst>
                                          <p:attrName>style.visibility</p:attrName>
                                        </p:attrNameLst>
                                      </p:cBhvr>
                                      <p:to>
                                        <p:strVal val="visible"/>
                                      </p:to>
                                    </p:set>
                                    <p:animEffect transition="in" filter="wipe(up)">
                                      <p:cBhvr>
                                        <p:cTn id="7" dur="500"/>
                                        <p:tgtEl>
                                          <p:spTgt spid="2226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618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p:txBody>
          <a:bodyPr/>
          <a:lstStyle/>
          <a:p>
            <a:pPr eaLnBrk="1" hangingPunct="1"/>
            <a:r>
              <a:rPr lang="en-US" altLang="en-US" sz="6000" smtClean="0"/>
              <a:t>Adding noise</a:t>
            </a:r>
          </a:p>
        </p:txBody>
      </p:sp>
      <p:sp>
        <p:nvSpPr>
          <p:cNvPr id="38915" name="Rectangle 3"/>
          <p:cNvSpPr>
            <a:spLocks noGrp="1" noChangeArrowheads="1"/>
          </p:cNvSpPr>
          <p:nvPr>
            <p:ph type="body" idx="1"/>
          </p:nvPr>
        </p:nvSpPr>
        <p:spPr/>
        <p:txBody>
          <a:bodyPr/>
          <a:lstStyle/>
          <a:p>
            <a:pPr algn="ctr" eaLnBrk="1" hangingPunct="1">
              <a:buFontTx/>
              <a:buNone/>
            </a:pPr>
            <a:endParaRPr lang="en-US" altLang="en-US" sz="2400" smtClean="0">
              <a:cs typeface="Arial" pitchFamily="34" charset="0"/>
            </a:endParaRPr>
          </a:p>
          <a:p>
            <a:pPr algn="ctr" eaLnBrk="1" hangingPunct="1">
              <a:buFontTx/>
              <a:buNone/>
            </a:pPr>
            <a:r>
              <a:rPr lang="en-US" altLang="en-US" sz="5400" smtClean="0">
                <a:cs typeface="Arial" pitchFamily="34" charset="0"/>
              </a:rPr>
              <a:t>1</a:t>
            </a:r>
            <a:r>
              <a:rPr lang="en-US" altLang="en-US" sz="5400" baseline="50000" smtClean="0">
                <a:solidFill>
                  <a:schemeClr val="bg1"/>
                </a:solidFill>
                <a:cs typeface="Arial" pitchFamily="34" charset="0"/>
              </a:rPr>
              <a:t>2</a:t>
            </a:r>
            <a:r>
              <a:rPr lang="en-US" altLang="en-US" sz="5400" smtClean="0">
                <a:cs typeface="Arial" pitchFamily="34" charset="0"/>
              </a:rPr>
              <a:t> + 1</a:t>
            </a:r>
            <a:r>
              <a:rPr lang="en-US" altLang="en-US" sz="5400" baseline="50000" smtClean="0">
                <a:solidFill>
                  <a:schemeClr val="bg1"/>
                </a:solidFill>
                <a:cs typeface="Arial" pitchFamily="34" charset="0"/>
              </a:rPr>
              <a:t>2</a:t>
            </a:r>
            <a:r>
              <a:rPr lang="en-US" altLang="en-US" sz="5400" smtClean="0">
                <a:cs typeface="Arial" pitchFamily="34" charset="0"/>
              </a:rPr>
              <a:t> = 1.4</a:t>
            </a:r>
            <a:r>
              <a:rPr lang="en-US" altLang="en-US" sz="5400" baseline="50000" smtClean="0">
                <a:solidFill>
                  <a:schemeClr val="bg1"/>
                </a:solidFill>
                <a:cs typeface="Arial" pitchFamily="34" charset="0"/>
              </a:rPr>
              <a:t>2</a:t>
            </a:r>
          </a:p>
          <a:p>
            <a:pPr algn="ctr" eaLnBrk="1" hangingPunct="1">
              <a:buFontTx/>
              <a:buNone/>
            </a:pPr>
            <a:endParaRPr lang="en-US" altLang="en-US" sz="1800" smtClean="0">
              <a:cs typeface="Arial" pitchFamily="34" charset="0"/>
            </a:endParaRPr>
          </a:p>
        </p:txBody>
      </p:sp>
    </p:spTree>
    <p:extLst>
      <p:ext uri="{BB962C8B-B14F-4D97-AF65-F5344CB8AC3E}">
        <p14:creationId xmlns:p14="http://schemas.microsoft.com/office/powerpoint/2010/main" val="4049234772"/>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27202" name="Rectangle 2"/>
          <p:cNvSpPr>
            <a:spLocks noGrp="1" noChangeArrowheads="1"/>
          </p:cNvSpPr>
          <p:nvPr>
            <p:ph type="title"/>
          </p:nvPr>
        </p:nvSpPr>
        <p:spPr/>
        <p:txBody>
          <a:bodyPr/>
          <a:lstStyle/>
          <a:p>
            <a:r>
              <a:rPr lang="en-US" altLang="en-US"/>
              <a:t>Energy Transfer Analogy</a:t>
            </a:r>
          </a:p>
        </p:txBody>
      </p:sp>
      <p:sp>
        <p:nvSpPr>
          <p:cNvPr id="2227203" name="Oval 3"/>
          <p:cNvSpPr>
            <a:spLocks noChangeArrowheads="1"/>
          </p:cNvSpPr>
          <p:nvPr/>
        </p:nvSpPr>
        <p:spPr bwMode="auto">
          <a:xfrm>
            <a:off x="1577975" y="2228850"/>
            <a:ext cx="877888" cy="77787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2227204" name="Line 4"/>
          <p:cNvSpPr>
            <a:spLocks noChangeShapeType="1"/>
          </p:cNvSpPr>
          <p:nvPr/>
        </p:nvSpPr>
        <p:spPr bwMode="auto">
          <a:xfrm flipH="1">
            <a:off x="1992313" y="3043238"/>
            <a:ext cx="23812" cy="16160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2227205" name="Line 5"/>
          <p:cNvSpPr>
            <a:spLocks noChangeShapeType="1"/>
          </p:cNvSpPr>
          <p:nvPr/>
        </p:nvSpPr>
        <p:spPr bwMode="auto">
          <a:xfrm flipH="1">
            <a:off x="1428750" y="4672013"/>
            <a:ext cx="563563" cy="10017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2227206" name="Line 6"/>
          <p:cNvSpPr>
            <a:spLocks noChangeShapeType="1"/>
          </p:cNvSpPr>
          <p:nvPr/>
        </p:nvSpPr>
        <p:spPr bwMode="auto">
          <a:xfrm>
            <a:off x="1992313" y="4672013"/>
            <a:ext cx="625475" cy="9636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2227207" name="Line 7"/>
          <p:cNvSpPr>
            <a:spLocks noChangeShapeType="1"/>
          </p:cNvSpPr>
          <p:nvPr/>
        </p:nvSpPr>
        <p:spPr bwMode="auto">
          <a:xfrm flipV="1">
            <a:off x="1139825" y="3470275"/>
            <a:ext cx="1778000" cy="3000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2227208" name="Oval 8"/>
          <p:cNvSpPr>
            <a:spLocks noChangeArrowheads="1"/>
          </p:cNvSpPr>
          <p:nvPr/>
        </p:nvSpPr>
        <p:spPr bwMode="auto">
          <a:xfrm>
            <a:off x="6478588" y="2232025"/>
            <a:ext cx="877887" cy="77787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2227209" name="Line 9"/>
          <p:cNvSpPr>
            <a:spLocks noChangeShapeType="1"/>
          </p:cNvSpPr>
          <p:nvPr/>
        </p:nvSpPr>
        <p:spPr bwMode="auto">
          <a:xfrm flipH="1">
            <a:off x="6892925" y="3046413"/>
            <a:ext cx="23813" cy="16160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2227210" name="Line 10"/>
          <p:cNvSpPr>
            <a:spLocks noChangeShapeType="1"/>
          </p:cNvSpPr>
          <p:nvPr/>
        </p:nvSpPr>
        <p:spPr bwMode="auto">
          <a:xfrm flipH="1">
            <a:off x="6329363" y="4675188"/>
            <a:ext cx="563562" cy="10017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2227211" name="Line 11"/>
          <p:cNvSpPr>
            <a:spLocks noChangeShapeType="1"/>
          </p:cNvSpPr>
          <p:nvPr/>
        </p:nvSpPr>
        <p:spPr bwMode="auto">
          <a:xfrm>
            <a:off x="6892925" y="4675188"/>
            <a:ext cx="625475" cy="9636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2227212" name="Line 12"/>
          <p:cNvSpPr>
            <a:spLocks noChangeShapeType="1"/>
          </p:cNvSpPr>
          <p:nvPr/>
        </p:nvSpPr>
        <p:spPr bwMode="auto">
          <a:xfrm>
            <a:off x="6040438" y="3384550"/>
            <a:ext cx="1689100" cy="4032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grpSp>
        <p:nvGrpSpPr>
          <p:cNvPr id="2227213" name="Group 13"/>
          <p:cNvGrpSpPr>
            <a:grpSpLocks/>
          </p:cNvGrpSpPr>
          <p:nvPr/>
        </p:nvGrpSpPr>
        <p:grpSpPr bwMode="auto">
          <a:xfrm>
            <a:off x="1762125" y="2393950"/>
            <a:ext cx="5340350" cy="487363"/>
            <a:chOff x="1110" y="1508"/>
            <a:chExt cx="3364" cy="307"/>
          </a:xfrm>
        </p:grpSpPr>
        <p:sp>
          <p:nvSpPr>
            <p:cNvPr id="2227214" name="Oval 14"/>
            <p:cNvSpPr>
              <a:spLocks noChangeArrowheads="1"/>
            </p:cNvSpPr>
            <p:nvPr/>
          </p:nvSpPr>
          <p:spPr bwMode="auto">
            <a:xfrm>
              <a:off x="4229" y="1696"/>
              <a:ext cx="245" cy="119"/>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2227215" name="Oval 15"/>
            <p:cNvSpPr>
              <a:spLocks noChangeArrowheads="1"/>
            </p:cNvSpPr>
            <p:nvPr/>
          </p:nvSpPr>
          <p:spPr bwMode="auto">
            <a:xfrm>
              <a:off x="4245" y="1515"/>
              <a:ext cx="56" cy="8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2227216" name="Oval 16"/>
            <p:cNvSpPr>
              <a:spLocks noChangeArrowheads="1"/>
            </p:cNvSpPr>
            <p:nvPr/>
          </p:nvSpPr>
          <p:spPr bwMode="auto">
            <a:xfrm>
              <a:off x="4412" y="1508"/>
              <a:ext cx="56" cy="8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2227217" name="AutoShape 17"/>
            <p:cNvSpPr>
              <a:spLocks noChangeArrowheads="1"/>
            </p:cNvSpPr>
            <p:nvPr/>
          </p:nvSpPr>
          <p:spPr bwMode="auto">
            <a:xfrm rot="-3355368">
              <a:off x="1126" y="1523"/>
              <a:ext cx="48" cy="80"/>
            </a:xfrm>
            <a:prstGeom prst="moon">
              <a:avLst>
                <a:gd name="adj" fmla="val 875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2227218" name="AutoShape 18"/>
            <p:cNvSpPr>
              <a:spLocks noChangeArrowheads="1"/>
            </p:cNvSpPr>
            <p:nvPr/>
          </p:nvSpPr>
          <p:spPr bwMode="auto">
            <a:xfrm rot="-7786708">
              <a:off x="1368" y="1526"/>
              <a:ext cx="48" cy="80"/>
            </a:xfrm>
            <a:prstGeom prst="moon">
              <a:avLst>
                <a:gd name="adj" fmla="val 875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2227219" name="AutoShape 19"/>
            <p:cNvSpPr>
              <a:spLocks noChangeArrowheads="1"/>
            </p:cNvSpPr>
            <p:nvPr/>
          </p:nvSpPr>
          <p:spPr bwMode="auto">
            <a:xfrm rot="-16488439">
              <a:off x="1220" y="1626"/>
              <a:ext cx="137" cy="210"/>
            </a:xfrm>
            <a:prstGeom prst="moon">
              <a:avLst>
                <a:gd name="adj" fmla="val 875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grpSp>
      <p:pic>
        <p:nvPicPr>
          <p:cNvPr id="2227220" name="Picture 20" descr="MM900040979[1]"/>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98750" y="2851150"/>
            <a:ext cx="2019300" cy="981075"/>
          </a:xfrm>
          <a:prstGeom prst="rect">
            <a:avLst/>
          </a:prstGeom>
          <a:noFill/>
          <a:extLst>
            <a:ext uri="{909E8E84-426E-40DD-AFC4-6F175D3DCCD1}">
              <a14:hiddenFill xmlns:a14="http://schemas.microsoft.com/office/drawing/2010/main">
                <a:solidFill>
                  <a:srgbClr val="FFFFFF"/>
                </a:solidFill>
              </a14:hiddenFill>
            </a:ext>
          </a:extLst>
        </p:spPr>
      </p:pic>
      <p:sp>
        <p:nvSpPr>
          <p:cNvPr id="2227221" name="Text Box 21"/>
          <p:cNvSpPr txBox="1">
            <a:spLocks noChangeArrowheads="1"/>
          </p:cNvSpPr>
          <p:nvPr/>
        </p:nvSpPr>
        <p:spPr bwMode="auto">
          <a:xfrm>
            <a:off x="7486650" y="2713038"/>
            <a:ext cx="666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000000"/>
                </a:solidFill>
              </a:rPr>
              <a:t>37 C</a:t>
            </a:r>
          </a:p>
        </p:txBody>
      </p:sp>
    </p:spTree>
    <p:extLst>
      <p:ext uri="{BB962C8B-B14F-4D97-AF65-F5344CB8AC3E}">
        <p14:creationId xmlns:p14="http://schemas.microsoft.com/office/powerpoint/2010/main" val="37395489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2722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2272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2272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7221"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7986" name="Rectangle 2"/>
          <p:cNvSpPr>
            <a:spLocks noGrp="1" noChangeArrowheads="1"/>
          </p:cNvSpPr>
          <p:nvPr>
            <p:ph type="title"/>
          </p:nvPr>
        </p:nvSpPr>
        <p:spPr>
          <a:xfrm>
            <a:off x="685800" y="347663"/>
            <a:ext cx="7772400" cy="1143000"/>
          </a:xfrm>
        </p:spPr>
        <p:txBody>
          <a:bodyPr/>
          <a:lstStyle/>
          <a:p>
            <a:r>
              <a:rPr lang="en-US" altLang="en-US"/>
              <a:t>Types of radiation damage</a:t>
            </a:r>
          </a:p>
        </p:txBody>
      </p:sp>
      <p:sp>
        <p:nvSpPr>
          <p:cNvPr id="2217987" name="Rectangle 3"/>
          <p:cNvSpPr>
            <a:spLocks noGrp="1" noChangeArrowheads="1"/>
          </p:cNvSpPr>
          <p:nvPr>
            <p:ph type="body" idx="1"/>
          </p:nvPr>
        </p:nvSpPr>
        <p:spPr/>
        <p:txBody>
          <a:bodyPr/>
          <a:lstStyle/>
          <a:p>
            <a:pPr marL="609600" indent="-609600"/>
            <a:r>
              <a:rPr lang="en-US" altLang="en-US"/>
              <a:t>Global</a:t>
            </a:r>
          </a:p>
          <a:p>
            <a:pPr marL="990600" lvl="1" indent="-533400">
              <a:buFontTx/>
              <a:buAutoNum type="arabicPeriod"/>
            </a:pPr>
            <a:endParaRPr lang="en-US" altLang="en-US"/>
          </a:p>
          <a:p>
            <a:pPr marL="990600" lvl="1" indent="-533400">
              <a:buFontTx/>
              <a:buAutoNum type="arabicPeriod"/>
            </a:pPr>
            <a:endParaRPr lang="en-US" altLang="en-US"/>
          </a:p>
          <a:p>
            <a:pPr marL="990600" lvl="1" indent="-533400">
              <a:buFontTx/>
              <a:buAutoNum type="arabicPeriod"/>
            </a:pPr>
            <a:endParaRPr lang="en-US" altLang="en-US"/>
          </a:p>
          <a:p>
            <a:pPr marL="609600" indent="-609600"/>
            <a:r>
              <a:rPr lang="en-US" altLang="en-US"/>
              <a:t>Specific</a:t>
            </a:r>
          </a:p>
        </p:txBody>
      </p:sp>
    </p:spTree>
    <p:extLst>
      <p:ext uri="{BB962C8B-B14F-4D97-AF65-F5344CB8AC3E}">
        <p14:creationId xmlns:p14="http://schemas.microsoft.com/office/powerpoint/2010/main" val="12070260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21798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2179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29922" name="Picture 2" descr="diffraction"/>
          <p:cNvPicPr>
            <a:picLocks noGrp="1" noChangeAspect="1" noChangeArrowheads="1" noCrop="1"/>
          </p:cNvPicPr>
          <p:nvPr>
            <p:ph/>
          </p:nvPr>
        </p:nvPicPr>
        <p:blipFill>
          <a:blip r:embed="rId3">
            <a:extLst>
              <a:ext uri="{28A0092B-C50C-407E-A947-70E740481C1C}">
                <a14:useLocalDpi xmlns:a14="http://schemas.microsoft.com/office/drawing/2010/main" val="0"/>
              </a:ext>
            </a:extLst>
          </a:blip>
          <a:srcRect/>
          <a:stretch>
            <a:fillRect/>
          </a:stretch>
        </p:blipFill>
        <p:spPr>
          <a:xfrm>
            <a:off x="0" y="1584325"/>
            <a:ext cx="9144000" cy="4572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29924" name="Rectangle 4"/>
          <p:cNvSpPr>
            <a:spLocks noChangeArrowheads="1"/>
          </p:cNvSpPr>
          <p:nvPr/>
        </p:nvSpPr>
        <p:spPr bwMode="auto">
          <a:xfrm>
            <a:off x="457200" y="0"/>
            <a:ext cx="8229600" cy="1360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pitchFamily="34" charset="0"/>
              </a:defRPr>
            </a:lvl1pPr>
            <a:lvl2pPr algn="ctr">
              <a:defRPr sz="4400">
                <a:solidFill>
                  <a:schemeClr val="tx2"/>
                </a:solidFill>
                <a:latin typeface="Arial" pitchFamily="34" charset="0"/>
              </a:defRPr>
            </a:lvl2pPr>
            <a:lvl3pPr algn="ctr">
              <a:defRPr sz="4400">
                <a:solidFill>
                  <a:schemeClr val="tx2"/>
                </a:solidFill>
                <a:latin typeface="Arial" pitchFamily="34" charset="0"/>
              </a:defRPr>
            </a:lvl3pPr>
            <a:lvl4pPr algn="ctr">
              <a:defRPr sz="4400">
                <a:solidFill>
                  <a:schemeClr val="tx2"/>
                </a:solidFill>
                <a:latin typeface="Arial" pitchFamily="34" charset="0"/>
              </a:defRPr>
            </a:lvl4pPr>
            <a:lvl5pPr algn="ctr">
              <a:defRPr sz="4400">
                <a:solidFill>
                  <a:schemeClr val="tx2"/>
                </a:solidFill>
                <a:latin typeface="Arial" pitchFamily="34" charset="0"/>
              </a:defRPr>
            </a:lvl5pPr>
            <a:lvl6pPr marL="457200" algn="ctr" fontAlgn="base">
              <a:spcBef>
                <a:spcPct val="0"/>
              </a:spcBef>
              <a:spcAft>
                <a:spcPct val="0"/>
              </a:spcAft>
              <a:defRPr sz="4400">
                <a:solidFill>
                  <a:schemeClr val="tx2"/>
                </a:solidFill>
                <a:latin typeface="Arial" pitchFamily="34" charset="0"/>
              </a:defRPr>
            </a:lvl6pPr>
            <a:lvl7pPr marL="914400" algn="ctr" fontAlgn="base">
              <a:spcBef>
                <a:spcPct val="0"/>
              </a:spcBef>
              <a:spcAft>
                <a:spcPct val="0"/>
              </a:spcAft>
              <a:defRPr sz="4400">
                <a:solidFill>
                  <a:schemeClr val="tx2"/>
                </a:solidFill>
                <a:latin typeface="Arial" pitchFamily="34" charset="0"/>
              </a:defRPr>
            </a:lvl7pPr>
            <a:lvl8pPr marL="1371600" algn="ctr" fontAlgn="base">
              <a:spcBef>
                <a:spcPct val="0"/>
              </a:spcBef>
              <a:spcAft>
                <a:spcPct val="0"/>
              </a:spcAft>
              <a:defRPr sz="4400">
                <a:solidFill>
                  <a:schemeClr val="tx2"/>
                </a:solidFill>
                <a:latin typeface="Arial" pitchFamily="34" charset="0"/>
              </a:defRPr>
            </a:lvl8pPr>
            <a:lvl9pPr marL="1828800" algn="ctr" fontAlgn="base">
              <a:spcBef>
                <a:spcPct val="0"/>
              </a:spcBef>
              <a:spcAft>
                <a:spcPct val="0"/>
              </a:spcAft>
              <a:defRPr sz="4400">
                <a:solidFill>
                  <a:schemeClr val="tx2"/>
                </a:solidFill>
                <a:latin typeface="Arial" pitchFamily="34" charset="0"/>
              </a:defRPr>
            </a:lvl9pPr>
          </a:lstStyle>
          <a:p>
            <a:r>
              <a:rPr lang="en-US" altLang="en-US" sz="5400">
                <a:solidFill>
                  <a:srgbClr val="000000"/>
                </a:solidFill>
              </a:rPr>
              <a:t>Global damage</a:t>
            </a:r>
          </a:p>
        </p:txBody>
      </p:sp>
      <p:sp>
        <p:nvSpPr>
          <p:cNvPr id="2129925" name="Rectangle 5"/>
          <p:cNvSpPr>
            <a:spLocks noChangeArrowheads="1"/>
          </p:cNvSpPr>
          <p:nvPr/>
        </p:nvSpPr>
        <p:spPr bwMode="auto">
          <a:xfrm>
            <a:off x="0" y="6340475"/>
            <a:ext cx="9144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r>
              <a:rPr lang="en-US" altLang="en-US">
                <a:solidFill>
                  <a:srgbClr val="000000"/>
                </a:solidFill>
              </a:rPr>
              <a:t>Howells, </a:t>
            </a:r>
            <a:r>
              <a:rPr lang="en-US" altLang="en-US" i="1">
                <a:solidFill>
                  <a:srgbClr val="000000"/>
                </a:solidFill>
              </a:rPr>
              <a:t>et al.</a:t>
            </a:r>
            <a:r>
              <a:rPr lang="en-US" altLang="en-US">
                <a:solidFill>
                  <a:srgbClr val="000000"/>
                </a:solidFill>
              </a:rPr>
              <a:t> (2009) </a:t>
            </a:r>
            <a:r>
              <a:rPr lang="en-US" altLang="en-US" i="1">
                <a:solidFill>
                  <a:srgbClr val="000000"/>
                </a:solidFill>
              </a:rPr>
              <a:t>J. Electron Spectrosc. Relat. Phenom.</a:t>
            </a:r>
            <a:r>
              <a:rPr lang="en-US" altLang="en-US">
                <a:solidFill>
                  <a:srgbClr val="000000"/>
                </a:solidFill>
              </a:rPr>
              <a:t> </a:t>
            </a:r>
            <a:r>
              <a:rPr lang="en-US" altLang="en-US" b="1">
                <a:solidFill>
                  <a:srgbClr val="000000"/>
                </a:solidFill>
              </a:rPr>
              <a:t>170</a:t>
            </a:r>
            <a:r>
              <a:rPr lang="en-US" altLang="en-US">
                <a:solidFill>
                  <a:srgbClr val="000000"/>
                </a:solidFill>
              </a:rPr>
              <a:t>, 4-12.</a:t>
            </a:r>
          </a:p>
        </p:txBody>
      </p:sp>
    </p:spTree>
    <p:extLst>
      <p:ext uri="{BB962C8B-B14F-4D97-AF65-F5344CB8AC3E}">
        <p14:creationId xmlns:p14="http://schemas.microsoft.com/office/powerpoint/2010/main" val="934503218"/>
      </p:ext>
    </p:extLst>
  </p:cSld>
  <p:clrMapOvr>
    <a:masterClrMapping/>
  </p:clrMapOvr>
  <p:transition spd="slow"/>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19010" name="Rectangle 2"/>
          <p:cNvSpPr>
            <a:spLocks noGrp="1" noChangeArrowheads="1"/>
          </p:cNvSpPr>
          <p:nvPr>
            <p:ph type="title"/>
          </p:nvPr>
        </p:nvSpPr>
        <p:spPr>
          <a:xfrm>
            <a:off x="685800" y="347663"/>
            <a:ext cx="7772400" cy="1143000"/>
          </a:xfrm>
        </p:spPr>
        <p:txBody>
          <a:bodyPr/>
          <a:lstStyle/>
          <a:p>
            <a:r>
              <a:rPr lang="en-US" altLang="en-US"/>
              <a:t>Types of radiation damage</a:t>
            </a:r>
          </a:p>
        </p:txBody>
      </p:sp>
      <p:sp>
        <p:nvSpPr>
          <p:cNvPr id="2219011" name="Rectangle 3"/>
          <p:cNvSpPr>
            <a:spLocks noGrp="1" noChangeArrowheads="1"/>
          </p:cNvSpPr>
          <p:nvPr>
            <p:ph type="body" idx="1"/>
          </p:nvPr>
        </p:nvSpPr>
        <p:spPr/>
        <p:txBody>
          <a:bodyPr/>
          <a:lstStyle/>
          <a:p>
            <a:pPr marL="609600" indent="-609600"/>
            <a:r>
              <a:rPr lang="en-US" altLang="en-US"/>
              <a:t>Global</a:t>
            </a:r>
          </a:p>
          <a:p>
            <a:pPr marL="990600" lvl="1" indent="-533400">
              <a:buFontTx/>
              <a:buAutoNum type="arabicPeriod"/>
            </a:pPr>
            <a:r>
              <a:rPr lang="en-US" altLang="en-US">
                <a:solidFill>
                  <a:srgbClr val="FF0000"/>
                </a:solidFill>
              </a:rPr>
              <a:t>scale factor</a:t>
            </a:r>
          </a:p>
          <a:p>
            <a:pPr marL="990600" lvl="1" indent="-533400">
              <a:buFontTx/>
              <a:buAutoNum type="arabicPeriod"/>
            </a:pPr>
            <a:r>
              <a:rPr lang="en-US" altLang="en-US"/>
              <a:t>B factor</a:t>
            </a:r>
          </a:p>
          <a:p>
            <a:pPr marL="990600" lvl="1" indent="-533400">
              <a:buFontTx/>
              <a:buAutoNum type="arabicPeriod"/>
            </a:pPr>
            <a:endParaRPr lang="en-US" altLang="en-US"/>
          </a:p>
          <a:p>
            <a:pPr marL="609600" indent="-609600"/>
            <a:r>
              <a:rPr lang="en-US" altLang="en-US"/>
              <a:t>Specific</a:t>
            </a:r>
          </a:p>
        </p:txBody>
      </p:sp>
    </p:spTree>
    <p:extLst>
      <p:ext uri="{BB962C8B-B14F-4D97-AF65-F5344CB8AC3E}">
        <p14:creationId xmlns:p14="http://schemas.microsoft.com/office/powerpoint/2010/main" val="38169540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20034" name="Rectangle 2"/>
          <p:cNvSpPr>
            <a:spLocks noGrp="1" noChangeArrowheads="1"/>
          </p:cNvSpPr>
          <p:nvPr>
            <p:ph type="title"/>
          </p:nvPr>
        </p:nvSpPr>
        <p:spPr>
          <a:xfrm>
            <a:off x="457200" y="0"/>
            <a:ext cx="8229600" cy="1143000"/>
          </a:xfrm>
          <a:noFill/>
        </p:spPr>
        <p:txBody>
          <a:bodyPr/>
          <a:lstStyle/>
          <a:p>
            <a:r>
              <a:rPr lang="en-US" altLang="en-US"/>
              <a:t>Global Damage: scale</a:t>
            </a:r>
          </a:p>
        </p:txBody>
      </p:sp>
      <p:sp>
        <p:nvSpPr>
          <p:cNvPr id="2220035" name="Text Box 3"/>
          <p:cNvSpPr txBox="1">
            <a:spLocks noChangeArrowheads="1"/>
          </p:cNvSpPr>
          <p:nvPr/>
        </p:nvSpPr>
        <p:spPr bwMode="auto">
          <a:xfrm>
            <a:off x="2982913" y="6376988"/>
            <a:ext cx="3313112"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b="1">
                <a:solidFill>
                  <a:srgbClr val="000000"/>
                </a:solidFill>
              </a:rPr>
              <a:t>accumulated dose (MGy)</a:t>
            </a:r>
          </a:p>
        </p:txBody>
      </p:sp>
      <p:sp>
        <p:nvSpPr>
          <p:cNvPr id="2220036" name="Text Box 4"/>
          <p:cNvSpPr txBox="1">
            <a:spLocks noChangeArrowheads="1"/>
          </p:cNvSpPr>
          <p:nvPr/>
        </p:nvSpPr>
        <p:spPr bwMode="auto">
          <a:xfrm rot="16200000">
            <a:off x="-1181100" y="3644900"/>
            <a:ext cx="36433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b="1">
                <a:solidFill>
                  <a:srgbClr val="000000"/>
                </a:solidFill>
              </a:rPr>
              <a:t>normalized total intensity</a:t>
            </a:r>
          </a:p>
        </p:txBody>
      </p:sp>
      <p:graphicFrame>
        <p:nvGraphicFramePr>
          <p:cNvPr id="2220037" name="Object 5"/>
          <p:cNvGraphicFramePr>
            <a:graphicFrameLocks noGrp="1" noChangeAspect="1"/>
          </p:cNvGraphicFramePr>
          <p:nvPr>
            <p:ph type="chart" idx="1"/>
          </p:nvPr>
        </p:nvGraphicFramePr>
        <p:xfrm>
          <a:off x="822325" y="411163"/>
          <a:ext cx="7442200" cy="6169025"/>
        </p:xfrm>
        <a:graphic>
          <a:graphicData uri="http://schemas.openxmlformats.org/presentationml/2006/ole">
            <mc:AlternateContent xmlns:mc="http://schemas.openxmlformats.org/markup-compatibility/2006">
              <mc:Choice xmlns:v="urn:schemas-microsoft-com:vml" Requires="v">
                <p:oleObj spid="_x0000_s760862" name="Chart" r:id="rId3" imgW="7458196" imgH="6181749" progId="MSGraph.Chart.8">
                  <p:embed followColorScheme="full"/>
                </p:oleObj>
              </mc:Choice>
              <mc:Fallback>
                <p:oleObj name="Chart" r:id="rId3" imgW="7458196" imgH="6181749" progId="MSGraph.Chart.8">
                  <p:embed followColorScheme="full"/>
                  <p:pic>
                    <p:nvPicPr>
                      <p:cNvPr id="0" name=""/>
                      <p:cNvPicPr>
                        <a:picLocks noChangeAspect="1" noChangeArrowheads="1"/>
                      </p:cNvPicPr>
                      <p:nvPr/>
                    </p:nvPicPr>
                    <p:blipFill>
                      <a:blip r:embed="rId4"/>
                      <a:srcRect/>
                      <a:stretch>
                        <a:fillRect/>
                      </a:stretch>
                    </p:blipFill>
                    <p:spPr bwMode="auto">
                      <a:xfrm>
                        <a:off x="822325" y="411163"/>
                        <a:ext cx="7442200" cy="6169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67669224"/>
      </p:ext>
    </p:extLst>
  </p:cSld>
  <p:clrMapOvr>
    <a:masterClrMapping/>
  </p:clrMapOvr>
  <p:transition spd="slow"/>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21058" name="Rectangle 2"/>
          <p:cNvSpPr>
            <a:spLocks noGrp="1" noChangeArrowheads="1"/>
          </p:cNvSpPr>
          <p:nvPr>
            <p:ph type="title"/>
          </p:nvPr>
        </p:nvSpPr>
        <p:spPr>
          <a:xfrm>
            <a:off x="685800" y="347663"/>
            <a:ext cx="7772400" cy="1143000"/>
          </a:xfrm>
        </p:spPr>
        <p:txBody>
          <a:bodyPr/>
          <a:lstStyle/>
          <a:p>
            <a:r>
              <a:rPr lang="en-US" altLang="en-US"/>
              <a:t>Types of radiation damage</a:t>
            </a:r>
          </a:p>
        </p:txBody>
      </p:sp>
      <p:sp>
        <p:nvSpPr>
          <p:cNvPr id="2221059" name="Rectangle 3"/>
          <p:cNvSpPr>
            <a:spLocks noGrp="1" noChangeArrowheads="1"/>
          </p:cNvSpPr>
          <p:nvPr>
            <p:ph type="body" idx="1"/>
          </p:nvPr>
        </p:nvSpPr>
        <p:spPr/>
        <p:txBody>
          <a:bodyPr/>
          <a:lstStyle/>
          <a:p>
            <a:pPr marL="609600" indent="-609600"/>
            <a:r>
              <a:rPr lang="en-US" altLang="en-US"/>
              <a:t>Global</a:t>
            </a:r>
          </a:p>
          <a:p>
            <a:pPr marL="990600" lvl="1" indent="-533400">
              <a:buFontTx/>
              <a:buAutoNum type="arabicPeriod"/>
            </a:pPr>
            <a:r>
              <a:rPr lang="en-US" altLang="en-US">
                <a:solidFill>
                  <a:schemeClr val="bg2"/>
                </a:solidFill>
              </a:rPr>
              <a:t>scale factor</a:t>
            </a:r>
          </a:p>
          <a:p>
            <a:pPr marL="990600" lvl="1" indent="-533400">
              <a:buFontTx/>
              <a:buAutoNum type="arabicPeriod"/>
            </a:pPr>
            <a:r>
              <a:rPr lang="en-US" altLang="en-US">
                <a:solidFill>
                  <a:srgbClr val="FF0000"/>
                </a:solidFill>
              </a:rPr>
              <a:t>B factor</a:t>
            </a:r>
          </a:p>
          <a:p>
            <a:pPr marL="990600" lvl="1" indent="-533400">
              <a:buFontTx/>
              <a:buAutoNum type="arabicPeriod"/>
            </a:pPr>
            <a:endParaRPr lang="en-US" altLang="en-US"/>
          </a:p>
          <a:p>
            <a:pPr marL="609600" indent="-609600"/>
            <a:r>
              <a:rPr lang="en-US" altLang="en-US"/>
              <a:t>Specific</a:t>
            </a:r>
          </a:p>
        </p:txBody>
      </p:sp>
    </p:spTree>
    <p:extLst>
      <p:ext uri="{BB962C8B-B14F-4D97-AF65-F5344CB8AC3E}">
        <p14:creationId xmlns:p14="http://schemas.microsoft.com/office/powerpoint/2010/main" val="38666585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222082" name="Object 2"/>
          <p:cNvGraphicFramePr>
            <a:graphicFrameLocks noGrp="1" noChangeAspect="1"/>
          </p:cNvGraphicFramePr>
          <p:nvPr>
            <p:ph type="chart" idx="1"/>
          </p:nvPr>
        </p:nvGraphicFramePr>
        <p:xfrm>
          <a:off x="823913" y="892175"/>
          <a:ext cx="7424737" cy="5680075"/>
        </p:xfrm>
        <a:graphic>
          <a:graphicData uri="http://schemas.openxmlformats.org/presentationml/2006/ole">
            <mc:AlternateContent xmlns:mc="http://schemas.openxmlformats.org/markup-compatibility/2006">
              <mc:Choice xmlns:v="urn:schemas-microsoft-com:vml" Requires="v">
                <p:oleObj spid="_x0000_s763934" name="Chart" r:id="rId3" imgW="7458196" imgH="5705586" progId="MSGraph.Chart.8">
                  <p:embed followColorScheme="full"/>
                </p:oleObj>
              </mc:Choice>
              <mc:Fallback>
                <p:oleObj name="Chart" r:id="rId3" imgW="7458196" imgH="5705586" progId="MSGraph.Chart.8">
                  <p:embed followColorScheme="full"/>
                  <p:pic>
                    <p:nvPicPr>
                      <p:cNvPr id="0" name=""/>
                      <p:cNvPicPr>
                        <a:picLocks noChangeAspect="1" noChangeArrowheads="1"/>
                      </p:cNvPicPr>
                      <p:nvPr/>
                    </p:nvPicPr>
                    <p:blipFill>
                      <a:blip r:embed="rId4"/>
                      <a:srcRect/>
                      <a:stretch>
                        <a:fillRect/>
                      </a:stretch>
                    </p:blipFill>
                    <p:spPr bwMode="auto">
                      <a:xfrm>
                        <a:off x="823913" y="892175"/>
                        <a:ext cx="7424737" cy="56800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222083" name="Text Box 3"/>
          <p:cNvSpPr txBox="1">
            <a:spLocks noChangeArrowheads="1"/>
          </p:cNvSpPr>
          <p:nvPr/>
        </p:nvSpPr>
        <p:spPr bwMode="auto">
          <a:xfrm>
            <a:off x="2982913" y="6376988"/>
            <a:ext cx="3313112"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b="1">
                <a:solidFill>
                  <a:srgbClr val="000000"/>
                </a:solidFill>
              </a:rPr>
              <a:t>accumulated dose (MGy)</a:t>
            </a:r>
          </a:p>
        </p:txBody>
      </p:sp>
      <p:sp>
        <p:nvSpPr>
          <p:cNvPr id="2222084" name="Text Box 4"/>
          <p:cNvSpPr txBox="1">
            <a:spLocks noChangeArrowheads="1"/>
          </p:cNvSpPr>
          <p:nvPr/>
        </p:nvSpPr>
        <p:spPr bwMode="auto">
          <a:xfrm rot="16200000">
            <a:off x="-1181100" y="3644900"/>
            <a:ext cx="36433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b="1">
                <a:solidFill>
                  <a:srgbClr val="000000"/>
                </a:solidFill>
              </a:rPr>
              <a:t>relative B factor</a:t>
            </a:r>
          </a:p>
        </p:txBody>
      </p:sp>
      <p:sp>
        <p:nvSpPr>
          <p:cNvPr id="2222085" name="Text Box 5"/>
          <p:cNvSpPr txBox="1">
            <a:spLocks noChangeArrowheads="1"/>
          </p:cNvSpPr>
          <p:nvPr/>
        </p:nvSpPr>
        <p:spPr bwMode="auto">
          <a:xfrm>
            <a:off x="2066925" y="1000125"/>
            <a:ext cx="50117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a:solidFill>
                  <a:srgbClr val="000000"/>
                </a:solidFill>
              </a:rPr>
              <a:t>data taken from Kmetko et. al. 2006</a:t>
            </a:r>
          </a:p>
        </p:txBody>
      </p:sp>
      <p:sp>
        <p:nvSpPr>
          <p:cNvPr id="2222086" name="Rectangle 6"/>
          <p:cNvSpPr>
            <a:spLocks noGrp="1" noChangeArrowheads="1"/>
          </p:cNvSpPr>
          <p:nvPr>
            <p:ph type="title"/>
          </p:nvPr>
        </p:nvSpPr>
        <p:spPr>
          <a:xfrm>
            <a:off x="457200" y="0"/>
            <a:ext cx="8229600" cy="1143000"/>
          </a:xfrm>
          <a:noFill/>
          <a:ln/>
        </p:spPr>
        <p:txBody>
          <a:bodyPr/>
          <a:lstStyle/>
          <a:p>
            <a:r>
              <a:rPr lang="en-US" altLang="en-US"/>
              <a:t>Global Damage: B factor</a:t>
            </a:r>
          </a:p>
        </p:txBody>
      </p:sp>
      <p:sp>
        <p:nvSpPr>
          <p:cNvPr id="2222087" name="Rectangle 7"/>
          <p:cNvSpPr>
            <a:spLocks noChangeArrowheads="1"/>
          </p:cNvSpPr>
          <p:nvPr/>
        </p:nvSpPr>
        <p:spPr bwMode="auto">
          <a:xfrm>
            <a:off x="5526088" y="5221288"/>
            <a:ext cx="2120900" cy="6492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2222088" name="Text Box 8"/>
          <p:cNvSpPr txBox="1">
            <a:spLocks noChangeArrowheads="1"/>
          </p:cNvSpPr>
          <p:nvPr/>
        </p:nvSpPr>
        <p:spPr bwMode="auto">
          <a:xfrm>
            <a:off x="1590675" y="1852613"/>
            <a:ext cx="35702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4400">
                <a:solidFill>
                  <a:srgbClr val="000000"/>
                </a:solidFill>
              </a:rPr>
              <a:t>~ 1.0 B/MGy</a:t>
            </a:r>
          </a:p>
        </p:txBody>
      </p:sp>
    </p:spTree>
    <p:extLst>
      <p:ext uri="{BB962C8B-B14F-4D97-AF65-F5344CB8AC3E}">
        <p14:creationId xmlns:p14="http://schemas.microsoft.com/office/powerpoint/2010/main" val="27325247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220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2088"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33346" name="Object 2"/>
          <p:cNvGraphicFramePr>
            <a:graphicFrameLocks noChangeAspect="1"/>
          </p:cNvGraphicFramePr>
          <p:nvPr/>
        </p:nvGraphicFramePr>
        <p:xfrm>
          <a:off x="446088" y="936625"/>
          <a:ext cx="9440862" cy="5670550"/>
        </p:xfrm>
        <a:graphic>
          <a:graphicData uri="http://schemas.openxmlformats.org/presentationml/2006/ole">
            <mc:AlternateContent xmlns:mc="http://schemas.openxmlformats.org/markup-compatibility/2006">
              <mc:Choice xmlns:v="urn:schemas-microsoft-com:vml" Requires="v">
                <p:oleObj spid="_x0000_s761885" name="Chart" r:id="rId3" imgW="7715180" imgH="4629091" progId="MSGraph.Chart.8">
                  <p:embed followColorScheme="full"/>
                </p:oleObj>
              </mc:Choice>
              <mc:Fallback>
                <p:oleObj name="Chart" r:id="rId3" imgW="7715180" imgH="4629091" progId="MSGraph.Chart.8">
                  <p:embed followColorScheme="full"/>
                  <p:pic>
                    <p:nvPicPr>
                      <p:cNvPr id="0" name=""/>
                      <p:cNvPicPr>
                        <a:picLocks noChangeAspect="1" noChangeArrowheads="1"/>
                      </p:cNvPicPr>
                      <p:nvPr/>
                    </p:nvPicPr>
                    <p:blipFill>
                      <a:blip r:embed="rId4"/>
                      <a:srcRect/>
                      <a:stretch>
                        <a:fillRect/>
                      </a:stretch>
                    </p:blipFill>
                    <p:spPr bwMode="auto">
                      <a:xfrm>
                        <a:off x="446088" y="936625"/>
                        <a:ext cx="9440862" cy="5670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33347" name="Text Box 3"/>
          <p:cNvSpPr txBox="1">
            <a:spLocks noChangeArrowheads="1"/>
          </p:cNvSpPr>
          <p:nvPr/>
        </p:nvSpPr>
        <p:spPr bwMode="auto">
          <a:xfrm rot="-5400000">
            <a:off x="-1527968" y="3175793"/>
            <a:ext cx="3575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solidFill>
                  <a:srgbClr val="000000"/>
                </a:solidFill>
              </a:rPr>
              <a:t>maximum tolerable dose (MGy)</a:t>
            </a:r>
          </a:p>
        </p:txBody>
      </p:sp>
      <p:sp>
        <p:nvSpPr>
          <p:cNvPr id="2233348" name="Text Box 4"/>
          <p:cNvSpPr txBox="1">
            <a:spLocks noChangeArrowheads="1"/>
          </p:cNvSpPr>
          <p:nvPr/>
        </p:nvSpPr>
        <p:spPr bwMode="auto">
          <a:xfrm>
            <a:off x="1089025" y="5764213"/>
            <a:ext cx="59610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b="1">
                <a:solidFill>
                  <a:srgbClr val="000000"/>
                </a:solidFill>
              </a:rPr>
              <a:t>1          2      3       5    7   10        20         40      70  100</a:t>
            </a:r>
          </a:p>
        </p:txBody>
      </p:sp>
      <p:sp>
        <p:nvSpPr>
          <p:cNvPr id="2233349" name="Text Box 5"/>
          <p:cNvSpPr txBox="1">
            <a:spLocks noChangeArrowheads="1"/>
          </p:cNvSpPr>
          <p:nvPr/>
        </p:nvSpPr>
        <p:spPr bwMode="auto">
          <a:xfrm>
            <a:off x="544513" y="5530850"/>
            <a:ext cx="573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rPr>
              <a:t>1</a:t>
            </a:r>
          </a:p>
        </p:txBody>
      </p:sp>
      <p:sp>
        <p:nvSpPr>
          <p:cNvPr id="2233350" name="Text Box 6"/>
          <p:cNvSpPr txBox="1">
            <a:spLocks noChangeArrowheads="1"/>
          </p:cNvSpPr>
          <p:nvPr/>
        </p:nvSpPr>
        <p:spPr bwMode="auto">
          <a:xfrm>
            <a:off x="455613" y="4059238"/>
            <a:ext cx="6619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rPr>
              <a:t>10</a:t>
            </a:r>
          </a:p>
        </p:txBody>
      </p:sp>
      <p:sp>
        <p:nvSpPr>
          <p:cNvPr id="2233351" name="Text Box 7"/>
          <p:cNvSpPr txBox="1">
            <a:spLocks noChangeArrowheads="1"/>
          </p:cNvSpPr>
          <p:nvPr/>
        </p:nvSpPr>
        <p:spPr bwMode="auto">
          <a:xfrm>
            <a:off x="455613" y="2549525"/>
            <a:ext cx="6619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rPr>
              <a:t>100</a:t>
            </a:r>
          </a:p>
        </p:txBody>
      </p:sp>
      <p:sp>
        <p:nvSpPr>
          <p:cNvPr id="2233352" name="Text Box 8"/>
          <p:cNvSpPr txBox="1">
            <a:spLocks noChangeArrowheads="1"/>
          </p:cNvSpPr>
          <p:nvPr/>
        </p:nvSpPr>
        <p:spPr bwMode="auto">
          <a:xfrm>
            <a:off x="455613" y="1066800"/>
            <a:ext cx="6619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rPr>
              <a:t>10</a:t>
            </a:r>
            <a:r>
              <a:rPr lang="en-US" altLang="en-US" b="1" baseline="30000">
                <a:solidFill>
                  <a:srgbClr val="000000"/>
                </a:solidFill>
              </a:rPr>
              <a:t>3</a:t>
            </a:r>
          </a:p>
        </p:txBody>
      </p:sp>
      <p:sp>
        <p:nvSpPr>
          <p:cNvPr id="2233353" name="Text Box 9"/>
          <p:cNvSpPr txBox="1">
            <a:spLocks noChangeArrowheads="1"/>
          </p:cNvSpPr>
          <p:nvPr/>
        </p:nvSpPr>
        <p:spPr bwMode="auto">
          <a:xfrm>
            <a:off x="2944813" y="6105525"/>
            <a:ext cx="1670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solidFill>
                  <a:srgbClr val="000000"/>
                </a:solidFill>
              </a:rPr>
              <a:t>resolution (</a:t>
            </a:r>
            <a:r>
              <a:rPr lang="en-US" altLang="en-US" b="1">
                <a:solidFill>
                  <a:srgbClr val="000000"/>
                </a:solidFill>
                <a:cs typeface="Arial" pitchFamily="34" charset="0"/>
              </a:rPr>
              <a:t>Å</a:t>
            </a:r>
            <a:r>
              <a:rPr lang="en-US" altLang="en-US" b="1">
                <a:solidFill>
                  <a:srgbClr val="000000"/>
                </a:solidFill>
              </a:rPr>
              <a:t>)</a:t>
            </a:r>
          </a:p>
        </p:txBody>
      </p:sp>
      <p:sp>
        <p:nvSpPr>
          <p:cNvPr id="2233354" name="Rectangle 10"/>
          <p:cNvSpPr>
            <a:spLocks noChangeArrowheads="1"/>
          </p:cNvSpPr>
          <p:nvPr/>
        </p:nvSpPr>
        <p:spPr bwMode="auto">
          <a:xfrm>
            <a:off x="0" y="6491288"/>
            <a:ext cx="7975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GB" altLang="en-US">
                <a:solidFill>
                  <a:srgbClr val="000000"/>
                </a:solidFill>
              </a:rPr>
              <a:t>Howells </a:t>
            </a:r>
            <a:r>
              <a:rPr lang="en-GB" altLang="en-US" i="1">
                <a:solidFill>
                  <a:srgbClr val="000000"/>
                </a:solidFill>
              </a:rPr>
              <a:t>et al. </a:t>
            </a:r>
            <a:r>
              <a:rPr lang="en-GB" altLang="en-US">
                <a:solidFill>
                  <a:srgbClr val="000000"/>
                </a:solidFill>
              </a:rPr>
              <a:t>(2009)  </a:t>
            </a:r>
            <a:r>
              <a:rPr lang="en-GB" altLang="en-US" i="1">
                <a:solidFill>
                  <a:srgbClr val="000000"/>
                </a:solidFill>
              </a:rPr>
              <a:t>J. Electron. Spectrosc. Relat. Phenom.</a:t>
            </a:r>
            <a:r>
              <a:rPr lang="en-GB" altLang="en-US">
                <a:solidFill>
                  <a:srgbClr val="000000"/>
                </a:solidFill>
              </a:rPr>
              <a:t> </a:t>
            </a:r>
            <a:r>
              <a:rPr lang="en-GB" altLang="en-US" b="1">
                <a:solidFill>
                  <a:srgbClr val="000000"/>
                </a:solidFill>
              </a:rPr>
              <a:t>170</a:t>
            </a:r>
            <a:r>
              <a:rPr lang="en-GB" altLang="en-US">
                <a:solidFill>
                  <a:srgbClr val="000000"/>
                </a:solidFill>
              </a:rPr>
              <a:t> 4-12</a:t>
            </a:r>
            <a:endParaRPr lang="en-US" altLang="en-US">
              <a:solidFill>
                <a:srgbClr val="000000"/>
              </a:solidFill>
            </a:endParaRPr>
          </a:p>
        </p:txBody>
      </p:sp>
      <p:sp>
        <p:nvSpPr>
          <p:cNvPr id="2233355" name="Rectangle 11"/>
          <p:cNvSpPr>
            <a:spLocks noChangeArrowheads="1"/>
          </p:cNvSpPr>
          <p:nvPr/>
        </p:nvSpPr>
        <p:spPr bwMode="auto">
          <a:xfrm>
            <a:off x="457200" y="0"/>
            <a:ext cx="8229600" cy="1360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pitchFamily="34" charset="0"/>
              </a:defRPr>
            </a:lvl1pPr>
            <a:lvl2pPr algn="ctr">
              <a:defRPr sz="4400">
                <a:solidFill>
                  <a:schemeClr val="tx2"/>
                </a:solidFill>
                <a:latin typeface="Arial" pitchFamily="34" charset="0"/>
              </a:defRPr>
            </a:lvl2pPr>
            <a:lvl3pPr algn="ctr">
              <a:defRPr sz="4400">
                <a:solidFill>
                  <a:schemeClr val="tx2"/>
                </a:solidFill>
                <a:latin typeface="Arial" pitchFamily="34" charset="0"/>
              </a:defRPr>
            </a:lvl3pPr>
            <a:lvl4pPr algn="ctr">
              <a:defRPr sz="4400">
                <a:solidFill>
                  <a:schemeClr val="tx2"/>
                </a:solidFill>
                <a:latin typeface="Arial" pitchFamily="34" charset="0"/>
              </a:defRPr>
            </a:lvl4pPr>
            <a:lvl5pPr algn="ctr">
              <a:defRPr sz="4400">
                <a:solidFill>
                  <a:schemeClr val="tx2"/>
                </a:solidFill>
                <a:latin typeface="Arial" pitchFamily="34" charset="0"/>
              </a:defRPr>
            </a:lvl5pPr>
            <a:lvl6pPr marL="457200" algn="ctr" fontAlgn="base">
              <a:spcBef>
                <a:spcPct val="0"/>
              </a:spcBef>
              <a:spcAft>
                <a:spcPct val="0"/>
              </a:spcAft>
              <a:defRPr sz="4400">
                <a:solidFill>
                  <a:schemeClr val="tx2"/>
                </a:solidFill>
                <a:latin typeface="Arial" pitchFamily="34" charset="0"/>
              </a:defRPr>
            </a:lvl6pPr>
            <a:lvl7pPr marL="914400" algn="ctr" fontAlgn="base">
              <a:spcBef>
                <a:spcPct val="0"/>
              </a:spcBef>
              <a:spcAft>
                <a:spcPct val="0"/>
              </a:spcAft>
              <a:defRPr sz="4400">
                <a:solidFill>
                  <a:schemeClr val="tx2"/>
                </a:solidFill>
                <a:latin typeface="Arial" pitchFamily="34" charset="0"/>
              </a:defRPr>
            </a:lvl7pPr>
            <a:lvl8pPr marL="1371600" algn="ctr" fontAlgn="base">
              <a:spcBef>
                <a:spcPct val="0"/>
              </a:spcBef>
              <a:spcAft>
                <a:spcPct val="0"/>
              </a:spcAft>
              <a:defRPr sz="4400">
                <a:solidFill>
                  <a:schemeClr val="tx2"/>
                </a:solidFill>
                <a:latin typeface="Arial" pitchFamily="34" charset="0"/>
              </a:defRPr>
            </a:lvl8pPr>
            <a:lvl9pPr marL="1828800" algn="ctr" fontAlgn="base">
              <a:spcBef>
                <a:spcPct val="0"/>
              </a:spcBef>
              <a:spcAft>
                <a:spcPct val="0"/>
              </a:spcAft>
              <a:defRPr sz="4400">
                <a:solidFill>
                  <a:schemeClr val="tx2"/>
                </a:solidFill>
                <a:latin typeface="Arial" pitchFamily="34" charset="0"/>
              </a:defRPr>
            </a:lvl9pPr>
          </a:lstStyle>
          <a:p>
            <a:r>
              <a:rPr lang="en-US" altLang="en-US" sz="5400">
                <a:solidFill>
                  <a:srgbClr val="000000"/>
                </a:solidFill>
              </a:rPr>
              <a:t>Global damage</a:t>
            </a:r>
          </a:p>
        </p:txBody>
      </p:sp>
    </p:spTree>
    <p:extLst>
      <p:ext uri="{BB962C8B-B14F-4D97-AF65-F5344CB8AC3E}">
        <p14:creationId xmlns:p14="http://schemas.microsoft.com/office/powerpoint/2010/main" val="2775576789"/>
      </p:ext>
    </p:extLst>
  </p:cSld>
  <p:clrMapOvr>
    <a:masterClrMapping/>
  </p:clrMapOvr>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34370" name="Object 2"/>
          <p:cNvGraphicFramePr>
            <a:graphicFrameLocks noChangeAspect="1"/>
          </p:cNvGraphicFramePr>
          <p:nvPr/>
        </p:nvGraphicFramePr>
        <p:xfrm>
          <a:off x="446088" y="936625"/>
          <a:ext cx="9440862" cy="5670550"/>
        </p:xfrm>
        <a:graphic>
          <a:graphicData uri="http://schemas.openxmlformats.org/presentationml/2006/ole">
            <mc:AlternateContent xmlns:mc="http://schemas.openxmlformats.org/markup-compatibility/2006">
              <mc:Choice xmlns:v="urn:schemas-microsoft-com:vml" Requires="v">
                <p:oleObj spid="_x0000_s762909" name="Chart" r:id="rId3" imgW="7715180" imgH="4629091" progId="MSGraph.Chart.8">
                  <p:embed followColorScheme="full"/>
                </p:oleObj>
              </mc:Choice>
              <mc:Fallback>
                <p:oleObj name="Chart" r:id="rId3" imgW="7715180" imgH="4629091" progId="MSGraph.Chart.8">
                  <p:embed followColorScheme="full"/>
                  <p:pic>
                    <p:nvPicPr>
                      <p:cNvPr id="0" name=""/>
                      <p:cNvPicPr>
                        <a:picLocks noChangeAspect="1" noChangeArrowheads="1"/>
                      </p:cNvPicPr>
                      <p:nvPr/>
                    </p:nvPicPr>
                    <p:blipFill>
                      <a:blip r:embed="rId4"/>
                      <a:srcRect/>
                      <a:stretch>
                        <a:fillRect/>
                      </a:stretch>
                    </p:blipFill>
                    <p:spPr bwMode="auto">
                      <a:xfrm>
                        <a:off x="446088" y="936625"/>
                        <a:ext cx="9440862" cy="5670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34371" name="Text Box 3"/>
          <p:cNvSpPr txBox="1">
            <a:spLocks noChangeArrowheads="1"/>
          </p:cNvSpPr>
          <p:nvPr/>
        </p:nvSpPr>
        <p:spPr bwMode="auto">
          <a:xfrm>
            <a:off x="2944813" y="6105525"/>
            <a:ext cx="1670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solidFill>
                  <a:srgbClr val="000000"/>
                </a:solidFill>
              </a:rPr>
              <a:t>resolution (</a:t>
            </a:r>
            <a:r>
              <a:rPr lang="en-US" altLang="en-US" b="1">
                <a:solidFill>
                  <a:srgbClr val="000000"/>
                </a:solidFill>
                <a:cs typeface="Arial" pitchFamily="34" charset="0"/>
              </a:rPr>
              <a:t>Å</a:t>
            </a:r>
            <a:r>
              <a:rPr lang="en-US" altLang="en-US" b="1">
                <a:solidFill>
                  <a:srgbClr val="000000"/>
                </a:solidFill>
              </a:rPr>
              <a:t>)</a:t>
            </a:r>
          </a:p>
        </p:txBody>
      </p:sp>
      <p:sp>
        <p:nvSpPr>
          <p:cNvPr id="2234372" name="Text Box 4"/>
          <p:cNvSpPr txBox="1">
            <a:spLocks noChangeArrowheads="1"/>
          </p:cNvSpPr>
          <p:nvPr/>
        </p:nvSpPr>
        <p:spPr bwMode="auto">
          <a:xfrm rot="-5400000">
            <a:off x="-1527968" y="3175793"/>
            <a:ext cx="3575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solidFill>
                  <a:srgbClr val="000000"/>
                </a:solidFill>
              </a:rPr>
              <a:t>maximum tolerable dose (MGy)</a:t>
            </a:r>
          </a:p>
        </p:txBody>
      </p:sp>
      <p:sp>
        <p:nvSpPr>
          <p:cNvPr id="2234373" name="Text Box 5"/>
          <p:cNvSpPr txBox="1">
            <a:spLocks noChangeArrowheads="1"/>
          </p:cNvSpPr>
          <p:nvPr/>
        </p:nvSpPr>
        <p:spPr bwMode="auto">
          <a:xfrm>
            <a:off x="1089025" y="5764213"/>
            <a:ext cx="59610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b="1">
                <a:solidFill>
                  <a:srgbClr val="000000"/>
                </a:solidFill>
              </a:rPr>
              <a:t>1          2      3       5    7   10        20         40      70  100</a:t>
            </a:r>
          </a:p>
        </p:txBody>
      </p:sp>
      <p:sp>
        <p:nvSpPr>
          <p:cNvPr id="2234374" name="Text Box 6"/>
          <p:cNvSpPr txBox="1">
            <a:spLocks noChangeArrowheads="1"/>
          </p:cNvSpPr>
          <p:nvPr/>
        </p:nvSpPr>
        <p:spPr bwMode="auto">
          <a:xfrm>
            <a:off x="544513" y="5530850"/>
            <a:ext cx="573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rPr>
              <a:t>1</a:t>
            </a:r>
          </a:p>
        </p:txBody>
      </p:sp>
      <p:sp>
        <p:nvSpPr>
          <p:cNvPr id="2234375" name="Text Box 7"/>
          <p:cNvSpPr txBox="1">
            <a:spLocks noChangeArrowheads="1"/>
          </p:cNvSpPr>
          <p:nvPr/>
        </p:nvSpPr>
        <p:spPr bwMode="auto">
          <a:xfrm>
            <a:off x="455613" y="4059238"/>
            <a:ext cx="6619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rPr>
              <a:t>10</a:t>
            </a:r>
          </a:p>
        </p:txBody>
      </p:sp>
      <p:sp>
        <p:nvSpPr>
          <p:cNvPr id="2234376" name="Text Box 8"/>
          <p:cNvSpPr txBox="1">
            <a:spLocks noChangeArrowheads="1"/>
          </p:cNvSpPr>
          <p:nvPr/>
        </p:nvSpPr>
        <p:spPr bwMode="auto">
          <a:xfrm>
            <a:off x="455613" y="2549525"/>
            <a:ext cx="6619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rPr>
              <a:t>100</a:t>
            </a:r>
          </a:p>
        </p:txBody>
      </p:sp>
      <p:sp>
        <p:nvSpPr>
          <p:cNvPr id="2234377" name="Text Box 9"/>
          <p:cNvSpPr txBox="1">
            <a:spLocks noChangeArrowheads="1"/>
          </p:cNvSpPr>
          <p:nvPr/>
        </p:nvSpPr>
        <p:spPr bwMode="auto">
          <a:xfrm>
            <a:off x="455613" y="1066800"/>
            <a:ext cx="6619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b="1">
                <a:solidFill>
                  <a:srgbClr val="000000"/>
                </a:solidFill>
              </a:rPr>
              <a:t>10</a:t>
            </a:r>
            <a:r>
              <a:rPr lang="en-US" altLang="en-US" b="1" baseline="30000">
                <a:solidFill>
                  <a:srgbClr val="000000"/>
                </a:solidFill>
              </a:rPr>
              <a:t>3</a:t>
            </a:r>
          </a:p>
        </p:txBody>
      </p:sp>
      <p:sp>
        <p:nvSpPr>
          <p:cNvPr id="2234378" name="Rectangle 10"/>
          <p:cNvSpPr>
            <a:spLocks noChangeArrowheads="1"/>
          </p:cNvSpPr>
          <p:nvPr/>
        </p:nvSpPr>
        <p:spPr bwMode="auto">
          <a:xfrm>
            <a:off x="0" y="6491288"/>
            <a:ext cx="7975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GB" altLang="en-US">
                <a:solidFill>
                  <a:srgbClr val="000000"/>
                </a:solidFill>
              </a:rPr>
              <a:t>Howells </a:t>
            </a:r>
            <a:r>
              <a:rPr lang="en-GB" altLang="en-US" i="1">
                <a:solidFill>
                  <a:srgbClr val="000000"/>
                </a:solidFill>
              </a:rPr>
              <a:t>et al. </a:t>
            </a:r>
            <a:r>
              <a:rPr lang="en-GB" altLang="en-US">
                <a:solidFill>
                  <a:srgbClr val="000000"/>
                </a:solidFill>
              </a:rPr>
              <a:t>(2009)  </a:t>
            </a:r>
            <a:r>
              <a:rPr lang="en-GB" altLang="en-US" i="1">
                <a:solidFill>
                  <a:srgbClr val="000000"/>
                </a:solidFill>
              </a:rPr>
              <a:t>J. Electron. Spectrosc. Relat. Phenom.</a:t>
            </a:r>
            <a:r>
              <a:rPr lang="en-GB" altLang="en-US">
                <a:solidFill>
                  <a:srgbClr val="000000"/>
                </a:solidFill>
              </a:rPr>
              <a:t> </a:t>
            </a:r>
            <a:r>
              <a:rPr lang="en-GB" altLang="en-US" b="1">
                <a:solidFill>
                  <a:srgbClr val="000000"/>
                </a:solidFill>
              </a:rPr>
              <a:t>170</a:t>
            </a:r>
            <a:r>
              <a:rPr lang="en-GB" altLang="en-US">
                <a:solidFill>
                  <a:srgbClr val="000000"/>
                </a:solidFill>
              </a:rPr>
              <a:t> 4-12</a:t>
            </a:r>
            <a:endParaRPr lang="en-US" altLang="en-US">
              <a:solidFill>
                <a:srgbClr val="000000"/>
              </a:solidFill>
            </a:endParaRPr>
          </a:p>
        </p:txBody>
      </p:sp>
      <p:sp>
        <p:nvSpPr>
          <p:cNvPr id="2234379" name="Rectangle 11"/>
          <p:cNvSpPr>
            <a:spLocks noChangeArrowheads="1"/>
          </p:cNvSpPr>
          <p:nvPr/>
        </p:nvSpPr>
        <p:spPr bwMode="auto">
          <a:xfrm>
            <a:off x="457200" y="0"/>
            <a:ext cx="8229600" cy="1360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pitchFamily="34" charset="0"/>
              </a:defRPr>
            </a:lvl1pPr>
            <a:lvl2pPr algn="ctr">
              <a:defRPr sz="4400">
                <a:solidFill>
                  <a:schemeClr val="tx2"/>
                </a:solidFill>
                <a:latin typeface="Arial" pitchFamily="34" charset="0"/>
              </a:defRPr>
            </a:lvl2pPr>
            <a:lvl3pPr algn="ctr">
              <a:defRPr sz="4400">
                <a:solidFill>
                  <a:schemeClr val="tx2"/>
                </a:solidFill>
                <a:latin typeface="Arial" pitchFamily="34" charset="0"/>
              </a:defRPr>
            </a:lvl3pPr>
            <a:lvl4pPr algn="ctr">
              <a:defRPr sz="4400">
                <a:solidFill>
                  <a:schemeClr val="tx2"/>
                </a:solidFill>
                <a:latin typeface="Arial" pitchFamily="34" charset="0"/>
              </a:defRPr>
            </a:lvl4pPr>
            <a:lvl5pPr algn="ctr">
              <a:defRPr sz="4400">
                <a:solidFill>
                  <a:schemeClr val="tx2"/>
                </a:solidFill>
                <a:latin typeface="Arial" pitchFamily="34" charset="0"/>
              </a:defRPr>
            </a:lvl5pPr>
            <a:lvl6pPr marL="457200" algn="ctr" fontAlgn="base">
              <a:spcBef>
                <a:spcPct val="0"/>
              </a:spcBef>
              <a:spcAft>
                <a:spcPct val="0"/>
              </a:spcAft>
              <a:defRPr sz="4400">
                <a:solidFill>
                  <a:schemeClr val="tx2"/>
                </a:solidFill>
                <a:latin typeface="Arial" pitchFamily="34" charset="0"/>
              </a:defRPr>
            </a:lvl6pPr>
            <a:lvl7pPr marL="914400" algn="ctr" fontAlgn="base">
              <a:spcBef>
                <a:spcPct val="0"/>
              </a:spcBef>
              <a:spcAft>
                <a:spcPct val="0"/>
              </a:spcAft>
              <a:defRPr sz="4400">
                <a:solidFill>
                  <a:schemeClr val="tx2"/>
                </a:solidFill>
                <a:latin typeface="Arial" pitchFamily="34" charset="0"/>
              </a:defRPr>
            </a:lvl7pPr>
            <a:lvl8pPr marL="1371600" algn="ctr" fontAlgn="base">
              <a:spcBef>
                <a:spcPct val="0"/>
              </a:spcBef>
              <a:spcAft>
                <a:spcPct val="0"/>
              </a:spcAft>
              <a:defRPr sz="4400">
                <a:solidFill>
                  <a:schemeClr val="tx2"/>
                </a:solidFill>
                <a:latin typeface="Arial" pitchFamily="34" charset="0"/>
              </a:defRPr>
            </a:lvl8pPr>
            <a:lvl9pPr marL="1828800" algn="ctr" fontAlgn="base">
              <a:spcBef>
                <a:spcPct val="0"/>
              </a:spcBef>
              <a:spcAft>
                <a:spcPct val="0"/>
              </a:spcAft>
              <a:defRPr sz="4400">
                <a:solidFill>
                  <a:schemeClr val="tx2"/>
                </a:solidFill>
                <a:latin typeface="Arial" pitchFamily="34" charset="0"/>
              </a:defRPr>
            </a:lvl9pPr>
          </a:lstStyle>
          <a:p>
            <a:r>
              <a:rPr lang="en-US" altLang="en-US" sz="5400">
                <a:solidFill>
                  <a:srgbClr val="000000"/>
                </a:solidFill>
              </a:rPr>
              <a:t>Global damage</a:t>
            </a:r>
          </a:p>
        </p:txBody>
      </p:sp>
      <p:sp>
        <p:nvSpPr>
          <p:cNvPr id="2234380" name="Oval 12"/>
          <p:cNvSpPr>
            <a:spLocks noChangeArrowheads="1"/>
          </p:cNvSpPr>
          <p:nvPr/>
        </p:nvSpPr>
        <p:spPr bwMode="auto">
          <a:xfrm>
            <a:off x="0" y="2435225"/>
            <a:ext cx="9144000" cy="4684713"/>
          </a:xfrm>
          <a:prstGeom prst="ellipse">
            <a:avLst/>
          </a:prstGeom>
          <a:gradFill rotWithShape="1">
            <a:gsLst>
              <a:gs pos="0">
                <a:schemeClr val="bg1"/>
              </a:gs>
              <a:gs pos="100000">
                <a:schemeClr val="bg1">
                  <a:gamma/>
                  <a:shade val="46275"/>
                  <a:invGamma/>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6600">
                <a:solidFill>
                  <a:srgbClr val="CC0066"/>
                </a:solidFill>
              </a:rPr>
              <a:t>10 MGy/Å</a:t>
            </a:r>
          </a:p>
        </p:txBody>
      </p:sp>
    </p:spTree>
    <p:extLst>
      <p:ext uri="{BB962C8B-B14F-4D97-AF65-F5344CB8AC3E}">
        <p14:creationId xmlns:p14="http://schemas.microsoft.com/office/powerpoint/2010/main" val="418921841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343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4380" grpId="0" animBg="1"/>
    </p:bldLst>
  </p:timing>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39490" name="Rectangle 2"/>
          <p:cNvSpPr>
            <a:spLocks noGrp="1" noChangeArrowheads="1"/>
          </p:cNvSpPr>
          <p:nvPr>
            <p:ph type="title"/>
          </p:nvPr>
        </p:nvSpPr>
        <p:spPr>
          <a:xfrm>
            <a:off x="457200" y="0"/>
            <a:ext cx="8229600" cy="2162175"/>
          </a:xfrm>
          <a:noFill/>
        </p:spPr>
        <p:txBody>
          <a:bodyPr/>
          <a:lstStyle/>
          <a:p>
            <a:r>
              <a:rPr lang="en-US" altLang="en-US" sz="8000">
                <a:solidFill>
                  <a:schemeClr val="tx1"/>
                </a:solidFill>
              </a:rPr>
              <a:t>10 MGy/Å</a:t>
            </a:r>
          </a:p>
        </p:txBody>
      </p:sp>
      <p:sp>
        <p:nvSpPr>
          <p:cNvPr id="2239491" name="Text Box 3"/>
          <p:cNvSpPr txBox="1">
            <a:spLocks noChangeArrowheads="1"/>
          </p:cNvSpPr>
          <p:nvPr/>
        </p:nvSpPr>
        <p:spPr bwMode="auto">
          <a:xfrm>
            <a:off x="1311275" y="1990725"/>
            <a:ext cx="65198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2800">
                <a:solidFill>
                  <a:srgbClr val="000000"/>
                </a:solidFill>
              </a:rPr>
              <a:t>what the is a MGy?</a:t>
            </a:r>
          </a:p>
        </p:txBody>
      </p:sp>
      <p:sp>
        <p:nvSpPr>
          <p:cNvPr id="2239492" name="Text Box 4"/>
          <p:cNvSpPr txBox="1">
            <a:spLocks noChangeArrowheads="1"/>
          </p:cNvSpPr>
          <p:nvPr/>
        </p:nvSpPr>
        <p:spPr bwMode="auto">
          <a:xfrm>
            <a:off x="1027113" y="3030538"/>
            <a:ext cx="7115175" cy="176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4400">
                <a:solidFill>
                  <a:srgbClr val="000000"/>
                </a:solidFill>
              </a:rPr>
              <a:t>http://bl831.als.lbl.gov/</a:t>
            </a:r>
          </a:p>
          <a:p>
            <a:pPr algn="ctr">
              <a:spcBef>
                <a:spcPct val="50000"/>
              </a:spcBef>
            </a:pPr>
            <a:r>
              <a:rPr lang="en-US" altLang="en-US" sz="4400">
                <a:solidFill>
                  <a:srgbClr val="000000"/>
                </a:solidFill>
              </a:rPr>
              <a:t>damage_rates.pdf</a:t>
            </a:r>
          </a:p>
        </p:txBody>
      </p:sp>
      <p:sp>
        <p:nvSpPr>
          <p:cNvPr id="2239493" name="Text Box 5"/>
          <p:cNvSpPr txBox="1">
            <a:spLocks noChangeArrowheads="1"/>
          </p:cNvSpPr>
          <p:nvPr/>
        </p:nvSpPr>
        <p:spPr bwMode="auto">
          <a:xfrm>
            <a:off x="-103188" y="6491288"/>
            <a:ext cx="5622926"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a:solidFill>
                  <a:srgbClr val="000000"/>
                </a:solidFill>
              </a:rPr>
              <a:t>Holton J. M. (2009) </a:t>
            </a:r>
            <a:r>
              <a:rPr lang="en-US" altLang="en-US" i="1">
                <a:solidFill>
                  <a:srgbClr val="000000"/>
                </a:solidFill>
              </a:rPr>
              <a:t>J. Synchrotron Rad.</a:t>
            </a:r>
            <a:r>
              <a:rPr lang="en-US" altLang="en-US">
                <a:solidFill>
                  <a:srgbClr val="000000"/>
                </a:solidFill>
              </a:rPr>
              <a:t> </a:t>
            </a:r>
            <a:r>
              <a:rPr lang="en-US" altLang="en-US" b="1">
                <a:solidFill>
                  <a:srgbClr val="000000"/>
                </a:solidFill>
              </a:rPr>
              <a:t>16</a:t>
            </a:r>
            <a:r>
              <a:rPr lang="en-US" altLang="en-US">
                <a:solidFill>
                  <a:srgbClr val="000000"/>
                </a:solidFill>
              </a:rPr>
              <a:t> 133-42</a:t>
            </a:r>
          </a:p>
        </p:txBody>
      </p:sp>
    </p:spTree>
    <p:extLst>
      <p:ext uri="{BB962C8B-B14F-4D97-AF65-F5344CB8AC3E}">
        <p14:creationId xmlns:p14="http://schemas.microsoft.com/office/powerpoint/2010/main" val="40811443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39491"/>
                                        </p:tgtEl>
                                        <p:attrNameLst>
                                          <p:attrName>style.visibility</p:attrName>
                                        </p:attrNameLst>
                                      </p:cBhvr>
                                      <p:to>
                                        <p:strVal val="visible"/>
                                      </p:to>
                                    </p:set>
                                    <p:animEffect transition="in" filter="wipe(left)">
                                      <p:cBhvr>
                                        <p:cTn id="7" dur="500"/>
                                        <p:tgtEl>
                                          <p:spTgt spid="22394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239492"/>
                                        </p:tgtEl>
                                        <p:attrNameLst>
                                          <p:attrName>style.visibility</p:attrName>
                                        </p:attrNameLst>
                                      </p:cBhvr>
                                      <p:to>
                                        <p:strVal val="visible"/>
                                      </p:to>
                                    </p:set>
                                    <p:animEffect transition="in" filter="wipe(up)">
                                      <p:cBhvr>
                                        <p:cTn id="12" dur="500"/>
                                        <p:tgtEl>
                                          <p:spTgt spid="2239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9491" grpId="0"/>
      <p:bldP spid="223949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ChangeArrowheads="1"/>
          </p:cNvSpPr>
          <p:nvPr>
            <p:ph type="title"/>
          </p:nvPr>
        </p:nvSpPr>
        <p:spPr>
          <a:xfrm>
            <a:off x="685800" y="55002"/>
            <a:ext cx="7772400" cy="1143000"/>
          </a:xfrm>
        </p:spPr>
        <p:txBody>
          <a:bodyPr/>
          <a:lstStyle/>
          <a:p>
            <a:pPr eaLnBrk="1" hangingPunct="1"/>
            <a:r>
              <a:rPr lang="en-US" altLang="en-US" sz="5400" dirty="0" smtClean="0">
                <a:latin typeface="Arial" panose="020B0604020202020204" pitchFamily="34" charset="0"/>
                <a:cs typeface="Arial" panose="020B0604020202020204" pitchFamily="34" charset="0"/>
              </a:rPr>
              <a:t>Acknowledgements</a:t>
            </a:r>
          </a:p>
        </p:txBody>
      </p:sp>
      <p:sp>
        <p:nvSpPr>
          <p:cNvPr id="70659" name="Rectangle 8"/>
          <p:cNvSpPr>
            <a:spLocks noGrp="1" noChangeArrowheads="1"/>
          </p:cNvSpPr>
          <p:nvPr>
            <p:ph type="body" idx="1"/>
          </p:nvPr>
        </p:nvSpPr>
        <p:spPr>
          <a:xfrm>
            <a:off x="671285" y="1906588"/>
            <a:ext cx="7772400" cy="4951412"/>
          </a:xfrm>
          <a:extLst>
            <a:ext uri="{909E8E84-426E-40DD-AFC4-6F175D3DCCD1}">
              <a14:hiddenFill xmlns:a14="http://schemas.microsoft.com/office/drawing/2010/main">
                <a:solidFill>
                  <a:srgbClr val="BBE0E3"/>
                </a:solidFill>
              </a14:hiddenFill>
            </a:ext>
          </a:extLst>
        </p:spPr>
        <p:txBody>
          <a:bodyPr/>
          <a:lstStyle/>
          <a:p>
            <a:pPr algn="ctr">
              <a:lnSpc>
                <a:spcPct val="80000"/>
              </a:lnSpc>
              <a:buNone/>
            </a:pPr>
            <a:r>
              <a:rPr lang="en-US" altLang="en-US" b="1" dirty="0" smtClean="0">
                <a:solidFill>
                  <a:schemeClr val="tx2">
                    <a:lumMod val="75000"/>
                  </a:schemeClr>
                </a:solidFill>
                <a:latin typeface="Arial" panose="020B0604020202020204" pitchFamily="34" charset="0"/>
                <a:cs typeface="Arial" panose="020B0604020202020204" pitchFamily="34" charset="0"/>
              </a:rPr>
              <a:t>UCSF</a:t>
            </a:r>
            <a:r>
              <a:rPr lang="en-US" altLang="en-US" b="1" dirty="0" smtClean="0">
                <a:solidFill>
                  <a:srgbClr val="000066"/>
                </a:solidFill>
                <a:latin typeface="Arial" panose="020B0604020202020204" pitchFamily="34" charset="0"/>
                <a:cs typeface="Arial" panose="020B0604020202020204" pitchFamily="34" charset="0"/>
              </a:rPr>
              <a:t>  </a:t>
            </a:r>
            <a:r>
              <a:rPr lang="en-US" altLang="en-US" b="1" dirty="0" smtClean="0">
                <a:solidFill>
                  <a:srgbClr val="000000"/>
                </a:solidFill>
                <a:latin typeface="Arial" panose="020B0604020202020204" pitchFamily="34" charset="0"/>
                <a:cs typeface="Arial" panose="020B0604020202020204" pitchFamily="34" charset="0"/>
              </a:rPr>
              <a:t> </a:t>
            </a:r>
            <a:r>
              <a:rPr lang="en-US" altLang="en-US" b="1" dirty="0">
                <a:solidFill>
                  <a:srgbClr val="663300"/>
                </a:solidFill>
                <a:latin typeface="Arial" panose="020B0604020202020204" pitchFamily="34" charset="0"/>
                <a:cs typeface="Arial" panose="020B0604020202020204" pitchFamily="34" charset="0"/>
              </a:rPr>
              <a:t>LBNL</a:t>
            </a:r>
            <a:r>
              <a:rPr lang="en-US" altLang="en-US" b="1" dirty="0">
                <a:solidFill>
                  <a:srgbClr val="000000"/>
                </a:solidFill>
                <a:latin typeface="Arial" panose="020B0604020202020204" pitchFamily="34" charset="0"/>
                <a:cs typeface="Arial" panose="020B0604020202020204" pitchFamily="34" charset="0"/>
              </a:rPr>
              <a:t> </a:t>
            </a:r>
            <a:r>
              <a:rPr lang="en-US" altLang="en-US" b="1" dirty="0" smtClean="0">
                <a:solidFill>
                  <a:srgbClr val="000000"/>
                </a:solidFill>
                <a:latin typeface="Arial" panose="020B0604020202020204" pitchFamily="34" charset="0"/>
                <a:cs typeface="Arial" panose="020B0604020202020204" pitchFamily="34" charset="0"/>
              </a:rPr>
              <a:t>  </a:t>
            </a:r>
            <a:r>
              <a:rPr lang="en-US" altLang="en-US" b="1" dirty="0" smtClean="0">
                <a:solidFill>
                  <a:srgbClr val="C00000"/>
                </a:solidFill>
                <a:latin typeface="Arial" panose="020B0604020202020204" pitchFamily="34" charset="0"/>
                <a:cs typeface="Arial" panose="020B0604020202020204" pitchFamily="34" charset="0"/>
              </a:rPr>
              <a:t>SLAC</a:t>
            </a:r>
          </a:p>
          <a:p>
            <a:pPr algn="ctr" eaLnBrk="1" hangingPunct="1">
              <a:lnSpc>
                <a:spcPct val="80000"/>
              </a:lnSpc>
              <a:buFontTx/>
              <a:buNone/>
            </a:pPr>
            <a:endParaRPr lang="en-US" altLang="en-US" sz="1800" b="1" dirty="0" smtClean="0">
              <a:solidFill>
                <a:srgbClr val="000000"/>
              </a:solidFill>
              <a:latin typeface="Arial" panose="020B0604020202020204" pitchFamily="34" charset="0"/>
              <a:cs typeface="Arial" panose="020B0604020202020204" pitchFamily="34" charset="0"/>
            </a:endParaRPr>
          </a:p>
          <a:p>
            <a:pPr algn="ctr" eaLnBrk="1" hangingPunct="1">
              <a:lnSpc>
                <a:spcPct val="80000"/>
              </a:lnSpc>
              <a:buFontTx/>
              <a:buNone/>
            </a:pPr>
            <a:r>
              <a:rPr lang="en-US" altLang="en-US" b="1" dirty="0" smtClean="0">
                <a:solidFill>
                  <a:srgbClr val="000000"/>
                </a:solidFill>
                <a:latin typeface="Arial" panose="020B0604020202020204" pitchFamily="34" charset="0"/>
                <a:cs typeface="Arial" panose="020B0604020202020204" pitchFamily="34" charset="0"/>
              </a:rPr>
              <a:t>ALS 8.3.1 creator: Tom </a:t>
            </a:r>
            <a:r>
              <a:rPr lang="en-US" altLang="en-US" b="1" dirty="0" err="1" smtClean="0">
                <a:solidFill>
                  <a:srgbClr val="000000"/>
                </a:solidFill>
                <a:latin typeface="Arial" panose="020B0604020202020204" pitchFamily="34" charset="0"/>
                <a:cs typeface="Arial" panose="020B0604020202020204" pitchFamily="34" charset="0"/>
              </a:rPr>
              <a:t>Alber</a:t>
            </a:r>
            <a:r>
              <a:rPr lang="en-US" altLang="en-US" b="1" dirty="0" smtClean="0">
                <a:solidFill>
                  <a:srgbClr val="000000"/>
                </a:solidFill>
                <a:latin typeface="Arial" panose="020B0604020202020204" pitchFamily="34" charset="0"/>
                <a:cs typeface="Arial" panose="020B0604020202020204" pitchFamily="34" charset="0"/>
              </a:rPr>
              <a:t> </a:t>
            </a:r>
            <a:endParaRPr lang="en-US" altLang="en-US" sz="1800" b="1" dirty="0" smtClean="0">
              <a:solidFill>
                <a:srgbClr val="006600"/>
              </a:solidFill>
              <a:latin typeface="Arial" panose="020B0604020202020204" pitchFamily="34" charset="0"/>
              <a:cs typeface="Arial" panose="020B0604020202020204" pitchFamily="34" charset="0"/>
            </a:endParaRPr>
          </a:p>
          <a:p>
            <a:pPr algn="ctr" eaLnBrk="1" hangingPunct="1">
              <a:buFontTx/>
              <a:buNone/>
            </a:pPr>
            <a:r>
              <a:rPr lang="en-US" altLang="en-US" sz="1800" b="1" dirty="0" smtClean="0">
                <a:solidFill>
                  <a:schemeClr val="tx2">
                    <a:lumMod val="75000"/>
                  </a:schemeClr>
                </a:solidFill>
                <a:latin typeface="Arial" panose="020B0604020202020204" pitchFamily="34" charset="0"/>
                <a:cs typeface="Arial" panose="020B0604020202020204" pitchFamily="34" charset="0"/>
              </a:rPr>
              <a:t>Center for Structure of Membrane Proteins (CSMP)</a:t>
            </a:r>
          </a:p>
          <a:p>
            <a:pPr algn="ctr" eaLnBrk="1" hangingPunct="1">
              <a:buFontTx/>
              <a:buNone/>
            </a:pPr>
            <a:r>
              <a:rPr lang="en-US" altLang="en-US" sz="1800" b="1" dirty="0" smtClean="0">
                <a:solidFill>
                  <a:schemeClr val="tx2">
                    <a:lumMod val="75000"/>
                  </a:schemeClr>
                </a:solidFill>
                <a:latin typeface="Arial" panose="020B0604020202020204" pitchFamily="34" charset="0"/>
                <a:cs typeface="Arial" panose="020B0604020202020204" pitchFamily="34" charset="0"/>
              </a:rPr>
              <a:t>Membrane Protein Expression Center II (MPEC)</a:t>
            </a:r>
          </a:p>
          <a:p>
            <a:pPr algn="ctr" eaLnBrk="1" hangingPunct="1">
              <a:buFontTx/>
              <a:buNone/>
            </a:pPr>
            <a:r>
              <a:rPr lang="en-US" altLang="en-US" sz="1800" b="1" dirty="0" smtClean="0">
                <a:solidFill>
                  <a:schemeClr val="tx2">
                    <a:lumMod val="75000"/>
                  </a:schemeClr>
                </a:solidFill>
                <a:latin typeface="Arial" panose="020B0604020202020204" pitchFamily="34" charset="0"/>
                <a:cs typeface="Arial" panose="020B0604020202020204" pitchFamily="34" charset="0"/>
              </a:rPr>
              <a:t>Center for HIV Accessory and Regulatory Complexes (HARC)</a:t>
            </a:r>
          </a:p>
          <a:p>
            <a:pPr algn="ctr" eaLnBrk="1" hangingPunct="1">
              <a:buFontTx/>
              <a:buNone/>
            </a:pPr>
            <a:r>
              <a:rPr lang="en-US" altLang="en-US" sz="1800" b="1" dirty="0" smtClean="0">
                <a:solidFill>
                  <a:schemeClr val="tx2">
                    <a:lumMod val="75000"/>
                  </a:schemeClr>
                </a:solidFill>
                <a:latin typeface="Arial" panose="020B0604020202020204" pitchFamily="34" charset="0"/>
                <a:cs typeface="Arial" panose="020B0604020202020204" pitchFamily="34" charset="0"/>
              </a:rPr>
              <a:t>UC </a:t>
            </a:r>
            <a:r>
              <a:rPr lang="en-US" altLang="en-US" sz="1800" b="1" dirty="0" err="1" smtClean="0">
                <a:solidFill>
                  <a:schemeClr val="tx2">
                    <a:lumMod val="75000"/>
                  </a:schemeClr>
                </a:solidFill>
                <a:latin typeface="Arial" panose="020B0604020202020204" pitchFamily="34" charset="0"/>
                <a:cs typeface="Arial" panose="020B0604020202020204" pitchFamily="34" charset="0"/>
              </a:rPr>
              <a:t>Multicampus</a:t>
            </a:r>
            <a:r>
              <a:rPr lang="en-US" altLang="en-US" sz="1800" b="1" dirty="0" smtClean="0">
                <a:solidFill>
                  <a:schemeClr val="tx2">
                    <a:lumMod val="75000"/>
                  </a:schemeClr>
                </a:solidFill>
                <a:latin typeface="Arial" panose="020B0604020202020204" pitchFamily="34" charset="0"/>
                <a:cs typeface="Arial" panose="020B0604020202020204" pitchFamily="34" charset="0"/>
              </a:rPr>
              <a:t> Research Programs and Initiatives (MRPI)</a:t>
            </a:r>
          </a:p>
          <a:p>
            <a:pPr algn="ctr" eaLnBrk="1" hangingPunct="1">
              <a:buNone/>
            </a:pPr>
            <a:r>
              <a:rPr lang="en-US" altLang="en-US" sz="1800" b="1" dirty="0">
                <a:solidFill>
                  <a:schemeClr val="tx2">
                    <a:lumMod val="75000"/>
                  </a:schemeClr>
                </a:solidFill>
                <a:latin typeface="Arial" panose="020B0604020202020204" pitchFamily="34" charset="0"/>
                <a:cs typeface="Arial" panose="020B0604020202020204" pitchFamily="34" charset="0"/>
              </a:rPr>
              <a:t>UCSF Program for Breakthrough Biomedical Research (PBBR) </a:t>
            </a:r>
            <a:r>
              <a:rPr lang="en-US" altLang="en-US" sz="1800" b="1" dirty="0">
                <a:solidFill>
                  <a:srgbClr val="663300"/>
                </a:solidFill>
                <a:latin typeface="Arial" panose="020B0604020202020204" pitchFamily="34" charset="0"/>
                <a:cs typeface="Arial" panose="020B0604020202020204" pitchFamily="34" charset="0"/>
              </a:rPr>
              <a:t>Integrated Diffraction Analysis Technologies (IDAT)</a:t>
            </a:r>
          </a:p>
          <a:p>
            <a:pPr algn="ctr" eaLnBrk="1" hangingPunct="1">
              <a:buFontTx/>
              <a:buNone/>
            </a:pPr>
            <a:r>
              <a:rPr lang="en-US" altLang="en-US" sz="1800" b="1" dirty="0" err="1" smtClean="0">
                <a:solidFill>
                  <a:srgbClr val="663300"/>
                </a:solidFill>
                <a:latin typeface="Arial" panose="020B0604020202020204" pitchFamily="34" charset="0"/>
                <a:cs typeface="Arial" panose="020B0604020202020204" pitchFamily="34" charset="0"/>
              </a:rPr>
              <a:t>Plexxikon</a:t>
            </a:r>
            <a:r>
              <a:rPr lang="en-US" altLang="en-US" sz="1800" b="1" dirty="0">
                <a:solidFill>
                  <a:srgbClr val="663300"/>
                </a:solidFill>
                <a:latin typeface="Arial" panose="020B0604020202020204" pitchFamily="34" charset="0"/>
                <a:cs typeface="Arial" panose="020B0604020202020204" pitchFamily="34" charset="0"/>
              </a:rPr>
              <a:t>, Inc.</a:t>
            </a:r>
          </a:p>
          <a:p>
            <a:pPr algn="ctr" eaLnBrk="1" hangingPunct="1">
              <a:buFontTx/>
              <a:buNone/>
            </a:pPr>
            <a:r>
              <a:rPr lang="en-US" altLang="en-US" sz="1800" b="1" dirty="0">
                <a:solidFill>
                  <a:srgbClr val="663300"/>
                </a:solidFill>
                <a:latin typeface="Arial" panose="020B0604020202020204" pitchFamily="34" charset="0"/>
                <a:cs typeface="Arial" panose="020B0604020202020204" pitchFamily="34" charset="0"/>
              </a:rPr>
              <a:t>M D Anderson </a:t>
            </a:r>
            <a:r>
              <a:rPr lang="en-US" altLang="en-US" sz="1800" b="1" dirty="0" smtClean="0">
                <a:solidFill>
                  <a:srgbClr val="663300"/>
                </a:solidFill>
                <a:latin typeface="Arial" panose="020B0604020202020204" pitchFamily="34" charset="0"/>
                <a:cs typeface="Arial" panose="020B0604020202020204" pitchFamily="34" charset="0"/>
              </a:rPr>
              <a:t>CRC</a:t>
            </a:r>
          </a:p>
          <a:p>
            <a:pPr algn="ctr" eaLnBrk="1" hangingPunct="1">
              <a:buFontTx/>
              <a:buNone/>
            </a:pPr>
            <a:r>
              <a:rPr lang="en-US" altLang="en-US" sz="1800" b="1" dirty="0">
                <a:solidFill>
                  <a:srgbClr val="C00000"/>
                </a:solidFill>
                <a:latin typeface="Arial" panose="020B0604020202020204" pitchFamily="34" charset="0"/>
                <a:cs typeface="Arial" panose="020B0604020202020204" pitchFamily="34" charset="0"/>
              </a:rPr>
              <a:t>Synchrotron Radiation </a:t>
            </a:r>
            <a:r>
              <a:rPr lang="en-US" altLang="en-US" sz="1800" b="1" dirty="0" smtClean="0">
                <a:solidFill>
                  <a:srgbClr val="C00000"/>
                </a:solidFill>
                <a:latin typeface="Arial" panose="020B0604020202020204" pitchFamily="34" charset="0"/>
                <a:cs typeface="Arial" panose="020B0604020202020204" pitchFamily="34" charset="0"/>
              </a:rPr>
              <a:t>Structural </a:t>
            </a:r>
            <a:r>
              <a:rPr lang="en-US" altLang="en-US" sz="1800" b="1" dirty="0">
                <a:solidFill>
                  <a:srgbClr val="C00000"/>
                </a:solidFill>
                <a:latin typeface="Arial" panose="020B0604020202020204" pitchFamily="34" charset="0"/>
                <a:cs typeface="Arial" panose="020B0604020202020204" pitchFamily="34" charset="0"/>
              </a:rPr>
              <a:t>Biology Resource (SLAC)</a:t>
            </a:r>
          </a:p>
          <a:p>
            <a:pPr algn="ctr" eaLnBrk="1" hangingPunct="1">
              <a:buFontTx/>
              <a:buNone/>
            </a:pPr>
            <a:endParaRPr lang="en-US" altLang="en-US" sz="900" dirty="0" smtClean="0">
              <a:solidFill>
                <a:srgbClr val="000000"/>
              </a:solidFill>
              <a:latin typeface="Arial" panose="020B0604020202020204" pitchFamily="34" charset="0"/>
              <a:cs typeface="Arial" panose="020B0604020202020204" pitchFamily="34" charset="0"/>
            </a:endParaRPr>
          </a:p>
          <a:p>
            <a:pPr algn="ctr" eaLnBrk="1" hangingPunct="1">
              <a:buFontTx/>
              <a:buNone/>
            </a:pPr>
            <a:endParaRPr lang="en-US" altLang="en-US" sz="900" dirty="0" smtClean="0">
              <a:solidFill>
                <a:srgbClr val="000000"/>
              </a:solidFill>
              <a:latin typeface="Arial" panose="020B0604020202020204" pitchFamily="34" charset="0"/>
              <a:cs typeface="Arial" panose="020B0604020202020204" pitchFamily="34" charset="0"/>
            </a:endParaRPr>
          </a:p>
          <a:p>
            <a:pPr algn="ctr" eaLnBrk="1" hangingPunct="1">
              <a:lnSpc>
                <a:spcPct val="80000"/>
              </a:lnSpc>
              <a:buFontTx/>
              <a:buNone/>
            </a:pPr>
            <a:r>
              <a:rPr lang="en-US" altLang="en-US" sz="900" dirty="0" smtClean="0">
                <a:solidFill>
                  <a:srgbClr val="000000"/>
                </a:solidFill>
                <a:latin typeface="Arial" panose="020B0604020202020204" pitchFamily="34" charset="0"/>
                <a:cs typeface="Arial" panose="020B0604020202020204" pitchFamily="34" charset="0"/>
              </a:rPr>
              <a:t>The Advanced Light Source is supported by the Director, Office of Science, Office of Basic Energy Sciences, Materials Sciences Division, of the US Department of Energy under contract No. DE-AC02-05CH11231 at Lawrence Berkeley National Laboratory. </a:t>
            </a:r>
          </a:p>
        </p:txBody>
      </p:sp>
      <p:sp>
        <p:nvSpPr>
          <p:cNvPr id="2" name="TextBox 1"/>
          <p:cNvSpPr txBox="1"/>
          <p:nvPr/>
        </p:nvSpPr>
        <p:spPr>
          <a:xfrm>
            <a:off x="553924" y="1074057"/>
            <a:ext cx="7994625" cy="646331"/>
          </a:xfrm>
          <a:prstGeom prst="rect">
            <a:avLst/>
          </a:prstGeom>
          <a:noFill/>
        </p:spPr>
        <p:txBody>
          <a:bodyPr wrap="none" rtlCol="0">
            <a:spAutoFit/>
          </a:bodyPr>
          <a:lstStyle/>
          <a:p>
            <a:pPr algn="ctr" fontAlgn="auto">
              <a:spcBef>
                <a:spcPts val="0"/>
              </a:spcBef>
              <a:spcAft>
                <a:spcPts val="0"/>
              </a:spcAft>
            </a:pPr>
            <a:r>
              <a:rPr lang="en-US" dirty="0" smtClean="0">
                <a:solidFill>
                  <a:prstClr val="black"/>
                </a:solidFill>
                <a:cs typeface="Arial" panose="020B0604020202020204" pitchFamily="34" charset="0"/>
              </a:rPr>
              <a:t>Robert Stroud      James Fraser     John Spence </a:t>
            </a:r>
          </a:p>
          <a:p>
            <a:pPr algn="ctr" fontAlgn="auto">
              <a:spcBef>
                <a:spcPts val="0"/>
              </a:spcBef>
              <a:spcAft>
                <a:spcPts val="0"/>
              </a:spcAft>
            </a:pPr>
            <a:r>
              <a:rPr lang="en-US" dirty="0" smtClean="0">
                <a:solidFill>
                  <a:prstClr val="black"/>
                </a:solidFill>
                <a:cs typeface="Arial" panose="020B0604020202020204" pitchFamily="34" charset="0"/>
              </a:rPr>
              <a:t>Chris Nielsen  </a:t>
            </a:r>
            <a:r>
              <a:rPr lang="en-US" dirty="0">
                <a:solidFill>
                  <a:prstClr val="black"/>
                </a:solidFill>
                <a:cs typeface="Arial" panose="020B0604020202020204" pitchFamily="34" charset="0"/>
              </a:rPr>
              <a:t>Clemens </a:t>
            </a:r>
            <a:r>
              <a:rPr lang="en-US" dirty="0" smtClean="0">
                <a:solidFill>
                  <a:prstClr val="black"/>
                </a:solidFill>
                <a:cs typeface="Arial" panose="020B0604020202020204" pitchFamily="34" charset="0"/>
              </a:rPr>
              <a:t>Schulze-</a:t>
            </a:r>
            <a:r>
              <a:rPr lang="en-US" dirty="0" err="1" smtClean="0">
                <a:solidFill>
                  <a:prstClr val="black"/>
                </a:solidFill>
                <a:cs typeface="Arial" panose="020B0604020202020204" pitchFamily="34" charset="0"/>
              </a:rPr>
              <a:t>Briese</a:t>
            </a:r>
            <a:r>
              <a:rPr lang="en-US" dirty="0" smtClean="0">
                <a:solidFill>
                  <a:prstClr val="black"/>
                </a:solidFill>
                <a:cs typeface="Arial" panose="020B0604020202020204" pitchFamily="34" charset="0"/>
              </a:rPr>
              <a:t>              </a:t>
            </a:r>
            <a:r>
              <a:rPr lang="en-US" dirty="0" err="1" smtClean="0">
                <a:solidFill>
                  <a:prstClr val="black"/>
                </a:solidFill>
                <a:cs typeface="Arial" panose="020B0604020202020204" pitchFamily="34" charset="0"/>
              </a:rPr>
              <a:t>Aina</a:t>
            </a:r>
            <a:r>
              <a:rPr lang="en-US" dirty="0" smtClean="0">
                <a:solidFill>
                  <a:prstClr val="black"/>
                </a:solidFill>
                <a:cs typeface="Arial" panose="020B0604020202020204" pitchFamily="34" charset="0"/>
              </a:rPr>
              <a:t> Cohen   Ana Gonzalez </a:t>
            </a:r>
          </a:p>
        </p:txBody>
      </p:sp>
    </p:spTree>
    <p:extLst>
      <p:ext uri="{BB962C8B-B14F-4D97-AF65-F5344CB8AC3E}">
        <p14:creationId xmlns:p14="http://schemas.microsoft.com/office/powerpoint/2010/main" val="3902446956"/>
      </p:ext>
    </p:extLst>
  </p:cSld>
  <p:clrMapOvr>
    <a:masterClrMapping/>
  </p:clrMapOvr>
  <p:transition spd="slow"/>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r>
              <a:rPr lang="en-US" altLang="en-US" sz="6000" smtClean="0"/>
              <a:t>Adding noise</a:t>
            </a:r>
          </a:p>
        </p:txBody>
      </p:sp>
      <p:sp>
        <p:nvSpPr>
          <p:cNvPr id="39939" name="Rectangle 3"/>
          <p:cNvSpPr>
            <a:spLocks noGrp="1" noChangeArrowheads="1"/>
          </p:cNvSpPr>
          <p:nvPr>
            <p:ph type="body" idx="1"/>
          </p:nvPr>
        </p:nvSpPr>
        <p:spPr/>
        <p:txBody>
          <a:bodyPr/>
          <a:lstStyle/>
          <a:p>
            <a:pPr algn="ctr" eaLnBrk="1" hangingPunct="1">
              <a:buFontTx/>
              <a:buNone/>
            </a:pPr>
            <a:endParaRPr lang="en-US" altLang="en-US" sz="2400" smtClean="0">
              <a:cs typeface="Arial" pitchFamily="34" charset="0"/>
            </a:endParaRPr>
          </a:p>
          <a:p>
            <a:pPr algn="ctr" eaLnBrk="1" hangingPunct="1">
              <a:buFontTx/>
              <a:buNone/>
            </a:pPr>
            <a:r>
              <a:rPr lang="en-US" altLang="en-US" sz="5400" smtClean="0">
                <a:cs typeface="Arial" pitchFamily="34" charset="0"/>
              </a:rPr>
              <a:t>1</a:t>
            </a:r>
            <a:r>
              <a:rPr lang="en-US" altLang="en-US" sz="5400" baseline="50000" smtClean="0">
                <a:solidFill>
                  <a:schemeClr val="bg1"/>
                </a:solidFill>
                <a:cs typeface="Arial" pitchFamily="34" charset="0"/>
              </a:rPr>
              <a:t>2</a:t>
            </a:r>
            <a:r>
              <a:rPr lang="en-US" altLang="en-US" sz="5400" smtClean="0">
                <a:cs typeface="Arial" pitchFamily="34" charset="0"/>
              </a:rPr>
              <a:t> + 1</a:t>
            </a:r>
            <a:r>
              <a:rPr lang="en-US" altLang="en-US" sz="5400" baseline="50000" smtClean="0">
                <a:solidFill>
                  <a:schemeClr val="bg1"/>
                </a:solidFill>
                <a:cs typeface="Arial" pitchFamily="34" charset="0"/>
              </a:rPr>
              <a:t>2</a:t>
            </a:r>
            <a:r>
              <a:rPr lang="en-US" altLang="en-US" sz="5400" smtClean="0">
                <a:cs typeface="Arial" pitchFamily="34" charset="0"/>
              </a:rPr>
              <a:t> = 1.4</a:t>
            </a:r>
            <a:r>
              <a:rPr lang="en-US" altLang="en-US" sz="5400" baseline="50000" smtClean="0">
                <a:solidFill>
                  <a:schemeClr val="bg1"/>
                </a:solidFill>
                <a:cs typeface="Arial" pitchFamily="34" charset="0"/>
              </a:rPr>
              <a:t>2</a:t>
            </a:r>
          </a:p>
          <a:p>
            <a:pPr algn="ctr" eaLnBrk="1" hangingPunct="1">
              <a:buFontTx/>
              <a:buNone/>
            </a:pPr>
            <a:endParaRPr lang="en-US" altLang="en-US" sz="1800" smtClean="0">
              <a:cs typeface="Arial" pitchFamily="34" charset="0"/>
            </a:endParaRPr>
          </a:p>
          <a:p>
            <a:pPr algn="ctr" eaLnBrk="1" hangingPunct="1">
              <a:buFontTx/>
              <a:buNone/>
            </a:pPr>
            <a:r>
              <a:rPr lang="en-US" altLang="en-US" sz="5400" smtClean="0">
                <a:solidFill>
                  <a:schemeClr val="bg1"/>
                </a:solidFill>
                <a:cs typeface="Arial" pitchFamily="34" charset="0"/>
              </a:rPr>
              <a:t>3</a:t>
            </a:r>
            <a:r>
              <a:rPr lang="en-US" altLang="en-US" sz="5400" baseline="50000" smtClean="0">
                <a:solidFill>
                  <a:schemeClr val="bg1"/>
                </a:solidFill>
                <a:cs typeface="Arial" pitchFamily="34" charset="0"/>
              </a:rPr>
              <a:t>2</a:t>
            </a:r>
            <a:r>
              <a:rPr lang="en-US" altLang="en-US" sz="5400" smtClean="0">
                <a:solidFill>
                  <a:schemeClr val="bg1"/>
                </a:solidFill>
                <a:cs typeface="Arial" pitchFamily="34" charset="0"/>
              </a:rPr>
              <a:t> + 1</a:t>
            </a:r>
            <a:r>
              <a:rPr lang="en-US" altLang="en-US" sz="5400" baseline="50000" smtClean="0">
                <a:solidFill>
                  <a:schemeClr val="bg1"/>
                </a:solidFill>
                <a:cs typeface="Arial" pitchFamily="34" charset="0"/>
              </a:rPr>
              <a:t>2</a:t>
            </a:r>
            <a:r>
              <a:rPr lang="en-US" altLang="en-US" sz="5400" smtClean="0">
                <a:solidFill>
                  <a:schemeClr val="bg1"/>
                </a:solidFill>
                <a:cs typeface="Arial" pitchFamily="34" charset="0"/>
              </a:rPr>
              <a:t> = 3.2</a:t>
            </a:r>
            <a:r>
              <a:rPr lang="en-US" altLang="en-US" sz="5400" baseline="50000" smtClean="0">
                <a:solidFill>
                  <a:schemeClr val="bg1"/>
                </a:solidFill>
                <a:cs typeface="Arial" pitchFamily="34" charset="0"/>
              </a:rPr>
              <a:t>2</a:t>
            </a:r>
          </a:p>
          <a:p>
            <a:pPr algn="ctr" eaLnBrk="1" hangingPunct="1">
              <a:buFontTx/>
              <a:buNone/>
            </a:pPr>
            <a:endParaRPr lang="en-US" altLang="en-US" sz="1800" smtClean="0">
              <a:cs typeface="Arial" pitchFamily="34" charset="0"/>
            </a:endParaRPr>
          </a:p>
          <a:p>
            <a:pPr algn="ctr" eaLnBrk="1" hangingPunct="1">
              <a:buFontTx/>
              <a:buNone/>
            </a:pPr>
            <a:r>
              <a:rPr lang="el-GR" altLang="en-US" sz="5400" smtClean="0">
                <a:cs typeface="Arial" pitchFamily="34" charset="0"/>
              </a:rPr>
              <a:t>σ</a:t>
            </a:r>
            <a:r>
              <a:rPr lang="el-GR" altLang="en-US" sz="5400" baseline="-25000" smtClean="0">
                <a:cs typeface="Arial" pitchFamily="34" charset="0"/>
              </a:rPr>
              <a:t>total</a:t>
            </a:r>
            <a:r>
              <a:rPr lang="en-US" altLang="en-US" sz="5400" baseline="30000" smtClean="0">
                <a:cs typeface="Arial" pitchFamily="34" charset="0"/>
              </a:rPr>
              <a:t>2</a:t>
            </a:r>
            <a:r>
              <a:rPr lang="en-US" altLang="en-US" sz="5400" smtClean="0">
                <a:cs typeface="Arial" pitchFamily="34" charset="0"/>
              </a:rPr>
              <a:t> = </a:t>
            </a:r>
            <a:r>
              <a:rPr lang="el-GR" altLang="en-US" sz="5400" smtClean="0">
                <a:cs typeface="Arial" pitchFamily="34" charset="0"/>
              </a:rPr>
              <a:t>σ</a:t>
            </a:r>
            <a:r>
              <a:rPr lang="en-US" altLang="en-US" sz="5400" baseline="-25000" smtClean="0">
                <a:cs typeface="Arial" pitchFamily="34" charset="0"/>
              </a:rPr>
              <a:t>1</a:t>
            </a:r>
            <a:r>
              <a:rPr lang="en-US" altLang="en-US" sz="5400" baseline="30000" smtClean="0">
                <a:cs typeface="Arial" pitchFamily="34" charset="0"/>
              </a:rPr>
              <a:t>2</a:t>
            </a:r>
            <a:r>
              <a:rPr lang="en-US" altLang="en-US" sz="5400" smtClean="0">
                <a:cs typeface="Arial" pitchFamily="34" charset="0"/>
              </a:rPr>
              <a:t> + </a:t>
            </a:r>
            <a:r>
              <a:rPr lang="el-GR" altLang="en-US" sz="5400" smtClean="0">
                <a:cs typeface="Arial" pitchFamily="34" charset="0"/>
              </a:rPr>
              <a:t>σ</a:t>
            </a:r>
            <a:r>
              <a:rPr lang="en-US" altLang="en-US" sz="5400" baseline="-25000" smtClean="0">
                <a:cs typeface="Arial" pitchFamily="34" charset="0"/>
              </a:rPr>
              <a:t>2</a:t>
            </a:r>
            <a:r>
              <a:rPr lang="en-US" altLang="en-US" sz="5400" baseline="30000" smtClean="0">
                <a:cs typeface="Arial" pitchFamily="34" charset="0"/>
              </a:rPr>
              <a:t>2</a:t>
            </a:r>
            <a:endParaRPr lang="en-US" altLang="en-US" sz="5400" smtClean="0">
              <a:cs typeface="Arial" pitchFamily="34" charset="0"/>
            </a:endParaRPr>
          </a:p>
          <a:p>
            <a:pPr algn="ctr" eaLnBrk="1" hangingPunct="1">
              <a:buFontTx/>
              <a:buNone/>
            </a:pPr>
            <a:endParaRPr lang="el-GR" altLang="en-US" sz="5400" smtClean="0">
              <a:cs typeface="Arial" pitchFamily="34" charset="0"/>
            </a:endParaRPr>
          </a:p>
        </p:txBody>
      </p:sp>
    </p:spTree>
    <p:extLst>
      <p:ext uri="{BB962C8B-B14F-4D97-AF65-F5344CB8AC3E}">
        <p14:creationId xmlns:p14="http://schemas.microsoft.com/office/powerpoint/2010/main" val="4019029087"/>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ounded Rectangle 4"/>
          <p:cNvSpPr/>
          <p:nvPr/>
        </p:nvSpPr>
        <p:spPr>
          <a:xfrm>
            <a:off x="69850" y="5029200"/>
            <a:ext cx="8977313" cy="484187"/>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srgbClr val="FFFFFF"/>
              </a:solidFill>
            </a:endParaRPr>
          </a:p>
        </p:txBody>
      </p:sp>
      <p:sp>
        <p:nvSpPr>
          <p:cNvPr id="271364" name="TextBox 5"/>
          <p:cNvSpPr txBox="1">
            <a:spLocks noChangeArrowheads="1"/>
          </p:cNvSpPr>
          <p:nvPr/>
        </p:nvSpPr>
        <p:spPr bwMode="auto">
          <a:xfrm>
            <a:off x="0" y="193675"/>
            <a:ext cx="91440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r>
              <a:rPr lang="en-US" altLang="en-US" sz="4800">
                <a:solidFill>
                  <a:srgbClr val="000000"/>
                </a:solidFill>
              </a:rPr>
              <a:t>How long will my crystal last?</a:t>
            </a:r>
          </a:p>
        </p:txBody>
      </p:sp>
      <p:sp>
        <p:nvSpPr>
          <p:cNvPr id="4" name="TextBox 3"/>
          <p:cNvSpPr txBox="1"/>
          <p:nvPr/>
        </p:nvSpPr>
        <p:spPr>
          <a:xfrm>
            <a:off x="457200" y="1041023"/>
            <a:ext cx="8686800" cy="5447645"/>
          </a:xfrm>
          <a:prstGeom prst="rect">
            <a:avLst/>
          </a:prstGeom>
          <a:noFill/>
        </p:spPr>
        <p:txBody>
          <a:bodyPr wrap="square" rtlCol="0">
            <a:spAutoFit/>
          </a:bodyPr>
          <a:lstStyle/>
          <a:p>
            <a:r>
              <a:rPr lang="en-US" sz="1200" dirty="0" smtClean="0">
                <a:effectLst/>
                <a:latin typeface="Courier New" panose="02070309020205020404" pitchFamily="49" charset="0"/>
                <a:cs typeface="Courier New" panose="02070309020205020404" pitchFamily="49" charset="0"/>
              </a:rPr>
              <a:t>synch   line      type    flux  </a:t>
            </a:r>
            <a:r>
              <a:rPr lang="en-US" sz="1200" dirty="0" err="1" smtClean="0">
                <a:effectLst/>
                <a:latin typeface="Courier New" panose="02070309020205020404" pitchFamily="49" charset="0"/>
                <a:cs typeface="Courier New" panose="02070309020205020404" pitchFamily="49" charset="0"/>
              </a:rPr>
              <a:t>beamsize</a:t>
            </a:r>
            <a:r>
              <a:rPr lang="en-US" sz="1200" dirty="0" smtClean="0">
                <a:effectLst/>
                <a:latin typeface="Courier New" panose="02070309020205020404" pitchFamily="49" charset="0"/>
                <a:cs typeface="Courier New" panose="02070309020205020404" pitchFamily="49" charset="0"/>
              </a:rPr>
              <a:t>  flux density  dose    max </a:t>
            </a:r>
            <a:r>
              <a:rPr lang="en-US" sz="1200" dirty="0" err="1" smtClean="0">
                <a:effectLst/>
                <a:latin typeface="Courier New" panose="02070309020205020404" pitchFamily="49" charset="0"/>
                <a:cs typeface="Courier New" panose="02070309020205020404" pitchFamily="49" charset="0"/>
              </a:rPr>
              <a:t>xtal</a:t>
            </a:r>
            <a:r>
              <a:rPr lang="en-US" sz="1200" dirty="0" smtClean="0">
                <a:effectLst/>
                <a:latin typeface="Courier New" panose="02070309020205020404" pitchFamily="49" charset="0"/>
                <a:cs typeface="Courier New" panose="02070309020205020404" pitchFamily="49" charset="0"/>
              </a:rPr>
              <a:t>  min site</a:t>
            </a:r>
          </a:p>
          <a:p>
            <a:r>
              <a:rPr lang="en-US" sz="1200" dirty="0" smtClean="0">
                <a:effectLst/>
                <a:latin typeface="Courier New" panose="02070309020205020404" pitchFamily="49" charset="0"/>
                <a:cs typeface="Courier New" panose="02070309020205020404" pitchFamily="49" charset="0"/>
              </a:rPr>
              <a:t>                          </a:t>
            </a:r>
            <a:r>
              <a:rPr lang="en-US" sz="1200" dirty="0" err="1" smtClean="0">
                <a:effectLst/>
                <a:latin typeface="Courier New" panose="02070309020205020404" pitchFamily="49" charset="0"/>
                <a:cs typeface="Courier New" panose="02070309020205020404" pitchFamily="49" charset="0"/>
              </a:rPr>
              <a:t>ph</a:t>
            </a:r>
            <a:r>
              <a:rPr lang="en-US" sz="1200" dirty="0" smtClean="0">
                <a:effectLst/>
                <a:latin typeface="Courier New" panose="02070309020205020404" pitchFamily="49" charset="0"/>
                <a:cs typeface="Courier New" panose="02070309020205020404" pitchFamily="49" charset="0"/>
              </a:rPr>
              <a:t>/s        </a:t>
            </a:r>
            <a:r>
              <a:rPr lang="el-GR" sz="1200" dirty="0" smtClean="0">
                <a:effectLst/>
                <a:latin typeface="Courier New" panose="02070309020205020404" pitchFamily="49" charset="0"/>
                <a:cs typeface="Courier New" panose="02070309020205020404" pitchFamily="49" charset="0"/>
              </a:rPr>
              <a:t>μ</a:t>
            </a:r>
            <a:r>
              <a:rPr lang="en-US" sz="1200" dirty="0" smtClean="0">
                <a:effectLst/>
                <a:latin typeface="Courier New" panose="02070309020205020404" pitchFamily="49" charset="0"/>
                <a:cs typeface="Courier New" panose="02070309020205020404" pitchFamily="49" charset="0"/>
              </a:rPr>
              <a:t>m   </a:t>
            </a:r>
            <a:r>
              <a:rPr lang="en-US" sz="1200" dirty="0" err="1" smtClean="0">
                <a:effectLst/>
                <a:latin typeface="Courier New" panose="02070309020205020404" pitchFamily="49" charset="0"/>
                <a:cs typeface="Courier New" panose="02070309020205020404" pitchFamily="49" charset="0"/>
              </a:rPr>
              <a:t>ph</a:t>
            </a:r>
            <a:r>
              <a:rPr lang="en-US" sz="1200" dirty="0" smtClean="0">
                <a:effectLst/>
                <a:latin typeface="Courier New" panose="02070309020205020404" pitchFamily="49" charset="0"/>
                <a:cs typeface="Courier New" panose="02070309020205020404" pitchFamily="49" charset="0"/>
              </a:rPr>
              <a:t>/</a:t>
            </a:r>
            <a:r>
              <a:rPr lang="el-GR" sz="1200" dirty="0" smtClean="0">
                <a:effectLst/>
                <a:latin typeface="Courier New" panose="02070309020205020404" pitchFamily="49" charset="0"/>
                <a:cs typeface="Courier New" panose="02070309020205020404" pitchFamily="49" charset="0"/>
              </a:rPr>
              <a:t>μ</a:t>
            </a:r>
            <a:r>
              <a:rPr lang="en-US" sz="1200" dirty="0" smtClean="0">
                <a:effectLst/>
                <a:latin typeface="Courier New" panose="02070309020205020404" pitchFamily="49" charset="0"/>
                <a:cs typeface="Courier New" panose="02070309020205020404" pitchFamily="49" charset="0"/>
              </a:rPr>
              <a:t>m2/s     rate    lifetime  </a:t>
            </a:r>
            <a:r>
              <a:rPr lang="en-US" sz="1200" dirty="0" err="1" smtClean="0">
                <a:effectLst/>
                <a:latin typeface="Courier New" panose="02070309020205020404" pitchFamily="49" charset="0"/>
                <a:cs typeface="Courier New" panose="02070309020205020404" pitchFamily="49" charset="0"/>
              </a:rPr>
              <a:t>lifetime</a:t>
            </a:r>
            <a:endParaRPr lang="en-US" sz="1200" dirty="0" smtClean="0">
              <a:effectLst/>
              <a:latin typeface="Courier New" panose="02070309020205020404" pitchFamily="49" charset="0"/>
              <a:cs typeface="Courier New" panose="02070309020205020404" pitchFamily="49" charset="0"/>
            </a:endParaRPr>
          </a:p>
          <a:p>
            <a:r>
              <a:rPr lang="en-US" sz="1200" dirty="0" smtClean="0">
                <a:effectLst/>
                <a:latin typeface="Courier New" panose="02070309020205020404" pitchFamily="49" charset="0"/>
                <a:cs typeface="Courier New" panose="02070309020205020404" pitchFamily="49" charset="0"/>
              </a:rPr>
              <a:t>ALS     4.2.2      MAD   2.2e11    75x80    3.7e+07  27.3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18 m    73 s </a:t>
            </a:r>
          </a:p>
          <a:p>
            <a:r>
              <a:rPr lang="en-US" sz="1200" dirty="0" smtClean="0">
                <a:effectLst/>
                <a:latin typeface="Courier New" panose="02070309020205020404" pitchFamily="49" charset="0"/>
                <a:cs typeface="Courier New" panose="02070309020205020404" pitchFamily="49" charset="0"/>
              </a:rPr>
              <a:t>ALS     5.0.1     mono   1.6e11      100    2.0e+07  10.4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48 m   3.2 m</a:t>
            </a:r>
          </a:p>
          <a:p>
            <a:r>
              <a:rPr lang="en-US" sz="1200" dirty="0" smtClean="0">
                <a:effectLst/>
                <a:latin typeface="Courier New" panose="02070309020205020404" pitchFamily="49" charset="0"/>
                <a:cs typeface="Courier New" panose="02070309020205020404" pitchFamily="49" charset="0"/>
              </a:rPr>
              <a:t>ALS     5.0.2      MAD     8e11      100    1.0e+08  51.8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9.6 m    39 s</a:t>
            </a:r>
          </a:p>
          <a:p>
            <a:r>
              <a:rPr lang="en-US" sz="1200" dirty="0" smtClean="0">
                <a:effectLst/>
                <a:latin typeface="Courier New" panose="02070309020205020404" pitchFamily="49" charset="0"/>
                <a:cs typeface="Courier New" panose="02070309020205020404" pitchFamily="49" charset="0"/>
              </a:rPr>
              <a:t>ALS     5.0.3     mono   1.7e11      100    2.2e+07    11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45 m     3 m </a:t>
            </a:r>
          </a:p>
          <a:p>
            <a:r>
              <a:rPr lang="en-US" sz="1200" dirty="0" smtClean="0">
                <a:effectLst/>
                <a:latin typeface="Courier New" panose="02070309020205020404" pitchFamily="49" charset="0"/>
                <a:cs typeface="Courier New" panose="02070309020205020404" pitchFamily="49" charset="0"/>
              </a:rPr>
              <a:t>ALS     8.2.1      MAD   1.8e11      100    2.3e+07  11.7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43 m   2.9 m</a:t>
            </a:r>
          </a:p>
          <a:p>
            <a:r>
              <a:rPr lang="en-US" sz="1200" dirty="0" smtClean="0">
                <a:effectLst/>
                <a:latin typeface="Courier New" panose="02070309020205020404" pitchFamily="49" charset="0"/>
                <a:cs typeface="Courier New" panose="02070309020205020404" pitchFamily="49" charset="0"/>
              </a:rPr>
              <a:t>ALS     8.2.2      MAD   2.3e11      100    2.9e+07  14.9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34 m   2.2 m</a:t>
            </a:r>
          </a:p>
          <a:p>
            <a:r>
              <a:rPr lang="en-US" sz="1200" dirty="0" smtClean="0">
                <a:effectLst/>
                <a:latin typeface="Courier New" panose="02070309020205020404" pitchFamily="49" charset="0"/>
                <a:cs typeface="Courier New" panose="02070309020205020404" pitchFamily="49" charset="0"/>
              </a:rPr>
              <a:t>ALS     8.3.1      MAD   1.6e11      100    2.0e+07  10.4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48 m   3.2 m</a:t>
            </a:r>
          </a:p>
          <a:p>
            <a:r>
              <a:rPr lang="en-US" sz="1200" dirty="0" smtClean="0">
                <a:effectLst/>
                <a:latin typeface="Courier New" panose="02070309020205020404" pitchFamily="49" charset="0"/>
                <a:cs typeface="Courier New" panose="02070309020205020404" pitchFamily="49" charset="0"/>
              </a:rPr>
              <a:t>ALS     8.3.1  typical   1.1e11      100    1.4e+07  10.3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48 m   3.2 m </a:t>
            </a:r>
          </a:p>
          <a:p>
            <a:r>
              <a:rPr lang="en-US" sz="1200" dirty="0" smtClean="0">
                <a:effectLst/>
                <a:latin typeface="Courier New" panose="02070309020205020404" pitchFamily="49" charset="0"/>
                <a:cs typeface="Courier New" panose="02070309020205020404" pitchFamily="49" charset="0"/>
              </a:rPr>
              <a:t>ALS     12.3.1     MAD   1.8e11      100    2.3e+07  11.7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43 m   2.9 m</a:t>
            </a:r>
          </a:p>
          <a:p>
            <a:r>
              <a:rPr lang="en-US" sz="1200" dirty="0" smtClean="0">
                <a:effectLst/>
                <a:latin typeface="Courier New" panose="02070309020205020404" pitchFamily="49" charset="0"/>
                <a:cs typeface="Courier New" panose="02070309020205020404" pitchFamily="49" charset="0"/>
              </a:rPr>
              <a:t>ALS     12.3.1      ML   4.0e12      100    5.1e+08   513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58 s   3.9 s</a:t>
            </a:r>
          </a:p>
          <a:p>
            <a:r>
              <a:rPr lang="en-US" sz="1200" dirty="0" smtClean="0">
                <a:effectLst/>
                <a:latin typeface="Courier New" panose="02070309020205020404" pitchFamily="49" charset="0"/>
                <a:cs typeface="Courier New" panose="02070309020205020404" pitchFamily="49" charset="0"/>
              </a:rPr>
              <a:t>APS     8-BM       MAD     1e11      200    2.5e+06  1.27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6.6 h    26 m</a:t>
            </a:r>
          </a:p>
          <a:p>
            <a:r>
              <a:rPr lang="en-US" sz="1200" dirty="0" smtClean="0">
                <a:effectLst/>
                <a:latin typeface="Courier New" panose="02070309020205020404" pitchFamily="49" charset="0"/>
                <a:cs typeface="Courier New" panose="02070309020205020404" pitchFamily="49" charset="0"/>
              </a:rPr>
              <a:t>APS     14-BM-C   mono   5.8e10      200    1.4e+06   738  </a:t>
            </a:r>
            <a:r>
              <a:rPr lang="en-US" sz="1200" dirty="0" err="1" smtClean="0">
                <a:effectLst/>
                <a:latin typeface="Courier New" panose="02070309020205020404" pitchFamily="49" charset="0"/>
                <a:cs typeface="Courier New" panose="02070309020205020404" pitchFamily="49" charset="0"/>
              </a:rPr>
              <a:t>Gy</a:t>
            </a:r>
            <a:r>
              <a:rPr lang="en-US" sz="1200" dirty="0" smtClean="0">
                <a:effectLst/>
                <a:latin typeface="Courier New" panose="02070309020205020404" pitchFamily="49" charset="0"/>
                <a:cs typeface="Courier New" panose="02070309020205020404" pitchFamily="49" charset="0"/>
              </a:rPr>
              <a:t>/s     11 h    45 m</a:t>
            </a:r>
          </a:p>
          <a:p>
            <a:r>
              <a:rPr lang="en-US" sz="1200" dirty="0" smtClean="0">
                <a:effectLst/>
                <a:latin typeface="Courier New" panose="02070309020205020404" pitchFamily="49" charset="0"/>
                <a:cs typeface="Courier New" panose="02070309020205020404" pitchFamily="49" charset="0"/>
              </a:rPr>
              <a:t>APS     14-BM-D    MAD    3.3e9      200    8.2e+04    42  </a:t>
            </a:r>
            <a:r>
              <a:rPr lang="en-US" sz="1200" dirty="0" err="1" smtClean="0">
                <a:effectLst/>
                <a:latin typeface="Courier New" panose="02070309020205020404" pitchFamily="49" charset="0"/>
                <a:cs typeface="Courier New" panose="02070309020205020404" pitchFamily="49" charset="0"/>
              </a:rPr>
              <a:t>Gy</a:t>
            </a:r>
            <a:r>
              <a:rPr lang="en-US" sz="1200" dirty="0" smtClean="0">
                <a:effectLst/>
                <a:latin typeface="Courier New" panose="02070309020205020404" pitchFamily="49" charset="0"/>
                <a:cs typeface="Courier New" panose="02070309020205020404" pitchFamily="49" charset="0"/>
              </a:rPr>
              <a:t>/s    8.3 d    13 h</a:t>
            </a:r>
          </a:p>
          <a:p>
            <a:r>
              <a:rPr lang="en-US" sz="1200" dirty="0" smtClean="0">
                <a:effectLst/>
                <a:latin typeface="Courier New" panose="02070309020205020404" pitchFamily="49" charset="0"/>
                <a:cs typeface="Courier New" panose="02070309020205020404" pitchFamily="49" charset="0"/>
              </a:rPr>
              <a:t>APS     14-ID-B    MAD   6.0e10      200    1.5e+06   763  </a:t>
            </a:r>
            <a:r>
              <a:rPr lang="en-US" sz="1200" dirty="0" err="1" smtClean="0">
                <a:effectLst/>
                <a:latin typeface="Courier New" panose="02070309020205020404" pitchFamily="49" charset="0"/>
                <a:cs typeface="Courier New" panose="02070309020205020404" pitchFamily="49" charset="0"/>
              </a:rPr>
              <a:t>Gy</a:t>
            </a:r>
            <a:r>
              <a:rPr lang="en-US" sz="1200" dirty="0" smtClean="0">
                <a:effectLst/>
                <a:latin typeface="Courier New" panose="02070309020205020404" pitchFamily="49" charset="0"/>
                <a:cs typeface="Courier New" panose="02070309020205020404" pitchFamily="49" charset="0"/>
              </a:rPr>
              <a:t>/s     11 h    44 m</a:t>
            </a:r>
          </a:p>
          <a:p>
            <a:r>
              <a:rPr lang="en-US" sz="1200" dirty="0" smtClean="0">
                <a:effectLst/>
                <a:latin typeface="Courier New" panose="02070309020205020404" pitchFamily="49" charset="0"/>
                <a:cs typeface="Courier New" panose="02070309020205020404" pitchFamily="49" charset="0"/>
              </a:rPr>
              <a:t>APS     17-BM      MAD   1.1e11      200    2.8e+06   1.4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6 h    24 m</a:t>
            </a:r>
          </a:p>
          <a:p>
            <a:r>
              <a:rPr lang="en-US" sz="1200" dirty="0" smtClean="0">
                <a:effectLst/>
                <a:latin typeface="Courier New" panose="02070309020205020404" pitchFamily="49" charset="0"/>
                <a:cs typeface="Courier New" panose="02070309020205020404" pitchFamily="49" charset="0"/>
              </a:rPr>
              <a:t>APS     17-ID      MAD   2.3e11      200    5.8e+06  2.93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2.8 h    11 m</a:t>
            </a:r>
          </a:p>
          <a:p>
            <a:r>
              <a:rPr lang="en-US" sz="1200" dirty="0" smtClean="0">
                <a:effectLst/>
                <a:latin typeface="Courier New" panose="02070309020205020404" pitchFamily="49" charset="0"/>
                <a:cs typeface="Courier New" panose="02070309020205020404" pitchFamily="49" charset="0"/>
              </a:rPr>
              <a:t>APS     19-BM      MAD   2.0e11    70x60    4.8e+07  24.2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21 m    83 s</a:t>
            </a:r>
          </a:p>
          <a:p>
            <a:r>
              <a:rPr lang="en-US" sz="1200" dirty="0" smtClean="0">
                <a:effectLst/>
                <a:latin typeface="Courier New" panose="02070309020205020404" pitchFamily="49" charset="0"/>
                <a:cs typeface="Courier New" panose="02070309020205020404" pitchFamily="49" charset="0"/>
              </a:rPr>
              <a:t>APS     19-ID      MAD   1.3e13    80x40    4.1e+09  2.07 </a:t>
            </a:r>
            <a:r>
              <a:rPr lang="en-US" sz="1200" dirty="0" err="1" smtClean="0">
                <a:effectLst/>
                <a:latin typeface="Courier New" panose="02070309020205020404" pitchFamily="49" charset="0"/>
                <a:cs typeface="Courier New" panose="02070309020205020404" pitchFamily="49" charset="0"/>
              </a:rPr>
              <a:t>MGy</a:t>
            </a:r>
            <a:r>
              <a:rPr lang="en-US" sz="1200" dirty="0" smtClean="0">
                <a:effectLst/>
                <a:latin typeface="Courier New" panose="02070309020205020404" pitchFamily="49" charset="0"/>
                <a:cs typeface="Courier New" panose="02070309020205020404" pitchFamily="49" charset="0"/>
              </a:rPr>
              <a:t>/s     15 s  0.97 s</a:t>
            </a:r>
          </a:p>
          <a:p>
            <a:r>
              <a:rPr lang="en-US" sz="1200" dirty="0" smtClean="0">
                <a:effectLst/>
                <a:latin typeface="Courier New" panose="02070309020205020404" pitchFamily="49" charset="0"/>
                <a:cs typeface="Courier New" panose="02070309020205020404" pitchFamily="49" charset="0"/>
              </a:rPr>
              <a:t>APS     19-ID  typical   5.5e11  100x100    5.5e+07    28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18 m    71 s</a:t>
            </a:r>
          </a:p>
          <a:p>
            <a:r>
              <a:rPr lang="en-US" sz="1200" dirty="0" smtClean="0">
                <a:effectLst/>
                <a:latin typeface="Courier New" panose="02070309020205020404" pitchFamily="49" charset="0"/>
                <a:cs typeface="Courier New" panose="02070309020205020404" pitchFamily="49" charset="0"/>
              </a:rPr>
              <a:t>APS     22-BM      MAD     7e12    80x40    2.2e+09  1.23 </a:t>
            </a:r>
            <a:r>
              <a:rPr lang="en-US" sz="1200" dirty="0" err="1" smtClean="0">
                <a:effectLst/>
                <a:latin typeface="Courier New" panose="02070309020205020404" pitchFamily="49" charset="0"/>
                <a:cs typeface="Courier New" panose="02070309020205020404" pitchFamily="49" charset="0"/>
              </a:rPr>
              <a:t>MGy</a:t>
            </a:r>
            <a:r>
              <a:rPr lang="en-US" sz="1200" dirty="0" smtClean="0">
                <a:effectLst/>
                <a:latin typeface="Courier New" panose="02070309020205020404" pitchFamily="49" charset="0"/>
                <a:cs typeface="Courier New" panose="02070309020205020404" pitchFamily="49" charset="0"/>
              </a:rPr>
              <a:t>/s     24 s   1.6 s</a:t>
            </a:r>
          </a:p>
          <a:p>
            <a:r>
              <a:rPr lang="en-US" sz="1200" dirty="0" smtClean="0">
                <a:effectLst/>
                <a:latin typeface="Courier New" panose="02070309020205020404" pitchFamily="49" charset="0"/>
                <a:cs typeface="Courier New" panose="02070309020205020404" pitchFamily="49" charset="0"/>
              </a:rPr>
              <a:t>APS     22-ID      MAD     7e12    80x40    2.2e+09  1.23 </a:t>
            </a:r>
            <a:r>
              <a:rPr lang="en-US" sz="1200" dirty="0" err="1" smtClean="0">
                <a:effectLst/>
                <a:latin typeface="Courier New" panose="02070309020205020404" pitchFamily="49" charset="0"/>
                <a:cs typeface="Courier New" panose="02070309020205020404" pitchFamily="49" charset="0"/>
              </a:rPr>
              <a:t>MGy</a:t>
            </a:r>
            <a:r>
              <a:rPr lang="en-US" sz="1200" dirty="0" smtClean="0">
                <a:effectLst/>
                <a:latin typeface="Courier New" panose="02070309020205020404" pitchFamily="49" charset="0"/>
                <a:cs typeface="Courier New" panose="02070309020205020404" pitchFamily="49" charset="0"/>
              </a:rPr>
              <a:t>/s     24 s   1.6 s</a:t>
            </a:r>
          </a:p>
          <a:p>
            <a:r>
              <a:rPr lang="en-US" sz="1200" dirty="0" smtClean="0">
                <a:effectLst/>
                <a:latin typeface="Courier New" panose="02070309020205020404" pitchFamily="49" charset="0"/>
                <a:cs typeface="Courier New" panose="02070309020205020404" pitchFamily="49" charset="0"/>
              </a:rPr>
              <a:t>APS     22-ID  typical   1.5e12       80    2.3e+08   119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4.2 m    17 s</a:t>
            </a:r>
          </a:p>
          <a:p>
            <a:r>
              <a:rPr lang="en-US" sz="1200" dirty="0" smtClean="0">
                <a:effectLst/>
                <a:latin typeface="Courier New" panose="02070309020205020404" pitchFamily="49" charset="0"/>
                <a:cs typeface="Courier New" panose="02070309020205020404" pitchFamily="49" charset="0"/>
              </a:rPr>
              <a:t>APS     23-ID-B    MAD     1e13    75x25    5.3e+09  3.01 </a:t>
            </a:r>
            <a:r>
              <a:rPr lang="en-US" sz="1200" dirty="0" err="1" smtClean="0">
                <a:effectLst/>
                <a:latin typeface="Courier New" panose="02070309020205020404" pitchFamily="49" charset="0"/>
                <a:cs typeface="Courier New" panose="02070309020205020404" pitchFamily="49" charset="0"/>
              </a:rPr>
              <a:t>MGy</a:t>
            </a:r>
            <a:r>
              <a:rPr lang="en-US" sz="1200" dirty="0" smtClean="0">
                <a:effectLst/>
                <a:latin typeface="Courier New" panose="02070309020205020404" pitchFamily="49" charset="0"/>
                <a:cs typeface="Courier New" panose="02070309020205020404" pitchFamily="49" charset="0"/>
              </a:rPr>
              <a:t>/s     10 s  0.66 s</a:t>
            </a:r>
          </a:p>
          <a:p>
            <a:r>
              <a:rPr lang="en-US" sz="1200" dirty="0" smtClean="0">
                <a:effectLst/>
                <a:latin typeface="Courier New" panose="02070309020205020404" pitchFamily="49" charset="0"/>
                <a:cs typeface="Courier New" panose="02070309020205020404" pitchFamily="49" charset="0"/>
              </a:rPr>
              <a:t>APS     23-ID  typical   1.5e12       80    2.3e+08   119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4.2 m    17 s</a:t>
            </a:r>
          </a:p>
          <a:p>
            <a:r>
              <a:rPr lang="en-US" sz="1200" dirty="0" smtClean="0">
                <a:effectLst/>
                <a:latin typeface="Courier New" panose="02070309020205020404" pitchFamily="49" charset="0"/>
                <a:cs typeface="Courier New" panose="02070309020205020404" pitchFamily="49" charset="0"/>
              </a:rPr>
              <a:t>APS     24-ID-C    MAD   1.3e13    20x60    1.1e+10  5.23 </a:t>
            </a:r>
            <a:r>
              <a:rPr lang="en-US" sz="1200" dirty="0" err="1" smtClean="0">
                <a:effectLst/>
                <a:latin typeface="Courier New" panose="02070309020205020404" pitchFamily="49" charset="0"/>
                <a:cs typeface="Courier New" panose="02070309020205020404" pitchFamily="49" charset="0"/>
              </a:rPr>
              <a:t>MGy</a:t>
            </a:r>
            <a:r>
              <a:rPr lang="en-US" sz="1200" dirty="0" smtClean="0">
                <a:effectLst/>
                <a:latin typeface="Courier New" panose="02070309020205020404" pitchFamily="49" charset="0"/>
                <a:cs typeface="Courier New" panose="02070309020205020404" pitchFamily="49" charset="0"/>
              </a:rPr>
              <a:t>/s    5.7 s  0.38 s</a:t>
            </a:r>
          </a:p>
          <a:p>
            <a:r>
              <a:rPr lang="en-US" sz="1200" dirty="0" smtClean="0">
                <a:effectLst/>
                <a:latin typeface="Courier New" panose="02070309020205020404" pitchFamily="49" charset="0"/>
                <a:cs typeface="Courier New" panose="02070309020205020404" pitchFamily="49" charset="0"/>
              </a:rPr>
              <a:t>APS     24-ID-E    MAD   0.5e13   20x100    2.5e+09  1.19 </a:t>
            </a:r>
            <a:r>
              <a:rPr lang="en-US" sz="1200" dirty="0" err="1" smtClean="0">
                <a:effectLst/>
                <a:latin typeface="Courier New" panose="02070309020205020404" pitchFamily="49" charset="0"/>
                <a:cs typeface="Courier New" panose="02070309020205020404" pitchFamily="49" charset="0"/>
              </a:rPr>
              <a:t>MGy</a:t>
            </a:r>
            <a:r>
              <a:rPr lang="en-US" sz="1200" dirty="0" smtClean="0">
                <a:effectLst/>
                <a:latin typeface="Courier New" panose="02070309020205020404" pitchFamily="49" charset="0"/>
                <a:cs typeface="Courier New" panose="02070309020205020404" pitchFamily="49" charset="0"/>
              </a:rPr>
              <a:t>/s     25 s   1.7 s</a:t>
            </a:r>
          </a:p>
          <a:p>
            <a:r>
              <a:rPr lang="en-US" sz="1200" dirty="0" smtClean="0">
                <a:effectLst/>
                <a:latin typeface="Courier New" panose="02070309020205020404" pitchFamily="49" charset="0"/>
                <a:cs typeface="Courier New" panose="02070309020205020404" pitchFamily="49" charset="0"/>
              </a:rPr>
              <a:t>APS     31-ID      MAD     2e12       70    4.1e+08   194 </a:t>
            </a:r>
            <a:r>
              <a:rPr lang="en-US" sz="1200" dirty="0" err="1" smtClean="0">
                <a:effectLst/>
                <a:latin typeface="Courier New" panose="02070309020205020404" pitchFamily="49" charset="0"/>
                <a:cs typeface="Courier New" panose="02070309020205020404" pitchFamily="49" charset="0"/>
              </a:rPr>
              <a:t>kGy</a:t>
            </a:r>
            <a:r>
              <a:rPr lang="en-US" sz="1200" dirty="0" smtClean="0">
                <a:effectLst/>
                <a:latin typeface="Courier New" panose="02070309020205020404" pitchFamily="49" charset="0"/>
                <a:cs typeface="Courier New" panose="02070309020205020404" pitchFamily="49" charset="0"/>
              </a:rPr>
              <a:t>/s    2.6 m    10 s</a:t>
            </a:r>
          </a:p>
        </p:txBody>
      </p:sp>
    </p:spTree>
    <p:extLst>
      <p:ext uri="{BB962C8B-B14F-4D97-AF65-F5344CB8AC3E}">
        <p14:creationId xmlns:p14="http://schemas.microsoft.com/office/powerpoint/2010/main" val="24822002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7517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990" t="2640" r="44898" b="22007"/>
          <a:stretch/>
        </p:blipFill>
        <p:spPr bwMode="auto">
          <a:xfrm>
            <a:off x="206063" y="0"/>
            <a:ext cx="875967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2656298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7474" name="Rectangle 2"/>
          <p:cNvSpPr>
            <a:spLocks noGrp="1" noChangeArrowheads="1"/>
          </p:cNvSpPr>
          <p:nvPr>
            <p:ph type="title"/>
          </p:nvPr>
        </p:nvSpPr>
        <p:spPr/>
        <p:txBody>
          <a:bodyPr/>
          <a:lstStyle/>
          <a:p>
            <a:endParaRPr lang="en-US" altLang="en-US"/>
          </a:p>
        </p:txBody>
      </p:sp>
      <p:sp>
        <p:nvSpPr>
          <p:cNvPr id="617475" name="Rectangle 3"/>
          <p:cNvSpPr>
            <a:spLocks noGrp="1" noChangeArrowheads="1"/>
          </p:cNvSpPr>
          <p:nvPr>
            <p:ph type="body" idx="1"/>
          </p:nvPr>
        </p:nvSpPr>
        <p:spPr/>
        <p:txBody>
          <a:bodyPr/>
          <a:lstStyle/>
          <a:p>
            <a:endParaRPr lang="en-US" altLang="en-US"/>
          </a:p>
        </p:txBody>
      </p:sp>
      <p:pic>
        <p:nvPicPr>
          <p:cNvPr id="617476" name="Picture 4"/>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35000"/>
                    </a14:imgEffect>
                  </a14:imgLayer>
                </a14:imgProps>
              </a:ext>
              <a:ext uri="{28A0092B-C50C-407E-A947-70E740481C1C}">
                <a14:useLocalDpi xmlns:a14="http://schemas.microsoft.com/office/drawing/2010/main" val="0"/>
              </a:ext>
            </a:extLst>
          </a:blip>
          <a:srcRect r="21541" b="21555"/>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17477" name="Group 5"/>
          <p:cNvGrpSpPr>
            <a:grpSpLocks/>
          </p:cNvGrpSpPr>
          <p:nvPr/>
        </p:nvGrpSpPr>
        <p:grpSpPr bwMode="auto">
          <a:xfrm>
            <a:off x="425450" y="2727325"/>
            <a:ext cx="3995738" cy="2246313"/>
            <a:chOff x="268" y="1718"/>
            <a:chExt cx="2517" cy="1415"/>
          </a:xfrm>
        </p:grpSpPr>
        <p:sp>
          <p:nvSpPr>
            <p:cNvPr id="617478" name="Text Box 6"/>
            <p:cNvSpPr txBox="1">
              <a:spLocks noChangeArrowheads="1"/>
            </p:cNvSpPr>
            <p:nvPr/>
          </p:nvSpPr>
          <p:spPr bwMode="auto">
            <a:xfrm>
              <a:off x="268" y="1718"/>
              <a:ext cx="205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b="1">
                  <a:solidFill>
                    <a:schemeClr val="bg1"/>
                  </a:solidFill>
                </a:rPr>
                <a:t>D</a:t>
              </a:r>
              <a:r>
                <a:rPr lang="en-US" altLang="en-US" sz="3600" b="1" baseline="-25000">
                  <a:solidFill>
                    <a:schemeClr val="bg1"/>
                  </a:solidFill>
                </a:rPr>
                <a:t>1/2 </a:t>
              </a:r>
              <a:r>
                <a:rPr lang="en-US" altLang="en-US" sz="3600" b="1">
                  <a:solidFill>
                    <a:schemeClr val="bg1"/>
                  </a:solidFill>
                </a:rPr>
                <a:t>&gt;&gt; 10</a:t>
              </a:r>
              <a:r>
                <a:rPr lang="en-US" altLang="en-US" sz="3600" b="1" baseline="30000">
                  <a:solidFill>
                    <a:schemeClr val="bg1"/>
                  </a:solidFill>
                </a:rPr>
                <a:t>12</a:t>
              </a:r>
              <a:r>
                <a:rPr lang="en-US" altLang="en-US" sz="3600" b="1">
                  <a:solidFill>
                    <a:schemeClr val="bg1"/>
                  </a:solidFill>
                </a:rPr>
                <a:t> Gy</a:t>
              </a:r>
              <a:endParaRPr lang="en-US" altLang="en-US" sz="3600" b="1" baseline="-25000">
                <a:solidFill>
                  <a:schemeClr val="bg1"/>
                </a:solidFill>
              </a:endParaRPr>
            </a:p>
          </p:txBody>
        </p:sp>
        <p:sp>
          <p:nvSpPr>
            <p:cNvPr id="617479" name="Line 7"/>
            <p:cNvSpPr>
              <a:spLocks noChangeShapeType="1"/>
            </p:cNvSpPr>
            <p:nvPr/>
          </p:nvSpPr>
          <p:spPr bwMode="auto">
            <a:xfrm>
              <a:off x="2091" y="2217"/>
              <a:ext cx="694" cy="916"/>
            </a:xfrm>
            <a:prstGeom prst="line">
              <a:avLst/>
            </a:prstGeom>
            <a:noFill/>
            <a:ln w="762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17480" name="Group 8"/>
          <p:cNvGrpSpPr>
            <a:grpSpLocks/>
          </p:cNvGrpSpPr>
          <p:nvPr/>
        </p:nvGrpSpPr>
        <p:grpSpPr bwMode="auto">
          <a:xfrm>
            <a:off x="425450" y="1690688"/>
            <a:ext cx="3897313" cy="641350"/>
            <a:chOff x="268" y="1065"/>
            <a:chExt cx="2455" cy="404"/>
          </a:xfrm>
        </p:grpSpPr>
        <p:sp>
          <p:nvSpPr>
            <p:cNvPr id="617481" name="Text Box 9"/>
            <p:cNvSpPr txBox="1">
              <a:spLocks noChangeArrowheads="1"/>
            </p:cNvSpPr>
            <p:nvPr/>
          </p:nvSpPr>
          <p:spPr bwMode="auto">
            <a:xfrm>
              <a:off x="268" y="1065"/>
              <a:ext cx="1676"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600" b="1">
                  <a:solidFill>
                    <a:schemeClr val="bg1"/>
                  </a:solidFill>
                </a:rPr>
                <a:t>D</a:t>
              </a:r>
              <a:r>
                <a:rPr lang="en-US" altLang="en-US" sz="3600" b="1" baseline="-25000">
                  <a:solidFill>
                    <a:schemeClr val="bg1"/>
                  </a:solidFill>
                </a:rPr>
                <a:t>1/2 </a:t>
              </a:r>
              <a:r>
                <a:rPr lang="en-US" altLang="en-US" sz="3600" b="1">
                  <a:solidFill>
                    <a:schemeClr val="bg1"/>
                  </a:solidFill>
                </a:rPr>
                <a:t>~ 10 Gy</a:t>
              </a:r>
              <a:endParaRPr lang="en-US" altLang="en-US" sz="3600" b="1" baseline="-25000">
                <a:solidFill>
                  <a:schemeClr val="bg1"/>
                </a:solidFill>
              </a:endParaRPr>
            </a:p>
          </p:txBody>
        </p:sp>
        <p:sp>
          <p:nvSpPr>
            <p:cNvPr id="617482" name="Line 10"/>
            <p:cNvSpPr>
              <a:spLocks noChangeShapeType="1"/>
            </p:cNvSpPr>
            <p:nvPr/>
          </p:nvSpPr>
          <p:spPr bwMode="auto">
            <a:xfrm>
              <a:off x="2029" y="1303"/>
              <a:ext cx="694" cy="72"/>
            </a:xfrm>
            <a:prstGeom prst="line">
              <a:avLst/>
            </a:prstGeom>
            <a:noFill/>
            <a:ln w="762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1747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174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56898" name="Rectangle 2"/>
          <p:cNvSpPr>
            <a:spLocks noGrp="1" noChangeArrowheads="1"/>
          </p:cNvSpPr>
          <p:nvPr>
            <p:ph type="title"/>
          </p:nvPr>
        </p:nvSpPr>
        <p:spPr>
          <a:xfrm>
            <a:off x="430213" y="-182563"/>
            <a:ext cx="8229600" cy="1143001"/>
          </a:xfrm>
          <a:noFill/>
          <a:ln/>
        </p:spPr>
        <p:txBody>
          <a:bodyPr/>
          <a:lstStyle/>
          <a:p>
            <a:r>
              <a:rPr lang="en-US" altLang="en-US"/>
              <a:t>Dose-doubling concentration</a:t>
            </a:r>
          </a:p>
        </p:txBody>
      </p:sp>
      <p:graphicFrame>
        <p:nvGraphicFramePr>
          <p:cNvPr id="2256899" name="Group 3"/>
          <p:cNvGraphicFramePr>
            <a:graphicFrameLocks noGrp="1"/>
          </p:cNvGraphicFramePr>
          <p:nvPr>
            <p:ph sz="half" idx="1"/>
          </p:nvPr>
        </p:nvGraphicFramePr>
        <p:xfrm>
          <a:off x="622300" y="1498600"/>
          <a:ext cx="3554413" cy="5181600"/>
        </p:xfrm>
        <a:graphic>
          <a:graphicData uri="http://schemas.openxmlformats.org/drawingml/2006/table">
            <a:tbl>
              <a:tblPr/>
              <a:tblGrid>
                <a:gridCol w="1784350"/>
                <a:gridCol w="1770063"/>
              </a:tblGrid>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Na</a:t>
                      </a:r>
                    </a:p>
                  </a:txBody>
                  <a:tcPr horzOverflow="overflow">
                    <a:lnL cap="flat">
                      <a:noFill/>
                    </a:lnL>
                    <a:lnR w="12700"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44</a:t>
                      </a:r>
                    </a:p>
                  </a:txBody>
                  <a:tcPr horzOverflow="overflow">
                    <a:lnL w="12700" cap="flat" cmpd="sng" algn="ctr">
                      <a:solidFill>
                        <a:schemeClr val="tx1"/>
                      </a:solid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Mg</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27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P</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9</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S</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Cl</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5</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K</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3.3</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Ca</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2.7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Fe</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1.0</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Cu</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0.67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Zn</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0.58</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cap="flat">
                      <a:noFill/>
                    </a:lnB>
                    <a:lnTlToBr>
                      <a:noFill/>
                    </a:lnTlToBr>
                    <a:lnBlToTr>
                      <a:noFill/>
                    </a:lnBlToTr>
                    <a:noFill/>
                  </a:tcPr>
                </a:tc>
              </a:tr>
            </a:tbl>
          </a:graphicData>
        </a:graphic>
      </p:graphicFrame>
      <p:sp>
        <p:nvSpPr>
          <p:cNvPr id="2256954" name="Text Box 58"/>
          <p:cNvSpPr txBox="1">
            <a:spLocks noChangeArrowheads="1"/>
          </p:cNvSpPr>
          <p:nvPr/>
        </p:nvSpPr>
        <p:spPr bwMode="auto">
          <a:xfrm>
            <a:off x="1433513" y="885825"/>
            <a:ext cx="62785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solidFill>
                  <a:srgbClr val="000000"/>
                </a:solidFill>
              </a:rPr>
              <a:t>molar, at the Se edge based on RADDOSE</a:t>
            </a:r>
          </a:p>
        </p:txBody>
      </p:sp>
      <p:graphicFrame>
        <p:nvGraphicFramePr>
          <p:cNvPr id="2256955" name="Group 59"/>
          <p:cNvGraphicFramePr>
            <a:graphicFrameLocks noGrp="1"/>
          </p:cNvGraphicFramePr>
          <p:nvPr>
            <p:ph sz="half" idx="2"/>
          </p:nvPr>
        </p:nvGraphicFramePr>
        <p:xfrm>
          <a:off x="4797425" y="1504950"/>
          <a:ext cx="3405188" cy="5181600"/>
        </p:xfrm>
        <a:graphic>
          <a:graphicData uri="http://schemas.openxmlformats.org/drawingml/2006/table">
            <a:tbl>
              <a:tblPr/>
              <a:tblGrid>
                <a:gridCol w="1709738"/>
                <a:gridCol w="1695450"/>
              </a:tblGrid>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As</a:t>
                      </a:r>
                    </a:p>
                  </a:txBody>
                  <a:tcPr horzOverflow="overflow">
                    <a:lnL cap="flat">
                      <a:noFill/>
                    </a:lnL>
                    <a:lnR w="12700"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0.44</a:t>
                      </a:r>
                    </a:p>
                  </a:txBody>
                  <a:tcPr horzOverflow="overflow">
                    <a:lnL w="12700" cap="flat" cmpd="sng" algn="ctr">
                      <a:solidFill>
                        <a:schemeClr val="tx1"/>
                      </a:solid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Se</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0.42</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Br</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2.9</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I</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0.47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Gd</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0.21</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Ta</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0.13</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Pt</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0.17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Au</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0.16</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Hg</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0.16</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U</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0.23</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cap="flat">
                      <a:noFill/>
                    </a:lnB>
                    <a:lnTlToBr>
                      <a:noFill/>
                    </a:lnTlToBr>
                    <a:lnBlToTr>
                      <a:noFill/>
                    </a:lnBlToTr>
                    <a:noFill/>
                  </a:tcPr>
                </a:tc>
              </a:tr>
            </a:tbl>
          </a:graphicData>
        </a:graphic>
      </p:graphicFrame>
    </p:spTree>
    <p:extLst>
      <p:ext uri="{BB962C8B-B14F-4D97-AF65-F5344CB8AC3E}">
        <p14:creationId xmlns:p14="http://schemas.microsoft.com/office/powerpoint/2010/main" val="487021085"/>
      </p:ext>
    </p:extLst>
  </p:cSld>
  <p:clrMapOvr>
    <a:masterClrMapping/>
  </p:clrMapOvr>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57922" name="Rectangle 2"/>
          <p:cNvSpPr>
            <a:spLocks noGrp="1" noChangeArrowheads="1"/>
          </p:cNvSpPr>
          <p:nvPr>
            <p:ph type="title"/>
          </p:nvPr>
        </p:nvSpPr>
        <p:spPr>
          <a:xfrm>
            <a:off x="430213" y="-182563"/>
            <a:ext cx="8229600" cy="1143001"/>
          </a:xfrm>
          <a:noFill/>
          <a:ln/>
        </p:spPr>
        <p:txBody>
          <a:bodyPr/>
          <a:lstStyle/>
          <a:p>
            <a:r>
              <a:rPr lang="en-US" altLang="en-US"/>
              <a:t>Dose-doubling concentration</a:t>
            </a:r>
          </a:p>
        </p:txBody>
      </p:sp>
      <p:graphicFrame>
        <p:nvGraphicFramePr>
          <p:cNvPr id="2257923" name="Group 3"/>
          <p:cNvGraphicFramePr>
            <a:graphicFrameLocks noGrp="1"/>
          </p:cNvGraphicFramePr>
          <p:nvPr>
            <p:ph sz="half" idx="1"/>
          </p:nvPr>
        </p:nvGraphicFramePr>
        <p:xfrm>
          <a:off x="622300" y="1498600"/>
          <a:ext cx="3554413" cy="5181600"/>
        </p:xfrm>
        <a:graphic>
          <a:graphicData uri="http://schemas.openxmlformats.org/drawingml/2006/table">
            <a:tbl>
              <a:tblPr/>
              <a:tblGrid>
                <a:gridCol w="1784350"/>
                <a:gridCol w="1770063"/>
              </a:tblGrid>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Na</a:t>
                      </a:r>
                    </a:p>
                  </a:txBody>
                  <a:tcPr horzOverflow="overflow">
                    <a:lnL cap="flat">
                      <a:noFill/>
                    </a:lnL>
                    <a:lnR w="12700"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44</a:t>
                      </a:r>
                    </a:p>
                  </a:txBody>
                  <a:tcPr horzOverflow="overflow">
                    <a:lnL w="12700" cap="flat" cmpd="sng" algn="ctr">
                      <a:solidFill>
                        <a:schemeClr val="tx1"/>
                      </a:solid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Mg</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27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P</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9</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S</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Cl</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5</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K</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3.3</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Ca</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2.7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Fe</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1.0</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Cu</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0.67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Zn</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0.58</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cap="flat">
                      <a:noFill/>
                    </a:lnB>
                    <a:lnTlToBr>
                      <a:noFill/>
                    </a:lnTlToBr>
                    <a:lnBlToTr>
                      <a:noFill/>
                    </a:lnBlToTr>
                    <a:noFill/>
                  </a:tcPr>
                </a:tc>
              </a:tr>
            </a:tbl>
          </a:graphicData>
        </a:graphic>
      </p:graphicFrame>
      <p:sp>
        <p:nvSpPr>
          <p:cNvPr id="2257978" name="Text Box 58"/>
          <p:cNvSpPr txBox="1">
            <a:spLocks noChangeArrowheads="1"/>
          </p:cNvSpPr>
          <p:nvPr/>
        </p:nvSpPr>
        <p:spPr bwMode="auto">
          <a:xfrm>
            <a:off x="1433513" y="885825"/>
            <a:ext cx="62785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solidFill>
                  <a:srgbClr val="000000"/>
                </a:solidFill>
              </a:rPr>
              <a:t>molar, </a:t>
            </a:r>
            <a:r>
              <a:rPr lang="en-US" altLang="en-US" sz="2400" b="1">
                <a:solidFill>
                  <a:srgbClr val="EA0000"/>
                </a:solidFill>
              </a:rPr>
              <a:t>at the Se edge</a:t>
            </a:r>
            <a:r>
              <a:rPr lang="en-US" altLang="en-US" sz="2400" b="1">
                <a:solidFill>
                  <a:srgbClr val="000000"/>
                </a:solidFill>
              </a:rPr>
              <a:t> based on RADDOSE</a:t>
            </a:r>
          </a:p>
        </p:txBody>
      </p:sp>
      <p:graphicFrame>
        <p:nvGraphicFramePr>
          <p:cNvPr id="2257979" name="Group 59"/>
          <p:cNvGraphicFramePr>
            <a:graphicFrameLocks noGrp="1"/>
          </p:cNvGraphicFramePr>
          <p:nvPr>
            <p:ph sz="half" idx="2"/>
          </p:nvPr>
        </p:nvGraphicFramePr>
        <p:xfrm>
          <a:off x="4797425" y="1504950"/>
          <a:ext cx="3405188" cy="5181600"/>
        </p:xfrm>
        <a:graphic>
          <a:graphicData uri="http://schemas.openxmlformats.org/drawingml/2006/table">
            <a:tbl>
              <a:tblPr/>
              <a:tblGrid>
                <a:gridCol w="1709738"/>
                <a:gridCol w="1695450"/>
              </a:tblGrid>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As</a:t>
                      </a:r>
                    </a:p>
                  </a:txBody>
                  <a:tcPr horzOverflow="overflow">
                    <a:lnL cap="flat">
                      <a:noFill/>
                    </a:lnL>
                    <a:lnR w="12700"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0.44</a:t>
                      </a:r>
                    </a:p>
                  </a:txBody>
                  <a:tcPr horzOverflow="overflow">
                    <a:lnL w="12700" cap="flat" cmpd="sng" algn="ctr">
                      <a:solidFill>
                        <a:schemeClr val="tx1"/>
                      </a:solid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Se</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0.42</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Br</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2.9</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I</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0.47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Gd</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0.21</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Ta</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0.13</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Pt</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0.17</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Au</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0.16</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4975">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Hg</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0.16</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3388">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U</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lvl1pPr>
                        <a:spcBef>
                          <a:spcPct val="20000"/>
                        </a:spcBef>
                        <a:defRPr sz="2800">
                          <a:solidFill>
                            <a:schemeClr val="tx1"/>
                          </a:solidFill>
                          <a:latin typeface="Arial" pitchFamily="34" charset="0"/>
                        </a:defRPr>
                      </a:lvl1pPr>
                      <a:lvl2pPr>
                        <a:spcBef>
                          <a:spcPct val="20000"/>
                        </a:spcBef>
                        <a:defRPr sz="2400">
                          <a:solidFill>
                            <a:schemeClr val="tx1"/>
                          </a:solidFill>
                          <a:latin typeface="Arial" pitchFamily="34" charset="0"/>
                        </a:defRPr>
                      </a:lvl2pPr>
                      <a:lvl3pPr>
                        <a:spcBef>
                          <a:spcPct val="20000"/>
                        </a:spcBef>
                        <a:defRPr sz="2000">
                          <a:solidFill>
                            <a:schemeClr val="tx1"/>
                          </a:solidFill>
                          <a:latin typeface="Arial" pitchFamily="34" charset="0"/>
                        </a:defRPr>
                      </a:lvl3pPr>
                      <a:lvl4pPr>
                        <a:spcBef>
                          <a:spcPct val="20000"/>
                        </a:spcBef>
                        <a:defRPr>
                          <a:solidFill>
                            <a:schemeClr val="tx1"/>
                          </a:solidFill>
                          <a:latin typeface="Arial" pitchFamily="34" charset="0"/>
                        </a:defRPr>
                      </a:lvl4pPr>
                      <a:lvl5pPr>
                        <a:spcBef>
                          <a:spcPct val="20000"/>
                        </a:spcBef>
                        <a:defRPr>
                          <a:solidFill>
                            <a:schemeClr val="tx1"/>
                          </a:solidFill>
                          <a:latin typeface="Arial" pitchFamily="34" charset="0"/>
                        </a:defRPr>
                      </a:lvl5pPr>
                      <a:lvl6pPr fontAlgn="base">
                        <a:spcBef>
                          <a:spcPct val="20000"/>
                        </a:spcBef>
                        <a:spcAft>
                          <a:spcPct val="0"/>
                        </a:spcAft>
                        <a:defRPr>
                          <a:solidFill>
                            <a:schemeClr val="tx1"/>
                          </a:solidFill>
                          <a:latin typeface="Arial" pitchFamily="34" charset="0"/>
                        </a:defRPr>
                      </a:lvl6pPr>
                      <a:lvl7pPr fontAlgn="base">
                        <a:spcBef>
                          <a:spcPct val="20000"/>
                        </a:spcBef>
                        <a:spcAft>
                          <a:spcPct val="0"/>
                        </a:spcAft>
                        <a:defRPr>
                          <a:solidFill>
                            <a:schemeClr val="tx1"/>
                          </a:solidFill>
                          <a:latin typeface="Arial" pitchFamily="34" charset="0"/>
                        </a:defRPr>
                      </a:lvl7pPr>
                      <a:lvl8pPr fontAlgn="base">
                        <a:spcBef>
                          <a:spcPct val="20000"/>
                        </a:spcBef>
                        <a:spcAft>
                          <a:spcPct val="0"/>
                        </a:spcAft>
                        <a:defRPr>
                          <a:solidFill>
                            <a:schemeClr val="tx1"/>
                          </a:solidFill>
                          <a:latin typeface="Arial" pitchFamily="34" charset="0"/>
                        </a:defRPr>
                      </a:lvl8pPr>
                      <a:lvl9pPr fontAlgn="base">
                        <a:spcBef>
                          <a:spcPct val="20000"/>
                        </a:spcBef>
                        <a:spcAft>
                          <a:spcPct val="0"/>
                        </a:spcAft>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2800" b="0" i="0" u="none" strike="noStrike" cap="none" normalizeH="0" baseline="0" smtClean="0">
                          <a:ln>
                            <a:noFill/>
                          </a:ln>
                          <a:solidFill>
                            <a:schemeClr val="tx1"/>
                          </a:solidFill>
                          <a:effectLst/>
                          <a:latin typeface="Arial" pitchFamily="34" charset="0"/>
                        </a:rPr>
                        <a:t>0.23</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cap="flat">
                      <a:noFill/>
                    </a:lnB>
                    <a:lnTlToBr>
                      <a:noFill/>
                    </a:lnTlToBr>
                    <a:lnBlToTr>
                      <a:noFill/>
                    </a:lnBlToTr>
                    <a:noFill/>
                  </a:tcPr>
                </a:tc>
              </a:tr>
            </a:tbl>
          </a:graphicData>
        </a:graphic>
      </p:graphicFrame>
    </p:spTree>
    <p:extLst>
      <p:ext uri="{BB962C8B-B14F-4D97-AF65-F5344CB8AC3E}">
        <p14:creationId xmlns:p14="http://schemas.microsoft.com/office/powerpoint/2010/main" val="1012807452"/>
      </p:ext>
    </p:extLst>
  </p:cSld>
  <p:clrMapOvr>
    <a:masterClrMapping/>
  </p:clrMapOvr>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23106" name="Rectangle 2"/>
          <p:cNvSpPr>
            <a:spLocks noGrp="1" noChangeArrowheads="1"/>
          </p:cNvSpPr>
          <p:nvPr>
            <p:ph type="title"/>
          </p:nvPr>
        </p:nvSpPr>
        <p:spPr>
          <a:xfrm>
            <a:off x="685800" y="347663"/>
            <a:ext cx="7772400" cy="1143000"/>
          </a:xfrm>
        </p:spPr>
        <p:txBody>
          <a:bodyPr/>
          <a:lstStyle/>
          <a:p>
            <a:r>
              <a:rPr lang="en-US" altLang="en-US"/>
              <a:t>Types of radiation damage</a:t>
            </a:r>
          </a:p>
        </p:txBody>
      </p:sp>
      <p:sp>
        <p:nvSpPr>
          <p:cNvPr id="2223107" name="Rectangle 3"/>
          <p:cNvSpPr>
            <a:spLocks noGrp="1" noChangeArrowheads="1"/>
          </p:cNvSpPr>
          <p:nvPr>
            <p:ph type="body" idx="1"/>
          </p:nvPr>
        </p:nvSpPr>
        <p:spPr/>
        <p:txBody>
          <a:bodyPr/>
          <a:lstStyle/>
          <a:p>
            <a:pPr marL="609600" indent="-609600"/>
            <a:r>
              <a:rPr lang="en-US" altLang="en-US"/>
              <a:t>Global</a:t>
            </a:r>
          </a:p>
          <a:p>
            <a:pPr marL="990600" lvl="1" indent="-533400">
              <a:buFontTx/>
              <a:buAutoNum type="arabicPeriod"/>
            </a:pPr>
            <a:r>
              <a:rPr lang="en-US" altLang="en-US">
                <a:solidFill>
                  <a:schemeClr val="bg2"/>
                </a:solidFill>
              </a:rPr>
              <a:t>scale factor</a:t>
            </a:r>
          </a:p>
          <a:p>
            <a:pPr marL="990600" lvl="1" indent="-533400">
              <a:buFontTx/>
              <a:buAutoNum type="arabicPeriod"/>
            </a:pPr>
            <a:r>
              <a:rPr lang="en-US" altLang="en-US">
                <a:solidFill>
                  <a:schemeClr val="bg2"/>
                </a:solidFill>
              </a:rPr>
              <a:t>B factor</a:t>
            </a:r>
          </a:p>
          <a:p>
            <a:pPr marL="990600" lvl="1" indent="-533400">
              <a:buFontTx/>
              <a:buAutoNum type="arabicPeriod"/>
            </a:pPr>
            <a:r>
              <a:rPr lang="en-US" altLang="en-US">
                <a:solidFill>
                  <a:srgbClr val="FF0000"/>
                </a:solidFill>
              </a:rPr>
              <a:t>non-isomorphism</a:t>
            </a:r>
          </a:p>
          <a:p>
            <a:pPr marL="609600" indent="-609600"/>
            <a:r>
              <a:rPr lang="en-US" altLang="en-US"/>
              <a:t>Specific</a:t>
            </a:r>
          </a:p>
        </p:txBody>
      </p:sp>
    </p:spTree>
    <p:extLst>
      <p:ext uri="{BB962C8B-B14F-4D97-AF65-F5344CB8AC3E}">
        <p14:creationId xmlns:p14="http://schemas.microsoft.com/office/powerpoint/2010/main" val="38587480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223107">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24130" name="Rectangle 2"/>
          <p:cNvSpPr>
            <a:spLocks noGrp="1" noChangeArrowheads="1"/>
          </p:cNvSpPr>
          <p:nvPr>
            <p:ph type="title"/>
          </p:nvPr>
        </p:nvSpPr>
        <p:spPr>
          <a:xfrm>
            <a:off x="698500" y="0"/>
            <a:ext cx="7772400" cy="1143000"/>
          </a:xfrm>
          <a:noFill/>
          <a:ln/>
        </p:spPr>
        <p:txBody>
          <a:bodyPr/>
          <a:lstStyle/>
          <a:p>
            <a:r>
              <a:rPr lang="en-US" altLang="en-US" sz="5400"/>
              <a:t>R</a:t>
            </a:r>
            <a:r>
              <a:rPr lang="en-US" altLang="en-US" sz="5400" baseline="-25000"/>
              <a:t>iso</a:t>
            </a:r>
            <a:r>
              <a:rPr lang="en-US" altLang="en-US" sz="5400"/>
              <a:t> vs dose</a:t>
            </a:r>
          </a:p>
        </p:txBody>
      </p:sp>
      <p:graphicFrame>
        <p:nvGraphicFramePr>
          <p:cNvPr id="2224131" name="Object 3"/>
          <p:cNvGraphicFramePr>
            <a:graphicFrameLocks noChangeAspect="1"/>
          </p:cNvGraphicFramePr>
          <p:nvPr/>
        </p:nvGraphicFramePr>
        <p:xfrm>
          <a:off x="993775" y="835025"/>
          <a:ext cx="7464425" cy="5187950"/>
        </p:xfrm>
        <a:graphic>
          <a:graphicData uri="http://schemas.openxmlformats.org/presentationml/2006/ole">
            <mc:AlternateContent xmlns:mc="http://schemas.openxmlformats.org/markup-compatibility/2006">
              <mc:Choice xmlns:v="urn:schemas-microsoft-com:vml" Requires="v">
                <p:oleObj spid="_x0000_s764958" name="Chart" r:id="rId3" imgW="6096075" imgH="4238497" progId="MSGraph.Chart.8">
                  <p:embed followColorScheme="full"/>
                </p:oleObj>
              </mc:Choice>
              <mc:Fallback>
                <p:oleObj name="Chart" r:id="rId3" imgW="6096075" imgH="4238497" progId="MSGraph.Chart.8">
                  <p:embed followColorScheme="full"/>
                  <p:pic>
                    <p:nvPicPr>
                      <p:cNvPr id="0" name=""/>
                      <p:cNvPicPr>
                        <a:picLocks noChangeAspect="1" noChangeArrowheads="1"/>
                      </p:cNvPicPr>
                      <p:nvPr/>
                    </p:nvPicPr>
                    <p:blipFill>
                      <a:blip r:embed="rId4"/>
                      <a:srcRect/>
                      <a:stretch>
                        <a:fillRect/>
                      </a:stretch>
                    </p:blipFill>
                    <p:spPr bwMode="auto">
                      <a:xfrm>
                        <a:off x="993775" y="835025"/>
                        <a:ext cx="7464425" cy="5187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24132" name="Text Box 4"/>
          <p:cNvSpPr txBox="1">
            <a:spLocks noChangeArrowheads="1"/>
          </p:cNvSpPr>
          <p:nvPr/>
        </p:nvSpPr>
        <p:spPr bwMode="auto">
          <a:xfrm rot="-5400000">
            <a:off x="179387" y="3048001"/>
            <a:ext cx="1222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2400">
                <a:solidFill>
                  <a:srgbClr val="000000"/>
                </a:solidFill>
              </a:rPr>
              <a:t>R</a:t>
            </a:r>
            <a:r>
              <a:rPr lang="en-US" altLang="en-US" sz="2400" baseline="-25000">
                <a:solidFill>
                  <a:srgbClr val="000000"/>
                </a:solidFill>
              </a:rPr>
              <a:t>iso</a:t>
            </a:r>
            <a:r>
              <a:rPr lang="en-US" altLang="en-US" sz="2400">
                <a:solidFill>
                  <a:srgbClr val="000000"/>
                </a:solidFill>
              </a:rPr>
              <a:t> (%)</a:t>
            </a:r>
            <a:endParaRPr lang="en-US" altLang="en-US" sz="2400" baseline="-25000">
              <a:solidFill>
                <a:srgbClr val="000000"/>
              </a:solidFill>
            </a:endParaRPr>
          </a:p>
        </p:txBody>
      </p:sp>
      <p:sp>
        <p:nvSpPr>
          <p:cNvPr id="2224133" name="Text Box 5"/>
          <p:cNvSpPr txBox="1">
            <a:spLocks noChangeArrowheads="1"/>
          </p:cNvSpPr>
          <p:nvPr/>
        </p:nvSpPr>
        <p:spPr bwMode="auto">
          <a:xfrm>
            <a:off x="3298825" y="5780088"/>
            <a:ext cx="3184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2400">
                <a:solidFill>
                  <a:srgbClr val="000000"/>
                </a:solidFill>
              </a:rPr>
              <a:t>change in dose (</a:t>
            </a:r>
            <a:r>
              <a:rPr lang="en-US" altLang="en-US" sz="2400">
                <a:solidFill>
                  <a:srgbClr val="000000"/>
                </a:solidFill>
                <a:cs typeface="Arial" pitchFamily="34" charset="0"/>
              </a:rPr>
              <a:t>MGy</a:t>
            </a:r>
            <a:r>
              <a:rPr lang="en-US" altLang="en-US" sz="2400">
                <a:solidFill>
                  <a:srgbClr val="000000"/>
                </a:solidFill>
                <a:cs typeface="Arial" pitchFamily="34" charset="0"/>
                <a:sym typeface="Symbol" pitchFamily="18" charset="2"/>
              </a:rPr>
              <a:t>)</a:t>
            </a:r>
          </a:p>
        </p:txBody>
      </p:sp>
      <p:sp>
        <p:nvSpPr>
          <p:cNvPr id="2224134" name="Rectangle 6"/>
          <p:cNvSpPr>
            <a:spLocks noChangeArrowheads="1"/>
          </p:cNvSpPr>
          <p:nvPr/>
        </p:nvSpPr>
        <p:spPr bwMode="auto">
          <a:xfrm>
            <a:off x="4479925" y="3246438"/>
            <a:ext cx="22748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ltLang="en-US">
              <a:solidFill>
                <a:srgbClr val="000000"/>
              </a:solidFill>
            </a:endParaRPr>
          </a:p>
        </p:txBody>
      </p:sp>
      <p:sp>
        <p:nvSpPr>
          <p:cNvPr id="2224135" name="Text Box 7"/>
          <p:cNvSpPr txBox="1">
            <a:spLocks noChangeArrowheads="1"/>
          </p:cNvSpPr>
          <p:nvPr/>
        </p:nvSpPr>
        <p:spPr bwMode="auto">
          <a:xfrm>
            <a:off x="1798638" y="6491288"/>
            <a:ext cx="7345362"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solidFill>
                  <a:srgbClr val="000000"/>
                </a:solidFill>
              </a:rPr>
              <a:t>data taken from Banumathi, </a:t>
            </a:r>
            <a:r>
              <a:rPr lang="en-US" altLang="en-US" i="1">
                <a:solidFill>
                  <a:srgbClr val="000000"/>
                </a:solidFill>
              </a:rPr>
              <a:t>et al.</a:t>
            </a:r>
            <a:r>
              <a:rPr lang="en-US" altLang="en-US">
                <a:solidFill>
                  <a:srgbClr val="000000"/>
                </a:solidFill>
              </a:rPr>
              <a:t> (2004) </a:t>
            </a:r>
            <a:r>
              <a:rPr lang="en-US" altLang="en-US" i="1">
                <a:solidFill>
                  <a:srgbClr val="000000"/>
                </a:solidFill>
              </a:rPr>
              <a:t>Acta Cryst. D</a:t>
            </a:r>
            <a:r>
              <a:rPr lang="en-US" altLang="en-US">
                <a:solidFill>
                  <a:srgbClr val="000000"/>
                </a:solidFill>
              </a:rPr>
              <a:t> </a:t>
            </a:r>
            <a:r>
              <a:rPr lang="en-US" altLang="en-US" b="1">
                <a:solidFill>
                  <a:srgbClr val="000000"/>
                </a:solidFill>
              </a:rPr>
              <a:t>60</a:t>
            </a:r>
            <a:r>
              <a:rPr lang="en-US" altLang="en-US">
                <a:solidFill>
                  <a:srgbClr val="000000"/>
                </a:solidFill>
              </a:rPr>
              <a:t>, 1085-1093.</a:t>
            </a:r>
          </a:p>
        </p:txBody>
      </p:sp>
    </p:spTree>
    <p:extLst>
      <p:ext uri="{BB962C8B-B14F-4D97-AF65-F5344CB8AC3E}">
        <p14:creationId xmlns:p14="http://schemas.microsoft.com/office/powerpoint/2010/main" val="1902962389"/>
      </p:ext>
    </p:extLst>
  </p:cSld>
  <p:clrMapOvr>
    <a:masterClrMapping/>
  </p:clrMapOvr>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25154" name="Rectangle 2"/>
          <p:cNvSpPr>
            <a:spLocks noGrp="1" noChangeArrowheads="1"/>
          </p:cNvSpPr>
          <p:nvPr>
            <p:ph type="title"/>
          </p:nvPr>
        </p:nvSpPr>
        <p:spPr>
          <a:xfrm>
            <a:off x="698500" y="0"/>
            <a:ext cx="7772400" cy="1143000"/>
          </a:xfrm>
          <a:noFill/>
          <a:ln/>
        </p:spPr>
        <p:txBody>
          <a:bodyPr/>
          <a:lstStyle/>
          <a:p>
            <a:r>
              <a:rPr lang="en-US" altLang="en-US" sz="5400"/>
              <a:t>R</a:t>
            </a:r>
            <a:r>
              <a:rPr lang="en-US" altLang="en-US" sz="5400" baseline="-25000"/>
              <a:t>iso</a:t>
            </a:r>
            <a:r>
              <a:rPr lang="en-US" altLang="en-US" sz="5400"/>
              <a:t> vs dose</a:t>
            </a:r>
          </a:p>
        </p:txBody>
      </p:sp>
      <p:graphicFrame>
        <p:nvGraphicFramePr>
          <p:cNvPr id="2225155" name="Object 3"/>
          <p:cNvGraphicFramePr>
            <a:graphicFrameLocks noChangeAspect="1"/>
          </p:cNvGraphicFramePr>
          <p:nvPr/>
        </p:nvGraphicFramePr>
        <p:xfrm>
          <a:off x="993775" y="835025"/>
          <a:ext cx="7464425" cy="5187950"/>
        </p:xfrm>
        <a:graphic>
          <a:graphicData uri="http://schemas.openxmlformats.org/presentationml/2006/ole">
            <mc:AlternateContent xmlns:mc="http://schemas.openxmlformats.org/markup-compatibility/2006">
              <mc:Choice xmlns:v="urn:schemas-microsoft-com:vml" Requires="v">
                <p:oleObj spid="_x0000_s765982" name="Chart" r:id="rId3" imgW="6096075" imgH="4238497" progId="MSGraph.Chart.8">
                  <p:embed followColorScheme="full"/>
                </p:oleObj>
              </mc:Choice>
              <mc:Fallback>
                <p:oleObj name="Chart" r:id="rId3" imgW="6096075" imgH="4238497" progId="MSGraph.Chart.8">
                  <p:embed followColorScheme="full"/>
                  <p:pic>
                    <p:nvPicPr>
                      <p:cNvPr id="0" name=""/>
                      <p:cNvPicPr>
                        <a:picLocks noChangeAspect="1" noChangeArrowheads="1"/>
                      </p:cNvPicPr>
                      <p:nvPr/>
                    </p:nvPicPr>
                    <p:blipFill>
                      <a:blip r:embed="rId4"/>
                      <a:srcRect/>
                      <a:stretch>
                        <a:fillRect/>
                      </a:stretch>
                    </p:blipFill>
                    <p:spPr bwMode="auto">
                      <a:xfrm>
                        <a:off x="993775" y="835025"/>
                        <a:ext cx="7464425" cy="5187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25156" name="Text Box 4"/>
          <p:cNvSpPr txBox="1">
            <a:spLocks noChangeArrowheads="1"/>
          </p:cNvSpPr>
          <p:nvPr/>
        </p:nvSpPr>
        <p:spPr bwMode="auto">
          <a:xfrm rot="-5400000">
            <a:off x="179387" y="3048001"/>
            <a:ext cx="1222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2400">
                <a:solidFill>
                  <a:srgbClr val="000000"/>
                </a:solidFill>
              </a:rPr>
              <a:t>R</a:t>
            </a:r>
            <a:r>
              <a:rPr lang="en-US" altLang="en-US" sz="2400" baseline="-25000">
                <a:solidFill>
                  <a:srgbClr val="000000"/>
                </a:solidFill>
              </a:rPr>
              <a:t>iso</a:t>
            </a:r>
            <a:r>
              <a:rPr lang="en-US" altLang="en-US" sz="2400">
                <a:solidFill>
                  <a:srgbClr val="000000"/>
                </a:solidFill>
              </a:rPr>
              <a:t> (%)</a:t>
            </a:r>
            <a:endParaRPr lang="en-US" altLang="en-US" sz="2400" baseline="-25000">
              <a:solidFill>
                <a:srgbClr val="000000"/>
              </a:solidFill>
            </a:endParaRPr>
          </a:p>
        </p:txBody>
      </p:sp>
      <p:sp>
        <p:nvSpPr>
          <p:cNvPr id="2225157" name="Text Box 5"/>
          <p:cNvSpPr txBox="1">
            <a:spLocks noChangeArrowheads="1"/>
          </p:cNvSpPr>
          <p:nvPr/>
        </p:nvSpPr>
        <p:spPr bwMode="auto">
          <a:xfrm>
            <a:off x="3298825" y="5780088"/>
            <a:ext cx="3184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2400">
                <a:solidFill>
                  <a:srgbClr val="000000"/>
                </a:solidFill>
              </a:rPr>
              <a:t>change in dose (</a:t>
            </a:r>
            <a:r>
              <a:rPr lang="en-US" altLang="en-US" sz="2400">
                <a:solidFill>
                  <a:srgbClr val="000000"/>
                </a:solidFill>
                <a:cs typeface="Arial" pitchFamily="34" charset="0"/>
              </a:rPr>
              <a:t>MGy</a:t>
            </a:r>
            <a:r>
              <a:rPr lang="en-US" altLang="en-US" sz="2400">
                <a:solidFill>
                  <a:srgbClr val="000000"/>
                </a:solidFill>
                <a:cs typeface="Arial" pitchFamily="34" charset="0"/>
                <a:sym typeface="Symbol" pitchFamily="18" charset="2"/>
              </a:rPr>
              <a:t>)</a:t>
            </a:r>
          </a:p>
        </p:txBody>
      </p:sp>
      <p:sp>
        <p:nvSpPr>
          <p:cNvPr id="2225158" name="Rectangle 6"/>
          <p:cNvSpPr>
            <a:spLocks noChangeArrowheads="1"/>
          </p:cNvSpPr>
          <p:nvPr/>
        </p:nvSpPr>
        <p:spPr bwMode="auto">
          <a:xfrm>
            <a:off x="4479925" y="3246438"/>
            <a:ext cx="22748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ltLang="en-US">
              <a:solidFill>
                <a:srgbClr val="000000"/>
              </a:solidFill>
            </a:endParaRPr>
          </a:p>
        </p:txBody>
      </p:sp>
      <p:sp>
        <p:nvSpPr>
          <p:cNvPr id="2225159" name="Text Box 7"/>
          <p:cNvSpPr txBox="1">
            <a:spLocks noChangeArrowheads="1"/>
          </p:cNvSpPr>
          <p:nvPr/>
        </p:nvSpPr>
        <p:spPr bwMode="auto">
          <a:xfrm>
            <a:off x="1798638" y="6491288"/>
            <a:ext cx="7345362"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solidFill>
                  <a:srgbClr val="000000"/>
                </a:solidFill>
              </a:rPr>
              <a:t>data taken from Banumathi, </a:t>
            </a:r>
            <a:r>
              <a:rPr lang="en-US" altLang="en-US" i="1">
                <a:solidFill>
                  <a:srgbClr val="000000"/>
                </a:solidFill>
              </a:rPr>
              <a:t>et al.</a:t>
            </a:r>
            <a:r>
              <a:rPr lang="en-US" altLang="en-US">
                <a:solidFill>
                  <a:srgbClr val="000000"/>
                </a:solidFill>
              </a:rPr>
              <a:t> (2004) </a:t>
            </a:r>
            <a:r>
              <a:rPr lang="en-US" altLang="en-US" i="1">
                <a:solidFill>
                  <a:srgbClr val="000000"/>
                </a:solidFill>
              </a:rPr>
              <a:t>Acta Cryst. D</a:t>
            </a:r>
            <a:r>
              <a:rPr lang="en-US" altLang="en-US">
                <a:solidFill>
                  <a:srgbClr val="000000"/>
                </a:solidFill>
              </a:rPr>
              <a:t> </a:t>
            </a:r>
            <a:r>
              <a:rPr lang="en-US" altLang="en-US" b="1">
                <a:solidFill>
                  <a:srgbClr val="000000"/>
                </a:solidFill>
              </a:rPr>
              <a:t>60</a:t>
            </a:r>
            <a:r>
              <a:rPr lang="en-US" altLang="en-US">
                <a:solidFill>
                  <a:srgbClr val="000000"/>
                </a:solidFill>
              </a:rPr>
              <a:t>, 1085-1093.</a:t>
            </a:r>
          </a:p>
        </p:txBody>
      </p:sp>
      <p:sp>
        <p:nvSpPr>
          <p:cNvPr id="2225160" name="Text Box 8"/>
          <p:cNvSpPr txBox="1">
            <a:spLocks noChangeArrowheads="1"/>
          </p:cNvSpPr>
          <p:nvPr/>
        </p:nvSpPr>
        <p:spPr bwMode="auto">
          <a:xfrm>
            <a:off x="2525713" y="1560513"/>
            <a:ext cx="290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800">
                <a:solidFill>
                  <a:srgbClr val="000000"/>
                </a:solidFill>
              </a:rPr>
              <a:t>R</a:t>
            </a:r>
            <a:r>
              <a:rPr lang="en-US" altLang="en-US" sz="2800" baseline="-25000">
                <a:solidFill>
                  <a:srgbClr val="000000"/>
                </a:solidFill>
              </a:rPr>
              <a:t>iso</a:t>
            </a:r>
            <a:r>
              <a:rPr lang="en-US" altLang="en-US" sz="2800">
                <a:solidFill>
                  <a:srgbClr val="000000"/>
                </a:solidFill>
              </a:rPr>
              <a:t> </a:t>
            </a:r>
            <a:r>
              <a:rPr lang="en-US" altLang="en-US" sz="2800">
                <a:solidFill>
                  <a:srgbClr val="000000"/>
                </a:solidFill>
                <a:cs typeface="Arial" pitchFamily="34" charset="0"/>
              </a:rPr>
              <a:t>≈</a:t>
            </a:r>
            <a:r>
              <a:rPr lang="en-US" altLang="en-US" sz="2800">
                <a:solidFill>
                  <a:srgbClr val="000000"/>
                </a:solidFill>
              </a:rPr>
              <a:t> 0.7 %/</a:t>
            </a:r>
            <a:r>
              <a:rPr lang="en-US" altLang="en-US" sz="2800">
                <a:solidFill>
                  <a:srgbClr val="000000"/>
                </a:solidFill>
                <a:cs typeface="Arial" pitchFamily="34" charset="0"/>
              </a:rPr>
              <a:t>MGy</a:t>
            </a:r>
          </a:p>
        </p:txBody>
      </p:sp>
      <p:sp>
        <p:nvSpPr>
          <p:cNvPr id="2225161" name="Line 9"/>
          <p:cNvSpPr>
            <a:spLocks noChangeShapeType="1"/>
          </p:cNvSpPr>
          <p:nvPr/>
        </p:nvSpPr>
        <p:spPr bwMode="auto">
          <a:xfrm>
            <a:off x="1879600" y="1854200"/>
            <a:ext cx="550863" cy="0"/>
          </a:xfrm>
          <a:prstGeom prst="line">
            <a:avLst/>
          </a:prstGeom>
          <a:noFill/>
          <a:ln w="381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Tree>
    <p:extLst>
      <p:ext uri="{BB962C8B-B14F-4D97-AF65-F5344CB8AC3E}">
        <p14:creationId xmlns:p14="http://schemas.microsoft.com/office/powerpoint/2010/main" val="2244207314"/>
      </p:ext>
    </p:extLst>
  </p:cSld>
  <p:clrMapOvr>
    <a:masterClrMapping/>
  </p:clrMapOvr>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9250" name="Rectangle 2"/>
          <p:cNvSpPr>
            <a:spLocks noGrp="1" noChangeArrowheads="1"/>
          </p:cNvSpPr>
          <p:nvPr>
            <p:ph type="title"/>
          </p:nvPr>
        </p:nvSpPr>
        <p:spPr>
          <a:xfrm>
            <a:off x="685800" y="347663"/>
            <a:ext cx="7772400" cy="1143000"/>
          </a:xfrm>
        </p:spPr>
        <p:txBody>
          <a:bodyPr/>
          <a:lstStyle/>
          <a:p>
            <a:r>
              <a:rPr lang="en-US" altLang="en-US"/>
              <a:t>Types of radiation damage</a:t>
            </a:r>
          </a:p>
        </p:txBody>
      </p:sp>
      <p:sp>
        <p:nvSpPr>
          <p:cNvPr id="2229251" name="Rectangle 3"/>
          <p:cNvSpPr>
            <a:spLocks noGrp="1" noChangeArrowheads="1"/>
          </p:cNvSpPr>
          <p:nvPr>
            <p:ph type="body" idx="1"/>
          </p:nvPr>
        </p:nvSpPr>
        <p:spPr/>
        <p:txBody>
          <a:bodyPr/>
          <a:lstStyle/>
          <a:p>
            <a:pPr marL="609600" indent="-609600"/>
            <a:r>
              <a:rPr lang="en-US" altLang="en-US"/>
              <a:t>Global</a:t>
            </a:r>
          </a:p>
          <a:p>
            <a:pPr marL="990600" lvl="1" indent="-533400">
              <a:buFontTx/>
              <a:buAutoNum type="arabicPeriod"/>
            </a:pPr>
            <a:r>
              <a:rPr lang="en-US" altLang="en-US">
                <a:solidFill>
                  <a:schemeClr val="bg2"/>
                </a:solidFill>
              </a:rPr>
              <a:t>scale factor</a:t>
            </a:r>
          </a:p>
          <a:p>
            <a:pPr marL="990600" lvl="1" indent="-533400">
              <a:buFontTx/>
              <a:buAutoNum type="arabicPeriod"/>
            </a:pPr>
            <a:r>
              <a:rPr lang="en-US" altLang="en-US">
                <a:solidFill>
                  <a:schemeClr val="bg2"/>
                </a:solidFill>
              </a:rPr>
              <a:t>B factor</a:t>
            </a:r>
          </a:p>
          <a:p>
            <a:pPr marL="990600" lvl="1" indent="-533400">
              <a:buFontTx/>
              <a:buAutoNum type="arabicPeriod"/>
            </a:pPr>
            <a:r>
              <a:rPr lang="en-US" altLang="en-US">
                <a:solidFill>
                  <a:schemeClr val="bg2"/>
                </a:solidFill>
              </a:rPr>
              <a:t>non-isomorphism</a:t>
            </a:r>
          </a:p>
          <a:p>
            <a:pPr marL="609600" indent="-609600"/>
            <a:r>
              <a:rPr lang="en-US" altLang="en-US"/>
              <a:t>Specific</a:t>
            </a:r>
          </a:p>
          <a:p>
            <a:pPr marL="990600" lvl="1" indent="-533400">
              <a:buFontTx/>
              <a:buAutoNum type="arabicPeriod"/>
            </a:pPr>
            <a:r>
              <a:rPr lang="en-US" altLang="en-US">
                <a:solidFill>
                  <a:srgbClr val="FF0000"/>
                </a:solidFill>
              </a:rPr>
              <a:t>depends on chemistry</a:t>
            </a:r>
          </a:p>
        </p:txBody>
      </p:sp>
    </p:spTree>
    <p:extLst>
      <p:ext uri="{BB962C8B-B14F-4D97-AF65-F5344CB8AC3E}">
        <p14:creationId xmlns:p14="http://schemas.microsoft.com/office/powerpoint/2010/main" val="17427774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22925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8898" name="Rectangle 2"/>
          <p:cNvSpPr>
            <a:spLocks noGrp="1" noChangeArrowheads="1"/>
          </p:cNvSpPr>
          <p:nvPr>
            <p:ph type="title"/>
          </p:nvPr>
        </p:nvSpPr>
        <p:spPr>
          <a:xfrm>
            <a:off x="457200" y="0"/>
            <a:ext cx="8229600" cy="1360488"/>
          </a:xfrm>
          <a:noFill/>
        </p:spPr>
        <p:txBody>
          <a:bodyPr/>
          <a:lstStyle/>
          <a:p>
            <a:r>
              <a:rPr lang="en-US" altLang="en-US" sz="5400">
                <a:solidFill>
                  <a:schemeClr val="tx1"/>
                </a:solidFill>
              </a:rPr>
              <a:t>Specific damage</a:t>
            </a:r>
          </a:p>
        </p:txBody>
      </p:sp>
      <p:pic>
        <p:nvPicPr>
          <p:cNvPr id="2128919" name="warp.avi">
            <a:hlinkClick r:id="" action="ppaction://media"/>
          </p:cNvPr>
          <p:cNvPicPr>
            <a:picLocks noGrp="1" noRot="1" noChangeAspect="1" noChangeArrowheads="1"/>
          </p:cNvPicPr>
          <p:nvPr>
            <p:ph idx="1"/>
            <a:videoFile r:link="rId1"/>
          </p:nvPr>
        </p:nvPicPr>
        <p:blipFill>
          <a:blip r:embed="rId3"/>
          <a:srcRect/>
          <a:stretch>
            <a:fillRect/>
          </a:stretch>
        </p:blipFill>
        <p:spPr>
          <a:xfrm>
            <a:off x="1828800" y="1827213"/>
            <a:ext cx="5486400" cy="4114800"/>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28921" name="Text Box 25"/>
          <p:cNvSpPr txBox="1">
            <a:spLocks noChangeArrowheads="1"/>
          </p:cNvSpPr>
          <p:nvPr/>
        </p:nvSpPr>
        <p:spPr bwMode="auto">
          <a:xfrm>
            <a:off x="3457575" y="6081713"/>
            <a:ext cx="2228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000000"/>
                </a:solidFill>
              </a:rPr>
              <a:t>final, refined phases</a:t>
            </a:r>
          </a:p>
        </p:txBody>
      </p:sp>
    </p:spTree>
    <p:extLst>
      <p:ext uri="{BB962C8B-B14F-4D97-AF65-F5344CB8AC3E}">
        <p14:creationId xmlns:p14="http://schemas.microsoft.com/office/powerpoint/2010/main" val="38115198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mediacall" presetSubtype="0" fill="hold" nodeType="clickEffect">
                                  <p:stCondLst>
                                    <p:cond delay="0"/>
                                  </p:stCondLst>
                                  <p:childTnLst>
                                    <p:cmd type="call" cmd="playFrom(0.0)">
                                      <p:cBhvr>
                                        <p:cTn id="6" dur="6700" fill="hold"/>
                                        <p:tgtEl>
                                          <p:spTgt spid="212891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fill="hold" display="0">
                  <p:stCondLst>
                    <p:cond delay="indefinite"/>
                  </p:stCondLst>
                  <p:endCondLst>
                    <p:cond evt="onNext" delay="0">
                      <p:tgtEl>
                        <p:sldTgt/>
                      </p:tgtEl>
                    </p:cond>
                    <p:cond evt="onPrev" delay="0">
                      <p:tgtEl>
                        <p:sldTgt/>
                      </p:tgtEl>
                    </p:cond>
                  </p:endCondLst>
                </p:cTn>
                <p:tgtEl>
                  <p:spTgt spid="2128919"/>
                </p:tgtEl>
              </p:cMediaNode>
            </p:video>
            <p:seq concurrent="1" nextAc="seek">
              <p:cTn id="8" restart="whenNotActive" fill="hold" evtFilter="cancelBubble" nodeType="interactiveSeq">
                <p:stCondLst>
                  <p:cond evt="onClick" delay="0">
                    <p:tgtEl>
                      <p:spTgt spid="2128919"/>
                    </p:tgtEl>
                  </p:cond>
                </p:stCondLst>
                <p:endSync evt="end" delay="0">
                  <p:rtn val="all"/>
                </p:endSync>
                <p:childTnLst>
                  <p:par>
                    <p:cTn id="9" fill="hold" nodeType="clickPar">
                      <p:stCondLst>
                        <p:cond delay="0"/>
                      </p:stCondLst>
                      <p:childTnLst>
                        <p:par>
                          <p:cTn id="10" fill="hold" nodeType="withGroup">
                            <p:stCondLst>
                              <p:cond delay="0"/>
                            </p:stCondLst>
                            <p:childTnLst>
                              <p:par>
                                <p:cTn id="11" presetID="2" presetClass="mediacall" presetSubtype="0" fill="hold" nodeType="withEffect">
                                  <p:stCondLst>
                                    <p:cond delay="0"/>
                                  </p:stCondLst>
                                  <p:childTnLst>
                                    <p:cmd type="call" cmd="togglePause">
                                      <p:cBhvr>
                                        <p:cTn id="12" dur="1" fill="hold"/>
                                        <p:tgtEl>
                                          <p:spTgt spid="2128919"/>
                                        </p:tgtEl>
                                      </p:cBhvr>
                                    </p:cmd>
                                  </p:childTnLst>
                                </p:cTn>
                              </p:par>
                            </p:childTnLst>
                          </p:cTn>
                        </p:par>
                      </p:childTnLst>
                    </p:cTn>
                  </p:par>
                </p:childTnLst>
              </p:cTn>
              <p:nextCondLst>
                <p:cond evt="onClick" delay="0">
                  <p:tgtEl>
                    <p:spTgt spid="2128919"/>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p:txBody>
          <a:bodyPr/>
          <a:lstStyle/>
          <a:p>
            <a:pPr eaLnBrk="1" hangingPunct="1"/>
            <a:r>
              <a:rPr lang="en-US" altLang="en-US" sz="6000" smtClean="0"/>
              <a:t>Adding noise</a:t>
            </a:r>
          </a:p>
        </p:txBody>
      </p:sp>
      <p:sp>
        <p:nvSpPr>
          <p:cNvPr id="40963" name="Rectangle 3"/>
          <p:cNvSpPr>
            <a:spLocks noGrp="1" noChangeArrowheads="1"/>
          </p:cNvSpPr>
          <p:nvPr>
            <p:ph type="body" idx="1"/>
          </p:nvPr>
        </p:nvSpPr>
        <p:spPr/>
        <p:txBody>
          <a:bodyPr/>
          <a:lstStyle/>
          <a:p>
            <a:pPr algn="ctr" eaLnBrk="1" hangingPunct="1">
              <a:buFontTx/>
              <a:buNone/>
            </a:pPr>
            <a:endParaRPr lang="en-US" altLang="en-US" sz="2400" smtClean="0">
              <a:cs typeface="Arial" pitchFamily="34" charset="0"/>
            </a:endParaRPr>
          </a:p>
          <a:p>
            <a:pPr algn="ctr" eaLnBrk="1" hangingPunct="1">
              <a:buFontTx/>
              <a:buNone/>
            </a:pPr>
            <a:r>
              <a:rPr lang="en-US" altLang="en-US" sz="5400" smtClean="0">
                <a:cs typeface="Arial" pitchFamily="34" charset="0"/>
              </a:rPr>
              <a:t>1</a:t>
            </a:r>
            <a:r>
              <a:rPr lang="en-US" altLang="en-US" sz="5400" baseline="50000" smtClean="0">
                <a:solidFill>
                  <a:schemeClr val="bg2"/>
                </a:solidFill>
                <a:cs typeface="Arial" pitchFamily="34" charset="0"/>
              </a:rPr>
              <a:t>2</a:t>
            </a:r>
            <a:r>
              <a:rPr lang="en-US" altLang="en-US" sz="5400" smtClean="0">
                <a:cs typeface="Arial" pitchFamily="34" charset="0"/>
              </a:rPr>
              <a:t> + 1</a:t>
            </a:r>
            <a:r>
              <a:rPr lang="en-US" altLang="en-US" sz="5400" baseline="50000" smtClean="0">
                <a:solidFill>
                  <a:schemeClr val="bg2"/>
                </a:solidFill>
                <a:cs typeface="Arial" pitchFamily="34" charset="0"/>
              </a:rPr>
              <a:t>2</a:t>
            </a:r>
            <a:r>
              <a:rPr lang="en-US" altLang="en-US" sz="5400" smtClean="0">
                <a:cs typeface="Arial" pitchFamily="34" charset="0"/>
              </a:rPr>
              <a:t> = 1.4</a:t>
            </a:r>
            <a:r>
              <a:rPr lang="en-US" altLang="en-US" sz="5400" baseline="50000" smtClean="0">
                <a:solidFill>
                  <a:schemeClr val="bg2"/>
                </a:solidFill>
                <a:cs typeface="Arial" pitchFamily="34" charset="0"/>
              </a:rPr>
              <a:t>2</a:t>
            </a:r>
          </a:p>
          <a:p>
            <a:pPr algn="ctr" eaLnBrk="1" hangingPunct="1">
              <a:buFontTx/>
              <a:buNone/>
            </a:pPr>
            <a:endParaRPr lang="en-US" altLang="en-US" sz="1800" smtClean="0">
              <a:cs typeface="Arial" pitchFamily="34" charset="0"/>
            </a:endParaRPr>
          </a:p>
          <a:p>
            <a:pPr algn="ctr" eaLnBrk="1" hangingPunct="1">
              <a:buFontTx/>
              <a:buNone/>
            </a:pPr>
            <a:r>
              <a:rPr lang="en-US" altLang="en-US" sz="5400" smtClean="0">
                <a:solidFill>
                  <a:schemeClr val="bg1"/>
                </a:solidFill>
                <a:cs typeface="Arial" pitchFamily="34" charset="0"/>
              </a:rPr>
              <a:t>3</a:t>
            </a:r>
            <a:r>
              <a:rPr lang="en-US" altLang="en-US" sz="5400" baseline="50000" smtClean="0">
                <a:solidFill>
                  <a:schemeClr val="bg1"/>
                </a:solidFill>
                <a:cs typeface="Arial" pitchFamily="34" charset="0"/>
              </a:rPr>
              <a:t>2</a:t>
            </a:r>
            <a:r>
              <a:rPr lang="en-US" altLang="en-US" sz="5400" smtClean="0">
                <a:solidFill>
                  <a:schemeClr val="bg1"/>
                </a:solidFill>
                <a:cs typeface="Arial" pitchFamily="34" charset="0"/>
              </a:rPr>
              <a:t> + 1</a:t>
            </a:r>
            <a:r>
              <a:rPr lang="en-US" altLang="en-US" sz="5400" baseline="50000" smtClean="0">
                <a:solidFill>
                  <a:schemeClr val="bg1"/>
                </a:solidFill>
                <a:cs typeface="Arial" pitchFamily="34" charset="0"/>
              </a:rPr>
              <a:t>2</a:t>
            </a:r>
            <a:r>
              <a:rPr lang="en-US" altLang="en-US" sz="5400" smtClean="0">
                <a:solidFill>
                  <a:schemeClr val="bg1"/>
                </a:solidFill>
                <a:cs typeface="Arial" pitchFamily="34" charset="0"/>
              </a:rPr>
              <a:t> = 3.2</a:t>
            </a:r>
            <a:r>
              <a:rPr lang="en-US" altLang="en-US" sz="5400" baseline="50000" smtClean="0">
                <a:solidFill>
                  <a:schemeClr val="bg1"/>
                </a:solidFill>
                <a:cs typeface="Arial" pitchFamily="34" charset="0"/>
              </a:rPr>
              <a:t>2</a:t>
            </a:r>
          </a:p>
          <a:p>
            <a:pPr algn="ctr" eaLnBrk="1" hangingPunct="1">
              <a:buFontTx/>
              <a:buNone/>
            </a:pPr>
            <a:endParaRPr lang="en-US" altLang="en-US" sz="1800" smtClean="0">
              <a:cs typeface="Arial" pitchFamily="34" charset="0"/>
            </a:endParaRPr>
          </a:p>
          <a:p>
            <a:pPr algn="ctr" eaLnBrk="1" hangingPunct="1">
              <a:buFontTx/>
              <a:buNone/>
            </a:pPr>
            <a:r>
              <a:rPr lang="el-GR" altLang="en-US" sz="5400" smtClean="0">
                <a:cs typeface="Arial" pitchFamily="34" charset="0"/>
              </a:rPr>
              <a:t>σ</a:t>
            </a:r>
            <a:r>
              <a:rPr lang="el-GR" altLang="en-US" sz="5400" baseline="-25000" smtClean="0">
                <a:cs typeface="Arial" pitchFamily="34" charset="0"/>
              </a:rPr>
              <a:t>total</a:t>
            </a:r>
            <a:r>
              <a:rPr lang="en-US" altLang="en-US" sz="5400" baseline="30000" smtClean="0">
                <a:cs typeface="Arial" pitchFamily="34" charset="0"/>
              </a:rPr>
              <a:t>2</a:t>
            </a:r>
            <a:r>
              <a:rPr lang="en-US" altLang="en-US" sz="5400" smtClean="0">
                <a:cs typeface="Arial" pitchFamily="34" charset="0"/>
              </a:rPr>
              <a:t> = </a:t>
            </a:r>
            <a:r>
              <a:rPr lang="el-GR" altLang="en-US" sz="5400" smtClean="0">
                <a:cs typeface="Arial" pitchFamily="34" charset="0"/>
              </a:rPr>
              <a:t>σ</a:t>
            </a:r>
            <a:r>
              <a:rPr lang="en-US" altLang="en-US" sz="5400" baseline="-25000" smtClean="0">
                <a:cs typeface="Arial" pitchFamily="34" charset="0"/>
              </a:rPr>
              <a:t>1</a:t>
            </a:r>
            <a:r>
              <a:rPr lang="en-US" altLang="en-US" sz="5400" baseline="30000" smtClean="0">
                <a:cs typeface="Arial" pitchFamily="34" charset="0"/>
              </a:rPr>
              <a:t>2</a:t>
            </a:r>
            <a:r>
              <a:rPr lang="en-US" altLang="en-US" sz="5400" smtClean="0">
                <a:cs typeface="Arial" pitchFamily="34" charset="0"/>
              </a:rPr>
              <a:t> + </a:t>
            </a:r>
            <a:r>
              <a:rPr lang="el-GR" altLang="en-US" sz="5400" smtClean="0">
                <a:cs typeface="Arial" pitchFamily="34" charset="0"/>
              </a:rPr>
              <a:t>σ</a:t>
            </a:r>
            <a:r>
              <a:rPr lang="en-US" altLang="en-US" sz="5400" baseline="-25000" smtClean="0">
                <a:cs typeface="Arial" pitchFamily="34" charset="0"/>
              </a:rPr>
              <a:t>2</a:t>
            </a:r>
            <a:r>
              <a:rPr lang="en-US" altLang="en-US" sz="5400" baseline="30000" smtClean="0">
                <a:cs typeface="Arial" pitchFamily="34" charset="0"/>
              </a:rPr>
              <a:t>2</a:t>
            </a:r>
            <a:endParaRPr lang="en-US" altLang="en-US" sz="5400" smtClean="0">
              <a:cs typeface="Arial" pitchFamily="34" charset="0"/>
            </a:endParaRPr>
          </a:p>
          <a:p>
            <a:pPr algn="ctr" eaLnBrk="1" hangingPunct="1">
              <a:buFontTx/>
              <a:buNone/>
            </a:pPr>
            <a:endParaRPr lang="el-GR" altLang="en-US" sz="5400" smtClean="0">
              <a:cs typeface="Arial" pitchFamily="34" charset="0"/>
            </a:endParaRPr>
          </a:p>
        </p:txBody>
      </p:sp>
    </p:spTree>
    <p:extLst>
      <p:ext uri="{BB962C8B-B14F-4D97-AF65-F5344CB8AC3E}">
        <p14:creationId xmlns:p14="http://schemas.microsoft.com/office/powerpoint/2010/main" val="530918702"/>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2994" name="Rectangle 2"/>
          <p:cNvSpPr>
            <a:spLocks noGrp="1" noChangeArrowheads="1"/>
          </p:cNvSpPr>
          <p:nvPr>
            <p:ph type="title"/>
          </p:nvPr>
        </p:nvSpPr>
        <p:spPr>
          <a:xfrm>
            <a:off x="457200" y="0"/>
            <a:ext cx="8229600" cy="1360488"/>
          </a:xfrm>
          <a:noFill/>
        </p:spPr>
        <p:txBody>
          <a:bodyPr/>
          <a:lstStyle/>
          <a:p>
            <a:r>
              <a:rPr lang="en-US" altLang="en-US" sz="5400">
                <a:solidFill>
                  <a:schemeClr val="tx1"/>
                </a:solidFill>
              </a:rPr>
              <a:t>Specific damage</a:t>
            </a:r>
          </a:p>
        </p:txBody>
      </p:sp>
      <p:pic>
        <p:nvPicPr>
          <p:cNvPr id="2132997" name="phaser.avi">
            <a:hlinkClick r:id="" action="ppaction://media"/>
          </p:cNvPr>
          <p:cNvPicPr>
            <a:picLocks noGrp="1" noRot="1" noChangeAspect="1" noChangeArrowheads="1"/>
          </p:cNvPicPr>
          <p:nvPr>
            <p:ph idx="1"/>
            <a:videoFile r:link="rId1"/>
          </p:nvPr>
        </p:nvPicPr>
        <p:blipFill>
          <a:blip r:embed="rId3"/>
          <a:srcRect/>
          <a:stretch>
            <a:fillRect/>
          </a:stretch>
        </p:blipFill>
        <p:spPr>
          <a:xfrm>
            <a:off x="1828800" y="1827213"/>
            <a:ext cx="5486400" cy="4114800"/>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32999" name="Text Box 7"/>
          <p:cNvSpPr txBox="1">
            <a:spLocks noChangeArrowheads="1"/>
          </p:cNvSpPr>
          <p:nvPr/>
        </p:nvSpPr>
        <p:spPr bwMode="auto">
          <a:xfrm>
            <a:off x="2867025" y="6081713"/>
            <a:ext cx="3409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000000"/>
                </a:solidFill>
              </a:rPr>
              <a:t>experimentally-obtained phases</a:t>
            </a:r>
          </a:p>
        </p:txBody>
      </p:sp>
    </p:spTree>
    <p:extLst>
      <p:ext uri="{BB962C8B-B14F-4D97-AF65-F5344CB8AC3E}">
        <p14:creationId xmlns:p14="http://schemas.microsoft.com/office/powerpoint/2010/main" val="6477958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6700" fill="hold"/>
                                        <p:tgtEl>
                                          <p:spTgt spid="213299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fill="hold" display="0">
                  <p:stCondLst>
                    <p:cond delay="indefinite"/>
                  </p:stCondLst>
                  <p:endCondLst>
                    <p:cond evt="onNext" delay="0">
                      <p:tgtEl>
                        <p:sldTgt/>
                      </p:tgtEl>
                    </p:cond>
                    <p:cond evt="onPrev" delay="0">
                      <p:tgtEl>
                        <p:sldTgt/>
                      </p:tgtEl>
                    </p:cond>
                  </p:endCondLst>
                </p:cTn>
                <p:tgtEl>
                  <p:spTgt spid="2132997"/>
                </p:tgtEl>
              </p:cMediaNode>
            </p:video>
            <p:seq concurrent="1" nextAc="seek">
              <p:cTn id="8" restart="whenNotActive" fill="hold" evtFilter="cancelBubble" nodeType="interactiveSeq">
                <p:stCondLst>
                  <p:cond evt="onClick" delay="0">
                    <p:tgtEl>
                      <p:spTgt spid="2132997"/>
                    </p:tgtEl>
                  </p:cond>
                </p:stCondLst>
                <p:endSync evt="end" delay="0">
                  <p:rtn val="all"/>
                </p:endSync>
                <p:childTnLst>
                  <p:par>
                    <p:cTn id="9" fill="hold" nodeType="clickPar">
                      <p:stCondLst>
                        <p:cond delay="0"/>
                      </p:stCondLst>
                      <p:childTnLst>
                        <p:par>
                          <p:cTn id="10" fill="hold" nodeType="withGroup">
                            <p:stCondLst>
                              <p:cond delay="0"/>
                            </p:stCondLst>
                            <p:childTnLst>
                              <p:par>
                                <p:cTn id="11" presetID="2" presetClass="mediacall" presetSubtype="0" fill="hold" nodeType="withEffect">
                                  <p:stCondLst>
                                    <p:cond delay="0"/>
                                  </p:stCondLst>
                                  <p:childTnLst>
                                    <p:cmd type="call" cmd="togglePause">
                                      <p:cBhvr>
                                        <p:cTn id="12" dur="1" fill="hold"/>
                                        <p:tgtEl>
                                          <p:spTgt spid="2132997"/>
                                        </p:tgtEl>
                                      </p:cBhvr>
                                    </p:cmd>
                                  </p:childTnLst>
                                </p:cTn>
                              </p:par>
                            </p:childTnLst>
                          </p:cTn>
                        </p:par>
                      </p:childTnLst>
                    </p:cTn>
                  </p:par>
                </p:childTnLst>
              </p:cTn>
              <p:nextCondLst>
                <p:cond evt="onClick" delay="0">
                  <p:tgtEl>
                    <p:spTgt spid="2132997"/>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51426" name="Object 2"/>
          <p:cNvGraphicFramePr>
            <a:graphicFrameLocks noChangeAspect="1"/>
          </p:cNvGraphicFramePr>
          <p:nvPr/>
        </p:nvGraphicFramePr>
        <p:xfrm>
          <a:off x="419100" y="49213"/>
          <a:ext cx="8547100" cy="6808787"/>
        </p:xfrm>
        <a:graphic>
          <a:graphicData uri="http://schemas.openxmlformats.org/presentationml/2006/ole">
            <mc:AlternateContent xmlns:mc="http://schemas.openxmlformats.org/markup-compatibility/2006">
              <mc:Choice xmlns:v="urn:schemas-microsoft-com:vml" Requires="v">
                <p:oleObj spid="_x0000_s767005" name="Chart" r:id="rId3" imgW="6096075" imgH="4857725" progId="MSGraph.Chart.8">
                  <p:embed followColorScheme="full"/>
                </p:oleObj>
              </mc:Choice>
              <mc:Fallback>
                <p:oleObj name="Chart" r:id="rId3" imgW="6096075" imgH="4857725" progId="MSGraph.Chart.8">
                  <p:embed followColorScheme="full"/>
                  <p:pic>
                    <p:nvPicPr>
                      <p:cNvPr id="0" name=""/>
                      <p:cNvPicPr>
                        <a:picLocks noChangeAspect="1" noChangeArrowheads="1"/>
                      </p:cNvPicPr>
                      <p:nvPr/>
                    </p:nvPicPr>
                    <p:blipFill>
                      <a:blip r:embed="rId4"/>
                      <a:srcRect/>
                      <a:stretch>
                        <a:fillRect/>
                      </a:stretch>
                    </p:blipFill>
                    <p:spPr bwMode="auto">
                      <a:xfrm>
                        <a:off x="419100" y="49213"/>
                        <a:ext cx="8547100" cy="680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151438" name="Rectangle 14"/>
          <p:cNvSpPr>
            <a:spLocks noChangeArrowheads="1"/>
          </p:cNvSpPr>
          <p:nvPr/>
        </p:nvSpPr>
        <p:spPr bwMode="auto">
          <a:xfrm>
            <a:off x="0" y="6491288"/>
            <a:ext cx="4832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000000"/>
                </a:solidFill>
              </a:rPr>
              <a:t>Holton, J. M. (2007) </a:t>
            </a:r>
            <a:r>
              <a:rPr lang="en-US" altLang="en-US" i="1">
                <a:solidFill>
                  <a:srgbClr val="000000"/>
                </a:solidFill>
              </a:rPr>
              <a:t>J. Synch. Rad.</a:t>
            </a:r>
            <a:r>
              <a:rPr lang="en-US" altLang="en-US">
                <a:solidFill>
                  <a:srgbClr val="000000"/>
                </a:solidFill>
              </a:rPr>
              <a:t> </a:t>
            </a:r>
            <a:r>
              <a:rPr lang="en-US" altLang="en-US" b="1">
                <a:solidFill>
                  <a:srgbClr val="000000"/>
                </a:solidFill>
              </a:rPr>
              <a:t>14</a:t>
            </a:r>
            <a:r>
              <a:rPr lang="en-US" altLang="en-US">
                <a:solidFill>
                  <a:srgbClr val="000000"/>
                </a:solidFill>
              </a:rPr>
              <a:t>, 51-72.</a:t>
            </a:r>
          </a:p>
        </p:txBody>
      </p:sp>
    </p:spTree>
    <p:extLst>
      <p:ext uri="{BB962C8B-B14F-4D97-AF65-F5344CB8AC3E}">
        <p14:creationId xmlns:p14="http://schemas.microsoft.com/office/powerpoint/2010/main" val="229276894"/>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52450" name="Object 2"/>
          <p:cNvGraphicFramePr>
            <a:graphicFrameLocks noChangeAspect="1"/>
          </p:cNvGraphicFramePr>
          <p:nvPr/>
        </p:nvGraphicFramePr>
        <p:xfrm>
          <a:off x="419100" y="49213"/>
          <a:ext cx="8547100" cy="6808787"/>
        </p:xfrm>
        <a:graphic>
          <a:graphicData uri="http://schemas.openxmlformats.org/presentationml/2006/ole">
            <mc:AlternateContent xmlns:mc="http://schemas.openxmlformats.org/markup-compatibility/2006">
              <mc:Choice xmlns:v="urn:schemas-microsoft-com:vml" Requires="v">
                <p:oleObj spid="_x0000_s768029" name="Chart" r:id="rId3" imgW="6096075" imgH="4857725" progId="MSGraph.Chart.8">
                  <p:embed followColorScheme="full"/>
                </p:oleObj>
              </mc:Choice>
              <mc:Fallback>
                <p:oleObj name="Chart" r:id="rId3" imgW="6096075" imgH="4857725" progId="MSGraph.Chart.8">
                  <p:embed followColorScheme="full"/>
                  <p:pic>
                    <p:nvPicPr>
                      <p:cNvPr id="0" name=""/>
                      <p:cNvPicPr>
                        <a:picLocks noChangeAspect="1" noChangeArrowheads="1"/>
                      </p:cNvPicPr>
                      <p:nvPr/>
                    </p:nvPicPr>
                    <p:blipFill>
                      <a:blip r:embed="rId4"/>
                      <a:srcRect/>
                      <a:stretch>
                        <a:fillRect/>
                      </a:stretch>
                    </p:blipFill>
                    <p:spPr bwMode="auto">
                      <a:xfrm>
                        <a:off x="419100" y="49213"/>
                        <a:ext cx="8547100" cy="680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152455" name="Group 7"/>
          <p:cNvGrpSpPr>
            <a:grpSpLocks/>
          </p:cNvGrpSpPr>
          <p:nvPr/>
        </p:nvGrpSpPr>
        <p:grpSpPr bwMode="auto">
          <a:xfrm>
            <a:off x="2209800" y="1200150"/>
            <a:ext cx="1219200" cy="1262063"/>
            <a:chOff x="1392" y="756"/>
            <a:chExt cx="768" cy="795"/>
          </a:xfrm>
        </p:grpSpPr>
        <p:sp>
          <p:nvSpPr>
            <p:cNvPr id="2152456" name="Line 8"/>
            <p:cNvSpPr>
              <a:spLocks noChangeShapeType="1"/>
            </p:cNvSpPr>
            <p:nvPr/>
          </p:nvSpPr>
          <p:spPr bwMode="auto">
            <a:xfrm>
              <a:off x="1920" y="816"/>
              <a:ext cx="0" cy="624"/>
            </a:xfrm>
            <a:prstGeom prst="line">
              <a:avLst/>
            </a:prstGeom>
            <a:noFill/>
            <a:ln w="38100">
              <a:solidFill>
                <a:schemeClr val="accent2"/>
              </a:solidFill>
              <a:round/>
              <a:headEnd/>
              <a:tailEnd type="triangle" w="lg"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endParaRPr>
            </a:p>
          </p:txBody>
        </p:sp>
        <p:sp>
          <p:nvSpPr>
            <p:cNvPr id="2152457" name="Text Box 9"/>
            <p:cNvSpPr txBox="1">
              <a:spLocks noChangeArrowheads="1"/>
            </p:cNvSpPr>
            <p:nvPr/>
          </p:nvSpPr>
          <p:spPr bwMode="auto">
            <a:xfrm>
              <a:off x="1632" y="756"/>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solidFill>
                    <a:srgbClr val="3333CC"/>
                  </a:solidFill>
                </a:rPr>
                <a:t>1.0</a:t>
              </a:r>
            </a:p>
          </p:txBody>
        </p:sp>
        <p:sp>
          <p:nvSpPr>
            <p:cNvPr id="2152458" name="Text Box 10"/>
            <p:cNvSpPr txBox="1">
              <a:spLocks noChangeArrowheads="1"/>
            </p:cNvSpPr>
            <p:nvPr/>
          </p:nvSpPr>
          <p:spPr bwMode="auto">
            <a:xfrm>
              <a:off x="1632" y="132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solidFill>
                    <a:srgbClr val="3333CC"/>
                  </a:solidFill>
                </a:rPr>
                <a:t>0.0</a:t>
              </a:r>
            </a:p>
          </p:txBody>
        </p:sp>
        <p:sp>
          <p:nvSpPr>
            <p:cNvPr id="2152459" name="Text Box 11"/>
            <p:cNvSpPr txBox="1">
              <a:spLocks noChangeArrowheads="1"/>
            </p:cNvSpPr>
            <p:nvPr/>
          </p:nvSpPr>
          <p:spPr bwMode="auto">
            <a:xfrm rot="16200000">
              <a:off x="1190" y="1008"/>
              <a:ext cx="6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200" b="1">
                  <a:solidFill>
                    <a:srgbClr val="3333CC"/>
                  </a:solidFill>
                </a:rPr>
                <a:t>fraction</a:t>
              </a:r>
            </a:p>
            <a:p>
              <a:pPr algn="ctr"/>
              <a:r>
                <a:rPr lang="en-US" altLang="en-US" sz="1200" b="1">
                  <a:solidFill>
                    <a:srgbClr val="3333CC"/>
                  </a:solidFill>
                </a:rPr>
                <a:t>unconverted</a:t>
              </a:r>
            </a:p>
          </p:txBody>
        </p:sp>
        <p:sp>
          <p:nvSpPr>
            <p:cNvPr id="2152460" name="Line 12"/>
            <p:cNvSpPr>
              <a:spLocks noChangeShapeType="1"/>
            </p:cNvSpPr>
            <p:nvPr/>
          </p:nvSpPr>
          <p:spPr bwMode="auto">
            <a:xfrm>
              <a:off x="1920" y="816"/>
              <a:ext cx="240" cy="0"/>
            </a:xfrm>
            <a:prstGeom prst="line">
              <a:avLst/>
            </a:prstGeom>
            <a:noFill/>
            <a:ln w="952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2152461" name="Line 13"/>
            <p:cNvSpPr>
              <a:spLocks noChangeShapeType="1"/>
            </p:cNvSpPr>
            <p:nvPr/>
          </p:nvSpPr>
          <p:spPr bwMode="auto">
            <a:xfrm>
              <a:off x="1920" y="1440"/>
              <a:ext cx="240" cy="0"/>
            </a:xfrm>
            <a:prstGeom prst="line">
              <a:avLst/>
            </a:prstGeom>
            <a:noFill/>
            <a:ln w="952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grpSp>
      <p:sp>
        <p:nvSpPr>
          <p:cNvPr id="2152462" name="Rectangle 14"/>
          <p:cNvSpPr>
            <a:spLocks noChangeArrowheads="1"/>
          </p:cNvSpPr>
          <p:nvPr/>
        </p:nvSpPr>
        <p:spPr bwMode="auto">
          <a:xfrm>
            <a:off x="0" y="6491288"/>
            <a:ext cx="4832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000000"/>
                </a:solidFill>
              </a:rPr>
              <a:t>Holton, J. M. (2007) </a:t>
            </a:r>
            <a:r>
              <a:rPr lang="en-US" altLang="en-US" i="1">
                <a:solidFill>
                  <a:srgbClr val="000000"/>
                </a:solidFill>
              </a:rPr>
              <a:t>J. Synch. Rad.</a:t>
            </a:r>
            <a:r>
              <a:rPr lang="en-US" altLang="en-US">
                <a:solidFill>
                  <a:srgbClr val="000000"/>
                </a:solidFill>
              </a:rPr>
              <a:t> </a:t>
            </a:r>
            <a:r>
              <a:rPr lang="en-US" altLang="en-US" b="1">
                <a:solidFill>
                  <a:srgbClr val="000000"/>
                </a:solidFill>
              </a:rPr>
              <a:t>14</a:t>
            </a:r>
            <a:r>
              <a:rPr lang="en-US" altLang="en-US">
                <a:solidFill>
                  <a:srgbClr val="000000"/>
                </a:solidFill>
              </a:rPr>
              <a:t>, 51-72.</a:t>
            </a:r>
          </a:p>
        </p:txBody>
      </p:sp>
    </p:spTree>
    <p:extLst>
      <p:ext uri="{BB962C8B-B14F-4D97-AF65-F5344CB8AC3E}">
        <p14:creationId xmlns:p14="http://schemas.microsoft.com/office/powerpoint/2010/main" val="34744349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1524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0274" name="Text Box 2"/>
          <p:cNvSpPr txBox="1">
            <a:spLocks noChangeArrowheads="1"/>
          </p:cNvSpPr>
          <p:nvPr/>
        </p:nvSpPr>
        <p:spPr bwMode="auto">
          <a:xfrm>
            <a:off x="0" y="6491288"/>
            <a:ext cx="56229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solidFill>
                  <a:srgbClr val="000000"/>
                </a:solidFill>
              </a:rPr>
              <a:t>Holton (2009) </a:t>
            </a:r>
            <a:r>
              <a:rPr lang="en-US" altLang="en-US" i="1">
                <a:solidFill>
                  <a:srgbClr val="000000"/>
                </a:solidFill>
              </a:rPr>
              <a:t>J. Synchrotron Rad.</a:t>
            </a:r>
            <a:r>
              <a:rPr lang="en-US" altLang="en-US">
                <a:solidFill>
                  <a:srgbClr val="000000"/>
                </a:solidFill>
              </a:rPr>
              <a:t> </a:t>
            </a:r>
            <a:r>
              <a:rPr lang="en-US" altLang="en-US" b="1">
                <a:solidFill>
                  <a:srgbClr val="000000"/>
                </a:solidFill>
              </a:rPr>
              <a:t>16</a:t>
            </a:r>
            <a:r>
              <a:rPr lang="en-US" altLang="en-US">
                <a:solidFill>
                  <a:srgbClr val="000000"/>
                </a:solidFill>
              </a:rPr>
              <a:t> 133-42</a:t>
            </a:r>
          </a:p>
        </p:txBody>
      </p:sp>
      <p:sp>
        <p:nvSpPr>
          <p:cNvPr id="2230275" name="Text Box 3"/>
          <p:cNvSpPr txBox="1">
            <a:spLocks noChangeArrowheads="1"/>
          </p:cNvSpPr>
          <p:nvPr/>
        </p:nvSpPr>
        <p:spPr bwMode="auto">
          <a:xfrm>
            <a:off x="0" y="0"/>
            <a:ext cx="9144000" cy="1098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6600">
                <a:solidFill>
                  <a:srgbClr val="000000"/>
                </a:solidFill>
              </a:rPr>
              <a:t>Specific damage rates</a:t>
            </a:r>
          </a:p>
        </p:txBody>
      </p:sp>
      <p:sp>
        <p:nvSpPr>
          <p:cNvPr id="2230276" name="Text Box 4"/>
          <p:cNvSpPr txBox="1">
            <a:spLocks noChangeArrowheads="1"/>
          </p:cNvSpPr>
          <p:nvPr/>
        </p:nvSpPr>
        <p:spPr bwMode="auto">
          <a:xfrm>
            <a:off x="622300" y="1322388"/>
            <a:ext cx="7618413" cy="4791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3600">
                <a:solidFill>
                  <a:srgbClr val="000000"/>
                </a:solidFill>
              </a:rPr>
              <a:t>world records:</a:t>
            </a:r>
          </a:p>
          <a:p>
            <a:endParaRPr lang="en-US" altLang="en-US" sz="2400">
              <a:solidFill>
                <a:srgbClr val="000000"/>
              </a:solidFill>
            </a:endParaRPr>
          </a:p>
          <a:p>
            <a:r>
              <a:rPr lang="en-US" altLang="en-US" sz="2000">
                <a:solidFill>
                  <a:srgbClr val="000000"/>
                </a:solidFill>
              </a:rPr>
              <a:t>MGy	reaction			reference</a:t>
            </a:r>
          </a:p>
          <a:p>
            <a:endParaRPr lang="en-US" altLang="en-US" sz="2000">
              <a:solidFill>
                <a:srgbClr val="000000"/>
              </a:solidFill>
            </a:endParaRPr>
          </a:p>
          <a:p>
            <a:pPr>
              <a:lnSpc>
                <a:spcPct val="130000"/>
              </a:lnSpc>
            </a:pPr>
            <a:r>
              <a:rPr lang="en-US" altLang="en-US" sz="2000">
                <a:solidFill>
                  <a:srgbClr val="000000"/>
                </a:solidFill>
              </a:rPr>
              <a:t>~45	global damage		Owen </a:t>
            </a:r>
            <a:r>
              <a:rPr lang="en-US" altLang="en-US" sz="2000" i="1">
                <a:solidFill>
                  <a:srgbClr val="000000"/>
                </a:solidFill>
              </a:rPr>
              <a:t>et al.</a:t>
            </a:r>
            <a:r>
              <a:rPr lang="en-US" altLang="en-US" sz="2000">
                <a:solidFill>
                  <a:srgbClr val="000000"/>
                </a:solidFill>
              </a:rPr>
              <a:t> (2006)</a:t>
            </a:r>
          </a:p>
          <a:p>
            <a:pPr>
              <a:lnSpc>
                <a:spcPct val="130000"/>
              </a:lnSpc>
            </a:pPr>
            <a:r>
              <a:rPr lang="en-US" altLang="en-US" sz="2000">
                <a:solidFill>
                  <a:srgbClr val="000000"/>
                </a:solidFill>
              </a:rPr>
              <a:t>5	Se</a:t>
            </a:r>
            <a:r>
              <a:rPr lang="en-US" altLang="en-US" sz="2000">
                <a:solidFill>
                  <a:srgbClr val="FF0000"/>
                </a:solidFill>
              </a:rPr>
              <a:t>-</a:t>
            </a:r>
            <a:r>
              <a:rPr lang="en-US" altLang="en-US" sz="2000">
                <a:solidFill>
                  <a:srgbClr val="000000"/>
                </a:solidFill>
              </a:rPr>
              <a:t>Met			Holton (2007)</a:t>
            </a:r>
          </a:p>
          <a:p>
            <a:pPr>
              <a:lnSpc>
                <a:spcPct val="130000"/>
              </a:lnSpc>
            </a:pPr>
            <a:r>
              <a:rPr lang="en-US" altLang="en-US" sz="2000">
                <a:solidFill>
                  <a:srgbClr val="000000"/>
                </a:solidFill>
              </a:rPr>
              <a:t>4	Hg</a:t>
            </a:r>
            <a:r>
              <a:rPr lang="en-US" altLang="en-US" sz="2000">
                <a:solidFill>
                  <a:srgbClr val="FF0000"/>
                </a:solidFill>
              </a:rPr>
              <a:t>-</a:t>
            </a:r>
            <a:r>
              <a:rPr lang="en-US" altLang="en-US" sz="2000">
                <a:solidFill>
                  <a:srgbClr val="000000"/>
                </a:solidFill>
              </a:rPr>
              <a:t>S			Ramagopal </a:t>
            </a:r>
            <a:r>
              <a:rPr lang="en-US" altLang="en-US" i="1">
                <a:solidFill>
                  <a:srgbClr val="000000"/>
                </a:solidFill>
              </a:rPr>
              <a:t>et al.</a:t>
            </a:r>
            <a:r>
              <a:rPr lang="en-US" altLang="en-US">
                <a:solidFill>
                  <a:srgbClr val="000000"/>
                </a:solidFill>
              </a:rPr>
              <a:t> </a:t>
            </a:r>
            <a:r>
              <a:rPr lang="en-US" altLang="en-US" sz="2000">
                <a:solidFill>
                  <a:srgbClr val="000000"/>
                </a:solidFill>
              </a:rPr>
              <a:t>(2004)</a:t>
            </a:r>
          </a:p>
          <a:p>
            <a:pPr>
              <a:lnSpc>
                <a:spcPct val="130000"/>
              </a:lnSpc>
            </a:pPr>
            <a:r>
              <a:rPr lang="en-US" altLang="en-US" sz="2000">
                <a:solidFill>
                  <a:srgbClr val="000000"/>
                </a:solidFill>
              </a:rPr>
              <a:t>3	S</a:t>
            </a:r>
            <a:r>
              <a:rPr lang="en-US" altLang="en-US" sz="2000">
                <a:solidFill>
                  <a:srgbClr val="FF0000"/>
                </a:solidFill>
              </a:rPr>
              <a:t>-</a:t>
            </a:r>
            <a:r>
              <a:rPr lang="en-US" altLang="en-US" sz="2000">
                <a:solidFill>
                  <a:srgbClr val="000000"/>
                </a:solidFill>
              </a:rPr>
              <a:t>S			Murray </a:t>
            </a:r>
            <a:r>
              <a:rPr lang="en-US" altLang="en-US" sz="2000" i="1">
                <a:solidFill>
                  <a:srgbClr val="000000"/>
                </a:solidFill>
              </a:rPr>
              <a:t>et al.</a:t>
            </a:r>
            <a:r>
              <a:rPr lang="en-US" altLang="en-US" sz="2000">
                <a:solidFill>
                  <a:srgbClr val="000000"/>
                </a:solidFill>
              </a:rPr>
              <a:t> (2002)</a:t>
            </a:r>
          </a:p>
          <a:p>
            <a:pPr>
              <a:lnSpc>
                <a:spcPct val="130000"/>
              </a:lnSpc>
            </a:pPr>
            <a:r>
              <a:rPr lang="en-US" altLang="en-US" sz="2000">
                <a:solidFill>
                  <a:srgbClr val="000000"/>
                </a:solidFill>
              </a:rPr>
              <a:t>1	Br</a:t>
            </a:r>
            <a:r>
              <a:rPr lang="en-US" altLang="en-US" sz="2000">
                <a:solidFill>
                  <a:srgbClr val="FF0000"/>
                </a:solidFill>
              </a:rPr>
              <a:t>-</a:t>
            </a:r>
            <a:r>
              <a:rPr lang="en-US" altLang="en-US" sz="2000">
                <a:solidFill>
                  <a:srgbClr val="000000"/>
                </a:solidFill>
              </a:rPr>
              <a:t>RNA			Olieric </a:t>
            </a:r>
            <a:r>
              <a:rPr lang="en-US" altLang="en-US" sz="2000" i="1">
                <a:solidFill>
                  <a:srgbClr val="000000"/>
                </a:solidFill>
              </a:rPr>
              <a:t>et al.</a:t>
            </a:r>
            <a:r>
              <a:rPr lang="en-US" altLang="en-US" sz="2000">
                <a:solidFill>
                  <a:srgbClr val="000000"/>
                </a:solidFill>
              </a:rPr>
              <a:t> (2007)</a:t>
            </a:r>
          </a:p>
          <a:p>
            <a:pPr>
              <a:lnSpc>
                <a:spcPct val="130000"/>
              </a:lnSpc>
            </a:pPr>
            <a:r>
              <a:rPr lang="en-US" altLang="en-US" sz="2000">
                <a:solidFill>
                  <a:srgbClr val="000000"/>
                </a:solidFill>
              </a:rPr>
              <a:t>?	Cl</a:t>
            </a:r>
            <a:r>
              <a:rPr lang="en-US" altLang="en-US" sz="2000">
                <a:solidFill>
                  <a:srgbClr val="FF0000"/>
                </a:solidFill>
              </a:rPr>
              <a:t>-</a:t>
            </a:r>
            <a:r>
              <a:rPr lang="en-US" altLang="en-US" sz="2000">
                <a:solidFill>
                  <a:srgbClr val="000000"/>
                </a:solidFill>
              </a:rPr>
              <a:t>C			???</a:t>
            </a:r>
          </a:p>
          <a:p>
            <a:pPr>
              <a:lnSpc>
                <a:spcPct val="130000"/>
              </a:lnSpc>
            </a:pPr>
            <a:r>
              <a:rPr lang="en-US" altLang="en-US" sz="2000">
                <a:solidFill>
                  <a:srgbClr val="000000"/>
                </a:solidFill>
              </a:rPr>
              <a:t>0.5	Mn</a:t>
            </a:r>
            <a:r>
              <a:rPr lang="en-US" altLang="en-US" sz="2000">
                <a:solidFill>
                  <a:srgbClr val="FF0000"/>
                </a:solidFill>
              </a:rPr>
              <a:t> in </a:t>
            </a:r>
            <a:r>
              <a:rPr lang="en-US" altLang="en-US" sz="2000">
                <a:solidFill>
                  <a:srgbClr val="000000"/>
                </a:solidFill>
              </a:rPr>
              <a:t>PS II		Yano </a:t>
            </a:r>
            <a:r>
              <a:rPr lang="en-US" altLang="en-US" sz="2000" i="1">
                <a:solidFill>
                  <a:srgbClr val="000000"/>
                </a:solidFill>
              </a:rPr>
              <a:t>et al. </a:t>
            </a:r>
            <a:r>
              <a:rPr lang="en-US" altLang="en-US" sz="2000">
                <a:solidFill>
                  <a:srgbClr val="000000"/>
                </a:solidFill>
              </a:rPr>
              <a:t>(2005)</a:t>
            </a:r>
          </a:p>
          <a:p>
            <a:pPr>
              <a:lnSpc>
                <a:spcPct val="130000"/>
              </a:lnSpc>
            </a:pPr>
            <a:r>
              <a:rPr lang="en-US" altLang="en-US" sz="2000">
                <a:solidFill>
                  <a:srgbClr val="000000"/>
                </a:solidFill>
              </a:rPr>
              <a:t>0.02	Fe</a:t>
            </a:r>
            <a:r>
              <a:rPr lang="en-US" altLang="en-US" sz="2000">
                <a:solidFill>
                  <a:srgbClr val="FF0000"/>
                </a:solidFill>
              </a:rPr>
              <a:t> in </a:t>
            </a:r>
            <a:r>
              <a:rPr lang="en-US" altLang="en-US" sz="2000">
                <a:solidFill>
                  <a:srgbClr val="000000"/>
                </a:solidFill>
              </a:rPr>
              <a:t>myoglobin		Denisov </a:t>
            </a:r>
            <a:r>
              <a:rPr lang="en-US" altLang="en-US" sz="2000" i="1">
                <a:solidFill>
                  <a:srgbClr val="000000"/>
                </a:solidFill>
              </a:rPr>
              <a:t>et al.</a:t>
            </a:r>
            <a:r>
              <a:rPr lang="en-US" altLang="en-US" sz="2000">
                <a:solidFill>
                  <a:srgbClr val="000000"/>
                </a:solidFill>
              </a:rPr>
              <a:t> (2007)</a:t>
            </a:r>
          </a:p>
        </p:txBody>
      </p:sp>
      <p:sp>
        <p:nvSpPr>
          <p:cNvPr id="2230277" name="Line 5"/>
          <p:cNvSpPr>
            <a:spLocks noChangeShapeType="1"/>
          </p:cNvSpPr>
          <p:nvPr/>
        </p:nvSpPr>
        <p:spPr bwMode="auto">
          <a:xfrm>
            <a:off x="500063" y="2843213"/>
            <a:ext cx="7816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Tree>
    <p:extLst>
      <p:ext uri="{BB962C8B-B14F-4D97-AF65-F5344CB8AC3E}">
        <p14:creationId xmlns:p14="http://schemas.microsoft.com/office/powerpoint/2010/main" val="306293764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230276">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230276">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230276">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230276">
                                            <p:txEl>
                                              <p:pRg st="7" end="7"/>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230276">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230276">
                                            <p:txEl>
                                              <p:pRg st="9" end="9"/>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2230276">
                                            <p:txEl>
                                              <p:pRg st="10" end="1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230276">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7517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990" t="2640" r="44898" b="22007"/>
          <a:stretch/>
        </p:blipFill>
        <p:spPr bwMode="auto">
          <a:xfrm>
            <a:off x="206063" y="0"/>
            <a:ext cx="875967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468229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31298" name="Rectangle 2"/>
          <p:cNvSpPr>
            <a:spLocks noGrp="1" noChangeArrowheads="1"/>
          </p:cNvSpPr>
          <p:nvPr>
            <p:ph type="title"/>
          </p:nvPr>
        </p:nvSpPr>
        <p:spPr>
          <a:xfrm>
            <a:off x="685800" y="347663"/>
            <a:ext cx="7772400" cy="1143000"/>
          </a:xfrm>
        </p:spPr>
        <p:txBody>
          <a:bodyPr/>
          <a:lstStyle/>
          <a:p>
            <a:r>
              <a:rPr lang="en-US" altLang="en-US"/>
              <a:t>Types of radiation damage</a:t>
            </a:r>
          </a:p>
        </p:txBody>
      </p:sp>
      <p:sp>
        <p:nvSpPr>
          <p:cNvPr id="2231299" name="Rectangle 3"/>
          <p:cNvSpPr>
            <a:spLocks noGrp="1" noChangeArrowheads="1"/>
          </p:cNvSpPr>
          <p:nvPr>
            <p:ph type="body" idx="1"/>
          </p:nvPr>
        </p:nvSpPr>
        <p:spPr/>
        <p:txBody>
          <a:bodyPr/>
          <a:lstStyle/>
          <a:p>
            <a:pPr marL="609600" indent="-609600"/>
            <a:r>
              <a:rPr lang="en-US" altLang="en-US"/>
              <a:t>Global</a:t>
            </a:r>
          </a:p>
          <a:p>
            <a:pPr marL="990600" lvl="1" indent="-533400">
              <a:buFontTx/>
              <a:buAutoNum type="arabicPeriod"/>
            </a:pPr>
            <a:r>
              <a:rPr lang="en-US" altLang="en-US">
                <a:solidFill>
                  <a:schemeClr val="bg2"/>
                </a:solidFill>
              </a:rPr>
              <a:t>scale factor</a:t>
            </a:r>
          </a:p>
          <a:p>
            <a:pPr marL="990600" lvl="1" indent="-533400">
              <a:buFontTx/>
              <a:buAutoNum type="arabicPeriod"/>
            </a:pPr>
            <a:r>
              <a:rPr lang="en-US" altLang="en-US">
                <a:solidFill>
                  <a:schemeClr val="bg2"/>
                </a:solidFill>
              </a:rPr>
              <a:t>B factor</a:t>
            </a:r>
          </a:p>
          <a:p>
            <a:pPr marL="990600" lvl="1" indent="-533400">
              <a:buFontTx/>
              <a:buAutoNum type="arabicPeriod"/>
            </a:pPr>
            <a:r>
              <a:rPr lang="en-US" altLang="en-US">
                <a:solidFill>
                  <a:schemeClr val="bg2"/>
                </a:solidFill>
              </a:rPr>
              <a:t>non-isomorphism</a:t>
            </a:r>
          </a:p>
          <a:p>
            <a:pPr marL="609600" indent="-609600"/>
            <a:r>
              <a:rPr lang="en-US" altLang="en-US"/>
              <a:t>Specific</a:t>
            </a:r>
          </a:p>
          <a:p>
            <a:pPr marL="990600" lvl="1" indent="-533400">
              <a:buFontTx/>
              <a:buAutoNum type="arabicPeriod"/>
            </a:pPr>
            <a:r>
              <a:rPr lang="en-US" altLang="en-US">
                <a:solidFill>
                  <a:schemeClr val="bg2"/>
                </a:solidFill>
              </a:rPr>
              <a:t>depends on chemistry</a:t>
            </a:r>
          </a:p>
          <a:p>
            <a:pPr marL="990600" lvl="1" indent="-533400">
              <a:buFontTx/>
              <a:buAutoNum type="arabicPeriod"/>
            </a:pPr>
            <a:r>
              <a:rPr lang="en-US" altLang="en-US">
                <a:solidFill>
                  <a:srgbClr val="FF0000"/>
                </a:solidFill>
              </a:rPr>
              <a:t>destroys phasing signal</a:t>
            </a:r>
          </a:p>
        </p:txBody>
      </p:sp>
    </p:spTree>
    <p:extLst>
      <p:ext uri="{BB962C8B-B14F-4D97-AF65-F5344CB8AC3E}">
        <p14:creationId xmlns:p14="http://schemas.microsoft.com/office/powerpoint/2010/main" val="11022668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Causes Disorder?</a:t>
            </a:r>
            <a:endParaRPr lang="en-US" dirty="0"/>
          </a:p>
        </p:txBody>
      </p:sp>
      <p:sp>
        <p:nvSpPr>
          <p:cNvPr id="3" name="Content Placeholder 2"/>
          <p:cNvSpPr>
            <a:spLocks noGrp="1"/>
          </p:cNvSpPr>
          <p:nvPr>
            <p:ph idx="1"/>
          </p:nvPr>
        </p:nvSpPr>
        <p:spPr>
          <a:xfrm>
            <a:off x="1180406" y="1600200"/>
            <a:ext cx="7506393" cy="4525963"/>
          </a:xfrm>
        </p:spPr>
        <p:txBody>
          <a:bodyPr/>
          <a:lstStyle/>
          <a:p>
            <a:r>
              <a:rPr lang="en-US" sz="4000" dirty="0" smtClean="0">
                <a:solidFill>
                  <a:schemeClr val="bg1">
                    <a:lumMod val="85000"/>
                  </a:schemeClr>
                </a:solidFill>
              </a:rPr>
              <a:t>Function</a:t>
            </a:r>
          </a:p>
          <a:p>
            <a:r>
              <a:rPr lang="en-US" sz="4000" dirty="0" smtClean="0">
                <a:solidFill>
                  <a:srgbClr val="C0C0C0"/>
                </a:solidFill>
              </a:rPr>
              <a:t>Radiation damage</a:t>
            </a:r>
          </a:p>
          <a:p>
            <a:r>
              <a:rPr lang="en-US" sz="4000" dirty="0" err="1">
                <a:solidFill>
                  <a:srgbClr val="FF0000"/>
                </a:solidFill>
              </a:rPr>
              <a:t>M</a:t>
            </a:r>
            <a:r>
              <a:rPr lang="en-US" sz="4000" dirty="0" err="1" smtClean="0">
                <a:solidFill>
                  <a:srgbClr val="FF0000"/>
                </a:solidFill>
              </a:rPr>
              <a:t>osaicity</a:t>
            </a:r>
            <a:endParaRPr lang="en-US" sz="4000" dirty="0" smtClean="0">
              <a:solidFill>
                <a:srgbClr val="FF0000"/>
              </a:solidFill>
            </a:endParaRPr>
          </a:p>
          <a:p>
            <a:r>
              <a:rPr lang="en-US" sz="4000" dirty="0" smtClean="0"/>
              <a:t>Strain</a:t>
            </a:r>
          </a:p>
          <a:p>
            <a:r>
              <a:rPr lang="en-US" sz="4000" dirty="0" err="1" smtClean="0"/>
              <a:t>Xtal</a:t>
            </a:r>
            <a:r>
              <a:rPr lang="en-US" sz="4000" dirty="0" smtClean="0"/>
              <a:t> abuse</a:t>
            </a:r>
          </a:p>
          <a:p>
            <a:r>
              <a:rPr lang="en-US" sz="4000" dirty="0" smtClean="0"/>
              <a:t>Dehydration</a:t>
            </a:r>
          </a:p>
          <a:p>
            <a:endParaRPr lang="en-US" dirty="0" smtClean="0"/>
          </a:p>
          <a:p>
            <a:endParaRPr lang="en-US" dirty="0"/>
          </a:p>
        </p:txBody>
      </p:sp>
    </p:spTree>
    <p:extLst>
      <p:ext uri="{BB962C8B-B14F-4D97-AF65-F5344CB8AC3E}">
        <p14:creationId xmlns:p14="http://schemas.microsoft.com/office/powerpoint/2010/main" val="3295310275"/>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0002" name="Rectangle 2"/>
          <p:cNvSpPr>
            <a:spLocks noChangeArrowheads="1"/>
          </p:cNvSpPr>
          <p:nvPr/>
        </p:nvSpPr>
        <p:spPr bwMode="auto">
          <a:xfrm>
            <a:off x="4741863" y="2354263"/>
            <a:ext cx="146050" cy="130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0003" name="Rectangle 3"/>
          <p:cNvSpPr>
            <a:spLocks noChangeArrowheads="1"/>
          </p:cNvSpPr>
          <p:nvPr/>
        </p:nvSpPr>
        <p:spPr bwMode="auto">
          <a:xfrm>
            <a:off x="5710238" y="2297113"/>
            <a:ext cx="134937" cy="158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0004" name="Rectangle 4"/>
          <p:cNvSpPr>
            <a:spLocks noChangeArrowheads="1"/>
          </p:cNvSpPr>
          <p:nvPr/>
        </p:nvSpPr>
        <p:spPr bwMode="auto">
          <a:xfrm>
            <a:off x="3429000" y="2297113"/>
            <a:ext cx="4692650" cy="508000"/>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0005" name="Oval 5"/>
          <p:cNvSpPr>
            <a:spLocks noChangeAspect="1" noChangeArrowheads="1"/>
          </p:cNvSpPr>
          <p:nvPr/>
        </p:nvSpPr>
        <p:spPr bwMode="auto">
          <a:xfrm>
            <a:off x="-3371850" y="4305300"/>
            <a:ext cx="9140825" cy="1809750"/>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0006" name="Rectangle 6"/>
          <p:cNvSpPr>
            <a:spLocks noChangeArrowheads="1"/>
          </p:cNvSpPr>
          <p:nvPr/>
        </p:nvSpPr>
        <p:spPr bwMode="auto">
          <a:xfrm>
            <a:off x="-1751013" y="4249738"/>
            <a:ext cx="7345363" cy="1017587"/>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0007" name="Oval 7"/>
          <p:cNvSpPr>
            <a:spLocks noChangeArrowheads="1"/>
          </p:cNvSpPr>
          <p:nvPr/>
        </p:nvSpPr>
        <p:spPr bwMode="auto">
          <a:xfrm>
            <a:off x="-3371850" y="639763"/>
            <a:ext cx="9140825" cy="91408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0008" name="Rectangle 8"/>
          <p:cNvSpPr>
            <a:spLocks noChangeArrowheads="1"/>
          </p:cNvSpPr>
          <p:nvPr/>
        </p:nvSpPr>
        <p:spPr bwMode="auto">
          <a:xfrm rot="3799929">
            <a:off x="3914775" y="2486025"/>
            <a:ext cx="12700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0009" name="Rectangle 9"/>
          <p:cNvSpPr>
            <a:spLocks noChangeArrowheads="1"/>
          </p:cNvSpPr>
          <p:nvPr/>
        </p:nvSpPr>
        <p:spPr bwMode="auto">
          <a:xfrm>
            <a:off x="-207963" y="387350"/>
            <a:ext cx="4462463" cy="957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0010" name="Rectangle 10"/>
          <p:cNvSpPr>
            <a:spLocks noGrp="1" noChangeArrowheads="1"/>
          </p:cNvSpPr>
          <p:nvPr>
            <p:ph type="title"/>
          </p:nvPr>
        </p:nvSpPr>
        <p:spPr>
          <a:xfrm>
            <a:off x="457200" y="0"/>
            <a:ext cx="8229600" cy="1143000"/>
          </a:xfrm>
          <a:noFill/>
          <a:extLst>
            <a:ext uri="{909E8E84-426E-40DD-AFC4-6F175D3DCCD1}">
              <a14:hiddenFill xmlns:a14="http://schemas.microsoft.com/office/drawing/2010/main">
                <a:solidFill>
                  <a:schemeClr val="bg1"/>
                </a:solidFill>
              </a14:hiddenFill>
            </a:ext>
          </a:extLst>
        </p:spPr>
        <p:txBody>
          <a:bodyPr/>
          <a:lstStyle/>
          <a:p>
            <a:r>
              <a:rPr lang="en-US" altLang="en-US" b="1"/>
              <a:t>Spot Shape</a:t>
            </a:r>
          </a:p>
        </p:txBody>
      </p:sp>
      <p:sp>
        <p:nvSpPr>
          <p:cNvPr id="1920011" name="Text Box 11"/>
          <p:cNvSpPr txBox="1">
            <a:spLocks noChangeArrowheads="1"/>
          </p:cNvSpPr>
          <p:nvPr/>
        </p:nvSpPr>
        <p:spPr bwMode="auto">
          <a:xfrm>
            <a:off x="741363" y="1779588"/>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Ewald sphere</a:t>
            </a:r>
          </a:p>
        </p:txBody>
      </p:sp>
      <p:sp>
        <p:nvSpPr>
          <p:cNvPr id="1920012" name="Text Box 12"/>
          <p:cNvSpPr txBox="1">
            <a:spLocks noChangeArrowheads="1"/>
          </p:cNvSpPr>
          <p:nvPr/>
        </p:nvSpPr>
        <p:spPr bwMode="auto">
          <a:xfrm>
            <a:off x="7526338" y="3430588"/>
            <a:ext cx="793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8000"/>
                </a:solidFill>
              </a:rPr>
              <a:t>(h,k,l)</a:t>
            </a:r>
          </a:p>
        </p:txBody>
      </p:sp>
      <p:sp>
        <p:nvSpPr>
          <p:cNvPr id="1920013" name="Freeform 13"/>
          <p:cNvSpPr>
            <a:spLocks/>
          </p:cNvSpPr>
          <p:nvPr/>
        </p:nvSpPr>
        <p:spPr bwMode="auto">
          <a:xfrm>
            <a:off x="7204075" y="3311525"/>
            <a:ext cx="360363" cy="338138"/>
          </a:xfrm>
          <a:custGeom>
            <a:avLst/>
            <a:gdLst>
              <a:gd name="T0" fmla="*/ 227 w 227"/>
              <a:gd name="T1" fmla="*/ 201 h 213"/>
              <a:gd name="T2" fmla="*/ 122 w 227"/>
              <a:gd name="T3" fmla="*/ 201 h 213"/>
              <a:gd name="T4" fmla="*/ 35 w 227"/>
              <a:gd name="T5" fmla="*/ 131 h 213"/>
              <a:gd name="T6" fmla="*/ 9 w 227"/>
              <a:gd name="T7" fmla="*/ 52 h 213"/>
              <a:gd name="T8" fmla="*/ 0 w 227"/>
              <a:gd name="T9" fmla="*/ 0 h 213"/>
            </a:gdLst>
            <a:ahLst/>
            <a:cxnLst>
              <a:cxn ang="0">
                <a:pos x="T0" y="T1"/>
              </a:cxn>
              <a:cxn ang="0">
                <a:pos x="T2" y="T3"/>
              </a:cxn>
              <a:cxn ang="0">
                <a:pos x="T4" y="T5"/>
              </a:cxn>
              <a:cxn ang="0">
                <a:pos x="T6" y="T7"/>
              </a:cxn>
              <a:cxn ang="0">
                <a:pos x="T8" y="T9"/>
              </a:cxn>
            </a:cxnLst>
            <a:rect l="0" t="0" r="r" b="b"/>
            <a:pathLst>
              <a:path w="227" h="213">
                <a:moveTo>
                  <a:pt x="227" y="201"/>
                </a:moveTo>
                <a:cubicBezTo>
                  <a:pt x="190" y="207"/>
                  <a:pt x="154" y="213"/>
                  <a:pt x="122" y="201"/>
                </a:cubicBezTo>
                <a:cubicBezTo>
                  <a:pt x="90" y="189"/>
                  <a:pt x="54" y="156"/>
                  <a:pt x="35" y="131"/>
                </a:cubicBezTo>
                <a:cubicBezTo>
                  <a:pt x="16" y="106"/>
                  <a:pt x="15" y="74"/>
                  <a:pt x="9" y="52"/>
                </a:cubicBezTo>
                <a:cubicBezTo>
                  <a:pt x="3" y="30"/>
                  <a:pt x="1" y="15"/>
                  <a:pt x="0" y="0"/>
                </a:cubicBezTo>
              </a:path>
            </a:pathLst>
          </a:custGeom>
          <a:noFill/>
          <a:ln w="9525">
            <a:solidFill>
              <a:srgbClr val="008000"/>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0014" name="Oval 14"/>
          <p:cNvSpPr>
            <a:spLocks noChangeArrowheads="1"/>
          </p:cNvSpPr>
          <p:nvPr/>
        </p:nvSpPr>
        <p:spPr bwMode="auto">
          <a:xfrm>
            <a:off x="7158038" y="3190875"/>
            <a:ext cx="55562" cy="50800"/>
          </a:xfrm>
          <a:prstGeom prst="ellipse">
            <a:avLst/>
          </a:prstGeom>
          <a:solidFill>
            <a:srgbClr val="008000"/>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extLst>
      <p:ext uri="{BB962C8B-B14F-4D97-AF65-F5344CB8AC3E}">
        <p14:creationId xmlns:p14="http://schemas.microsoft.com/office/powerpoint/2010/main" val="4190862174"/>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1026" name="Rectangle 2"/>
          <p:cNvSpPr>
            <a:spLocks noChangeArrowheads="1"/>
          </p:cNvSpPr>
          <p:nvPr/>
        </p:nvSpPr>
        <p:spPr bwMode="auto">
          <a:xfrm>
            <a:off x="4741863" y="2354263"/>
            <a:ext cx="146050" cy="130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1027" name="Rectangle 3"/>
          <p:cNvSpPr>
            <a:spLocks noChangeArrowheads="1"/>
          </p:cNvSpPr>
          <p:nvPr/>
        </p:nvSpPr>
        <p:spPr bwMode="auto">
          <a:xfrm>
            <a:off x="5710238" y="2297113"/>
            <a:ext cx="134937" cy="158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1028" name="Rectangle 4"/>
          <p:cNvSpPr>
            <a:spLocks noChangeArrowheads="1"/>
          </p:cNvSpPr>
          <p:nvPr/>
        </p:nvSpPr>
        <p:spPr bwMode="auto">
          <a:xfrm>
            <a:off x="3429000" y="2297113"/>
            <a:ext cx="4692650" cy="508000"/>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1029" name="Oval 5"/>
          <p:cNvSpPr>
            <a:spLocks noChangeAspect="1" noChangeArrowheads="1"/>
          </p:cNvSpPr>
          <p:nvPr/>
        </p:nvSpPr>
        <p:spPr bwMode="auto">
          <a:xfrm>
            <a:off x="-3371850" y="4305300"/>
            <a:ext cx="9140825" cy="1809750"/>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1030" name="Rectangle 6"/>
          <p:cNvSpPr>
            <a:spLocks noChangeArrowheads="1"/>
          </p:cNvSpPr>
          <p:nvPr/>
        </p:nvSpPr>
        <p:spPr bwMode="auto">
          <a:xfrm>
            <a:off x="-1751013" y="4249738"/>
            <a:ext cx="7345363" cy="1017587"/>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1031" name="Oval 7"/>
          <p:cNvSpPr>
            <a:spLocks noChangeArrowheads="1"/>
          </p:cNvSpPr>
          <p:nvPr/>
        </p:nvSpPr>
        <p:spPr bwMode="auto">
          <a:xfrm>
            <a:off x="-3371850" y="639763"/>
            <a:ext cx="9140825" cy="91408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1032" name="Rectangle 8"/>
          <p:cNvSpPr>
            <a:spLocks noChangeArrowheads="1"/>
          </p:cNvSpPr>
          <p:nvPr/>
        </p:nvSpPr>
        <p:spPr bwMode="auto">
          <a:xfrm rot="3799929">
            <a:off x="3914775" y="2486025"/>
            <a:ext cx="12700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1033" name="Rectangle 9"/>
          <p:cNvSpPr>
            <a:spLocks noChangeArrowheads="1"/>
          </p:cNvSpPr>
          <p:nvPr/>
        </p:nvSpPr>
        <p:spPr bwMode="auto">
          <a:xfrm>
            <a:off x="-207963" y="387350"/>
            <a:ext cx="4462463" cy="957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1034" name="Rectangle 10"/>
          <p:cNvSpPr>
            <a:spLocks noGrp="1" noChangeArrowheads="1"/>
          </p:cNvSpPr>
          <p:nvPr>
            <p:ph type="title"/>
          </p:nvPr>
        </p:nvSpPr>
        <p:spPr>
          <a:xfrm>
            <a:off x="457200" y="0"/>
            <a:ext cx="8229600" cy="1143000"/>
          </a:xfrm>
          <a:noFill/>
          <a:extLst>
            <a:ext uri="{909E8E84-426E-40DD-AFC4-6F175D3DCCD1}">
              <a14:hiddenFill xmlns:a14="http://schemas.microsoft.com/office/drawing/2010/main">
                <a:solidFill>
                  <a:schemeClr val="bg1"/>
                </a:solidFill>
              </a14:hiddenFill>
            </a:ext>
          </a:extLst>
        </p:spPr>
        <p:txBody>
          <a:bodyPr/>
          <a:lstStyle/>
          <a:p>
            <a:r>
              <a:rPr lang="en-US" altLang="en-US" b="1"/>
              <a:t>Spot Shape</a:t>
            </a:r>
          </a:p>
        </p:txBody>
      </p:sp>
      <p:sp>
        <p:nvSpPr>
          <p:cNvPr id="1921035" name="Text Box 11"/>
          <p:cNvSpPr txBox="1">
            <a:spLocks noChangeArrowheads="1"/>
          </p:cNvSpPr>
          <p:nvPr/>
        </p:nvSpPr>
        <p:spPr bwMode="auto">
          <a:xfrm>
            <a:off x="741363" y="1779588"/>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Ewald sphere</a:t>
            </a:r>
          </a:p>
        </p:txBody>
      </p:sp>
      <p:sp>
        <p:nvSpPr>
          <p:cNvPr id="1921036" name="Text Box 12"/>
          <p:cNvSpPr txBox="1">
            <a:spLocks noChangeArrowheads="1"/>
          </p:cNvSpPr>
          <p:nvPr/>
        </p:nvSpPr>
        <p:spPr bwMode="auto">
          <a:xfrm>
            <a:off x="7526338" y="3430588"/>
            <a:ext cx="793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8000"/>
                </a:solidFill>
              </a:rPr>
              <a:t>(h,k,l)</a:t>
            </a:r>
          </a:p>
        </p:txBody>
      </p:sp>
      <p:sp>
        <p:nvSpPr>
          <p:cNvPr id="1921037" name="Freeform 13"/>
          <p:cNvSpPr>
            <a:spLocks/>
          </p:cNvSpPr>
          <p:nvPr/>
        </p:nvSpPr>
        <p:spPr bwMode="auto">
          <a:xfrm>
            <a:off x="7204075" y="3311525"/>
            <a:ext cx="360363" cy="338138"/>
          </a:xfrm>
          <a:custGeom>
            <a:avLst/>
            <a:gdLst>
              <a:gd name="T0" fmla="*/ 227 w 227"/>
              <a:gd name="T1" fmla="*/ 201 h 213"/>
              <a:gd name="T2" fmla="*/ 122 w 227"/>
              <a:gd name="T3" fmla="*/ 201 h 213"/>
              <a:gd name="T4" fmla="*/ 35 w 227"/>
              <a:gd name="T5" fmla="*/ 131 h 213"/>
              <a:gd name="T6" fmla="*/ 9 w 227"/>
              <a:gd name="T7" fmla="*/ 52 h 213"/>
              <a:gd name="T8" fmla="*/ 0 w 227"/>
              <a:gd name="T9" fmla="*/ 0 h 213"/>
            </a:gdLst>
            <a:ahLst/>
            <a:cxnLst>
              <a:cxn ang="0">
                <a:pos x="T0" y="T1"/>
              </a:cxn>
              <a:cxn ang="0">
                <a:pos x="T2" y="T3"/>
              </a:cxn>
              <a:cxn ang="0">
                <a:pos x="T4" y="T5"/>
              </a:cxn>
              <a:cxn ang="0">
                <a:pos x="T6" y="T7"/>
              </a:cxn>
              <a:cxn ang="0">
                <a:pos x="T8" y="T9"/>
              </a:cxn>
            </a:cxnLst>
            <a:rect l="0" t="0" r="r" b="b"/>
            <a:pathLst>
              <a:path w="227" h="213">
                <a:moveTo>
                  <a:pt x="227" y="201"/>
                </a:moveTo>
                <a:cubicBezTo>
                  <a:pt x="190" y="207"/>
                  <a:pt x="154" y="213"/>
                  <a:pt x="122" y="201"/>
                </a:cubicBezTo>
                <a:cubicBezTo>
                  <a:pt x="90" y="189"/>
                  <a:pt x="54" y="156"/>
                  <a:pt x="35" y="131"/>
                </a:cubicBezTo>
                <a:cubicBezTo>
                  <a:pt x="16" y="106"/>
                  <a:pt x="15" y="74"/>
                  <a:pt x="9" y="52"/>
                </a:cubicBezTo>
                <a:cubicBezTo>
                  <a:pt x="3" y="30"/>
                  <a:pt x="1" y="15"/>
                  <a:pt x="0" y="0"/>
                </a:cubicBezTo>
              </a:path>
            </a:pathLst>
          </a:custGeom>
          <a:noFill/>
          <a:ln w="9525">
            <a:solidFill>
              <a:srgbClr val="008000"/>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1038" name="Oval 14"/>
          <p:cNvSpPr>
            <a:spLocks noChangeArrowheads="1"/>
          </p:cNvSpPr>
          <p:nvPr/>
        </p:nvSpPr>
        <p:spPr bwMode="auto">
          <a:xfrm>
            <a:off x="7158038" y="3190875"/>
            <a:ext cx="55562" cy="50800"/>
          </a:xfrm>
          <a:prstGeom prst="ellipse">
            <a:avLst/>
          </a:prstGeom>
          <a:solidFill>
            <a:srgbClr val="008000"/>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1039" name="Line 15"/>
          <p:cNvSpPr>
            <a:spLocks noChangeShapeType="1"/>
          </p:cNvSpPr>
          <p:nvPr/>
        </p:nvSpPr>
        <p:spPr bwMode="auto">
          <a:xfrm flipV="1">
            <a:off x="5773738" y="3255963"/>
            <a:ext cx="1374775" cy="19494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1040" name="Text Box 16"/>
          <p:cNvSpPr txBox="1">
            <a:spLocks noChangeArrowheads="1"/>
          </p:cNvSpPr>
          <p:nvPr/>
        </p:nvSpPr>
        <p:spPr bwMode="auto">
          <a:xfrm>
            <a:off x="6432550" y="4067175"/>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a:t>
            </a:r>
          </a:p>
        </p:txBody>
      </p:sp>
    </p:spTree>
    <p:extLst>
      <p:ext uri="{BB962C8B-B14F-4D97-AF65-F5344CB8AC3E}">
        <p14:creationId xmlns:p14="http://schemas.microsoft.com/office/powerpoint/2010/main" val="2553261245"/>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2050" name="Line 2"/>
          <p:cNvSpPr>
            <a:spLocks noChangeShapeType="1"/>
          </p:cNvSpPr>
          <p:nvPr/>
        </p:nvSpPr>
        <p:spPr bwMode="auto">
          <a:xfrm flipH="1" flipV="1">
            <a:off x="5765800" y="2466975"/>
            <a:ext cx="0" cy="4086225"/>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2051" name="Rectangle 3"/>
          <p:cNvSpPr>
            <a:spLocks noChangeArrowheads="1"/>
          </p:cNvSpPr>
          <p:nvPr/>
        </p:nvSpPr>
        <p:spPr bwMode="auto">
          <a:xfrm>
            <a:off x="4741863" y="2354263"/>
            <a:ext cx="146050" cy="130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2052" name="Rectangle 4"/>
          <p:cNvSpPr>
            <a:spLocks noChangeArrowheads="1"/>
          </p:cNvSpPr>
          <p:nvPr/>
        </p:nvSpPr>
        <p:spPr bwMode="auto">
          <a:xfrm>
            <a:off x="5710238" y="2297113"/>
            <a:ext cx="134937" cy="158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2053" name="Rectangle 5"/>
          <p:cNvSpPr>
            <a:spLocks noChangeArrowheads="1"/>
          </p:cNvSpPr>
          <p:nvPr/>
        </p:nvSpPr>
        <p:spPr bwMode="auto">
          <a:xfrm>
            <a:off x="3429000" y="2297113"/>
            <a:ext cx="4692650" cy="508000"/>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2054" name="Line 6"/>
          <p:cNvSpPr>
            <a:spLocks noChangeShapeType="1"/>
          </p:cNvSpPr>
          <p:nvPr/>
        </p:nvSpPr>
        <p:spPr bwMode="auto">
          <a:xfrm flipH="1" flipV="1">
            <a:off x="5765800" y="1476375"/>
            <a:ext cx="0" cy="1677988"/>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2055" name="Oval 7"/>
          <p:cNvSpPr>
            <a:spLocks noChangeAspect="1" noChangeArrowheads="1"/>
          </p:cNvSpPr>
          <p:nvPr/>
        </p:nvSpPr>
        <p:spPr bwMode="auto">
          <a:xfrm>
            <a:off x="-3371850" y="4305300"/>
            <a:ext cx="9140825" cy="1809750"/>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2056" name="Rectangle 8"/>
          <p:cNvSpPr>
            <a:spLocks noChangeArrowheads="1"/>
          </p:cNvSpPr>
          <p:nvPr/>
        </p:nvSpPr>
        <p:spPr bwMode="auto">
          <a:xfrm>
            <a:off x="-1751013" y="4249738"/>
            <a:ext cx="7345363" cy="1017587"/>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2057" name="Oval 9"/>
          <p:cNvSpPr>
            <a:spLocks noChangeArrowheads="1"/>
          </p:cNvSpPr>
          <p:nvPr/>
        </p:nvSpPr>
        <p:spPr bwMode="auto">
          <a:xfrm>
            <a:off x="-3371850" y="639763"/>
            <a:ext cx="9140825" cy="91408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2058" name="Rectangle 10"/>
          <p:cNvSpPr>
            <a:spLocks noChangeArrowheads="1"/>
          </p:cNvSpPr>
          <p:nvPr/>
        </p:nvSpPr>
        <p:spPr bwMode="auto">
          <a:xfrm rot="3799929">
            <a:off x="3914775" y="2486025"/>
            <a:ext cx="12700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2059" name="Rectangle 11"/>
          <p:cNvSpPr>
            <a:spLocks noChangeArrowheads="1"/>
          </p:cNvSpPr>
          <p:nvPr/>
        </p:nvSpPr>
        <p:spPr bwMode="auto">
          <a:xfrm>
            <a:off x="-207963" y="387350"/>
            <a:ext cx="4462463" cy="957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2060" name="Rectangle 12"/>
          <p:cNvSpPr>
            <a:spLocks noGrp="1" noChangeArrowheads="1"/>
          </p:cNvSpPr>
          <p:nvPr>
            <p:ph type="title"/>
          </p:nvPr>
        </p:nvSpPr>
        <p:spPr>
          <a:xfrm>
            <a:off x="457200" y="0"/>
            <a:ext cx="8229600" cy="1143000"/>
          </a:xfrm>
          <a:noFill/>
          <a:extLst>
            <a:ext uri="{909E8E84-426E-40DD-AFC4-6F175D3DCCD1}">
              <a14:hiddenFill xmlns:a14="http://schemas.microsoft.com/office/drawing/2010/main">
                <a:solidFill>
                  <a:schemeClr val="bg1"/>
                </a:solidFill>
              </a14:hiddenFill>
            </a:ext>
          </a:extLst>
        </p:spPr>
        <p:txBody>
          <a:bodyPr/>
          <a:lstStyle/>
          <a:p>
            <a:r>
              <a:rPr lang="en-US" altLang="en-US" b="1"/>
              <a:t>Spot Shape</a:t>
            </a:r>
          </a:p>
        </p:txBody>
      </p:sp>
      <p:sp>
        <p:nvSpPr>
          <p:cNvPr id="1922061" name="Text Box 13"/>
          <p:cNvSpPr txBox="1">
            <a:spLocks noChangeArrowheads="1"/>
          </p:cNvSpPr>
          <p:nvPr/>
        </p:nvSpPr>
        <p:spPr bwMode="auto">
          <a:xfrm>
            <a:off x="741363" y="1779588"/>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Ewald sphere</a:t>
            </a:r>
          </a:p>
        </p:txBody>
      </p:sp>
      <p:sp>
        <p:nvSpPr>
          <p:cNvPr id="1922062" name="Text Box 14"/>
          <p:cNvSpPr txBox="1">
            <a:spLocks noChangeArrowheads="1"/>
          </p:cNvSpPr>
          <p:nvPr/>
        </p:nvSpPr>
        <p:spPr bwMode="auto">
          <a:xfrm rot="16200000">
            <a:off x="5325269" y="4025107"/>
            <a:ext cx="1492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accent2"/>
                </a:solidFill>
              </a:rPr>
              <a:t>spindle axis</a:t>
            </a:r>
          </a:p>
        </p:txBody>
      </p:sp>
      <p:sp>
        <p:nvSpPr>
          <p:cNvPr id="1922063" name="Text Box 15"/>
          <p:cNvSpPr txBox="1">
            <a:spLocks noChangeArrowheads="1"/>
          </p:cNvSpPr>
          <p:nvPr/>
        </p:nvSpPr>
        <p:spPr bwMode="auto">
          <a:xfrm>
            <a:off x="7526338" y="3430588"/>
            <a:ext cx="793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8000"/>
                </a:solidFill>
              </a:rPr>
              <a:t>(h,k,l)</a:t>
            </a:r>
          </a:p>
        </p:txBody>
      </p:sp>
      <p:sp>
        <p:nvSpPr>
          <p:cNvPr id="1922064" name="Freeform 16"/>
          <p:cNvSpPr>
            <a:spLocks/>
          </p:cNvSpPr>
          <p:nvPr/>
        </p:nvSpPr>
        <p:spPr bwMode="auto">
          <a:xfrm>
            <a:off x="7204075" y="3311525"/>
            <a:ext cx="360363" cy="338138"/>
          </a:xfrm>
          <a:custGeom>
            <a:avLst/>
            <a:gdLst>
              <a:gd name="T0" fmla="*/ 227 w 227"/>
              <a:gd name="T1" fmla="*/ 201 h 213"/>
              <a:gd name="T2" fmla="*/ 122 w 227"/>
              <a:gd name="T3" fmla="*/ 201 h 213"/>
              <a:gd name="T4" fmla="*/ 35 w 227"/>
              <a:gd name="T5" fmla="*/ 131 h 213"/>
              <a:gd name="T6" fmla="*/ 9 w 227"/>
              <a:gd name="T7" fmla="*/ 52 h 213"/>
              <a:gd name="T8" fmla="*/ 0 w 227"/>
              <a:gd name="T9" fmla="*/ 0 h 213"/>
            </a:gdLst>
            <a:ahLst/>
            <a:cxnLst>
              <a:cxn ang="0">
                <a:pos x="T0" y="T1"/>
              </a:cxn>
              <a:cxn ang="0">
                <a:pos x="T2" y="T3"/>
              </a:cxn>
              <a:cxn ang="0">
                <a:pos x="T4" y="T5"/>
              </a:cxn>
              <a:cxn ang="0">
                <a:pos x="T6" y="T7"/>
              </a:cxn>
              <a:cxn ang="0">
                <a:pos x="T8" y="T9"/>
              </a:cxn>
            </a:cxnLst>
            <a:rect l="0" t="0" r="r" b="b"/>
            <a:pathLst>
              <a:path w="227" h="213">
                <a:moveTo>
                  <a:pt x="227" y="201"/>
                </a:moveTo>
                <a:cubicBezTo>
                  <a:pt x="190" y="207"/>
                  <a:pt x="154" y="213"/>
                  <a:pt x="122" y="201"/>
                </a:cubicBezTo>
                <a:cubicBezTo>
                  <a:pt x="90" y="189"/>
                  <a:pt x="54" y="156"/>
                  <a:pt x="35" y="131"/>
                </a:cubicBezTo>
                <a:cubicBezTo>
                  <a:pt x="16" y="106"/>
                  <a:pt x="15" y="74"/>
                  <a:pt x="9" y="52"/>
                </a:cubicBezTo>
                <a:cubicBezTo>
                  <a:pt x="3" y="30"/>
                  <a:pt x="1" y="15"/>
                  <a:pt x="0" y="0"/>
                </a:cubicBezTo>
              </a:path>
            </a:pathLst>
          </a:custGeom>
          <a:noFill/>
          <a:ln w="9525">
            <a:solidFill>
              <a:srgbClr val="008000"/>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2065" name="Oval 17"/>
          <p:cNvSpPr>
            <a:spLocks noChangeArrowheads="1"/>
          </p:cNvSpPr>
          <p:nvPr/>
        </p:nvSpPr>
        <p:spPr bwMode="auto">
          <a:xfrm>
            <a:off x="7158038" y="3190875"/>
            <a:ext cx="55562" cy="50800"/>
          </a:xfrm>
          <a:prstGeom prst="ellipse">
            <a:avLst/>
          </a:prstGeom>
          <a:solidFill>
            <a:srgbClr val="008000"/>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2066" name="Line 18"/>
          <p:cNvSpPr>
            <a:spLocks noChangeShapeType="1"/>
          </p:cNvSpPr>
          <p:nvPr/>
        </p:nvSpPr>
        <p:spPr bwMode="auto">
          <a:xfrm flipV="1">
            <a:off x="5773738" y="3255963"/>
            <a:ext cx="1374775" cy="19494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2067" name="Text Box 19"/>
          <p:cNvSpPr txBox="1">
            <a:spLocks noChangeArrowheads="1"/>
          </p:cNvSpPr>
          <p:nvPr/>
        </p:nvSpPr>
        <p:spPr bwMode="auto">
          <a:xfrm>
            <a:off x="6432550" y="4067175"/>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a:t>
            </a:r>
          </a:p>
        </p:txBody>
      </p:sp>
    </p:spTree>
    <p:extLst>
      <p:ext uri="{BB962C8B-B14F-4D97-AF65-F5344CB8AC3E}">
        <p14:creationId xmlns:p14="http://schemas.microsoft.com/office/powerpoint/2010/main" val="305351536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lstStyle/>
          <a:p>
            <a:pPr eaLnBrk="1" hangingPunct="1"/>
            <a:r>
              <a:rPr lang="en-US" altLang="en-US" sz="6000" smtClean="0"/>
              <a:t>Adding noise</a:t>
            </a:r>
          </a:p>
        </p:txBody>
      </p:sp>
      <p:sp>
        <p:nvSpPr>
          <p:cNvPr id="41987" name="Rectangle 3"/>
          <p:cNvSpPr>
            <a:spLocks noGrp="1" noChangeArrowheads="1"/>
          </p:cNvSpPr>
          <p:nvPr>
            <p:ph type="body" idx="1"/>
          </p:nvPr>
        </p:nvSpPr>
        <p:spPr/>
        <p:txBody>
          <a:bodyPr/>
          <a:lstStyle/>
          <a:p>
            <a:pPr algn="ctr" eaLnBrk="1" hangingPunct="1">
              <a:buFontTx/>
              <a:buNone/>
            </a:pPr>
            <a:endParaRPr lang="en-US" altLang="en-US" sz="2400" smtClean="0">
              <a:cs typeface="Arial" pitchFamily="34" charset="0"/>
            </a:endParaRPr>
          </a:p>
          <a:p>
            <a:pPr algn="ctr" eaLnBrk="1" hangingPunct="1">
              <a:buFontTx/>
              <a:buNone/>
            </a:pPr>
            <a:r>
              <a:rPr lang="en-US" altLang="en-US" sz="5400" smtClean="0">
                <a:cs typeface="Arial" pitchFamily="34" charset="0"/>
              </a:rPr>
              <a:t>1</a:t>
            </a:r>
            <a:r>
              <a:rPr lang="en-US" altLang="en-US" sz="5400" baseline="50000" smtClean="0">
                <a:solidFill>
                  <a:schemeClr val="bg2"/>
                </a:solidFill>
                <a:cs typeface="Arial" pitchFamily="34" charset="0"/>
              </a:rPr>
              <a:t>2</a:t>
            </a:r>
            <a:r>
              <a:rPr lang="en-US" altLang="en-US" sz="5400" smtClean="0">
                <a:cs typeface="Arial" pitchFamily="34" charset="0"/>
              </a:rPr>
              <a:t> + 1</a:t>
            </a:r>
            <a:r>
              <a:rPr lang="en-US" altLang="en-US" sz="5400" baseline="50000" smtClean="0">
                <a:solidFill>
                  <a:schemeClr val="bg2"/>
                </a:solidFill>
                <a:cs typeface="Arial" pitchFamily="34" charset="0"/>
              </a:rPr>
              <a:t>2</a:t>
            </a:r>
            <a:r>
              <a:rPr lang="en-US" altLang="en-US" sz="5400" smtClean="0">
                <a:cs typeface="Arial" pitchFamily="34" charset="0"/>
              </a:rPr>
              <a:t> = 1.4</a:t>
            </a:r>
            <a:r>
              <a:rPr lang="en-US" altLang="en-US" sz="5400" baseline="50000" smtClean="0">
                <a:solidFill>
                  <a:schemeClr val="bg2"/>
                </a:solidFill>
                <a:cs typeface="Arial" pitchFamily="34" charset="0"/>
              </a:rPr>
              <a:t>2</a:t>
            </a:r>
          </a:p>
          <a:p>
            <a:pPr algn="ctr" eaLnBrk="1" hangingPunct="1">
              <a:buFontTx/>
              <a:buNone/>
            </a:pPr>
            <a:endParaRPr lang="en-US" altLang="en-US" sz="1800" smtClean="0">
              <a:cs typeface="Arial" pitchFamily="34" charset="0"/>
            </a:endParaRPr>
          </a:p>
          <a:p>
            <a:pPr algn="ctr" eaLnBrk="1" hangingPunct="1">
              <a:buFontTx/>
              <a:buNone/>
            </a:pPr>
            <a:r>
              <a:rPr lang="en-US" altLang="en-US" sz="5400" smtClean="0">
                <a:cs typeface="Arial" pitchFamily="34" charset="0"/>
              </a:rPr>
              <a:t>3</a:t>
            </a:r>
            <a:r>
              <a:rPr lang="en-US" altLang="en-US" sz="5400" baseline="50000" smtClean="0">
                <a:solidFill>
                  <a:schemeClr val="bg2"/>
                </a:solidFill>
                <a:cs typeface="Arial" pitchFamily="34" charset="0"/>
              </a:rPr>
              <a:t>2</a:t>
            </a:r>
            <a:r>
              <a:rPr lang="en-US" altLang="en-US" sz="5400" smtClean="0">
                <a:cs typeface="Arial" pitchFamily="34" charset="0"/>
              </a:rPr>
              <a:t> + 1</a:t>
            </a:r>
            <a:r>
              <a:rPr lang="en-US" altLang="en-US" sz="5400" baseline="50000" smtClean="0">
                <a:solidFill>
                  <a:schemeClr val="bg2"/>
                </a:solidFill>
                <a:cs typeface="Arial" pitchFamily="34" charset="0"/>
              </a:rPr>
              <a:t>2</a:t>
            </a:r>
            <a:r>
              <a:rPr lang="en-US" altLang="en-US" sz="5400" smtClean="0">
                <a:cs typeface="Arial" pitchFamily="34" charset="0"/>
              </a:rPr>
              <a:t> = 3.2</a:t>
            </a:r>
            <a:r>
              <a:rPr lang="en-US" altLang="en-US" sz="5400" baseline="50000" smtClean="0">
                <a:solidFill>
                  <a:schemeClr val="bg2"/>
                </a:solidFill>
                <a:cs typeface="Arial" pitchFamily="34" charset="0"/>
              </a:rPr>
              <a:t>2</a:t>
            </a:r>
          </a:p>
          <a:p>
            <a:pPr algn="ctr" eaLnBrk="1" hangingPunct="1">
              <a:buFontTx/>
              <a:buNone/>
            </a:pPr>
            <a:endParaRPr lang="en-US" altLang="en-US" sz="1800" smtClean="0">
              <a:cs typeface="Arial" pitchFamily="34" charset="0"/>
            </a:endParaRPr>
          </a:p>
          <a:p>
            <a:pPr algn="ctr" eaLnBrk="1" hangingPunct="1">
              <a:buFontTx/>
              <a:buNone/>
            </a:pPr>
            <a:r>
              <a:rPr lang="el-GR" altLang="en-US" sz="5400" smtClean="0">
                <a:cs typeface="Arial" pitchFamily="34" charset="0"/>
              </a:rPr>
              <a:t>σ</a:t>
            </a:r>
            <a:r>
              <a:rPr lang="el-GR" altLang="en-US" sz="5400" baseline="-25000" smtClean="0">
                <a:cs typeface="Arial" pitchFamily="34" charset="0"/>
              </a:rPr>
              <a:t>total</a:t>
            </a:r>
            <a:r>
              <a:rPr lang="en-US" altLang="en-US" sz="5400" baseline="30000" smtClean="0">
                <a:cs typeface="Arial" pitchFamily="34" charset="0"/>
              </a:rPr>
              <a:t>2</a:t>
            </a:r>
            <a:r>
              <a:rPr lang="en-US" altLang="en-US" sz="5400" smtClean="0">
                <a:cs typeface="Arial" pitchFamily="34" charset="0"/>
              </a:rPr>
              <a:t> = </a:t>
            </a:r>
            <a:r>
              <a:rPr lang="el-GR" altLang="en-US" sz="5400" smtClean="0">
                <a:cs typeface="Arial" pitchFamily="34" charset="0"/>
              </a:rPr>
              <a:t>σ</a:t>
            </a:r>
            <a:r>
              <a:rPr lang="en-US" altLang="en-US" sz="5400" baseline="-25000" smtClean="0">
                <a:cs typeface="Arial" pitchFamily="34" charset="0"/>
              </a:rPr>
              <a:t>1</a:t>
            </a:r>
            <a:r>
              <a:rPr lang="en-US" altLang="en-US" sz="5400" baseline="30000" smtClean="0">
                <a:cs typeface="Arial" pitchFamily="34" charset="0"/>
              </a:rPr>
              <a:t>2</a:t>
            </a:r>
            <a:r>
              <a:rPr lang="en-US" altLang="en-US" sz="5400" smtClean="0">
                <a:cs typeface="Arial" pitchFamily="34" charset="0"/>
              </a:rPr>
              <a:t> + </a:t>
            </a:r>
            <a:r>
              <a:rPr lang="el-GR" altLang="en-US" sz="5400" smtClean="0">
                <a:cs typeface="Arial" pitchFamily="34" charset="0"/>
              </a:rPr>
              <a:t>σ</a:t>
            </a:r>
            <a:r>
              <a:rPr lang="en-US" altLang="en-US" sz="5400" baseline="-25000" smtClean="0">
                <a:cs typeface="Arial" pitchFamily="34" charset="0"/>
              </a:rPr>
              <a:t>2</a:t>
            </a:r>
            <a:r>
              <a:rPr lang="en-US" altLang="en-US" sz="5400" baseline="30000" smtClean="0">
                <a:cs typeface="Arial" pitchFamily="34" charset="0"/>
              </a:rPr>
              <a:t>2</a:t>
            </a:r>
            <a:endParaRPr lang="en-US" altLang="en-US" sz="5400" smtClean="0">
              <a:cs typeface="Arial" pitchFamily="34" charset="0"/>
            </a:endParaRPr>
          </a:p>
          <a:p>
            <a:pPr algn="ctr" eaLnBrk="1" hangingPunct="1">
              <a:buFontTx/>
              <a:buNone/>
            </a:pPr>
            <a:endParaRPr lang="el-GR" altLang="en-US" sz="5400" smtClean="0">
              <a:cs typeface="Arial" pitchFamily="34" charset="0"/>
            </a:endParaRPr>
          </a:p>
        </p:txBody>
      </p:sp>
    </p:spTree>
    <p:extLst>
      <p:ext uri="{BB962C8B-B14F-4D97-AF65-F5344CB8AC3E}">
        <p14:creationId xmlns:p14="http://schemas.microsoft.com/office/powerpoint/2010/main" val="3889988983"/>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3074" name="Line 2"/>
          <p:cNvSpPr>
            <a:spLocks noChangeShapeType="1"/>
          </p:cNvSpPr>
          <p:nvPr/>
        </p:nvSpPr>
        <p:spPr bwMode="auto">
          <a:xfrm flipH="1" flipV="1">
            <a:off x="5765800" y="2466975"/>
            <a:ext cx="0" cy="4086225"/>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3075" name="Rectangle 3"/>
          <p:cNvSpPr>
            <a:spLocks noChangeArrowheads="1"/>
          </p:cNvSpPr>
          <p:nvPr/>
        </p:nvSpPr>
        <p:spPr bwMode="auto">
          <a:xfrm>
            <a:off x="5222875" y="3240088"/>
            <a:ext cx="67945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3076" name="Oval 4"/>
          <p:cNvSpPr>
            <a:spLocks noChangeArrowheads="1"/>
          </p:cNvSpPr>
          <p:nvPr/>
        </p:nvSpPr>
        <p:spPr bwMode="auto">
          <a:xfrm>
            <a:off x="3429000" y="2379663"/>
            <a:ext cx="4692650" cy="928687"/>
          </a:xfrm>
          <a:prstGeom prst="ellipse">
            <a:avLst/>
          </a:prstGeom>
          <a:noFill/>
          <a:ln w="381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3077" name="Rectangle 5"/>
          <p:cNvSpPr>
            <a:spLocks noChangeArrowheads="1"/>
          </p:cNvSpPr>
          <p:nvPr/>
        </p:nvSpPr>
        <p:spPr bwMode="auto">
          <a:xfrm>
            <a:off x="4741863" y="2354263"/>
            <a:ext cx="146050" cy="130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3078" name="Rectangle 6"/>
          <p:cNvSpPr>
            <a:spLocks noChangeArrowheads="1"/>
          </p:cNvSpPr>
          <p:nvPr/>
        </p:nvSpPr>
        <p:spPr bwMode="auto">
          <a:xfrm>
            <a:off x="5710238" y="2297113"/>
            <a:ext cx="134937" cy="158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3079" name="Rectangle 7"/>
          <p:cNvSpPr>
            <a:spLocks noChangeArrowheads="1"/>
          </p:cNvSpPr>
          <p:nvPr/>
        </p:nvSpPr>
        <p:spPr bwMode="auto">
          <a:xfrm>
            <a:off x="3429000" y="2297113"/>
            <a:ext cx="4692650" cy="508000"/>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3080" name="Line 8"/>
          <p:cNvSpPr>
            <a:spLocks noChangeShapeType="1"/>
          </p:cNvSpPr>
          <p:nvPr/>
        </p:nvSpPr>
        <p:spPr bwMode="auto">
          <a:xfrm flipH="1" flipV="1">
            <a:off x="5765800" y="1476375"/>
            <a:ext cx="0" cy="1677988"/>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3081" name="Oval 9"/>
          <p:cNvSpPr>
            <a:spLocks noChangeAspect="1" noChangeArrowheads="1"/>
          </p:cNvSpPr>
          <p:nvPr/>
        </p:nvSpPr>
        <p:spPr bwMode="auto">
          <a:xfrm>
            <a:off x="-3371850" y="4305300"/>
            <a:ext cx="9140825" cy="1809750"/>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3082" name="Rectangle 10"/>
          <p:cNvSpPr>
            <a:spLocks noChangeArrowheads="1"/>
          </p:cNvSpPr>
          <p:nvPr/>
        </p:nvSpPr>
        <p:spPr bwMode="auto">
          <a:xfrm>
            <a:off x="-1751013" y="4249738"/>
            <a:ext cx="7345363" cy="1017587"/>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3083" name="Oval 11"/>
          <p:cNvSpPr>
            <a:spLocks noChangeArrowheads="1"/>
          </p:cNvSpPr>
          <p:nvPr/>
        </p:nvSpPr>
        <p:spPr bwMode="auto">
          <a:xfrm>
            <a:off x="-3371850" y="639763"/>
            <a:ext cx="9140825" cy="91408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3084" name="Rectangle 12"/>
          <p:cNvSpPr>
            <a:spLocks noChangeArrowheads="1"/>
          </p:cNvSpPr>
          <p:nvPr/>
        </p:nvSpPr>
        <p:spPr bwMode="auto">
          <a:xfrm>
            <a:off x="5326063" y="3322638"/>
            <a:ext cx="80962"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3085" name="Rectangle 13"/>
          <p:cNvSpPr>
            <a:spLocks noChangeArrowheads="1"/>
          </p:cNvSpPr>
          <p:nvPr/>
        </p:nvSpPr>
        <p:spPr bwMode="auto">
          <a:xfrm rot="245137">
            <a:off x="5294313" y="3240088"/>
            <a:ext cx="79375"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3086" name="Rectangle 14"/>
          <p:cNvSpPr>
            <a:spLocks noChangeArrowheads="1"/>
          </p:cNvSpPr>
          <p:nvPr/>
        </p:nvSpPr>
        <p:spPr bwMode="auto">
          <a:xfrm>
            <a:off x="-207963" y="387350"/>
            <a:ext cx="4462463" cy="957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3087" name="Rectangle 15"/>
          <p:cNvSpPr>
            <a:spLocks noGrp="1" noChangeArrowheads="1"/>
          </p:cNvSpPr>
          <p:nvPr>
            <p:ph type="title"/>
          </p:nvPr>
        </p:nvSpPr>
        <p:spPr>
          <a:xfrm>
            <a:off x="457200" y="0"/>
            <a:ext cx="8229600" cy="1143000"/>
          </a:xfrm>
          <a:noFill/>
          <a:extLst>
            <a:ext uri="{909E8E84-426E-40DD-AFC4-6F175D3DCCD1}">
              <a14:hiddenFill xmlns:a14="http://schemas.microsoft.com/office/drawing/2010/main">
                <a:solidFill>
                  <a:schemeClr val="bg1"/>
                </a:solidFill>
              </a14:hiddenFill>
            </a:ext>
          </a:extLst>
        </p:spPr>
        <p:txBody>
          <a:bodyPr/>
          <a:lstStyle/>
          <a:p>
            <a:r>
              <a:rPr lang="en-US" altLang="en-US" b="1"/>
              <a:t>Spot Shape</a:t>
            </a:r>
          </a:p>
        </p:txBody>
      </p:sp>
      <p:sp>
        <p:nvSpPr>
          <p:cNvPr id="1923088" name="Line 16"/>
          <p:cNvSpPr>
            <a:spLocks noChangeShapeType="1"/>
          </p:cNvSpPr>
          <p:nvPr/>
        </p:nvSpPr>
        <p:spPr bwMode="auto">
          <a:xfrm>
            <a:off x="5330825" y="3302000"/>
            <a:ext cx="49213" cy="1588"/>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3089" name="Text Box 17"/>
          <p:cNvSpPr txBox="1">
            <a:spLocks noChangeArrowheads="1"/>
          </p:cNvSpPr>
          <p:nvPr/>
        </p:nvSpPr>
        <p:spPr bwMode="auto">
          <a:xfrm>
            <a:off x="741363" y="1779588"/>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Ewald sphere</a:t>
            </a:r>
          </a:p>
        </p:txBody>
      </p:sp>
      <p:sp>
        <p:nvSpPr>
          <p:cNvPr id="1923090" name="Text Box 18"/>
          <p:cNvSpPr txBox="1">
            <a:spLocks noChangeArrowheads="1"/>
          </p:cNvSpPr>
          <p:nvPr/>
        </p:nvSpPr>
        <p:spPr bwMode="auto">
          <a:xfrm rot="16200000">
            <a:off x="5325269" y="4025107"/>
            <a:ext cx="1492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accent2"/>
                </a:solidFill>
              </a:rPr>
              <a:t>spindle axis</a:t>
            </a:r>
          </a:p>
        </p:txBody>
      </p:sp>
      <p:sp>
        <p:nvSpPr>
          <p:cNvPr id="1923091" name="Text Box 19"/>
          <p:cNvSpPr txBox="1">
            <a:spLocks noChangeArrowheads="1"/>
          </p:cNvSpPr>
          <p:nvPr/>
        </p:nvSpPr>
        <p:spPr bwMode="auto">
          <a:xfrm>
            <a:off x="6378575" y="2657475"/>
            <a:ext cx="1123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sz="2000" b="1">
                <a:solidFill>
                  <a:srgbClr val="008000"/>
                </a:solidFill>
                <a:cs typeface="Arial" pitchFamily="34" charset="0"/>
              </a:rPr>
              <a:t>Φ</a:t>
            </a:r>
            <a:r>
              <a:rPr lang="en-US" altLang="en-US" sz="2000" b="1">
                <a:solidFill>
                  <a:srgbClr val="008000"/>
                </a:solidFill>
                <a:cs typeface="Arial" pitchFamily="34" charset="0"/>
              </a:rPr>
              <a:t> </a:t>
            </a:r>
            <a:r>
              <a:rPr lang="en-US" altLang="en-US" sz="2000" b="1">
                <a:solidFill>
                  <a:srgbClr val="008000"/>
                </a:solidFill>
              </a:rPr>
              <a:t>circle</a:t>
            </a:r>
          </a:p>
        </p:txBody>
      </p:sp>
      <p:sp>
        <p:nvSpPr>
          <p:cNvPr id="1923092" name="Text Box 20"/>
          <p:cNvSpPr txBox="1">
            <a:spLocks noChangeArrowheads="1"/>
          </p:cNvSpPr>
          <p:nvPr/>
        </p:nvSpPr>
        <p:spPr bwMode="auto">
          <a:xfrm>
            <a:off x="7526338" y="3430588"/>
            <a:ext cx="793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8000"/>
                </a:solidFill>
              </a:rPr>
              <a:t>(h,k,l)</a:t>
            </a:r>
          </a:p>
        </p:txBody>
      </p:sp>
      <p:sp>
        <p:nvSpPr>
          <p:cNvPr id="1923093" name="Freeform 21"/>
          <p:cNvSpPr>
            <a:spLocks/>
          </p:cNvSpPr>
          <p:nvPr/>
        </p:nvSpPr>
        <p:spPr bwMode="auto">
          <a:xfrm>
            <a:off x="7204075" y="3311525"/>
            <a:ext cx="360363" cy="338138"/>
          </a:xfrm>
          <a:custGeom>
            <a:avLst/>
            <a:gdLst>
              <a:gd name="T0" fmla="*/ 227 w 227"/>
              <a:gd name="T1" fmla="*/ 201 h 213"/>
              <a:gd name="T2" fmla="*/ 122 w 227"/>
              <a:gd name="T3" fmla="*/ 201 h 213"/>
              <a:gd name="T4" fmla="*/ 35 w 227"/>
              <a:gd name="T5" fmla="*/ 131 h 213"/>
              <a:gd name="T6" fmla="*/ 9 w 227"/>
              <a:gd name="T7" fmla="*/ 52 h 213"/>
              <a:gd name="T8" fmla="*/ 0 w 227"/>
              <a:gd name="T9" fmla="*/ 0 h 213"/>
            </a:gdLst>
            <a:ahLst/>
            <a:cxnLst>
              <a:cxn ang="0">
                <a:pos x="T0" y="T1"/>
              </a:cxn>
              <a:cxn ang="0">
                <a:pos x="T2" y="T3"/>
              </a:cxn>
              <a:cxn ang="0">
                <a:pos x="T4" y="T5"/>
              </a:cxn>
              <a:cxn ang="0">
                <a:pos x="T6" y="T7"/>
              </a:cxn>
              <a:cxn ang="0">
                <a:pos x="T8" y="T9"/>
              </a:cxn>
            </a:cxnLst>
            <a:rect l="0" t="0" r="r" b="b"/>
            <a:pathLst>
              <a:path w="227" h="213">
                <a:moveTo>
                  <a:pt x="227" y="201"/>
                </a:moveTo>
                <a:cubicBezTo>
                  <a:pt x="190" y="207"/>
                  <a:pt x="154" y="213"/>
                  <a:pt x="122" y="201"/>
                </a:cubicBezTo>
                <a:cubicBezTo>
                  <a:pt x="90" y="189"/>
                  <a:pt x="54" y="156"/>
                  <a:pt x="35" y="131"/>
                </a:cubicBezTo>
                <a:cubicBezTo>
                  <a:pt x="16" y="106"/>
                  <a:pt x="15" y="74"/>
                  <a:pt x="9" y="52"/>
                </a:cubicBezTo>
                <a:cubicBezTo>
                  <a:pt x="3" y="30"/>
                  <a:pt x="1" y="15"/>
                  <a:pt x="0" y="0"/>
                </a:cubicBezTo>
              </a:path>
            </a:pathLst>
          </a:custGeom>
          <a:noFill/>
          <a:ln w="9525">
            <a:solidFill>
              <a:srgbClr val="008000"/>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3651874951"/>
      </p:ext>
    </p:extLst>
  </p:cSld>
  <p:clrMapOvr>
    <a:masterClrMapping/>
  </p:clrMapOvr>
  <p:transition spd="slow">
    <p:wipe dir="u"/>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4098" name="Line 2"/>
          <p:cNvSpPr>
            <a:spLocks noChangeShapeType="1"/>
          </p:cNvSpPr>
          <p:nvPr/>
        </p:nvSpPr>
        <p:spPr bwMode="auto">
          <a:xfrm flipH="1" flipV="1">
            <a:off x="5765800" y="2466975"/>
            <a:ext cx="0" cy="4086225"/>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4099" name="Rectangle 3"/>
          <p:cNvSpPr>
            <a:spLocks noChangeArrowheads="1"/>
          </p:cNvSpPr>
          <p:nvPr/>
        </p:nvSpPr>
        <p:spPr bwMode="auto">
          <a:xfrm>
            <a:off x="5222875" y="3240088"/>
            <a:ext cx="67945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00" name="Oval 4"/>
          <p:cNvSpPr>
            <a:spLocks noChangeArrowheads="1"/>
          </p:cNvSpPr>
          <p:nvPr/>
        </p:nvSpPr>
        <p:spPr bwMode="auto">
          <a:xfrm>
            <a:off x="3429000" y="2379663"/>
            <a:ext cx="4692650" cy="928687"/>
          </a:xfrm>
          <a:prstGeom prst="ellipse">
            <a:avLst/>
          </a:prstGeom>
          <a:noFill/>
          <a:ln w="381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01" name="Rectangle 5"/>
          <p:cNvSpPr>
            <a:spLocks noChangeArrowheads="1"/>
          </p:cNvSpPr>
          <p:nvPr/>
        </p:nvSpPr>
        <p:spPr bwMode="auto">
          <a:xfrm>
            <a:off x="4741863" y="2354263"/>
            <a:ext cx="146050" cy="130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02" name="Rectangle 6"/>
          <p:cNvSpPr>
            <a:spLocks noChangeArrowheads="1"/>
          </p:cNvSpPr>
          <p:nvPr/>
        </p:nvSpPr>
        <p:spPr bwMode="auto">
          <a:xfrm>
            <a:off x="5710238" y="2297113"/>
            <a:ext cx="134937" cy="158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03" name="Rectangle 7"/>
          <p:cNvSpPr>
            <a:spLocks noChangeArrowheads="1"/>
          </p:cNvSpPr>
          <p:nvPr/>
        </p:nvSpPr>
        <p:spPr bwMode="auto">
          <a:xfrm>
            <a:off x="3429000" y="2297113"/>
            <a:ext cx="4692650" cy="508000"/>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04" name="Line 8"/>
          <p:cNvSpPr>
            <a:spLocks noChangeShapeType="1"/>
          </p:cNvSpPr>
          <p:nvPr/>
        </p:nvSpPr>
        <p:spPr bwMode="auto">
          <a:xfrm flipH="1" flipV="1">
            <a:off x="5765800" y="1476375"/>
            <a:ext cx="0" cy="1677988"/>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4105" name="Oval 9"/>
          <p:cNvSpPr>
            <a:spLocks noChangeAspect="1" noChangeArrowheads="1"/>
          </p:cNvSpPr>
          <p:nvPr/>
        </p:nvSpPr>
        <p:spPr bwMode="auto">
          <a:xfrm>
            <a:off x="-3371850" y="4305300"/>
            <a:ext cx="9140825" cy="1809750"/>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06" name="Rectangle 10"/>
          <p:cNvSpPr>
            <a:spLocks noChangeArrowheads="1"/>
          </p:cNvSpPr>
          <p:nvPr/>
        </p:nvSpPr>
        <p:spPr bwMode="auto">
          <a:xfrm>
            <a:off x="-1751013" y="4249738"/>
            <a:ext cx="7345363" cy="1017587"/>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07" name="Oval 11"/>
          <p:cNvSpPr>
            <a:spLocks noChangeArrowheads="1"/>
          </p:cNvSpPr>
          <p:nvPr/>
        </p:nvSpPr>
        <p:spPr bwMode="auto">
          <a:xfrm>
            <a:off x="-3371850" y="639763"/>
            <a:ext cx="9140825" cy="91408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08" name="Rectangle 12"/>
          <p:cNvSpPr>
            <a:spLocks noChangeArrowheads="1"/>
          </p:cNvSpPr>
          <p:nvPr/>
        </p:nvSpPr>
        <p:spPr bwMode="auto">
          <a:xfrm>
            <a:off x="5326063" y="3322638"/>
            <a:ext cx="80962"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09" name="Rectangle 13"/>
          <p:cNvSpPr>
            <a:spLocks noChangeArrowheads="1"/>
          </p:cNvSpPr>
          <p:nvPr/>
        </p:nvSpPr>
        <p:spPr bwMode="auto">
          <a:xfrm rot="245137">
            <a:off x="5294313" y="3240088"/>
            <a:ext cx="79375"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10" name="Rectangle 14"/>
          <p:cNvSpPr>
            <a:spLocks noChangeArrowheads="1"/>
          </p:cNvSpPr>
          <p:nvPr/>
        </p:nvSpPr>
        <p:spPr bwMode="auto">
          <a:xfrm rot="3799929">
            <a:off x="3914775" y="2486025"/>
            <a:ext cx="12700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11" name="Oval 15"/>
          <p:cNvSpPr>
            <a:spLocks noChangeArrowheads="1"/>
          </p:cNvSpPr>
          <p:nvPr/>
        </p:nvSpPr>
        <p:spPr bwMode="auto">
          <a:xfrm>
            <a:off x="-2228850" y="639763"/>
            <a:ext cx="6856413" cy="9140825"/>
          </a:xfrm>
          <a:prstGeom prst="ellipse">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12" name="Rectangle 16"/>
          <p:cNvSpPr>
            <a:spLocks noChangeArrowheads="1"/>
          </p:cNvSpPr>
          <p:nvPr/>
        </p:nvSpPr>
        <p:spPr bwMode="auto">
          <a:xfrm>
            <a:off x="-207963" y="387350"/>
            <a:ext cx="4462463" cy="957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4113" name="Rectangle 17"/>
          <p:cNvSpPr>
            <a:spLocks noGrp="1" noChangeArrowheads="1"/>
          </p:cNvSpPr>
          <p:nvPr>
            <p:ph type="title"/>
          </p:nvPr>
        </p:nvSpPr>
        <p:spPr>
          <a:xfrm>
            <a:off x="457200" y="0"/>
            <a:ext cx="8229600" cy="1143000"/>
          </a:xfrm>
          <a:noFill/>
          <a:extLst>
            <a:ext uri="{909E8E84-426E-40DD-AFC4-6F175D3DCCD1}">
              <a14:hiddenFill xmlns:a14="http://schemas.microsoft.com/office/drawing/2010/main">
                <a:solidFill>
                  <a:schemeClr val="bg1"/>
                </a:solidFill>
              </a14:hiddenFill>
            </a:ext>
          </a:extLst>
        </p:spPr>
        <p:txBody>
          <a:bodyPr/>
          <a:lstStyle/>
          <a:p>
            <a:r>
              <a:rPr lang="en-US" altLang="en-US" b="1"/>
              <a:t>Spot Shape</a:t>
            </a:r>
          </a:p>
        </p:txBody>
      </p:sp>
      <p:sp>
        <p:nvSpPr>
          <p:cNvPr id="1924114" name="Line 18"/>
          <p:cNvSpPr>
            <a:spLocks noChangeShapeType="1"/>
          </p:cNvSpPr>
          <p:nvPr/>
        </p:nvSpPr>
        <p:spPr bwMode="auto">
          <a:xfrm>
            <a:off x="5330825" y="3302000"/>
            <a:ext cx="49213" cy="1588"/>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4115" name="Text Box 19"/>
          <p:cNvSpPr txBox="1">
            <a:spLocks noChangeArrowheads="1"/>
          </p:cNvSpPr>
          <p:nvPr/>
        </p:nvSpPr>
        <p:spPr bwMode="auto">
          <a:xfrm>
            <a:off x="741363" y="1779588"/>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Ewald sphere</a:t>
            </a:r>
          </a:p>
        </p:txBody>
      </p:sp>
      <p:sp>
        <p:nvSpPr>
          <p:cNvPr id="1924116" name="Text Box 20"/>
          <p:cNvSpPr txBox="1">
            <a:spLocks noChangeArrowheads="1"/>
          </p:cNvSpPr>
          <p:nvPr/>
        </p:nvSpPr>
        <p:spPr bwMode="auto">
          <a:xfrm rot="16200000">
            <a:off x="5325269" y="4025107"/>
            <a:ext cx="1492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accent2"/>
                </a:solidFill>
              </a:rPr>
              <a:t>spindle axis</a:t>
            </a:r>
          </a:p>
        </p:txBody>
      </p:sp>
      <p:sp>
        <p:nvSpPr>
          <p:cNvPr id="1924117" name="Text Box 21"/>
          <p:cNvSpPr txBox="1">
            <a:spLocks noChangeArrowheads="1"/>
          </p:cNvSpPr>
          <p:nvPr/>
        </p:nvSpPr>
        <p:spPr bwMode="auto">
          <a:xfrm>
            <a:off x="6378575" y="2657475"/>
            <a:ext cx="1123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sz="2000" b="1">
                <a:solidFill>
                  <a:srgbClr val="008000"/>
                </a:solidFill>
                <a:cs typeface="Arial" pitchFamily="34" charset="0"/>
              </a:rPr>
              <a:t>Φ</a:t>
            </a:r>
            <a:r>
              <a:rPr lang="en-US" altLang="en-US" sz="2000" b="1">
                <a:solidFill>
                  <a:srgbClr val="008000"/>
                </a:solidFill>
                <a:cs typeface="Arial" pitchFamily="34" charset="0"/>
              </a:rPr>
              <a:t> </a:t>
            </a:r>
            <a:r>
              <a:rPr lang="en-US" altLang="en-US" sz="2000" b="1">
                <a:solidFill>
                  <a:srgbClr val="008000"/>
                </a:solidFill>
              </a:rPr>
              <a:t>circle</a:t>
            </a:r>
          </a:p>
        </p:txBody>
      </p:sp>
      <p:sp>
        <p:nvSpPr>
          <p:cNvPr id="1924118" name="Text Box 22"/>
          <p:cNvSpPr txBox="1">
            <a:spLocks noChangeArrowheads="1"/>
          </p:cNvSpPr>
          <p:nvPr/>
        </p:nvSpPr>
        <p:spPr bwMode="auto">
          <a:xfrm>
            <a:off x="7526338" y="3430588"/>
            <a:ext cx="793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8000"/>
                </a:solidFill>
              </a:rPr>
              <a:t>(h,k,l)</a:t>
            </a:r>
          </a:p>
        </p:txBody>
      </p:sp>
      <p:sp>
        <p:nvSpPr>
          <p:cNvPr id="1924119" name="Freeform 23"/>
          <p:cNvSpPr>
            <a:spLocks/>
          </p:cNvSpPr>
          <p:nvPr/>
        </p:nvSpPr>
        <p:spPr bwMode="auto">
          <a:xfrm>
            <a:off x="7204075" y="3311525"/>
            <a:ext cx="360363" cy="338138"/>
          </a:xfrm>
          <a:custGeom>
            <a:avLst/>
            <a:gdLst>
              <a:gd name="T0" fmla="*/ 227 w 227"/>
              <a:gd name="T1" fmla="*/ 201 h 213"/>
              <a:gd name="T2" fmla="*/ 122 w 227"/>
              <a:gd name="T3" fmla="*/ 201 h 213"/>
              <a:gd name="T4" fmla="*/ 35 w 227"/>
              <a:gd name="T5" fmla="*/ 131 h 213"/>
              <a:gd name="T6" fmla="*/ 9 w 227"/>
              <a:gd name="T7" fmla="*/ 52 h 213"/>
              <a:gd name="T8" fmla="*/ 0 w 227"/>
              <a:gd name="T9" fmla="*/ 0 h 213"/>
            </a:gdLst>
            <a:ahLst/>
            <a:cxnLst>
              <a:cxn ang="0">
                <a:pos x="T0" y="T1"/>
              </a:cxn>
              <a:cxn ang="0">
                <a:pos x="T2" y="T3"/>
              </a:cxn>
              <a:cxn ang="0">
                <a:pos x="T4" y="T5"/>
              </a:cxn>
              <a:cxn ang="0">
                <a:pos x="T6" y="T7"/>
              </a:cxn>
              <a:cxn ang="0">
                <a:pos x="T8" y="T9"/>
              </a:cxn>
            </a:cxnLst>
            <a:rect l="0" t="0" r="r" b="b"/>
            <a:pathLst>
              <a:path w="227" h="213">
                <a:moveTo>
                  <a:pt x="227" y="201"/>
                </a:moveTo>
                <a:cubicBezTo>
                  <a:pt x="190" y="207"/>
                  <a:pt x="154" y="213"/>
                  <a:pt x="122" y="201"/>
                </a:cubicBezTo>
                <a:cubicBezTo>
                  <a:pt x="90" y="189"/>
                  <a:pt x="54" y="156"/>
                  <a:pt x="35" y="131"/>
                </a:cubicBezTo>
                <a:cubicBezTo>
                  <a:pt x="16" y="106"/>
                  <a:pt x="15" y="74"/>
                  <a:pt x="9" y="52"/>
                </a:cubicBezTo>
                <a:cubicBezTo>
                  <a:pt x="3" y="30"/>
                  <a:pt x="1" y="15"/>
                  <a:pt x="0" y="0"/>
                </a:cubicBezTo>
              </a:path>
            </a:pathLst>
          </a:custGeom>
          <a:noFill/>
          <a:ln w="9525">
            <a:solidFill>
              <a:srgbClr val="008000"/>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1121691888"/>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22" name="Line 2"/>
          <p:cNvSpPr>
            <a:spLocks noChangeShapeType="1"/>
          </p:cNvSpPr>
          <p:nvPr/>
        </p:nvSpPr>
        <p:spPr bwMode="auto">
          <a:xfrm flipH="1" flipV="1">
            <a:off x="5765800" y="2466975"/>
            <a:ext cx="0" cy="4086225"/>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5123" name="Rectangle 3"/>
          <p:cNvSpPr>
            <a:spLocks noChangeArrowheads="1"/>
          </p:cNvSpPr>
          <p:nvPr/>
        </p:nvSpPr>
        <p:spPr bwMode="auto">
          <a:xfrm>
            <a:off x="5222875" y="3240088"/>
            <a:ext cx="67945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24" name="Oval 4"/>
          <p:cNvSpPr>
            <a:spLocks noChangeArrowheads="1"/>
          </p:cNvSpPr>
          <p:nvPr/>
        </p:nvSpPr>
        <p:spPr bwMode="auto">
          <a:xfrm>
            <a:off x="3429000" y="2379663"/>
            <a:ext cx="4692650" cy="928687"/>
          </a:xfrm>
          <a:prstGeom prst="ellipse">
            <a:avLst/>
          </a:prstGeom>
          <a:noFill/>
          <a:ln w="381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25" name="Rectangle 5"/>
          <p:cNvSpPr>
            <a:spLocks noChangeArrowheads="1"/>
          </p:cNvSpPr>
          <p:nvPr/>
        </p:nvSpPr>
        <p:spPr bwMode="auto">
          <a:xfrm>
            <a:off x="4741863" y="2354263"/>
            <a:ext cx="146050" cy="130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26" name="Rectangle 6"/>
          <p:cNvSpPr>
            <a:spLocks noChangeArrowheads="1"/>
          </p:cNvSpPr>
          <p:nvPr/>
        </p:nvSpPr>
        <p:spPr bwMode="auto">
          <a:xfrm>
            <a:off x="5710238" y="2297113"/>
            <a:ext cx="134937" cy="158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27" name="Rectangle 7"/>
          <p:cNvSpPr>
            <a:spLocks noChangeArrowheads="1"/>
          </p:cNvSpPr>
          <p:nvPr/>
        </p:nvSpPr>
        <p:spPr bwMode="auto">
          <a:xfrm>
            <a:off x="3429000" y="2297113"/>
            <a:ext cx="4692650" cy="508000"/>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28" name="Line 8"/>
          <p:cNvSpPr>
            <a:spLocks noChangeShapeType="1"/>
          </p:cNvSpPr>
          <p:nvPr/>
        </p:nvSpPr>
        <p:spPr bwMode="auto">
          <a:xfrm flipH="1" flipV="1">
            <a:off x="5765800" y="1476375"/>
            <a:ext cx="0" cy="1677988"/>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5129" name="Oval 9"/>
          <p:cNvSpPr>
            <a:spLocks noChangeAspect="1" noChangeArrowheads="1"/>
          </p:cNvSpPr>
          <p:nvPr/>
        </p:nvSpPr>
        <p:spPr bwMode="auto">
          <a:xfrm>
            <a:off x="-3371850" y="4305300"/>
            <a:ext cx="9140825" cy="1809750"/>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30" name="Rectangle 10"/>
          <p:cNvSpPr>
            <a:spLocks noChangeArrowheads="1"/>
          </p:cNvSpPr>
          <p:nvPr/>
        </p:nvSpPr>
        <p:spPr bwMode="auto">
          <a:xfrm>
            <a:off x="-1751013" y="4249738"/>
            <a:ext cx="7345363" cy="1017587"/>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a:p>
        </p:txBody>
      </p:sp>
      <p:sp>
        <p:nvSpPr>
          <p:cNvPr id="1925131" name="Oval 11"/>
          <p:cNvSpPr>
            <a:spLocks noChangeArrowheads="1"/>
          </p:cNvSpPr>
          <p:nvPr/>
        </p:nvSpPr>
        <p:spPr bwMode="auto">
          <a:xfrm>
            <a:off x="-3371850" y="639763"/>
            <a:ext cx="9140825" cy="91408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32" name="Rectangle 12"/>
          <p:cNvSpPr>
            <a:spLocks noChangeArrowheads="1"/>
          </p:cNvSpPr>
          <p:nvPr/>
        </p:nvSpPr>
        <p:spPr bwMode="auto">
          <a:xfrm>
            <a:off x="5326063" y="3322638"/>
            <a:ext cx="80962"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33" name="Rectangle 13"/>
          <p:cNvSpPr>
            <a:spLocks noChangeArrowheads="1"/>
          </p:cNvSpPr>
          <p:nvPr/>
        </p:nvSpPr>
        <p:spPr bwMode="auto">
          <a:xfrm rot="245137">
            <a:off x="5294313" y="3240088"/>
            <a:ext cx="79375"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34" name="Rectangle 14"/>
          <p:cNvSpPr>
            <a:spLocks noChangeArrowheads="1"/>
          </p:cNvSpPr>
          <p:nvPr/>
        </p:nvSpPr>
        <p:spPr bwMode="auto">
          <a:xfrm rot="3799929">
            <a:off x="3914775" y="2486025"/>
            <a:ext cx="12700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35" name="Oval 15"/>
          <p:cNvSpPr>
            <a:spLocks noChangeArrowheads="1"/>
          </p:cNvSpPr>
          <p:nvPr/>
        </p:nvSpPr>
        <p:spPr bwMode="auto">
          <a:xfrm>
            <a:off x="-2228850" y="639763"/>
            <a:ext cx="6856413" cy="9140825"/>
          </a:xfrm>
          <a:prstGeom prst="ellipse">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36" name="Rectangle 16"/>
          <p:cNvSpPr>
            <a:spLocks noChangeArrowheads="1"/>
          </p:cNvSpPr>
          <p:nvPr/>
        </p:nvSpPr>
        <p:spPr bwMode="auto">
          <a:xfrm>
            <a:off x="-207963" y="387350"/>
            <a:ext cx="4462463" cy="957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37" name="Rectangle 17"/>
          <p:cNvSpPr>
            <a:spLocks noGrp="1" noChangeArrowheads="1"/>
          </p:cNvSpPr>
          <p:nvPr>
            <p:ph type="title"/>
          </p:nvPr>
        </p:nvSpPr>
        <p:spPr>
          <a:xfrm>
            <a:off x="457200" y="0"/>
            <a:ext cx="8229600" cy="1143000"/>
          </a:xfrm>
          <a:noFill/>
          <a:extLst>
            <a:ext uri="{909E8E84-426E-40DD-AFC4-6F175D3DCCD1}">
              <a14:hiddenFill xmlns:a14="http://schemas.microsoft.com/office/drawing/2010/main">
                <a:solidFill>
                  <a:schemeClr val="bg1"/>
                </a:solidFill>
              </a14:hiddenFill>
            </a:ext>
          </a:extLst>
        </p:spPr>
        <p:txBody>
          <a:bodyPr/>
          <a:lstStyle/>
          <a:p>
            <a:r>
              <a:rPr lang="en-US" altLang="en-US" b="1"/>
              <a:t>Spot Shape</a:t>
            </a:r>
          </a:p>
        </p:txBody>
      </p:sp>
      <p:sp>
        <p:nvSpPr>
          <p:cNvPr id="1925138" name="Line 18"/>
          <p:cNvSpPr>
            <a:spLocks noChangeShapeType="1"/>
          </p:cNvSpPr>
          <p:nvPr/>
        </p:nvSpPr>
        <p:spPr bwMode="auto">
          <a:xfrm>
            <a:off x="1196975" y="5207000"/>
            <a:ext cx="3379788" cy="609600"/>
          </a:xfrm>
          <a:prstGeom prst="line">
            <a:avLst/>
          </a:prstGeom>
          <a:noFill/>
          <a:ln w="19050">
            <a:solidFill>
              <a:srgbClr val="FFCC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5139" name="Rectangle 19"/>
          <p:cNvSpPr>
            <a:spLocks noChangeArrowheads="1"/>
          </p:cNvSpPr>
          <p:nvPr/>
        </p:nvSpPr>
        <p:spPr bwMode="auto">
          <a:xfrm rot="3438604">
            <a:off x="5325268" y="1955007"/>
            <a:ext cx="119063" cy="10541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5140" name="Line 20"/>
          <p:cNvSpPr>
            <a:spLocks noChangeShapeType="1"/>
          </p:cNvSpPr>
          <p:nvPr/>
        </p:nvSpPr>
        <p:spPr bwMode="auto">
          <a:xfrm flipV="1">
            <a:off x="1196975" y="1382713"/>
            <a:ext cx="5888038" cy="3810000"/>
          </a:xfrm>
          <a:prstGeom prst="line">
            <a:avLst/>
          </a:prstGeom>
          <a:noFill/>
          <a:ln w="38100">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5141" name="Line 21"/>
          <p:cNvSpPr>
            <a:spLocks noChangeShapeType="1"/>
          </p:cNvSpPr>
          <p:nvPr/>
        </p:nvSpPr>
        <p:spPr bwMode="auto">
          <a:xfrm>
            <a:off x="5330825" y="3302000"/>
            <a:ext cx="49213" cy="1588"/>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5142" name="Text Box 22"/>
          <p:cNvSpPr txBox="1">
            <a:spLocks noChangeArrowheads="1"/>
          </p:cNvSpPr>
          <p:nvPr/>
        </p:nvSpPr>
        <p:spPr bwMode="auto">
          <a:xfrm>
            <a:off x="741363" y="1779588"/>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Ewald sphere</a:t>
            </a:r>
          </a:p>
        </p:txBody>
      </p:sp>
      <p:sp>
        <p:nvSpPr>
          <p:cNvPr id="1925143" name="Text Box 23"/>
          <p:cNvSpPr txBox="1">
            <a:spLocks noChangeArrowheads="1"/>
          </p:cNvSpPr>
          <p:nvPr/>
        </p:nvSpPr>
        <p:spPr bwMode="auto">
          <a:xfrm rot="16200000">
            <a:off x="5325269" y="4025107"/>
            <a:ext cx="1492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accent2"/>
                </a:solidFill>
              </a:rPr>
              <a:t>spindle axis</a:t>
            </a:r>
          </a:p>
        </p:txBody>
      </p:sp>
      <p:sp>
        <p:nvSpPr>
          <p:cNvPr id="1925144" name="Text Box 24"/>
          <p:cNvSpPr txBox="1">
            <a:spLocks noChangeArrowheads="1"/>
          </p:cNvSpPr>
          <p:nvPr/>
        </p:nvSpPr>
        <p:spPr bwMode="auto">
          <a:xfrm>
            <a:off x="6378575" y="2657475"/>
            <a:ext cx="1123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sz="2000" b="1">
                <a:solidFill>
                  <a:srgbClr val="008000"/>
                </a:solidFill>
                <a:cs typeface="Arial" pitchFamily="34" charset="0"/>
              </a:rPr>
              <a:t>Φ</a:t>
            </a:r>
            <a:r>
              <a:rPr lang="en-US" altLang="en-US" sz="2000" b="1">
                <a:solidFill>
                  <a:srgbClr val="008000"/>
                </a:solidFill>
                <a:cs typeface="Arial" pitchFamily="34" charset="0"/>
              </a:rPr>
              <a:t> </a:t>
            </a:r>
            <a:r>
              <a:rPr lang="en-US" altLang="en-US" sz="2000" b="1">
                <a:solidFill>
                  <a:srgbClr val="008000"/>
                </a:solidFill>
              </a:rPr>
              <a:t>circle</a:t>
            </a:r>
          </a:p>
        </p:txBody>
      </p:sp>
      <p:sp>
        <p:nvSpPr>
          <p:cNvPr id="1925145" name="Text Box 25"/>
          <p:cNvSpPr txBox="1">
            <a:spLocks noChangeArrowheads="1"/>
          </p:cNvSpPr>
          <p:nvPr/>
        </p:nvSpPr>
        <p:spPr bwMode="auto">
          <a:xfrm rot="-2052373">
            <a:off x="2457450" y="4079875"/>
            <a:ext cx="163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diffracted ray</a:t>
            </a:r>
          </a:p>
        </p:txBody>
      </p:sp>
      <p:sp>
        <p:nvSpPr>
          <p:cNvPr id="1925146" name="Text Box 26"/>
          <p:cNvSpPr txBox="1">
            <a:spLocks noChangeArrowheads="1"/>
          </p:cNvSpPr>
          <p:nvPr/>
        </p:nvSpPr>
        <p:spPr bwMode="auto">
          <a:xfrm>
            <a:off x="7526338" y="3430588"/>
            <a:ext cx="793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8000"/>
                </a:solidFill>
              </a:rPr>
              <a:t>(h,k,l)</a:t>
            </a:r>
          </a:p>
        </p:txBody>
      </p:sp>
      <p:sp>
        <p:nvSpPr>
          <p:cNvPr id="1925147" name="Freeform 27"/>
          <p:cNvSpPr>
            <a:spLocks/>
          </p:cNvSpPr>
          <p:nvPr/>
        </p:nvSpPr>
        <p:spPr bwMode="auto">
          <a:xfrm>
            <a:off x="7204075" y="3311525"/>
            <a:ext cx="360363" cy="338138"/>
          </a:xfrm>
          <a:custGeom>
            <a:avLst/>
            <a:gdLst>
              <a:gd name="T0" fmla="*/ 227 w 227"/>
              <a:gd name="T1" fmla="*/ 201 h 213"/>
              <a:gd name="T2" fmla="*/ 122 w 227"/>
              <a:gd name="T3" fmla="*/ 201 h 213"/>
              <a:gd name="T4" fmla="*/ 35 w 227"/>
              <a:gd name="T5" fmla="*/ 131 h 213"/>
              <a:gd name="T6" fmla="*/ 9 w 227"/>
              <a:gd name="T7" fmla="*/ 52 h 213"/>
              <a:gd name="T8" fmla="*/ 0 w 227"/>
              <a:gd name="T9" fmla="*/ 0 h 213"/>
            </a:gdLst>
            <a:ahLst/>
            <a:cxnLst>
              <a:cxn ang="0">
                <a:pos x="T0" y="T1"/>
              </a:cxn>
              <a:cxn ang="0">
                <a:pos x="T2" y="T3"/>
              </a:cxn>
              <a:cxn ang="0">
                <a:pos x="T4" y="T5"/>
              </a:cxn>
              <a:cxn ang="0">
                <a:pos x="T6" y="T7"/>
              </a:cxn>
              <a:cxn ang="0">
                <a:pos x="T8" y="T9"/>
              </a:cxn>
            </a:cxnLst>
            <a:rect l="0" t="0" r="r" b="b"/>
            <a:pathLst>
              <a:path w="227" h="213">
                <a:moveTo>
                  <a:pt x="227" y="201"/>
                </a:moveTo>
                <a:cubicBezTo>
                  <a:pt x="190" y="207"/>
                  <a:pt x="154" y="213"/>
                  <a:pt x="122" y="201"/>
                </a:cubicBezTo>
                <a:cubicBezTo>
                  <a:pt x="90" y="189"/>
                  <a:pt x="54" y="156"/>
                  <a:pt x="35" y="131"/>
                </a:cubicBezTo>
                <a:cubicBezTo>
                  <a:pt x="16" y="106"/>
                  <a:pt x="15" y="74"/>
                  <a:pt x="9" y="52"/>
                </a:cubicBezTo>
                <a:cubicBezTo>
                  <a:pt x="3" y="30"/>
                  <a:pt x="1" y="15"/>
                  <a:pt x="0" y="0"/>
                </a:cubicBezTo>
              </a:path>
            </a:pathLst>
          </a:custGeom>
          <a:noFill/>
          <a:ln w="9525">
            <a:solidFill>
              <a:srgbClr val="008000"/>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1848769462"/>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6146" name="Line 2"/>
          <p:cNvSpPr>
            <a:spLocks noChangeShapeType="1"/>
          </p:cNvSpPr>
          <p:nvPr/>
        </p:nvSpPr>
        <p:spPr bwMode="auto">
          <a:xfrm flipH="1" flipV="1">
            <a:off x="5765800" y="2466975"/>
            <a:ext cx="0" cy="4086225"/>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6147" name="Rectangle 3"/>
          <p:cNvSpPr>
            <a:spLocks noChangeArrowheads="1"/>
          </p:cNvSpPr>
          <p:nvPr/>
        </p:nvSpPr>
        <p:spPr bwMode="auto">
          <a:xfrm>
            <a:off x="5222875" y="3240088"/>
            <a:ext cx="67945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48" name="Oval 4"/>
          <p:cNvSpPr>
            <a:spLocks noChangeArrowheads="1"/>
          </p:cNvSpPr>
          <p:nvPr/>
        </p:nvSpPr>
        <p:spPr bwMode="auto">
          <a:xfrm>
            <a:off x="3429000" y="2379663"/>
            <a:ext cx="4692650" cy="928687"/>
          </a:xfrm>
          <a:prstGeom prst="ellipse">
            <a:avLst/>
          </a:prstGeom>
          <a:noFill/>
          <a:ln w="381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49" name="Rectangle 5"/>
          <p:cNvSpPr>
            <a:spLocks noChangeArrowheads="1"/>
          </p:cNvSpPr>
          <p:nvPr/>
        </p:nvSpPr>
        <p:spPr bwMode="auto">
          <a:xfrm>
            <a:off x="4741863" y="2354263"/>
            <a:ext cx="146050" cy="130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50" name="Rectangle 6"/>
          <p:cNvSpPr>
            <a:spLocks noChangeArrowheads="1"/>
          </p:cNvSpPr>
          <p:nvPr/>
        </p:nvSpPr>
        <p:spPr bwMode="auto">
          <a:xfrm>
            <a:off x="5710238" y="2297113"/>
            <a:ext cx="134937" cy="158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51" name="Rectangle 7"/>
          <p:cNvSpPr>
            <a:spLocks noChangeArrowheads="1"/>
          </p:cNvSpPr>
          <p:nvPr/>
        </p:nvSpPr>
        <p:spPr bwMode="auto">
          <a:xfrm>
            <a:off x="3429000" y="2297113"/>
            <a:ext cx="4692650" cy="508000"/>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52" name="Line 8"/>
          <p:cNvSpPr>
            <a:spLocks noChangeShapeType="1"/>
          </p:cNvSpPr>
          <p:nvPr/>
        </p:nvSpPr>
        <p:spPr bwMode="auto">
          <a:xfrm flipH="1" flipV="1">
            <a:off x="5765800" y="1476375"/>
            <a:ext cx="0" cy="1677988"/>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6153" name="Oval 9"/>
          <p:cNvSpPr>
            <a:spLocks noChangeAspect="1" noChangeArrowheads="1"/>
          </p:cNvSpPr>
          <p:nvPr/>
        </p:nvSpPr>
        <p:spPr bwMode="auto">
          <a:xfrm>
            <a:off x="-3371850" y="4305300"/>
            <a:ext cx="9140825" cy="1809750"/>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54" name="Rectangle 10"/>
          <p:cNvSpPr>
            <a:spLocks noChangeArrowheads="1"/>
          </p:cNvSpPr>
          <p:nvPr/>
        </p:nvSpPr>
        <p:spPr bwMode="auto">
          <a:xfrm>
            <a:off x="-1751013" y="4249738"/>
            <a:ext cx="7345363" cy="1017587"/>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a:p>
        </p:txBody>
      </p:sp>
      <p:sp>
        <p:nvSpPr>
          <p:cNvPr id="1926155" name="Oval 11"/>
          <p:cNvSpPr>
            <a:spLocks noChangeArrowheads="1"/>
          </p:cNvSpPr>
          <p:nvPr/>
        </p:nvSpPr>
        <p:spPr bwMode="auto">
          <a:xfrm>
            <a:off x="-3371850" y="639763"/>
            <a:ext cx="9140825" cy="91408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56" name="Rectangle 12"/>
          <p:cNvSpPr>
            <a:spLocks noChangeArrowheads="1"/>
          </p:cNvSpPr>
          <p:nvPr/>
        </p:nvSpPr>
        <p:spPr bwMode="auto">
          <a:xfrm>
            <a:off x="5326063" y="3322638"/>
            <a:ext cx="80962"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57" name="Rectangle 13"/>
          <p:cNvSpPr>
            <a:spLocks noChangeArrowheads="1"/>
          </p:cNvSpPr>
          <p:nvPr/>
        </p:nvSpPr>
        <p:spPr bwMode="auto">
          <a:xfrm rot="245137">
            <a:off x="5294313" y="3240088"/>
            <a:ext cx="79375"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58" name="Rectangle 14"/>
          <p:cNvSpPr>
            <a:spLocks noChangeArrowheads="1"/>
          </p:cNvSpPr>
          <p:nvPr/>
        </p:nvSpPr>
        <p:spPr bwMode="auto">
          <a:xfrm rot="3799929">
            <a:off x="3914775" y="2486025"/>
            <a:ext cx="12700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59" name="Oval 15"/>
          <p:cNvSpPr>
            <a:spLocks noChangeArrowheads="1"/>
          </p:cNvSpPr>
          <p:nvPr/>
        </p:nvSpPr>
        <p:spPr bwMode="auto">
          <a:xfrm>
            <a:off x="-2228850" y="639763"/>
            <a:ext cx="6856413" cy="9140825"/>
          </a:xfrm>
          <a:prstGeom prst="ellipse">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60" name="Rectangle 16"/>
          <p:cNvSpPr>
            <a:spLocks noChangeArrowheads="1"/>
          </p:cNvSpPr>
          <p:nvPr/>
        </p:nvSpPr>
        <p:spPr bwMode="auto">
          <a:xfrm>
            <a:off x="-207963" y="387350"/>
            <a:ext cx="4462463" cy="957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61" name="Rectangle 17"/>
          <p:cNvSpPr>
            <a:spLocks noGrp="1" noChangeArrowheads="1"/>
          </p:cNvSpPr>
          <p:nvPr>
            <p:ph type="title"/>
          </p:nvPr>
        </p:nvSpPr>
        <p:spPr>
          <a:xfrm>
            <a:off x="457200" y="0"/>
            <a:ext cx="8229600" cy="1143000"/>
          </a:xfrm>
          <a:noFill/>
          <a:extLst>
            <a:ext uri="{909E8E84-426E-40DD-AFC4-6F175D3DCCD1}">
              <a14:hiddenFill xmlns:a14="http://schemas.microsoft.com/office/drawing/2010/main">
                <a:solidFill>
                  <a:schemeClr val="bg1"/>
                </a:solidFill>
              </a14:hiddenFill>
            </a:ext>
          </a:extLst>
        </p:spPr>
        <p:txBody>
          <a:bodyPr/>
          <a:lstStyle/>
          <a:p>
            <a:r>
              <a:rPr lang="en-US" altLang="en-US" b="1"/>
              <a:t>Spot Shape</a:t>
            </a:r>
          </a:p>
        </p:txBody>
      </p:sp>
      <p:sp>
        <p:nvSpPr>
          <p:cNvPr id="1926162" name="Line 18"/>
          <p:cNvSpPr>
            <a:spLocks noChangeShapeType="1"/>
          </p:cNvSpPr>
          <p:nvPr/>
        </p:nvSpPr>
        <p:spPr bwMode="auto">
          <a:xfrm>
            <a:off x="1196975" y="5207000"/>
            <a:ext cx="3379788" cy="609600"/>
          </a:xfrm>
          <a:prstGeom prst="line">
            <a:avLst/>
          </a:prstGeom>
          <a:noFill/>
          <a:ln w="19050">
            <a:solidFill>
              <a:srgbClr val="FFCC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6163" name="Rectangle 19"/>
          <p:cNvSpPr>
            <a:spLocks noChangeArrowheads="1"/>
          </p:cNvSpPr>
          <p:nvPr/>
        </p:nvSpPr>
        <p:spPr bwMode="auto">
          <a:xfrm rot="3438604">
            <a:off x="5325268" y="1955007"/>
            <a:ext cx="119063" cy="10541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6164" name="Line 20"/>
          <p:cNvSpPr>
            <a:spLocks noChangeShapeType="1"/>
          </p:cNvSpPr>
          <p:nvPr/>
        </p:nvSpPr>
        <p:spPr bwMode="auto">
          <a:xfrm flipV="1">
            <a:off x="1196975" y="1382713"/>
            <a:ext cx="5888038" cy="3810000"/>
          </a:xfrm>
          <a:prstGeom prst="line">
            <a:avLst/>
          </a:prstGeom>
          <a:noFill/>
          <a:ln w="38100">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6165" name="Line 21"/>
          <p:cNvSpPr>
            <a:spLocks noChangeShapeType="1"/>
          </p:cNvSpPr>
          <p:nvPr/>
        </p:nvSpPr>
        <p:spPr bwMode="auto">
          <a:xfrm>
            <a:off x="5330825" y="3302000"/>
            <a:ext cx="49213" cy="1588"/>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6166" name="Text Box 22"/>
          <p:cNvSpPr txBox="1">
            <a:spLocks noChangeArrowheads="1"/>
          </p:cNvSpPr>
          <p:nvPr/>
        </p:nvSpPr>
        <p:spPr bwMode="auto">
          <a:xfrm>
            <a:off x="741363" y="1779588"/>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Ewald sphere</a:t>
            </a:r>
          </a:p>
        </p:txBody>
      </p:sp>
      <p:sp>
        <p:nvSpPr>
          <p:cNvPr id="1926167" name="Text Box 23"/>
          <p:cNvSpPr txBox="1">
            <a:spLocks noChangeArrowheads="1"/>
          </p:cNvSpPr>
          <p:nvPr/>
        </p:nvSpPr>
        <p:spPr bwMode="auto">
          <a:xfrm rot="16200000">
            <a:off x="5325269" y="4025107"/>
            <a:ext cx="1492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accent2"/>
                </a:solidFill>
              </a:rPr>
              <a:t>spindle axis</a:t>
            </a:r>
          </a:p>
        </p:txBody>
      </p:sp>
      <p:sp>
        <p:nvSpPr>
          <p:cNvPr id="1926168" name="Text Box 24"/>
          <p:cNvSpPr txBox="1">
            <a:spLocks noChangeArrowheads="1"/>
          </p:cNvSpPr>
          <p:nvPr/>
        </p:nvSpPr>
        <p:spPr bwMode="auto">
          <a:xfrm>
            <a:off x="6378575" y="2657475"/>
            <a:ext cx="1123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sz="2000" b="1">
                <a:solidFill>
                  <a:srgbClr val="008000"/>
                </a:solidFill>
                <a:cs typeface="Arial" pitchFamily="34" charset="0"/>
              </a:rPr>
              <a:t>Φ</a:t>
            </a:r>
            <a:r>
              <a:rPr lang="en-US" altLang="en-US" sz="2000" b="1">
                <a:solidFill>
                  <a:srgbClr val="008000"/>
                </a:solidFill>
                <a:cs typeface="Arial" pitchFamily="34" charset="0"/>
              </a:rPr>
              <a:t> </a:t>
            </a:r>
            <a:r>
              <a:rPr lang="en-US" altLang="en-US" sz="2000" b="1">
                <a:solidFill>
                  <a:srgbClr val="008000"/>
                </a:solidFill>
              </a:rPr>
              <a:t>circle</a:t>
            </a:r>
          </a:p>
        </p:txBody>
      </p:sp>
      <p:sp>
        <p:nvSpPr>
          <p:cNvPr id="1926169" name="Text Box 25"/>
          <p:cNvSpPr txBox="1">
            <a:spLocks noChangeArrowheads="1"/>
          </p:cNvSpPr>
          <p:nvPr/>
        </p:nvSpPr>
        <p:spPr bwMode="auto">
          <a:xfrm rot="-2052373">
            <a:off x="2457450" y="4079875"/>
            <a:ext cx="163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diffracted ray</a:t>
            </a:r>
          </a:p>
        </p:txBody>
      </p:sp>
      <p:sp>
        <p:nvSpPr>
          <p:cNvPr id="1926170" name="Text Box 26"/>
          <p:cNvSpPr txBox="1">
            <a:spLocks noChangeArrowheads="1"/>
          </p:cNvSpPr>
          <p:nvPr/>
        </p:nvSpPr>
        <p:spPr bwMode="auto">
          <a:xfrm>
            <a:off x="7526338" y="3430588"/>
            <a:ext cx="793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8000"/>
                </a:solidFill>
              </a:rPr>
              <a:t>(h,k,l)</a:t>
            </a:r>
          </a:p>
        </p:txBody>
      </p:sp>
      <p:sp>
        <p:nvSpPr>
          <p:cNvPr id="1926171" name="Freeform 27"/>
          <p:cNvSpPr>
            <a:spLocks/>
          </p:cNvSpPr>
          <p:nvPr/>
        </p:nvSpPr>
        <p:spPr bwMode="auto">
          <a:xfrm>
            <a:off x="7204075" y="3311525"/>
            <a:ext cx="360363" cy="338138"/>
          </a:xfrm>
          <a:custGeom>
            <a:avLst/>
            <a:gdLst>
              <a:gd name="T0" fmla="*/ 227 w 227"/>
              <a:gd name="T1" fmla="*/ 201 h 213"/>
              <a:gd name="T2" fmla="*/ 122 w 227"/>
              <a:gd name="T3" fmla="*/ 201 h 213"/>
              <a:gd name="T4" fmla="*/ 35 w 227"/>
              <a:gd name="T5" fmla="*/ 131 h 213"/>
              <a:gd name="T6" fmla="*/ 9 w 227"/>
              <a:gd name="T7" fmla="*/ 52 h 213"/>
              <a:gd name="T8" fmla="*/ 0 w 227"/>
              <a:gd name="T9" fmla="*/ 0 h 213"/>
            </a:gdLst>
            <a:ahLst/>
            <a:cxnLst>
              <a:cxn ang="0">
                <a:pos x="T0" y="T1"/>
              </a:cxn>
              <a:cxn ang="0">
                <a:pos x="T2" y="T3"/>
              </a:cxn>
              <a:cxn ang="0">
                <a:pos x="T4" y="T5"/>
              </a:cxn>
              <a:cxn ang="0">
                <a:pos x="T6" y="T7"/>
              </a:cxn>
              <a:cxn ang="0">
                <a:pos x="T8" y="T9"/>
              </a:cxn>
            </a:cxnLst>
            <a:rect l="0" t="0" r="r" b="b"/>
            <a:pathLst>
              <a:path w="227" h="213">
                <a:moveTo>
                  <a:pt x="227" y="201"/>
                </a:moveTo>
                <a:cubicBezTo>
                  <a:pt x="190" y="207"/>
                  <a:pt x="154" y="213"/>
                  <a:pt x="122" y="201"/>
                </a:cubicBezTo>
                <a:cubicBezTo>
                  <a:pt x="90" y="189"/>
                  <a:pt x="54" y="156"/>
                  <a:pt x="35" y="131"/>
                </a:cubicBezTo>
                <a:cubicBezTo>
                  <a:pt x="16" y="106"/>
                  <a:pt x="15" y="74"/>
                  <a:pt x="9" y="52"/>
                </a:cubicBezTo>
                <a:cubicBezTo>
                  <a:pt x="3" y="30"/>
                  <a:pt x="1" y="15"/>
                  <a:pt x="0" y="0"/>
                </a:cubicBezTo>
              </a:path>
            </a:pathLst>
          </a:custGeom>
          <a:noFill/>
          <a:ln w="9525">
            <a:solidFill>
              <a:srgbClr val="008000"/>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6172" name="Line 28"/>
          <p:cNvSpPr>
            <a:spLocks noChangeShapeType="1"/>
          </p:cNvSpPr>
          <p:nvPr/>
        </p:nvSpPr>
        <p:spPr bwMode="auto">
          <a:xfrm flipH="1" flipV="1">
            <a:off x="4306888" y="3227388"/>
            <a:ext cx="1466850" cy="19780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6173" name="Text Box 29"/>
          <p:cNvSpPr txBox="1">
            <a:spLocks noChangeArrowheads="1"/>
          </p:cNvSpPr>
          <p:nvPr/>
        </p:nvSpPr>
        <p:spPr bwMode="auto">
          <a:xfrm>
            <a:off x="4948238" y="3929063"/>
            <a:ext cx="412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a:t>
            </a:r>
          </a:p>
        </p:txBody>
      </p:sp>
      <p:sp>
        <p:nvSpPr>
          <p:cNvPr id="1926174" name="Line 30"/>
          <p:cNvSpPr>
            <a:spLocks noChangeShapeType="1"/>
          </p:cNvSpPr>
          <p:nvPr/>
        </p:nvSpPr>
        <p:spPr bwMode="auto">
          <a:xfrm>
            <a:off x="1192213" y="5195888"/>
            <a:ext cx="457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6175" name="Text Box 31"/>
          <p:cNvSpPr txBox="1">
            <a:spLocks noChangeArrowheads="1"/>
          </p:cNvSpPr>
          <p:nvPr/>
        </p:nvSpPr>
        <p:spPr bwMode="auto">
          <a:xfrm>
            <a:off x="3557588" y="4873625"/>
            <a:ext cx="400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b="1"/>
              <a:t>λ</a:t>
            </a:r>
            <a:r>
              <a:rPr lang="en-US" altLang="en-US" b="1"/>
              <a:t>*</a:t>
            </a:r>
          </a:p>
        </p:txBody>
      </p:sp>
      <p:sp>
        <p:nvSpPr>
          <p:cNvPr id="1926176" name="Text Box 32"/>
          <p:cNvSpPr txBox="1">
            <a:spLocks noChangeArrowheads="1"/>
          </p:cNvSpPr>
          <p:nvPr/>
        </p:nvSpPr>
        <p:spPr bwMode="auto">
          <a:xfrm>
            <a:off x="2574925" y="3640138"/>
            <a:ext cx="400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b="1"/>
              <a:t>λ</a:t>
            </a:r>
            <a:r>
              <a:rPr lang="en-US" altLang="en-US" b="1"/>
              <a:t>*</a:t>
            </a:r>
          </a:p>
        </p:txBody>
      </p:sp>
    </p:spTree>
    <p:extLst>
      <p:ext uri="{BB962C8B-B14F-4D97-AF65-F5344CB8AC3E}">
        <p14:creationId xmlns:p14="http://schemas.microsoft.com/office/powerpoint/2010/main" val="1295654398"/>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7170" name="Line 2"/>
          <p:cNvSpPr>
            <a:spLocks noChangeShapeType="1"/>
          </p:cNvSpPr>
          <p:nvPr/>
        </p:nvSpPr>
        <p:spPr bwMode="auto">
          <a:xfrm flipH="1" flipV="1">
            <a:off x="5765800" y="2466975"/>
            <a:ext cx="0" cy="4086225"/>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7171" name="Rectangle 3"/>
          <p:cNvSpPr>
            <a:spLocks noChangeArrowheads="1"/>
          </p:cNvSpPr>
          <p:nvPr/>
        </p:nvSpPr>
        <p:spPr bwMode="auto">
          <a:xfrm>
            <a:off x="5222875" y="3240088"/>
            <a:ext cx="67945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72" name="Oval 4"/>
          <p:cNvSpPr>
            <a:spLocks noChangeArrowheads="1"/>
          </p:cNvSpPr>
          <p:nvPr/>
        </p:nvSpPr>
        <p:spPr bwMode="auto">
          <a:xfrm>
            <a:off x="3429000" y="2379663"/>
            <a:ext cx="4692650" cy="928687"/>
          </a:xfrm>
          <a:prstGeom prst="ellipse">
            <a:avLst/>
          </a:prstGeom>
          <a:noFill/>
          <a:ln w="381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73" name="Rectangle 5"/>
          <p:cNvSpPr>
            <a:spLocks noChangeArrowheads="1"/>
          </p:cNvSpPr>
          <p:nvPr/>
        </p:nvSpPr>
        <p:spPr bwMode="auto">
          <a:xfrm>
            <a:off x="4741863" y="2354263"/>
            <a:ext cx="146050" cy="130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74" name="Rectangle 6"/>
          <p:cNvSpPr>
            <a:spLocks noChangeArrowheads="1"/>
          </p:cNvSpPr>
          <p:nvPr/>
        </p:nvSpPr>
        <p:spPr bwMode="auto">
          <a:xfrm>
            <a:off x="5710238" y="2297113"/>
            <a:ext cx="134937" cy="158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75" name="Rectangle 7"/>
          <p:cNvSpPr>
            <a:spLocks noChangeArrowheads="1"/>
          </p:cNvSpPr>
          <p:nvPr/>
        </p:nvSpPr>
        <p:spPr bwMode="auto">
          <a:xfrm>
            <a:off x="3429000" y="2297113"/>
            <a:ext cx="4692650" cy="508000"/>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76" name="Line 8"/>
          <p:cNvSpPr>
            <a:spLocks noChangeShapeType="1"/>
          </p:cNvSpPr>
          <p:nvPr/>
        </p:nvSpPr>
        <p:spPr bwMode="auto">
          <a:xfrm flipH="1" flipV="1">
            <a:off x="5765800" y="1476375"/>
            <a:ext cx="0" cy="1677988"/>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7177" name="Oval 9"/>
          <p:cNvSpPr>
            <a:spLocks noChangeAspect="1" noChangeArrowheads="1"/>
          </p:cNvSpPr>
          <p:nvPr/>
        </p:nvSpPr>
        <p:spPr bwMode="auto">
          <a:xfrm>
            <a:off x="-3371850" y="4305300"/>
            <a:ext cx="9140825" cy="1809750"/>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78" name="Rectangle 10"/>
          <p:cNvSpPr>
            <a:spLocks noChangeArrowheads="1"/>
          </p:cNvSpPr>
          <p:nvPr/>
        </p:nvSpPr>
        <p:spPr bwMode="auto">
          <a:xfrm>
            <a:off x="-1751013" y="4249738"/>
            <a:ext cx="7345363" cy="1017587"/>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a:p>
        </p:txBody>
      </p:sp>
      <p:sp>
        <p:nvSpPr>
          <p:cNvPr id="1927179" name="Oval 11"/>
          <p:cNvSpPr>
            <a:spLocks noChangeArrowheads="1"/>
          </p:cNvSpPr>
          <p:nvPr/>
        </p:nvSpPr>
        <p:spPr bwMode="auto">
          <a:xfrm>
            <a:off x="-3371850" y="639763"/>
            <a:ext cx="9140825" cy="91408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80" name="Rectangle 12"/>
          <p:cNvSpPr>
            <a:spLocks noChangeArrowheads="1"/>
          </p:cNvSpPr>
          <p:nvPr/>
        </p:nvSpPr>
        <p:spPr bwMode="auto">
          <a:xfrm>
            <a:off x="5326063" y="3322638"/>
            <a:ext cx="80962"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81" name="Rectangle 13"/>
          <p:cNvSpPr>
            <a:spLocks noChangeArrowheads="1"/>
          </p:cNvSpPr>
          <p:nvPr/>
        </p:nvSpPr>
        <p:spPr bwMode="auto">
          <a:xfrm rot="245137">
            <a:off x="5294313" y="3240088"/>
            <a:ext cx="79375"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82" name="Rectangle 14"/>
          <p:cNvSpPr>
            <a:spLocks noChangeArrowheads="1"/>
          </p:cNvSpPr>
          <p:nvPr/>
        </p:nvSpPr>
        <p:spPr bwMode="auto">
          <a:xfrm rot="3799929">
            <a:off x="3914775" y="2486025"/>
            <a:ext cx="12700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83" name="Oval 15"/>
          <p:cNvSpPr>
            <a:spLocks noChangeArrowheads="1"/>
          </p:cNvSpPr>
          <p:nvPr/>
        </p:nvSpPr>
        <p:spPr bwMode="auto">
          <a:xfrm>
            <a:off x="-2228850" y="639763"/>
            <a:ext cx="6856413" cy="9140825"/>
          </a:xfrm>
          <a:prstGeom prst="ellipse">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84" name="Rectangle 16"/>
          <p:cNvSpPr>
            <a:spLocks noChangeArrowheads="1"/>
          </p:cNvSpPr>
          <p:nvPr/>
        </p:nvSpPr>
        <p:spPr bwMode="auto">
          <a:xfrm>
            <a:off x="-207963" y="387350"/>
            <a:ext cx="4462463" cy="957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85" name="Rectangle 17"/>
          <p:cNvSpPr>
            <a:spLocks noGrp="1" noChangeArrowheads="1"/>
          </p:cNvSpPr>
          <p:nvPr>
            <p:ph type="title"/>
          </p:nvPr>
        </p:nvSpPr>
        <p:spPr>
          <a:xfrm>
            <a:off x="457200" y="0"/>
            <a:ext cx="8229600" cy="1143000"/>
          </a:xfrm>
          <a:noFill/>
          <a:extLst>
            <a:ext uri="{909E8E84-426E-40DD-AFC4-6F175D3DCCD1}">
              <a14:hiddenFill xmlns:a14="http://schemas.microsoft.com/office/drawing/2010/main">
                <a:solidFill>
                  <a:schemeClr val="bg1"/>
                </a:solidFill>
              </a14:hiddenFill>
            </a:ext>
          </a:extLst>
        </p:spPr>
        <p:txBody>
          <a:bodyPr/>
          <a:lstStyle/>
          <a:p>
            <a:r>
              <a:rPr lang="en-US" altLang="en-US" b="1"/>
              <a:t>Spot Shape</a:t>
            </a:r>
          </a:p>
        </p:txBody>
      </p:sp>
      <p:sp>
        <p:nvSpPr>
          <p:cNvPr id="1927186" name="Line 18"/>
          <p:cNvSpPr>
            <a:spLocks noChangeShapeType="1"/>
          </p:cNvSpPr>
          <p:nvPr/>
        </p:nvSpPr>
        <p:spPr bwMode="auto">
          <a:xfrm>
            <a:off x="1196975" y="5207000"/>
            <a:ext cx="3379788" cy="609600"/>
          </a:xfrm>
          <a:prstGeom prst="line">
            <a:avLst/>
          </a:prstGeom>
          <a:noFill/>
          <a:ln w="19050">
            <a:solidFill>
              <a:srgbClr val="FFCC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7187" name="Rectangle 19"/>
          <p:cNvSpPr>
            <a:spLocks noChangeArrowheads="1"/>
          </p:cNvSpPr>
          <p:nvPr/>
        </p:nvSpPr>
        <p:spPr bwMode="auto">
          <a:xfrm rot="3438604">
            <a:off x="5325268" y="1955007"/>
            <a:ext cx="119063" cy="10541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27188" name="Line 20"/>
          <p:cNvSpPr>
            <a:spLocks noChangeShapeType="1"/>
          </p:cNvSpPr>
          <p:nvPr/>
        </p:nvSpPr>
        <p:spPr bwMode="auto">
          <a:xfrm flipV="1">
            <a:off x="1196975" y="1382713"/>
            <a:ext cx="5888038" cy="3810000"/>
          </a:xfrm>
          <a:prstGeom prst="line">
            <a:avLst/>
          </a:prstGeom>
          <a:noFill/>
          <a:ln w="38100">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7189" name="Line 21"/>
          <p:cNvSpPr>
            <a:spLocks noChangeShapeType="1"/>
          </p:cNvSpPr>
          <p:nvPr/>
        </p:nvSpPr>
        <p:spPr bwMode="auto">
          <a:xfrm>
            <a:off x="5330825" y="3302000"/>
            <a:ext cx="49213" cy="1588"/>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7190" name="Text Box 22"/>
          <p:cNvSpPr txBox="1">
            <a:spLocks noChangeArrowheads="1"/>
          </p:cNvSpPr>
          <p:nvPr/>
        </p:nvSpPr>
        <p:spPr bwMode="auto">
          <a:xfrm>
            <a:off x="741363" y="1779588"/>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Ewald sphere</a:t>
            </a:r>
          </a:p>
        </p:txBody>
      </p:sp>
      <p:sp>
        <p:nvSpPr>
          <p:cNvPr id="1927191" name="Text Box 23"/>
          <p:cNvSpPr txBox="1">
            <a:spLocks noChangeArrowheads="1"/>
          </p:cNvSpPr>
          <p:nvPr/>
        </p:nvSpPr>
        <p:spPr bwMode="auto">
          <a:xfrm rot="16200000">
            <a:off x="5325269" y="4025107"/>
            <a:ext cx="1492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accent2"/>
                </a:solidFill>
              </a:rPr>
              <a:t>spindle axis</a:t>
            </a:r>
          </a:p>
        </p:txBody>
      </p:sp>
      <p:sp>
        <p:nvSpPr>
          <p:cNvPr id="1927192" name="Text Box 24"/>
          <p:cNvSpPr txBox="1">
            <a:spLocks noChangeArrowheads="1"/>
          </p:cNvSpPr>
          <p:nvPr/>
        </p:nvSpPr>
        <p:spPr bwMode="auto">
          <a:xfrm>
            <a:off x="6378575" y="2657475"/>
            <a:ext cx="1123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sz="2000" b="1">
                <a:solidFill>
                  <a:srgbClr val="008000"/>
                </a:solidFill>
                <a:cs typeface="Arial" pitchFamily="34" charset="0"/>
              </a:rPr>
              <a:t>Φ</a:t>
            </a:r>
            <a:r>
              <a:rPr lang="en-US" altLang="en-US" sz="2000" b="1">
                <a:solidFill>
                  <a:srgbClr val="008000"/>
                </a:solidFill>
                <a:cs typeface="Arial" pitchFamily="34" charset="0"/>
              </a:rPr>
              <a:t> </a:t>
            </a:r>
            <a:r>
              <a:rPr lang="en-US" altLang="en-US" sz="2000" b="1">
                <a:solidFill>
                  <a:srgbClr val="008000"/>
                </a:solidFill>
              </a:rPr>
              <a:t>circle</a:t>
            </a:r>
          </a:p>
        </p:txBody>
      </p:sp>
      <p:sp>
        <p:nvSpPr>
          <p:cNvPr id="1927193" name="Text Box 25"/>
          <p:cNvSpPr txBox="1">
            <a:spLocks noChangeArrowheads="1"/>
          </p:cNvSpPr>
          <p:nvPr/>
        </p:nvSpPr>
        <p:spPr bwMode="auto">
          <a:xfrm rot="-2052373">
            <a:off x="2457450" y="4079875"/>
            <a:ext cx="163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diffracted ray</a:t>
            </a:r>
          </a:p>
        </p:txBody>
      </p:sp>
      <p:sp>
        <p:nvSpPr>
          <p:cNvPr id="1927194" name="Text Box 26"/>
          <p:cNvSpPr txBox="1">
            <a:spLocks noChangeArrowheads="1"/>
          </p:cNvSpPr>
          <p:nvPr/>
        </p:nvSpPr>
        <p:spPr bwMode="auto">
          <a:xfrm>
            <a:off x="7526338" y="3430588"/>
            <a:ext cx="793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8000"/>
                </a:solidFill>
              </a:rPr>
              <a:t>(h,k,l)</a:t>
            </a:r>
          </a:p>
        </p:txBody>
      </p:sp>
      <p:sp>
        <p:nvSpPr>
          <p:cNvPr id="1927195" name="Freeform 27"/>
          <p:cNvSpPr>
            <a:spLocks/>
          </p:cNvSpPr>
          <p:nvPr/>
        </p:nvSpPr>
        <p:spPr bwMode="auto">
          <a:xfrm>
            <a:off x="7204075" y="3311525"/>
            <a:ext cx="360363" cy="338138"/>
          </a:xfrm>
          <a:custGeom>
            <a:avLst/>
            <a:gdLst>
              <a:gd name="T0" fmla="*/ 227 w 227"/>
              <a:gd name="T1" fmla="*/ 201 h 213"/>
              <a:gd name="T2" fmla="*/ 122 w 227"/>
              <a:gd name="T3" fmla="*/ 201 h 213"/>
              <a:gd name="T4" fmla="*/ 35 w 227"/>
              <a:gd name="T5" fmla="*/ 131 h 213"/>
              <a:gd name="T6" fmla="*/ 9 w 227"/>
              <a:gd name="T7" fmla="*/ 52 h 213"/>
              <a:gd name="T8" fmla="*/ 0 w 227"/>
              <a:gd name="T9" fmla="*/ 0 h 213"/>
            </a:gdLst>
            <a:ahLst/>
            <a:cxnLst>
              <a:cxn ang="0">
                <a:pos x="T0" y="T1"/>
              </a:cxn>
              <a:cxn ang="0">
                <a:pos x="T2" y="T3"/>
              </a:cxn>
              <a:cxn ang="0">
                <a:pos x="T4" y="T5"/>
              </a:cxn>
              <a:cxn ang="0">
                <a:pos x="T6" y="T7"/>
              </a:cxn>
              <a:cxn ang="0">
                <a:pos x="T8" y="T9"/>
              </a:cxn>
            </a:cxnLst>
            <a:rect l="0" t="0" r="r" b="b"/>
            <a:pathLst>
              <a:path w="227" h="213">
                <a:moveTo>
                  <a:pt x="227" y="201"/>
                </a:moveTo>
                <a:cubicBezTo>
                  <a:pt x="190" y="207"/>
                  <a:pt x="154" y="213"/>
                  <a:pt x="122" y="201"/>
                </a:cubicBezTo>
                <a:cubicBezTo>
                  <a:pt x="90" y="189"/>
                  <a:pt x="54" y="156"/>
                  <a:pt x="35" y="131"/>
                </a:cubicBezTo>
                <a:cubicBezTo>
                  <a:pt x="16" y="106"/>
                  <a:pt x="15" y="74"/>
                  <a:pt x="9" y="52"/>
                </a:cubicBezTo>
                <a:cubicBezTo>
                  <a:pt x="3" y="30"/>
                  <a:pt x="1" y="15"/>
                  <a:pt x="0" y="0"/>
                </a:cubicBezTo>
              </a:path>
            </a:pathLst>
          </a:custGeom>
          <a:noFill/>
          <a:ln w="9525">
            <a:solidFill>
              <a:srgbClr val="008000"/>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7196" name="Line 28"/>
          <p:cNvSpPr>
            <a:spLocks noChangeShapeType="1"/>
          </p:cNvSpPr>
          <p:nvPr/>
        </p:nvSpPr>
        <p:spPr bwMode="auto">
          <a:xfrm flipH="1" flipV="1">
            <a:off x="4306888" y="3227388"/>
            <a:ext cx="1466850" cy="19780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7197" name="Text Box 29"/>
          <p:cNvSpPr txBox="1">
            <a:spLocks noChangeArrowheads="1"/>
          </p:cNvSpPr>
          <p:nvPr/>
        </p:nvSpPr>
        <p:spPr bwMode="auto">
          <a:xfrm>
            <a:off x="4948238" y="3929063"/>
            <a:ext cx="412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a:t>
            </a:r>
          </a:p>
        </p:txBody>
      </p:sp>
      <p:sp>
        <p:nvSpPr>
          <p:cNvPr id="1927198" name="Line 30"/>
          <p:cNvSpPr>
            <a:spLocks noChangeShapeType="1"/>
          </p:cNvSpPr>
          <p:nvPr/>
        </p:nvSpPr>
        <p:spPr bwMode="auto">
          <a:xfrm>
            <a:off x="1192213" y="5195888"/>
            <a:ext cx="457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7199" name="Text Box 31"/>
          <p:cNvSpPr txBox="1">
            <a:spLocks noChangeArrowheads="1"/>
          </p:cNvSpPr>
          <p:nvPr/>
        </p:nvSpPr>
        <p:spPr bwMode="auto">
          <a:xfrm>
            <a:off x="3557588" y="4873625"/>
            <a:ext cx="400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b="1"/>
              <a:t>λ</a:t>
            </a:r>
            <a:r>
              <a:rPr lang="en-US" altLang="en-US" b="1"/>
              <a:t>*</a:t>
            </a:r>
          </a:p>
        </p:txBody>
      </p:sp>
      <p:sp>
        <p:nvSpPr>
          <p:cNvPr id="1927200" name="Text Box 32"/>
          <p:cNvSpPr txBox="1">
            <a:spLocks noChangeArrowheads="1"/>
          </p:cNvSpPr>
          <p:nvPr/>
        </p:nvSpPr>
        <p:spPr bwMode="auto">
          <a:xfrm>
            <a:off x="2574925" y="3640138"/>
            <a:ext cx="400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b="1"/>
              <a:t>λ</a:t>
            </a:r>
            <a:r>
              <a:rPr lang="en-US" altLang="en-US" b="1"/>
              <a:t>*</a:t>
            </a:r>
          </a:p>
        </p:txBody>
      </p:sp>
      <p:sp>
        <p:nvSpPr>
          <p:cNvPr id="1927201" name="Line 33"/>
          <p:cNvSpPr>
            <a:spLocks noChangeShapeType="1"/>
          </p:cNvSpPr>
          <p:nvPr/>
        </p:nvSpPr>
        <p:spPr bwMode="auto">
          <a:xfrm flipV="1">
            <a:off x="1204913" y="4240213"/>
            <a:ext cx="3843337" cy="9413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7202" name="Text Box 34"/>
          <p:cNvSpPr txBox="1">
            <a:spLocks noChangeArrowheads="1"/>
          </p:cNvSpPr>
          <p:nvPr/>
        </p:nvSpPr>
        <p:spPr bwMode="auto">
          <a:xfrm>
            <a:off x="2082800" y="4881563"/>
            <a:ext cx="311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a:cs typeface="Arial" pitchFamily="34" charset="0"/>
              </a:rPr>
              <a:t>θ</a:t>
            </a:r>
          </a:p>
        </p:txBody>
      </p:sp>
      <p:sp>
        <p:nvSpPr>
          <p:cNvPr id="1927203" name="Text Box 35"/>
          <p:cNvSpPr txBox="1">
            <a:spLocks noChangeArrowheads="1"/>
          </p:cNvSpPr>
          <p:nvPr/>
        </p:nvSpPr>
        <p:spPr bwMode="auto">
          <a:xfrm>
            <a:off x="6240463" y="5307013"/>
            <a:ext cx="23447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sz="2800" b="1">
                <a:cs typeface="Arial" pitchFamily="34" charset="0"/>
              </a:rPr>
              <a:t>λ</a:t>
            </a:r>
            <a:r>
              <a:rPr lang="en-US" altLang="en-US" sz="2800" b="1">
                <a:cs typeface="Arial" pitchFamily="34" charset="0"/>
              </a:rPr>
              <a:t> = 2 d sin(</a:t>
            </a:r>
            <a:r>
              <a:rPr lang="el-GR" altLang="en-US" sz="2800" b="1">
                <a:cs typeface="Arial" pitchFamily="34" charset="0"/>
              </a:rPr>
              <a:t>θ</a:t>
            </a:r>
            <a:r>
              <a:rPr lang="en-US" altLang="en-US" sz="2800" b="1">
                <a:cs typeface="Arial" pitchFamily="34" charset="0"/>
              </a:rPr>
              <a:t>)</a:t>
            </a:r>
            <a:endParaRPr lang="el-GR" altLang="en-US" sz="2800" b="1">
              <a:cs typeface="Arial" pitchFamily="34" charset="0"/>
            </a:endParaRPr>
          </a:p>
        </p:txBody>
      </p:sp>
      <p:sp>
        <p:nvSpPr>
          <p:cNvPr id="1927204" name="Line 36"/>
          <p:cNvSpPr>
            <a:spLocks noChangeShapeType="1"/>
          </p:cNvSpPr>
          <p:nvPr/>
        </p:nvSpPr>
        <p:spPr bwMode="auto">
          <a:xfrm flipV="1">
            <a:off x="4975225" y="4319588"/>
            <a:ext cx="134938" cy="365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7205" name="Line 37"/>
          <p:cNvSpPr>
            <a:spLocks noChangeShapeType="1"/>
          </p:cNvSpPr>
          <p:nvPr/>
        </p:nvSpPr>
        <p:spPr bwMode="auto">
          <a:xfrm flipH="1" flipV="1">
            <a:off x="4916488" y="4273550"/>
            <a:ext cx="60325" cy="82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27206" name="Arc 38"/>
          <p:cNvSpPr>
            <a:spLocks/>
          </p:cNvSpPr>
          <p:nvPr/>
        </p:nvSpPr>
        <p:spPr bwMode="auto">
          <a:xfrm>
            <a:off x="1193800" y="5000625"/>
            <a:ext cx="908050" cy="188913"/>
          </a:xfrm>
          <a:custGeom>
            <a:avLst/>
            <a:gdLst>
              <a:gd name="G0" fmla="+- 0 0 0"/>
              <a:gd name="G1" fmla="+- 11770 0 0"/>
              <a:gd name="G2" fmla="+- 21600 0 0"/>
              <a:gd name="T0" fmla="*/ 18112 w 21600"/>
              <a:gd name="T1" fmla="*/ 0 h 11830"/>
              <a:gd name="T2" fmla="*/ 21600 w 21600"/>
              <a:gd name="T3" fmla="*/ 11830 h 11830"/>
              <a:gd name="T4" fmla="*/ 0 w 21600"/>
              <a:gd name="T5" fmla="*/ 11770 h 11830"/>
            </a:gdLst>
            <a:ahLst/>
            <a:cxnLst>
              <a:cxn ang="0">
                <a:pos x="T0" y="T1"/>
              </a:cxn>
              <a:cxn ang="0">
                <a:pos x="T2" y="T3"/>
              </a:cxn>
              <a:cxn ang="0">
                <a:pos x="T4" y="T5"/>
              </a:cxn>
            </a:cxnLst>
            <a:rect l="0" t="0" r="r" b="b"/>
            <a:pathLst>
              <a:path w="21600" h="11830" fill="none" extrusionOk="0">
                <a:moveTo>
                  <a:pt x="18111" y="0"/>
                </a:moveTo>
                <a:cubicBezTo>
                  <a:pt x="20388" y="3503"/>
                  <a:pt x="21600" y="7591"/>
                  <a:pt x="21600" y="11770"/>
                </a:cubicBezTo>
                <a:cubicBezTo>
                  <a:pt x="21600" y="11789"/>
                  <a:pt x="21599" y="11809"/>
                  <a:pt x="21599" y="11829"/>
                </a:cubicBezTo>
              </a:path>
              <a:path w="21600" h="11830" stroke="0" extrusionOk="0">
                <a:moveTo>
                  <a:pt x="18111" y="0"/>
                </a:moveTo>
                <a:cubicBezTo>
                  <a:pt x="20388" y="3503"/>
                  <a:pt x="21600" y="7591"/>
                  <a:pt x="21600" y="11770"/>
                </a:cubicBezTo>
                <a:cubicBezTo>
                  <a:pt x="21600" y="11789"/>
                  <a:pt x="21599" y="11809"/>
                  <a:pt x="21599" y="11829"/>
                </a:cubicBezTo>
                <a:lnTo>
                  <a:pt x="0" y="1177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extLst>
      <p:ext uri="{BB962C8B-B14F-4D97-AF65-F5344CB8AC3E}">
        <p14:creationId xmlns:p14="http://schemas.microsoft.com/office/powerpoint/2010/main" val="3552458010"/>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6834" name="Line 2"/>
          <p:cNvSpPr>
            <a:spLocks noChangeShapeType="1"/>
          </p:cNvSpPr>
          <p:nvPr/>
        </p:nvSpPr>
        <p:spPr bwMode="auto">
          <a:xfrm flipH="1" flipV="1">
            <a:off x="5765800" y="2466975"/>
            <a:ext cx="0" cy="4086225"/>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6835" name="Rectangle 3"/>
          <p:cNvSpPr>
            <a:spLocks noChangeArrowheads="1"/>
          </p:cNvSpPr>
          <p:nvPr/>
        </p:nvSpPr>
        <p:spPr bwMode="auto">
          <a:xfrm>
            <a:off x="5222875" y="3240088"/>
            <a:ext cx="67945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36" name="Oval 4"/>
          <p:cNvSpPr>
            <a:spLocks noChangeArrowheads="1"/>
          </p:cNvSpPr>
          <p:nvPr/>
        </p:nvSpPr>
        <p:spPr bwMode="auto">
          <a:xfrm>
            <a:off x="3429000" y="2379663"/>
            <a:ext cx="4692650" cy="928687"/>
          </a:xfrm>
          <a:prstGeom prst="ellipse">
            <a:avLst/>
          </a:prstGeom>
          <a:noFill/>
          <a:ln w="381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37" name="Rectangle 5"/>
          <p:cNvSpPr>
            <a:spLocks noChangeArrowheads="1"/>
          </p:cNvSpPr>
          <p:nvPr/>
        </p:nvSpPr>
        <p:spPr bwMode="auto">
          <a:xfrm>
            <a:off x="4741863" y="2354263"/>
            <a:ext cx="146050" cy="130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38" name="Rectangle 6"/>
          <p:cNvSpPr>
            <a:spLocks noChangeArrowheads="1"/>
          </p:cNvSpPr>
          <p:nvPr/>
        </p:nvSpPr>
        <p:spPr bwMode="auto">
          <a:xfrm>
            <a:off x="5710238" y="2297113"/>
            <a:ext cx="134937" cy="158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39" name="Rectangle 7"/>
          <p:cNvSpPr>
            <a:spLocks noChangeArrowheads="1"/>
          </p:cNvSpPr>
          <p:nvPr/>
        </p:nvSpPr>
        <p:spPr bwMode="auto">
          <a:xfrm>
            <a:off x="3429000" y="2297113"/>
            <a:ext cx="4692650" cy="508000"/>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40" name="Line 8"/>
          <p:cNvSpPr>
            <a:spLocks noChangeShapeType="1"/>
          </p:cNvSpPr>
          <p:nvPr/>
        </p:nvSpPr>
        <p:spPr bwMode="auto">
          <a:xfrm flipH="1" flipV="1">
            <a:off x="5765800" y="1476375"/>
            <a:ext cx="0" cy="1677988"/>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6841" name="Oval 9"/>
          <p:cNvSpPr>
            <a:spLocks noChangeAspect="1" noChangeArrowheads="1"/>
          </p:cNvSpPr>
          <p:nvPr/>
        </p:nvSpPr>
        <p:spPr bwMode="auto">
          <a:xfrm>
            <a:off x="-3371850" y="4305300"/>
            <a:ext cx="9140825" cy="1809750"/>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42" name="Rectangle 10"/>
          <p:cNvSpPr>
            <a:spLocks noChangeArrowheads="1"/>
          </p:cNvSpPr>
          <p:nvPr/>
        </p:nvSpPr>
        <p:spPr bwMode="auto">
          <a:xfrm>
            <a:off x="-1751013" y="4249738"/>
            <a:ext cx="7345363" cy="1017587"/>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a:p>
        </p:txBody>
      </p:sp>
      <p:sp>
        <p:nvSpPr>
          <p:cNvPr id="1656843" name="Oval 11"/>
          <p:cNvSpPr>
            <a:spLocks noChangeArrowheads="1"/>
          </p:cNvSpPr>
          <p:nvPr/>
        </p:nvSpPr>
        <p:spPr bwMode="auto">
          <a:xfrm>
            <a:off x="-3371850" y="639763"/>
            <a:ext cx="9140825" cy="91408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44" name="Rectangle 12"/>
          <p:cNvSpPr>
            <a:spLocks noChangeArrowheads="1"/>
          </p:cNvSpPr>
          <p:nvPr/>
        </p:nvSpPr>
        <p:spPr bwMode="auto">
          <a:xfrm>
            <a:off x="5326063" y="3322638"/>
            <a:ext cx="80962"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45" name="Rectangle 13"/>
          <p:cNvSpPr>
            <a:spLocks noChangeArrowheads="1"/>
          </p:cNvSpPr>
          <p:nvPr/>
        </p:nvSpPr>
        <p:spPr bwMode="auto">
          <a:xfrm rot="245137">
            <a:off x="5294313" y="3240088"/>
            <a:ext cx="79375"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46" name="Rectangle 14"/>
          <p:cNvSpPr>
            <a:spLocks noChangeArrowheads="1"/>
          </p:cNvSpPr>
          <p:nvPr/>
        </p:nvSpPr>
        <p:spPr bwMode="auto">
          <a:xfrm rot="3799929">
            <a:off x="3914775" y="2486025"/>
            <a:ext cx="12700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47" name="Oval 15"/>
          <p:cNvSpPr>
            <a:spLocks noChangeArrowheads="1"/>
          </p:cNvSpPr>
          <p:nvPr/>
        </p:nvSpPr>
        <p:spPr bwMode="auto">
          <a:xfrm>
            <a:off x="-2228850" y="639763"/>
            <a:ext cx="6856413" cy="9140825"/>
          </a:xfrm>
          <a:prstGeom prst="ellipse">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48" name="Rectangle 16"/>
          <p:cNvSpPr>
            <a:spLocks noChangeArrowheads="1"/>
          </p:cNvSpPr>
          <p:nvPr/>
        </p:nvSpPr>
        <p:spPr bwMode="auto">
          <a:xfrm>
            <a:off x="-207963" y="387350"/>
            <a:ext cx="4462463" cy="957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49" name="Rectangle 17"/>
          <p:cNvSpPr>
            <a:spLocks noGrp="1" noChangeArrowheads="1"/>
          </p:cNvSpPr>
          <p:nvPr>
            <p:ph type="title"/>
          </p:nvPr>
        </p:nvSpPr>
        <p:spPr>
          <a:xfrm>
            <a:off x="457200" y="0"/>
            <a:ext cx="8229600" cy="1143000"/>
          </a:xfrm>
          <a:noFill/>
          <a:extLst>
            <a:ext uri="{909E8E84-426E-40DD-AFC4-6F175D3DCCD1}">
              <a14:hiddenFill xmlns:a14="http://schemas.microsoft.com/office/drawing/2010/main">
                <a:solidFill>
                  <a:schemeClr val="bg1"/>
                </a:solidFill>
              </a14:hiddenFill>
            </a:ext>
          </a:extLst>
        </p:spPr>
        <p:txBody>
          <a:bodyPr/>
          <a:lstStyle/>
          <a:p>
            <a:r>
              <a:rPr lang="en-US" altLang="en-US" b="1"/>
              <a:t>mosaic spread</a:t>
            </a:r>
          </a:p>
        </p:txBody>
      </p:sp>
      <p:sp>
        <p:nvSpPr>
          <p:cNvPr id="1656850" name="Line 18"/>
          <p:cNvSpPr>
            <a:spLocks noChangeShapeType="1"/>
          </p:cNvSpPr>
          <p:nvPr/>
        </p:nvSpPr>
        <p:spPr bwMode="auto">
          <a:xfrm>
            <a:off x="1196975" y="5207000"/>
            <a:ext cx="3379788" cy="609600"/>
          </a:xfrm>
          <a:prstGeom prst="line">
            <a:avLst/>
          </a:prstGeom>
          <a:noFill/>
          <a:ln w="19050">
            <a:solidFill>
              <a:srgbClr val="FFCC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6851" name="Rectangle 19"/>
          <p:cNvSpPr>
            <a:spLocks noChangeArrowheads="1"/>
          </p:cNvSpPr>
          <p:nvPr/>
        </p:nvSpPr>
        <p:spPr bwMode="auto">
          <a:xfrm rot="3438604">
            <a:off x="5325268" y="1955007"/>
            <a:ext cx="119063" cy="10541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6852" name="Line 20"/>
          <p:cNvSpPr>
            <a:spLocks noChangeShapeType="1"/>
          </p:cNvSpPr>
          <p:nvPr/>
        </p:nvSpPr>
        <p:spPr bwMode="auto">
          <a:xfrm flipV="1">
            <a:off x="1196975" y="1382713"/>
            <a:ext cx="5888038" cy="3810000"/>
          </a:xfrm>
          <a:prstGeom prst="line">
            <a:avLst/>
          </a:prstGeom>
          <a:noFill/>
          <a:ln w="38100">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6853" name="Line 21"/>
          <p:cNvSpPr>
            <a:spLocks noChangeShapeType="1"/>
          </p:cNvSpPr>
          <p:nvPr/>
        </p:nvSpPr>
        <p:spPr bwMode="auto">
          <a:xfrm>
            <a:off x="5330825" y="3302000"/>
            <a:ext cx="49213" cy="1588"/>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6854" name="Text Box 22"/>
          <p:cNvSpPr txBox="1">
            <a:spLocks noChangeArrowheads="1"/>
          </p:cNvSpPr>
          <p:nvPr/>
        </p:nvSpPr>
        <p:spPr bwMode="auto">
          <a:xfrm>
            <a:off x="741363" y="1779588"/>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Ewald sphere</a:t>
            </a:r>
          </a:p>
        </p:txBody>
      </p:sp>
      <p:sp>
        <p:nvSpPr>
          <p:cNvPr id="1656855" name="Text Box 23"/>
          <p:cNvSpPr txBox="1">
            <a:spLocks noChangeArrowheads="1"/>
          </p:cNvSpPr>
          <p:nvPr/>
        </p:nvSpPr>
        <p:spPr bwMode="auto">
          <a:xfrm rot="16200000">
            <a:off x="5325269" y="4025107"/>
            <a:ext cx="1492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accent2"/>
                </a:solidFill>
              </a:rPr>
              <a:t>spindle axis</a:t>
            </a:r>
          </a:p>
        </p:txBody>
      </p:sp>
      <p:sp>
        <p:nvSpPr>
          <p:cNvPr id="1656856" name="Text Box 24"/>
          <p:cNvSpPr txBox="1">
            <a:spLocks noChangeArrowheads="1"/>
          </p:cNvSpPr>
          <p:nvPr/>
        </p:nvSpPr>
        <p:spPr bwMode="auto">
          <a:xfrm>
            <a:off x="6378575" y="2657475"/>
            <a:ext cx="1123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sz="2000" b="1">
                <a:solidFill>
                  <a:srgbClr val="008000"/>
                </a:solidFill>
                <a:cs typeface="Arial" pitchFamily="34" charset="0"/>
              </a:rPr>
              <a:t>Φ</a:t>
            </a:r>
            <a:r>
              <a:rPr lang="en-US" altLang="en-US" sz="2000" b="1">
                <a:solidFill>
                  <a:srgbClr val="008000"/>
                </a:solidFill>
                <a:cs typeface="Arial" pitchFamily="34" charset="0"/>
              </a:rPr>
              <a:t> </a:t>
            </a:r>
            <a:r>
              <a:rPr lang="en-US" altLang="en-US" sz="2000" b="1">
                <a:solidFill>
                  <a:srgbClr val="008000"/>
                </a:solidFill>
              </a:rPr>
              <a:t>circle</a:t>
            </a:r>
          </a:p>
        </p:txBody>
      </p:sp>
      <p:sp>
        <p:nvSpPr>
          <p:cNvPr id="1656857" name="Text Box 25"/>
          <p:cNvSpPr txBox="1">
            <a:spLocks noChangeArrowheads="1"/>
          </p:cNvSpPr>
          <p:nvPr/>
        </p:nvSpPr>
        <p:spPr bwMode="auto">
          <a:xfrm rot="-2052373">
            <a:off x="2457450" y="4079875"/>
            <a:ext cx="163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diffracted ray</a:t>
            </a:r>
          </a:p>
        </p:txBody>
      </p:sp>
      <p:sp>
        <p:nvSpPr>
          <p:cNvPr id="1656858" name="Text Box 26"/>
          <p:cNvSpPr txBox="1">
            <a:spLocks noChangeArrowheads="1"/>
          </p:cNvSpPr>
          <p:nvPr/>
        </p:nvSpPr>
        <p:spPr bwMode="auto">
          <a:xfrm>
            <a:off x="7526338" y="3430588"/>
            <a:ext cx="793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8000"/>
                </a:solidFill>
              </a:rPr>
              <a:t>(h,k,l)</a:t>
            </a:r>
          </a:p>
        </p:txBody>
      </p:sp>
      <p:sp>
        <p:nvSpPr>
          <p:cNvPr id="1656859" name="Freeform 27"/>
          <p:cNvSpPr>
            <a:spLocks/>
          </p:cNvSpPr>
          <p:nvPr/>
        </p:nvSpPr>
        <p:spPr bwMode="auto">
          <a:xfrm>
            <a:off x="7204075" y="3311525"/>
            <a:ext cx="360363" cy="338138"/>
          </a:xfrm>
          <a:custGeom>
            <a:avLst/>
            <a:gdLst>
              <a:gd name="T0" fmla="*/ 227 w 227"/>
              <a:gd name="T1" fmla="*/ 201 h 213"/>
              <a:gd name="T2" fmla="*/ 122 w 227"/>
              <a:gd name="T3" fmla="*/ 201 h 213"/>
              <a:gd name="T4" fmla="*/ 35 w 227"/>
              <a:gd name="T5" fmla="*/ 131 h 213"/>
              <a:gd name="T6" fmla="*/ 9 w 227"/>
              <a:gd name="T7" fmla="*/ 52 h 213"/>
              <a:gd name="T8" fmla="*/ 0 w 227"/>
              <a:gd name="T9" fmla="*/ 0 h 213"/>
            </a:gdLst>
            <a:ahLst/>
            <a:cxnLst>
              <a:cxn ang="0">
                <a:pos x="T0" y="T1"/>
              </a:cxn>
              <a:cxn ang="0">
                <a:pos x="T2" y="T3"/>
              </a:cxn>
              <a:cxn ang="0">
                <a:pos x="T4" y="T5"/>
              </a:cxn>
              <a:cxn ang="0">
                <a:pos x="T6" y="T7"/>
              </a:cxn>
              <a:cxn ang="0">
                <a:pos x="T8" y="T9"/>
              </a:cxn>
            </a:cxnLst>
            <a:rect l="0" t="0" r="r" b="b"/>
            <a:pathLst>
              <a:path w="227" h="213">
                <a:moveTo>
                  <a:pt x="227" y="201"/>
                </a:moveTo>
                <a:cubicBezTo>
                  <a:pt x="190" y="207"/>
                  <a:pt x="154" y="213"/>
                  <a:pt x="122" y="201"/>
                </a:cubicBezTo>
                <a:cubicBezTo>
                  <a:pt x="90" y="189"/>
                  <a:pt x="54" y="156"/>
                  <a:pt x="35" y="131"/>
                </a:cubicBezTo>
                <a:cubicBezTo>
                  <a:pt x="16" y="106"/>
                  <a:pt x="15" y="74"/>
                  <a:pt x="9" y="52"/>
                </a:cubicBezTo>
                <a:cubicBezTo>
                  <a:pt x="3" y="30"/>
                  <a:pt x="1" y="15"/>
                  <a:pt x="0" y="0"/>
                </a:cubicBezTo>
              </a:path>
            </a:pathLst>
          </a:custGeom>
          <a:noFill/>
          <a:ln w="9525">
            <a:solidFill>
              <a:srgbClr val="008000"/>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6860" name="Line 28"/>
          <p:cNvSpPr>
            <a:spLocks noChangeShapeType="1"/>
          </p:cNvSpPr>
          <p:nvPr/>
        </p:nvSpPr>
        <p:spPr bwMode="auto">
          <a:xfrm>
            <a:off x="1192213" y="5195888"/>
            <a:ext cx="457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6861" name="Text Box 29"/>
          <p:cNvSpPr txBox="1">
            <a:spLocks noChangeArrowheads="1"/>
          </p:cNvSpPr>
          <p:nvPr/>
        </p:nvSpPr>
        <p:spPr bwMode="auto">
          <a:xfrm>
            <a:off x="3557588" y="4873625"/>
            <a:ext cx="400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b="1"/>
              <a:t>λ</a:t>
            </a:r>
            <a:r>
              <a:rPr lang="en-US" altLang="en-US" b="1"/>
              <a:t>*</a:t>
            </a:r>
          </a:p>
        </p:txBody>
      </p:sp>
      <p:sp>
        <p:nvSpPr>
          <p:cNvPr id="1656862" name="Text Box 30"/>
          <p:cNvSpPr txBox="1">
            <a:spLocks noChangeArrowheads="1"/>
          </p:cNvSpPr>
          <p:nvPr/>
        </p:nvSpPr>
        <p:spPr bwMode="auto">
          <a:xfrm>
            <a:off x="2574925" y="3640138"/>
            <a:ext cx="400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b="1"/>
              <a:t>λ</a:t>
            </a:r>
            <a:r>
              <a:rPr lang="en-US" altLang="en-US" b="1"/>
              <a:t>*</a:t>
            </a:r>
          </a:p>
        </p:txBody>
      </p:sp>
      <p:sp>
        <p:nvSpPr>
          <p:cNvPr id="1656863" name="Oval 31"/>
          <p:cNvSpPr>
            <a:spLocks noChangeArrowheads="1"/>
          </p:cNvSpPr>
          <p:nvPr/>
        </p:nvSpPr>
        <p:spPr bwMode="auto">
          <a:xfrm rot="2720962">
            <a:off x="4031456" y="2840832"/>
            <a:ext cx="428625" cy="735012"/>
          </a:xfrm>
          <a:prstGeom prst="ellipse">
            <a:avLst/>
          </a:prstGeom>
          <a:solidFill>
            <a:srgbClr val="008000">
              <a:alpha val="50000"/>
            </a:srgbClr>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a:endParaRPr lang="el-GR" altLang="en-US" sz="2400" b="1">
              <a:solidFill>
                <a:schemeClr val="accent2"/>
              </a:solidFill>
              <a:cs typeface="Arial" pitchFamily="34" charset="0"/>
            </a:endParaRPr>
          </a:p>
        </p:txBody>
      </p:sp>
      <p:sp>
        <p:nvSpPr>
          <p:cNvPr id="1656864" name="Line 32"/>
          <p:cNvSpPr>
            <a:spLocks noChangeShapeType="1"/>
          </p:cNvSpPr>
          <p:nvPr/>
        </p:nvSpPr>
        <p:spPr bwMode="auto">
          <a:xfrm flipH="1" flipV="1">
            <a:off x="3960813" y="3435350"/>
            <a:ext cx="1812925" cy="17700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6865" name="Text Box 33"/>
          <p:cNvSpPr txBox="1">
            <a:spLocks noChangeArrowheads="1"/>
          </p:cNvSpPr>
          <p:nvPr/>
        </p:nvSpPr>
        <p:spPr bwMode="auto">
          <a:xfrm>
            <a:off x="5046663" y="3748088"/>
            <a:ext cx="412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a:t>
            </a:r>
          </a:p>
        </p:txBody>
      </p:sp>
      <p:sp>
        <p:nvSpPr>
          <p:cNvPr id="1656866" name="Line 34"/>
          <p:cNvSpPr>
            <a:spLocks noChangeShapeType="1"/>
          </p:cNvSpPr>
          <p:nvPr/>
        </p:nvSpPr>
        <p:spPr bwMode="auto">
          <a:xfrm flipH="1" flipV="1">
            <a:off x="4538663" y="2973388"/>
            <a:ext cx="1244600" cy="22415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6867" name="Text Box 35"/>
          <p:cNvSpPr txBox="1">
            <a:spLocks noChangeArrowheads="1"/>
          </p:cNvSpPr>
          <p:nvPr/>
        </p:nvSpPr>
        <p:spPr bwMode="auto">
          <a:xfrm>
            <a:off x="4367213" y="4054475"/>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a:t>
            </a:r>
          </a:p>
        </p:txBody>
      </p:sp>
    </p:spTree>
    <p:extLst>
      <p:ext uri="{BB962C8B-B14F-4D97-AF65-F5344CB8AC3E}">
        <p14:creationId xmlns:p14="http://schemas.microsoft.com/office/powerpoint/2010/main" val="1610928774"/>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7858" name="Line 2"/>
          <p:cNvSpPr>
            <a:spLocks noChangeShapeType="1"/>
          </p:cNvSpPr>
          <p:nvPr/>
        </p:nvSpPr>
        <p:spPr bwMode="auto">
          <a:xfrm flipH="1" flipV="1">
            <a:off x="5765800" y="2466975"/>
            <a:ext cx="0" cy="4086225"/>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7859" name="Rectangle 3"/>
          <p:cNvSpPr>
            <a:spLocks noChangeArrowheads="1"/>
          </p:cNvSpPr>
          <p:nvPr/>
        </p:nvSpPr>
        <p:spPr bwMode="auto">
          <a:xfrm>
            <a:off x="5222875" y="3240088"/>
            <a:ext cx="67945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60" name="Oval 4"/>
          <p:cNvSpPr>
            <a:spLocks noChangeArrowheads="1"/>
          </p:cNvSpPr>
          <p:nvPr/>
        </p:nvSpPr>
        <p:spPr bwMode="auto">
          <a:xfrm>
            <a:off x="3429000" y="2379663"/>
            <a:ext cx="4692650" cy="928687"/>
          </a:xfrm>
          <a:prstGeom prst="ellipse">
            <a:avLst/>
          </a:prstGeom>
          <a:noFill/>
          <a:ln w="381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61" name="Rectangle 5"/>
          <p:cNvSpPr>
            <a:spLocks noChangeArrowheads="1"/>
          </p:cNvSpPr>
          <p:nvPr/>
        </p:nvSpPr>
        <p:spPr bwMode="auto">
          <a:xfrm>
            <a:off x="4741863" y="2354263"/>
            <a:ext cx="146050" cy="130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62" name="Rectangle 6"/>
          <p:cNvSpPr>
            <a:spLocks noChangeArrowheads="1"/>
          </p:cNvSpPr>
          <p:nvPr/>
        </p:nvSpPr>
        <p:spPr bwMode="auto">
          <a:xfrm>
            <a:off x="5710238" y="2297113"/>
            <a:ext cx="134937" cy="158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63" name="Rectangle 7"/>
          <p:cNvSpPr>
            <a:spLocks noChangeArrowheads="1"/>
          </p:cNvSpPr>
          <p:nvPr/>
        </p:nvSpPr>
        <p:spPr bwMode="auto">
          <a:xfrm>
            <a:off x="3429000" y="2297113"/>
            <a:ext cx="4692650" cy="508000"/>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64" name="Line 8"/>
          <p:cNvSpPr>
            <a:spLocks noChangeShapeType="1"/>
          </p:cNvSpPr>
          <p:nvPr/>
        </p:nvSpPr>
        <p:spPr bwMode="auto">
          <a:xfrm flipH="1" flipV="1">
            <a:off x="5765800" y="1476375"/>
            <a:ext cx="0" cy="1677988"/>
          </a:xfrm>
          <a:prstGeom prst="line">
            <a:avLst/>
          </a:prstGeom>
          <a:noFill/>
          <a:ln w="2857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7865" name="Oval 9"/>
          <p:cNvSpPr>
            <a:spLocks noChangeAspect="1" noChangeArrowheads="1"/>
          </p:cNvSpPr>
          <p:nvPr/>
        </p:nvSpPr>
        <p:spPr bwMode="auto">
          <a:xfrm>
            <a:off x="-3371850" y="4305300"/>
            <a:ext cx="9140825" cy="1809750"/>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66" name="Rectangle 10"/>
          <p:cNvSpPr>
            <a:spLocks noChangeArrowheads="1"/>
          </p:cNvSpPr>
          <p:nvPr/>
        </p:nvSpPr>
        <p:spPr bwMode="auto">
          <a:xfrm>
            <a:off x="-1751013" y="4249738"/>
            <a:ext cx="7345363" cy="1017587"/>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a:p>
        </p:txBody>
      </p:sp>
      <p:sp>
        <p:nvSpPr>
          <p:cNvPr id="1657867" name="Oval 11"/>
          <p:cNvSpPr>
            <a:spLocks noChangeArrowheads="1"/>
          </p:cNvSpPr>
          <p:nvPr/>
        </p:nvSpPr>
        <p:spPr bwMode="auto">
          <a:xfrm>
            <a:off x="-3371850" y="639763"/>
            <a:ext cx="9140825" cy="91408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68" name="Rectangle 12"/>
          <p:cNvSpPr>
            <a:spLocks noChangeArrowheads="1"/>
          </p:cNvSpPr>
          <p:nvPr/>
        </p:nvSpPr>
        <p:spPr bwMode="auto">
          <a:xfrm>
            <a:off x="5326063" y="3322638"/>
            <a:ext cx="80962"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69" name="Rectangle 13"/>
          <p:cNvSpPr>
            <a:spLocks noChangeArrowheads="1"/>
          </p:cNvSpPr>
          <p:nvPr/>
        </p:nvSpPr>
        <p:spPr bwMode="auto">
          <a:xfrm rot="245137">
            <a:off x="5294313" y="3240088"/>
            <a:ext cx="79375" cy="428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70" name="Rectangle 14"/>
          <p:cNvSpPr>
            <a:spLocks noChangeArrowheads="1"/>
          </p:cNvSpPr>
          <p:nvPr/>
        </p:nvSpPr>
        <p:spPr bwMode="auto">
          <a:xfrm rot="3799929">
            <a:off x="3914775" y="2486025"/>
            <a:ext cx="12700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71" name="Oval 15"/>
          <p:cNvSpPr>
            <a:spLocks noChangeArrowheads="1"/>
          </p:cNvSpPr>
          <p:nvPr/>
        </p:nvSpPr>
        <p:spPr bwMode="auto">
          <a:xfrm>
            <a:off x="-2228850" y="639763"/>
            <a:ext cx="6592888" cy="9140825"/>
          </a:xfrm>
          <a:prstGeom prst="ellipse">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72" name="Rectangle 16"/>
          <p:cNvSpPr>
            <a:spLocks noChangeArrowheads="1"/>
          </p:cNvSpPr>
          <p:nvPr/>
        </p:nvSpPr>
        <p:spPr bwMode="auto">
          <a:xfrm>
            <a:off x="-207963" y="387350"/>
            <a:ext cx="4462463" cy="9572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73" name="Rectangle 17"/>
          <p:cNvSpPr>
            <a:spLocks noGrp="1" noChangeArrowheads="1"/>
          </p:cNvSpPr>
          <p:nvPr>
            <p:ph type="title"/>
          </p:nvPr>
        </p:nvSpPr>
        <p:spPr>
          <a:xfrm>
            <a:off x="457200" y="0"/>
            <a:ext cx="8229600" cy="1143000"/>
          </a:xfrm>
          <a:noFill/>
          <a:extLst>
            <a:ext uri="{909E8E84-426E-40DD-AFC4-6F175D3DCCD1}">
              <a14:hiddenFill xmlns:a14="http://schemas.microsoft.com/office/drawing/2010/main">
                <a:solidFill>
                  <a:schemeClr val="bg1"/>
                </a:solidFill>
              </a14:hiddenFill>
            </a:ext>
          </a:extLst>
        </p:spPr>
        <p:txBody>
          <a:bodyPr/>
          <a:lstStyle/>
          <a:p>
            <a:r>
              <a:rPr lang="en-US" altLang="en-US" b="1"/>
              <a:t>mosaic spread</a:t>
            </a:r>
          </a:p>
        </p:txBody>
      </p:sp>
      <p:sp>
        <p:nvSpPr>
          <p:cNvPr id="1657874" name="Line 18"/>
          <p:cNvSpPr>
            <a:spLocks noChangeShapeType="1"/>
          </p:cNvSpPr>
          <p:nvPr/>
        </p:nvSpPr>
        <p:spPr bwMode="auto">
          <a:xfrm>
            <a:off x="1196975" y="5207000"/>
            <a:ext cx="3632200" cy="547688"/>
          </a:xfrm>
          <a:prstGeom prst="line">
            <a:avLst/>
          </a:prstGeom>
          <a:noFill/>
          <a:ln w="19050">
            <a:solidFill>
              <a:srgbClr val="FFCC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7875" name="Rectangle 19"/>
          <p:cNvSpPr>
            <a:spLocks noChangeArrowheads="1"/>
          </p:cNvSpPr>
          <p:nvPr/>
        </p:nvSpPr>
        <p:spPr bwMode="auto">
          <a:xfrm rot="3276946">
            <a:off x="5264943" y="1523207"/>
            <a:ext cx="119063" cy="13525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76" name="Line 20"/>
          <p:cNvSpPr>
            <a:spLocks noChangeShapeType="1"/>
          </p:cNvSpPr>
          <p:nvPr/>
        </p:nvSpPr>
        <p:spPr bwMode="auto">
          <a:xfrm flipV="1">
            <a:off x="1196975" y="1133475"/>
            <a:ext cx="5610225" cy="4059238"/>
          </a:xfrm>
          <a:prstGeom prst="line">
            <a:avLst/>
          </a:prstGeom>
          <a:noFill/>
          <a:ln w="38100">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7877" name="Line 21"/>
          <p:cNvSpPr>
            <a:spLocks noChangeShapeType="1"/>
          </p:cNvSpPr>
          <p:nvPr/>
        </p:nvSpPr>
        <p:spPr bwMode="auto">
          <a:xfrm>
            <a:off x="5330825" y="3302000"/>
            <a:ext cx="49213" cy="1588"/>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7878" name="Text Box 22"/>
          <p:cNvSpPr txBox="1">
            <a:spLocks noChangeArrowheads="1"/>
          </p:cNvSpPr>
          <p:nvPr/>
        </p:nvSpPr>
        <p:spPr bwMode="auto">
          <a:xfrm>
            <a:off x="741363" y="1779588"/>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Ewald sphere</a:t>
            </a:r>
          </a:p>
        </p:txBody>
      </p:sp>
      <p:sp>
        <p:nvSpPr>
          <p:cNvPr id="1657879" name="Text Box 23"/>
          <p:cNvSpPr txBox="1">
            <a:spLocks noChangeArrowheads="1"/>
          </p:cNvSpPr>
          <p:nvPr/>
        </p:nvSpPr>
        <p:spPr bwMode="auto">
          <a:xfrm rot="16200000">
            <a:off x="5325269" y="4025107"/>
            <a:ext cx="1492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accent2"/>
                </a:solidFill>
              </a:rPr>
              <a:t>spindle axis</a:t>
            </a:r>
          </a:p>
        </p:txBody>
      </p:sp>
      <p:sp>
        <p:nvSpPr>
          <p:cNvPr id="1657880" name="Text Box 24"/>
          <p:cNvSpPr txBox="1">
            <a:spLocks noChangeArrowheads="1"/>
          </p:cNvSpPr>
          <p:nvPr/>
        </p:nvSpPr>
        <p:spPr bwMode="auto">
          <a:xfrm>
            <a:off x="6378575" y="2657475"/>
            <a:ext cx="1123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sz="2000" b="1">
                <a:solidFill>
                  <a:srgbClr val="008000"/>
                </a:solidFill>
                <a:cs typeface="Arial" pitchFamily="34" charset="0"/>
              </a:rPr>
              <a:t>Φ</a:t>
            </a:r>
            <a:r>
              <a:rPr lang="en-US" altLang="en-US" sz="2000" b="1">
                <a:solidFill>
                  <a:srgbClr val="008000"/>
                </a:solidFill>
                <a:cs typeface="Arial" pitchFamily="34" charset="0"/>
              </a:rPr>
              <a:t> </a:t>
            </a:r>
            <a:r>
              <a:rPr lang="en-US" altLang="en-US" sz="2000" b="1">
                <a:solidFill>
                  <a:srgbClr val="008000"/>
                </a:solidFill>
              </a:rPr>
              <a:t>circle</a:t>
            </a:r>
          </a:p>
        </p:txBody>
      </p:sp>
      <p:sp>
        <p:nvSpPr>
          <p:cNvPr id="1657881" name="Text Box 25"/>
          <p:cNvSpPr txBox="1">
            <a:spLocks noChangeArrowheads="1"/>
          </p:cNvSpPr>
          <p:nvPr/>
        </p:nvSpPr>
        <p:spPr bwMode="auto">
          <a:xfrm rot="-2052373">
            <a:off x="2446338" y="4043363"/>
            <a:ext cx="1758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diffracted rays</a:t>
            </a:r>
          </a:p>
        </p:txBody>
      </p:sp>
      <p:sp>
        <p:nvSpPr>
          <p:cNvPr id="1657882" name="Text Box 26"/>
          <p:cNvSpPr txBox="1">
            <a:spLocks noChangeArrowheads="1"/>
          </p:cNvSpPr>
          <p:nvPr/>
        </p:nvSpPr>
        <p:spPr bwMode="auto">
          <a:xfrm>
            <a:off x="7526338" y="3430588"/>
            <a:ext cx="793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8000"/>
                </a:solidFill>
              </a:rPr>
              <a:t>(h,k,l)</a:t>
            </a:r>
          </a:p>
        </p:txBody>
      </p:sp>
      <p:sp>
        <p:nvSpPr>
          <p:cNvPr id="1657883" name="Freeform 27"/>
          <p:cNvSpPr>
            <a:spLocks/>
          </p:cNvSpPr>
          <p:nvPr/>
        </p:nvSpPr>
        <p:spPr bwMode="auto">
          <a:xfrm>
            <a:off x="7204075" y="3311525"/>
            <a:ext cx="360363" cy="338138"/>
          </a:xfrm>
          <a:custGeom>
            <a:avLst/>
            <a:gdLst>
              <a:gd name="T0" fmla="*/ 227 w 227"/>
              <a:gd name="T1" fmla="*/ 201 h 213"/>
              <a:gd name="T2" fmla="*/ 122 w 227"/>
              <a:gd name="T3" fmla="*/ 201 h 213"/>
              <a:gd name="T4" fmla="*/ 35 w 227"/>
              <a:gd name="T5" fmla="*/ 131 h 213"/>
              <a:gd name="T6" fmla="*/ 9 w 227"/>
              <a:gd name="T7" fmla="*/ 52 h 213"/>
              <a:gd name="T8" fmla="*/ 0 w 227"/>
              <a:gd name="T9" fmla="*/ 0 h 213"/>
            </a:gdLst>
            <a:ahLst/>
            <a:cxnLst>
              <a:cxn ang="0">
                <a:pos x="T0" y="T1"/>
              </a:cxn>
              <a:cxn ang="0">
                <a:pos x="T2" y="T3"/>
              </a:cxn>
              <a:cxn ang="0">
                <a:pos x="T4" y="T5"/>
              </a:cxn>
              <a:cxn ang="0">
                <a:pos x="T6" y="T7"/>
              </a:cxn>
              <a:cxn ang="0">
                <a:pos x="T8" y="T9"/>
              </a:cxn>
            </a:cxnLst>
            <a:rect l="0" t="0" r="r" b="b"/>
            <a:pathLst>
              <a:path w="227" h="213">
                <a:moveTo>
                  <a:pt x="227" y="201"/>
                </a:moveTo>
                <a:cubicBezTo>
                  <a:pt x="190" y="207"/>
                  <a:pt x="154" y="213"/>
                  <a:pt x="122" y="201"/>
                </a:cubicBezTo>
                <a:cubicBezTo>
                  <a:pt x="90" y="189"/>
                  <a:pt x="54" y="156"/>
                  <a:pt x="35" y="131"/>
                </a:cubicBezTo>
                <a:cubicBezTo>
                  <a:pt x="16" y="106"/>
                  <a:pt x="15" y="74"/>
                  <a:pt x="9" y="52"/>
                </a:cubicBezTo>
                <a:cubicBezTo>
                  <a:pt x="3" y="30"/>
                  <a:pt x="1" y="15"/>
                  <a:pt x="0" y="0"/>
                </a:cubicBezTo>
              </a:path>
            </a:pathLst>
          </a:custGeom>
          <a:noFill/>
          <a:ln w="9525">
            <a:solidFill>
              <a:srgbClr val="008000"/>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7884" name="Oval 28"/>
          <p:cNvSpPr>
            <a:spLocks noChangeArrowheads="1"/>
          </p:cNvSpPr>
          <p:nvPr/>
        </p:nvSpPr>
        <p:spPr bwMode="auto">
          <a:xfrm rot="2720962">
            <a:off x="4031456" y="2840832"/>
            <a:ext cx="428625" cy="735012"/>
          </a:xfrm>
          <a:prstGeom prst="ellipse">
            <a:avLst/>
          </a:prstGeom>
          <a:solidFill>
            <a:srgbClr val="008000">
              <a:alpha val="50000"/>
            </a:srgbClr>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85" name="Oval 29"/>
          <p:cNvSpPr>
            <a:spLocks noChangeArrowheads="1"/>
          </p:cNvSpPr>
          <p:nvPr/>
        </p:nvSpPr>
        <p:spPr bwMode="auto">
          <a:xfrm>
            <a:off x="-2219325" y="649288"/>
            <a:ext cx="7078663" cy="9140825"/>
          </a:xfrm>
          <a:prstGeom prst="ellipse">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86" name="Text Box 30"/>
          <p:cNvSpPr txBox="1">
            <a:spLocks noChangeArrowheads="1"/>
          </p:cNvSpPr>
          <p:nvPr/>
        </p:nvSpPr>
        <p:spPr bwMode="auto">
          <a:xfrm>
            <a:off x="5046663" y="3748088"/>
            <a:ext cx="412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a:t>
            </a:r>
          </a:p>
        </p:txBody>
      </p:sp>
      <p:sp>
        <p:nvSpPr>
          <p:cNvPr id="1657887" name="Line 31"/>
          <p:cNvSpPr>
            <a:spLocks noChangeShapeType="1"/>
          </p:cNvSpPr>
          <p:nvPr/>
        </p:nvSpPr>
        <p:spPr bwMode="auto">
          <a:xfrm flipH="1" flipV="1">
            <a:off x="4500563" y="3211513"/>
            <a:ext cx="1282700" cy="20034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7888" name="Rectangle 32"/>
          <p:cNvSpPr>
            <a:spLocks noChangeArrowheads="1"/>
          </p:cNvSpPr>
          <p:nvPr/>
        </p:nvSpPr>
        <p:spPr bwMode="auto">
          <a:xfrm rot="3542409">
            <a:off x="5449094" y="2064544"/>
            <a:ext cx="119062" cy="10541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7889" name="Text Box 33"/>
          <p:cNvSpPr txBox="1">
            <a:spLocks noChangeArrowheads="1"/>
          </p:cNvSpPr>
          <p:nvPr/>
        </p:nvSpPr>
        <p:spPr bwMode="auto">
          <a:xfrm>
            <a:off x="4367213" y="4054475"/>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d*</a:t>
            </a:r>
          </a:p>
        </p:txBody>
      </p:sp>
      <p:sp>
        <p:nvSpPr>
          <p:cNvPr id="1657890" name="Line 34"/>
          <p:cNvSpPr>
            <a:spLocks noChangeShapeType="1"/>
          </p:cNvSpPr>
          <p:nvPr/>
        </p:nvSpPr>
        <p:spPr bwMode="auto">
          <a:xfrm flipH="1" flipV="1">
            <a:off x="4027488" y="3163888"/>
            <a:ext cx="1746250" cy="20415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7891" name="Line 35"/>
          <p:cNvSpPr>
            <a:spLocks noChangeShapeType="1"/>
          </p:cNvSpPr>
          <p:nvPr/>
        </p:nvSpPr>
        <p:spPr bwMode="auto">
          <a:xfrm flipV="1">
            <a:off x="1209675" y="1716088"/>
            <a:ext cx="5791200" cy="3449637"/>
          </a:xfrm>
          <a:prstGeom prst="line">
            <a:avLst/>
          </a:prstGeom>
          <a:noFill/>
          <a:ln w="38100">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7892" name="Line 36"/>
          <p:cNvSpPr>
            <a:spLocks noChangeShapeType="1"/>
          </p:cNvSpPr>
          <p:nvPr/>
        </p:nvSpPr>
        <p:spPr bwMode="auto">
          <a:xfrm>
            <a:off x="1211263" y="5214938"/>
            <a:ext cx="3113087" cy="649287"/>
          </a:xfrm>
          <a:prstGeom prst="line">
            <a:avLst/>
          </a:prstGeom>
          <a:noFill/>
          <a:ln w="19050">
            <a:solidFill>
              <a:srgbClr val="FFCC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7893" name="Line 37"/>
          <p:cNvSpPr>
            <a:spLocks noChangeShapeType="1"/>
          </p:cNvSpPr>
          <p:nvPr/>
        </p:nvSpPr>
        <p:spPr bwMode="auto">
          <a:xfrm flipH="1">
            <a:off x="4343400" y="5646738"/>
            <a:ext cx="6350" cy="635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729237027"/>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082" name="Picture 2" descr="mosaic_000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0" y="0"/>
            <a:ext cx="9721850" cy="1143000"/>
          </a:xfrm>
          <a:noFill/>
          <a:ln/>
        </p:spPr>
        <p:txBody>
          <a:bodyPr/>
          <a:lstStyle/>
          <a:p>
            <a:pPr algn="l"/>
            <a:r>
              <a:rPr lang="en-US" altLang="en-US">
                <a:solidFill>
                  <a:schemeClr val="bg1"/>
                </a:solidFill>
              </a:rPr>
              <a:t>		mosaic spread = 0 </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06" name="Picture 2" descr="mosaic_001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59107" name="Rectangle 3"/>
          <p:cNvSpPr>
            <a:spLocks noGrp="1" noChangeArrowheads="1"/>
          </p:cNvSpPr>
          <p:nvPr>
            <p:ph type="title"/>
          </p:nvPr>
        </p:nvSpPr>
        <p:spPr>
          <a:xfrm>
            <a:off x="0" y="0"/>
            <a:ext cx="9721850" cy="1143000"/>
          </a:xfrm>
          <a:noFill/>
          <a:ln/>
        </p:spPr>
        <p:txBody>
          <a:bodyPr/>
          <a:lstStyle/>
          <a:p>
            <a:pPr algn="l"/>
            <a:r>
              <a:rPr lang="en-US" altLang="en-US">
                <a:solidFill>
                  <a:schemeClr val="bg1"/>
                </a:solidFill>
              </a:rPr>
              <a:t>		mosaic spread = 0.1</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130" name="Picture 2" descr="mosaic_002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60131" name="Rectangle 3"/>
          <p:cNvSpPr>
            <a:spLocks noGrp="1" noChangeArrowheads="1"/>
          </p:cNvSpPr>
          <p:nvPr>
            <p:ph type="title"/>
          </p:nvPr>
        </p:nvSpPr>
        <p:spPr>
          <a:xfrm>
            <a:off x="0" y="0"/>
            <a:ext cx="8458200" cy="1143000"/>
          </a:xfrm>
          <a:noFill/>
          <a:ln/>
        </p:spPr>
        <p:txBody>
          <a:bodyPr/>
          <a:lstStyle/>
          <a:p>
            <a:pPr algn="l"/>
            <a:r>
              <a:rPr lang="en-US" altLang="en-US">
                <a:solidFill>
                  <a:schemeClr val="bg1"/>
                </a:solidFill>
              </a:rPr>
              <a:t>		mosaic spread = 0.2</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pPr eaLnBrk="1" hangingPunct="1"/>
            <a:r>
              <a:rPr lang="en-US" altLang="en-US" sz="6000" smtClean="0"/>
              <a:t>Adding noise</a:t>
            </a:r>
          </a:p>
        </p:txBody>
      </p:sp>
      <p:sp>
        <p:nvSpPr>
          <p:cNvPr id="43011" name="Rectangle 3"/>
          <p:cNvSpPr>
            <a:spLocks noGrp="1" noChangeArrowheads="1"/>
          </p:cNvSpPr>
          <p:nvPr>
            <p:ph type="body" idx="1"/>
          </p:nvPr>
        </p:nvSpPr>
        <p:spPr/>
        <p:txBody>
          <a:bodyPr/>
          <a:lstStyle/>
          <a:p>
            <a:pPr algn="ctr" eaLnBrk="1" hangingPunct="1">
              <a:buFontTx/>
              <a:buNone/>
            </a:pPr>
            <a:endParaRPr lang="en-US" altLang="en-US" sz="2400" smtClean="0">
              <a:cs typeface="Arial" pitchFamily="34" charset="0"/>
            </a:endParaRPr>
          </a:p>
          <a:p>
            <a:pPr algn="ctr" eaLnBrk="1" hangingPunct="1">
              <a:buFontTx/>
              <a:buNone/>
            </a:pPr>
            <a:r>
              <a:rPr lang="en-US" altLang="en-US" sz="5400" smtClean="0">
                <a:cs typeface="Arial" pitchFamily="34" charset="0"/>
              </a:rPr>
              <a:t>1</a:t>
            </a:r>
            <a:r>
              <a:rPr lang="en-US" altLang="en-US" sz="5400" baseline="50000" smtClean="0">
                <a:solidFill>
                  <a:schemeClr val="bg2"/>
                </a:solidFill>
                <a:cs typeface="Arial" pitchFamily="34" charset="0"/>
              </a:rPr>
              <a:t>2</a:t>
            </a:r>
            <a:r>
              <a:rPr lang="en-US" altLang="en-US" sz="5400" smtClean="0">
                <a:cs typeface="Arial" pitchFamily="34" charset="0"/>
              </a:rPr>
              <a:t> + 1</a:t>
            </a:r>
            <a:r>
              <a:rPr lang="en-US" altLang="en-US" sz="5400" baseline="50000" smtClean="0">
                <a:solidFill>
                  <a:schemeClr val="bg2"/>
                </a:solidFill>
                <a:cs typeface="Arial" pitchFamily="34" charset="0"/>
              </a:rPr>
              <a:t>2</a:t>
            </a:r>
            <a:r>
              <a:rPr lang="en-US" altLang="en-US" sz="5400" smtClean="0">
                <a:cs typeface="Arial" pitchFamily="34" charset="0"/>
              </a:rPr>
              <a:t> = 1.4</a:t>
            </a:r>
            <a:r>
              <a:rPr lang="en-US" altLang="en-US" sz="5400" baseline="50000" smtClean="0">
                <a:solidFill>
                  <a:schemeClr val="bg2"/>
                </a:solidFill>
                <a:cs typeface="Arial" pitchFamily="34" charset="0"/>
              </a:rPr>
              <a:t>2</a:t>
            </a:r>
          </a:p>
          <a:p>
            <a:pPr algn="ctr" eaLnBrk="1" hangingPunct="1">
              <a:buFontTx/>
              <a:buNone/>
            </a:pPr>
            <a:endParaRPr lang="en-US" altLang="en-US" sz="1800" smtClean="0">
              <a:cs typeface="Arial" pitchFamily="34" charset="0"/>
            </a:endParaRPr>
          </a:p>
          <a:p>
            <a:pPr algn="ctr" eaLnBrk="1" hangingPunct="1">
              <a:buFontTx/>
              <a:buNone/>
            </a:pPr>
            <a:r>
              <a:rPr lang="en-US" altLang="en-US" sz="5400" smtClean="0">
                <a:cs typeface="Arial" pitchFamily="34" charset="0"/>
              </a:rPr>
              <a:t>3</a:t>
            </a:r>
            <a:r>
              <a:rPr lang="en-US" altLang="en-US" sz="5400" baseline="50000" smtClean="0">
                <a:solidFill>
                  <a:schemeClr val="bg2"/>
                </a:solidFill>
                <a:cs typeface="Arial" pitchFamily="34" charset="0"/>
              </a:rPr>
              <a:t>2</a:t>
            </a:r>
            <a:r>
              <a:rPr lang="en-US" altLang="en-US" sz="5400" smtClean="0">
                <a:cs typeface="Arial" pitchFamily="34" charset="0"/>
              </a:rPr>
              <a:t> + 1</a:t>
            </a:r>
            <a:r>
              <a:rPr lang="en-US" altLang="en-US" sz="5400" baseline="50000" smtClean="0">
                <a:solidFill>
                  <a:schemeClr val="bg2"/>
                </a:solidFill>
                <a:cs typeface="Arial" pitchFamily="34" charset="0"/>
              </a:rPr>
              <a:t>2</a:t>
            </a:r>
            <a:r>
              <a:rPr lang="en-US" altLang="en-US" sz="5400" smtClean="0">
                <a:cs typeface="Arial" pitchFamily="34" charset="0"/>
              </a:rPr>
              <a:t> = 3.2</a:t>
            </a:r>
            <a:r>
              <a:rPr lang="en-US" altLang="en-US" sz="5400" baseline="50000" smtClean="0">
                <a:solidFill>
                  <a:schemeClr val="bg2"/>
                </a:solidFill>
                <a:cs typeface="Arial" pitchFamily="34" charset="0"/>
              </a:rPr>
              <a:t>2</a:t>
            </a:r>
          </a:p>
          <a:p>
            <a:pPr algn="ctr" eaLnBrk="1" hangingPunct="1">
              <a:buFontTx/>
              <a:buNone/>
            </a:pPr>
            <a:endParaRPr lang="en-US" altLang="en-US" sz="1800" smtClean="0">
              <a:cs typeface="Arial" pitchFamily="34" charset="0"/>
            </a:endParaRPr>
          </a:p>
          <a:p>
            <a:pPr algn="ctr" eaLnBrk="1" hangingPunct="1">
              <a:buFontTx/>
              <a:buNone/>
            </a:pPr>
            <a:r>
              <a:rPr lang="en-US" altLang="en-US" sz="5400" smtClean="0">
                <a:cs typeface="Arial" pitchFamily="34" charset="0"/>
              </a:rPr>
              <a:t>10</a:t>
            </a:r>
            <a:r>
              <a:rPr lang="en-US" altLang="en-US" sz="5400" baseline="50000" smtClean="0">
                <a:solidFill>
                  <a:schemeClr val="bg2"/>
                </a:solidFill>
                <a:cs typeface="Arial" pitchFamily="34" charset="0"/>
              </a:rPr>
              <a:t>2</a:t>
            </a:r>
            <a:r>
              <a:rPr lang="en-US" altLang="en-US" sz="5400" smtClean="0">
                <a:cs typeface="Arial" pitchFamily="34" charset="0"/>
              </a:rPr>
              <a:t> + 1</a:t>
            </a:r>
            <a:r>
              <a:rPr lang="en-US" altLang="en-US" sz="5400" baseline="50000" smtClean="0">
                <a:solidFill>
                  <a:schemeClr val="bg2"/>
                </a:solidFill>
                <a:cs typeface="Arial" pitchFamily="34" charset="0"/>
              </a:rPr>
              <a:t>2</a:t>
            </a:r>
            <a:r>
              <a:rPr lang="en-US" altLang="en-US" sz="5400" smtClean="0">
                <a:cs typeface="Arial" pitchFamily="34" charset="0"/>
              </a:rPr>
              <a:t> = 10.05</a:t>
            </a:r>
            <a:r>
              <a:rPr lang="en-US" altLang="en-US" sz="5400" baseline="50000" smtClean="0">
                <a:solidFill>
                  <a:schemeClr val="bg2"/>
                </a:solidFill>
                <a:cs typeface="Arial" pitchFamily="34" charset="0"/>
              </a:rPr>
              <a:t>2</a:t>
            </a:r>
            <a:endParaRPr lang="en-US" altLang="en-US" sz="5400" smtClean="0">
              <a:cs typeface="Arial" pitchFamily="34" charset="0"/>
            </a:endParaRPr>
          </a:p>
          <a:p>
            <a:pPr algn="ctr" eaLnBrk="1" hangingPunct="1">
              <a:buFontTx/>
              <a:buNone/>
            </a:pPr>
            <a:endParaRPr lang="el-GR" altLang="en-US" sz="5400" smtClean="0">
              <a:cs typeface="Arial" pitchFamily="34" charset="0"/>
            </a:endParaRPr>
          </a:p>
        </p:txBody>
      </p:sp>
    </p:spTree>
    <p:extLst>
      <p:ext uri="{BB962C8B-B14F-4D97-AF65-F5344CB8AC3E}">
        <p14:creationId xmlns:p14="http://schemas.microsoft.com/office/powerpoint/2010/main" val="3702696543"/>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54" name="Picture 2" descr="mosaic_004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61155" name="Rectangle 3"/>
          <p:cNvSpPr>
            <a:spLocks noGrp="1" noChangeArrowheads="1"/>
          </p:cNvSpPr>
          <p:nvPr>
            <p:ph type="title"/>
          </p:nvPr>
        </p:nvSpPr>
        <p:spPr>
          <a:xfrm>
            <a:off x="0" y="0"/>
            <a:ext cx="8458200" cy="1143000"/>
          </a:xfrm>
          <a:noFill/>
          <a:ln/>
        </p:spPr>
        <p:txBody>
          <a:bodyPr/>
          <a:lstStyle/>
          <a:p>
            <a:pPr algn="l"/>
            <a:r>
              <a:rPr lang="en-US" altLang="en-US">
                <a:solidFill>
                  <a:schemeClr val="bg1"/>
                </a:solidFill>
              </a:rPr>
              <a:t>		mosaic spread = 0.4</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8" name="Picture 2" descr="mosaic_006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62179" name="Rectangle 3"/>
          <p:cNvSpPr>
            <a:spLocks noGrp="1" noChangeArrowheads="1"/>
          </p:cNvSpPr>
          <p:nvPr>
            <p:ph type="title"/>
          </p:nvPr>
        </p:nvSpPr>
        <p:spPr>
          <a:xfrm>
            <a:off x="0" y="0"/>
            <a:ext cx="8458200" cy="1143000"/>
          </a:xfrm>
          <a:noFill/>
          <a:ln/>
        </p:spPr>
        <p:txBody>
          <a:bodyPr/>
          <a:lstStyle/>
          <a:p>
            <a:pPr algn="l"/>
            <a:r>
              <a:rPr lang="en-US" altLang="en-US">
                <a:solidFill>
                  <a:schemeClr val="bg1"/>
                </a:solidFill>
              </a:rPr>
              <a:t>		mosaic spread = 0.6</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02" name="Picture 2" descr="mosaic_008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63203" name="Rectangle 3"/>
          <p:cNvSpPr>
            <a:spLocks noGrp="1" noChangeArrowheads="1"/>
          </p:cNvSpPr>
          <p:nvPr>
            <p:ph type="title"/>
          </p:nvPr>
        </p:nvSpPr>
        <p:spPr>
          <a:xfrm>
            <a:off x="0" y="0"/>
            <a:ext cx="8458200" cy="1143000"/>
          </a:xfrm>
          <a:noFill/>
          <a:ln/>
        </p:spPr>
        <p:txBody>
          <a:bodyPr/>
          <a:lstStyle/>
          <a:p>
            <a:pPr algn="l"/>
            <a:r>
              <a:rPr lang="en-US" altLang="en-US">
                <a:solidFill>
                  <a:schemeClr val="bg1"/>
                </a:solidFill>
              </a:rPr>
              <a:t>		mosaic spread = 0.8</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6" name="Picture 2" descr="mosaic_010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64227" name="Rectangle 3"/>
          <p:cNvSpPr>
            <a:spLocks noGrp="1" noChangeArrowheads="1"/>
          </p:cNvSpPr>
          <p:nvPr>
            <p:ph type="title"/>
          </p:nvPr>
        </p:nvSpPr>
        <p:spPr>
          <a:xfrm>
            <a:off x="0" y="0"/>
            <a:ext cx="8458200" cy="1143000"/>
          </a:xfrm>
          <a:noFill/>
          <a:ln/>
        </p:spPr>
        <p:txBody>
          <a:bodyPr/>
          <a:lstStyle/>
          <a:p>
            <a:pPr algn="l"/>
            <a:r>
              <a:rPr lang="en-US" altLang="en-US">
                <a:solidFill>
                  <a:schemeClr val="bg1"/>
                </a:solidFill>
              </a:rPr>
              <a:t>		mosaic spread = 1.0</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5250" name="Picture 2" descr="mosaic_015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65251" name="Rectangle 3"/>
          <p:cNvSpPr>
            <a:spLocks noGrp="1" noChangeArrowheads="1"/>
          </p:cNvSpPr>
          <p:nvPr>
            <p:ph type="title"/>
          </p:nvPr>
        </p:nvSpPr>
        <p:spPr>
          <a:xfrm>
            <a:off x="0" y="0"/>
            <a:ext cx="8458200" cy="1143000"/>
          </a:xfrm>
          <a:noFill/>
          <a:ln/>
        </p:spPr>
        <p:txBody>
          <a:bodyPr/>
          <a:lstStyle/>
          <a:p>
            <a:pPr algn="l"/>
            <a:r>
              <a:rPr lang="en-US" altLang="en-US">
                <a:solidFill>
                  <a:schemeClr val="bg1"/>
                </a:solidFill>
              </a:rPr>
              <a:t>		mosaic spread = 1.5</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6274" name="Picture 2" descr="mosaic_020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66275" name="Rectangle 3"/>
          <p:cNvSpPr>
            <a:spLocks noGrp="1" noChangeArrowheads="1"/>
          </p:cNvSpPr>
          <p:nvPr>
            <p:ph type="title"/>
          </p:nvPr>
        </p:nvSpPr>
        <p:spPr>
          <a:xfrm>
            <a:off x="0" y="0"/>
            <a:ext cx="8458200" cy="1143000"/>
          </a:xfrm>
          <a:noFill/>
          <a:ln/>
        </p:spPr>
        <p:txBody>
          <a:bodyPr/>
          <a:lstStyle/>
          <a:p>
            <a:pPr algn="l"/>
            <a:r>
              <a:rPr lang="en-US" altLang="en-US">
                <a:solidFill>
                  <a:schemeClr val="bg1"/>
                </a:solidFill>
              </a:rPr>
              <a:t>		mosaic spread = 2.0</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298" name="Picture 2" descr="mosaic_025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67299" name="Rectangle 3"/>
          <p:cNvSpPr>
            <a:spLocks noGrp="1" noChangeArrowheads="1"/>
          </p:cNvSpPr>
          <p:nvPr>
            <p:ph type="title"/>
          </p:nvPr>
        </p:nvSpPr>
        <p:spPr>
          <a:xfrm>
            <a:off x="0" y="0"/>
            <a:ext cx="8458200" cy="1143000"/>
          </a:xfrm>
          <a:noFill/>
          <a:ln/>
        </p:spPr>
        <p:txBody>
          <a:bodyPr/>
          <a:lstStyle/>
          <a:p>
            <a:pPr algn="l"/>
            <a:r>
              <a:rPr lang="en-US" altLang="en-US">
                <a:solidFill>
                  <a:schemeClr val="bg1"/>
                </a:solidFill>
              </a:rPr>
              <a:t>		mosaic spread = 2.5</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322" name="Picture 2" descr="mosaic_032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68323" name="Rectangle 3"/>
          <p:cNvSpPr>
            <a:spLocks noGrp="1" noChangeArrowheads="1"/>
          </p:cNvSpPr>
          <p:nvPr>
            <p:ph type="title"/>
          </p:nvPr>
        </p:nvSpPr>
        <p:spPr>
          <a:xfrm>
            <a:off x="0" y="0"/>
            <a:ext cx="8458200" cy="1143000"/>
          </a:xfrm>
          <a:noFill/>
          <a:ln/>
        </p:spPr>
        <p:txBody>
          <a:bodyPr/>
          <a:lstStyle/>
          <a:p>
            <a:pPr algn="l"/>
            <a:r>
              <a:rPr lang="en-US" altLang="en-US">
                <a:solidFill>
                  <a:schemeClr val="bg1"/>
                </a:solidFill>
              </a:rPr>
              <a:t>		mosaic spread = 3.2</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346" name="Picture 2" descr="mosaic_064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69347" name="Rectangle 3"/>
          <p:cNvSpPr>
            <a:spLocks noGrp="1" noChangeArrowheads="1"/>
          </p:cNvSpPr>
          <p:nvPr>
            <p:ph type="title"/>
          </p:nvPr>
        </p:nvSpPr>
        <p:spPr>
          <a:xfrm>
            <a:off x="0" y="0"/>
            <a:ext cx="8458200" cy="1143000"/>
          </a:xfrm>
          <a:noFill/>
          <a:ln/>
        </p:spPr>
        <p:txBody>
          <a:bodyPr/>
          <a:lstStyle/>
          <a:p>
            <a:pPr algn="l"/>
            <a:r>
              <a:rPr lang="en-US" altLang="en-US">
                <a:solidFill>
                  <a:schemeClr val="bg1"/>
                </a:solidFill>
              </a:rPr>
              <a:t>		mosaic spread = 6.4</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2" descr="mosaic_128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753600" cy="7315200"/>
          </a:xfrm>
          <a:prstGeom prst="rect">
            <a:avLst/>
          </a:prstGeom>
          <a:noFill/>
          <a:extLst>
            <a:ext uri="{909E8E84-426E-40DD-AFC4-6F175D3DCCD1}">
              <a14:hiddenFill xmlns:a14="http://schemas.microsoft.com/office/drawing/2010/main">
                <a:solidFill>
                  <a:srgbClr val="FFFFFF"/>
                </a:solidFill>
              </a14:hiddenFill>
            </a:ext>
          </a:extLst>
        </p:spPr>
      </p:pic>
      <p:sp>
        <p:nvSpPr>
          <p:cNvPr id="570371" name="Rectangle 3"/>
          <p:cNvSpPr>
            <a:spLocks noGrp="1" noChangeArrowheads="1"/>
          </p:cNvSpPr>
          <p:nvPr>
            <p:ph type="title"/>
          </p:nvPr>
        </p:nvSpPr>
        <p:spPr>
          <a:xfrm>
            <a:off x="0" y="0"/>
            <a:ext cx="8458200" cy="1143000"/>
          </a:xfrm>
          <a:noFill/>
          <a:ln/>
        </p:spPr>
        <p:txBody>
          <a:bodyPr/>
          <a:lstStyle/>
          <a:p>
            <a:pPr algn="l"/>
            <a:r>
              <a:rPr lang="en-US" altLang="en-US">
                <a:solidFill>
                  <a:schemeClr val="bg1"/>
                </a:solidFill>
              </a:rPr>
              <a:t>		mosaic spread = 12.8</a:t>
            </a:r>
            <a:r>
              <a:rPr lang="en-US" altLang="en-US">
                <a:solidFill>
                  <a:schemeClr val="bg1"/>
                </a:solidFill>
                <a:cs typeface="Arial" pitchFamily="34" charset="0"/>
              </a:rPr>
              <a:t>º</a:t>
            </a:r>
          </a:p>
        </p:txBody>
      </p:sp>
    </p:spTree>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4" descr="http://bl831.als.lbl.gov/~jamesh/workshop2/good.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006475"/>
            <a:ext cx="14630400" cy="1463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9" name="Title 1"/>
          <p:cNvSpPr>
            <a:spLocks noGrp="1"/>
          </p:cNvSpPr>
          <p:nvPr>
            <p:ph type="title"/>
          </p:nvPr>
        </p:nvSpPr>
        <p:spPr/>
        <p:txBody>
          <a:bodyPr/>
          <a:lstStyle/>
          <a:p>
            <a:r>
              <a:rPr lang="en-US" altLang="en-US" smtClean="0"/>
              <a:t>100% SeMet incorporation</a:t>
            </a:r>
          </a:p>
        </p:txBody>
      </p:sp>
      <p:sp>
        <p:nvSpPr>
          <p:cNvPr id="45060" name="TextBox 5"/>
          <p:cNvSpPr txBox="1">
            <a:spLocks noChangeArrowheads="1"/>
          </p:cNvSpPr>
          <p:nvPr/>
        </p:nvSpPr>
        <p:spPr bwMode="auto">
          <a:xfrm>
            <a:off x="1031875" y="1366838"/>
            <a:ext cx="24701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hangingPunct="1"/>
            <a:r>
              <a:rPr lang="en-US" altLang="en-US" sz="2800">
                <a:solidFill>
                  <a:srgbClr val="008000"/>
                </a:solidFill>
              </a:rPr>
              <a:t>Trivial</a:t>
            </a:r>
            <a:r>
              <a:rPr lang="en-US" altLang="en-US" sz="2800">
                <a:solidFill>
                  <a:srgbClr val="000000"/>
                </a:solidFill>
              </a:rPr>
              <a:t> to solve</a:t>
            </a:r>
          </a:p>
        </p:txBody>
      </p:sp>
    </p:spTree>
    <p:extLst>
      <p:ext uri="{BB962C8B-B14F-4D97-AF65-F5344CB8AC3E}">
        <p14:creationId xmlns:p14="http://schemas.microsoft.com/office/powerpoint/2010/main" val="832331263"/>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5426" name="Group 2"/>
          <p:cNvGrpSpPr>
            <a:grpSpLocks/>
          </p:cNvGrpSpPr>
          <p:nvPr/>
        </p:nvGrpSpPr>
        <p:grpSpPr bwMode="auto">
          <a:xfrm>
            <a:off x="-3595688" y="0"/>
            <a:ext cx="12966701" cy="6921500"/>
            <a:chOff x="-2265" y="0"/>
            <a:chExt cx="8168" cy="4360"/>
          </a:xfrm>
        </p:grpSpPr>
        <p:pic>
          <p:nvPicPr>
            <p:cNvPr id="6154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 y="0"/>
              <a:ext cx="6334" cy="4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15428" name="Text Box 4"/>
            <p:cNvSpPr txBox="1">
              <a:spLocks noChangeArrowheads="1"/>
            </p:cNvSpPr>
            <p:nvPr/>
          </p:nvSpPr>
          <p:spPr bwMode="auto">
            <a:xfrm>
              <a:off x="-2265" y="3600"/>
              <a:ext cx="4041"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4400" b="1"/>
                <a:t>48 MGy</a:t>
              </a:r>
            </a:p>
          </p:txBody>
        </p:sp>
      </p:grpSp>
      <p:grpSp>
        <p:nvGrpSpPr>
          <p:cNvPr id="615429" name="Group 5"/>
          <p:cNvGrpSpPr>
            <a:grpSpLocks/>
          </p:cNvGrpSpPr>
          <p:nvPr/>
        </p:nvGrpSpPr>
        <p:grpSpPr bwMode="auto">
          <a:xfrm>
            <a:off x="-1158875" y="0"/>
            <a:ext cx="10529888" cy="6921500"/>
            <a:chOff x="-730" y="0"/>
            <a:chExt cx="6633" cy="4360"/>
          </a:xfrm>
        </p:grpSpPr>
        <p:pic>
          <p:nvPicPr>
            <p:cNvPr id="615430" name="Picture 6"/>
            <p:cNvPicPr>
              <a:picLocks noChangeAspect="1" noChangeArrowheads="1"/>
            </p:cNvPicPr>
            <p:nvPr/>
          </p:nvPicPr>
          <p:blipFill>
            <a:blip r:embed="rId3">
              <a:extLst>
                <a:ext uri="{28A0092B-C50C-407E-A947-70E740481C1C}">
                  <a14:useLocalDpi xmlns:a14="http://schemas.microsoft.com/office/drawing/2010/main" val="0"/>
                </a:ext>
              </a:extLst>
            </a:blip>
            <a:srcRect l="2731"/>
            <a:stretch>
              <a:fillRect/>
            </a:stretch>
          </p:blipFill>
          <p:spPr bwMode="auto">
            <a:xfrm>
              <a:off x="-258" y="0"/>
              <a:ext cx="6161" cy="4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15431" name="Text Box 7"/>
            <p:cNvSpPr txBox="1">
              <a:spLocks noChangeArrowheads="1"/>
            </p:cNvSpPr>
            <p:nvPr/>
          </p:nvSpPr>
          <p:spPr bwMode="auto">
            <a:xfrm>
              <a:off x="-730" y="3600"/>
              <a:ext cx="2506"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4400" b="1"/>
                <a:t>20 MGy</a:t>
              </a:r>
            </a:p>
          </p:txBody>
        </p:sp>
      </p:grpSp>
      <p:grpSp>
        <p:nvGrpSpPr>
          <p:cNvPr id="615432" name="Group 8"/>
          <p:cNvGrpSpPr>
            <a:grpSpLocks/>
          </p:cNvGrpSpPr>
          <p:nvPr/>
        </p:nvGrpSpPr>
        <p:grpSpPr bwMode="auto">
          <a:xfrm>
            <a:off x="-160338" y="0"/>
            <a:ext cx="9532938" cy="6924675"/>
            <a:chOff x="-101" y="0"/>
            <a:chExt cx="6005" cy="4362"/>
          </a:xfrm>
        </p:grpSpPr>
        <p:pic>
          <p:nvPicPr>
            <p:cNvPr id="615433" name="Picture 9"/>
            <p:cNvPicPr>
              <a:picLocks noChangeAspect="1" noChangeArrowheads="1"/>
            </p:cNvPicPr>
            <p:nvPr/>
          </p:nvPicPr>
          <p:blipFill>
            <a:blip r:embed="rId4">
              <a:extLst>
                <a:ext uri="{28A0092B-C50C-407E-A947-70E740481C1C}">
                  <a14:useLocalDpi xmlns:a14="http://schemas.microsoft.com/office/drawing/2010/main" val="0"/>
                </a:ext>
              </a:extLst>
            </a:blip>
            <a:srcRect l="5225"/>
            <a:stretch>
              <a:fillRect/>
            </a:stretch>
          </p:blipFill>
          <p:spPr bwMode="auto">
            <a:xfrm>
              <a:off x="-101" y="0"/>
              <a:ext cx="6005" cy="4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15434" name="Text Box 10"/>
            <p:cNvSpPr txBox="1">
              <a:spLocks noChangeArrowheads="1"/>
            </p:cNvSpPr>
            <p:nvPr/>
          </p:nvSpPr>
          <p:spPr bwMode="auto">
            <a:xfrm>
              <a:off x="38" y="3600"/>
              <a:ext cx="1738"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4400" b="1"/>
                <a:t>2 MGy</a:t>
              </a:r>
            </a:p>
          </p:txBody>
        </p:sp>
      </p:grpSp>
      <p:sp>
        <p:nvSpPr>
          <p:cNvPr id="615435" name="Rectangle 11"/>
          <p:cNvSpPr>
            <a:spLocks noGrp="1" noChangeArrowheads="1"/>
          </p:cNvSpPr>
          <p:nvPr>
            <p:ph type="ctrTitle"/>
          </p:nvPr>
        </p:nvSpPr>
        <p:spPr>
          <a:xfrm>
            <a:off x="685800" y="0"/>
            <a:ext cx="7772400" cy="1470025"/>
          </a:xfrm>
          <a:noFill/>
          <a:ln/>
        </p:spPr>
        <p:txBody>
          <a:bodyPr/>
          <a:lstStyle/>
          <a:p>
            <a:r>
              <a:rPr lang="en-US" altLang="en-US" dirty="0" smtClean="0"/>
              <a:t>Radiation Damage</a:t>
            </a:r>
            <a:endParaRPr lang="en-US" alt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615432"/>
                                        </p:tgtEl>
                                        <p:attrNameLst>
                                          <p:attrName>style.visibility</p:attrName>
                                        </p:attrNameLst>
                                      </p:cBhvr>
                                      <p:to>
                                        <p:strVal val="hidden"/>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6154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9282" name="Picture 2" descr="NaAc6_0MG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8150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09283" name="Picture 3" descr="NaAc5_0MG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09284" name="Picture 4" descr="xtals_0MG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582150" cy="3333750"/>
          </a:xfrm>
          <a:prstGeom prst="rect">
            <a:avLst/>
          </a:prstGeom>
          <a:noFill/>
          <a:extLst>
            <a:ext uri="{909E8E84-426E-40DD-AFC4-6F175D3DCCD1}">
              <a14:hiddenFill xmlns:a14="http://schemas.microsoft.com/office/drawing/2010/main">
                <a:solidFill>
                  <a:srgbClr val="FFFFFF"/>
                </a:solidFill>
              </a14:hiddenFill>
            </a:ext>
          </a:extLst>
        </p:spPr>
      </p:pic>
      <p:sp>
        <p:nvSpPr>
          <p:cNvPr id="609285" name="Text Box 5"/>
          <p:cNvSpPr txBox="1">
            <a:spLocks noChangeArrowheads="1"/>
          </p:cNvSpPr>
          <p:nvPr/>
        </p:nvSpPr>
        <p:spPr bwMode="auto">
          <a:xfrm>
            <a:off x="-325438" y="2740025"/>
            <a:ext cx="22907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3200" b="1"/>
              <a:t>~0 MGy</a:t>
            </a:r>
          </a:p>
        </p:txBody>
      </p:sp>
      <p:sp>
        <p:nvSpPr>
          <p:cNvPr id="609286" name="Oval 6"/>
          <p:cNvSpPr>
            <a:spLocks noChangeArrowheads="1"/>
          </p:cNvSpPr>
          <p:nvPr/>
        </p:nvSpPr>
        <p:spPr bwMode="auto">
          <a:xfrm>
            <a:off x="577850" y="1069975"/>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09287" name="Oval 7"/>
          <p:cNvSpPr>
            <a:spLocks noChangeArrowheads="1"/>
          </p:cNvSpPr>
          <p:nvPr/>
        </p:nvSpPr>
        <p:spPr bwMode="auto">
          <a:xfrm>
            <a:off x="5853113" y="1009650"/>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928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0928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0928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092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9286" grpId="0" animBg="1"/>
      <p:bldP spid="609287"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6" name="Rectangle 2"/>
          <p:cNvSpPr>
            <a:spLocks noGrp="1" noChangeArrowheads="1"/>
          </p:cNvSpPr>
          <p:nvPr>
            <p:ph type="title"/>
          </p:nvPr>
        </p:nvSpPr>
        <p:spPr/>
        <p:txBody>
          <a:bodyPr/>
          <a:lstStyle/>
          <a:p>
            <a:endParaRPr lang="en-US" altLang="en-US"/>
          </a:p>
        </p:txBody>
      </p:sp>
      <p:pic>
        <p:nvPicPr>
          <p:cNvPr id="610307" name="Picture 3" descr="NaAc6_5MG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8150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0308" name="Picture 4" descr="NaAc5_5MG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0309" name="Picture 5" descr="xtals_5MG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582150" cy="3333750"/>
          </a:xfrm>
          <a:prstGeom prst="rect">
            <a:avLst/>
          </a:prstGeom>
          <a:noFill/>
          <a:extLst>
            <a:ext uri="{909E8E84-426E-40DD-AFC4-6F175D3DCCD1}">
              <a14:hiddenFill xmlns:a14="http://schemas.microsoft.com/office/drawing/2010/main">
                <a:solidFill>
                  <a:srgbClr val="FFFFFF"/>
                </a:solidFill>
              </a14:hiddenFill>
            </a:ext>
          </a:extLst>
        </p:spPr>
      </p:pic>
      <p:sp>
        <p:nvSpPr>
          <p:cNvPr id="610310" name="Text Box 6"/>
          <p:cNvSpPr txBox="1">
            <a:spLocks noChangeArrowheads="1"/>
          </p:cNvSpPr>
          <p:nvPr/>
        </p:nvSpPr>
        <p:spPr bwMode="auto">
          <a:xfrm>
            <a:off x="-325438" y="2740025"/>
            <a:ext cx="22907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3200" b="1"/>
              <a:t>    5 MGy</a:t>
            </a:r>
          </a:p>
        </p:txBody>
      </p:sp>
      <p:sp>
        <p:nvSpPr>
          <p:cNvPr id="610311" name="Oval 7"/>
          <p:cNvSpPr>
            <a:spLocks noChangeArrowheads="1"/>
          </p:cNvSpPr>
          <p:nvPr/>
        </p:nvSpPr>
        <p:spPr bwMode="auto">
          <a:xfrm>
            <a:off x="577850" y="1069975"/>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0312" name="Oval 8"/>
          <p:cNvSpPr>
            <a:spLocks noChangeArrowheads="1"/>
          </p:cNvSpPr>
          <p:nvPr/>
        </p:nvSpPr>
        <p:spPr bwMode="auto">
          <a:xfrm>
            <a:off x="5853113" y="1009650"/>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Rectangle 2"/>
          <p:cNvSpPr>
            <a:spLocks noGrp="1" noChangeArrowheads="1"/>
          </p:cNvSpPr>
          <p:nvPr>
            <p:ph type="title"/>
          </p:nvPr>
        </p:nvSpPr>
        <p:spPr/>
        <p:txBody>
          <a:bodyPr/>
          <a:lstStyle/>
          <a:p>
            <a:endParaRPr lang="en-US" altLang="en-US"/>
          </a:p>
        </p:txBody>
      </p:sp>
      <p:sp>
        <p:nvSpPr>
          <p:cNvPr id="611331" name="Rectangle 3"/>
          <p:cNvSpPr>
            <a:spLocks noGrp="1" noChangeArrowheads="1"/>
          </p:cNvSpPr>
          <p:nvPr>
            <p:ph type="body" idx="1"/>
          </p:nvPr>
        </p:nvSpPr>
        <p:spPr/>
        <p:txBody>
          <a:bodyPr/>
          <a:lstStyle/>
          <a:p>
            <a:endParaRPr lang="en-US" altLang="en-US"/>
          </a:p>
        </p:txBody>
      </p:sp>
      <p:pic>
        <p:nvPicPr>
          <p:cNvPr id="611332" name="Picture 4" descr="NaAc6_11MG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8150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1333" name="Picture 5" descr="NaAc5_11MG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1334" name="Picture 6" descr="xtals_11MG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582150" cy="3333750"/>
          </a:xfrm>
          <a:prstGeom prst="rect">
            <a:avLst/>
          </a:prstGeom>
          <a:noFill/>
          <a:extLst>
            <a:ext uri="{909E8E84-426E-40DD-AFC4-6F175D3DCCD1}">
              <a14:hiddenFill xmlns:a14="http://schemas.microsoft.com/office/drawing/2010/main">
                <a:solidFill>
                  <a:srgbClr val="FFFFFF"/>
                </a:solidFill>
              </a14:hiddenFill>
            </a:ext>
          </a:extLst>
        </p:spPr>
      </p:pic>
      <p:sp>
        <p:nvSpPr>
          <p:cNvPr id="611335" name="Text Box 7"/>
          <p:cNvSpPr txBox="1">
            <a:spLocks noChangeArrowheads="1"/>
          </p:cNvSpPr>
          <p:nvPr/>
        </p:nvSpPr>
        <p:spPr bwMode="auto">
          <a:xfrm>
            <a:off x="-325438" y="2740025"/>
            <a:ext cx="22907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3200" b="1"/>
              <a:t>    11 MGy</a:t>
            </a:r>
          </a:p>
        </p:txBody>
      </p:sp>
      <p:sp>
        <p:nvSpPr>
          <p:cNvPr id="611336" name="Oval 8"/>
          <p:cNvSpPr>
            <a:spLocks noChangeArrowheads="1"/>
          </p:cNvSpPr>
          <p:nvPr/>
        </p:nvSpPr>
        <p:spPr bwMode="auto">
          <a:xfrm>
            <a:off x="577850" y="1069975"/>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1337" name="Oval 9"/>
          <p:cNvSpPr>
            <a:spLocks noChangeArrowheads="1"/>
          </p:cNvSpPr>
          <p:nvPr/>
        </p:nvSpPr>
        <p:spPr bwMode="auto">
          <a:xfrm>
            <a:off x="5853113" y="1009650"/>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2"/>
          <p:cNvSpPr>
            <a:spLocks noGrp="1" noChangeArrowheads="1"/>
          </p:cNvSpPr>
          <p:nvPr>
            <p:ph type="title"/>
          </p:nvPr>
        </p:nvSpPr>
        <p:spPr/>
        <p:txBody>
          <a:bodyPr/>
          <a:lstStyle/>
          <a:p>
            <a:endParaRPr lang="en-US" altLang="en-US"/>
          </a:p>
        </p:txBody>
      </p:sp>
      <p:sp>
        <p:nvSpPr>
          <p:cNvPr id="612355" name="Rectangle 3"/>
          <p:cNvSpPr>
            <a:spLocks noGrp="1" noChangeArrowheads="1"/>
          </p:cNvSpPr>
          <p:nvPr>
            <p:ph type="body" idx="1"/>
          </p:nvPr>
        </p:nvSpPr>
        <p:spPr/>
        <p:txBody>
          <a:bodyPr/>
          <a:lstStyle/>
          <a:p>
            <a:endParaRPr lang="en-US" altLang="en-US"/>
          </a:p>
        </p:txBody>
      </p:sp>
      <p:pic>
        <p:nvPicPr>
          <p:cNvPr id="612356" name="Picture 4" descr="NaAc6_16MG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8150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2357" name="Picture 5" descr="NaAc5_16MG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2358" name="Picture 6" descr="xtals_16MG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582150" cy="3333750"/>
          </a:xfrm>
          <a:prstGeom prst="rect">
            <a:avLst/>
          </a:prstGeom>
          <a:noFill/>
          <a:extLst>
            <a:ext uri="{909E8E84-426E-40DD-AFC4-6F175D3DCCD1}">
              <a14:hiddenFill xmlns:a14="http://schemas.microsoft.com/office/drawing/2010/main">
                <a:solidFill>
                  <a:srgbClr val="FFFFFF"/>
                </a:solidFill>
              </a14:hiddenFill>
            </a:ext>
          </a:extLst>
        </p:spPr>
      </p:pic>
      <p:sp>
        <p:nvSpPr>
          <p:cNvPr id="612359" name="Text Box 7"/>
          <p:cNvSpPr txBox="1">
            <a:spLocks noChangeArrowheads="1"/>
          </p:cNvSpPr>
          <p:nvPr/>
        </p:nvSpPr>
        <p:spPr bwMode="auto">
          <a:xfrm>
            <a:off x="-325438" y="2740025"/>
            <a:ext cx="22907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3200" b="1"/>
              <a:t>16 MGy</a:t>
            </a:r>
          </a:p>
        </p:txBody>
      </p:sp>
      <p:sp>
        <p:nvSpPr>
          <p:cNvPr id="612360" name="Oval 8"/>
          <p:cNvSpPr>
            <a:spLocks noChangeArrowheads="1"/>
          </p:cNvSpPr>
          <p:nvPr/>
        </p:nvSpPr>
        <p:spPr bwMode="auto">
          <a:xfrm>
            <a:off x="577850" y="1069975"/>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2361" name="Oval 9"/>
          <p:cNvSpPr>
            <a:spLocks noChangeArrowheads="1"/>
          </p:cNvSpPr>
          <p:nvPr/>
        </p:nvSpPr>
        <p:spPr bwMode="auto">
          <a:xfrm>
            <a:off x="5853113" y="1009650"/>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8" name="Rectangle 2"/>
          <p:cNvSpPr>
            <a:spLocks noGrp="1" noChangeArrowheads="1"/>
          </p:cNvSpPr>
          <p:nvPr>
            <p:ph type="title"/>
          </p:nvPr>
        </p:nvSpPr>
        <p:spPr/>
        <p:txBody>
          <a:bodyPr/>
          <a:lstStyle/>
          <a:p>
            <a:endParaRPr lang="en-US" altLang="en-US"/>
          </a:p>
        </p:txBody>
      </p:sp>
      <p:sp>
        <p:nvSpPr>
          <p:cNvPr id="613379" name="Rectangle 3"/>
          <p:cNvSpPr>
            <a:spLocks noGrp="1" noChangeArrowheads="1"/>
          </p:cNvSpPr>
          <p:nvPr>
            <p:ph type="body" idx="1"/>
          </p:nvPr>
        </p:nvSpPr>
        <p:spPr/>
        <p:txBody>
          <a:bodyPr/>
          <a:lstStyle/>
          <a:p>
            <a:endParaRPr lang="en-US" altLang="en-US"/>
          </a:p>
        </p:txBody>
      </p:sp>
      <p:pic>
        <p:nvPicPr>
          <p:cNvPr id="613380" name="Picture 4" descr="NaAc6_22MG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8150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3381" name="Picture 5" descr="NaAc5_22MG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3382" name="Picture 6" descr="xtals_22MG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582150" cy="3333750"/>
          </a:xfrm>
          <a:prstGeom prst="rect">
            <a:avLst/>
          </a:prstGeom>
          <a:noFill/>
          <a:extLst>
            <a:ext uri="{909E8E84-426E-40DD-AFC4-6F175D3DCCD1}">
              <a14:hiddenFill xmlns:a14="http://schemas.microsoft.com/office/drawing/2010/main">
                <a:solidFill>
                  <a:srgbClr val="FFFFFF"/>
                </a:solidFill>
              </a14:hiddenFill>
            </a:ext>
          </a:extLst>
        </p:spPr>
      </p:pic>
      <p:sp>
        <p:nvSpPr>
          <p:cNvPr id="613383" name="Text Box 7"/>
          <p:cNvSpPr txBox="1">
            <a:spLocks noChangeArrowheads="1"/>
          </p:cNvSpPr>
          <p:nvPr/>
        </p:nvSpPr>
        <p:spPr bwMode="auto">
          <a:xfrm>
            <a:off x="-325438" y="2740025"/>
            <a:ext cx="22907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3200" b="1"/>
              <a:t>22 MGy</a:t>
            </a:r>
          </a:p>
        </p:txBody>
      </p:sp>
      <p:sp>
        <p:nvSpPr>
          <p:cNvPr id="613384" name="Oval 8"/>
          <p:cNvSpPr>
            <a:spLocks noChangeArrowheads="1"/>
          </p:cNvSpPr>
          <p:nvPr/>
        </p:nvSpPr>
        <p:spPr bwMode="auto">
          <a:xfrm>
            <a:off x="577850" y="1069975"/>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3385" name="Oval 9"/>
          <p:cNvSpPr>
            <a:spLocks noChangeArrowheads="1"/>
          </p:cNvSpPr>
          <p:nvPr/>
        </p:nvSpPr>
        <p:spPr bwMode="auto">
          <a:xfrm>
            <a:off x="5853113" y="1009650"/>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2"/>
          <p:cNvSpPr>
            <a:spLocks noGrp="1" noChangeArrowheads="1"/>
          </p:cNvSpPr>
          <p:nvPr>
            <p:ph type="title"/>
          </p:nvPr>
        </p:nvSpPr>
        <p:spPr/>
        <p:txBody>
          <a:bodyPr/>
          <a:lstStyle/>
          <a:p>
            <a:endParaRPr lang="en-US" altLang="en-US"/>
          </a:p>
        </p:txBody>
      </p:sp>
      <p:sp>
        <p:nvSpPr>
          <p:cNvPr id="614403" name="Rectangle 3"/>
          <p:cNvSpPr>
            <a:spLocks noGrp="1" noChangeArrowheads="1"/>
          </p:cNvSpPr>
          <p:nvPr>
            <p:ph type="body" idx="1"/>
          </p:nvPr>
        </p:nvSpPr>
        <p:spPr/>
        <p:txBody>
          <a:bodyPr/>
          <a:lstStyle/>
          <a:p>
            <a:endParaRPr lang="en-US" altLang="en-US"/>
          </a:p>
        </p:txBody>
      </p:sp>
      <p:pic>
        <p:nvPicPr>
          <p:cNvPr id="614404" name="Picture 4" descr="NaAc6_26MG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8150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4405" name="Picture 5" descr="NaAc5_26MG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4406" name="Picture 6" descr="xtals_26MG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582150" cy="3333750"/>
          </a:xfrm>
          <a:prstGeom prst="rect">
            <a:avLst/>
          </a:prstGeom>
          <a:noFill/>
          <a:extLst>
            <a:ext uri="{909E8E84-426E-40DD-AFC4-6F175D3DCCD1}">
              <a14:hiddenFill xmlns:a14="http://schemas.microsoft.com/office/drawing/2010/main">
                <a:solidFill>
                  <a:srgbClr val="FFFFFF"/>
                </a:solidFill>
              </a14:hiddenFill>
            </a:ext>
          </a:extLst>
        </p:spPr>
      </p:pic>
      <p:sp>
        <p:nvSpPr>
          <p:cNvPr id="614407" name="Text Box 7"/>
          <p:cNvSpPr txBox="1">
            <a:spLocks noChangeArrowheads="1"/>
          </p:cNvSpPr>
          <p:nvPr/>
        </p:nvSpPr>
        <p:spPr bwMode="auto">
          <a:xfrm>
            <a:off x="-325438" y="2740025"/>
            <a:ext cx="22907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3200" b="1"/>
              <a:t>26 MGy</a:t>
            </a:r>
          </a:p>
        </p:txBody>
      </p:sp>
      <p:sp>
        <p:nvSpPr>
          <p:cNvPr id="614408" name="Oval 8"/>
          <p:cNvSpPr>
            <a:spLocks noChangeArrowheads="1"/>
          </p:cNvSpPr>
          <p:nvPr/>
        </p:nvSpPr>
        <p:spPr bwMode="auto">
          <a:xfrm>
            <a:off x="577850" y="1069975"/>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4409" name="Oval 9"/>
          <p:cNvSpPr>
            <a:spLocks noChangeArrowheads="1"/>
          </p:cNvSpPr>
          <p:nvPr/>
        </p:nvSpPr>
        <p:spPr bwMode="auto">
          <a:xfrm>
            <a:off x="5853113" y="1009650"/>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Causes Disorder?</a:t>
            </a:r>
            <a:endParaRPr lang="en-US" dirty="0"/>
          </a:p>
        </p:txBody>
      </p:sp>
      <p:sp>
        <p:nvSpPr>
          <p:cNvPr id="3" name="Content Placeholder 2"/>
          <p:cNvSpPr>
            <a:spLocks noGrp="1"/>
          </p:cNvSpPr>
          <p:nvPr>
            <p:ph idx="1"/>
          </p:nvPr>
        </p:nvSpPr>
        <p:spPr>
          <a:xfrm>
            <a:off x="1180406" y="1600200"/>
            <a:ext cx="7506393" cy="4525963"/>
          </a:xfrm>
        </p:spPr>
        <p:txBody>
          <a:bodyPr/>
          <a:lstStyle/>
          <a:p>
            <a:r>
              <a:rPr lang="en-US" sz="4000" dirty="0" smtClean="0">
                <a:solidFill>
                  <a:schemeClr val="bg1">
                    <a:lumMod val="85000"/>
                  </a:schemeClr>
                </a:solidFill>
              </a:rPr>
              <a:t>Function</a:t>
            </a:r>
          </a:p>
          <a:p>
            <a:r>
              <a:rPr lang="en-US" sz="4000" dirty="0" smtClean="0">
                <a:solidFill>
                  <a:schemeClr val="bg1">
                    <a:lumMod val="85000"/>
                  </a:schemeClr>
                </a:solidFill>
              </a:rPr>
              <a:t>Radiation damage</a:t>
            </a:r>
          </a:p>
          <a:p>
            <a:r>
              <a:rPr lang="en-US" sz="4000" dirty="0" err="1" smtClean="0">
                <a:solidFill>
                  <a:srgbClr val="FF0000"/>
                </a:solidFill>
              </a:rPr>
              <a:t>Mosaicity</a:t>
            </a:r>
            <a:r>
              <a:rPr lang="en-US" sz="4000" dirty="0">
                <a:solidFill>
                  <a:srgbClr val="FF0000"/>
                </a:solidFill>
              </a:rPr>
              <a:t>	</a:t>
            </a:r>
          </a:p>
          <a:p>
            <a:r>
              <a:rPr lang="en-US" sz="4000" dirty="0" smtClean="0">
                <a:solidFill>
                  <a:srgbClr val="FF0000"/>
                </a:solidFill>
              </a:rPr>
              <a:t>Strain</a:t>
            </a:r>
            <a:r>
              <a:rPr lang="en-US" sz="4000" dirty="0">
                <a:solidFill>
                  <a:srgbClr val="FF0000"/>
                </a:solidFill>
              </a:rPr>
              <a:t>	</a:t>
            </a:r>
            <a:endParaRPr lang="en-US" sz="4000" dirty="0" smtClean="0">
              <a:solidFill>
                <a:srgbClr val="FF0000"/>
              </a:solidFill>
            </a:endParaRPr>
          </a:p>
          <a:p>
            <a:r>
              <a:rPr lang="en-US" sz="4000" dirty="0" err="1" smtClean="0"/>
              <a:t>Xtal</a:t>
            </a:r>
            <a:r>
              <a:rPr lang="en-US" sz="4000" dirty="0" smtClean="0"/>
              <a:t> abuse</a:t>
            </a:r>
          </a:p>
          <a:p>
            <a:r>
              <a:rPr lang="en-US" sz="4000" dirty="0" smtClean="0"/>
              <a:t>Dehydration</a:t>
            </a:r>
          </a:p>
          <a:p>
            <a:endParaRPr lang="en-US" dirty="0" smtClean="0"/>
          </a:p>
          <a:p>
            <a:endParaRPr lang="en-US" dirty="0"/>
          </a:p>
        </p:txBody>
      </p:sp>
    </p:spTree>
    <p:extLst>
      <p:ext uri="{BB962C8B-B14F-4D97-AF65-F5344CB8AC3E}">
        <p14:creationId xmlns:p14="http://schemas.microsoft.com/office/powerpoint/2010/main" val="1467636722"/>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21" name="Rectangle 5"/>
          <p:cNvSpPr>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pitchFamily="34" charset="0"/>
              </a:defRPr>
            </a:lvl1pPr>
            <a:lvl2pPr algn="ctr">
              <a:defRPr sz="4400">
                <a:solidFill>
                  <a:schemeClr val="tx2"/>
                </a:solidFill>
                <a:latin typeface="Arial" pitchFamily="34" charset="0"/>
              </a:defRPr>
            </a:lvl2pPr>
            <a:lvl3pPr algn="ctr">
              <a:defRPr sz="4400">
                <a:solidFill>
                  <a:schemeClr val="tx2"/>
                </a:solidFill>
                <a:latin typeface="Arial" pitchFamily="34" charset="0"/>
              </a:defRPr>
            </a:lvl3pPr>
            <a:lvl4pPr algn="ctr">
              <a:defRPr sz="4400">
                <a:solidFill>
                  <a:schemeClr val="tx2"/>
                </a:solidFill>
                <a:latin typeface="Arial" pitchFamily="34" charset="0"/>
              </a:defRPr>
            </a:lvl4pPr>
            <a:lvl5pPr algn="ctr">
              <a:defRPr sz="4400">
                <a:solidFill>
                  <a:schemeClr val="tx2"/>
                </a:solidFill>
                <a:latin typeface="Arial" pitchFamily="34" charset="0"/>
              </a:defRPr>
            </a:lvl5pPr>
            <a:lvl6pPr marL="457200" algn="ctr" fontAlgn="base">
              <a:spcBef>
                <a:spcPct val="0"/>
              </a:spcBef>
              <a:spcAft>
                <a:spcPct val="0"/>
              </a:spcAft>
              <a:defRPr sz="4400">
                <a:solidFill>
                  <a:schemeClr val="tx2"/>
                </a:solidFill>
                <a:latin typeface="Arial" pitchFamily="34" charset="0"/>
              </a:defRPr>
            </a:lvl6pPr>
            <a:lvl7pPr marL="914400" algn="ctr" fontAlgn="base">
              <a:spcBef>
                <a:spcPct val="0"/>
              </a:spcBef>
              <a:spcAft>
                <a:spcPct val="0"/>
              </a:spcAft>
              <a:defRPr sz="4400">
                <a:solidFill>
                  <a:schemeClr val="tx2"/>
                </a:solidFill>
                <a:latin typeface="Arial" pitchFamily="34" charset="0"/>
              </a:defRPr>
            </a:lvl7pPr>
            <a:lvl8pPr marL="1371600" algn="ctr" fontAlgn="base">
              <a:spcBef>
                <a:spcPct val="0"/>
              </a:spcBef>
              <a:spcAft>
                <a:spcPct val="0"/>
              </a:spcAft>
              <a:defRPr sz="4400">
                <a:solidFill>
                  <a:schemeClr val="tx2"/>
                </a:solidFill>
                <a:latin typeface="Arial" pitchFamily="34" charset="0"/>
              </a:defRPr>
            </a:lvl8pPr>
            <a:lvl9pPr marL="1828800" algn="ctr" fontAlgn="base">
              <a:spcBef>
                <a:spcPct val="0"/>
              </a:spcBef>
              <a:spcAft>
                <a:spcPct val="0"/>
              </a:spcAft>
              <a:defRPr sz="4400">
                <a:solidFill>
                  <a:schemeClr val="tx2"/>
                </a:solidFill>
                <a:latin typeface="Arial" pitchFamily="34" charset="0"/>
              </a:defRPr>
            </a:lvl9pPr>
          </a:lstStyle>
          <a:p>
            <a:r>
              <a:rPr lang="en-US" altLang="en-US"/>
              <a:t>stress and strain</a:t>
            </a:r>
          </a:p>
        </p:txBody>
      </p:sp>
      <p:sp>
        <p:nvSpPr>
          <p:cNvPr id="393223" name="Text Box 7"/>
          <p:cNvSpPr txBox="1">
            <a:spLocks noChangeArrowheads="1"/>
          </p:cNvSpPr>
          <p:nvPr/>
        </p:nvSpPr>
        <p:spPr bwMode="auto">
          <a:xfrm>
            <a:off x="1714500" y="4875213"/>
            <a:ext cx="57912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3600"/>
              <a:t>radiation damage = defects</a:t>
            </a:r>
          </a:p>
        </p:txBody>
      </p:sp>
      <p:sp>
        <p:nvSpPr>
          <p:cNvPr id="393224" name="Text Box 8"/>
          <p:cNvSpPr txBox="1">
            <a:spLocks noChangeArrowheads="1"/>
          </p:cNvSpPr>
          <p:nvPr/>
        </p:nvSpPr>
        <p:spPr bwMode="auto">
          <a:xfrm>
            <a:off x="1663700" y="2393950"/>
            <a:ext cx="57912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3600"/>
              <a:t>What about </a:t>
            </a:r>
          </a:p>
          <a:p>
            <a:pPr algn="ctr"/>
            <a:r>
              <a:rPr lang="en-US" altLang="en-US" sz="3600"/>
              <a:t>undamaged crystals?</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32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3223"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457200" y="96838"/>
            <a:ext cx="8229600" cy="1143000"/>
          </a:xfrm>
        </p:spPr>
        <p:txBody>
          <a:bodyPr/>
          <a:lstStyle/>
          <a:p>
            <a:r>
              <a:rPr lang="en-US" altLang="en-US" sz="5400">
                <a:solidFill>
                  <a:schemeClr val="tx1"/>
                </a:solidFill>
              </a:rPr>
              <a:t>Purity is crucial!</a:t>
            </a:r>
          </a:p>
        </p:txBody>
      </p:sp>
      <p:pic>
        <p:nvPicPr>
          <p:cNvPr id="14339" name="Picture 3"/>
          <p:cNvPicPr>
            <a:picLocks noChangeAspect="1" noChangeArrowheads="1"/>
          </p:cNvPicPr>
          <p:nvPr/>
        </p:nvPicPr>
        <p:blipFill>
          <a:blip r:embed="rId2">
            <a:extLst>
              <a:ext uri="{28A0092B-C50C-407E-A947-70E740481C1C}">
                <a14:useLocalDpi xmlns:a14="http://schemas.microsoft.com/office/drawing/2010/main" val="0"/>
              </a:ext>
            </a:extLst>
          </a:blip>
          <a:srcRect t="50754" r="52782" b="4214"/>
          <a:stretch>
            <a:fillRect/>
          </a:stretch>
        </p:blipFill>
        <p:spPr bwMode="auto">
          <a:xfrm>
            <a:off x="1804988" y="1333500"/>
            <a:ext cx="5484812" cy="540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340" name="Rectangle 4"/>
          <p:cNvSpPr>
            <a:spLocks noChangeArrowheads="1"/>
          </p:cNvSpPr>
          <p:nvPr/>
        </p:nvSpPr>
        <p:spPr bwMode="auto">
          <a:xfrm rot="16200000">
            <a:off x="5222875" y="2979738"/>
            <a:ext cx="6846887"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t>McPherson, A., Malkin, A. J., Kuznetsov, Y. G. &amp; Plomp, M. (2001)."Atomic force microscopy applications in macromolecular crystallography", </a:t>
            </a:r>
            <a:r>
              <a:rPr lang="en-US" altLang="en-US" i="1"/>
              <a:t>Acta Cryst. D</a:t>
            </a:r>
            <a:r>
              <a:rPr lang="en-US" altLang="en-US"/>
              <a:t> </a:t>
            </a:r>
            <a:r>
              <a:rPr lang="en-US" altLang="en-US" b="1"/>
              <a:t>57</a:t>
            </a:r>
            <a:r>
              <a:rPr lang="en-US" altLang="en-US"/>
              <a:t>, 1053-1060. </a:t>
            </a:r>
          </a:p>
        </p:txBody>
      </p:sp>
      <p:sp>
        <p:nvSpPr>
          <p:cNvPr id="14341" name="Text Box 5"/>
          <p:cNvSpPr txBox="1">
            <a:spLocks noChangeArrowheads="1"/>
          </p:cNvSpPr>
          <p:nvPr/>
        </p:nvSpPr>
        <p:spPr bwMode="auto">
          <a:xfrm>
            <a:off x="2386013" y="2530475"/>
            <a:ext cx="43465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endParaRPr lang="en-US" altLang="en-US"/>
          </a:p>
        </p:txBody>
      </p:sp>
      <p:sp>
        <p:nvSpPr>
          <p:cNvPr id="14342" name="Rectangle 6"/>
          <p:cNvSpPr>
            <a:spLocks noChangeArrowheads="1"/>
          </p:cNvSpPr>
          <p:nvPr/>
        </p:nvSpPr>
        <p:spPr bwMode="auto">
          <a:xfrm>
            <a:off x="1173163" y="3965575"/>
            <a:ext cx="6638925" cy="3016250"/>
          </a:xfrm>
          <a:prstGeom prst="rect">
            <a:avLst/>
          </a:prstGeom>
          <a:gradFill rotWithShape="1">
            <a:gsLst>
              <a:gs pos="0">
                <a:schemeClr val="bg1"/>
              </a:gs>
              <a:gs pos="100000">
                <a:schemeClr val="bg1">
                  <a:gamma/>
                  <a:tint val="0"/>
                  <a:invGamma/>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endParaRPr lang="en-US" altLang="en-US" sz="3200"/>
          </a:p>
          <a:p>
            <a:pPr algn="ctr"/>
            <a:endParaRPr lang="en-US" altLang="en-US" sz="3200"/>
          </a:p>
          <a:p>
            <a:pPr algn="ctr"/>
            <a:r>
              <a:rPr lang="en-US" altLang="en-US" sz="3200"/>
              <a:t>not important for </a:t>
            </a:r>
          </a:p>
          <a:p>
            <a:pPr algn="ctr"/>
            <a:r>
              <a:rPr lang="en-US" altLang="en-US" sz="3200"/>
              <a:t>initial hits</a:t>
            </a:r>
          </a:p>
          <a:p>
            <a:pPr algn="ctr"/>
            <a:endParaRPr lang="en-US" altLang="en-US" sz="3200"/>
          </a:p>
          <a:p>
            <a:pPr algn="ctr"/>
            <a:endParaRPr lang="en-US" altLang="en-US" sz="3200"/>
          </a:p>
        </p:txBody>
      </p:sp>
      <p:sp>
        <p:nvSpPr>
          <p:cNvPr id="14343" name="Rectangle 7"/>
          <p:cNvSpPr>
            <a:spLocks noChangeArrowheads="1"/>
          </p:cNvSpPr>
          <p:nvPr/>
        </p:nvSpPr>
        <p:spPr bwMode="auto">
          <a:xfrm>
            <a:off x="1258888" y="1163638"/>
            <a:ext cx="6638925" cy="3016250"/>
          </a:xfrm>
          <a:prstGeom prst="rect">
            <a:avLst/>
          </a:prstGeom>
          <a:gradFill rotWithShape="1">
            <a:gsLst>
              <a:gs pos="0">
                <a:schemeClr val="bg1"/>
              </a:gs>
              <a:gs pos="100000">
                <a:schemeClr val="bg1">
                  <a:gamma/>
                  <a:tint val="0"/>
                  <a:invGamma/>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endParaRPr lang="en-US" altLang="en-US" sz="3200"/>
          </a:p>
          <a:p>
            <a:pPr algn="ctr"/>
            <a:endParaRPr lang="en-US" altLang="en-US" sz="3200"/>
          </a:p>
          <a:p>
            <a:pPr algn="ctr"/>
            <a:r>
              <a:rPr lang="en-US" altLang="en-US" sz="3200"/>
              <a:t>important for </a:t>
            </a:r>
          </a:p>
          <a:p>
            <a:pPr algn="ctr"/>
            <a:r>
              <a:rPr lang="en-US" altLang="en-US" sz="3200"/>
              <a:t>resolution</a:t>
            </a:r>
          </a:p>
          <a:p>
            <a:pPr algn="ctr"/>
            <a:endParaRPr lang="en-US" altLang="en-US" sz="3200"/>
          </a:p>
          <a:p>
            <a:pPr algn="ctr"/>
            <a:endParaRPr lang="en-US" altLang="en-US" sz="3200"/>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4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3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2" grpId="0" animBg="1"/>
      <p:bldP spid="1434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4" descr="http://bl831.als.lbl.gov/~jamesh/workshop2/bigbad.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006475"/>
            <a:ext cx="14630400" cy="1463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TextBox 4"/>
          <p:cNvSpPr txBox="1">
            <a:spLocks noChangeArrowheads="1"/>
          </p:cNvSpPr>
          <p:nvPr/>
        </p:nvSpPr>
        <p:spPr bwMode="auto">
          <a:xfrm>
            <a:off x="277813" y="1366838"/>
            <a:ext cx="32432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hangingPunct="1"/>
            <a:r>
              <a:rPr lang="en-US" altLang="en-US" sz="2800">
                <a:solidFill>
                  <a:srgbClr val="C00000"/>
                </a:solidFill>
              </a:rPr>
              <a:t>Impossible</a:t>
            </a:r>
            <a:r>
              <a:rPr lang="en-US" altLang="en-US" sz="2800">
                <a:solidFill>
                  <a:srgbClr val="000000"/>
                </a:solidFill>
              </a:rPr>
              <a:t> to solve</a:t>
            </a:r>
          </a:p>
        </p:txBody>
      </p:sp>
      <p:sp>
        <p:nvSpPr>
          <p:cNvPr id="46084" name="Title 1"/>
          <p:cNvSpPr>
            <a:spLocks noGrp="1"/>
          </p:cNvSpPr>
          <p:nvPr>
            <p:ph type="title"/>
          </p:nvPr>
        </p:nvSpPr>
        <p:spPr/>
        <p:txBody>
          <a:bodyPr/>
          <a:lstStyle/>
          <a:p>
            <a:r>
              <a:rPr lang="en-US" altLang="en-US" smtClean="0"/>
              <a:t>100% S -Met incorporation</a:t>
            </a:r>
          </a:p>
        </p:txBody>
      </p:sp>
    </p:spTree>
    <p:extLst>
      <p:ext uri="{BB962C8B-B14F-4D97-AF65-F5344CB8AC3E}">
        <p14:creationId xmlns:p14="http://schemas.microsoft.com/office/powerpoint/2010/main" val="1758032878"/>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ctrTitle"/>
          </p:nvPr>
        </p:nvSpPr>
        <p:spPr>
          <a:xfrm>
            <a:off x="685800" y="76200"/>
            <a:ext cx="7772400" cy="1470025"/>
          </a:xfrm>
        </p:spPr>
        <p:txBody>
          <a:bodyPr/>
          <a:lstStyle/>
          <a:p>
            <a:r>
              <a:rPr lang="en-US" altLang="en-US"/>
              <a:t>What can I improve?</a:t>
            </a:r>
            <a:endParaRPr lang="en-US" altLang="en-US">
              <a:cs typeface="Arial" pitchFamily="34" charset="0"/>
            </a:endParaRPr>
          </a:p>
        </p:txBody>
      </p:sp>
      <p:sp>
        <p:nvSpPr>
          <p:cNvPr id="109571" name="Text Box 3"/>
          <p:cNvSpPr txBox="1">
            <a:spLocks noChangeArrowheads="1"/>
          </p:cNvSpPr>
          <p:nvPr/>
        </p:nvSpPr>
        <p:spPr bwMode="auto">
          <a:xfrm>
            <a:off x="874713" y="1801813"/>
            <a:ext cx="6705600" cy="4454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4000"/>
              <a:t>Purity!</a:t>
            </a:r>
          </a:p>
          <a:p>
            <a:pPr>
              <a:spcBef>
                <a:spcPct val="50000"/>
              </a:spcBef>
            </a:pPr>
            <a:r>
              <a:rPr lang="en-US" altLang="en-US" sz="2800"/>
              <a:t>	is 95% good enough? 99%?</a:t>
            </a:r>
          </a:p>
          <a:p>
            <a:pPr>
              <a:spcBef>
                <a:spcPct val="50000"/>
              </a:spcBef>
            </a:pPr>
            <a:r>
              <a:rPr lang="en-US" altLang="en-US" sz="4000"/>
              <a:t>Purity!</a:t>
            </a:r>
          </a:p>
          <a:p>
            <a:pPr>
              <a:spcBef>
                <a:spcPct val="50000"/>
              </a:spcBef>
            </a:pPr>
            <a:r>
              <a:rPr lang="en-US" altLang="en-US" sz="2800"/>
              <a:t>	conformational (homogeneous)</a:t>
            </a:r>
          </a:p>
          <a:p>
            <a:pPr>
              <a:spcBef>
                <a:spcPct val="50000"/>
              </a:spcBef>
            </a:pPr>
            <a:r>
              <a:rPr lang="en-US" altLang="en-US" sz="4000"/>
              <a:t>Purity!</a:t>
            </a:r>
          </a:p>
          <a:p>
            <a:pPr>
              <a:spcBef>
                <a:spcPct val="50000"/>
              </a:spcBef>
            </a:pPr>
            <a:r>
              <a:rPr lang="en-US" altLang="en-US" sz="2800"/>
              <a:t>	kinetic (stable over time)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9571">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9571">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9571">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09571">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09571">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0957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ctrTitle"/>
          </p:nvPr>
        </p:nvSpPr>
        <p:spPr>
          <a:xfrm>
            <a:off x="685800" y="76200"/>
            <a:ext cx="7772400" cy="1470025"/>
          </a:xfrm>
        </p:spPr>
        <p:txBody>
          <a:bodyPr/>
          <a:lstStyle/>
          <a:p>
            <a:r>
              <a:rPr lang="en-US" altLang="en-US"/>
              <a:t>What can I improve?</a:t>
            </a:r>
            <a:endParaRPr lang="en-US" altLang="en-US">
              <a:cs typeface="Arial" pitchFamily="34" charset="0"/>
            </a:endParaRPr>
          </a:p>
        </p:txBody>
      </p:sp>
      <p:sp>
        <p:nvSpPr>
          <p:cNvPr id="110595" name="Text Box 3"/>
          <p:cNvSpPr txBox="1">
            <a:spLocks noChangeArrowheads="1"/>
          </p:cNvSpPr>
          <p:nvPr/>
        </p:nvSpPr>
        <p:spPr bwMode="auto">
          <a:xfrm>
            <a:off x="874713" y="1801813"/>
            <a:ext cx="6705600" cy="435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4000"/>
              <a:t>add a column</a:t>
            </a:r>
            <a:endParaRPr lang="en-US" altLang="en-US" sz="2800"/>
          </a:p>
          <a:p>
            <a:pPr>
              <a:spcBef>
                <a:spcPct val="50000"/>
              </a:spcBef>
            </a:pPr>
            <a:r>
              <a:rPr lang="en-US" altLang="en-US" sz="4000"/>
              <a:t>fractional recrystallization</a:t>
            </a:r>
            <a:endParaRPr lang="en-US" altLang="en-US" sz="2800"/>
          </a:p>
          <a:p>
            <a:pPr>
              <a:spcBef>
                <a:spcPct val="50000"/>
              </a:spcBef>
            </a:pPr>
            <a:r>
              <a:rPr lang="en-US" altLang="en-US" sz="4000"/>
              <a:t>heat shock</a:t>
            </a:r>
          </a:p>
          <a:p>
            <a:pPr>
              <a:spcBef>
                <a:spcPct val="50000"/>
              </a:spcBef>
            </a:pPr>
            <a:r>
              <a:rPr lang="en-US" altLang="en-US" sz="4000"/>
              <a:t>mutate Lys</a:t>
            </a:r>
          </a:p>
          <a:p>
            <a:pPr>
              <a:spcBef>
                <a:spcPct val="50000"/>
              </a:spcBef>
            </a:pPr>
            <a:r>
              <a:rPr lang="en-US" altLang="en-US" sz="4000"/>
              <a:t>avoid stress</a:t>
            </a:r>
            <a:endParaRPr lang="en-US" altLang="en-US" sz="2800"/>
          </a:p>
        </p:txBody>
      </p:sp>
      <p:sp>
        <p:nvSpPr>
          <p:cNvPr id="110596" name="Text Box 4"/>
          <p:cNvSpPr txBox="1">
            <a:spLocks noChangeArrowheads="1"/>
          </p:cNvSpPr>
          <p:nvPr/>
        </p:nvSpPr>
        <p:spPr bwMode="auto">
          <a:xfrm>
            <a:off x="354013" y="6491288"/>
            <a:ext cx="8789987" cy="3667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Newman J. (2006) </a:t>
            </a:r>
            <a:r>
              <a:rPr lang="en-US" altLang="en-US" i="1"/>
              <a:t>Acta Cryst.</a:t>
            </a:r>
            <a:r>
              <a:rPr lang="en-US" altLang="en-US"/>
              <a:t> D</a:t>
            </a:r>
            <a:r>
              <a:rPr lang="en-US" altLang="en-US" b="1"/>
              <a:t>62</a:t>
            </a:r>
            <a:r>
              <a:rPr lang="en-US" altLang="en-US"/>
              <a:t> 27-31.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059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1059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1059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10595">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1059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Causes Disorder?</a:t>
            </a:r>
            <a:endParaRPr lang="en-US" dirty="0"/>
          </a:p>
        </p:txBody>
      </p:sp>
      <p:sp>
        <p:nvSpPr>
          <p:cNvPr id="3" name="Content Placeholder 2"/>
          <p:cNvSpPr>
            <a:spLocks noGrp="1"/>
          </p:cNvSpPr>
          <p:nvPr>
            <p:ph idx="1"/>
          </p:nvPr>
        </p:nvSpPr>
        <p:spPr>
          <a:xfrm>
            <a:off x="1180406" y="1600200"/>
            <a:ext cx="7506393" cy="4525963"/>
          </a:xfrm>
        </p:spPr>
        <p:txBody>
          <a:bodyPr/>
          <a:lstStyle/>
          <a:p>
            <a:r>
              <a:rPr lang="en-US" sz="4000" dirty="0" smtClean="0">
                <a:solidFill>
                  <a:schemeClr val="bg1">
                    <a:lumMod val="85000"/>
                  </a:schemeClr>
                </a:solidFill>
              </a:rPr>
              <a:t>Function</a:t>
            </a:r>
          </a:p>
          <a:p>
            <a:r>
              <a:rPr lang="en-US" sz="4000" dirty="0" smtClean="0">
                <a:solidFill>
                  <a:schemeClr val="bg1">
                    <a:lumMod val="85000"/>
                  </a:schemeClr>
                </a:solidFill>
              </a:rPr>
              <a:t>Radiation damage</a:t>
            </a:r>
          </a:p>
          <a:p>
            <a:r>
              <a:rPr lang="en-US" sz="4000" dirty="0" err="1" smtClean="0">
                <a:solidFill>
                  <a:srgbClr val="FF0000"/>
                </a:solidFill>
              </a:rPr>
              <a:t>Mosaicity</a:t>
            </a:r>
            <a:r>
              <a:rPr lang="en-US" sz="4000" dirty="0">
                <a:solidFill>
                  <a:srgbClr val="FF0000"/>
                </a:solidFill>
              </a:rPr>
              <a:t>	</a:t>
            </a:r>
            <a:r>
              <a:rPr lang="en-US" sz="4000" dirty="0" smtClean="0">
                <a:solidFill>
                  <a:srgbClr val="FF0000"/>
                </a:solidFill>
              </a:rPr>
              <a:t>	&gt; ~3 </a:t>
            </a:r>
            <a:r>
              <a:rPr lang="el-GR" sz="4000" dirty="0" smtClean="0">
                <a:solidFill>
                  <a:srgbClr val="FF0000"/>
                </a:solidFill>
              </a:rPr>
              <a:t>μ</a:t>
            </a:r>
            <a:r>
              <a:rPr lang="en-US" sz="4000" dirty="0" smtClean="0">
                <a:solidFill>
                  <a:srgbClr val="FF0000"/>
                </a:solidFill>
              </a:rPr>
              <a:t>m</a:t>
            </a:r>
          </a:p>
          <a:p>
            <a:r>
              <a:rPr lang="en-US" sz="4000" dirty="0" smtClean="0">
                <a:solidFill>
                  <a:srgbClr val="FF0000"/>
                </a:solidFill>
              </a:rPr>
              <a:t>Strain</a:t>
            </a:r>
            <a:r>
              <a:rPr lang="en-US" sz="4000" dirty="0">
                <a:solidFill>
                  <a:srgbClr val="FF0000"/>
                </a:solidFill>
              </a:rPr>
              <a:t>	</a:t>
            </a:r>
            <a:r>
              <a:rPr lang="en-US" sz="4000" dirty="0" smtClean="0">
                <a:solidFill>
                  <a:srgbClr val="FF0000"/>
                </a:solidFill>
              </a:rPr>
              <a:t>		&lt; ~3 </a:t>
            </a:r>
            <a:r>
              <a:rPr lang="el-GR" sz="4000" dirty="0" smtClean="0">
                <a:solidFill>
                  <a:srgbClr val="FF0000"/>
                </a:solidFill>
              </a:rPr>
              <a:t>μ</a:t>
            </a:r>
            <a:r>
              <a:rPr lang="en-US" sz="4000" dirty="0" smtClean="0">
                <a:solidFill>
                  <a:srgbClr val="FF0000"/>
                </a:solidFill>
              </a:rPr>
              <a:t>m</a:t>
            </a:r>
          </a:p>
          <a:p>
            <a:r>
              <a:rPr lang="en-US" sz="4000" dirty="0" err="1" smtClean="0"/>
              <a:t>Xtal</a:t>
            </a:r>
            <a:r>
              <a:rPr lang="en-US" sz="4000" dirty="0" smtClean="0"/>
              <a:t> abuse</a:t>
            </a:r>
          </a:p>
          <a:p>
            <a:r>
              <a:rPr lang="en-US" sz="4000" dirty="0" smtClean="0"/>
              <a:t>Dehydration</a:t>
            </a:r>
          </a:p>
          <a:p>
            <a:endParaRPr lang="en-US" dirty="0" smtClean="0"/>
          </a:p>
          <a:p>
            <a:endParaRPr lang="en-US" dirty="0"/>
          </a:p>
        </p:txBody>
      </p:sp>
    </p:spTree>
    <p:extLst>
      <p:ext uri="{BB962C8B-B14F-4D97-AF65-F5344CB8AC3E}">
        <p14:creationId xmlns:p14="http://schemas.microsoft.com/office/powerpoint/2010/main" val="3097514379"/>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Text Box 2"/>
          <p:cNvSpPr txBox="1">
            <a:spLocks noChangeArrowheads="1"/>
          </p:cNvSpPr>
          <p:nvPr/>
        </p:nvSpPr>
        <p:spPr bwMode="auto">
          <a:xfrm>
            <a:off x="765175" y="269875"/>
            <a:ext cx="76136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5400"/>
              <a:t>Ewald’s “mosaic” picture</a:t>
            </a:r>
          </a:p>
        </p:txBody>
      </p:sp>
      <p:sp>
        <p:nvSpPr>
          <p:cNvPr id="500739" name="Rectangle 3"/>
          <p:cNvSpPr>
            <a:spLocks noChangeArrowheads="1"/>
          </p:cNvSpPr>
          <p:nvPr/>
        </p:nvSpPr>
        <p:spPr bwMode="auto">
          <a:xfrm>
            <a:off x="0" y="4811713"/>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40" name="Rectangle 4"/>
          <p:cNvSpPr>
            <a:spLocks noChangeArrowheads="1"/>
          </p:cNvSpPr>
          <p:nvPr/>
        </p:nvSpPr>
        <p:spPr bwMode="auto">
          <a:xfrm>
            <a:off x="1514475" y="4811713"/>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41" name="Rectangle 5"/>
          <p:cNvSpPr>
            <a:spLocks noChangeArrowheads="1"/>
          </p:cNvSpPr>
          <p:nvPr/>
        </p:nvSpPr>
        <p:spPr bwMode="auto">
          <a:xfrm>
            <a:off x="3028950" y="4811713"/>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42" name="Rectangle 6"/>
          <p:cNvSpPr>
            <a:spLocks noChangeArrowheads="1"/>
          </p:cNvSpPr>
          <p:nvPr/>
        </p:nvSpPr>
        <p:spPr bwMode="auto">
          <a:xfrm>
            <a:off x="4543425" y="4811713"/>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43" name="Rectangle 7"/>
          <p:cNvSpPr>
            <a:spLocks noChangeArrowheads="1"/>
          </p:cNvSpPr>
          <p:nvPr/>
        </p:nvSpPr>
        <p:spPr bwMode="auto">
          <a:xfrm>
            <a:off x="6057900" y="4811713"/>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44" name="Rectangle 8"/>
          <p:cNvSpPr>
            <a:spLocks noChangeArrowheads="1"/>
          </p:cNvSpPr>
          <p:nvPr/>
        </p:nvSpPr>
        <p:spPr bwMode="auto">
          <a:xfrm>
            <a:off x="7572375" y="4811713"/>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45" name="Rectangle 9"/>
          <p:cNvSpPr>
            <a:spLocks noChangeArrowheads="1"/>
          </p:cNvSpPr>
          <p:nvPr/>
        </p:nvSpPr>
        <p:spPr bwMode="auto">
          <a:xfrm>
            <a:off x="0" y="164147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46" name="Rectangle 10"/>
          <p:cNvSpPr>
            <a:spLocks noChangeArrowheads="1"/>
          </p:cNvSpPr>
          <p:nvPr/>
        </p:nvSpPr>
        <p:spPr bwMode="auto">
          <a:xfrm>
            <a:off x="1514475" y="164147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47" name="Rectangle 11"/>
          <p:cNvSpPr>
            <a:spLocks noChangeArrowheads="1"/>
          </p:cNvSpPr>
          <p:nvPr/>
        </p:nvSpPr>
        <p:spPr bwMode="auto">
          <a:xfrm>
            <a:off x="3028950" y="164147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48" name="Rectangle 12"/>
          <p:cNvSpPr>
            <a:spLocks noChangeArrowheads="1"/>
          </p:cNvSpPr>
          <p:nvPr/>
        </p:nvSpPr>
        <p:spPr bwMode="auto">
          <a:xfrm>
            <a:off x="4543425" y="164147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49" name="Rectangle 13"/>
          <p:cNvSpPr>
            <a:spLocks noChangeArrowheads="1"/>
          </p:cNvSpPr>
          <p:nvPr/>
        </p:nvSpPr>
        <p:spPr bwMode="auto">
          <a:xfrm>
            <a:off x="6057900" y="164147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50" name="Rectangle 14"/>
          <p:cNvSpPr>
            <a:spLocks noChangeArrowheads="1"/>
          </p:cNvSpPr>
          <p:nvPr/>
        </p:nvSpPr>
        <p:spPr bwMode="auto">
          <a:xfrm>
            <a:off x="7572375" y="164147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51" name="Rectangle 15"/>
          <p:cNvSpPr>
            <a:spLocks noChangeArrowheads="1"/>
          </p:cNvSpPr>
          <p:nvPr/>
        </p:nvSpPr>
        <p:spPr bwMode="auto">
          <a:xfrm>
            <a:off x="57150" y="2706688"/>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52" name="Rectangle 16"/>
          <p:cNvSpPr>
            <a:spLocks noChangeArrowheads="1"/>
          </p:cNvSpPr>
          <p:nvPr/>
        </p:nvSpPr>
        <p:spPr bwMode="auto">
          <a:xfrm>
            <a:off x="1571625" y="2706688"/>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53" name="Rectangle 17"/>
          <p:cNvSpPr>
            <a:spLocks noChangeArrowheads="1"/>
          </p:cNvSpPr>
          <p:nvPr/>
        </p:nvSpPr>
        <p:spPr bwMode="auto">
          <a:xfrm>
            <a:off x="3086100" y="2706688"/>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54" name="Rectangle 18"/>
          <p:cNvSpPr>
            <a:spLocks noChangeArrowheads="1"/>
          </p:cNvSpPr>
          <p:nvPr/>
        </p:nvSpPr>
        <p:spPr bwMode="auto">
          <a:xfrm>
            <a:off x="4600575" y="2706688"/>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55" name="Rectangle 19"/>
          <p:cNvSpPr>
            <a:spLocks noChangeArrowheads="1"/>
          </p:cNvSpPr>
          <p:nvPr/>
        </p:nvSpPr>
        <p:spPr bwMode="auto">
          <a:xfrm>
            <a:off x="6115050" y="2706688"/>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56" name="Rectangle 20"/>
          <p:cNvSpPr>
            <a:spLocks noChangeArrowheads="1"/>
          </p:cNvSpPr>
          <p:nvPr/>
        </p:nvSpPr>
        <p:spPr bwMode="auto">
          <a:xfrm>
            <a:off x="7629525" y="2706688"/>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57" name="Rectangle 21"/>
          <p:cNvSpPr>
            <a:spLocks noChangeArrowheads="1"/>
          </p:cNvSpPr>
          <p:nvPr/>
        </p:nvSpPr>
        <p:spPr bwMode="auto">
          <a:xfrm>
            <a:off x="57150" y="3771900"/>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58" name="Rectangle 22"/>
          <p:cNvSpPr>
            <a:spLocks noChangeArrowheads="1"/>
          </p:cNvSpPr>
          <p:nvPr/>
        </p:nvSpPr>
        <p:spPr bwMode="auto">
          <a:xfrm>
            <a:off x="1571625" y="3771900"/>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59" name="Rectangle 23"/>
          <p:cNvSpPr>
            <a:spLocks noChangeArrowheads="1"/>
          </p:cNvSpPr>
          <p:nvPr/>
        </p:nvSpPr>
        <p:spPr bwMode="auto">
          <a:xfrm>
            <a:off x="3086100" y="3771900"/>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60" name="Rectangle 24"/>
          <p:cNvSpPr>
            <a:spLocks noChangeArrowheads="1"/>
          </p:cNvSpPr>
          <p:nvPr/>
        </p:nvSpPr>
        <p:spPr bwMode="auto">
          <a:xfrm>
            <a:off x="4600575" y="3771900"/>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61" name="Rectangle 25"/>
          <p:cNvSpPr>
            <a:spLocks noChangeArrowheads="1"/>
          </p:cNvSpPr>
          <p:nvPr/>
        </p:nvSpPr>
        <p:spPr bwMode="auto">
          <a:xfrm>
            <a:off x="6115050" y="3771900"/>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62" name="Rectangle 26"/>
          <p:cNvSpPr>
            <a:spLocks noChangeArrowheads="1"/>
          </p:cNvSpPr>
          <p:nvPr/>
        </p:nvSpPr>
        <p:spPr bwMode="auto">
          <a:xfrm>
            <a:off x="7629525" y="3771900"/>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63" name="Rectangle 27"/>
          <p:cNvSpPr>
            <a:spLocks noChangeArrowheads="1"/>
          </p:cNvSpPr>
          <p:nvPr/>
        </p:nvSpPr>
        <p:spPr bwMode="auto">
          <a:xfrm>
            <a:off x="57150" y="587692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64" name="Rectangle 28"/>
          <p:cNvSpPr>
            <a:spLocks noChangeArrowheads="1"/>
          </p:cNvSpPr>
          <p:nvPr/>
        </p:nvSpPr>
        <p:spPr bwMode="auto">
          <a:xfrm>
            <a:off x="1571625" y="587692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65" name="Rectangle 29"/>
          <p:cNvSpPr>
            <a:spLocks noChangeArrowheads="1"/>
          </p:cNvSpPr>
          <p:nvPr/>
        </p:nvSpPr>
        <p:spPr bwMode="auto">
          <a:xfrm>
            <a:off x="3086100" y="587692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66" name="Rectangle 30"/>
          <p:cNvSpPr>
            <a:spLocks noChangeArrowheads="1"/>
          </p:cNvSpPr>
          <p:nvPr/>
        </p:nvSpPr>
        <p:spPr bwMode="auto">
          <a:xfrm>
            <a:off x="4600575" y="587692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67" name="Rectangle 31"/>
          <p:cNvSpPr>
            <a:spLocks noChangeArrowheads="1"/>
          </p:cNvSpPr>
          <p:nvPr/>
        </p:nvSpPr>
        <p:spPr bwMode="auto">
          <a:xfrm>
            <a:off x="6115050" y="587692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0768" name="Rectangle 32"/>
          <p:cNvSpPr>
            <a:spLocks noChangeArrowheads="1"/>
          </p:cNvSpPr>
          <p:nvPr/>
        </p:nvSpPr>
        <p:spPr bwMode="auto">
          <a:xfrm>
            <a:off x="7629525" y="5876925"/>
            <a:ext cx="1457325" cy="981075"/>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Text Box 2"/>
          <p:cNvSpPr txBox="1">
            <a:spLocks noChangeArrowheads="1"/>
          </p:cNvSpPr>
          <p:nvPr/>
        </p:nvSpPr>
        <p:spPr bwMode="auto">
          <a:xfrm>
            <a:off x="765175" y="269875"/>
            <a:ext cx="76136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5400"/>
              <a:t>Ewald’s “mosaic” picture</a:t>
            </a:r>
          </a:p>
        </p:txBody>
      </p:sp>
      <p:grpSp>
        <p:nvGrpSpPr>
          <p:cNvPr id="501763" name="Group 3"/>
          <p:cNvGrpSpPr>
            <a:grpSpLocks/>
          </p:cNvGrpSpPr>
          <p:nvPr/>
        </p:nvGrpSpPr>
        <p:grpSpPr bwMode="auto">
          <a:xfrm>
            <a:off x="0" y="1582738"/>
            <a:ext cx="9086850" cy="5216525"/>
            <a:chOff x="0" y="997"/>
            <a:chExt cx="5724" cy="3286"/>
          </a:xfrm>
        </p:grpSpPr>
        <p:sp>
          <p:nvSpPr>
            <p:cNvPr id="501764" name="Rectangle 4"/>
            <p:cNvSpPr>
              <a:spLocks noChangeArrowheads="1"/>
            </p:cNvSpPr>
            <p:nvPr/>
          </p:nvSpPr>
          <p:spPr bwMode="auto">
            <a:xfrm rot="188941">
              <a:off x="0"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65" name="Rectangle 5"/>
            <p:cNvSpPr>
              <a:spLocks noChangeArrowheads="1"/>
            </p:cNvSpPr>
            <p:nvPr/>
          </p:nvSpPr>
          <p:spPr bwMode="auto">
            <a:xfrm>
              <a:off x="954"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66" name="Rectangle 6"/>
            <p:cNvSpPr>
              <a:spLocks noChangeArrowheads="1"/>
            </p:cNvSpPr>
            <p:nvPr/>
          </p:nvSpPr>
          <p:spPr bwMode="auto">
            <a:xfrm rot="-366931">
              <a:off x="1908"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67" name="Rectangle 7"/>
            <p:cNvSpPr>
              <a:spLocks noChangeArrowheads="1"/>
            </p:cNvSpPr>
            <p:nvPr/>
          </p:nvSpPr>
          <p:spPr bwMode="auto">
            <a:xfrm>
              <a:off x="2862"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68" name="Rectangle 8"/>
            <p:cNvSpPr>
              <a:spLocks noChangeArrowheads="1"/>
            </p:cNvSpPr>
            <p:nvPr/>
          </p:nvSpPr>
          <p:spPr bwMode="auto">
            <a:xfrm rot="255413">
              <a:off x="3816"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69" name="Rectangle 9"/>
            <p:cNvSpPr>
              <a:spLocks noChangeArrowheads="1"/>
            </p:cNvSpPr>
            <p:nvPr/>
          </p:nvSpPr>
          <p:spPr bwMode="auto">
            <a:xfrm>
              <a:off x="4770"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70" name="Rectangle 10"/>
            <p:cNvSpPr>
              <a:spLocks noChangeArrowheads="1"/>
            </p:cNvSpPr>
            <p:nvPr/>
          </p:nvSpPr>
          <p:spPr bwMode="auto">
            <a:xfrm rot="-122327">
              <a:off x="0"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71" name="Rectangle 11"/>
            <p:cNvSpPr>
              <a:spLocks noChangeArrowheads="1"/>
            </p:cNvSpPr>
            <p:nvPr/>
          </p:nvSpPr>
          <p:spPr bwMode="auto">
            <a:xfrm>
              <a:off x="954"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72" name="Rectangle 12"/>
            <p:cNvSpPr>
              <a:spLocks noChangeArrowheads="1"/>
            </p:cNvSpPr>
            <p:nvPr/>
          </p:nvSpPr>
          <p:spPr bwMode="auto">
            <a:xfrm rot="-177848">
              <a:off x="1908"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73" name="Rectangle 13"/>
            <p:cNvSpPr>
              <a:spLocks noChangeArrowheads="1"/>
            </p:cNvSpPr>
            <p:nvPr/>
          </p:nvSpPr>
          <p:spPr bwMode="auto">
            <a:xfrm>
              <a:off x="2862"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74" name="Rectangle 14"/>
            <p:cNvSpPr>
              <a:spLocks noChangeArrowheads="1"/>
            </p:cNvSpPr>
            <p:nvPr/>
          </p:nvSpPr>
          <p:spPr bwMode="auto">
            <a:xfrm rot="-188941">
              <a:off x="3816"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75" name="Rectangle 15"/>
            <p:cNvSpPr>
              <a:spLocks noChangeArrowheads="1"/>
            </p:cNvSpPr>
            <p:nvPr/>
          </p:nvSpPr>
          <p:spPr bwMode="auto">
            <a:xfrm>
              <a:off x="4770"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76" name="Rectangle 16"/>
            <p:cNvSpPr>
              <a:spLocks noChangeArrowheads="1"/>
            </p:cNvSpPr>
            <p:nvPr/>
          </p:nvSpPr>
          <p:spPr bwMode="auto">
            <a:xfrm>
              <a:off x="36"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77" name="Rectangle 17"/>
            <p:cNvSpPr>
              <a:spLocks noChangeArrowheads="1"/>
            </p:cNvSpPr>
            <p:nvPr/>
          </p:nvSpPr>
          <p:spPr bwMode="auto">
            <a:xfrm rot="-244346">
              <a:off x="990"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78" name="Rectangle 18"/>
            <p:cNvSpPr>
              <a:spLocks noChangeArrowheads="1"/>
            </p:cNvSpPr>
            <p:nvPr/>
          </p:nvSpPr>
          <p:spPr bwMode="auto">
            <a:xfrm>
              <a:off x="1944"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79" name="Rectangle 19"/>
            <p:cNvSpPr>
              <a:spLocks noChangeArrowheads="1"/>
            </p:cNvSpPr>
            <p:nvPr/>
          </p:nvSpPr>
          <p:spPr bwMode="auto">
            <a:xfrm rot="188941">
              <a:off x="2898"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80" name="Rectangle 20"/>
            <p:cNvSpPr>
              <a:spLocks noChangeArrowheads="1"/>
            </p:cNvSpPr>
            <p:nvPr/>
          </p:nvSpPr>
          <p:spPr bwMode="auto">
            <a:xfrm rot="-244346">
              <a:off x="3852"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81" name="Rectangle 21"/>
            <p:cNvSpPr>
              <a:spLocks noChangeArrowheads="1"/>
            </p:cNvSpPr>
            <p:nvPr/>
          </p:nvSpPr>
          <p:spPr bwMode="auto">
            <a:xfrm rot="-122327">
              <a:off x="4806"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82" name="Rectangle 22"/>
            <p:cNvSpPr>
              <a:spLocks noChangeArrowheads="1"/>
            </p:cNvSpPr>
            <p:nvPr/>
          </p:nvSpPr>
          <p:spPr bwMode="auto">
            <a:xfrm>
              <a:off x="36"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83" name="Rectangle 23"/>
            <p:cNvSpPr>
              <a:spLocks noChangeArrowheads="1"/>
            </p:cNvSpPr>
            <p:nvPr/>
          </p:nvSpPr>
          <p:spPr bwMode="auto">
            <a:xfrm rot="222198">
              <a:off x="990"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84" name="Rectangle 24"/>
            <p:cNvSpPr>
              <a:spLocks noChangeArrowheads="1"/>
            </p:cNvSpPr>
            <p:nvPr/>
          </p:nvSpPr>
          <p:spPr bwMode="auto">
            <a:xfrm>
              <a:off x="1944"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85" name="Rectangle 25"/>
            <p:cNvSpPr>
              <a:spLocks noChangeArrowheads="1"/>
            </p:cNvSpPr>
            <p:nvPr/>
          </p:nvSpPr>
          <p:spPr bwMode="auto">
            <a:xfrm rot="200031">
              <a:off x="2898"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86" name="Rectangle 26"/>
            <p:cNvSpPr>
              <a:spLocks noChangeArrowheads="1"/>
            </p:cNvSpPr>
            <p:nvPr/>
          </p:nvSpPr>
          <p:spPr bwMode="auto">
            <a:xfrm>
              <a:off x="3852"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87" name="Rectangle 27"/>
            <p:cNvSpPr>
              <a:spLocks noChangeArrowheads="1"/>
            </p:cNvSpPr>
            <p:nvPr/>
          </p:nvSpPr>
          <p:spPr bwMode="auto">
            <a:xfrm>
              <a:off x="4806"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88" name="Rectangle 28"/>
            <p:cNvSpPr>
              <a:spLocks noChangeArrowheads="1"/>
            </p:cNvSpPr>
            <p:nvPr/>
          </p:nvSpPr>
          <p:spPr bwMode="auto">
            <a:xfrm>
              <a:off x="36"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89" name="Rectangle 29"/>
            <p:cNvSpPr>
              <a:spLocks noChangeArrowheads="1"/>
            </p:cNvSpPr>
            <p:nvPr/>
          </p:nvSpPr>
          <p:spPr bwMode="auto">
            <a:xfrm rot="278427">
              <a:off x="990"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90" name="Rectangle 30"/>
            <p:cNvSpPr>
              <a:spLocks noChangeArrowheads="1"/>
            </p:cNvSpPr>
            <p:nvPr/>
          </p:nvSpPr>
          <p:spPr bwMode="auto">
            <a:xfrm>
              <a:off x="1944"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91" name="Rectangle 31"/>
            <p:cNvSpPr>
              <a:spLocks noChangeArrowheads="1"/>
            </p:cNvSpPr>
            <p:nvPr/>
          </p:nvSpPr>
          <p:spPr bwMode="auto">
            <a:xfrm rot="300592">
              <a:off x="2898"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92" name="Rectangle 32"/>
            <p:cNvSpPr>
              <a:spLocks noChangeArrowheads="1"/>
            </p:cNvSpPr>
            <p:nvPr/>
          </p:nvSpPr>
          <p:spPr bwMode="auto">
            <a:xfrm>
              <a:off x="3852"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93" name="Rectangle 33"/>
            <p:cNvSpPr>
              <a:spLocks noChangeArrowheads="1"/>
            </p:cNvSpPr>
            <p:nvPr/>
          </p:nvSpPr>
          <p:spPr bwMode="auto">
            <a:xfrm rot="-200031">
              <a:off x="4806"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794" name="Group 34"/>
          <p:cNvGrpSpPr>
            <a:grpSpLocks/>
          </p:cNvGrpSpPr>
          <p:nvPr/>
        </p:nvGrpSpPr>
        <p:grpSpPr bwMode="auto">
          <a:xfrm>
            <a:off x="234950" y="1714500"/>
            <a:ext cx="8616950" cy="635000"/>
            <a:chOff x="140" y="1080"/>
            <a:chExt cx="5428" cy="400"/>
          </a:xfrm>
        </p:grpSpPr>
        <p:grpSp>
          <p:nvGrpSpPr>
            <p:cNvPr id="501795" name="Group 35"/>
            <p:cNvGrpSpPr>
              <a:grpSpLocks/>
            </p:cNvGrpSpPr>
            <p:nvPr/>
          </p:nvGrpSpPr>
          <p:grpSpPr bwMode="auto">
            <a:xfrm>
              <a:off x="140" y="1080"/>
              <a:ext cx="675" cy="400"/>
              <a:chOff x="384" y="336"/>
              <a:chExt cx="4944" cy="2928"/>
            </a:xfrm>
          </p:grpSpPr>
          <p:sp>
            <p:nvSpPr>
              <p:cNvPr id="501796" name="Rectangle 36"/>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97" name="Line 37"/>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798" name="Oval 38"/>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99" name="Oval 39"/>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00" name="Line 40"/>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01" name="Line 41"/>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02" name="Line 42"/>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03" name="Line 43"/>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04" name="Line 44"/>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05" name="Arc 45"/>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806" name="Group 46"/>
            <p:cNvGrpSpPr>
              <a:grpSpLocks/>
            </p:cNvGrpSpPr>
            <p:nvPr/>
          </p:nvGrpSpPr>
          <p:grpSpPr bwMode="auto">
            <a:xfrm>
              <a:off x="1090" y="1080"/>
              <a:ext cx="675" cy="400"/>
              <a:chOff x="384" y="336"/>
              <a:chExt cx="4944" cy="2928"/>
            </a:xfrm>
          </p:grpSpPr>
          <p:sp>
            <p:nvSpPr>
              <p:cNvPr id="501807" name="Rectangle 47"/>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08" name="Line 48"/>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09" name="Oval 49"/>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10" name="Oval 50"/>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11" name="Line 51"/>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12" name="Line 52"/>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13" name="Line 53"/>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14" name="Line 54"/>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15" name="Line 55"/>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16" name="Arc 56"/>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817" name="Group 57"/>
            <p:cNvGrpSpPr>
              <a:grpSpLocks/>
            </p:cNvGrpSpPr>
            <p:nvPr/>
          </p:nvGrpSpPr>
          <p:grpSpPr bwMode="auto">
            <a:xfrm>
              <a:off x="2041" y="1080"/>
              <a:ext cx="675" cy="400"/>
              <a:chOff x="384" y="336"/>
              <a:chExt cx="4944" cy="2928"/>
            </a:xfrm>
          </p:grpSpPr>
          <p:sp>
            <p:nvSpPr>
              <p:cNvPr id="501818" name="Rectangle 58"/>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19" name="Line 59"/>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20" name="Oval 60"/>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21" name="Oval 61"/>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22" name="Line 62"/>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23" name="Line 63"/>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24" name="Line 64"/>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25" name="Line 65"/>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26" name="Line 66"/>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27" name="Arc 67"/>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828" name="Group 68"/>
            <p:cNvGrpSpPr>
              <a:grpSpLocks/>
            </p:cNvGrpSpPr>
            <p:nvPr/>
          </p:nvGrpSpPr>
          <p:grpSpPr bwMode="auto">
            <a:xfrm>
              <a:off x="2991" y="1080"/>
              <a:ext cx="675" cy="400"/>
              <a:chOff x="384" y="336"/>
              <a:chExt cx="4944" cy="2928"/>
            </a:xfrm>
          </p:grpSpPr>
          <p:sp>
            <p:nvSpPr>
              <p:cNvPr id="501829" name="Rectangle 69"/>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30" name="Line 70"/>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31" name="Oval 71"/>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32" name="Oval 72"/>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33" name="Line 73"/>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34" name="Line 74"/>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35" name="Line 75"/>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36" name="Line 76"/>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37" name="Line 77"/>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38" name="Arc 78"/>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839" name="Group 79"/>
            <p:cNvGrpSpPr>
              <a:grpSpLocks/>
            </p:cNvGrpSpPr>
            <p:nvPr/>
          </p:nvGrpSpPr>
          <p:grpSpPr bwMode="auto">
            <a:xfrm>
              <a:off x="3942" y="1080"/>
              <a:ext cx="675" cy="400"/>
              <a:chOff x="384" y="336"/>
              <a:chExt cx="4944" cy="2928"/>
            </a:xfrm>
          </p:grpSpPr>
          <p:sp>
            <p:nvSpPr>
              <p:cNvPr id="501840" name="Rectangle 80"/>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41" name="Line 81"/>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42" name="Oval 82"/>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43" name="Oval 83"/>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44" name="Line 84"/>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45" name="Line 85"/>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46" name="Line 86"/>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47" name="Line 87"/>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48" name="Line 88"/>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49" name="Arc 89"/>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850" name="Group 90"/>
            <p:cNvGrpSpPr>
              <a:grpSpLocks/>
            </p:cNvGrpSpPr>
            <p:nvPr/>
          </p:nvGrpSpPr>
          <p:grpSpPr bwMode="auto">
            <a:xfrm>
              <a:off x="4893" y="1080"/>
              <a:ext cx="675" cy="400"/>
              <a:chOff x="384" y="336"/>
              <a:chExt cx="4944" cy="2928"/>
            </a:xfrm>
          </p:grpSpPr>
          <p:sp>
            <p:nvSpPr>
              <p:cNvPr id="501851" name="Rectangle 91"/>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52" name="Line 92"/>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53" name="Oval 93"/>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54" name="Oval 94"/>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55" name="Line 95"/>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56" name="Line 96"/>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57" name="Line 97"/>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58" name="Line 98"/>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59" name="Line 99"/>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60" name="Arc 100"/>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01861" name="Group 101"/>
          <p:cNvGrpSpPr>
            <a:grpSpLocks/>
          </p:cNvGrpSpPr>
          <p:nvPr/>
        </p:nvGrpSpPr>
        <p:grpSpPr bwMode="auto">
          <a:xfrm>
            <a:off x="234950" y="2774950"/>
            <a:ext cx="8616950" cy="635000"/>
            <a:chOff x="140" y="1080"/>
            <a:chExt cx="5428" cy="400"/>
          </a:xfrm>
        </p:grpSpPr>
        <p:grpSp>
          <p:nvGrpSpPr>
            <p:cNvPr id="501862" name="Group 102"/>
            <p:cNvGrpSpPr>
              <a:grpSpLocks/>
            </p:cNvGrpSpPr>
            <p:nvPr/>
          </p:nvGrpSpPr>
          <p:grpSpPr bwMode="auto">
            <a:xfrm>
              <a:off x="140" y="1080"/>
              <a:ext cx="675" cy="400"/>
              <a:chOff x="384" y="336"/>
              <a:chExt cx="4944" cy="2928"/>
            </a:xfrm>
          </p:grpSpPr>
          <p:sp>
            <p:nvSpPr>
              <p:cNvPr id="501863" name="Rectangle 103"/>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64" name="Line 104"/>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65" name="Oval 105"/>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66" name="Oval 106"/>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67" name="Line 107"/>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68" name="Line 108"/>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69" name="Line 109"/>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70" name="Line 110"/>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71" name="Line 111"/>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72" name="Arc 112"/>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873" name="Group 113"/>
            <p:cNvGrpSpPr>
              <a:grpSpLocks/>
            </p:cNvGrpSpPr>
            <p:nvPr/>
          </p:nvGrpSpPr>
          <p:grpSpPr bwMode="auto">
            <a:xfrm>
              <a:off x="1090" y="1080"/>
              <a:ext cx="675" cy="400"/>
              <a:chOff x="384" y="336"/>
              <a:chExt cx="4944" cy="2928"/>
            </a:xfrm>
          </p:grpSpPr>
          <p:sp>
            <p:nvSpPr>
              <p:cNvPr id="501874" name="Rectangle 114"/>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75" name="Line 115"/>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76" name="Oval 116"/>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77" name="Oval 117"/>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78" name="Line 118"/>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79" name="Line 119"/>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80" name="Line 120"/>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81" name="Line 121"/>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82" name="Line 122"/>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83" name="Arc 123"/>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884" name="Group 124"/>
            <p:cNvGrpSpPr>
              <a:grpSpLocks/>
            </p:cNvGrpSpPr>
            <p:nvPr/>
          </p:nvGrpSpPr>
          <p:grpSpPr bwMode="auto">
            <a:xfrm>
              <a:off x="2041" y="1080"/>
              <a:ext cx="675" cy="400"/>
              <a:chOff x="384" y="336"/>
              <a:chExt cx="4944" cy="2928"/>
            </a:xfrm>
          </p:grpSpPr>
          <p:sp>
            <p:nvSpPr>
              <p:cNvPr id="501885" name="Rectangle 125"/>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86" name="Line 126"/>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87" name="Oval 127"/>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88" name="Oval 128"/>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89" name="Line 129"/>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90" name="Line 130"/>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91" name="Line 131"/>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92" name="Line 132"/>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93" name="Line 133"/>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94" name="Arc 134"/>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895" name="Group 135"/>
            <p:cNvGrpSpPr>
              <a:grpSpLocks/>
            </p:cNvGrpSpPr>
            <p:nvPr/>
          </p:nvGrpSpPr>
          <p:grpSpPr bwMode="auto">
            <a:xfrm>
              <a:off x="2991" y="1080"/>
              <a:ext cx="675" cy="400"/>
              <a:chOff x="384" y="336"/>
              <a:chExt cx="4944" cy="2928"/>
            </a:xfrm>
          </p:grpSpPr>
          <p:sp>
            <p:nvSpPr>
              <p:cNvPr id="501896" name="Rectangle 136"/>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97" name="Line 137"/>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98" name="Oval 138"/>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99" name="Oval 139"/>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00" name="Line 140"/>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01" name="Line 141"/>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02" name="Line 142"/>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03" name="Line 143"/>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04" name="Line 144"/>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05" name="Arc 145"/>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906" name="Group 146"/>
            <p:cNvGrpSpPr>
              <a:grpSpLocks/>
            </p:cNvGrpSpPr>
            <p:nvPr/>
          </p:nvGrpSpPr>
          <p:grpSpPr bwMode="auto">
            <a:xfrm>
              <a:off x="3942" y="1080"/>
              <a:ext cx="675" cy="400"/>
              <a:chOff x="384" y="336"/>
              <a:chExt cx="4944" cy="2928"/>
            </a:xfrm>
          </p:grpSpPr>
          <p:sp>
            <p:nvSpPr>
              <p:cNvPr id="501907" name="Rectangle 147"/>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08" name="Line 148"/>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09" name="Oval 149"/>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10" name="Oval 150"/>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11" name="Line 151"/>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12" name="Line 152"/>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13" name="Line 153"/>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14" name="Line 154"/>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15" name="Line 155"/>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16" name="Arc 156"/>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917" name="Group 157"/>
            <p:cNvGrpSpPr>
              <a:grpSpLocks/>
            </p:cNvGrpSpPr>
            <p:nvPr/>
          </p:nvGrpSpPr>
          <p:grpSpPr bwMode="auto">
            <a:xfrm>
              <a:off x="4893" y="1080"/>
              <a:ext cx="675" cy="400"/>
              <a:chOff x="384" y="336"/>
              <a:chExt cx="4944" cy="2928"/>
            </a:xfrm>
          </p:grpSpPr>
          <p:sp>
            <p:nvSpPr>
              <p:cNvPr id="501918" name="Rectangle 158"/>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19" name="Line 159"/>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20" name="Oval 160"/>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21" name="Oval 161"/>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22" name="Line 162"/>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23" name="Line 163"/>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24" name="Line 164"/>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25" name="Line 165"/>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26" name="Line 166"/>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27" name="Arc 167"/>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01928" name="Group 168"/>
          <p:cNvGrpSpPr>
            <a:grpSpLocks/>
          </p:cNvGrpSpPr>
          <p:nvPr/>
        </p:nvGrpSpPr>
        <p:grpSpPr bwMode="auto">
          <a:xfrm>
            <a:off x="234950" y="3835400"/>
            <a:ext cx="8616950" cy="635000"/>
            <a:chOff x="140" y="1080"/>
            <a:chExt cx="5428" cy="400"/>
          </a:xfrm>
        </p:grpSpPr>
        <p:grpSp>
          <p:nvGrpSpPr>
            <p:cNvPr id="501929" name="Group 169"/>
            <p:cNvGrpSpPr>
              <a:grpSpLocks/>
            </p:cNvGrpSpPr>
            <p:nvPr/>
          </p:nvGrpSpPr>
          <p:grpSpPr bwMode="auto">
            <a:xfrm>
              <a:off x="140" y="1080"/>
              <a:ext cx="675" cy="400"/>
              <a:chOff x="384" y="336"/>
              <a:chExt cx="4944" cy="2928"/>
            </a:xfrm>
          </p:grpSpPr>
          <p:sp>
            <p:nvSpPr>
              <p:cNvPr id="501930" name="Rectangle 170"/>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31" name="Line 171"/>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32" name="Oval 172"/>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33" name="Oval 173"/>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34" name="Line 174"/>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35" name="Line 175"/>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36" name="Line 176"/>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37" name="Line 177"/>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38" name="Line 178"/>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39" name="Arc 179"/>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940" name="Group 180"/>
            <p:cNvGrpSpPr>
              <a:grpSpLocks/>
            </p:cNvGrpSpPr>
            <p:nvPr/>
          </p:nvGrpSpPr>
          <p:grpSpPr bwMode="auto">
            <a:xfrm>
              <a:off x="1090" y="1080"/>
              <a:ext cx="675" cy="400"/>
              <a:chOff x="384" y="336"/>
              <a:chExt cx="4944" cy="2928"/>
            </a:xfrm>
          </p:grpSpPr>
          <p:sp>
            <p:nvSpPr>
              <p:cNvPr id="501941" name="Rectangle 181"/>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42" name="Line 182"/>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43" name="Oval 183"/>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44" name="Oval 184"/>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45" name="Line 185"/>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46" name="Line 186"/>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47" name="Line 187"/>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48" name="Line 188"/>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49" name="Line 189"/>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50" name="Arc 190"/>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951" name="Group 191"/>
            <p:cNvGrpSpPr>
              <a:grpSpLocks/>
            </p:cNvGrpSpPr>
            <p:nvPr/>
          </p:nvGrpSpPr>
          <p:grpSpPr bwMode="auto">
            <a:xfrm>
              <a:off x="2041" y="1080"/>
              <a:ext cx="675" cy="400"/>
              <a:chOff x="384" y="336"/>
              <a:chExt cx="4944" cy="2928"/>
            </a:xfrm>
          </p:grpSpPr>
          <p:sp>
            <p:nvSpPr>
              <p:cNvPr id="501952" name="Rectangle 192"/>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53" name="Line 193"/>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54" name="Oval 194"/>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55" name="Oval 195"/>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56" name="Line 196"/>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57" name="Line 197"/>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58" name="Line 198"/>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59" name="Line 199"/>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60" name="Line 200"/>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61" name="Arc 201"/>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962" name="Group 202"/>
            <p:cNvGrpSpPr>
              <a:grpSpLocks/>
            </p:cNvGrpSpPr>
            <p:nvPr/>
          </p:nvGrpSpPr>
          <p:grpSpPr bwMode="auto">
            <a:xfrm>
              <a:off x="2991" y="1080"/>
              <a:ext cx="675" cy="400"/>
              <a:chOff x="384" y="336"/>
              <a:chExt cx="4944" cy="2928"/>
            </a:xfrm>
          </p:grpSpPr>
          <p:sp>
            <p:nvSpPr>
              <p:cNvPr id="501963" name="Rectangle 203"/>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64" name="Line 204"/>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65" name="Oval 205"/>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66" name="Oval 206"/>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67" name="Line 207"/>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68" name="Line 208"/>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69" name="Line 209"/>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70" name="Line 210"/>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71" name="Line 211"/>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72" name="Arc 212"/>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973" name="Group 213"/>
            <p:cNvGrpSpPr>
              <a:grpSpLocks/>
            </p:cNvGrpSpPr>
            <p:nvPr/>
          </p:nvGrpSpPr>
          <p:grpSpPr bwMode="auto">
            <a:xfrm>
              <a:off x="3942" y="1080"/>
              <a:ext cx="675" cy="400"/>
              <a:chOff x="384" y="336"/>
              <a:chExt cx="4944" cy="2928"/>
            </a:xfrm>
          </p:grpSpPr>
          <p:sp>
            <p:nvSpPr>
              <p:cNvPr id="501974" name="Rectangle 214"/>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75" name="Line 215"/>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76" name="Oval 216"/>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77" name="Oval 217"/>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78" name="Line 218"/>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79" name="Line 219"/>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80" name="Line 220"/>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81" name="Line 221"/>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82" name="Line 222"/>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83" name="Arc 223"/>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984" name="Group 224"/>
            <p:cNvGrpSpPr>
              <a:grpSpLocks/>
            </p:cNvGrpSpPr>
            <p:nvPr/>
          </p:nvGrpSpPr>
          <p:grpSpPr bwMode="auto">
            <a:xfrm>
              <a:off x="4893" y="1080"/>
              <a:ext cx="675" cy="400"/>
              <a:chOff x="384" y="336"/>
              <a:chExt cx="4944" cy="2928"/>
            </a:xfrm>
          </p:grpSpPr>
          <p:sp>
            <p:nvSpPr>
              <p:cNvPr id="501985" name="Rectangle 225"/>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86" name="Line 226"/>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87" name="Oval 227"/>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88" name="Oval 228"/>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89" name="Line 229"/>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90" name="Line 230"/>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91" name="Line 231"/>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92" name="Line 232"/>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93" name="Line 233"/>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94" name="Arc 234"/>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01995" name="Group 235"/>
          <p:cNvGrpSpPr>
            <a:grpSpLocks/>
          </p:cNvGrpSpPr>
          <p:nvPr/>
        </p:nvGrpSpPr>
        <p:grpSpPr bwMode="auto">
          <a:xfrm>
            <a:off x="234950" y="4895850"/>
            <a:ext cx="8616950" cy="635000"/>
            <a:chOff x="140" y="1080"/>
            <a:chExt cx="5428" cy="400"/>
          </a:xfrm>
        </p:grpSpPr>
        <p:grpSp>
          <p:nvGrpSpPr>
            <p:cNvPr id="501996" name="Group 236"/>
            <p:cNvGrpSpPr>
              <a:grpSpLocks/>
            </p:cNvGrpSpPr>
            <p:nvPr/>
          </p:nvGrpSpPr>
          <p:grpSpPr bwMode="auto">
            <a:xfrm>
              <a:off x="140" y="1080"/>
              <a:ext cx="675" cy="400"/>
              <a:chOff x="384" y="336"/>
              <a:chExt cx="4944" cy="2928"/>
            </a:xfrm>
          </p:grpSpPr>
          <p:sp>
            <p:nvSpPr>
              <p:cNvPr id="501997" name="Rectangle 237"/>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998" name="Line 238"/>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99" name="Oval 239"/>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00" name="Oval 240"/>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01" name="Line 241"/>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02" name="Line 242"/>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03" name="Line 243"/>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04" name="Line 244"/>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05" name="Line 245"/>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06" name="Arc 246"/>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2007" name="Group 247"/>
            <p:cNvGrpSpPr>
              <a:grpSpLocks/>
            </p:cNvGrpSpPr>
            <p:nvPr/>
          </p:nvGrpSpPr>
          <p:grpSpPr bwMode="auto">
            <a:xfrm>
              <a:off x="1090" y="1080"/>
              <a:ext cx="675" cy="400"/>
              <a:chOff x="384" y="336"/>
              <a:chExt cx="4944" cy="2928"/>
            </a:xfrm>
          </p:grpSpPr>
          <p:sp>
            <p:nvSpPr>
              <p:cNvPr id="502008" name="Rectangle 248"/>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09" name="Line 249"/>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10" name="Oval 250"/>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11" name="Oval 251"/>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12" name="Line 252"/>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13" name="Line 253"/>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14" name="Line 254"/>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15" name="Line 255"/>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16" name="Line 256"/>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17" name="Arc 257"/>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2018" name="Group 258"/>
            <p:cNvGrpSpPr>
              <a:grpSpLocks/>
            </p:cNvGrpSpPr>
            <p:nvPr/>
          </p:nvGrpSpPr>
          <p:grpSpPr bwMode="auto">
            <a:xfrm>
              <a:off x="2041" y="1080"/>
              <a:ext cx="675" cy="400"/>
              <a:chOff x="384" y="336"/>
              <a:chExt cx="4944" cy="2928"/>
            </a:xfrm>
          </p:grpSpPr>
          <p:sp>
            <p:nvSpPr>
              <p:cNvPr id="502019" name="Rectangle 259"/>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20" name="Line 260"/>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21" name="Oval 261"/>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22" name="Oval 262"/>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23" name="Line 263"/>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24" name="Line 264"/>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25" name="Line 265"/>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26" name="Line 266"/>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27" name="Line 267"/>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28" name="Arc 268"/>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2029" name="Group 269"/>
            <p:cNvGrpSpPr>
              <a:grpSpLocks/>
            </p:cNvGrpSpPr>
            <p:nvPr/>
          </p:nvGrpSpPr>
          <p:grpSpPr bwMode="auto">
            <a:xfrm>
              <a:off x="2991" y="1080"/>
              <a:ext cx="675" cy="400"/>
              <a:chOff x="384" y="336"/>
              <a:chExt cx="4944" cy="2928"/>
            </a:xfrm>
          </p:grpSpPr>
          <p:sp>
            <p:nvSpPr>
              <p:cNvPr id="502030" name="Rectangle 270"/>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31" name="Line 271"/>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32" name="Oval 272"/>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33" name="Oval 273"/>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34" name="Line 274"/>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35" name="Line 275"/>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36" name="Line 276"/>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37" name="Line 277"/>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38" name="Line 278"/>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39" name="Arc 279"/>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2040" name="Group 280"/>
            <p:cNvGrpSpPr>
              <a:grpSpLocks/>
            </p:cNvGrpSpPr>
            <p:nvPr/>
          </p:nvGrpSpPr>
          <p:grpSpPr bwMode="auto">
            <a:xfrm>
              <a:off x="3942" y="1080"/>
              <a:ext cx="675" cy="400"/>
              <a:chOff x="384" y="336"/>
              <a:chExt cx="4944" cy="2928"/>
            </a:xfrm>
          </p:grpSpPr>
          <p:sp>
            <p:nvSpPr>
              <p:cNvPr id="502041" name="Rectangle 281"/>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42" name="Line 282"/>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43" name="Oval 283"/>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44" name="Oval 284"/>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45" name="Line 285"/>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46" name="Line 286"/>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47" name="Line 287"/>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48" name="Line 288"/>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49" name="Line 289"/>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50" name="Arc 290"/>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2051" name="Group 291"/>
            <p:cNvGrpSpPr>
              <a:grpSpLocks/>
            </p:cNvGrpSpPr>
            <p:nvPr/>
          </p:nvGrpSpPr>
          <p:grpSpPr bwMode="auto">
            <a:xfrm>
              <a:off x="4893" y="1080"/>
              <a:ext cx="675" cy="400"/>
              <a:chOff x="384" y="336"/>
              <a:chExt cx="4944" cy="2928"/>
            </a:xfrm>
          </p:grpSpPr>
          <p:sp>
            <p:nvSpPr>
              <p:cNvPr id="502052" name="Rectangle 292"/>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53" name="Line 293"/>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54" name="Oval 294"/>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55" name="Oval 295"/>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56" name="Line 296"/>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57" name="Line 297"/>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58" name="Line 298"/>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59" name="Line 299"/>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60" name="Line 300"/>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61" name="Arc 301"/>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02062" name="Group 302"/>
          <p:cNvGrpSpPr>
            <a:grpSpLocks/>
          </p:cNvGrpSpPr>
          <p:nvPr/>
        </p:nvGrpSpPr>
        <p:grpSpPr bwMode="auto">
          <a:xfrm>
            <a:off x="234950" y="5957888"/>
            <a:ext cx="8616950" cy="635000"/>
            <a:chOff x="140" y="1080"/>
            <a:chExt cx="5428" cy="400"/>
          </a:xfrm>
        </p:grpSpPr>
        <p:grpSp>
          <p:nvGrpSpPr>
            <p:cNvPr id="502063" name="Group 303"/>
            <p:cNvGrpSpPr>
              <a:grpSpLocks/>
            </p:cNvGrpSpPr>
            <p:nvPr/>
          </p:nvGrpSpPr>
          <p:grpSpPr bwMode="auto">
            <a:xfrm>
              <a:off x="140" y="1080"/>
              <a:ext cx="675" cy="400"/>
              <a:chOff x="384" y="336"/>
              <a:chExt cx="4944" cy="2928"/>
            </a:xfrm>
          </p:grpSpPr>
          <p:sp>
            <p:nvSpPr>
              <p:cNvPr id="502064" name="Rectangle 304"/>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65" name="Line 305"/>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66" name="Oval 306"/>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67" name="Oval 307"/>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68" name="Line 308"/>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69" name="Line 309"/>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70" name="Line 310"/>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71" name="Line 311"/>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72" name="Line 312"/>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73" name="Arc 313"/>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2074" name="Group 314"/>
            <p:cNvGrpSpPr>
              <a:grpSpLocks/>
            </p:cNvGrpSpPr>
            <p:nvPr/>
          </p:nvGrpSpPr>
          <p:grpSpPr bwMode="auto">
            <a:xfrm>
              <a:off x="1090" y="1080"/>
              <a:ext cx="675" cy="400"/>
              <a:chOff x="384" y="336"/>
              <a:chExt cx="4944" cy="2928"/>
            </a:xfrm>
          </p:grpSpPr>
          <p:sp>
            <p:nvSpPr>
              <p:cNvPr id="502075" name="Rectangle 315"/>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76" name="Line 316"/>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77" name="Oval 317"/>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78" name="Oval 318"/>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79" name="Line 319"/>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80" name="Line 320"/>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81" name="Line 321"/>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82" name="Line 322"/>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83" name="Line 323"/>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84" name="Arc 324"/>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2085" name="Group 325"/>
            <p:cNvGrpSpPr>
              <a:grpSpLocks/>
            </p:cNvGrpSpPr>
            <p:nvPr/>
          </p:nvGrpSpPr>
          <p:grpSpPr bwMode="auto">
            <a:xfrm>
              <a:off x="2041" y="1080"/>
              <a:ext cx="675" cy="400"/>
              <a:chOff x="384" y="336"/>
              <a:chExt cx="4944" cy="2928"/>
            </a:xfrm>
          </p:grpSpPr>
          <p:sp>
            <p:nvSpPr>
              <p:cNvPr id="502086" name="Rectangle 326"/>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87" name="Line 327"/>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88" name="Oval 328"/>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89" name="Oval 329"/>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90" name="Line 330"/>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91" name="Line 331"/>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92" name="Line 332"/>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93" name="Line 333"/>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94" name="Line 334"/>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95" name="Arc 335"/>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2096" name="Group 336"/>
            <p:cNvGrpSpPr>
              <a:grpSpLocks/>
            </p:cNvGrpSpPr>
            <p:nvPr/>
          </p:nvGrpSpPr>
          <p:grpSpPr bwMode="auto">
            <a:xfrm>
              <a:off x="2991" y="1080"/>
              <a:ext cx="675" cy="400"/>
              <a:chOff x="384" y="336"/>
              <a:chExt cx="4944" cy="2928"/>
            </a:xfrm>
          </p:grpSpPr>
          <p:sp>
            <p:nvSpPr>
              <p:cNvPr id="502097" name="Rectangle 337"/>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098" name="Line 338"/>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99" name="Oval 339"/>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100" name="Oval 340"/>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101" name="Line 341"/>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02" name="Line 342"/>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03" name="Line 343"/>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04" name="Line 344"/>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05" name="Line 345"/>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06" name="Arc 346"/>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2107" name="Group 347"/>
            <p:cNvGrpSpPr>
              <a:grpSpLocks/>
            </p:cNvGrpSpPr>
            <p:nvPr/>
          </p:nvGrpSpPr>
          <p:grpSpPr bwMode="auto">
            <a:xfrm>
              <a:off x="3942" y="1080"/>
              <a:ext cx="675" cy="400"/>
              <a:chOff x="384" y="336"/>
              <a:chExt cx="4944" cy="2928"/>
            </a:xfrm>
          </p:grpSpPr>
          <p:sp>
            <p:nvSpPr>
              <p:cNvPr id="502108" name="Rectangle 348"/>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109" name="Line 349"/>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10" name="Oval 350"/>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111" name="Oval 351"/>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112" name="Line 352"/>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13" name="Line 353"/>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14" name="Line 354"/>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15" name="Line 355"/>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16" name="Line 356"/>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17" name="Arc 357"/>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2118" name="Group 358"/>
            <p:cNvGrpSpPr>
              <a:grpSpLocks/>
            </p:cNvGrpSpPr>
            <p:nvPr/>
          </p:nvGrpSpPr>
          <p:grpSpPr bwMode="auto">
            <a:xfrm>
              <a:off x="4893" y="1080"/>
              <a:ext cx="675" cy="400"/>
              <a:chOff x="384" y="336"/>
              <a:chExt cx="4944" cy="2928"/>
            </a:xfrm>
          </p:grpSpPr>
          <p:sp>
            <p:nvSpPr>
              <p:cNvPr id="502119" name="Rectangle 359"/>
              <p:cNvSpPr>
                <a:spLocks noChangeArrowheads="1"/>
              </p:cNvSpPr>
              <p:nvPr/>
            </p:nvSpPr>
            <p:spPr bwMode="auto">
              <a:xfrm>
                <a:off x="2832" y="3024"/>
                <a:ext cx="96" cy="96"/>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120" name="Line 360"/>
              <p:cNvSpPr>
                <a:spLocks noChangeShapeType="1"/>
              </p:cNvSpPr>
              <p:nvPr/>
            </p:nvSpPr>
            <p:spPr bwMode="auto">
              <a:xfrm>
                <a:off x="2832" y="1920"/>
                <a:ext cx="0" cy="1200"/>
              </a:xfrm>
              <a:prstGeom prst="line">
                <a:avLst/>
              </a:prstGeom>
              <a:noFill/>
              <a:ln w="952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21" name="Oval 361"/>
              <p:cNvSpPr>
                <a:spLocks noChangeArrowheads="1"/>
              </p:cNvSpPr>
              <p:nvPr/>
            </p:nvSpPr>
            <p:spPr bwMode="auto">
              <a:xfrm>
                <a:off x="2680" y="17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122" name="Oval 362"/>
              <p:cNvSpPr>
                <a:spLocks noChangeArrowheads="1"/>
              </p:cNvSpPr>
              <p:nvPr/>
            </p:nvSpPr>
            <p:spPr bwMode="auto">
              <a:xfrm>
                <a:off x="3344" y="2976"/>
                <a:ext cx="288" cy="28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123" name="Line 363"/>
              <p:cNvSpPr>
                <a:spLocks noChangeShapeType="1"/>
              </p:cNvSpPr>
              <p:nvPr/>
            </p:nvSpPr>
            <p:spPr bwMode="auto">
              <a:xfrm>
                <a:off x="384" y="1920"/>
                <a:ext cx="2448"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24" name="Line 364"/>
              <p:cNvSpPr>
                <a:spLocks noChangeShapeType="1"/>
              </p:cNvSpPr>
              <p:nvPr/>
            </p:nvSpPr>
            <p:spPr bwMode="auto">
              <a:xfrm>
                <a:off x="384" y="3120"/>
                <a:ext cx="3120"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25" name="Line 365"/>
              <p:cNvSpPr>
                <a:spLocks noChangeShapeType="1"/>
              </p:cNvSpPr>
              <p:nvPr/>
            </p:nvSpPr>
            <p:spPr bwMode="auto">
              <a:xfrm flipV="1">
                <a:off x="2832" y="3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26" name="Line 366"/>
              <p:cNvSpPr>
                <a:spLocks noChangeShapeType="1"/>
              </p:cNvSpPr>
              <p:nvPr/>
            </p:nvSpPr>
            <p:spPr bwMode="auto">
              <a:xfrm flipV="1">
                <a:off x="3504" y="1536"/>
                <a:ext cx="1824" cy="158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27" name="Line 367"/>
              <p:cNvSpPr>
                <a:spLocks noChangeShapeType="1"/>
              </p:cNvSpPr>
              <p:nvPr/>
            </p:nvSpPr>
            <p:spPr bwMode="auto">
              <a:xfrm>
                <a:off x="2832" y="1920"/>
                <a:ext cx="672" cy="12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28" name="Arc 368"/>
              <p:cNvSpPr>
                <a:spLocks/>
              </p:cNvSpPr>
              <p:nvPr/>
            </p:nvSpPr>
            <p:spPr bwMode="auto">
              <a:xfrm rot="670182" flipV="1">
                <a:off x="2832" y="2015"/>
                <a:ext cx="194" cy="287"/>
              </a:xfrm>
              <a:custGeom>
                <a:avLst/>
                <a:gdLst>
                  <a:gd name="G0" fmla="+- 0 0 0"/>
                  <a:gd name="G1" fmla="+- 21513 0 0"/>
                  <a:gd name="G2" fmla="+- 21600 0 0"/>
                  <a:gd name="T0" fmla="*/ 1940 w 14629"/>
                  <a:gd name="T1" fmla="*/ 0 h 21513"/>
                  <a:gd name="T2" fmla="*/ 14629 w 14629"/>
                  <a:gd name="T3" fmla="*/ 5621 h 21513"/>
                  <a:gd name="T4" fmla="*/ 0 w 14629"/>
                  <a:gd name="T5" fmla="*/ 21513 h 21513"/>
                </a:gdLst>
                <a:ahLst/>
                <a:cxnLst>
                  <a:cxn ang="0">
                    <a:pos x="T0" y="T1"/>
                  </a:cxn>
                  <a:cxn ang="0">
                    <a:pos x="T2" y="T3"/>
                  </a:cxn>
                  <a:cxn ang="0">
                    <a:pos x="T4" y="T5"/>
                  </a:cxn>
                </a:cxnLst>
                <a:rect l="0" t="0" r="r" b="b"/>
                <a:pathLst>
                  <a:path w="14629" h="21513" fill="none" extrusionOk="0">
                    <a:moveTo>
                      <a:pt x="1939" y="0"/>
                    </a:moveTo>
                    <a:cubicBezTo>
                      <a:pt x="6672" y="427"/>
                      <a:pt x="11132" y="2402"/>
                      <a:pt x="14628" y="5621"/>
                    </a:cubicBezTo>
                  </a:path>
                  <a:path w="14629" h="21513" stroke="0" extrusionOk="0">
                    <a:moveTo>
                      <a:pt x="1939" y="0"/>
                    </a:moveTo>
                    <a:cubicBezTo>
                      <a:pt x="6672" y="427"/>
                      <a:pt x="11132" y="2402"/>
                      <a:pt x="14628" y="5621"/>
                    </a:cubicBezTo>
                    <a:lnTo>
                      <a:pt x="0" y="21513"/>
                    </a:lnTo>
                    <a:close/>
                  </a:path>
                </a:pathLst>
              </a:custGeom>
              <a:noFill/>
              <a:ln w="9525">
                <a:solidFill>
                  <a:srgbClr val="C0C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206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199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186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0179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19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Text Box 2"/>
          <p:cNvSpPr txBox="1">
            <a:spLocks noChangeArrowheads="1"/>
          </p:cNvSpPr>
          <p:nvPr/>
        </p:nvSpPr>
        <p:spPr bwMode="auto">
          <a:xfrm>
            <a:off x="765175" y="269875"/>
            <a:ext cx="76136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5400"/>
              <a:t>Ewald’s “mosaic” picture</a:t>
            </a:r>
          </a:p>
        </p:txBody>
      </p:sp>
      <p:grpSp>
        <p:nvGrpSpPr>
          <p:cNvPr id="502787" name="Group 3"/>
          <p:cNvGrpSpPr>
            <a:grpSpLocks/>
          </p:cNvGrpSpPr>
          <p:nvPr/>
        </p:nvGrpSpPr>
        <p:grpSpPr bwMode="auto">
          <a:xfrm>
            <a:off x="0" y="1582738"/>
            <a:ext cx="9086850" cy="5216525"/>
            <a:chOff x="0" y="997"/>
            <a:chExt cx="5724" cy="3286"/>
          </a:xfrm>
        </p:grpSpPr>
        <p:sp>
          <p:nvSpPr>
            <p:cNvPr id="502788" name="Rectangle 4"/>
            <p:cNvSpPr>
              <a:spLocks noChangeArrowheads="1"/>
            </p:cNvSpPr>
            <p:nvPr/>
          </p:nvSpPr>
          <p:spPr bwMode="auto">
            <a:xfrm rot="188941">
              <a:off x="0"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789" name="Rectangle 5"/>
            <p:cNvSpPr>
              <a:spLocks noChangeArrowheads="1"/>
            </p:cNvSpPr>
            <p:nvPr/>
          </p:nvSpPr>
          <p:spPr bwMode="auto">
            <a:xfrm>
              <a:off x="954"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790" name="Rectangle 6"/>
            <p:cNvSpPr>
              <a:spLocks noChangeArrowheads="1"/>
            </p:cNvSpPr>
            <p:nvPr/>
          </p:nvSpPr>
          <p:spPr bwMode="auto">
            <a:xfrm rot="-366931">
              <a:off x="1908"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791" name="Rectangle 7"/>
            <p:cNvSpPr>
              <a:spLocks noChangeArrowheads="1"/>
            </p:cNvSpPr>
            <p:nvPr/>
          </p:nvSpPr>
          <p:spPr bwMode="auto">
            <a:xfrm>
              <a:off x="2862"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792" name="Rectangle 8"/>
            <p:cNvSpPr>
              <a:spLocks noChangeArrowheads="1"/>
            </p:cNvSpPr>
            <p:nvPr/>
          </p:nvSpPr>
          <p:spPr bwMode="auto">
            <a:xfrm rot="255413">
              <a:off x="3816"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793" name="Rectangle 9"/>
            <p:cNvSpPr>
              <a:spLocks noChangeArrowheads="1"/>
            </p:cNvSpPr>
            <p:nvPr/>
          </p:nvSpPr>
          <p:spPr bwMode="auto">
            <a:xfrm>
              <a:off x="4770" y="2994"/>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794" name="Rectangle 10"/>
            <p:cNvSpPr>
              <a:spLocks noChangeArrowheads="1"/>
            </p:cNvSpPr>
            <p:nvPr/>
          </p:nvSpPr>
          <p:spPr bwMode="auto">
            <a:xfrm rot="-122327">
              <a:off x="0"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795" name="Rectangle 11"/>
            <p:cNvSpPr>
              <a:spLocks noChangeArrowheads="1"/>
            </p:cNvSpPr>
            <p:nvPr/>
          </p:nvSpPr>
          <p:spPr bwMode="auto">
            <a:xfrm>
              <a:off x="954"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796" name="Rectangle 12"/>
            <p:cNvSpPr>
              <a:spLocks noChangeArrowheads="1"/>
            </p:cNvSpPr>
            <p:nvPr/>
          </p:nvSpPr>
          <p:spPr bwMode="auto">
            <a:xfrm rot="-177848">
              <a:off x="1908"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797" name="Rectangle 13"/>
            <p:cNvSpPr>
              <a:spLocks noChangeArrowheads="1"/>
            </p:cNvSpPr>
            <p:nvPr/>
          </p:nvSpPr>
          <p:spPr bwMode="auto">
            <a:xfrm>
              <a:off x="2862"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798" name="Rectangle 14"/>
            <p:cNvSpPr>
              <a:spLocks noChangeArrowheads="1"/>
            </p:cNvSpPr>
            <p:nvPr/>
          </p:nvSpPr>
          <p:spPr bwMode="auto">
            <a:xfrm rot="-188941">
              <a:off x="3816"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799" name="Rectangle 15"/>
            <p:cNvSpPr>
              <a:spLocks noChangeArrowheads="1"/>
            </p:cNvSpPr>
            <p:nvPr/>
          </p:nvSpPr>
          <p:spPr bwMode="auto">
            <a:xfrm>
              <a:off x="4770" y="997"/>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00" name="Rectangle 16"/>
            <p:cNvSpPr>
              <a:spLocks noChangeArrowheads="1"/>
            </p:cNvSpPr>
            <p:nvPr/>
          </p:nvSpPr>
          <p:spPr bwMode="auto">
            <a:xfrm>
              <a:off x="36"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01" name="Rectangle 17"/>
            <p:cNvSpPr>
              <a:spLocks noChangeArrowheads="1"/>
            </p:cNvSpPr>
            <p:nvPr/>
          </p:nvSpPr>
          <p:spPr bwMode="auto">
            <a:xfrm rot="-244346">
              <a:off x="990"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02" name="Rectangle 18"/>
            <p:cNvSpPr>
              <a:spLocks noChangeArrowheads="1"/>
            </p:cNvSpPr>
            <p:nvPr/>
          </p:nvSpPr>
          <p:spPr bwMode="auto">
            <a:xfrm>
              <a:off x="1944"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03" name="Rectangle 19"/>
            <p:cNvSpPr>
              <a:spLocks noChangeArrowheads="1"/>
            </p:cNvSpPr>
            <p:nvPr/>
          </p:nvSpPr>
          <p:spPr bwMode="auto">
            <a:xfrm rot="188941">
              <a:off x="2898"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04" name="Rectangle 20"/>
            <p:cNvSpPr>
              <a:spLocks noChangeArrowheads="1"/>
            </p:cNvSpPr>
            <p:nvPr/>
          </p:nvSpPr>
          <p:spPr bwMode="auto">
            <a:xfrm rot="-244346">
              <a:off x="3852"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05" name="Rectangle 21"/>
            <p:cNvSpPr>
              <a:spLocks noChangeArrowheads="1"/>
            </p:cNvSpPr>
            <p:nvPr/>
          </p:nvSpPr>
          <p:spPr bwMode="auto">
            <a:xfrm rot="-122327">
              <a:off x="4806" y="1668"/>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06" name="Rectangle 22"/>
            <p:cNvSpPr>
              <a:spLocks noChangeArrowheads="1"/>
            </p:cNvSpPr>
            <p:nvPr/>
          </p:nvSpPr>
          <p:spPr bwMode="auto">
            <a:xfrm>
              <a:off x="36"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07" name="Rectangle 23"/>
            <p:cNvSpPr>
              <a:spLocks noChangeArrowheads="1"/>
            </p:cNvSpPr>
            <p:nvPr/>
          </p:nvSpPr>
          <p:spPr bwMode="auto">
            <a:xfrm rot="222198">
              <a:off x="990"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08" name="Rectangle 24"/>
            <p:cNvSpPr>
              <a:spLocks noChangeArrowheads="1"/>
            </p:cNvSpPr>
            <p:nvPr/>
          </p:nvSpPr>
          <p:spPr bwMode="auto">
            <a:xfrm>
              <a:off x="1944"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09" name="Rectangle 25"/>
            <p:cNvSpPr>
              <a:spLocks noChangeArrowheads="1"/>
            </p:cNvSpPr>
            <p:nvPr/>
          </p:nvSpPr>
          <p:spPr bwMode="auto">
            <a:xfrm rot="200031">
              <a:off x="2898"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10" name="Rectangle 26"/>
            <p:cNvSpPr>
              <a:spLocks noChangeArrowheads="1"/>
            </p:cNvSpPr>
            <p:nvPr/>
          </p:nvSpPr>
          <p:spPr bwMode="auto">
            <a:xfrm>
              <a:off x="3852"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11" name="Rectangle 27"/>
            <p:cNvSpPr>
              <a:spLocks noChangeArrowheads="1"/>
            </p:cNvSpPr>
            <p:nvPr/>
          </p:nvSpPr>
          <p:spPr bwMode="auto">
            <a:xfrm>
              <a:off x="4806" y="2339"/>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12" name="Rectangle 28"/>
            <p:cNvSpPr>
              <a:spLocks noChangeArrowheads="1"/>
            </p:cNvSpPr>
            <p:nvPr/>
          </p:nvSpPr>
          <p:spPr bwMode="auto">
            <a:xfrm>
              <a:off x="36"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13" name="Rectangle 29"/>
            <p:cNvSpPr>
              <a:spLocks noChangeArrowheads="1"/>
            </p:cNvSpPr>
            <p:nvPr/>
          </p:nvSpPr>
          <p:spPr bwMode="auto">
            <a:xfrm rot="278427">
              <a:off x="990"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14" name="Rectangle 30"/>
            <p:cNvSpPr>
              <a:spLocks noChangeArrowheads="1"/>
            </p:cNvSpPr>
            <p:nvPr/>
          </p:nvSpPr>
          <p:spPr bwMode="auto">
            <a:xfrm>
              <a:off x="1944"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15" name="Rectangle 31"/>
            <p:cNvSpPr>
              <a:spLocks noChangeArrowheads="1"/>
            </p:cNvSpPr>
            <p:nvPr/>
          </p:nvSpPr>
          <p:spPr bwMode="auto">
            <a:xfrm rot="300592">
              <a:off x="2898"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16" name="Rectangle 32"/>
            <p:cNvSpPr>
              <a:spLocks noChangeArrowheads="1"/>
            </p:cNvSpPr>
            <p:nvPr/>
          </p:nvSpPr>
          <p:spPr bwMode="auto">
            <a:xfrm>
              <a:off x="3852"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2817" name="Rectangle 33"/>
            <p:cNvSpPr>
              <a:spLocks noChangeArrowheads="1"/>
            </p:cNvSpPr>
            <p:nvPr/>
          </p:nvSpPr>
          <p:spPr bwMode="auto">
            <a:xfrm rot="-200031">
              <a:off x="4806" y="3665"/>
              <a:ext cx="918" cy="618"/>
            </a:xfrm>
            <a:prstGeom prst="rect">
              <a:avLst/>
            </a:prstGeom>
            <a:solidFill>
              <a:srgbClr val="D7AE85"/>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2818" name="Group 34"/>
          <p:cNvGrpSpPr>
            <a:grpSpLocks/>
          </p:cNvGrpSpPr>
          <p:nvPr/>
        </p:nvGrpSpPr>
        <p:grpSpPr bwMode="auto">
          <a:xfrm>
            <a:off x="3094038" y="3776663"/>
            <a:ext cx="1433512" cy="995362"/>
            <a:chOff x="1949" y="2379"/>
            <a:chExt cx="903" cy="627"/>
          </a:xfrm>
        </p:grpSpPr>
        <p:sp>
          <p:nvSpPr>
            <p:cNvPr id="502819" name="Text Box 35"/>
            <p:cNvSpPr txBox="1">
              <a:spLocks noChangeArrowheads="1"/>
            </p:cNvSpPr>
            <p:nvPr/>
          </p:nvSpPr>
          <p:spPr bwMode="auto">
            <a:xfrm>
              <a:off x="2120" y="2379"/>
              <a:ext cx="732" cy="40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What is</a:t>
              </a:r>
            </a:p>
            <a:p>
              <a:r>
                <a:rPr lang="en-US" altLang="en-US"/>
                <a:t>this stuff?</a:t>
              </a:r>
            </a:p>
          </p:txBody>
        </p:sp>
        <p:sp>
          <p:nvSpPr>
            <p:cNvPr id="502820" name="Freeform 36"/>
            <p:cNvSpPr>
              <a:spLocks/>
            </p:cNvSpPr>
            <p:nvPr/>
          </p:nvSpPr>
          <p:spPr bwMode="auto">
            <a:xfrm>
              <a:off x="1949" y="2746"/>
              <a:ext cx="205" cy="260"/>
            </a:xfrm>
            <a:custGeom>
              <a:avLst/>
              <a:gdLst>
                <a:gd name="T0" fmla="*/ 205 w 205"/>
                <a:gd name="T1" fmla="*/ 0 h 260"/>
                <a:gd name="T2" fmla="*/ 174 w 205"/>
                <a:gd name="T3" fmla="*/ 102 h 260"/>
                <a:gd name="T4" fmla="*/ 95 w 205"/>
                <a:gd name="T5" fmla="*/ 118 h 260"/>
                <a:gd name="T6" fmla="*/ 0 w 205"/>
                <a:gd name="T7" fmla="*/ 260 h 260"/>
              </a:gdLst>
              <a:ahLst/>
              <a:cxnLst>
                <a:cxn ang="0">
                  <a:pos x="T0" y="T1"/>
                </a:cxn>
                <a:cxn ang="0">
                  <a:pos x="T2" y="T3"/>
                </a:cxn>
                <a:cxn ang="0">
                  <a:pos x="T4" y="T5"/>
                </a:cxn>
                <a:cxn ang="0">
                  <a:pos x="T6" y="T7"/>
                </a:cxn>
              </a:cxnLst>
              <a:rect l="0" t="0" r="r" b="b"/>
              <a:pathLst>
                <a:path w="205" h="260">
                  <a:moveTo>
                    <a:pt x="205" y="0"/>
                  </a:moveTo>
                  <a:cubicBezTo>
                    <a:pt x="200" y="17"/>
                    <a:pt x="192" y="82"/>
                    <a:pt x="174" y="102"/>
                  </a:cubicBezTo>
                  <a:cubicBezTo>
                    <a:pt x="156" y="122"/>
                    <a:pt x="124" y="92"/>
                    <a:pt x="95" y="118"/>
                  </a:cubicBezTo>
                  <a:cubicBezTo>
                    <a:pt x="66" y="144"/>
                    <a:pt x="43" y="222"/>
                    <a:pt x="0" y="260"/>
                  </a:cubicBezTo>
                </a:path>
              </a:pathLst>
            </a:custGeom>
            <a:noFill/>
            <a:ln w="50800">
              <a:solidFill>
                <a:schemeClr val="tx1"/>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pic>
        <p:nvPicPr>
          <p:cNvPr id="502821" name="Picture 37" descr="RAD_DAMAGE1"/>
          <p:cNvPicPr>
            <a:picLocks noChangeAspect="1" noChangeArrowheads="1"/>
          </p:cNvPicPr>
          <p:nvPr/>
        </p:nvPicPr>
        <p:blipFill>
          <a:blip r:embed="rId2">
            <a:extLst>
              <a:ext uri="{28A0092B-C50C-407E-A947-70E740481C1C}">
                <a14:useLocalDpi xmlns:a14="http://schemas.microsoft.com/office/drawing/2010/main" val="0"/>
              </a:ext>
            </a:extLst>
          </a:blip>
          <a:srcRect l="27147" t="25850" r="31297" b="27811"/>
          <a:stretch>
            <a:fillRect/>
          </a:stretch>
        </p:blipFill>
        <p:spPr bwMode="auto">
          <a:xfrm>
            <a:off x="4546600" y="2844800"/>
            <a:ext cx="4179888" cy="36766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28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0282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nodeType="clickEffect">
                                  <p:stCondLst>
                                    <p:cond delay="0"/>
                                  </p:stCondLst>
                                  <p:childTnLst>
                                    <p:set>
                                      <p:cBhvr>
                                        <p:cTn id="14" dur="1" fill="hold">
                                          <p:stCondLst>
                                            <p:cond delay="0"/>
                                          </p:stCondLst>
                                        </p:cTn>
                                        <p:tgtEl>
                                          <p:spTgt spid="5028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765175" y="269875"/>
            <a:ext cx="74612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5400"/>
              <a:t>Darwin’s original picture</a:t>
            </a:r>
          </a:p>
        </p:txBody>
      </p:sp>
      <p:grpSp>
        <p:nvGrpSpPr>
          <p:cNvPr id="503811" name="Group 3"/>
          <p:cNvGrpSpPr>
            <a:grpSpLocks/>
          </p:cNvGrpSpPr>
          <p:nvPr/>
        </p:nvGrpSpPr>
        <p:grpSpPr bwMode="auto">
          <a:xfrm>
            <a:off x="-1433513" y="1246188"/>
            <a:ext cx="12114213" cy="6156325"/>
            <a:chOff x="-903" y="785"/>
            <a:chExt cx="7631" cy="3878"/>
          </a:xfrm>
        </p:grpSpPr>
        <p:sp>
          <p:nvSpPr>
            <p:cNvPr id="503812" name="Freeform 4"/>
            <p:cNvSpPr>
              <a:spLocks/>
            </p:cNvSpPr>
            <p:nvPr/>
          </p:nvSpPr>
          <p:spPr bwMode="auto">
            <a:xfrm>
              <a:off x="-903" y="785"/>
              <a:ext cx="7631" cy="3878"/>
            </a:xfrm>
            <a:custGeom>
              <a:avLst/>
              <a:gdLst>
                <a:gd name="T0" fmla="*/ 6893 w 7631"/>
                <a:gd name="T1" fmla="*/ 507 h 3878"/>
                <a:gd name="T2" fmla="*/ 6885 w 7631"/>
                <a:gd name="T3" fmla="*/ 663 h 3878"/>
                <a:gd name="T4" fmla="*/ 6893 w 7631"/>
                <a:gd name="T5" fmla="*/ 3395 h 3878"/>
                <a:gd name="T6" fmla="*/ 6860 w 7631"/>
                <a:gd name="T7" fmla="*/ 3560 h 3878"/>
                <a:gd name="T8" fmla="*/ 6819 w 7631"/>
                <a:gd name="T9" fmla="*/ 3683 h 3878"/>
                <a:gd name="T10" fmla="*/ 6655 w 7631"/>
                <a:gd name="T11" fmla="*/ 3700 h 3878"/>
                <a:gd name="T12" fmla="*/ 961 w 7631"/>
                <a:gd name="T13" fmla="*/ 3708 h 3878"/>
                <a:gd name="T14" fmla="*/ 887 w 7631"/>
                <a:gd name="T15" fmla="*/ 3700 h 3878"/>
                <a:gd name="T16" fmla="*/ 812 w 7631"/>
                <a:gd name="T17" fmla="*/ 3658 h 3878"/>
                <a:gd name="T18" fmla="*/ 714 w 7631"/>
                <a:gd name="T19" fmla="*/ 3362 h 3878"/>
                <a:gd name="T20" fmla="*/ 714 w 7631"/>
                <a:gd name="T21" fmla="*/ 3239 h 3878"/>
                <a:gd name="T22" fmla="*/ 722 w 7631"/>
                <a:gd name="T23" fmla="*/ 490 h 3878"/>
                <a:gd name="T24" fmla="*/ 755 w 7631"/>
                <a:gd name="T25" fmla="*/ 301 h 3878"/>
                <a:gd name="T26" fmla="*/ 941 w 7631"/>
                <a:gd name="T27" fmla="*/ 228 h 3878"/>
                <a:gd name="T28" fmla="*/ 1800 w 7631"/>
                <a:gd name="T29" fmla="*/ 186 h 3878"/>
                <a:gd name="T30" fmla="*/ 2746 w 7631"/>
                <a:gd name="T31" fmla="*/ 211 h 3878"/>
                <a:gd name="T32" fmla="*/ 3709 w 7631"/>
                <a:gd name="T33" fmla="*/ 178 h 3878"/>
                <a:gd name="T34" fmla="*/ 4672 w 7631"/>
                <a:gd name="T35" fmla="*/ 211 h 3878"/>
                <a:gd name="T36" fmla="*/ 5618 w 7631"/>
                <a:gd name="T37" fmla="*/ 178 h 3878"/>
                <a:gd name="T38" fmla="*/ 6614 w 7631"/>
                <a:gd name="T39" fmla="*/ 213 h 3878"/>
                <a:gd name="T40" fmla="*/ 6770 w 7631"/>
                <a:gd name="T41" fmla="*/ 194 h 3878"/>
                <a:gd name="T42" fmla="*/ 6914 w 7631"/>
                <a:gd name="T43" fmla="*/ 205 h 3878"/>
                <a:gd name="T44" fmla="*/ 6893 w 7631"/>
                <a:gd name="T45" fmla="*/ 507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31" h="3878">
                  <a:moveTo>
                    <a:pt x="6893" y="507"/>
                  </a:moveTo>
                  <a:cubicBezTo>
                    <a:pt x="6892" y="533"/>
                    <a:pt x="6885" y="182"/>
                    <a:pt x="6885" y="663"/>
                  </a:cubicBezTo>
                  <a:cubicBezTo>
                    <a:pt x="6885" y="1144"/>
                    <a:pt x="6897" y="2912"/>
                    <a:pt x="6893" y="3395"/>
                  </a:cubicBezTo>
                  <a:cubicBezTo>
                    <a:pt x="6889" y="3878"/>
                    <a:pt x="6872" y="3512"/>
                    <a:pt x="6860" y="3560"/>
                  </a:cubicBezTo>
                  <a:cubicBezTo>
                    <a:pt x="6848" y="3608"/>
                    <a:pt x="6853" y="3660"/>
                    <a:pt x="6819" y="3683"/>
                  </a:cubicBezTo>
                  <a:cubicBezTo>
                    <a:pt x="6785" y="3706"/>
                    <a:pt x="7631" y="3696"/>
                    <a:pt x="6655" y="3700"/>
                  </a:cubicBezTo>
                  <a:cubicBezTo>
                    <a:pt x="5679" y="3704"/>
                    <a:pt x="1922" y="3708"/>
                    <a:pt x="961" y="3708"/>
                  </a:cubicBezTo>
                  <a:cubicBezTo>
                    <a:pt x="0" y="3708"/>
                    <a:pt x="912" y="3708"/>
                    <a:pt x="887" y="3700"/>
                  </a:cubicBezTo>
                  <a:cubicBezTo>
                    <a:pt x="862" y="3692"/>
                    <a:pt x="841" y="3714"/>
                    <a:pt x="812" y="3658"/>
                  </a:cubicBezTo>
                  <a:cubicBezTo>
                    <a:pt x="783" y="3602"/>
                    <a:pt x="730" y="3432"/>
                    <a:pt x="714" y="3362"/>
                  </a:cubicBezTo>
                  <a:cubicBezTo>
                    <a:pt x="698" y="3292"/>
                    <a:pt x="713" y="3718"/>
                    <a:pt x="714" y="3239"/>
                  </a:cubicBezTo>
                  <a:cubicBezTo>
                    <a:pt x="715" y="2760"/>
                    <a:pt x="715" y="980"/>
                    <a:pt x="722" y="490"/>
                  </a:cubicBezTo>
                  <a:cubicBezTo>
                    <a:pt x="729" y="0"/>
                    <a:pt x="719" y="345"/>
                    <a:pt x="755" y="301"/>
                  </a:cubicBezTo>
                  <a:cubicBezTo>
                    <a:pt x="791" y="257"/>
                    <a:pt x="767" y="247"/>
                    <a:pt x="941" y="228"/>
                  </a:cubicBezTo>
                  <a:cubicBezTo>
                    <a:pt x="1115" y="209"/>
                    <a:pt x="1499" y="189"/>
                    <a:pt x="1800" y="186"/>
                  </a:cubicBezTo>
                  <a:cubicBezTo>
                    <a:pt x="2101" y="183"/>
                    <a:pt x="2428" y="212"/>
                    <a:pt x="2746" y="211"/>
                  </a:cubicBezTo>
                  <a:cubicBezTo>
                    <a:pt x="3064" y="210"/>
                    <a:pt x="3388" y="178"/>
                    <a:pt x="3709" y="178"/>
                  </a:cubicBezTo>
                  <a:cubicBezTo>
                    <a:pt x="4030" y="178"/>
                    <a:pt x="4354" y="211"/>
                    <a:pt x="4672" y="211"/>
                  </a:cubicBezTo>
                  <a:cubicBezTo>
                    <a:pt x="4990" y="211"/>
                    <a:pt x="5294" y="178"/>
                    <a:pt x="5618" y="178"/>
                  </a:cubicBezTo>
                  <a:cubicBezTo>
                    <a:pt x="5942" y="178"/>
                    <a:pt x="6422" y="210"/>
                    <a:pt x="6614" y="213"/>
                  </a:cubicBezTo>
                  <a:cubicBezTo>
                    <a:pt x="6806" y="216"/>
                    <a:pt x="6720" y="195"/>
                    <a:pt x="6770" y="194"/>
                  </a:cubicBezTo>
                  <a:cubicBezTo>
                    <a:pt x="6820" y="193"/>
                    <a:pt x="6884" y="203"/>
                    <a:pt x="6914" y="205"/>
                  </a:cubicBezTo>
                  <a:cubicBezTo>
                    <a:pt x="6914" y="205"/>
                    <a:pt x="6893" y="507"/>
                    <a:pt x="6893" y="507"/>
                  </a:cubicBezTo>
                  <a:close/>
                </a:path>
              </a:pathLst>
            </a:custGeom>
            <a:solidFill>
              <a:srgbClr val="D7AE85"/>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13" name="Freeform 5"/>
            <p:cNvSpPr>
              <a:spLocks/>
            </p:cNvSpPr>
            <p:nvPr/>
          </p:nvSpPr>
          <p:spPr bwMode="auto">
            <a:xfrm>
              <a:off x="-166" y="1567"/>
              <a:ext cx="6163" cy="64"/>
            </a:xfrm>
            <a:custGeom>
              <a:avLst/>
              <a:gdLst>
                <a:gd name="T0" fmla="*/ 0 w 6163"/>
                <a:gd name="T1" fmla="*/ 58 h 64"/>
                <a:gd name="T2" fmla="*/ 190 w 6163"/>
                <a:gd name="T3" fmla="*/ 58 h 64"/>
                <a:gd name="T4" fmla="*/ 1097 w 6163"/>
                <a:gd name="T5" fmla="*/ 19 h 64"/>
                <a:gd name="T6" fmla="*/ 2036 w 6163"/>
                <a:gd name="T7" fmla="*/ 35 h 64"/>
                <a:gd name="T8" fmla="*/ 3022 w 6163"/>
                <a:gd name="T9" fmla="*/ 27 h 64"/>
                <a:gd name="T10" fmla="*/ 3946 w 6163"/>
                <a:gd name="T11" fmla="*/ 27 h 64"/>
                <a:gd name="T12" fmla="*/ 4900 w 6163"/>
                <a:gd name="T13" fmla="*/ 3 h 64"/>
                <a:gd name="T14" fmla="*/ 5863 w 6163"/>
                <a:gd name="T15" fmla="*/ 43 h 64"/>
                <a:gd name="T16" fmla="*/ 6163 w 6163"/>
                <a:gd name="T17" fmla="*/ 3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64">
                  <a:moveTo>
                    <a:pt x="0" y="58"/>
                  </a:moveTo>
                  <a:cubicBezTo>
                    <a:pt x="3" y="60"/>
                    <a:pt x="7" y="64"/>
                    <a:pt x="190" y="58"/>
                  </a:cubicBezTo>
                  <a:cubicBezTo>
                    <a:pt x="373" y="52"/>
                    <a:pt x="789" y="23"/>
                    <a:pt x="1097" y="19"/>
                  </a:cubicBezTo>
                  <a:cubicBezTo>
                    <a:pt x="1405" y="15"/>
                    <a:pt x="1715" y="34"/>
                    <a:pt x="2036" y="35"/>
                  </a:cubicBezTo>
                  <a:cubicBezTo>
                    <a:pt x="2357" y="36"/>
                    <a:pt x="2704" y="28"/>
                    <a:pt x="3022" y="27"/>
                  </a:cubicBezTo>
                  <a:cubicBezTo>
                    <a:pt x="3340" y="26"/>
                    <a:pt x="3633" y="31"/>
                    <a:pt x="3946" y="27"/>
                  </a:cubicBezTo>
                  <a:cubicBezTo>
                    <a:pt x="4259" y="23"/>
                    <a:pt x="4581" y="0"/>
                    <a:pt x="4900" y="3"/>
                  </a:cubicBezTo>
                  <a:cubicBezTo>
                    <a:pt x="5219" y="6"/>
                    <a:pt x="5653" y="38"/>
                    <a:pt x="5863" y="43"/>
                  </a:cubicBezTo>
                  <a:cubicBezTo>
                    <a:pt x="6073" y="48"/>
                    <a:pt x="6115" y="36"/>
                    <a:pt x="6163" y="3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14" name="Freeform 6"/>
            <p:cNvSpPr>
              <a:spLocks/>
            </p:cNvSpPr>
            <p:nvPr/>
          </p:nvSpPr>
          <p:spPr bwMode="auto">
            <a:xfrm>
              <a:off x="-181" y="2223"/>
              <a:ext cx="6163" cy="88"/>
            </a:xfrm>
            <a:custGeom>
              <a:avLst/>
              <a:gdLst>
                <a:gd name="T0" fmla="*/ 0 w 6163"/>
                <a:gd name="T1" fmla="*/ 58 h 88"/>
                <a:gd name="T2" fmla="*/ 190 w 6163"/>
                <a:gd name="T3" fmla="*/ 58 h 88"/>
                <a:gd name="T4" fmla="*/ 1127 w 6163"/>
                <a:gd name="T5" fmla="*/ 56 h 88"/>
                <a:gd name="T6" fmla="*/ 2098 w 6163"/>
                <a:gd name="T7" fmla="*/ 23 h 88"/>
                <a:gd name="T8" fmla="*/ 3028 w 6163"/>
                <a:gd name="T9" fmla="*/ 48 h 88"/>
                <a:gd name="T10" fmla="*/ 3974 w 6163"/>
                <a:gd name="T11" fmla="*/ 81 h 88"/>
                <a:gd name="T12" fmla="*/ 4970 w 6163"/>
                <a:gd name="T13" fmla="*/ 7 h 88"/>
                <a:gd name="T14" fmla="*/ 5908 w 6163"/>
                <a:gd name="T15" fmla="*/ 40 h 88"/>
                <a:gd name="T16" fmla="*/ 6163 w 6163"/>
                <a:gd name="T17" fmla="*/ 3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88">
                  <a:moveTo>
                    <a:pt x="0" y="58"/>
                  </a:moveTo>
                  <a:cubicBezTo>
                    <a:pt x="3" y="60"/>
                    <a:pt x="2" y="58"/>
                    <a:pt x="190" y="58"/>
                  </a:cubicBezTo>
                  <a:cubicBezTo>
                    <a:pt x="378" y="58"/>
                    <a:pt x="809" y="62"/>
                    <a:pt x="1127" y="56"/>
                  </a:cubicBezTo>
                  <a:cubicBezTo>
                    <a:pt x="1445" y="50"/>
                    <a:pt x="1781" y="24"/>
                    <a:pt x="2098" y="23"/>
                  </a:cubicBezTo>
                  <a:cubicBezTo>
                    <a:pt x="2415" y="22"/>
                    <a:pt x="2715" y="38"/>
                    <a:pt x="3028" y="48"/>
                  </a:cubicBezTo>
                  <a:cubicBezTo>
                    <a:pt x="3341" y="58"/>
                    <a:pt x="3650" y="88"/>
                    <a:pt x="3974" y="81"/>
                  </a:cubicBezTo>
                  <a:cubicBezTo>
                    <a:pt x="4298" y="74"/>
                    <a:pt x="4648" y="14"/>
                    <a:pt x="4970" y="7"/>
                  </a:cubicBezTo>
                  <a:cubicBezTo>
                    <a:pt x="5292" y="0"/>
                    <a:pt x="5709" y="35"/>
                    <a:pt x="5908" y="40"/>
                  </a:cubicBezTo>
                  <a:cubicBezTo>
                    <a:pt x="6107" y="45"/>
                    <a:pt x="6110" y="36"/>
                    <a:pt x="6163" y="3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15" name="Freeform 7"/>
            <p:cNvSpPr>
              <a:spLocks/>
            </p:cNvSpPr>
            <p:nvPr/>
          </p:nvSpPr>
          <p:spPr bwMode="auto">
            <a:xfrm>
              <a:off x="-187" y="2928"/>
              <a:ext cx="6163" cy="54"/>
            </a:xfrm>
            <a:custGeom>
              <a:avLst/>
              <a:gdLst>
                <a:gd name="T0" fmla="*/ 0 w 6163"/>
                <a:gd name="T1" fmla="*/ 41 h 54"/>
                <a:gd name="T2" fmla="*/ 220 w 6163"/>
                <a:gd name="T3" fmla="*/ 34 h 54"/>
                <a:gd name="T4" fmla="*/ 1109 w 6163"/>
                <a:gd name="T5" fmla="*/ 18 h 54"/>
                <a:gd name="T6" fmla="*/ 2063 w 6163"/>
                <a:gd name="T7" fmla="*/ 51 h 54"/>
                <a:gd name="T8" fmla="*/ 3034 w 6163"/>
                <a:gd name="T9" fmla="*/ 1 h 54"/>
                <a:gd name="T10" fmla="*/ 3980 w 6163"/>
                <a:gd name="T11" fmla="*/ 43 h 54"/>
                <a:gd name="T12" fmla="*/ 4951 w 6163"/>
                <a:gd name="T13" fmla="*/ 26 h 54"/>
                <a:gd name="T14" fmla="*/ 5914 w 6163"/>
                <a:gd name="T15" fmla="*/ 26 h 54"/>
                <a:gd name="T16" fmla="*/ 6163 w 6163"/>
                <a:gd name="T17"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54">
                  <a:moveTo>
                    <a:pt x="0" y="41"/>
                  </a:moveTo>
                  <a:cubicBezTo>
                    <a:pt x="37" y="40"/>
                    <a:pt x="35" y="38"/>
                    <a:pt x="220" y="34"/>
                  </a:cubicBezTo>
                  <a:cubicBezTo>
                    <a:pt x="405" y="30"/>
                    <a:pt x="802" y="15"/>
                    <a:pt x="1109" y="18"/>
                  </a:cubicBezTo>
                  <a:cubicBezTo>
                    <a:pt x="1416" y="21"/>
                    <a:pt x="1742" y="54"/>
                    <a:pt x="2063" y="51"/>
                  </a:cubicBezTo>
                  <a:cubicBezTo>
                    <a:pt x="2384" y="48"/>
                    <a:pt x="2715" y="2"/>
                    <a:pt x="3034" y="1"/>
                  </a:cubicBezTo>
                  <a:cubicBezTo>
                    <a:pt x="3353" y="0"/>
                    <a:pt x="3661" y="39"/>
                    <a:pt x="3980" y="43"/>
                  </a:cubicBezTo>
                  <a:cubicBezTo>
                    <a:pt x="4299" y="47"/>
                    <a:pt x="4629" y="29"/>
                    <a:pt x="4951" y="26"/>
                  </a:cubicBezTo>
                  <a:cubicBezTo>
                    <a:pt x="5273" y="23"/>
                    <a:pt x="5712" y="27"/>
                    <a:pt x="5914" y="26"/>
                  </a:cubicBezTo>
                  <a:cubicBezTo>
                    <a:pt x="6116" y="25"/>
                    <a:pt x="6111" y="20"/>
                    <a:pt x="6163" y="18"/>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16" name="Freeform 8"/>
            <p:cNvSpPr>
              <a:spLocks/>
            </p:cNvSpPr>
            <p:nvPr/>
          </p:nvSpPr>
          <p:spPr bwMode="auto">
            <a:xfrm>
              <a:off x="-200" y="3547"/>
              <a:ext cx="6163" cy="119"/>
            </a:xfrm>
            <a:custGeom>
              <a:avLst/>
              <a:gdLst>
                <a:gd name="T0" fmla="*/ 0 w 6163"/>
                <a:gd name="T1" fmla="*/ 105 h 119"/>
                <a:gd name="T2" fmla="*/ 190 w 6163"/>
                <a:gd name="T3" fmla="*/ 105 h 119"/>
                <a:gd name="T4" fmla="*/ 1072 w 6163"/>
                <a:gd name="T5" fmla="*/ 82 h 119"/>
                <a:gd name="T6" fmla="*/ 2068 w 6163"/>
                <a:gd name="T7" fmla="*/ 74 h 119"/>
                <a:gd name="T8" fmla="*/ 3039 w 6163"/>
                <a:gd name="T9" fmla="*/ 0 h 119"/>
                <a:gd name="T10" fmla="*/ 3977 w 6163"/>
                <a:gd name="T11" fmla="*/ 74 h 119"/>
                <a:gd name="T12" fmla="*/ 4899 w 6163"/>
                <a:gd name="T13" fmla="*/ 115 h 119"/>
                <a:gd name="T14" fmla="*/ 5894 w 6163"/>
                <a:gd name="T15" fmla="*/ 49 h 119"/>
                <a:gd name="T16" fmla="*/ 6163 w 6163"/>
                <a:gd name="T17" fmla="*/ 8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119">
                  <a:moveTo>
                    <a:pt x="0" y="105"/>
                  </a:moveTo>
                  <a:cubicBezTo>
                    <a:pt x="3" y="107"/>
                    <a:pt x="11" y="109"/>
                    <a:pt x="190" y="105"/>
                  </a:cubicBezTo>
                  <a:cubicBezTo>
                    <a:pt x="369" y="101"/>
                    <a:pt x="759" y="87"/>
                    <a:pt x="1072" y="82"/>
                  </a:cubicBezTo>
                  <a:cubicBezTo>
                    <a:pt x="1385" y="77"/>
                    <a:pt x="1740" y="88"/>
                    <a:pt x="2068" y="74"/>
                  </a:cubicBezTo>
                  <a:cubicBezTo>
                    <a:pt x="2396" y="60"/>
                    <a:pt x="2721" y="0"/>
                    <a:pt x="3039" y="0"/>
                  </a:cubicBezTo>
                  <a:cubicBezTo>
                    <a:pt x="3357" y="0"/>
                    <a:pt x="3667" y="55"/>
                    <a:pt x="3977" y="74"/>
                  </a:cubicBezTo>
                  <a:cubicBezTo>
                    <a:pt x="4287" y="93"/>
                    <a:pt x="4580" y="119"/>
                    <a:pt x="4899" y="115"/>
                  </a:cubicBezTo>
                  <a:cubicBezTo>
                    <a:pt x="5218" y="111"/>
                    <a:pt x="5683" y="55"/>
                    <a:pt x="5894" y="49"/>
                  </a:cubicBezTo>
                  <a:cubicBezTo>
                    <a:pt x="6105" y="43"/>
                    <a:pt x="6107" y="75"/>
                    <a:pt x="6163" y="82"/>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17" name="Freeform 9"/>
            <p:cNvSpPr>
              <a:spLocks/>
            </p:cNvSpPr>
            <p:nvPr/>
          </p:nvSpPr>
          <p:spPr bwMode="auto">
            <a:xfrm>
              <a:off x="905" y="979"/>
              <a:ext cx="55" cy="3456"/>
            </a:xfrm>
            <a:custGeom>
              <a:avLst/>
              <a:gdLst>
                <a:gd name="T0" fmla="*/ 0 w 55"/>
                <a:gd name="T1" fmla="*/ 0 h 3456"/>
                <a:gd name="T2" fmla="*/ 50 w 55"/>
                <a:gd name="T3" fmla="*/ 683 h 3456"/>
                <a:gd name="T4" fmla="*/ 33 w 55"/>
                <a:gd name="T5" fmla="*/ 1358 h 3456"/>
                <a:gd name="T6" fmla="*/ 17 w 55"/>
                <a:gd name="T7" fmla="*/ 2024 h 3456"/>
                <a:gd name="T8" fmla="*/ 41 w 55"/>
                <a:gd name="T9" fmla="*/ 2683 h 3456"/>
                <a:gd name="T10" fmla="*/ 41 w 55"/>
                <a:gd name="T11" fmla="*/ 3308 h 3456"/>
                <a:gd name="T12" fmla="*/ 41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0" y="0"/>
                  </a:moveTo>
                  <a:cubicBezTo>
                    <a:pt x="22" y="228"/>
                    <a:pt x="45" y="457"/>
                    <a:pt x="50" y="683"/>
                  </a:cubicBezTo>
                  <a:cubicBezTo>
                    <a:pt x="55" y="909"/>
                    <a:pt x="38" y="1135"/>
                    <a:pt x="33" y="1358"/>
                  </a:cubicBezTo>
                  <a:cubicBezTo>
                    <a:pt x="28" y="1581"/>
                    <a:pt x="16" y="1803"/>
                    <a:pt x="17" y="2024"/>
                  </a:cubicBezTo>
                  <a:cubicBezTo>
                    <a:pt x="18" y="2245"/>
                    <a:pt x="37" y="2469"/>
                    <a:pt x="41" y="2683"/>
                  </a:cubicBezTo>
                  <a:cubicBezTo>
                    <a:pt x="45" y="2897"/>
                    <a:pt x="41" y="3179"/>
                    <a:pt x="41" y="3308"/>
                  </a:cubicBezTo>
                  <a:cubicBezTo>
                    <a:pt x="41" y="3437"/>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18" name="Freeform 10"/>
            <p:cNvSpPr>
              <a:spLocks/>
            </p:cNvSpPr>
            <p:nvPr/>
          </p:nvSpPr>
          <p:spPr bwMode="auto">
            <a:xfrm>
              <a:off x="1857" y="1001"/>
              <a:ext cx="69" cy="3456"/>
            </a:xfrm>
            <a:custGeom>
              <a:avLst/>
              <a:gdLst>
                <a:gd name="T0" fmla="*/ 0 w 69"/>
                <a:gd name="T1" fmla="*/ 0 h 3456"/>
                <a:gd name="T2" fmla="*/ 11 w 69"/>
                <a:gd name="T3" fmla="*/ 636 h 3456"/>
                <a:gd name="T4" fmla="*/ 68 w 69"/>
                <a:gd name="T5" fmla="*/ 1229 h 3456"/>
                <a:gd name="T6" fmla="*/ 19 w 69"/>
                <a:gd name="T7" fmla="*/ 1961 h 3456"/>
                <a:gd name="T8" fmla="*/ 11 w 69"/>
                <a:gd name="T9" fmla="*/ 2587 h 3456"/>
                <a:gd name="T10" fmla="*/ 41 w 69"/>
                <a:gd name="T11" fmla="*/ 3308 h 3456"/>
                <a:gd name="T12" fmla="*/ 41 w 69"/>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69" h="3456">
                  <a:moveTo>
                    <a:pt x="0" y="0"/>
                  </a:moveTo>
                  <a:cubicBezTo>
                    <a:pt x="2" y="106"/>
                    <a:pt x="0" y="431"/>
                    <a:pt x="11" y="636"/>
                  </a:cubicBezTo>
                  <a:cubicBezTo>
                    <a:pt x="22" y="841"/>
                    <a:pt x="67" y="1008"/>
                    <a:pt x="68" y="1229"/>
                  </a:cubicBezTo>
                  <a:cubicBezTo>
                    <a:pt x="69" y="1450"/>
                    <a:pt x="28" y="1735"/>
                    <a:pt x="19" y="1961"/>
                  </a:cubicBezTo>
                  <a:cubicBezTo>
                    <a:pt x="10" y="2187"/>
                    <a:pt x="7" y="2363"/>
                    <a:pt x="11" y="2587"/>
                  </a:cubicBezTo>
                  <a:cubicBezTo>
                    <a:pt x="15" y="2811"/>
                    <a:pt x="36" y="3163"/>
                    <a:pt x="41" y="3308"/>
                  </a:cubicBezTo>
                  <a:cubicBezTo>
                    <a:pt x="46" y="3453"/>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19" name="Freeform 11"/>
            <p:cNvSpPr>
              <a:spLocks/>
            </p:cNvSpPr>
            <p:nvPr/>
          </p:nvSpPr>
          <p:spPr bwMode="auto">
            <a:xfrm>
              <a:off x="2803" y="960"/>
              <a:ext cx="61" cy="3465"/>
            </a:xfrm>
            <a:custGeom>
              <a:avLst/>
              <a:gdLst>
                <a:gd name="T0" fmla="*/ 0 w 61"/>
                <a:gd name="T1" fmla="*/ 0 h 3465"/>
                <a:gd name="T2" fmla="*/ 36 w 61"/>
                <a:gd name="T3" fmla="*/ 620 h 3465"/>
                <a:gd name="T4" fmla="*/ 52 w 61"/>
                <a:gd name="T5" fmla="*/ 1295 h 3465"/>
                <a:gd name="T6" fmla="*/ 52 w 61"/>
                <a:gd name="T7" fmla="*/ 1978 h 3465"/>
                <a:gd name="T8" fmla="*/ 44 w 61"/>
                <a:gd name="T9" fmla="*/ 2578 h 3465"/>
                <a:gd name="T10" fmla="*/ 61 w 61"/>
                <a:gd name="T11" fmla="*/ 3319 h 3465"/>
                <a:gd name="T12" fmla="*/ 41 w 61"/>
                <a:gd name="T13" fmla="*/ 3456 h 3465"/>
              </a:gdLst>
              <a:ahLst/>
              <a:cxnLst>
                <a:cxn ang="0">
                  <a:pos x="T0" y="T1"/>
                </a:cxn>
                <a:cxn ang="0">
                  <a:pos x="T2" y="T3"/>
                </a:cxn>
                <a:cxn ang="0">
                  <a:pos x="T4" y="T5"/>
                </a:cxn>
                <a:cxn ang="0">
                  <a:pos x="T6" y="T7"/>
                </a:cxn>
                <a:cxn ang="0">
                  <a:pos x="T8" y="T9"/>
                </a:cxn>
                <a:cxn ang="0">
                  <a:pos x="T10" y="T11"/>
                </a:cxn>
                <a:cxn ang="0">
                  <a:pos x="T12" y="T13"/>
                </a:cxn>
              </a:cxnLst>
              <a:rect l="0" t="0" r="r" b="b"/>
              <a:pathLst>
                <a:path w="61" h="3465">
                  <a:moveTo>
                    <a:pt x="0" y="0"/>
                  </a:moveTo>
                  <a:cubicBezTo>
                    <a:pt x="6" y="103"/>
                    <a:pt x="27" y="404"/>
                    <a:pt x="36" y="620"/>
                  </a:cubicBezTo>
                  <a:cubicBezTo>
                    <a:pt x="45" y="836"/>
                    <a:pt x="49" y="1069"/>
                    <a:pt x="52" y="1295"/>
                  </a:cubicBezTo>
                  <a:cubicBezTo>
                    <a:pt x="55" y="1521"/>
                    <a:pt x="53" y="1764"/>
                    <a:pt x="52" y="1978"/>
                  </a:cubicBezTo>
                  <a:cubicBezTo>
                    <a:pt x="51" y="2192"/>
                    <a:pt x="43" y="2355"/>
                    <a:pt x="44" y="2578"/>
                  </a:cubicBezTo>
                  <a:cubicBezTo>
                    <a:pt x="45" y="2801"/>
                    <a:pt x="61" y="3173"/>
                    <a:pt x="61" y="3319"/>
                  </a:cubicBezTo>
                  <a:cubicBezTo>
                    <a:pt x="61" y="3465"/>
                    <a:pt x="45" y="3428"/>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20" name="Freeform 12"/>
            <p:cNvSpPr>
              <a:spLocks/>
            </p:cNvSpPr>
            <p:nvPr/>
          </p:nvSpPr>
          <p:spPr bwMode="auto">
            <a:xfrm>
              <a:off x="3766" y="1009"/>
              <a:ext cx="55" cy="3456"/>
            </a:xfrm>
            <a:custGeom>
              <a:avLst/>
              <a:gdLst>
                <a:gd name="T0" fmla="*/ 8 w 55"/>
                <a:gd name="T1" fmla="*/ 0 h 3456"/>
                <a:gd name="T2" fmla="*/ 3 w 55"/>
                <a:gd name="T3" fmla="*/ 596 h 3456"/>
                <a:gd name="T4" fmla="*/ 27 w 55"/>
                <a:gd name="T5" fmla="*/ 1295 h 3456"/>
                <a:gd name="T6" fmla="*/ 19 w 55"/>
                <a:gd name="T7" fmla="*/ 1970 h 3456"/>
                <a:gd name="T8" fmla="*/ 11 w 55"/>
                <a:gd name="T9" fmla="*/ 2595 h 3456"/>
                <a:gd name="T10" fmla="*/ 49 w 55"/>
                <a:gd name="T11" fmla="*/ 3308 h 3456"/>
                <a:gd name="T12" fmla="*/ 49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8" y="0"/>
                  </a:moveTo>
                  <a:cubicBezTo>
                    <a:pt x="7" y="99"/>
                    <a:pt x="0" y="380"/>
                    <a:pt x="3" y="596"/>
                  </a:cubicBezTo>
                  <a:cubicBezTo>
                    <a:pt x="6" y="812"/>
                    <a:pt x="24" y="1066"/>
                    <a:pt x="27" y="1295"/>
                  </a:cubicBezTo>
                  <a:cubicBezTo>
                    <a:pt x="30" y="1524"/>
                    <a:pt x="22" y="1753"/>
                    <a:pt x="19" y="1970"/>
                  </a:cubicBezTo>
                  <a:cubicBezTo>
                    <a:pt x="16" y="2187"/>
                    <a:pt x="6" y="2372"/>
                    <a:pt x="11" y="2595"/>
                  </a:cubicBezTo>
                  <a:cubicBezTo>
                    <a:pt x="16" y="2818"/>
                    <a:pt x="43" y="3165"/>
                    <a:pt x="49" y="3308"/>
                  </a:cubicBezTo>
                  <a:cubicBezTo>
                    <a:pt x="55" y="3451"/>
                    <a:pt x="49" y="3446"/>
                    <a:pt x="49"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21" name="Freeform 13"/>
            <p:cNvSpPr>
              <a:spLocks/>
            </p:cNvSpPr>
            <p:nvPr/>
          </p:nvSpPr>
          <p:spPr bwMode="auto">
            <a:xfrm>
              <a:off x="4691" y="976"/>
              <a:ext cx="140" cy="3468"/>
            </a:xfrm>
            <a:custGeom>
              <a:avLst/>
              <a:gdLst>
                <a:gd name="T0" fmla="*/ 21 w 140"/>
                <a:gd name="T1" fmla="*/ 0 h 3468"/>
                <a:gd name="T2" fmla="*/ 73 w 140"/>
                <a:gd name="T3" fmla="*/ 604 h 3468"/>
                <a:gd name="T4" fmla="*/ 98 w 140"/>
                <a:gd name="T5" fmla="*/ 1262 h 3468"/>
                <a:gd name="T6" fmla="*/ 82 w 140"/>
                <a:gd name="T7" fmla="*/ 1962 h 3468"/>
                <a:gd name="T8" fmla="*/ 8 w 140"/>
                <a:gd name="T9" fmla="*/ 2661 h 3468"/>
                <a:gd name="T10" fmla="*/ 131 w 140"/>
                <a:gd name="T11" fmla="*/ 3336 h 3468"/>
                <a:gd name="T12" fmla="*/ 62 w 140"/>
                <a:gd name="T13" fmla="*/ 3456 h 3468"/>
              </a:gdLst>
              <a:ahLst/>
              <a:cxnLst>
                <a:cxn ang="0">
                  <a:pos x="T0" y="T1"/>
                </a:cxn>
                <a:cxn ang="0">
                  <a:pos x="T2" y="T3"/>
                </a:cxn>
                <a:cxn ang="0">
                  <a:pos x="T4" y="T5"/>
                </a:cxn>
                <a:cxn ang="0">
                  <a:pos x="T6" y="T7"/>
                </a:cxn>
                <a:cxn ang="0">
                  <a:pos x="T8" y="T9"/>
                </a:cxn>
                <a:cxn ang="0">
                  <a:pos x="T10" y="T11"/>
                </a:cxn>
                <a:cxn ang="0">
                  <a:pos x="T12" y="T13"/>
                </a:cxn>
              </a:cxnLst>
              <a:rect l="0" t="0" r="r" b="b"/>
              <a:pathLst>
                <a:path w="140" h="3468">
                  <a:moveTo>
                    <a:pt x="21" y="0"/>
                  </a:moveTo>
                  <a:cubicBezTo>
                    <a:pt x="30" y="101"/>
                    <a:pt x="60" y="394"/>
                    <a:pt x="73" y="604"/>
                  </a:cubicBezTo>
                  <a:cubicBezTo>
                    <a:pt x="86" y="814"/>
                    <a:pt x="97" y="1036"/>
                    <a:pt x="98" y="1262"/>
                  </a:cubicBezTo>
                  <a:cubicBezTo>
                    <a:pt x="99" y="1488"/>
                    <a:pt x="97" y="1729"/>
                    <a:pt x="82" y="1962"/>
                  </a:cubicBezTo>
                  <a:cubicBezTo>
                    <a:pt x="67" y="2195"/>
                    <a:pt x="0" y="2432"/>
                    <a:pt x="8" y="2661"/>
                  </a:cubicBezTo>
                  <a:cubicBezTo>
                    <a:pt x="16" y="2890"/>
                    <a:pt x="122" y="3204"/>
                    <a:pt x="131" y="3336"/>
                  </a:cubicBezTo>
                  <a:cubicBezTo>
                    <a:pt x="140" y="3468"/>
                    <a:pt x="76" y="3431"/>
                    <a:pt x="62"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22" name="Freeform 14"/>
            <p:cNvSpPr>
              <a:spLocks/>
            </p:cNvSpPr>
            <p:nvPr/>
          </p:nvSpPr>
          <p:spPr bwMode="auto">
            <a:xfrm>
              <a:off x="5691" y="1001"/>
              <a:ext cx="55" cy="3456"/>
            </a:xfrm>
            <a:custGeom>
              <a:avLst/>
              <a:gdLst>
                <a:gd name="T0" fmla="*/ 0 w 55"/>
                <a:gd name="T1" fmla="*/ 0 h 3456"/>
                <a:gd name="T2" fmla="*/ 50 w 55"/>
                <a:gd name="T3" fmla="*/ 683 h 3456"/>
                <a:gd name="T4" fmla="*/ 33 w 55"/>
                <a:gd name="T5" fmla="*/ 1358 h 3456"/>
                <a:gd name="T6" fmla="*/ 17 w 55"/>
                <a:gd name="T7" fmla="*/ 2024 h 3456"/>
                <a:gd name="T8" fmla="*/ 41 w 55"/>
                <a:gd name="T9" fmla="*/ 2683 h 3456"/>
                <a:gd name="T10" fmla="*/ 41 w 55"/>
                <a:gd name="T11" fmla="*/ 3308 h 3456"/>
                <a:gd name="T12" fmla="*/ 41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0" y="0"/>
                  </a:moveTo>
                  <a:cubicBezTo>
                    <a:pt x="22" y="228"/>
                    <a:pt x="45" y="457"/>
                    <a:pt x="50" y="683"/>
                  </a:cubicBezTo>
                  <a:cubicBezTo>
                    <a:pt x="55" y="909"/>
                    <a:pt x="38" y="1135"/>
                    <a:pt x="33" y="1358"/>
                  </a:cubicBezTo>
                  <a:cubicBezTo>
                    <a:pt x="28" y="1581"/>
                    <a:pt x="16" y="1803"/>
                    <a:pt x="17" y="2024"/>
                  </a:cubicBezTo>
                  <a:cubicBezTo>
                    <a:pt x="18" y="2245"/>
                    <a:pt x="37" y="2469"/>
                    <a:pt x="41" y="2683"/>
                  </a:cubicBezTo>
                  <a:cubicBezTo>
                    <a:pt x="45" y="2897"/>
                    <a:pt x="41" y="3179"/>
                    <a:pt x="41" y="3308"/>
                  </a:cubicBezTo>
                  <a:cubicBezTo>
                    <a:pt x="41" y="3437"/>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23" name="Freeform 15"/>
            <p:cNvSpPr>
              <a:spLocks/>
            </p:cNvSpPr>
            <p:nvPr/>
          </p:nvSpPr>
          <p:spPr bwMode="auto">
            <a:xfrm>
              <a:off x="-12" y="993"/>
              <a:ext cx="55" cy="3456"/>
            </a:xfrm>
            <a:custGeom>
              <a:avLst/>
              <a:gdLst>
                <a:gd name="T0" fmla="*/ 0 w 55"/>
                <a:gd name="T1" fmla="*/ 0 h 3456"/>
                <a:gd name="T2" fmla="*/ 50 w 55"/>
                <a:gd name="T3" fmla="*/ 683 h 3456"/>
                <a:gd name="T4" fmla="*/ 33 w 55"/>
                <a:gd name="T5" fmla="*/ 1358 h 3456"/>
                <a:gd name="T6" fmla="*/ 17 w 55"/>
                <a:gd name="T7" fmla="*/ 2024 h 3456"/>
                <a:gd name="T8" fmla="*/ 41 w 55"/>
                <a:gd name="T9" fmla="*/ 2683 h 3456"/>
                <a:gd name="T10" fmla="*/ 41 w 55"/>
                <a:gd name="T11" fmla="*/ 3308 h 3456"/>
                <a:gd name="T12" fmla="*/ 41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0" y="0"/>
                  </a:moveTo>
                  <a:cubicBezTo>
                    <a:pt x="22" y="228"/>
                    <a:pt x="45" y="457"/>
                    <a:pt x="50" y="683"/>
                  </a:cubicBezTo>
                  <a:cubicBezTo>
                    <a:pt x="55" y="909"/>
                    <a:pt x="38" y="1135"/>
                    <a:pt x="33" y="1358"/>
                  </a:cubicBezTo>
                  <a:cubicBezTo>
                    <a:pt x="28" y="1581"/>
                    <a:pt x="16" y="1803"/>
                    <a:pt x="17" y="2024"/>
                  </a:cubicBezTo>
                  <a:cubicBezTo>
                    <a:pt x="18" y="2245"/>
                    <a:pt x="37" y="2469"/>
                    <a:pt x="41" y="2683"/>
                  </a:cubicBezTo>
                  <a:cubicBezTo>
                    <a:pt x="45" y="2897"/>
                    <a:pt x="41" y="3179"/>
                    <a:pt x="41" y="3308"/>
                  </a:cubicBezTo>
                  <a:cubicBezTo>
                    <a:pt x="41" y="3437"/>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1378" name="Picture 2" descr="D112-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63" y="-25400"/>
            <a:ext cx="9178926" cy="7199313"/>
          </a:xfrm>
          <a:prstGeom prst="rect">
            <a:avLst/>
          </a:prstGeom>
          <a:noFill/>
          <a:extLst>
            <a:ext uri="{909E8E84-426E-40DD-AFC4-6F175D3DCCD1}">
              <a14:hiddenFill xmlns:a14="http://schemas.microsoft.com/office/drawing/2010/main">
                <a:solidFill>
                  <a:srgbClr val="FFFFFF"/>
                </a:solidFill>
              </a14:hiddenFill>
            </a:ext>
          </a:extLst>
        </p:spPr>
      </p:pic>
      <p:sp>
        <p:nvSpPr>
          <p:cNvPr id="741379" name="Text Box 3"/>
          <p:cNvSpPr txBox="1">
            <a:spLocks noChangeArrowheads="1"/>
          </p:cNvSpPr>
          <p:nvPr/>
        </p:nvSpPr>
        <p:spPr bwMode="auto">
          <a:xfrm>
            <a:off x="-15875" y="144463"/>
            <a:ext cx="9140825"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5400">
                <a:solidFill>
                  <a:schemeClr val="bg1"/>
                </a:solidFill>
              </a:rPr>
              <a:t>“mosaicity” with visible light</a:t>
            </a:r>
          </a:p>
        </p:txBody>
      </p:sp>
    </p:spTree>
  </p:cSld>
  <p:clrMapOvr>
    <a:masterClrMapping/>
  </p:clrMapOvr>
  <p:transition/>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04834" name="Rectangle 2"/>
          <p:cNvSpPr>
            <a:spLocks noChangeArrowheads="1"/>
          </p:cNvSpPr>
          <p:nvPr/>
        </p:nvSpPr>
        <p:spPr bwMode="auto">
          <a:xfrm rot="2125370">
            <a:off x="5984875" y="4130675"/>
            <a:ext cx="152400" cy="152400"/>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4835" name="Rectangle 3"/>
          <p:cNvSpPr>
            <a:spLocks noChangeArrowheads="1"/>
          </p:cNvSpPr>
          <p:nvPr/>
        </p:nvSpPr>
        <p:spPr bwMode="auto">
          <a:xfrm rot="438218">
            <a:off x="4276725" y="4572000"/>
            <a:ext cx="152400" cy="152400"/>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4836" name="Oval 4"/>
          <p:cNvSpPr>
            <a:spLocks noChangeArrowheads="1"/>
          </p:cNvSpPr>
          <p:nvPr/>
        </p:nvSpPr>
        <p:spPr bwMode="auto">
          <a:xfrm>
            <a:off x="4254500" y="2819400"/>
            <a:ext cx="457200" cy="4572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4837" name="Oval 5"/>
          <p:cNvSpPr>
            <a:spLocks noChangeArrowheads="1"/>
          </p:cNvSpPr>
          <p:nvPr/>
        </p:nvSpPr>
        <p:spPr bwMode="auto">
          <a:xfrm>
            <a:off x="5308600" y="4724400"/>
            <a:ext cx="457200" cy="4572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4838" name="Line 6"/>
          <p:cNvSpPr>
            <a:spLocks noChangeShapeType="1"/>
          </p:cNvSpPr>
          <p:nvPr/>
        </p:nvSpPr>
        <p:spPr bwMode="auto">
          <a:xfrm flipV="1">
            <a:off x="609600" y="3048000"/>
            <a:ext cx="3886200" cy="9906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39" name="Line 7"/>
          <p:cNvSpPr>
            <a:spLocks noChangeShapeType="1"/>
          </p:cNvSpPr>
          <p:nvPr/>
        </p:nvSpPr>
        <p:spPr bwMode="auto">
          <a:xfrm>
            <a:off x="609600" y="4038600"/>
            <a:ext cx="4953000" cy="9144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40" name="Line 8"/>
          <p:cNvSpPr>
            <a:spLocks noChangeShapeType="1"/>
          </p:cNvSpPr>
          <p:nvPr/>
        </p:nvSpPr>
        <p:spPr bwMode="auto">
          <a:xfrm flipV="1">
            <a:off x="4495800" y="1752600"/>
            <a:ext cx="3657600" cy="12954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41" name="Line 9"/>
          <p:cNvSpPr>
            <a:spLocks noChangeShapeType="1"/>
          </p:cNvSpPr>
          <p:nvPr/>
        </p:nvSpPr>
        <p:spPr bwMode="auto">
          <a:xfrm flipV="1">
            <a:off x="5562600" y="1752600"/>
            <a:ext cx="2590800" cy="32004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42" name="Text Box 10"/>
          <p:cNvSpPr txBox="1">
            <a:spLocks noChangeArrowheads="1"/>
          </p:cNvSpPr>
          <p:nvPr/>
        </p:nvSpPr>
        <p:spPr bwMode="auto">
          <a:xfrm>
            <a:off x="228600" y="3505200"/>
            <a:ext cx="869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source</a:t>
            </a:r>
          </a:p>
        </p:txBody>
      </p:sp>
      <p:sp>
        <p:nvSpPr>
          <p:cNvPr id="504843" name="Text Box 11"/>
          <p:cNvSpPr txBox="1">
            <a:spLocks noChangeArrowheads="1"/>
          </p:cNvSpPr>
          <p:nvPr/>
        </p:nvSpPr>
        <p:spPr bwMode="auto">
          <a:xfrm>
            <a:off x="7696200" y="1295400"/>
            <a:ext cx="1009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detector</a:t>
            </a:r>
          </a:p>
        </p:txBody>
      </p:sp>
      <p:sp>
        <p:nvSpPr>
          <p:cNvPr id="504844" name="Line 12"/>
          <p:cNvSpPr>
            <a:spLocks noChangeShapeType="1"/>
          </p:cNvSpPr>
          <p:nvPr/>
        </p:nvSpPr>
        <p:spPr bwMode="auto">
          <a:xfrm>
            <a:off x="4495800" y="3048000"/>
            <a:ext cx="1066800" cy="19050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45" name="Text Box 13"/>
          <p:cNvSpPr txBox="1">
            <a:spLocks noChangeArrowheads="1"/>
          </p:cNvSpPr>
          <p:nvPr/>
        </p:nvSpPr>
        <p:spPr bwMode="auto">
          <a:xfrm rot="-1882992">
            <a:off x="5021263" y="3729038"/>
            <a:ext cx="323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chemeClr val="bg2"/>
                </a:solidFill>
              </a:rPr>
              <a:t>d</a:t>
            </a:r>
          </a:p>
        </p:txBody>
      </p:sp>
      <p:sp>
        <p:nvSpPr>
          <p:cNvPr id="504846" name="Text Box 14"/>
          <p:cNvSpPr txBox="1">
            <a:spLocks noChangeArrowheads="1"/>
          </p:cNvSpPr>
          <p:nvPr/>
        </p:nvSpPr>
        <p:spPr bwMode="auto">
          <a:xfrm>
            <a:off x="4705350" y="2909888"/>
            <a:ext cx="1009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atom #1</a:t>
            </a:r>
          </a:p>
        </p:txBody>
      </p:sp>
      <p:sp>
        <p:nvSpPr>
          <p:cNvPr id="504847" name="Text Box 15"/>
          <p:cNvSpPr txBox="1">
            <a:spLocks noChangeArrowheads="1"/>
          </p:cNvSpPr>
          <p:nvPr/>
        </p:nvSpPr>
        <p:spPr bwMode="auto">
          <a:xfrm>
            <a:off x="5772150" y="4814888"/>
            <a:ext cx="1009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atom #2</a:t>
            </a:r>
          </a:p>
        </p:txBody>
      </p:sp>
      <p:sp>
        <p:nvSpPr>
          <p:cNvPr id="504848" name="Line 16"/>
          <p:cNvSpPr>
            <a:spLocks noChangeShapeType="1"/>
          </p:cNvSpPr>
          <p:nvPr/>
        </p:nvSpPr>
        <p:spPr bwMode="auto">
          <a:xfrm flipH="1">
            <a:off x="4267200" y="3048000"/>
            <a:ext cx="228600" cy="16764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49" name="Line 17"/>
          <p:cNvSpPr>
            <a:spLocks noChangeShapeType="1"/>
          </p:cNvSpPr>
          <p:nvPr/>
        </p:nvSpPr>
        <p:spPr bwMode="auto">
          <a:xfrm>
            <a:off x="4495800" y="3048000"/>
            <a:ext cx="1676400" cy="114300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50" name="Rectangle 18"/>
          <p:cNvSpPr>
            <a:spLocks noChangeArrowheads="1"/>
          </p:cNvSpPr>
          <p:nvPr/>
        </p:nvSpPr>
        <p:spPr bwMode="auto">
          <a:xfrm>
            <a:off x="249238" y="293688"/>
            <a:ext cx="66992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5400"/>
              <a:t>“near”-ly Bragg’s Law</a:t>
            </a:r>
          </a:p>
        </p:txBody>
      </p:sp>
      <p:grpSp>
        <p:nvGrpSpPr>
          <p:cNvPr id="504851" name="Group 19"/>
          <p:cNvGrpSpPr>
            <a:grpSpLocks/>
          </p:cNvGrpSpPr>
          <p:nvPr/>
        </p:nvGrpSpPr>
        <p:grpSpPr bwMode="auto">
          <a:xfrm>
            <a:off x="-1433513" y="1246188"/>
            <a:ext cx="12114213" cy="6156325"/>
            <a:chOff x="-903" y="785"/>
            <a:chExt cx="7631" cy="3878"/>
          </a:xfrm>
        </p:grpSpPr>
        <p:sp>
          <p:nvSpPr>
            <p:cNvPr id="504852" name="Freeform 20"/>
            <p:cNvSpPr>
              <a:spLocks/>
            </p:cNvSpPr>
            <p:nvPr/>
          </p:nvSpPr>
          <p:spPr bwMode="auto">
            <a:xfrm>
              <a:off x="-903" y="785"/>
              <a:ext cx="7631" cy="3878"/>
            </a:xfrm>
            <a:custGeom>
              <a:avLst/>
              <a:gdLst>
                <a:gd name="T0" fmla="*/ 6893 w 7631"/>
                <a:gd name="T1" fmla="*/ 507 h 3878"/>
                <a:gd name="T2" fmla="*/ 6885 w 7631"/>
                <a:gd name="T3" fmla="*/ 663 h 3878"/>
                <a:gd name="T4" fmla="*/ 6893 w 7631"/>
                <a:gd name="T5" fmla="*/ 3395 h 3878"/>
                <a:gd name="T6" fmla="*/ 6860 w 7631"/>
                <a:gd name="T7" fmla="*/ 3560 h 3878"/>
                <a:gd name="T8" fmla="*/ 6819 w 7631"/>
                <a:gd name="T9" fmla="*/ 3683 h 3878"/>
                <a:gd name="T10" fmla="*/ 6655 w 7631"/>
                <a:gd name="T11" fmla="*/ 3700 h 3878"/>
                <a:gd name="T12" fmla="*/ 961 w 7631"/>
                <a:gd name="T13" fmla="*/ 3708 h 3878"/>
                <a:gd name="T14" fmla="*/ 887 w 7631"/>
                <a:gd name="T15" fmla="*/ 3700 h 3878"/>
                <a:gd name="T16" fmla="*/ 812 w 7631"/>
                <a:gd name="T17" fmla="*/ 3658 h 3878"/>
                <a:gd name="T18" fmla="*/ 714 w 7631"/>
                <a:gd name="T19" fmla="*/ 3362 h 3878"/>
                <a:gd name="T20" fmla="*/ 714 w 7631"/>
                <a:gd name="T21" fmla="*/ 3239 h 3878"/>
                <a:gd name="T22" fmla="*/ 722 w 7631"/>
                <a:gd name="T23" fmla="*/ 490 h 3878"/>
                <a:gd name="T24" fmla="*/ 755 w 7631"/>
                <a:gd name="T25" fmla="*/ 301 h 3878"/>
                <a:gd name="T26" fmla="*/ 941 w 7631"/>
                <a:gd name="T27" fmla="*/ 228 h 3878"/>
                <a:gd name="T28" fmla="*/ 1800 w 7631"/>
                <a:gd name="T29" fmla="*/ 186 h 3878"/>
                <a:gd name="T30" fmla="*/ 2746 w 7631"/>
                <a:gd name="T31" fmla="*/ 211 h 3878"/>
                <a:gd name="T32" fmla="*/ 3709 w 7631"/>
                <a:gd name="T33" fmla="*/ 178 h 3878"/>
                <a:gd name="T34" fmla="*/ 4672 w 7631"/>
                <a:gd name="T35" fmla="*/ 211 h 3878"/>
                <a:gd name="T36" fmla="*/ 5618 w 7631"/>
                <a:gd name="T37" fmla="*/ 178 h 3878"/>
                <a:gd name="T38" fmla="*/ 6614 w 7631"/>
                <a:gd name="T39" fmla="*/ 213 h 3878"/>
                <a:gd name="T40" fmla="*/ 6770 w 7631"/>
                <a:gd name="T41" fmla="*/ 194 h 3878"/>
                <a:gd name="T42" fmla="*/ 6914 w 7631"/>
                <a:gd name="T43" fmla="*/ 205 h 3878"/>
                <a:gd name="T44" fmla="*/ 6893 w 7631"/>
                <a:gd name="T45" fmla="*/ 507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31" h="3878">
                  <a:moveTo>
                    <a:pt x="6893" y="507"/>
                  </a:moveTo>
                  <a:cubicBezTo>
                    <a:pt x="6892" y="533"/>
                    <a:pt x="6885" y="182"/>
                    <a:pt x="6885" y="663"/>
                  </a:cubicBezTo>
                  <a:cubicBezTo>
                    <a:pt x="6885" y="1144"/>
                    <a:pt x="6897" y="2912"/>
                    <a:pt x="6893" y="3395"/>
                  </a:cubicBezTo>
                  <a:cubicBezTo>
                    <a:pt x="6889" y="3878"/>
                    <a:pt x="6872" y="3512"/>
                    <a:pt x="6860" y="3560"/>
                  </a:cubicBezTo>
                  <a:cubicBezTo>
                    <a:pt x="6848" y="3608"/>
                    <a:pt x="6853" y="3660"/>
                    <a:pt x="6819" y="3683"/>
                  </a:cubicBezTo>
                  <a:cubicBezTo>
                    <a:pt x="6785" y="3706"/>
                    <a:pt x="7631" y="3696"/>
                    <a:pt x="6655" y="3700"/>
                  </a:cubicBezTo>
                  <a:cubicBezTo>
                    <a:pt x="5679" y="3704"/>
                    <a:pt x="1922" y="3708"/>
                    <a:pt x="961" y="3708"/>
                  </a:cubicBezTo>
                  <a:cubicBezTo>
                    <a:pt x="0" y="3708"/>
                    <a:pt x="912" y="3708"/>
                    <a:pt x="887" y="3700"/>
                  </a:cubicBezTo>
                  <a:cubicBezTo>
                    <a:pt x="862" y="3692"/>
                    <a:pt x="841" y="3714"/>
                    <a:pt x="812" y="3658"/>
                  </a:cubicBezTo>
                  <a:cubicBezTo>
                    <a:pt x="783" y="3602"/>
                    <a:pt x="730" y="3432"/>
                    <a:pt x="714" y="3362"/>
                  </a:cubicBezTo>
                  <a:cubicBezTo>
                    <a:pt x="698" y="3292"/>
                    <a:pt x="713" y="3718"/>
                    <a:pt x="714" y="3239"/>
                  </a:cubicBezTo>
                  <a:cubicBezTo>
                    <a:pt x="715" y="2760"/>
                    <a:pt x="715" y="980"/>
                    <a:pt x="722" y="490"/>
                  </a:cubicBezTo>
                  <a:cubicBezTo>
                    <a:pt x="729" y="0"/>
                    <a:pt x="719" y="345"/>
                    <a:pt x="755" y="301"/>
                  </a:cubicBezTo>
                  <a:cubicBezTo>
                    <a:pt x="791" y="257"/>
                    <a:pt x="767" y="247"/>
                    <a:pt x="941" y="228"/>
                  </a:cubicBezTo>
                  <a:cubicBezTo>
                    <a:pt x="1115" y="209"/>
                    <a:pt x="1499" y="189"/>
                    <a:pt x="1800" y="186"/>
                  </a:cubicBezTo>
                  <a:cubicBezTo>
                    <a:pt x="2101" y="183"/>
                    <a:pt x="2428" y="212"/>
                    <a:pt x="2746" y="211"/>
                  </a:cubicBezTo>
                  <a:cubicBezTo>
                    <a:pt x="3064" y="210"/>
                    <a:pt x="3388" y="178"/>
                    <a:pt x="3709" y="178"/>
                  </a:cubicBezTo>
                  <a:cubicBezTo>
                    <a:pt x="4030" y="178"/>
                    <a:pt x="4354" y="211"/>
                    <a:pt x="4672" y="211"/>
                  </a:cubicBezTo>
                  <a:cubicBezTo>
                    <a:pt x="4990" y="211"/>
                    <a:pt x="5294" y="178"/>
                    <a:pt x="5618" y="178"/>
                  </a:cubicBezTo>
                  <a:cubicBezTo>
                    <a:pt x="5942" y="178"/>
                    <a:pt x="6422" y="210"/>
                    <a:pt x="6614" y="213"/>
                  </a:cubicBezTo>
                  <a:cubicBezTo>
                    <a:pt x="6806" y="216"/>
                    <a:pt x="6720" y="195"/>
                    <a:pt x="6770" y="194"/>
                  </a:cubicBezTo>
                  <a:cubicBezTo>
                    <a:pt x="6820" y="193"/>
                    <a:pt x="6884" y="203"/>
                    <a:pt x="6914" y="205"/>
                  </a:cubicBezTo>
                  <a:cubicBezTo>
                    <a:pt x="6914" y="205"/>
                    <a:pt x="6893" y="507"/>
                    <a:pt x="6893" y="507"/>
                  </a:cubicBezTo>
                  <a:close/>
                </a:path>
              </a:pathLst>
            </a:custGeom>
            <a:solidFill>
              <a:srgbClr val="D7AE85"/>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53" name="Freeform 21"/>
            <p:cNvSpPr>
              <a:spLocks/>
            </p:cNvSpPr>
            <p:nvPr/>
          </p:nvSpPr>
          <p:spPr bwMode="auto">
            <a:xfrm>
              <a:off x="-166" y="1567"/>
              <a:ext cx="6163" cy="64"/>
            </a:xfrm>
            <a:custGeom>
              <a:avLst/>
              <a:gdLst>
                <a:gd name="T0" fmla="*/ 0 w 6163"/>
                <a:gd name="T1" fmla="*/ 58 h 64"/>
                <a:gd name="T2" fmla="*/ 190 w 6163"/>
                <a:gd name="T3" fmla="*/ 58 h 64"/>
                <a:gd name="T4" fmla="*/ 1097 w 6163"/>
                <a:gd name="T5" fmla="*/ 19 h 64"/>
                <a:gd name="T6" fmla="*/ 2036 w 6163"/>
                <a:gd name="T7" fmla="*/ 35 h 64"/>
                <a:gd name="T8" fmla="*/ 3022 w 6163"/>
                <a:gd name="T9" fmla="*/ 27 h 64"/>
                <a:gd name="T10" fmla="*/ 3946 w 6163"/>
                <a:gd name="T11" fmla="*/ 27 h 64"/>
                <a:gd name="T12" fmla="*/ 4900 w 6163"/>
                <a:gd name="T13" fmla="*/ 3 h 64"/>
                <a:gd name="T14" fmla="*/ 5863 w 6163"/>
                <a:gd name="T15" fmla="*/ 43 h 64"/>
                <a:gd name="T16" fmla="*/ 6163 w 6163"/>
                <a:gd name="T17" fmla="*/ 3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64">
                  <a:moveTo>
                    <a:pt x="0" y="58"/>
                  </a:moveTo>
                  <a:cubicBezTo>
                    <a:pt x="3" y="60"/>
                    <a:pt x="7" y="64"/>
                    <a:pt x="190" y="58"/>
                  </a:cubicBezTo>
                  <a:cubicBezTo>
                    <a:pt x="373" y="52"/>
                    <a:pt x="789" y="23"/>
                    <a:pt x="1097" y="19"/>
                  </a:cubicBezTo>
                  <a:cubicBezTo>
                    <a:pt x="1405" y="15"/>
                    <a:pt x="1715" y="34"/>
                    <a:pt x="2036" y="35"/>
                  </a:cubicBezTo>
                  <a:cubicBezTo>
                    <a:pt x="2357" y="36"/>
                    <a:pt x="2704" y="28"/>
                    <a:pt x="3022" y="27"/>
                  </a:cubicBezTo>
                  <a:cubicBezTo>
                    <a:pt x="3340" y="26"/>
                    <a:pt x="3633" y="31"/>
                    <a:pt x="3946" y="27"/>
                  </a:cubicBezTo>
                  <a:cubicBezTo>
                    <a:pt x="4259" y="23"/>
                    <a:pt x="4581" y="0"/>
                    <a:pt x="4900" y="3"/>
                  </a:cubicBezTo>
                  <a:cubicBezTo>
                    <a:pt x="5219" y="6"/>
                    <a:pt x="5653" y="38"/>
                    <a:pt x="5863" y="43"/>
                  </a:cubicBezTo>
                  <a:cubicBezTo>
                    <a:pt x="6073" y="48"/>
                    <a:pt x="6115" y="36"/>
                    <a:pt x="6163" y="3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54" name="Freeform 22"/>
            <p:cNvSpPr>
              <a:spLocks/>
            </p:cNvSpPr>
            <p:nvPr/>
          </p:nvSpPr>
          <p:spPr bwMode="auto">
            <a:xfrm>
              <a:off x="-181" y="2223"/>
              <a:ext cx="6163" cy="88"/>
            </a:xfrm>
            <a:custGeom>
              <a:avLst/>
              <a:gdLst>
                <a:gd name="T0" fmla="*/ 0 w 6163"/>
                <a:gd name="T1" fmla="*/ 58 h 88"/>
                <a:gd name="T2" fmla="*/ 190 w 6163"/>
                <a:gd name="T3" fmla="*/ 58 h 88"/>
                <a:gd name="T4" fmla="*/ 1127 w 6163"/>
                <a:gd name="T5" fmla="*/ 56 h 88"/>
                <a:gd name="T6" fmla="*/ 2098 w 6163"/>
                <a:gd name="T7" fmla="*/ 23 h 88"/>
                <a:gd name="T8" fmla="*/ 3028 w 6163"/>
                <a:gd name="T9" fmla="*/ 48 h 88"/>
                <a:gd name="T10" fmla="*/ 3974 w 6163"/>
                <a:gd name="T11" fmla="*/ 81 h 88"/>
                <a:gd name="T12" fmla="*/ 4970 w 6163"/>
                <a:gd name="T13" fmla="*/ 7 h 88"/>
                <a:gd name="T14" fmla="*/ 5908 w 6163"/>
                <a:gd name="T15" fmla="*/ 40 h 88"/>
                <a:gd name="T16" fmla="*/ 6163 w 6163"/>
                <a:gd name="T17" fmla="*/ 3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88">
                  <a:moveTo>
                    <a:pt x="0" y="58"/>
                  </a:moveTo>
                  <a:cubicBezTo>
                    <a:pt x="3" y="60"/>
                    <a:pt x="2" y="58"/>
                    <a:pt x="190" y="58"/>
                  </a:cubicBezTo>
                  <a:cubicBezTo>
                    <a:pt x="378" y="58"/>
                    <a:pt x="809" y="62"/>
                    <a:pt x="1127" y="56"/>
                  </a:cubicBezTo>
                  <a:cubicBezTo>
                    <a:pt x="1445" y="50"/>
                    <a:pt x="1781" y="24"/>
                    <a:pt x="2098" y="23"/>
                  </a:cubicBezTo>
                  <a:cubicBezTo>
                    <a:pt x="2415" y="22"/>
                    <a:pt x="2715" y="38"/>
                    <a:pt x="3028" y="48"/>
                  </a:cubicBezTo>
                  <a:cubicBezTo>
                    <a:pt x="3341" y="58"/>
                    <a:pt x="3650" y="88"/>
                    <a:pt x="3974" y="81"/>
                  </a:cubicBezTo>
                  <a:cubicBezTo>
                    <a:pt x="4298" y="74"/>
                    <a:pt x="4648" y="14"/>
                    <a:pt x="4970" y="7"/>
                  </a:cubicBezTo>
                  <a:cubicBezTo>
                    <a:pt x="5292" y="0"/>
                    <a:pt x="5709" y="35"/>
                    <a:pt x="5908" y="40"/>
                  </a:cubicBezTo>
                  <a:cubicBezTo>
                    <a:pt x="6107" y="45"/>
                    <a:pt x="6110" y="36"/>
                    <a:pt x="6163" y="3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55" name="Freeform 23"/>
            <p:cNvSpPr>
              <a:spLocks/>
            </p:cNvSpPr>
            <p:nvPr/>
          </p:nvSpPr>
          <p:spPr bwMode="auto">
            <a:xfrm>
              <a:off x="-187" y="2928"/>
              <a:ext cx="6163" cy="54"/>
            </a:xfrm>
            <a:custGeom>
              <a:avLst/>
              <a:gdLst>
                <a:gd name="T0" fmla="*/ 0 w 6163"/>
                <a:gd name="T1" fmla="*/ 41 h 54"/>
                <a:gd name="T2" fmla="*/ 220 w 6163"/>
                <a:gd name="T3" fmla="*/ 34 h 54"/>
                <a:gd name="T4" fmla="*/ 1109 w 6163"/>
                <a:gd name="T5" fmla="*/ 18 h 54"/>
                <a:gd name="T6" fmla="*/ 2063 w 6163"/>
                <a:gd name="T7" fmla="*/ 51 h 54"/>
                <a:gd name="T8" fmla="*/ 3034 w 6163"/>
                <a:gd name="T9" fmla="*/ 1 h 54"/>
                <a:gd name="T10" fmla="*/ 3980 w 6163"/>
                <a:gd name="T11" fmla="*/ 43 h 54"/>
                <a:gd name="T12" fmla="*/ 4951 w 6163"/>
                <a:gd name="T13" fmla="*/ 26 h 54"/>
                <a:gd name="T14" fmla="*/ 5914 w 6163"/>
                <a:gd name="T15" fmla="*/ 26 h 54"/>
                <a:gd name="T16" fmla="*/ 6163 w 6163"/>
                <a:gd name="T17"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54">
                  <a:moveTo>
                    <a:pt x="0" y="41"/>
                  </a:moveTo>
                  <a:cubicBezTo>
                    <a:pt x="37" y="40"/>
                    <a:pt x="35" y="38"/>
                    <a:pt x="220" y="34"/>
                  </a:cubicBezTo>
                  <a:cubicBezTo>
                    <a:pt x="405" y="30"/>
                    <a:pt x="802" y="15"/>
                    <a:pt x="1109" y="18"/>
                  </a:cubicBezTo>
                  <a:cubicBezTo>
                    <a:pt x="1416" y="21"/>
                    <a:pt x="1742" y="54"/>
                    <a:pt x="2063" y="51"/>
                  </a:cubicBezTo>
                  <a:cubicBezTo>
                    <a:pt x="2384" y="48"/>
                    <a:pt x="2715" y="2"/>
                    <a:pt x="3034" y="1"/>
                  </a:cubicBezTo>
                  <a:cubicBezTo>
                    <a:pt x="3353" y="0"/>
                    <a:pt x="3661" y="39"/>
                    <a:pt x="3980" y="43"/>
                  </a:cubicBezTo>
                  <a:cubicBezTo>
                    <a:pt x="4299" y="47"/>
                    <a:pt x="4629" y="29"/>
                    <a:pt x="4951" y="26"/>
                  </a:cubicBezTo>
                  <a:cubicBezTo>
                    <a:pt x="5273" y="23"/>
                    <a:pt x="5712" y="27"/>
                    <a:pt x="5914" y="26"/>
                  </a:cubicBezTo>
                  <a:cubicBezTo>
                    <a:pt x="6116" y="25"/>
                    <a:pt x="6111" y="20"/>
                    <a:pt x="6163" y="18"/>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56" name="Freeform 24"/>
            <p:cNvSpPr>
              <a:spLocks/>
            </p:cNvSpPr>
            <p:nvPr/>
          </p:nvSpPr>
          <p:spPr bwMode="auto">
            <a:xfrm>
              <a:off x="-200" y="3547"/>
              <a:ext cx="6163" cy="119"/>
            </a:xfrm>
            <a:custGeom>
              <a:avLst/>
              <a:gdLst>
                <a:gd name="T0" fmla="*/ 0 w 6163"/>
                <a:gd name="T1" fmla="*/ 105 h 119"/>
                <a:gd name="T2" fmla="*/ 190 w 6163"/>
                <a:gd name="T3" fmla="*/ 105 h 119"/>
                <a:gd name="T4" fmla="*/ 1072 w 6163"/>
                <a:gd name="T5" fmla="*/ 82 h 119"/>
                <a:gd name="T6" fmla="*/ 2068 w 6163"/>
                <a:gd name="T7" fmla="*/ 74 h 119"/>
                <a:gd name="T8" fmla="*/ 3039 w 6163"/>
                <a:gd name="T9" fmla="*/ 0 h 119"/>
                <a:gd name="T10" fmla="*/ 3977 w 6163"/>
                <a:gd name="T11" fmla="*/ 74 h 119"/>
                <a:gd name="T12" fmla="*/ 4899 w 6163"/>
                <a:gd name="T13" fmla="*/ 115 h 119"/>
                <a:gd name="T14" fmla="*/ 5894 w 6163"/>
                <a:gd name="T15" fmla="*/ 49 h 119"/>
                <a:gd name="T16" fmla="*/ 6163 w 6163"/>
                <a:gd name="T17" fmla="*/ 8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119">
                  <a:moveTo>
                    <a:pt x="0" y="105"/>
                  </a:moveTo>
                  <a:cubicBezTo>
                    <a:pt x="3" y="107"/>
                    <a:pt x="11" y="109"/>
                    <a:pt x="190" y="105"/>
                  </a:cubicBezTo>
                  <a:cubicBezTo>
                    <a:pt x="369" y="101"/>
                    <a:pt x="759" y="87"/>
                    <a:pt x="1072" y="82"/>
                  </a:cubicBezTo>
                  <a:cubicBezTo>
                    <a:pt x="1385" y="77"/>
                    <a:pt x="1740" y="88"/>
                    <a:pt x="2068" y="74"/>
                  </a:cubicBezTo>
                  <a:cubicBezTo>
                    <a:pt x="2396" y="60"/>
                    <a:pt x="2721" y="0"/>
                    <a:pt x="3039" y="0"/>
                  </a:cubicBezTo>
                  <a:cubicBezTo>
                    <a:pt x="3357" y="0"/>
                    <a:pt x="3667" y="55"/>
                    <a:pt x="3977" y="74"/>
                  </a:cubicBezTo>
                  <a:cubicBezTo>
                    <a:pt x="4287" y="93"/>
                    <a:pt x="4580" y="119"/>
                    <a:pt x="4899" y="115"/>
                  </a:cubicBezTo>
                  <a:cubicBezTo>
                    <a:pt x="5218" y="111"/>
                    <a:pt x="5683" y="55"/>
                    <a:pt x="5894" y="49"/>
                  </a:cubicBezTo>
                  <a:cubicBezTo>
                    <a:pt x="6105" y="43"/>
                    <a:pt x="6107" y="75"/>
                    <a:pt x="6163" y="82"/>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57" name="Freeform 25"/>
            <p:cNvSpPr>
              <a:spLocks/>
            </p:cNvSpPr>
            <p:nvPr/>
          </p:nvSpPr>
          <p:spPr bwMode="auto">
            <a:xfrm>
              <a:off x="905" y="979"/>
              <a:ext cx="55" cy="3456"/>
            </a:xfrm>
            <a:custGeom>
              <a:avLst/>
              <a:gdLst>
                <a:gd name="T0" fmla="*/ 0 w 55"/>
                <a:gd name="T1" fmla="*/ 0 h 3456"/>
                <a:gd name="T2" fmla="*/ 50 w 55"/>
                <a:gd name="T3" fmla="*/ 683 h 3456"/>
                <a:gd name="T4" fmla="*/ 33 w 55"/>
                <a:gd name="T5" fmla="*/ 1358 h 3456"/>
                <a:gd name="T6" fmla="*/ 17 w 55"/>
                <a:gd name="T7" fmla="*/ 2024 h 3456"/>
                <a:gd name="T8" fmla="*/ 41 w 55"/>
                <a:gd name="T9" fmla="*/ 2683 h 3456"/>
                <a:gd name="T10" fmla="*/ 41 w 55"/>
                <a:gd name="T11" fmla="*/ 3308 h 3456"/>
                <a:gd name="T12" fmla="*/ 41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0" y="0"/>
                  </a:moveTo>
                  <a:cubicBezTo>
                    <a:pt x="22" y="228"/>
                    <a:pt x="45" y="457"/>
                    <a:pt x="50" y="683"/>
                  </a:cubicBezTo>
                  <a:cubicBezTo>
                    <a:pt x="55" y="909"/>
                    <a:pt x="38" y="1135"/>
                    <a:pt x="33" y="1358"/>
                  </a:cubicBezTo>
                  <a:cubicBezTo>
                    <a:pt x="28" y="1581"/>
                    <a:pt x="16" y="1803"/>
                    <a:pt x="17" y="2024"/>
                  </a:cubicBezTo>
                  <a:cubicBezTo>
                    <a:pt x="18" y="2245"/>
                    <a:pt x="37" y="2469"/>
                    <a:pt x="41" y="2683"/>
                  </a:cubicBezTo>
                  <a:cubicBezTo>
                    <a:pt x="45" y="2897"/>
                    <a:pt x="41" y="3179"/>
                    <a:pt x="41" y="3308"/>
                  </a:cubicBezTo>
                  <a:cubicBezTo>
                    <a:pt x="41" y="3437"/>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58" name="Freeform 26"/>
            <p:cNvSpPr>
              <a:spLocks/>
            </p:cNvSpPr>
            <p:nvPr/>
          </p:nvSpPr>
          <p:spPr bwMode="auto">
            <a:xfrm>
              <a:off x="1857" y="1001"/>
              <a:ext cx="69" cy="3456"/>
            </a:xfrm>
            <a:custGeom>
              <a:avLst/>
              <a:gdLst>
                <a:gd name="T0" fmla="*/ 0 w 69"/>
                <a:gd name="T1" fmla="*/ 0 h 3456"/>
                <a:gd name="T2" fmla="*/ 11 w 69"/>
                <a:gd name="T3" fmla="*/ 636 h 3456"/>
                <a:gd name="T4" fmla="*/ 68 w 69"/>
                <a:gd name="T5" fmla="*/ 1229 h 3456"/>
                <a:gd name="T6" fmla="*/ 19 w 69"/>
                <a:gd name="T7" fmla="*/ 1961 h 3456"/>
                <a:gd name="T8" fmla="*/ 11 w 69"/>
                <a:gd name="T9" fmla="*/ 2587 h 3456"/>
                <a:gd name="T10" fmla="*/ 41 w 69"/>
                <a:gd name="T11" fmla="*/ 3308 h 3456"/>
                <a:gd name="T12" fmla="*/ 41 w 69"/>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69" h="3456">
                  <a:moveTo>
                    <a:pt x="0" y="0"/>
                  </a:moveTo>
                  <a:cubicBezTo>
                    <a:pt x="2" y="106"/>
                    <a:pt x="0" y="431"/>
                    <a:pt x="11" y="636"/>
                  </a:cubicBezTo>
                  <a:cubicBezTo>
                    <a:pt x="22" y="841"/>
                    <a:pt x="67" y="1008"/>
                    <a:pt x="68" y="1229"/>
                  </a:cubicBezTo>
                  <a:cubicBezTo>
                    <a:pt x="69" y="1450"/>
                    <a:pt x="28" y="1735"/>
                    <a:pt x="19" y="1961"/>
                  </a:cubicBezTo>
                  <a:cubicBezTo>
                    <a:pt x="10" y="2187"/>
                    <a:pt x="7" y="2363"/>
                    <a:pt x="11" y="2587"/>
                  </a:cubicBezTo>
                  <a:cubicBezTo>
                    <a:pt x="15" y="2811"/>
                    <a:pt x="36" y="3163"/>
                    <a:pt x="41" y="3308"/>
                  </a:cubicBezTo>
                  <a:cubicBezTo>
                    <a:pt x="46" y="3453"/>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59" name="Freeform 27"/>
            <p:cNvSpPr>
              <a:spLocks/>
            </p:cNvSpPr>
            <p:nvPr/>
          </p:nvSpPr>
          <p:spPr bwMode="auto">
            <a:xfrm>
              <a:off x="2803" y="960"/>
              <a:ext cx="61" cy="3465"/>
            </a:xfrm>
            <a:custGeom>
              <a:avLst/>
              <a:gdLst>
                <a:gd name="T0" fmla="*/ 0 w 61"/>
                <a:gd name="T1" fmla="*/ 0 h 3465"/>
                <a:gd name="T2" fmla="*/ 36 w 61"/>
                <a:gd name="T3" fmla="*/ 620 h 3465"/>
                <a:gd name="T4" fmla="*/ 52 w 61"/>
                <a:gd name="T5" fmla="*/ 1295 h 3465"/>
                <a:gd name="T6" fmla="*/ 52 w 61"/>
                <a:gd name="T7" fmla="*/ 1978 h 3465"/>
                <a:gd name="T8" fmla="*/ 44 w 61"/>
                <a:gd name="T9" fmla="*/ 2578 h 3465"/>
                <a:gd name="T10" fmla="*/ 61 w 61"/>
                <a:gd name="T11" fmla="*/ 3319 h 3465"/>
                <a:gd name="T12" fmla="*/ 41 w 61"/>
                <a:gd name="T13" fmla="*/ 3456 h 3465"/>
              </a:gdLst>
              <a:ahLst/>
              <a:cxnLst>
                <a:cxn ang="0">
                  <a:pos x="T0" y="T1"/>
                </a:cxn>
                <a:cxn ang="0">
                  <a:pos x="T2" y="T3"/>
                </a:cxn>
                <a:cxn ang="0">
                  <a:pos x="T4" y="T5"/>
                </a:cxn>
                <a:cxn ang="0">
                  <a:pos x="T6" y="T7"/>
                </a:cxn>
                <a:cxn ang="0">
                  <a:pos x="T8" y="T9"/>
                </a:cxn>
                <a:cxn ang="0">
                  <a:pos x="T10" y="T11"/>
                </a:cxn>
                <a:cxn ang="0">
                  <a:pos x="T12" y="T13"/>
                </a:cxn>
              </a:cxnLst>
              <a:rect l="0" t="0" r="r" b="b"/>
              <a:pathLst>
                <a:path w="61" h="3465">
                  <a:moveTo>
                    <a:pt x="0" y="0"/>
                  </a:moveTo>
                  <a:cubicBezTo>
                    <a:pt x="6" y="103"/>
                    <a:pt x="27" y="404"/>
                    <a:pt x="36" y="620"/>
                  </a:cubicBezTo>
                  <a:cubicBezTo>
                    <a:pt x="45" y="836"/>
                    <a:pt x="49" y="1069"/>
                    <a:pt x="52" y="1295"/>
                  </a:cubicBezTo>
                  <a:cubicBezTo>
                    <a:pt x="55" y="1521"/>
                    <a:pt x="53" y="1764"/>
                    <a:pt x="52" y="1978"/>
                  </a:cubicBezTo>
                  <a:cubicBezTo>
                    <a:pt x="51" y="2192"/>
                    <a:pt x="43" y="2355"/>
                    <a:pt x="44" y="2578"/>
                  </a:cubicBezTo>
                  <a:cubicBezTo>
                    <a:pt x="45" y="2801"/>
                    <a:pt x="61" y="3173"/>
                    <a:pt x="61" y="3319"/>
                  </a:cubicBezTo>
                  <a:cubicBezTo>
                    <a:pt x="61" y="3465"/>
                    <a:pt x="45" y="3428"/>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60" name="Freeform 28"/>
            <p:cNvSpPr>
              <a:spLocks/>
            </p:cNvSpPr>
            <p:nvPr/>
          </p:nvSpPr>
          <p:spPr bwMode="auto">
            <a:xfrm>
              <a:off x="3766" y="1009"/>
              <a:ext cx="55" cy="3456"/>
            </a:xfrm>
            <a:custGeom>
              <a:avLst/>
              <a:gdLst>
                <a:gd name="T0" fmla="*/ 8 w 55"/>
                <a:gd name="T1" fmla="*/ 0 h 3456"/>
                <a:gd name="T2" fmla="*/ 3 w 55"/>
                <a:gd name="T3" fmla="*/ 596 h 3456"/>
                <a:gd name="T4" fmla="*/ 27 w 55"/>
                <a:gd name="T5" fmla="*/ 1295 h 3456"/>
                <a:gd name="T6" fmla="*/ 19 w 55"/>
                <a:gd name="T7" fmla="*/ 1970 h 3456"/>
                <a:gd name="T8" fmla="*/ 11 w 55"/>
                <a:gd name="T9" fmla="*/ 2595 h 3456"/>
                <a:gd name="T10" fmla="*/ 49 w 55"/>
                <a:gd name="T11" fmla="*/ 3308 h 3456"/>
                <a:gd name="T12" fmla="*/ 49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8" y="0"/>
                  </a:moveTo>
                  <a:cubicBezTo>
                    <a:pt x="7" y="99"/>
                    <a:pt x="0" y="380"/>
                    <a:pt x="3" y="596"/>
                  </a:cubicBezTo>
                  <a:cubicBezTo>
                    <a:pt x="6" y="812"/>
                    <a:pt x="24" y="1066"/>
                    <a:pt x="27" y="1295"/>
                  </a:cubicBezTo>
                  <a:cubicBezTo>
                    <a:pt x="30" y="1524"/>
                    <a:pt x="22" y="1753"/>
                    <a:pt x="19" y="1970"/>
                  </a:cubicBezTo>
                  <a:cubicBezTo>
                    <a:pt x="16" y="2187"/>
                    <a:pt x="6" y="2372"/>
                    <a:pt x="11" y="2595"/>
                  </a:cubicBezTo>
                  <a:cubicBezTo>
                    <a:pt x="16" y="2818"/>
                    <a:pt x="43" y="3165"/>
                    <a:pt x="49" y="3308"/>
                  </a:cubicBezTo>
                  <a:cubicBezTo>
                    <a:pt x="55" y="3451"/>
                    <a:pt x="49" y="3446"/>
                    <a:pt x="49"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61" name="Freeform 29"/>
            <p:cNvSpPr>
              <a:spLocks/>
            </p:cNvSpPr>
            <p:nvPr/>
          </p:nvSpPr>
          <p:spPr bwMode="auto">
            <a:xfrm>
              <a:off x="4691" y="976"/>
              <a:ext cx="140" cy="3468"/>
            </a:xfrm>
            <a:custGeom>
              <a:avLst/>
              <a:gdLst>
                <a:gd name="T0" fmla="*/ 21 w 140"/>
                <a:gd name="T1" fmla="*/ 0 h 3468"/>
                <a:gd name="T2" fmla="*/ 73 w 140"/>
                <a:gd name="T3" fmla="*/ 604 h 3468"/>
                <a:gd name="T4" fmla="*/ 98 w 140"/>
                <a:gd name="T5" fmla="*/ 1262 h 3468"/>
                <a:gd name="T6" fmla="*/ 82 w 140"/>
                <a:gd name="T7" fmla="*/ 1962 h 3468"/>
                <a:gd name="T8" fmla="*/ 8 w 140"/>
                <a:gd name="T9" fmla="*/ 2661 h 3468"/>
                <a:gd name="T10" fmla="*/ 131 w 140"/>
                <a:gd name="T11" fmla="*/ 3336 h 3468"/>
                <a:gd name="T12" fmla="*/ 62 w 140"/>
                <a:gd name="T13" fmla="*/ 3456 h 3468"/>
              </a:gdLst>
              <a:ahLst/>
              <a:cxnLst>
                <a:cxn ang="0">
                  <a:pos x="T0" y="T1"/>
                </a:cxn>
                <a:cxn ang="0">
                  <a:pos x="T2" y="T3"/>
                </a:cxn>
                <a:cxn ang="0">
                  <a:pos x="T4" y="T5"/>
                </a:cxn>
                <a:cxn ang="0">
                  <a:pos x="T6" y="T7"/>
                </a:cxn>
                <a:cxn ang="0">
                  <a:pos x="T8" y="T9"/>
                </a:cxn>
                <a:cxn ang="0">
                  <a:pos x="T10" y="T11"/>
                </a:cxn>
                <a:cxn ang="0">
                  <a:pos x="T12" y="T13"/>
                </a:cxn>
              </a:cxnLst>
              <a:rect l="0" t="0" r="r" b="b"/>
              <a:pathLst>
                <a:path w="140" h="3468">
                  <a:moveTo>
                    <a:pt x="21" y="0"/>
                  </a:moveTo>
                  <a:cubicBezTo>
                    <a:pt x="30" y="101"/>
                    <a:pt x="60" y="394"/>
                    <a:pt x="73" y="604"/>
                  </a:cubicBezTo>
                  <a:cubicBezTo>
                    <a:pt x="86" y="814"/>
                    <a:pt x="97" y="1036"/>
                    <a:pt x="98" y="1262"/>
                  </a:cubicBezTo>
                  <a:cubicBezTo>
                    <a:pt x="99" y="1488"/>
                    <a:pt x="97" y="1729"/>
                    <a:pt x="82" y="1962"/>
                  </a:cubicBezTo>
                  <a:cubicBezTo>
                    <a:pt x="67" y="2195"/>
                    <a:pt x="0" y="2432"/>
                    <a:pt x="8" y="2661"/>
                  </a:cubicBezTo>
                  <a:cubicBezTo>
                    <a:pt x="16" y="2890"/>
                    <a:pt x="122" y="3204"/>
                    <a:pt x="131" y="3336"/>
                  </a:cubicBezTo>
                  <a:cubicBezTo>
                    <a:pt x="140" y="3468"/>
                    <a:pt x="76" y="3431"/>
                    <a:pt x="62"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62" name="Freeform 30"/>
            <p:cNvSpPr>
              <a:spLocks/>
            </p:cNvSpPr>
            <p:nvPr/>
          </p:nvSpPr>
          <p:spPr bwMode="auto">
            <a:xfrm>
              <a:off x="5691" y="1001"/>
              <a:ext cx="55" cy="3456"/>
            </a:xfrm>
            <a:custGeom>
              <a:avLst/>
              <a:gdLst>
                <a:gd name="T0" fmla="*/ 0 w 55"/>
                <a:gd name="T1" fmla="*/ 0 h 3456"/>
                <a:gd name="T2" fmla="*/ 50 w 55"/>
                <a:gd name="T3" fmla="*/ 683 h 3456"/>
                <a:gd name="T4" fmla="*/ 33 w 55"/>
                <a:gd name="T5" fmla="*/ 1358 h 3456"/>
                <a:gd name="T6" fmla="*/ 17 w 55"/>
                <a:gd name="T7" fmla="*/ 2024 h 3456"/>
                <a:gd name="T8" fmla="*/ 41 w 55"/>
                <a:gd name="T9" fmla="*/ 2683 h 3456"/>
                <a:gd name="T10" fmla="*/ 41 w 55"/>
                <a:gd name="T11" fmla="*/ 3308 h 3456"/>
                <a:gd name="T12" fmla="*/ 41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0" y="0"/>
                  </a:moveTo>
                  <a:cubicBezTo>
                    <a:pt x="22" y="228"/>
                    <a:pt x="45" y="457"/>
                    <a:pt x="50" y="683"/>
                  </a:cubicBezTo>
                  <a:cubicBezTo>
                    <a:pt x="55" y="909"/>
                    <a:pt x="38" y="1135"/>
                    <a:pt x="33" y="1358"/>
                  </a:cubicBezTo>
                  <a:cubicBezTo>
                    <a:pt x="28" y="1581"/>
                    <a:pt x="16" y="1803"/>
                    <a:pt x="17" y="2024"/>
                  </a:cubicBezTo>
                  <a:cubicBezTo>
                    <a:pt x="18" y="2245"/>
                    <a:pt x="37" y="2469"/>
                    <a:pt x="41" y="2683"/>
                  </a:cubicBezTo>
                  <a:cubicBezTo>
                    <a:pt x="45" y="2897"/>
                    <a:pt x="41" y="3179"/>
                    <a:pt x="41" y="3308"/>
                  </a:cubicBezTo>
                  <a:cubicBezTo>
                    <a:pt x="41" y="3437"/>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63" name="Freeform 31"/>
            <p:cNvSpPr>
              <a:spLocks/>
            </p:cNvSpPr>
            <p:nvPr/>
          </p:nvSpPr>
          <p:spPr bwMode="auto">
            <a:xfrm>
              <a:off x="-12" y="993"/>
              <a:ext cx="55" cy="3456"/>
            </a:xfrm>
            <a:custGeom>
              <a:avLst/>
              <a:gdLst>
                <a:gd name="T0" fmla="*/ 0 w 55"/>
                <a:gd name="T1" fmla="*/ 0 h 3456"/>
                <a:gd name="T2" fmla="*/ 50 w 55"/>
                <a:gd name="T3" fmla="*/ 683 h 3456"/>
                <a:gd name="T4" fmla="*/ 33 w 55"/>
                <a:gd name="T5" fmla="*/ 1358 h 3456"/>
                <a:gd name="T6" fmla="*/ 17 w 55"/>
                <a:gd name="T7" fmla="*/ 2024 h 3456"/>
                <a:gd name="T8" fmla="*/ 41 w 55"/>
                <a:gd name="T9" fmla="*/ 2683 h 3456"/>
                <a:gd name="T10" fmla="*/ 41 w 55"/>
                <a:gd name="T11" fmla="*/ 3308 h 3456"/>
                <a:gd name="T12" fmla="*/ 41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0" y="0"/>
                  </a:moveTo>
                  <a:cubicBezTo>
                    <a:pt x="22" y="228"/>
                    <a:pt x="45" y="457"/>
                    <a:pt x="50" y="683"/>
                  </a:cubicBezTo>
                  <a:cubicBezTo>
                    <a:pt x="55" y="909"/>
                    <a:pt x="38" y="1135"/>
                    <a:pt x="33" y="1358"/>
                  </a:cubicBezTo>
                  <a:cubicBezTo>
                    <a:pt x="28" y="1581"/>
                    <a:pt x="16" y="1803"/>
                    <a:pt x="17" y="2024"/>
                  </a:cubicBezTo>
                  <a:cubicBezTo>
                    <a:pt x="18" y="2245"/>
                    <a:pt x="37" y="2469"/>
                    <a:pt x="41" y="2683"/>
                  </a:cubicBezTo>
                  <a:cubicBezTo>
                    <a:pt x="45" y="2897"/>
                    <a:pt x="41" y="3179"/>
                    <a:pt x="41" y="3308"/>
                  </a:cubicBezTo>
                  <a:cubicBezTo>
                    <a:pt x="41" y="3437"/>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04864" name="Group 32"/>
          <p:cNvGrpSpPr>
            <a:grpSpLocks noChangeAspect="1"/>
          </p:cNvGrpSpPr>
          <p:nvPr/>
        </p:nvGrpSpPr>
        <p:grpSpPr bwMode="auto">
          <a:xfrm>
            <a:off x="2101850" y="4964113"/>
            <a:ext cx="1819275" cy="925512"/>
            <a:chOff x="-903" y="785"/>
            <a:chExt cx="7631" cy="3878"/>
          </a:xfrm>
        </p:grpSpPr>
        <p:sp>
          <p:nvSpPr>
            <p:cNvPr id="504865" name="Freeform 33"/>
            <p:cNvSpPr>
              <a:spLocks noChangeAspect="1"/>
            </p:cNvSpPr>
            <p:nvPr/>
          </p:nvSpPr>
          <p:spPr bwMode="auto">
            <a:xfrm>
              <a:off x="-903" y="785"/>
              <a:ext cx="7631" cy="3878"/>
            </a:xfrm>
            <a:custGeom>
              <a:avLst/>
              <a:gdLst>
                <a:gd name="T0" fmla="*/ 6893 w 7631"/>
                <a:gd name="T1" fmla="*/ 507 h 3878"/>
                <a:gd name="T2" fmla="*/ 6885 w 7631"/>
                <a:gd name="T3" fmla="*/ 663 h 3878"/>
                <a:gd name="T4" fmla="*/ 6893 w 7631"/>
                <a:gd name="T5" fmla="*/ 3395 h 3878"/>
                <a:gd name="T6" fmla="*/ 6860 w 7631"/>
                <a:gd name="T7" fmla="*/ 3560 h 3878"/>
                <a:gd name="T8" fmla="*/ 6819 w 7631"/>
                <a:gd name="T9" fmla="*/ 3683 h 3878"/>
                <a:gd name="T10" fmla="*/ 6655 w 7631"/>
                <a:gd name="T11" fmla="*/ 3700 h 3878"/>
                <a:gd name="T12" fmla="*/ 961 w 7631"/>
                <a:gd name="T13" fmla="*/ 3708 h 3878"/>
                <a:gd name="T14" fmla="*/ 887 w 7631"/>
                <a:gd name="T15" fmla="*/ 3700 h 3878"/>
                <a:gd name="T16" fmla="*/ 812 w 7631"/>
                <a:gd name="T17" fmla="*/ 3658 h 3878"/>
                <a:gd name="T18" fmla="*/ 714 w 7631"/>
                <a:gd name="T19" fmla="*/ 3362 h 3878"/>
                <a:gd name="T20" fmla="*/ 714 w 7631"/>
                <a:gd name="T21" fmla="*/ 3239 h 3878"/>
                <a:gd name="T22" fmla="*/ 722 w 7631"/>
                <a:gd name="T23" fmla="*/ 490 h 3878"/>
                <a:gd name="T24" fmla="*/ 755 w 7631"/>
                <a:gd name="T25" fmla="*/ 301 h 3878"/>
                <a:gd name="T26" fmla="*/ 941 w 7631"/>
                <a:gd name="T27" fmla="*/ 228 h 3878"/>
                <a:gd name="T28" fmla="*/ 1800 w 7631"/>
                <a:gd name="T29" fmla="*/ 186 h 3878"/>
                <a:gd name="T30" fmla="*/ 2746 w 7631"/>
                <a:gd name="T31" fmla="*/ 211 h 3878"/>
                <a:gd name="T32" fmla="*/ 3709 w 7631"/>
                <a:gd name="T33" fmla="*/ 178 h 3878"/>
                <a:gd name="T34" fmla="*/ 4672 w 7631"/>
                <a:gd name="T35" fmla="*/ 211 h 3878"/>
                <a:gd name="T36" fmla="*/ 5618 w 7631"/>
                <a:gd name="T37" fmla="*/ 178 h 3878"/>
                <a:gd name="T38" fmla="*/ 6614 w 7631"/>
                <a:gd name="T39" fmla="*/ 213 h 3878"/>
                <a:gd name="T40" fmla="*/ 6770 w 7631"/>
                <a:gd name="T41" fmla="*/ 194 h 3878"/>
                <a:gd name="T42" fmla="*/ 6914 w 7631"/>
                <a:gd name="T43" fmla="*/ 205 h 3878"/>
                <a:gd name="T44" fmla="*/ 6893 w 7631"/>
                <a:gd name="T45" fmla="*/ 507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31" h="3878">
                  <a:moveTo>
                    <a:pt x="6893" y="507"/>
                  </a:moveTo>
                  <a:cubicBezTo>
                    <a:pt x="6892" y="533"/>
                    <a:pt x="6885" y="182"/>
                    <a:pt x="6885" y="663"/>
                  </a:cubicBezTo>
                  <a:cubicBezTo>
                    <a:pt x="6885" y="1144"/>
                    <a:pt x="6897" y="2912"/>
                    <a:pt x="6893" y="3395"/>
                  </a:cubicBezTo>
                  <a:cubicBezTo>
                    <a:pt x="6889" y="3878"/>
                    <a:pt x="6872" y="3512"/>
                    <a:pt x="6860" y="3560"/>
                  </a:cubicBezTo>
                  <a:cubicBezTo>
                    <a:pt x="6848" y="3608"/>
                    <a:pt x="6853" y="3660"/>
                    <a:pt x="6819" y="3683"/>
                  </a:cubicBezTo>
                  <a:cubicBezTo>
                    <a:pt x="6785" y="3706"/>
                    <a:pt x="7631" y="3696"/>
                    <a:pt x="6655" y="3700"/>
                  </a:cubicBezTo>
                  <a:cubicBezTo>
                    <a:pt x="5679" y="3704"/>
                    <a:pt x="1922" y="3708"/>
                    <a:pt x="961" y="3708"/>
                  </a:cubicBezTo>
                  <a:cubicBezTo>
                    <a:pt x="0" y="3708"/>
                    <a:pt x="912" y="3708"/>
                    <a:pt x="887" y="3700"/>
                  </a:cubicBezTo>
                  <a:cubicBezTo>
                    <a:pt x="862" y="3692"/>
                    <a:pt x="841" y="3714"/>
                    <a:pt x="812" y="3658"/>
                  </a:cubicBezTo>
                  <a:cubicBezTo>
                    <a:pt x="783" y="3602"/>
                    <a:pt x="730" y="3432"/>
                    <a:pt x="714" y="3362"/>
                  </a:cubicBezTo>
                  <a:cubicBezTo>
                    <a:pt x="698" y="3292"/>
                    <a:pt x="713" y="3718"/>
                    <a:pt x="714" y="3239"/>
                  </a:cubicBezTo>
                  <a:cubicBezTo>
                    <a:pt x="715" y="2760"/>
                    <a:pt x="715" y="980"/>
                    <a:pt x="722" y="490"/>
                  </a:cubicBezTo>
                  <a:cubicBezTo>
                    <a:pt x="729" y="0"/>
                    <a:pt x="719" y="345"/>
                    <a:pt x="755" y="301"/>
                  </a:cubicBezTo>
                  <a:cubicBezTo>
                    <a:pt x="791" y="257"/>
                    <a:pt x="767" y="247"/>
                    <a:pt x="941" y="228"/>
                  </a:cubicBezTo>
                  <a:cubicBezTo>
                    <a:pt x="1115" y="209"/>
                    <a:pt x="1499" y="189"/>
                    <a:pt x="1800" y="186"/>
                  </a:cubicBezTo>
                  <a:cubicBezTo>
                    <a:pt x="2101" y="183"/>
                    <a:pt x="2428" y="212"/>
                    <a:pt x="2746" y="211"/>
                  </a:cubicBezTo>
                  <a:cubicBezTo>
                    <a:pt x="3064" y="210"/>
                    <a:pt x="3388" y="178"/>
                    <a:pt x="3709" y="178"/>
                  </a:cubicBezTo>
                  <a:cubicBezTo>
                    <a:pt x="4030" y="178"/>
                    <a:pt x="4354" y="211"/>
                    <a:pt x="4672" y="211"/>
                  </a:cubicBezTo>
                  <a:cubicBezTo>
                    <a:pt x="4990" y="211"/>
                    <a:pt x="5294" y="178"/>
                    <a:pt x="5618" y="178"/>
                  </a:cubicBezTo>
                  <a:cubicBezTo>
                    <a:pt x="5942" y="178"/>
                    <a:pt x="6422" y="210"/>
                    <a:pt x="6614" y="213"/>
                  </a:cubicBezTo>
                  <a:cubicBezTo>
                    <a:pt x="6806" y="216"/>
                    <a:pt x="6720" y="195"/>
                    <a:pt x="6770" y="194"/>
                  </a:cubicBezTo>
                  <a:cubicBezTo>
                    <a:pt x="6820" y="193"/>
                    <a:pt x="6884" y="203"/>
                    <a:pt x="6914" y="205"/>
                  </a:cubicBezTo>
                  <a:cubicBezTo>
                    <a:pt x="6914" y="205"/>
                    <a:pt x="6893" y="507"/>
                    <a:pt x="6893" y="507"/>
                  </a:cubicBezTo>
                  <a:close/>
                </a:path>
              </a:pathLst>
            </a:custGeom>
            <a:solidFill>
              <a:srgbClr val="D7AE85"/>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66" name="Freeform 34"/>
            <p:cNvSpPr>
              <a:spLocks noChangeAspect="1"/>
            </p:cNvSpPr>
            <p:nvPr/>
          </p:nvSpPr>
          <p:spPr bwMode="auto">
            <a:xfrm>
              <a:off x="-166" y="1567"/>
              <a:ext cx="6163" cy="64"/>
            </a:xfrm>
            <a:custGeom>
              <a:avLst/>
              <a:gdLst>
                <a:gd name="T0" fmla="*/ 0 w 6163"/>
                <a:gd name="T1" fmla="*/ 58 h 64"/>
                <a:gd name="T2" fmla="*/ 190 w 6163"/>
                <a:gd name="T3" fmla="*/ 58 h 64"/>
                <a:gd name="T4" fmla="*/ 1097 w 6163"/>
                <a:gd name="T5" fmla="*/ 19 h 64"/>
                <a:gd name="T6" fmla="*/ 2036 w 6163"/>
                <a:gd name="T7" fmla="*/ 35 h 64"/>
                <a:gd name="T8" fmla="*/ 3022 w 6163"/>
                <a:gd name="T9" fmla="*/ 27 h 64"/>
                <a:gd name="T10" fmla="*/ 3946 w 6163"/>
                <a:gd name="T11" fmla="*/ 27 h 64"/>
                <a:gd name="T12" fmla="*/ 4900 w 6163"/>
                <a:gd name="T13" fmla="*/ 3 h 64"/>
                <a:gd name="T14" fmla="*/ 5863 w 6163"/>
                <a:gd name="T15" fmla="*/ 43 h 64"/>
                <a:gd name="T16" fmla="*/ 6163 w 6163"/>
                <a:gd name="T17" fmla="*/ 3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64">
                  <a:moveTo>
                    <a:pt x="0" y="58"/>
                  </a:moveTo>
                  <a:cubicBezTo>
                    <a:pt x="3" y="60"/>
                    <a:pt x="7" y="64"/>
                    <a:pt x="190" y="58"/>
                  </a:cubicBezTo>
                  <a:cubicBezTo>
                    <a:pt x="373" y="52"/>
                    <a:pt x="789" y="23"/>
                    <a:pt x="1097" y="19"/>
                  </a:cubicBezTo>
                  <a:cubicBezTo>
                    <a:pt x="1405" y="15"/>
                    <a:pt x="1715" y="34"/>
                    <a:pt x="2036" y="35"/>
                  </a:cubicBezTo>
                  <a:cubicBezTo>
                    <a:pt x="2357" y="36"/>
                    <a:pt x="2704" y="28"/>
                    <a:pt x="3022" y="27"/>
                  </a:cubicBezTo>
                  <a:cubicBezTo>
                    <a:pt x="3340" y="26"/>
                    <a:pt x="3633" y="31"/>
                    <a:pt x="3946" y="27"/>
                  </a:cubicBezTo>
                  <a:cubicBezTo>
                    <a:pt x="4259" y="23"/>
                    <a:pt x="4581" y="0"/>
                    <a:pt x="4900" y="3"/>
                  </a:cubicBezTo>
                  <a:cubicBezTo>
                    <a:pt x="5219" y="6"/>
                    <a:pt x="5653" y="38"/>
                    <a:pt x="5863" y="43"/>
                  </a:cubicBezTo>
                  <a:cubicBezTo>
                    <a:pt x="6073" y="48"/>
                    <a:pt x="6115" y="36"/>
                    <a:pt x="6163" y="3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67" name="Freeform 35"/>
            <p:cNvSpPr>
              <a:spLocks noChangeAspect="1"/>
            </p:cNvSpPr>
            <p:nvPr/>
          </p:nvSpPr>
          <p:spPr bwMode="auto">
            <a:xfrm>
              <a:off x="-181" y="2223"/>
              <a:ext cx="6163" cy="88"/>
            </a:xfrm>
            <a:custGeom>
              <a:avLst/>
              <a:gdLst>
                <a:gd name="T0" fmla="*/ 0 w 6163"/>
                <a:gd name="T1" fmla="*/ 58 h 88"/>
                <a:gd name="T2" fmla="*/ 190 w 6163"/>
                <a:gd name="T3" fmla="*/ 58 h 88"/>
                <a:gd name="T4" fmla="*/ 1127 w 6163"/>
                <a:gd name="T5" fmla="*/ 56 h 88"/>
                <a:gd name="T6" fmla="*/ 2098 w 6163"/>
                <a:gd name="T7" fmla="*/ 23 h 88"/>
                <a:gd name="T8" fmla="*/ 3028 w 6163"/>
                <a:gd name="T9" fmla="*/ 48 h 88"/>
                <a:gd name="T10" fmla="*/ 3974 w 6163"/>
                <a:gd name="T11" fmla="*/ 81 h 88"/>
                <a:gd name="T12" fmla="*/ 4970 w 6163"/>
                <a:gd name="T13" fmla="*/ 7 h 88"/>
                <a:gd name="T14" fmla="*/ 5908 w 6163"/>
                <a:gd name="T15" fmla="*/ 40 h 88"/>
                <a:gd name="T16" fmla="*/ 6163 w 6163"/>
                <a:gd name="T17" fmla="*/ 3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88">
                  <a:moveTo>
                    <a:pt x="0" y="58"/>
                  </a:moveTo>
                  <a:cubicBezTo>
                    <a:pt x="3" y="60"/>
                    <a:pt x="2" y="58"/>
                    <a:pt x="190" y="58"/>
                  </a:cubicBezTo>
                  <a:cubicBezTo>
                    <a:pt x="378" y="58"/>
                    <a:pt x="809" y="62"/>
                    <a:pt x="1127" y="56"/>
                  </a:cubicBezTo>
                  <a:cubicBezTo>
                    <a:pt x="1445" y="50"/>
                    <a:pt x="1781" y="24"/>
                    <a:pt x="2098" y="23"/>
                  </a:cubicBezTo>
                  <a:cubicBezTo>
                    <a:pt x="2415" y="22"/>
                    <a:pt x="2715" y="38"/>
                    <a:pt x="3028" y="48"/>
                  </a:cubicBezTo>
                  <a:cubicBezTo>
                    <a:pt x="3341" y="58"/>
                    <a:pt x="3650" y="88"/>
                    <a:pt x="3974" y="81"/>
                  </a:cubicBezTo>
                  <a:cubicBezTo>
                    <a:pt x="4298" y="74"/>
                    <a:pt x="4648" y="14"/>
                    <a:pt x="4970" y="7"/>
                  </a:cubicBezTo>
                  <a:cubicBezTo>
                    <a:pt x="5292" y="0"/>
                    <a:pt x="5709" y="35"/>
                    <a:pt x="5908" y="40"/>
                  </a:cubicBezTo>
                  <a:cubicBezTo>
                    <a:pt x="6107" y="45"/>
                    <a:pt x="6110" y="36"/>
                    <a:pt x="6163" y="3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68" name="Freeform 36"/>
            <p:cNvSpPr>
              <a:spLocks noChangeAspect="1"/>
            </p:cNvSpPr>
            <p:nvPr/>
          </p:nvSpPr>
          <p:spPr bwMode="auto">
            <a:xfrm>
              <a:off x="-187" y="2928"/>
              <a:ext cx="6163" cy="54"/>
            </a:xfrm>
            <a:custGeom>
              <a:avLst/>
              <a:gdLst>
                <a:gd name="T0" fmla="*/ 0 w 6163"/>
                <a:gd name="T1" fmla="*/ 41 h 54"/>
                <a:gd name="T2" fmla="*/ 220 w 6163"/>
                <a:gd name="T3" fmla="*/ 34 h 54"/>
                <a:gd name="T4" fmla="*/ 1109 w 6163"/>
                <a:gd name="T5" fmla="*/ 18 h 54"/>
                <a:gd name="T6" fmla="*/ 2063 w 6163"/>
                <a:gd name="T7" fmla="*/ 51 h 54"/>
                <a:gd name="T8" fmla="*/ 3034 w 6163"/>
                <a:gd name="T9" fmla="*/ 1 h 54"/>
                <a:gd name="T10" fmla="*/ 3980 w 6163"/>
                <a:gd name="T11" fmla="*/ 43 h 54"/>
                <a:gd name="T12" fmla="*/ 4951 w 6163"/>
                <a:gd name="T13" fmla="*/ 26 h 54"/>
                <a:gd name="T14" fmla="*/ 5914 w 6163"/>
                <a:gd name="T15" fmla="*/ 26 h 54"/>
                <a:gd name="T16" fmla="*/ 6163 w 6163"/>
                <a:gd name="T17"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54">
                  <a:moveTo>
                    <a:pt x="0" y="41"/>
                  </a:moveTo>
                  <a:cubicBezTo>
                    <a:pt x="37" y="40"/>
                    <a:pt x="35" y="38"/>
                    <a:pt x="220" y="34"/>
                  </a:cubicBezTo>
                  <a:cubicBezTo>
                    <a:pt x="405" y="30"/>
                    <a:pt x="802" y="15"/>
                    <a:pt x="1109" y="18"/>
                  </a:cubicBezTo>
                  <a:cubicBezTo>
                    <a:pt x="1416" y="21"/>
                    <a:pt x="1742" y="54"/>
                    <a:pt x="2063" y="51"/>
                  </a:cubicBezTo>
                  <a:cubicBezTo>
                    <a:pt x="2384" y="48"/>
                    <a:pt x="2715" y="2"/>
                    <a:pt x="3034" y="1"/>
                  </a:cubicBezTo>
                  <a:cubicBezTo>
                    <a:pt x="3353" y="0"/>
                    <a:pt x="3661" y="39"/>
                    <a:pt x="3980" y="43"/>
                  </a:cubicBezTo>
                  <a:cubicBezTo>
                    <a:pt x="4299" y="47"/>
                    <a:pt x="4629" y="29"/>
                    <a:pt x="4951" y="26"/>
                  </a:cubicBezTo>
                  <a:cubicBezTo>
                    <a:pt x="5273" y="23"/>
                    <a:pt x="5712" y="27"/>
                    <a:pt x="5914" y="26"/>
                  </a:cubicBezTo>
                  <a:cubicBezTo>
                    <a:pt x="6116" y="25"/>
                    <a:pt x="6111" y="20"/>
                    <a:pt x="6163" y="18"/>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69" name="Freeform 37"/>
            <p:cNvSpPr>
              <a:spLocks noChangeAspect="1"/>
            </p:cNvSpPr>
            <p:nvPr/>
          </p:nvSpPr>
          <p:spPr bwMode="auto">
            <a:xfrm>
              <a:off x="-200" y="3547"/>
              <a:ext cx="6163" cy="119"/>
            </a:xfrm>
            <a:custGeom>
              <a:avLst/>
              <a:gdLst>
                <a:gd name="T0" fmla="*/ 0 w 6163"/>
                <a:gd name="T1" fmla="*/ 105 h 119"/>
                <a:gd name="T2" fmla="*/ 190 w 6163"/>
                <a:gd name="T3" fmla="*/ 105 h 119"/>
                <a:gd name="T4" fmla="*/ 1072 w 6163"/>
                <a:gd name="T5" fmla="*/ 82 h 119"/>
                <a:gd name="T6" fmla="*/ 2068 w 6163"/>
                <a:gd name="T7" fmla="*/ 74 h 119"/>
                <a:gd name="T8" fmla="*/ 3039 w 6163"/>
                <a:gd name="T9" fmla="*/ 0 h 119"/>
                <a:gd name="T10" fmla="*/ 3977 w 6163"/>
                <a:gd name="T11" fmla="*/ 74 h 119"/>
                <a:gd name="T12" fmla="*/ 4899 w 6163"/>
                <a:gd name="T13" fmla="*/ 115 h 119"/>
                <a:gd name="T14" fmla="*/ 5894 w 6163"/>
                <a:gd name="T15" fmla="*/ 49 h 119"/>
                <a:gd name="T16" fmla="*/ 6163 w 6163"/>
                <a:gd name="T17" fmla="*/ 8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3" h="119">
                  <a:moveTo>
                    <a:pt x="0" y="105"/>
                  </a:moveTo>
                  <a:cubicBezTo>
                    <a:pt x="3" y="107"/>
                    <a:pt x="11" y="109"/>
                    <a:pt x="190" y="105"/>
                  </a:cubicBezTo>
                  <a:cubicBezTo>
                    <a:pt x="369" y="101"/>
                    <a:pt x="759" y="87"/>
                    <a:pt x="1072" y="82"/>
                  </a:cubicBezTo>
                  <a:cubicBezTo>
                    <a:pt x="1385" y="77"/>
                    <a:pt x="1740" y="88"/>
                    <a:pt x="2068" y="74"/>
                  </a:cubicBezTo>
                  <a:cubicBezTo>
                    <a:pt x="2396" y="60"/>
                    <a:pt x="2721" y="0"/>
                    <a:pt x="3039" y="0"/>
                  </a:cubicBezTo>
                  <a:cubicBezTo>
                    <a:pt x="3357" y="0"/>
                    <a:pt x="3667" y="55"/>
                    <a:pt x="3977" y="74"/>
                  </a:cubicBezTo>
                  <a:cubicBezTo>
                    <a:pt x="4287" y="93"/>
                    <a:pt x="4580" y="119"/>
                    <a:pt x="4899" y="115"/>
                  </a:cubicBezTo>
                  <a:cubicBezTo>
                    <a:pt x="5218" y="111"/>
                    <a:pt x="5683" y="55"/>
                    <a:pt x="5894" y="49"/>
                  </a:cubicBezTo>
                  <a:cubicBezTo>
                    <a:pt x="6105" y="43"/>
                    <a:pt x="6107" y="75"/>
                    <a:pt x="6163" y="82"/>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70" name="Freeform 38"/>
            <p:cNvSpPr>
              <a:spLocks noChangeAspect="1"/>
            </p:cNvSpPr>
            <p:nvPr/>
          </p:nvSpPr>
          <p:spPr bwMode="auto">
            <a:xfrm>
              <a:off x="905" y="979"/>
              <a:ext cx="55" cy="3456"/>
            </a:xfrm>
            <a:custGeom>
              <a:avLst/>
              <a:gdLst>
                <a:gd name="T0" fmla="*/ 0 w 55"/>
                <a:gd name="T1" fmla="*/ 0 h 3456"/>
                <a:gd name="T2" fmla="*/ 50 w 55"/>
                <a:gd name="T3" fmla="*/ 683 h 3456"/>
                <a:gd name="T4" fmla="*/ 33 w 55"/>
                <a:gd name="T5" fmla="*/ 1358 h 3456"/>
                <a:gd name="T6" fmla="*/ 17 w 55"/>
                <a:gd name="T7" fmla="*/ 2024 h 3456"/>
                <a:gd name="T8" fmla="*/ 41 w 55"/>
                <a:gd name="T9" fmla="*/ 2683 h 3456"/>
                <a:gd name="T10" fmla="*/ 41 w 55"/>
                <a:gd name="T11" fmla="*/ 3308 h 3456"/>
                <a:gd name="T12" fmla="*/ 41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0" y="0"/>
                  </a:moveTo>
                  <a:cubicBezTo>
                    <a:pt x="22" y="228"/>
                    <a:pt x="45" y="457"/>
                    <a:pt x="50" y="683"/>
                  </a:cubicBezTo>
                  <a:cubicBezTo>
                    <a:pt x="55" y="909"/>
                    <a:pt x="38" y="1135"/>
                    <a:pt x="33" y="1358"/>
                  </a:cubicBezTo>
                  <a:cubicBezTo>
                    <a:pt x="28" y="1581"/>
                    <a:pt x="16" y="1803"/>
                    <a:pt x="17" y="2024"/>
                  </a:cubicBezTo>
                  <a:cubicBezTo>
                    <a:pt x="18" y="2245"/>
                    <a:pt x="37" y="2469"/>
                    <a:pt x="41" y="2683"/>
                  </a:cubicBezTo>
                  <a:cubicBezTo>
                    <a:pt x="45" y="2897"/>
                    <a:pt x="41" y="3179"/>
                    <a:pt x="41" y="3308"/>
                  </a:cubicBezTo>
                  <a:cubicBezTo>
                    <a:pt x="41" y="3437"/>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71" name="Freeform 39"/>
            <p:cNvSpPr>
              <a:spLocks noChangeAspect="1"/>
            </p:cNvSpPr>
            <p:nvPr/>
          </p:nvSpPr>
          <p:spPr bwMode="auto">
            <a:xfrm>
              <a:off x="1857" y="1001"/>
              <a:ext cx="69" cy="3456"/>
            </a:xfrm>
            <a:custGeom>
              <a:avLst/>
              <a:gdLst>
                <a:gd name="T0" fmla="*/ 0 w 69"/>
                <a:gd name="T1" fmla="*/ 0 h 3456"/>
                <a:gd name="T2" fmla="*/ 11 w 69"/>
                <a:gd name="T3" fmla="*/ 636 h 3456"/>
                <a:gd name="T4" fmla="*/ 68 w 69"/>
                <a:gd name="T5" fmla="*/ 1229 h 3456"/>
                <a:gd name="T6" fmla="*/ 19 w 69"/>
                <a:gd name="T7" fmla="*/ 1961 h 3456"/>
                <a:gd name="T8" fmla="*/ 11 w 69"/>
                <a:gd name="T9" fmla="*/ 2587 h 3456"/>
                <a:gd name="T10" fmla="*/ 41 w 69"/>
                <a:gd name="T11" fmla="*/ 3308 h 3456"/>
                <a:gd name="T12" fmla="*/ 41 w 69"/>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69" h="3456">
                  <a:moveTo>
                    <a:pt x="0" y="0"/>
                  </a:moveTo>
                  <a:cubicBezTo>
                    <a:pt x="2" y="106"/>
                    <a:pt x="0" y="431"/>
                    <a:pt x="11" y="636"/>
                  </a:cubicBezTo>
                  <a:cubicBezTo>
                    <a:pt x="22" y="841"/>
                    <a:pt x="67" y="1008"/>
                    <a:pt x="68" y="1229"/>
                  </a:cubicBezTo>
                  <a:cubicBezTo>
                    <a:pt x="69" y="1450"/>
                    <a:pt x="28" y="1735"/>
                    <a:pt x="19" y="1961"/>
                  </a:cubicBezTo>
                  <a:cubicBezTo>
                    <a:pt x="10" y="2187"/>
                    <a:pt x="7" y="2363"/>
                    <a:pt x="11" y="2587"/>
                  </a:cubicBezTo>
                  <a:cubicBezTo>
                    <a:pt x="15" y="2811"/>
                    <a:pt x="36" y="3163"/>
                    <a:pt x="41" y="3308"/>
                  </a:cubicBezTo>
                  <a:cubicBezTo>
                    <a:pt x="46" y="3453"/>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72" name="Freeform 40"/>
            <p:cNvSpPr>
              <a:spLocks noChangeAspect="1"/>
            </p:cNvSpPr>
            <p:nvPr/>
          </p:nvSpPr>
          <p:spPr bwMode="auto">
            <a:xfrm>
              <a:off x="2803" y="960"/>
              <a:ext cx="61" cy="3465"/>
            </a:xfrm>
            <a:custGeom>
              <a:avLst/>
              <a:gdLst>
                <a:gd name="T0" fmla="*/ 0 w 61"/>
                <a:gd name="T1" fmla="*/ 0 h 3465"/>
                <a:gd name="T2" fmla="*/ 36 w 61"/>
                <a:gd name="T3" fmla="*/ 620 h 3465"/>
                <a:gd name="T4" fmla="*/ 52 w 61"/>
                <a:gd name="T5" fmla="*/ 1295 h 3465"/>
                <a:gd name="T6" fmla="*/ 52 w 61"/>
                <a:gd name="T7" fmla="*/ 1978 h 3465"/>
                <a:gd name="T8" fmla="*/ 44 w 61"/>
                <a:gd name="T9" fmla="*/ 2578 h 3465"/>
                <a:gd name="T10" fmla="*/ 61 w 61"/>
                <a:gd name="T11" fmla="*/ 3319 h 3465"/>
                <a:gd name="T12" fmla="*/ 41 w 61"/>
                <a:gd name="T13" fmla="*/ 3456 h 3465"/>
              </a:gdLst>
              <a:ahLst/>
              <a:cxnLst>
                <a:cxn ang="0">
                  <a:pos x="T0" y="T1"/>
                </a:cxn>
                <a:cxn ang="0">
                  <a:pos x="T2" y="T3"/>
                </a:cxn>
                <a:cxn ang="0">
                  <a:pos x="T4" y="T5"/>
                </a:cxn>
                <a:cxn ang="0">
                  <a:pos x="T6" y="T7"/>
                </a:cxn>
                <a:cxn ang="0">
                  <a:pos x="T8" y="T9"/>
                </a:cxn>
                <a:cxn ang="0">
                  <a:pos x="T10" y="T11"/>
                </a:cxn>
                <a:cxn ang="0">
                  <a:pos x="T12" y="T13"/>
                </a:cxn>
              </a:cxnLst>
              <a:rect l="0" t="0" r="r" b="b"/>
              <a:pathLst>
                <a:path w="61" h="3465">
                  <a:moveTo>
                    <a:pt x="0" y="0"/>
                  </a:moveTo>
                  <a:cubicBezTo>
                    <a:pt x="6" y="103"/>
                    <a:pt x="27" y="404"/>
                    <a:pt x="36" y="620"/>
                  </a:cubicBezTo>
                  <a:cubicBezTo>
                    <a:pt x="45" y="836"/>
                    <a:pt x="49" y="1069"/>
                    <a:pt x="52" y="1295"/>
                  </a:cubicBezTo>
                  <a:cubicBezTo>
                    <a:pt x="55" y="1521"/>
                    <a:pt x="53" y="1764"/>
                    <a:pt x="52" y="1978"/>
                  </a:cubicBezTo>
                  <a:cubicBezTo>
                    <a:pt x="51" y="2192"/>
                    <a:pt x="43" y="2355"/>
                    <a:pt x="44" y="2578"/>
                  </a:cubicBezTo>
                  <a:cubicBezTo>
                    <a:pt x="45" y="2801"/>
                    <a:pt x="61" y="3173"/>
                    <a:pt x="61" y="3319"/>
                  </a:cubicBezTo>
                  <a:cubicBezTo>
                    <a:pt x="61" y="3465"/>
                    <a:pt x="45" y="3428"/>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73" name="Freeform 41"/>
            <p:cNvSpPr>
              <a:spLocks noChangeAspect="1"/>
            </p:cNvSpPr>
            <p:nvPr/>
          </p:nvSpPr>
          <p:spPr bwMode="auto">
            <a:xfrm>
              <a:off x="3766" y="1009"/>
              <a:ext cx="55" cy="3456"/>
            </a:xfrm>
            <a:custGeom>
              <a:avLst/>
              <a:gdLst>
                <a:gd name="T0" fmla="*/ 8 w 55"/>
                <a:gd name="T1" fmla="*/ 0 h 3456"/>
                <a:gd name="T2" fmla="*/ 3 w 55"/>
                <a:gd name="T3" fmla="*/ 596 h 3456"/>
                <a:gd name="T4" fmla="*/ 27 w 55"/>
                <a:gd name="T5" fmla="*/ 1295 h 3456"/>
                <a:gd name="T6" fmla="*/ 19 w 55"/>
                <a:gd name="T7" fmla="*/ 1970 h 3456"/>
                <a:gd name="T8" fmla="*/ 11 w 55"/>
                <a:gd name="T9" fmla="*/ 2595 h 3456"/>
                <a:gd name="T10" fmla="*/ 49 w 55"/>
                <a:gd name="T11" fmla="*/ 3308 h 3456"/>
                <a:gd name="T12" fmla="*/ 49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8" y="0"/>
                  </a:moveTo>
                  <a:cubicBezTo>
                    <a:pt x="7" y="99"/>
                    <a:pt x="0" y="380"/>
                    <a:pt x="3" y="596"/>
                  </a:cubicBezTo>
                  <a:cubicBezTo>
                    <a:pt x="6" y="812"/>
                    <a:pt x="24" y="1066"/>
                    <a:pt x="27" y="1295"/>
                  </a:cubicBezTo>
                  <a:cubicBezTo>
                    <a:pt x="30" y="1524"/>
                    <a:pt x="22" y="1753"/>
                    <a:pt x="19" y="1970"/>
                  </a:cubicBezTo>
                  <a:cubicBezTo>
                    <a:pt x="16" y="2187"/>
                    <a:pt x="6" y="2372"/>
                    <a:pt x="11" y="2595"/>
                  </a:cubicBezTo>
                  <a:cubicBezTo>
                    <a:pt x="16" y="2818"/>
                    <a:pt x="43" y="3165"/>
                    <a:pt x="49" y="3308"/>
                  </a:cubicBezTo>
                  <a:cubicBezTo>
                    <a:pt x="55" y="3451"/>
                    <a:pt x="49" y="3446"/>
                    <a:pt x="49"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74" name="Freeform 42"/>
            <p:cNvSpPr>
              <a:spLocks noChangeAspect="1"/>
            </p:cNvSpPr>
            <p:nvPr/>
          </p:nvSpPr>
          <p:spPr bwMode="auto">
            <a:xfrm>
              <a:off x="4691" y="976"/>
              <a:ext cx="140" cy="3468"/>
            </a:xfrm>
            <a:custGeom>
              <a:avLst/>
              <a:gdLst>
                <a:gd name="T0" fmla="*/ 21 w 140"/>
                <a:gd name="T1" fmla="*/ 0 h 3468"/>
                <a:gd name="T2" fmla="*/ 73 w 140"/>
                <a:gd name="T3" fmla="*/ 604 h 3468"/>
                <a:gd name="T4" fmla="*/ 98 w 140"/>
                <a:gd name="T5" fmla="*/ 1262 h 3468"/>
                <a:gd name="T6" fmla="*/ 82 w 140"/>
                <a:gd name="T7" fmla="*/ 1962 h 3468"/>
                <a:gd name="T8" fmla="*/ 8 w 140"/>
                <a:gd name="T9" fmla="*/ 2661 h 3468"/>
                <a:gd name="T10" fmla="*/ 131 w 140"/>
                <a:gd name="T11" fmla="*/ 3336 h 3468"/>
                <a:gd name="T12" fmla="*/ 62 w 140"/>
                <a:gd name="T13" fmla="*/ 3456 h 3468"/>
              </a:gdLst>
              <a:ahLst/>
              <a:cxnLst>
                <a:cxn ang="0">
                  <a:pos x="T0" y="T1"/>
                </a:cxn>
                <a:cxn ang="0">
                  <a:pos x="T2" y="T3"/>
                </a:cxn>
                <a:cxn ang="0">
                  <a:pos x="T4" y="T5"/>
                </a:cxn>
                <a:cxn ang="0">
                  <a:pos x="T6" y="T7"/>
                </a:cxn>
                <a:cxn ang="0">
                  <a:pos x="T8" y="T9"/>
                </a:cxn>
                <a:cxn ang="0">
                  <a:pos x="T10" y="T11"/>
                </a:cxn>
                <a:cxn ang="0">
                  <a:pos x="T12" y="T13"/>
                </a:cxn>
              </a:cxnLst>
              <a:rect l="0" t="0" r="r" b="b"/>
              <a:pathLst>
                <a:path w="140" h="3468">
                  <a:moveTo>
                    <a:pt x="21" y="0"/>
                  </a:moveTo>
                  <a:cubicBezTo>
                    <a:pt x="30" y="101"/>
                    <a:pt x="60" y="394"/>
                    <a:pt x="73" y="604"/>
                  </a:cubicBezTo>
                  <a:cubicBezTo>
                    <a:pt x="86" y="814"/>
                    <a:pt x="97" y="1036"/>
                    <a:pt x="98" y="1262"/>
                  </a:cubicBezTo>
                  <a:cubicBezTo>
                    <a:pt x="99" y="1488"/>
                    <a:pt x="97" y="1729"/>
                    <a:pt x="82" y="1962"/>
                  </a:cubicBezTo>
                  <a:cubicBezTo>
                    <a:pt x="67" y="2195"/>
                    <a:pt x="0" y="2432"/>
                    <a:pt x="8" y="2661"/>
                  </a:cubicBezTo>
                  <a:cubicBezTo>
                    <a:pt x="16" y="2890"/>
                    <a:pt x="122" y="3204"/>
                    <a:pt x="131" y="3336"/>
                  </a:cubicBezTo>
                  <a:cubicBezTo>
                    <a:pt x="140" y="3468"/>
                    <a:pt x="76" y="3431"/>
                    <a:pt x="62"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75" name="Freeform 43"/>
            <p:cNvSpPr>
              <a:spLocks noChangeAspect="1"/>
            </p:cNvSpPr>
            <p:nvPr/>
          </p:nvSpPr>
          <p:spPr bwMode="auto">
            <a:xfrm>
              <a:off x="5691" y="1001"/>
              <a:ext cx="55" cy="3456"/>
            </a:xfrm>
            <a:custGeom>
              <a:avLst/>
              <a:gdLst>
                <a:gd name="T0" fmla="*/ 0 w 55"/>
                <a:gd name="T1" fmla="*/ 0 h 3456"/>
                <a:gd name="T2" fmla="*/ 50 w 55"/>
                <a:gd name="T3" fmla="*/ 683 h 3456"/>
                <a:gd name="T4" fmla="*/ 33 w 55"/>
                <a:gd name="T5" fmla="*/ 1358 h 3456"/>
                <a:gd name="T6" fmla="*/ 17 w 55"/>
                <a:gd name="T7" fmla="*/ 2024 h 3456"/>
                <a:gd name="T8" fmla="*/ 41 w 55"/>
                <a:gd name="T9" fmla="*/ 2683 h 3456"/>
                <a:gd name="T10" fmla="*/ 41 w 55"/>
                <a:gd name="T11" fmla="*/ 3308 h 3456"/>
                <a:gd name="T12" fmla="*/ 41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0" y="0"/>
                  </a:moveTo>
                  <a:cubicBezTo>
                    <a:pt x="22" y="228"/>
                    <a:pt x="45" y="457"/>
                    <a:pt x="50" y="683"/>
                  </a:cubicBezTo>
                  <a:cubicBezTo>
                    <a:pt x="55" y="909"/>
                    <a:pt x="38" y="1135"/>
                    <a:pt x="33" y="1358"/>
                  </a:cubicBezTo>
                  <a:cubicBezTo>
                    <a:pt x="28" y="1581"/>
                    <a:pt x="16" y="1803"/>
                    <a:pt x="17" y="2024"/>
                  </a:cubicBezTo>
                  <a:cubicBezTo>
                    <a:pt x="18" y="2245"/>
                    <a:pt x="37" y="2469"/>
                    <a:pt x="41" y="2683"/>
                  </a:cubicBezTo>
                  <a:cubicBezTo>
                    <a:pt x="45" y="2897"/>
                    <a:pt x="41" y="3179"/>
                    <a:pt x="41" y="3308"/>
                  </a:cubicBezTo>
                  <a:cubicBezTo>
                    <a:pt x="41" y="3437"/>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4876" name="Freeform 44"/>
            <p:cNvSpPr>
              <a:spLocks noChangeAspect="1"/>
            </p:cNvSpPr>
            <p:nvPr/>
          </p:nvSpPr>
          <p:spPr bwMode="auto">
            <a:xfrm>
              <a:off x="-12" y="993"/>
              <a:ext cx="55" cy="3456"/>
            </a:xfrm>
            <a:custGeom>
              <a:avLst/>
              <a:gdLst>
                <a:gd name="T0" fmla="*/ 0 w 55"/>
                <a:gd name="T1" fmla="*/ 0 h 3456"/>
                <a:gd name="T2" fmla="*/ 50 w 55"/>
                <a:gd name="T3" fmla="*/ 683 h 3456"/>
                <a:gd name="T4" fmla="*/ 33 w 55"/>
                <a:gd name="T5" fmla="*/ 1358 h 3456"/>
                <a:gd name="T6" fmla="*/ 17 w 55"/>
                <a:gd name="T7" fmla="*/ 2024 h 3456"/>
                <a:gd name="T8" fmla="*/ 41 w 55"/>
                <a:gd name="T9" fmla="*/ 2683 h 3456"/>
                <a:gd name="T10" fmla="*/ 41 w 55"/>
                <a:gd name="T11" fmla="*/ 3308 h 3456"/>
                <a:gd name="T12" fmla="*/ 41 w 55"/>
                <a:gd name="T13" fmla="*/ 3456 h 3456"/>
              </a:gdLst>
              <a:ahLst/>
              <a:cxnLst>
                <a:cxn ang="0">
                  <a:pos x="T0" y="T1"/>
                </a:cxn>
                <a:cxn ang="0">
                  <a:pos x="T2" y="T3"/>
                </a:cxn>
                <a:cxn ang="0">
                  <a:pos x="T4" y="T5"/>
                </a:cxn>
                <a:cxn ang="0">
                  <a:pos x="T6" y="T7"/>
                </a:cxn>
                <a:cxn ang="0">
                  <a:pos x="T8" y="T9"/>
                </a:cxn>
                <a:cxn ang="0">
                  <a:pos x="T10" y="T11"/>
                </a:cxn>
                <a:cxn ang="0">
                  <a:pos x="T12" y="T13"/>
                </a:cxn>
              </a:cxnLst>
              <a:rect l="0" t="0" r="r" b="b"/>
              <a:pathLst>
                <a:path w="55" h="3456">
                  <a:moveTo>
                    <a:pt x="0" y="0"/>
                  </a:moveTo>
                  <a:cubicBezTo>
                    <a:pt x="22" y="228"/>
                    <a:pt x="45" y="457"/>
                    <a:pt x="50" y="683"/>
                  </a:cubicBezTo>
                  <a:cubicBezTo>
                    <a:pt x="55" y="909"/>
                    <a:pt x="38" y="1135"/>
                    <a:pt x="33" y="1358"/>
                  </a:cubicBezTo>
                  <a:cubicBezTo>
                    <a:pt x="28" y="1581"/>
                    <a:pt x="16" y="1803"/>
                    <a:pt x="17" y="2024"/>
                  </a:cubicBezTo>
                  <a:cubicBezTo>
                    <a:pt x="18" y="2245"/>
                    <a:pt x="37" y="2469"/>
                    <a:pt x="41" y="2683"/>
                  </a:cubicBezTo>
                  <a:cubicBezTo>
                    <a:pt x="45" y="2897"/>
                    <a:pt x="41" y="3179"/>
                    <a:pt x="41" y="3308"/>
                  </a:cubicBezTo>
                  <a:cubicBezTo>
                    <a:pt x="41" y="3437"/>
                    <a:pt x="41" y="3446"/>
                    <a:pt x="41" y="345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nodeType="clickEffect">
                                  <p:stCondLst>
                                    <p:cond delay="0"/>
                                  </p:stCondLst>
                                  <p:childTnLst>
                                    <p:animScale>
                                      <p:cBhvr>
                                        <p:cTn id="6" dur="1000" fill="hold"/>
                                        <p:tgtEl>
                                          <p:spTgt spid="504851"/>
                                        </p:tgtEl>
                                      </p:cBhvr>
                                      <p:by x="15000" y="15000"/>
                                    </p:animScale>
                                  </p:childTnLst>
                                </p:cTn>
                              </p:par>
                              <p:par>
                                <p:cTn id="7" presetID="0" presetClass="path" presetSubtype="0" accel="50000" decel="50000" fill="hold" nodeType="withEffect">
                                  <p:stCondLst>
                                    <p:cond delay="0"/>
                                  </p:stCondLst>
                                  <p:childTnLst>
                                    <p:animMotion origin="layout" path="M 4.44444E-6 4.44444E-6 L -0.17414 0.16018 " pathEditMode="relative" rAng="0" ptsTypes="AA">
                                      <p:cBhvr>
                                        <p:cTn id="8" dur="1000" fill="hold"/>
                                        <p:tgtEl>
                                          <p:spTgt spid="504851"/>
                                        </p:tgtEl>
                                        <p:attrNameLst>
                                          <p:attrName>ppt_x</p:attrName>
                                          <p:attrName>ppt_y</p:attrName>
                                        </p:attrNameLst>
                                      </p:cBhvr>
                                      <p:rCtr x="-8715" y="8009"/>
                                    </p:animMotion>
                                  </p:childTnLst>
                                </p:cTn>
                              </p:par>
                            </p:childTnLst>
                          </p:cTn>
                        </p:par>
                        <p:par>
                          <p:cTn id="9" fill="hold" nodeType="afterGroup">
                            <p:stCondLst>
                              <p:cond delay="1000"/>
                            </p:stCondLst>
                            <p:childTnLst>
                              <p:par>
                                <p:cTn id="10" presetID="1" presetClass="entr" presetSubtype="0" fill="hold" nodeType="afterEffect">
                                  <p:stCondLst>
                                    <p:cond delay="0"/>
                                  </p:stCondLst>
                                  <p:childTnLst>
                                    <p:set>
                                      <p:cBhvr>
                                        <p:cTn id="11" dur="1" fill="hold">
                                          <p:stCondLst>
                                            <p:cond delay="0"/>
                                          </p:stCondLst>
                                        </p:cTn>
                                        <p:tgtEl>
                                          <p:spTgt spid="5048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05858" name="Group 2"/>
          <p:cNvGrpSpPr>
            <a:grpSpLocks/>
          </p:cNvGrpSpPr>
          <p:nvPr/>
        </p:nvGrpSpPr>
        <p:grpSpPr bwMode="auto">
          <a:xfrm rot="196047">
            <a:off x="3251200" y="1525588"/>
            <a:ext cx="3606800" cy="2398712"/>
            <a:chOff x="2114" y="574"/>
            <a:chExt cx="2272" cy="1511"/>
          </a:xfrm>
        </p:grpSpPr>
        <p:sp>
          <p:nvSpPr>
            <p:cNvPr id="505859" name="Freeform 3"/>
            <p:cNvSpPr>
              <a:spLocks/>
            </p:cNvSpPr>
            <p:nvPr/>
          </p:nvSpPr>
          <p:spPr bwMode="auto">
            <a:xfrm rot="2096898">
              <a:off x="2114" y="574"/>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60" name="Freeform 4"/>
            <p:cNvSpPr>
              <a:spLocks/>
            </p:cNvSpPr>
            <p:nvPr/>
          </p:nvSpPr>
          <p:spPr bwMode="auto">
            <a:xfrm rot="2096898">
              <a:off x="2429" y="794"/>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61" name="Freeform 5"/>
            <p:cNvSpPr>
              <a:spLocks/>
            </p:cNvSpPr>
            <p:nvPr/>
          </p:nvSpPr>
          <p:spPr bwMode="auto">
            <a:xfrm rot="2096898">
              <a:off x="2743" y="1014"/>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62" name="Freeform 6"/>
            <p:cNvSpPr>
              <a:spLocks/>
            </p:cNvSpPr>
            <p:nvPr/>
          </p:nvSpPr>
          <p:spPr bwMode="auto">
            <a:xfrm rot="2096898">
              <a:off x="3058" y="1234"/>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63" name="Freeform 7"/>
            <p:cNvSpPr>
              <a:spLocks/>
            </p:cNvSpPr>
            <p:nvPr/>
          </p:nvSpPr>
          <p:spPr bwMode="auto">
            <a:xfrm rot="2096898">
              <a:off x="3373" y="1453"/>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64" name="Freeform 8"/>
            <p:cNvSpPr>
              <a:spLocks/>
            </p:cNvSpPr>
            <p:nvPr/>
          </p:nvSpPr>
          <p:spPr bwMode="auto">
            <a:xfrm rot="2096898">
              <a:off x="3688" y="1673"/>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65" name="Freeform 9"/>
            <p:cNvSpPr>
              <a:spLocks/>
            </p:cNvSpPr>
            <p:nvPr/>
          </p:nvSpPr>
          <p:spPr bwMode="auto">
            <a:xfrm rot="2096898">
              <a:off x="4002" y="1893"/>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05866" name="Rectangle 10"/>
          <p:cNvSpPr>
            <a:spLocks noChangeArrowheads="1"/>
          </p:cNvSpPr>
          <p:nvPr/>
        </p:nvSpPr>
        <p:spPr bwMode="auto">
          <a:xfrm>
            <a:off x="6324600" y="3771900"/>
            <a:ext cx="457200" cy="990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5867" name="Line 11"/>
          <p:cNvSpPr>
            <a:spLocks noChangeShapeType="1"/>
          </p:cNvSpPr>
          <p:nvPr/>
        </p:nvSpPr>
        <p:spPr bwMode="auto">
          <a:xfrm>
            <a:off x="3276600" y="1257300"/>
            <a:ext cx="0" cy="5562600"/>
          </a:xfrm>
          <a:prstGeom prst="line">
            <a:avLst/>
          </a:prstGeom>
          <a:noFill/>
          <a:ln w="76200" cap="rnd">
            <a:solidFill>
              <a:srgbClr val="99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68" name="Line 12"/>
          <p:cNvSpPr>
            <a:spLocks noChangeShapeType="1"/>
          </p:cNvSpPr>
          <p:nvPr/>
        </p:nvSpPr>
        <p:spPr bwMode="auto">
          <a:xfrm>
            <a:off x="7010400" y="1181100"/>
            <a:ext cx="0" cy="55626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69" name="Freeform 13"/>
          <p:cNvSpPr>
            <a:spLocks/>
          </p:cNvSpPr>
          <p:nvPr/>
        </p:nvSpPr>
        <p:spPr bwMode="auto">
          <a:xfrm>
            <a:off x="6908800" y="2705100"/>
            <a:ext cx="711200" cy="3276600"/>
          </a:xfrm>
          <a:custGeom>
            <a:avLst/>
            <a:gdLst>
              <a:gd name="T0" fmla="*/ 64 w 448"/>
              <a:gd name="T1" fmla="*/ 0 h 2064"/>
              <a:gd name="T2" fmla="*/ 64 w 448"/>
              <a:gd name="T3" fmla="*/ 144 h 2064"/>
              <a:gd name="T4" fmla="*/ 448 w 448"/>
              <a:gd name="T5" fmla="*/ 192 h 2064"/>
              <a:gd name="T6" fmla="*/ 64 w 448"/>
              <a:gd name="T7" fmla="*/ 288 h 2064"/>
              <a:gd name="T8" fmla="*/ 64 w 448"/>
              <a:gd name="T9" fmla="*/ 384 h 2064"/>
              <a:gd name="T10" fmla="*/ 64 w 448"/>
              <a:gd name="T11" fmla="*/ 576 h 2064"/>
              <a:gd name="T12" fmla="*/ 64 w 448"/>
              <a:gd name="T13" fmla="*/ 720 h 2064"/>
              <a:gd name="T14" fmla="*/ 64 w 448"/>
              <a:gd name="T15" fmla="*/ 864 h 2064"/>
              <a:gd name="T16" fmla="*/ 400 w 448"/>
              <a:gd name="T17" fmla="*/ 912 h 2064"/>
              <a:gd name="T18" fmla="*/ 64 w 448"/>
              <a:gd name="T19" fmla="*/ 1008 h 2064"/>
              <a:gd name="T20" fmla="*/ 64 w 448"/>
              <a:gd name="T21" fmla="*/ 1104 h 2064"/>
              <a:gd name="T22" fmla="*/ 64 w 448"/>
              <a:gd name="T23" fmla="*/ 1248 h 2064"/>
              <a:gd name="T24" fmla="*/ 64 w 448"/>
              <a:gd name="T25" fmla="*/ 1392 h 2064"/>
              <a:gd name="T26" fmla="*/ 64 w 448"/>
              <a:gd name="T27" fmla="*/ 1488 h 2064"/>
              <a:gd name="T28" fmla="*/ 64 w 448"/>
              <a:gd name="T29" fmla="*/ 1632 h 2064"/>
              <a:gd name="T30" fmla="*/ 400 w 448"/>
              <a:gd name="T31" fmla="*/ 1680 h 2064"/>
              <a:gd name="T32" fmla="*/ 64 w 448"/>
              <a:gd name="T33" fmla="*/ 1776 h 2064"/>
              <a:gd name="T34" fmla="*/ 64 w 448"/>
              <a:gd name="T35" fmla="*/ 1872 h 2064"/>
              <a:gd name="T36" fmla="*/ 64 w 448"/>
              <a:gd name="T37" fmla="*/ 1968 h 2064"/>
              <a:gd name="T38" fmla="*/ 64 w 448"/>
              <a:gd name="T39" fmla="*/ 2064 h 2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8" h="2064">
                <a:moveTo>
                  <a:pt x="64" y="0"/>
                </a:moveTo>
                <a:cubicBezTo>
                  <a:pt x="32" y="56"/>
                  <a:pt x="0" y="112"/>
                  <a:pt x="64" y="144"/>
                </a:cubicBezTo>
                <a:cubicBezTo>
                  <a:pt x="128" y="176"/>
                  <a:pt x="448" y="168"/>
                  <a:pt x="448" y="192"/>
                </a:cubicBezTo>
                <a:cubicBezTo>
                  <a:pt x="448" y="216"/>
                  <a:pt x="128" y="256"/>
                  <a:pt x="64" y="288"/>
                </a:cubicBezTo>
                <a:cubicBezTo>
                  <a:pt x="0" y="320"/>
                  <a:pt x="64" y="336"/>
                  <a:pt x="64" y="384"/>
                </a:cubicBezTo>
                <a:cubicBezTo>
                  <a:pt x="64" y="432"/>
                  <a:pt x="64" y="520"/>
                  <a:pt x="64" y="576"/>
                </a:cubicBezTo>
                <a:cubicBezTo>
                  <a:pt x="64" y="632"/>
                  <a:pt x="64" y="672"/>
                  <a:pt x="64" y="720"/>
                </a:cubicBezTo>
                <a:cubicBezTo>
                  <a:pt x="64" y="768"/>
                  <a:pt x="8" y="832"/>
                  <a:pt x="64" y="864"/>
                </a:cubicBezTo>
                <a:cubicBezTo>
                  <a:pt x="120" y="896"/>
                  <a:pt x="400" y="888"/>
                  <a:pt x="400" y="912"/>
                </a:cubicBezTo>
                <a:cubicBezTo>
                  <a:pt x="400" y="936"/>
                  <a:pt x="120" y="976"/>
                  <a:pt x="64" y="1008"/>
                </a:cubicBezTo>
                <a:cubicBezTo>
                  <a:pt x="8" y="1040"/>
                  <a:pt x="64" y="1064"/>
                  <a:pt x="64" y="1104"/>
                </a:cubicBezTo>
                <a:cubicBezTo>
                  <a:pt x="64" y="1144"/>
                  <a:pt x="64" y="1200"/>
                  <a:pt x="64" y="1248"/>
                </a:cubicBezTo>
                <a:cubicBezTo>
                  <a:pt x="64" y="1296"/>
                  <a:pt x="64" y="1352"/>
                  <a:pt x="64" y="1392"/>
                </a:cubicBezTo>
                <a:cubicBezTo>
                  <a:pt x="64" y="1432"/>
                  <a:pt x="64" y="1448"/>
                  <a:pt x="64" y="1488"/>
                </a:cubicBezTo>
                <a:cubicBezTo>
                  <a:pt x="64" y="1528"/>
                  <a:pt x="8" y="1600"/>
                  <a:pt x="64" y="1632"/>
                </a:cubicBezTo>
                <a:cubicBezTo>
                  <a:pt x="120" y="1664"/>
                  <a:pt x="400" y="1656"/>
                  <a:pt x="400" y="1680"/>
                </a:cubicBezTo>
                <a:cubicBezTo>
                  <a:pt x="400" y="1704"/>
                  <a:pt x="120" y="1744"/>
                  <a:pt x="64" y="1776"/>
                </a:cubicBezTo>
                <a:cubicBezTo>
                  <a:pt x="8" y="1808"/>
                  <a:pt x="64" y="1840"/>
                  <a:pt x="64" y="1872"/>
                </a:cubicBezTo>
                <a:cubicBezTo>
                  <a:pt x="64" y="1904"/>
                  <a:pt x="64" y="1936"/>
                  <a:pt x="64" y="1968"/>
                </a:cubicBezTo>
                <a:cubicBezTo>
                  <a:pt x="64" y="2000"/>
                  <a:pt x="64" y="2032"/>
                  <a:pt x="64" y="2064"/>
                </a:cubicBezTo>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70" name="Text Box 14"/>
          <p:cNvSpPr txBox="1">
            <a:spLocks noChangeArrowheads="1"/>
          </p:cNvSpPr>
          <p:nvPr/>
        </p:nvSpPr>
        <p:spPr bwMode="auto">
          <a:xfrm rot="16200000">
            <a:off x="3037682" y="5915818"/>
            <a:ext cx="996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“crystal”</a:t>
            </a:r>
          </a:p>
        </p:txBody>
      </p:sp>
      <p:sp>
        <p:nvSpPr>
          <p:cNvPr id="505871" name="Text Box 15"/>
          <p:cNvSpPr txBox="1">
            <a:spLocks noChangeArrowheads="1"/>
          </p:cNvSpPr>
          <p:nvPr/>
        </p:nvSpPr>
        <p:spPr bwMode="auto">
          <a:xfrm rot="16200000">
            <a:off x="6233319" y="5985669"/>
            <a:ext cx="1009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detector</a:t>
            </a:r>
          </a:p>
        </p:txBody>
      </p:sp>
      <p:sp>
        <p:nvSpPr>
          <p:cNvPr id="505872" name="Text Box 16"/>
          <p:cNvSpPr txBox="1">
            <a:spLocks noChangeArrowheads="1"/>
          </p:cNvSpPr>
          <p:nvPr/>
        </p:nvSpPr>
        <p:spPr bwMode="auto">
          <a:xfrm>
            <a:off x="914400" y="2476500"/>
            <a:ext cx="1327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x-ray beam</a:t>
            </a:r>
          </a:p>
        </p:txBody>
      </p:sp>
      <p:sp>
        <p:nvSpPr>
          <p:cNvPr id="505873" name="Text Box 17"/>
          <p:cNvSpPr txBox="1">
            <a:spLocks noChangeArrowheads="1"/>
          </p:cNvSpPr>
          <p:nvPr/>
        </p:nvSpPr>
        <p:spPr bwMode="auto">
          <a:xfrm>
            <a:off x="7848600" y="3848100"/>
            <a:ext cx="10223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peak</a:t>
            </a:r>
          </a:p>
          <a:p>
            <a:r>
              <a:rPr lang="en-US" altLang="en-US"/>
              <a:t>intensity</a:t>
            </a:r>
          </a:p>
        </p:txBody>
      </p:sp>
      <p:grpSp>
        <p:nvGrpSpPr>
          <p:cNvPr id="505874" name="Group 18"/>
          <p:cNvGrpSpPr>
            <a:grpSpLocks/>
          </p:cNvGrpSpPr>
          <p:nvPr/>
        </p:nvGrpSpPr>
        <p:grpSpPr bwMode="auto">
          <a:xfrm>
            <a:off x="-1676400" y="4610100"/>
            <a:ext cx="4876800" cy="304800"/>
            <a:chOff x="288" y="3936"/>
            <a:chExt cx="3072" cy="192"/>
          </a:xfrm>
        </p:grpSpPr>
        <p:sp>
          <p:nvSpPr>
            <p:cNvPr id="505875" name="Freeform 19"/>
            <p:cNvSpPr>
              <a:spLocks/>
            </p:cNvSpPr>
            <p:nvPr/>
          </p:nvSpPr>
          <p:spPr bwMode="auto">
            <a:xfrm>
              <a:off x="288"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76" name="Freeform 20"/>
            <p:cNvSpPr>
              <a:spLocks/>
            </p:cNvSpPr>
            <p:nvPr/>
          </p:nvSpPr>
          <p:spPr bwMode="auto">
            <a:xfrm>
              <a:off x="672"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77" name="Freeform 21"/>
            <p:cNvSpPr>
              <a:spLocks/>
            </p:cNvSpPr>
            <p:nvPr/>
          </p:nvSpPr>
          <p:spPr bwMode="auto">
            <a:xfrm>
              <a:off x="1056"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78" name="Freeform 22"/>
            <p:cNvSpPr>
              <a:spLocks/>
            </p:cNvSpPr>
            <p:nvPr/>
          </p:nvSpPr>
          <p:spPr bwMode="auto">
            <a:xfrm>
              <a:off x="1440"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79" name="Freeform 23"/>
            <p:cNvSpPr>
              <a:spLocks/>
            </p:cNvSpPr>
            <p:nvPr/>
          </p:nvSpPr>
          <p:spPr bwMode="auto">
            <a:xfrm>
              <a:off x="1824"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80" name="Freeform 24"/>
            <p:cNvSpPr>
              <a:spLocks/>
            </p:cNvSpPr>
            <p:nvPr/>
          </p:nvSpPr>
          <p:spPr bwMode="auto">
            <a:xfrm>
              <a:off x="2208"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81" name="Freeform 25"/>
            <p:cNvSpPr>
              <a:spLocks/>
            </p:cNvSpPr>
            <p:nvPr/>
          </p:nvSpPr>
          <p:spPr bwMode="auto">
            <a:xfrm>
              <a:off x="2592"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82" name="Freeform 26"/>
            <p:cNvSpPr>
              <a:spLocks/>
            </p:cNvSpPr>
            <p:nvPr/>
          </p:nvSpPr>
          <p:spPr bwMode="auto">
            <a:xfrm>
              <a:off x="2976"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05883" name="Group 27"/>
          <p:cNvGrpSpPr>
            <a:grpSpLocks/>
          </p:cNvGrpSpPr>
          <p:nvPr/>
        </p:nvGrpSpPr>
        <p:grpSpPr bwMode="auto">
          <a:xfrm>
            <a:off x="-1676400" y="3390900"/>
            <a:ext cx="4876800" cy="304800"/>
            <a:chOff x="288" y="3936"/>
            <a:chExt cx="3072" cy="192"/>
          </a:xfrm>
        </p:grpSpPr>
        <p:sp>
          <p:nvSpPr>
            <p:cNvPr id="505884" name="Freeform 28"/>
            <p:cNvSpPr>
              <a:spLocks/>
            </p:cNvSpPr>
            <p:nvPr/>
          </p:nvSpPr>
          <p:spPr bwMode="auto">
            <a:xfrm>
              <a:off x="288"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85" name="Freeform 29"/>
            <p:cNvSpPr>
              <a:spLocks/>
            </p:cNvSpPr>
            <p:nvPr/>
          </p:nvSpPr>
          <p:spPr bwMode="auto">
            <a:xfrm>
              <a:off x="672"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86" name="Freeform 30"/>
            <p:cNvSpPr>
              <a:spLocks/>
            </p:cNvSpPr>
            <p:nvPr/>
          </p:nvSpPr>
          <p:spPr bwMode="auto">
            <a:xfrm>
              <a:off x="1056"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87" name="Freeform 31"/>
            <p:cNvSpPr>
              <a:spLocks/>
            </p:cNvSpPr>
            <p:nvPr/>
          </p:nvSpPr>
          <p:spPr bwMode="auto">
            <a:xfrm>
              <a:off x="1440"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88" name="Freeform 32"/>
            <p:cNvSpPr>
              <a:spLocks/>
            </p:cNvSpPr>
            <p:nvPr/>
          </p:nvSpPr>
          <p:spPr bwMode="auto">
            <a:xfrm>
              <a:off x="1824"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89" name="Freeform 33"/>
            <p:cNvSpPr>
              <a:spLocks/>
            </p:cNvSpPr>
            <p:nvPr/>
          </p:nvSpPr>
          <p:spPr bwMode="auto">
            <a:xfrm>
              <a:off x="2208"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90" name="Freeform 34"/>
            <p:cNvSpPr>
              <a:spLocks/>
            </p:cNvSpPr>
            <p:nvPr/>
          </p:nvSpPr>
          <p:spPr bwMode="auto">
            <a:xfrm>
              <a:off x="2592"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91" name="Freeform 35"/>
            <p:cNvSpPr>
              <a:spLocks/>
            </p:cNvSpPr>
            <p:nvPr/>
          </p:nvSpPr>
          <p:spPr bwMode="auto">
            <a:xfrm>
              <a:off x="2976"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05892" name="Group 36"/>
          <p:cNvGrpSpPr>
            <a:grpSpLocks/>
          </p:cNvGrpSpPr>
          <p:nvPr/>
        </p:nvGrpSpPr>
        <p:grpSpPr bwMode="auto">
          <a:xfrm>
            <a:off x="-1752600" y="1257300"/>
            <a:ext cx="4876800" cy="304800"/>
            <a:chOff x="288" y="3936"/>
            <a:chExt cx="3072" cy="192"/>
          </a:xfrm>
        </p:grpSpPr>
        <p:sp>
          <p:nvSpPr>
            <p:cNvPr id="505893" name="Freeform 37"/>
            <p:cNvSpPr>
              <a:spLocks/>
            </p:cNvSpPr>
            <p:nvPr/>
          </p:nvSpPr>
          <p:spPr bwMode="auto">
            <a:xfrm>
              <a:off x="288"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94" name="Freeform 38"/>
            <p:cNvSpPr>
              <a:spLocks/>
            </p:cNvSpPr>
            <p:nvPr/>
          </p:nvSpPr>
          <p:spPr bwMode="auto">
            <a:xfrm>
              <a:off x="672"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95" name="Freeform 39"/>
            <p:cNvSpPr>
              <a:spLocks/>
            </p:cNvSpPr>
            <p:nvPr/>
          </p:nvSpPr>
          <p:spPr bwMode="auto">
            <a:xfrm>
              <a:off x="1056"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96" name="Freeform 40"/>
            <p:cNvSpPr>
              <a:spLocks/>
            </p:cNvSpPr>
            <p:nvPr/>
          </p:nvSpPr>
          <p:spPr bwMode="auto">
            <a:xfrm>
              <a:off x="1440"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97" name="Freeform 41"/>
            <p:cNvSpPr>
              <a:spLocks/>
            </p:cNvSpPr>
            <p:nvPr/>
          </p:nvSpPr>
          <p:spPr bwMode="auto">
            <a:xfrm>
              <a:off x="1824"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98" name="Freeform 42"/>
            <p:cNvSpPr>
              <a:spLocks/>
            </p:cNvSpPr>
            <p:nvPr/>
          </p:nvSpPr>
          <p:spPr bwMode="auto">
            <a:xfrm>
              <a:off x="2208"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899" name="Freeform 43"/>
            <p:cNvSpPr>
              <a:spLocks/>
            </p:cNvSpPr>
            <p:nvPr/>
          </p:nvSpPr>
          <p:spPr bwMode="auto">
            <a:xfrm>
              <a:off x="2592"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00" name="Freeform 44"/>
            <p:cNvSpPr>
              <a:spLocks/>
            </p:cNvSpPr>
            <p:nvPr/>
          </p:nvSpPr>
          <p:spPr bwMode="auto">
            <a:xfrm>
              <a:off x="2976"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05901" name="Group 45"/>
          <p:cNvGrpSpPr>
            <a:grpSpLocks/>
          </p:cNvGrpSpPr>
          <p:nvPr/>
        </p:nvGrpSpPr>
        <p:grpSpPr bwMode="auto">
          <a:xfrm rot="245220">
            <a:off x="3363913" y="3532188"/>
            <a:ext cx="3640137" cy="620712"/>
            <a:chOff x="2119" y="1780"/>
            <a:chExt cx="2293" cy="391"/>
          </a:xfrm>
        </p:grpSpPr>
        <p:sp>
          <p:nvSpPr>
            <p:cNvPr id="505902" name="Freeform 46"/>
            <p:cNvSpPr>
              <a:spLocks/>
            </p:cNvSpPr>
            <p:nvPr/>
          </p:nvSpPr>
          <p:spPr bwMode="auto">
            <a:xfrm rot="356812">
              <a:off x="2119" y="1780"/>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03" name="Freeform 47"/>
            <p:cNvSpPr>
              <a:spLocks/>
            </p:cNvSpPr>
            <p:nvPr/>
          </p:nvSpPr>
          <p:spPr bwMode="auto">
            <a:xfrm rot="356812">
              <a:off x="2501" y="1820"/>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04" name="Freeform 48"/>
            <p:cNvSpPr>
              <a:spLocks/>
            </p:cNvSpPr>
            <p:nvPr/>
          </p:nvSpPr>
          <p:spPr bwMode="auto">
            <a:xfrm rot="356812">
              <a:off x="2883" y="1860"/>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05" name="Freeform 49"/>
            <p:cNvSpPr>
              <a:spLocks/>
            </p:cNvSpPr>
            <p:nvPr/>
          </p:nvSpPr>
          <p:spPr bwMode="auto">
            <a:xfrm rot="356812">
              <a:off x="3265" y="1900"/>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06" name="Freeform 50"/>
            <p:cNvSpPr>
              <a:spLocks/>
            </p:cNvSpPr>
            <p:nvPr/>
          </p:nvSpPr>
          <p:spPr bwMode="auto">
            <a:xfrm rot="356812">
              <a:off x="3646" y="1939"/>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07" name="Freeform 51"/>
            <p:cNvSpPr>
              <a:spLocks/>
            </p:cNvSpPr>
            <p:nvPr/>
          </p:nvSpPr>
          <p:spPr bwMode="auto">
            <a:xfrm rot="356812">
              <a:off x="4028" y="1979"/>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05908" name="Group 52"/>
          <p:cNvGrpSpPr>
            <a:grpSpLocks/>
          </p:cNvGrpSpPr>
          <p:nvPr/>
        </p:nvGrpSpPr>
        <p:grpSpPr bwMode="auto">
          <a:xfrm>
            <a:off x="3375025" y="4076700"/>
            <a:ext cx="3624263" cy="744538"/>
            <a:chOff x="2126" y="2124"/>
            <a:chExt cx="2283" cy="469"/>
          </a:xfrm>
        </p:grpSpPr>
        <p:sp>
          <p:nvSpPr>
            <p:cNvPr id="505909" name="Freeform 53"/>
            <p:cNvSpPr>
              <a:spLocks/>
            </p:cNvSpPr>
            <p:nvPr/>
          </p:nvSpPr>
          <p:spPr bwMode="auto">
            <a:xfrm rot="-497829">
              <a:off x="2126" y="2401"/>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10" name="Freeform 54"/>
            <p:cNvSpPr>
              <a:spLocks/>
            </p:cNvSpPr>
            <p:nvPr/>
          </p:nvSpPr>
          <p:spPr bwMode="auto">
            <a:xfrm rot="-497829">
              <a:off x="2506" y="234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11" name="Freeform 55"/>
            <p:cNvSpPr>
              <a:spLocks/>
            </p:cNvSpPr>
            <p:nvPr/>
          </p:nvSpPr>
          <p:spPr bwMode="auto">
            <a:xfrm rot="-497829">
              <a:off x="2886" y="2291"/>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12" name="Freeform 56"/>
            <p:cNvSpPr>
              <a:spLocks/>
            </p:cNvSpPr>
            <p:nvPr/>
          </p:nvSpPr>
          <p:spPr bwMode="auto">
            <a:xfrm rot="-497829">
              <a:off x="3266" y="2235"/>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13" name="Freeform 57"/>
            <p:cNvSpPr>
              <a:spLocks/>
            </p:cNvSpPr>
            <p:nvPr/>
          </p:nvSpPr>
          <p:spPr bwMode="auto">
            <a:xfrm rot="-497829">
              <a:off x="3645" y="2180"/>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14" name="Freeform 58"/>
            <p:cNvSpPr>
              <a:spLocks/>
            </p:cNvSpPr>
            <p:nvPr/>
          </p:nvSpPr>
          <p:spPr bwMode="auto">
            <a:xfrm rot="-497829">
              <a:off x="4025" y="2124"/>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05915" name="Text Box 59"/>
          <p:cNvSpPr txBox="1">
            <a:spLocks noChangeArrowheads="1"/>
          </p:cNvSpPr>
          <p:nvPr/>
        </p:nvSpPr>
        <p:spPr bwMode="auto">
          <a:xfrm>
            <a:off x="7772400" y="5067300"/>
            <a:ext cx="12001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integrated</a:t>
            </a:r>
          </a:p>
          <a:p>
            <a:r>
              <a:rPr lang="en-US" altLang="en-US"/>
              <a:t>intensity</a:t>
            </a:r>
          </a:p>
        </p:txBody>
      </p:sp>
      <p:sp>
        <p:nvSpPr>
          <p:cNvPr id="505916" name="AutoShape 60"/>
          <p:cNvSpPr>
            <a:spLocks/>
          </p:cNvSpPr>
          <p:nvPr/>
        </p:nvSpPr>
        <p:spPr bwMode="auto">
          <a:xfrm>
            <a:off x="7620000" y="5143500"/>
            <a:ext cx="152400" cy="457200"/>
          </a:xfrm>
          <a:prstGeom prst="rightBrace">
            <a:avLst>
              <a:gd name="adj1" fmla="val 25000"/>
              <a:gd name="adj2" fmla="val 50000"/>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5917" name="Line 61"/>
          <p:cNvSpPr>
            <a:spLocks noChangeShapeType="1"/>
          </p:cNvSpPr>
          <p:nvPr/>
        </p:nvSpPr>
        <p:spPr bwMode="auto">
          <a:xfrm flipH="1">
            <a:off x="7620000" y="4152900"/>
            <a:ext cx="228600" cy="0"/>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918" name="Rectangle 62"/>
          <p:cNvSpPr>
            <a:spLocks noChangeArrowheads="1"/>
          </p:cNvSpPr>
          <p:nvPr/>
        </p:nvSpPr>
        <p:spPr bwMode="auto">
          <a:xfrm>
            <a:off x="685800" y="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pitchFamily="34" charset="0"/>
              </a:defRPr>
            </a:lvl1pPr>
            <a:lvl2pPr algn="ctr">
              <a:defRPr sz="4400">
                <a:solidFill>
                  <a:schemeClr val="tx2"/>
                </a:solidFill>
                <a:latin typeface="Arial" pitchFamily="34" charset="0"/>
              </a:defRPr>
            </a:lvl2pPr>
            <a:lvl3pPr algn="ctr">
              <a:defRPr sz="4400">
                <a:solidFill>
                  <a:schemeClr val="tx2"/>
                </a:solidFill>
                <a:latin typeface="Arial" pitchFamily="34" charset="0"/>
              </a:defRPr>
            </a:lvl3pPr>
            <a:lvl4pPr algn="ctr">
              <a:defRPr sz="4400">
                <a:solidFill>
                  <a:schemeClr val="tx2"/>
                </a:solidFill>
                <a:latin typeface="Arial" pitchFamily="34" charset="0"/>
              </a:defRPr>
            </a:lvl4pPr>
            <a:lvl5pPr algn="ctr">
              <a:defRPr sz="4400">
                <a:solidFill>
                  <a:schemeClr val="tx2"/>
                </a:solidFill>
                <a:latin typeface="Arial" pitchFamily="34" charset="0"/>
              </a:defRPr>
            </a:lvl5pPr>
            <a:lvl6pPr marL="457200" algn="ctr" fontAlgn="base">
              <a:spcBef>
                <a:spcPct val="0"/>
              </a:spcBef>
              <a:spcAft>
                <a:spcPct val="0"/>
              </a:spcAft>
              <a:defRPr sz="4400">
                <a:solidFill>
                  <a:schemeClr val="tx2"/>
                </a:solidFill>
                <a:latin typeface="Arial" pitchFamily="34" charset="0"/>
              </a:defRPr>
            </a:lvl6pPr>
            <a:lvl7pPr marL="914400" algn="ctr" fontAlgn="base">
              <a:spcBef>
                <a:spcPct val="0"/>
              </a:spcBef>
              <a:spcAft>
                <a:spcPct val="0"/>
              </a:spcAft>
              <a:defRPr sz="4400">
                <a:solidFill>
                  <a:schemeClr val="tx2"/>
                </a:solidFill>
                <a:latin typeface="Arial" pitchFamily="34" charset="0"/>
              </a:defRPr>
            </a:lvl7pPr>
            <a:lvl8pPr marL="1371600" algn="ctr" fontAlgn="base">
              <a:spcBef>
                <a:spcPct val="0"/>
              </a:spcBef>
              <a:spcAft>
                <a:spcPct val="0"/>
              </a:spcAft>
              <a:defRPr sz="4400">
                <a:solidFill>
                  <a:schemeClr val="tx2"/>
                </a:solidFill>
                <a:latin typeface="Arial" pitchFamily="34" charset="0"/>
              </a:defRPr>
            </a:lvl8pPr>
            <a:lvl9pPr marL="1828800" algn="ctr" fontAlgn="base">
              <a:spcBef>
                <a:spcPct val="0"/>
              </a:spcBef>
              <a:spcAft>
                <a:spcPct val="0"/>
              </a:spcAft>
              <a:defRPr sz="4400">
                <a:solidFill>
                  <a:schemeClr val="tx2"/>
                </a:solidFill>
                <a:latin typeface="Arial" pitchFamily="34" charset="0"/>
              </a:defRPr>
            </a:lvl9pPr>
          </a:lstStyle>
          <a:p>
            <a:r>
              <a:rPr lang="en-US" altLang="en-US"/>
              <a:t>mosaicity vs Wilson B</a:t>
            </a: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2"/>
          <p:cNvSpPr>
            <a:spLocks noGrp="1" noChangeArrowheads="1"/>
          </p:cNvSpPr>
          <p:nvPr>
            <p:ph type="title"/>
          </p:nvPr>
        </p:nvSpPr>
        <p:spPr>
          <a:xfrm>
            <a:off x="685800" y="0"/>
            <a:ext cx="7772400" cy="1143000"/>
          </a:xfrm>
          <a:noFill/>
        </p:spPr>
        <p:txBody>
          <a:bodyPr/>
          <a:lstStyle/>
          <a:p>
            <a:pPr eaLnBrk="1" hangingPunct="1"/>
            <a:r>
              <a:rPr lang="pt-BR" altLang="en-US" sz="5400" dirty="0" smtClean="0"/>
              <a:t>Phase Problem: Se vs S</a:t>
            </a:r>
            <a:endParaRPr lang="en-US" altLang="en-US" sz="5400" dirty="0" smtClean="0"/>
          </a:p>
        </p:txBody>
      </p:sp>
      <p:graphicFrame>
        <p:nvGraphicFramePr>
          <p:cNvPr id="521219" name="Object 3"/>
          <p:cNvGraphicFramePr>
            <a:graphicFrameLocks noChangeAspect="1"/>
          </p:cNvGraphicFramePr>
          <p:nvPr/>
        </p:nvGraphicFramePr>
        <p:xfrm>
          <a:off x="669925" y="938213"/>
          <a:ext cx="7937500" cy="5694362"/>
        </p:xfrm>
        <a:graphic>
          <a:graphicData uri="http://schemas.openxmlformats.org/presentationml/2006/ole">
            <mc:AlternateContent xmlns:mc="http://schemas.openxmlformats.org/markup-compatibility/2006">
              <mc:Choice xmlns:v="urn:schemas-microsoft-com:vml" Requires="v">
                <p:oleObj spid="_x0000_s782340" name="Chart" r:id="rId3" imgW="6458065" imgH="4629091" progId="MSGraph.Chart.8">
                  <p:embed followColorScheme="full"/>
                </p:oleObj>
              </mc:Choice>
              <mc:Fallback>
                <p:oleObj name="Chart" r:id="rId3" imgW="6458065" imgH="4629091" progId="MSGraph.Chart.8">
                  <p:embed followColorScheme="full"/>
                  <p:pic>
                    <p:nvPicPr>
                      <p:cNvPr id="0" name=""/>
                      <p:cNvPicPr>
                        <a:picLocks noChangeAspect="1" noChangeArrowheads="1"/>
                      </p:cNvPicPr>
                      <p:nvPr/>
                    </p:nvPicPr>
                    <p:blipFill>
                      <a:blip r:embed="rId4"/>
                      <a:srcRect/>
                      <a:stretch>
                        <a:fillRect/>
                      </a:stretch>
                    </p:blipFill>
                    <p:spPr bwMode="auto">
                      <a:xfrm>
                        <a:off x="669925" y="938213"/>
                        <a:ext cx="7937500" cy="56943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21220" name="Text Box 4"/>
          <p:cNvSpPr txBox="1">
            <a:spLocks noChangeArrowheads="1"/>
          </p:cNvSpPr>
          <p:nvPr/>
        </p:nvSpPr>
        <p:spPr bwMode="auto">
          <a:xfrm>
            <a:off x="3512635" y="6057900"/>
            <a:ext cx="286168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2800" b="1" dirty="0" smtClean="0">
                <a:solidFill>
                  <a:srgbClr val="000000"/>
                </a:solidFill>
                <a:cs typeface="Arial" pitchFamily="34" charset="0"/>
              </a:rPr>
              <a:t>1.0 - fraction Se</a:t>
            </a:r>
            <a:endParaRPr lang="en-US" altLang="en-US" sz="2800" b="1" dirty="0">
              <a:solidFill>
                <a:srgbClr val="000000"/>
              </a:solidFill>
              <a:cs typeface="Arial" pitchFamily="34" charset="0"/>
            </a:endParaRPr>
          </a:p>
        </p:txBody>
      </p:sp>
      <p:sp>
        <p:nvSpPr>
          <p:cNvPr id="521221" name="Text Box 5"/>
          <p:cNvSpPr txBox="1">
            <a:spLocks noChangeArrowheads="1"/>
          </p:cNvSpPr>
          <p:nvPr/>
        </p:nvSpPr>
        <p:spPr bwMode="auto">
          <a:xfrm rot="-5400000">
            <a:off x="-1553368" y="3058318"/>
            <a:ext cx="3905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2800" b="1">
                <a:solidFill>
                  <a:srgbClr val="000000"/>
                </a:solidFill>
                <a:cs typeface="Arial" pitchFamily="34" charset="0"/>
              </a:rPr>
              <a:t>correlation coefficient</a:t>
            </a:r>
          </a:p>
        </p:txBody>
      </p:sp>
    </p:spTree>
    <p:extLst>
      <p:ext uri="{BB962C8B-B14F-4D97-AF65-F5344CB8AC3E}">
        <p14:creationId xmlns:p14="http://schemas.microsoft.com/office/powerpoint/2010/main" val="1976504185"/>
      </p:ext>
    </p:extLst>
  </p:cSld>
  <p:clrMapOvr>
    <a:masterClrMapping/>
  </p:clrMapOvr>
  <p:transition/>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06882" name="Group 2"/>
          <p:cNvGrpSpPr>
            <a:grpSpLocks/>
          </p:cNvGrpSpPr>
          <p:nvPr/>
        </p:nvGrpSpPr>
        <p:grpSpPr bwMode="auto">
          <a:xfrm>
            <a:off x="3656013" y="1370013"/>
            <a:ext cx="4521200" cy="520700"/>
            <a:chOff x="2499" y="797"/>
            <a:chExt cx="2848" cy="328"/>
          </a:xfrm>
        </p:grpSpPr>
        <p:sp>
          <p:nvSpPr>
            <p:cNvPr id="506883" name="Text Box 3"/>
            <p:cNvSpPr txBox="1">
              <a:spLocks noChangeArrowheads="1"/>
            </p:cNvSpPr>
            <p:nvPr/>
          </p:nvSpPr>
          <p:spPr bwMode="auto">
            <a:xfrm>
              <a:off x="2499" y="797"/>
              <a:ext cx="1411"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10 atoms</a:t>
              </a:r>
            </a:p>
          </p:txBody>
        </p:sp>
        <p:sp>
          <p:nvSpPr>
            <p:cNvPr id="506884" name="Text Box 4"/>
            <p:cNvSpPr txBox="1">
              <a:spLocks noChangeArrowheads="1"/>
            </p:cNvSpPr>
            <p:nvPr/>
          </p:nvSpPr>
          <p:spPr bwMode="auto">
            <a:xfrm>
              <a:off x="4283" y="798"/>
              <a:ext cx="1064"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0.1 </a:t>
              </a:r>
              <a:r>
                <a:rPr lang="el-GR" altLang="en-US" sz="2800">
                  <a:cs typeface="Arial" pitchFamily="34" charset="0"/>
                </a:rPr>
                <a:t>μ</a:t>
              </a:r>
              <a:r>
                <a:rPr lang="en-US" altLang="en-US" sz="2800">
                  <a:cs typeface="Arial" pitchFamily="34" charset="0"/>
                </a:rPr>
                <a:t>m</a:t>
              </a:r>
              <a:endParaRPr lang="el-GR" altLang="en-US" sz="2800">
                <a:cs typeface="Arial" pitchFamily="34" charset="0"/>
              </a:endParaRPr>
            </a:p>
          </p:txBody>
        </p:sp>
      </p:grpSp>
      <p:pic>
        <p:nvPicPr>
          <p:cNvPr id="506885" name="Picture 5" descr="linescatter_peak_1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1613" y="1827213"/>
            <a:ext cx="6096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6886" name="Picture 6" descr="linescatter_peak_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1613" y="1827213"/>
            <a:ext cx="6096000" cy="4572000"/>
          </a:xfrm>
          <a:prstGeom prst="rect">
            <a:avLst/>
          </a:prstGeom>
          <a:noFill/>
          <a:extLst>
            <a:ext uri="{909E8E84-426E-40DD-AFC4-6F175D3DCCD1}">
              <a14:hiddenFill xmlns:a14="http://schemas.microsoft.com/office/drawing/2010/main">
                <a:solidFill>
                  <a:srgbClr val="FFFFFF"/>
                </a:solidFill>
              </a14:hiddenFill>
            </a:ext>
          </a:extLst>
        </p:spPr>
      </p:pic>
      <p:pic>
        <p:nvPicPr>
          <p:cNvPr id="506887" name="Picture 7" descr="linescatter_peak_10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1613" y="1827213"/>
            <a:ext cx="6096000" cy="4572000"/>
          </a:xfrm>
          <a:prstGeom prst="rect">
            <a:avLst/>
          </a:prstGeom>
          <a:noFill/>
          <a:extLst>
            <a:ext uri="{909E8E84-426E-40DD-AFC4-6F175D3DCCD1}">
              <a14:hiddenFill xmlns:a14="http://schemas.microsoft.com/office/drawing/2010/main">
                <a:solidFill>
                  <a:srgbClr val="FFFFFF"/>
                </a:solidFill>
              </a14:hiddenFill>
            </a:ext>
          </a:extLst>
        </p:spPr>
      </p:pic>
      <p:pic>
        <p:nvPicPr>
          <p:cNvPr id="506888" name="Picture 8" descr="linescatter_peak_20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1613" y="1827213"/>
            <a:ext cx="6096000" cy="4572000"/>
          </a:xfrm>
          <a:prstGeom prst="rect">
            <a:avLst/>
          </a:prstGeom>
          <a:noFill/>
          <a:extLst>
            <a:ext uri="{909E8E84-426E-40DD-AFC4-6F175D3DCCD1}">
              <a14:hiddenFill xmlns:a14="http://schemas.microsoft.com/office/drawing/2010/main">
                <a:solidFill>
                  <a:srgbClr val="FFFFFF"/>
                </a:solidFill>
              </a14:hiddenFill>
            </a:ext>
          </a:extLst>
        </p:spPr>
      </p:pic>
      <p:pic>
        <p:nvPicPr>
          <p:cNvPr id="506889" name="Picture 9" descr="linescatter_peak_30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41613" y="1827213"/>
            <a:ext cx="6096000" cy="4572000"/>
          </a:xfrm>
          <a:prstGeom prst="rect">
            <a:avLst/>
          </a:prstGeom>
          <a:noFill/>
          <a:extLst>
            <a:ext uri="{909E8E84-426E-40DD-AFC4-6F175D3DCCD1}">
              <a14:hiddenFill xmlns:a14="http://schemas.microsoft.com/office/drawing/2010/main">
                <a:solidFill>
                  <a:srgbClr val="FFFFFF"/>
                </a:solidFill>
              </a14:hiddenFill>
            </a:ext>
          </a:extLst>
        </p:spPr>
      </p:pic>
      <p:pic>
        <p:nvPicPr>
          <p:cNvPr id="506890" name="Picture 10" descr="linescatter_peak_40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41613" y="1827213"/>
            <a:ext cx="6096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506891" name="Rectangle 11"/>
          <p:cNvSpPr>
            <a:spLocks noGrp="1" noChangeArrowheads="1"/>
          </p:cNvSpPr>
          <p:nvPr>
            <p:ph type="title"/>
          </p:nvPr>
        </p:nvSpPr>
        <p:spPr>
          <a:xfrm>
            <a:off x="685800" y="0"/>
            <a:ext cx="7772400" cy="1143000"/>
          </a:xfrm>
          <a:noFill/>
          <a:ln/>
        </p:spPr>
        <p:txBody>
          <a:bodyPr/>
          <a:lstStyle/>
          <a:p>
            <a:r>
              <a:rPr lang="en-US" altLang="en-US"/>
              <a:t>mosaicity vs Wilson B</a:t>
            </a:r>
          </a:p>
        </p:txBody>
      </p:sp>
      <p:pic>
        <p:nvPicPr>
          <p:cNvPr id="506892" name="Picture 12" descr="linescatter_peak_50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741613" y="1827213"/>
            <a:ext cx="6096000" cy="4572000"/>
          </a:xfrm>
          <a:prstGeom prst="rect">
            <a:avLst/>
          </a:prstGeom>
          <a:noFill/>
          <a:extLst>
            <a:ext uri="{909E8E84-426E-40DD-AFC4-6F175D3DCCD1}">
              <a14:hiddenFill xmlns:a14="http://schemas.microsoft.com/office/drawing/2010/main">
                <a:solidFill>
                  <a:srgbClr val="FFFFFF"/>
                </a:solidFill>
              </a14:hiddenFill>
            </a:ext>
          </a:extLst>
        </p:spPr>
      </p:pic>
      <p:pic>
        <p:nvPicPr>
          <p:cNvPr id="506893" name="Picture 13" descr="linescatter_peak_100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41613" y="1827213"/>
            <a:ext cx="6096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506894" name="Line 14"/>
          <p:cNvSpPr>
            <a:spLocks noChangeShapeType="1"/>
          </p:cNvSpPr>
          <p:nvPr/>
        </p:nvSpPr>
        <p:spPr bwMode="auto">
          <a:xfrm>
            <a:off x="1127125" y="3067050"/>
            <a:ext cx="9525" cy="825500"/>
          </a:xfrm>
          <a:prstGeom prst="line">
            <a:avLst/>
          </a:prstGeom>
          <a:noFill/>
          <a:ln w="38100" cap="rnd">
            <a:solidFill>
              <a:srgbClr val="99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6895" name="Line 15"/>
          <p:cNvSpPr>
            <a:spLocks noChangeShapeType="1"/>
          </p:cNvSpPr>
          <p:nvPr/>
        </p:nvSpPr>
        <p:spPr bwMode="auto">
          <a:xfrm>
            <a:off x="1135063" y="1466850"/>
            <a:ext cx="0" cy="3930650"/>
          </a:xfrm>
          <a:prstGeom prst="line">
            <a:avLst/>
          </a:prstGeom>
          <a:noFill/>
          <a:ln w="38100" cap="rnd">
            <a:solidFill>
              <a:srgbClr val="99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6896" name="Line 16"/>
          <p:cNvSpPr>
            <a:spLocks noChangeShapeType="1"/>
          </p:cNvSpPr>
          <p:nvPr/>
        </p:nvSpPr>
        <p:spPr bwMode="auto">
          <a:xfrm>
            <a:off x="1135063" y="-514350"/>
            <a:ext cx="0" cy="7861300"/>
          </a:xfrm>
          <a:prstGeom prst="line">
            <a:avLst/>
          </a:prstGeom>
          <a:noFill/>
          <a:ln w="38100" cap="rnd">
            <a:solidFill>
              <a:srgbClr val="99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06897" name="Group 17"/>
          <p:cNvGrpSpPr>
            <a:grpSpLocks/>
          </p:cNvGrpSpPr>
          <p:nvPr/>
        </p:nvGrpSpPr>
        <p:grpSpPr bwMode="auto">
          <a:xfrm>
            <a:off x="3656013" y="1370013"/>
            <a:ext cx="4521200" cy="520700"/>
            <a:chOff x="2499" y="797"/>
            <a:chExt cx="2848" cy="328"/>
          </a:xfrm>
        </p:grpSpPr>
        <p:sp>
          <p:nvSpPr>
            <p:cNvPr id="506898" name="Text Box 18"/>
            <p:cNvSpPr txBox="1">
              <a:spLocks noChangeArrowheads="1"/>
            </p:cNvSpPr>
            <p:nvPr/>
          </p:nvSpPr>
          <p:spPr bwMode="auto">
            <a:xfrm>
              <a:off x="2499" y="797"/>
              <a:ext cx="1411"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50 atoms</a:t>
              </a:r>
            </a:p>
          </p:txBody>
        </p:sp>
        <p:sp>
          <p:nvSpPr>
            <p:cNvPr id="506899" name="Text Box 19"/>
            <p:cNvSpPr txBox="1">
              <a:spLocks noChangeArrowheads="1"/>
            </p:cNvSpPr>
            <p:nvPr/>
          </p:nvSpPr>
          <p:spPr bwMode="auto">
            <a:xfrm>
              <a:off x="4283" y="798"/>
              <a:ext cx="1064"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0.5 </a:t>
              </a:r>
              <a:r>
                <a:rPr lang="el-GR" altLang="en-US" sz="2800">
                  <a:cs typeface="Arial" pitchFamily="34" charset="0"/>
                </a:rPr>
                <a:t>μ</a:t>
              </a:r>
              <a:r>
                <a:rPr lang="en-US" altLang="en-US" sz="2800">
                  <a:cs typeface="Arial" pitchFamily="34" charset="0"/>
                </a:rPr>
                <a:t>m</a:t>
              </a:r>
              <a:endParaRPr lang="el-GR" altLang="en-US" sz="2800">
                <a:cs typeface="Arial" pitchFamily="34" charset="0"/>
              </a:endParaRPr>
            </a:p>
          </p:txBody>
        </p:sp>
      </p:grpSp>
      <p:grpSp>
        <p:nvGrpSpPr>
          <p:cNvPr id="506900" name="Group 20"/>
          <p:cNvGrpSpPr>
            <a:grpSpLocks/>
          </p:cNvGrpSpPr>
          <p:nvPr/>
        </p:nvGrpSpPr>
        <p:grpSpPr bwMode="auto">
          <a:xfrm>
            <a:off x="3656013" y="1370013"/>
            <a:ext cx="4521200" cy="520700"/>
            <a:chOff x="2499" y="797"/>
            <a:chExt cx="2848" cy="328"/>
          </a:xfrm>
        </p:grpSpPr>
        <p:sp>
          <p:nvSpPr>
            <p:cNvPr id="506901" name="Text Box 21"/>
            <p:cNvSpPr txBox="1">
              <a:spLocks noChangeArrowheads="1"/>
            </p:cNvSpPr>
            <p:nvPr/>
          </p:nvSpPr>
          <p:spPr bwMode="auto">
            <a:xfrm>
              <a:off x="2499" y="797"/>
              <a:ext cx="1411"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100 atoms</a:t>
              </a:r>
            </a:p>
          </p:txBody>
        </p:sp>
        <p:sp>
          <p:nvSpPr>
            <p:cNvPr id="506902" name="Text Box 22"/>
            <p:cNvSpPr txBox="1">
              <a:spLocks noChangeArrowheads="1"/>
            </p:cNvSpPr>
            <p:nvPr/>
          </p:nvSpPr>
          <p:spPr bwMode="auto">
            <a:xfrm>
              <a:off x="4283" y="798"/>
              <a:ext cx="1064"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1 </a:t>
              </a:r>
              <a:r>
                <a:rPr lang="el-GR" altLang="en-US" sz="2800">
                  <a:cs typeface="Arial" pitchFamily="34" charset="0"/>
                </a:rPr>
                <a:t>μ</a:t>
              </a:r>
              <a:r>
                <a:rPr lang="en-US" altLang="en-US" sz="2800">
                  <a:cs typeface="Arial" pitchFamily="34" charset="0"/>
                </a:rPr>
                <a:t>m</a:t>
              </a:r>
              <a:endParaRPr lang="el-GR" altLang="en-US" sz="2800">
                <a:cs typeface="Arial" pitchFamily="34" charset="0"/>
              </a:endParaRPr>
            </a:p>
          </p:txBody>
        </p:sp>
      </p:grpSp>
      <p:grpSp>
        <p:nvGrpSpPr>
          <p:cNvPr id="506903" name="Group 23"/>
          <p:cNvGrpSpPr>
            <a:grpSpLocks/>
          </p:cNvGrpSpPr>
          <p:nvPr/>
        </p:nvGrpSpPr>
        <p:grpSpPr bwMode="auto">
          <a:xfrm>
            <a:off x="3656013" y="1370013"/>
            <a:ext cx="4521200" cy="520700"/>
            <a:chOff x="2499" y="797"/>
            <a:chExt cx="2848" cy="328"/>
          </a:xfrm>
        </p:grpSpPr>
        <p:sp>
          <p:nvSpPr>
            <p:cNvPr id="506904" name="Text Box 24"/>
            <p:cNvSpPr txBox="1">
              <a:spLocks noChangeArrowheads="1"/>
            </p:cNvSpPr>
            <p:nvPr/>
          </p:nvSpPr>
          <p:spPr bwMode="auto">
            <a:xfrm>
              <a:off x="2499" y="797"/>
              <a:ext cx="1411"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200 atoms</a:t>
              </a:r>
            </a:p>
          </p:txBody>
        </p:sp>
        <p:sp>
          <p:nvSpPr>
            <p:cNvPr id="506905" name="Text Box 25"/>
            <p:cNvSpPr txBox="1">
              <a:spLocks noChangeArrowheads="1"/>
            </p:cNvSpPr>
            <p:nvPr/>
          </p:nvSpPr>
          <p:spPr bwMode="auto">
            <a:xfrm>
              <a:off x="4283" y="798"/>
              <a:ext cx="1064"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2 </a:t>
              </a:r>
              <a:r>
                <a:rPr lang="el-GR" altLang="en-US" sz="2800">
                  <a:cs typeface="Arial" pitchFamily="34" charset="0"/>
                </a:rPr>
                <a:t>μ</a:t>
              </a:r>
              <a:r>
                <a:rPr lang="en-US" altLang="en-US" sz="2800">
                  <a:cs typeface="Arial" pitchFamily="34" charset="0"/>
                </a:rPr>
                <a:t>m</a:t>
              </a:r>
              <a:endParaRPr lang="el-GR" altLang="en-US" sz="2800">
                <a:cs typeface="Arial" pitchFamily="34" charset="0"/>
              </a:endParaRPr>
            </a:p>
          </p:txBody>
        </p:sp>
      </p:grpSp>
      <p:grpSp>
        <p:nvGrpSpPr>
          <p:cNvPr id="506906" name="Group 26"/>
          <p:cNvGrpSpPr>
            <a:grpSpLocks/>
          </p:cNvGrpSpPr>
          <p:nvPr/>
        </p:nvGrpSpPr>
        <p:grpSpPr bwMode="auto">
          <a:xfrm>
            <a:off x="3656013" y="1370013"/>
            <a:ext cx="4521200" cy="520700"/>
            <a:chOff x="2499" y="797"/>
            <a:chExt cx="2848" cy="328"/>
          </a:xfrm>
        </p:grpSpPr>
        <p:sp>
          <p:nvSpPr>
            <p:cNvPr id="506907" name="Text Box 27"/>
            <p:cNvSpPr txBox="1">
              <a:spLocks noChangeArrowheads="1"/>
            </p:cNvSpPr>
            <p:nvPr/>
          </p:nvSpPr>
          <p:spPr bwMode="auto">
            <a:xfrm>
              <a:off x="2499" y="797"/>
              <a:ext cx="1411"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300 atoms</a:t>
              </a:r>
            </a:p>
          </p:txBody>
        </p:sp>
        <p:sp>
          <p:nvSpPr>
            <p:cNvPr id="506908" name="Text Box 28"/>
            <p:cNvSpPr txBox="1">
              <a:spLocks noChangeArrowheads="1"/>
            </p:cNvSpPr>
            <p:nvPr/>
          </p:nvSpPr>
          <p:spPr bwMode="auto">
            <a:xfrm>
              <a:off x="4283" y="798"/>
              <a:ext cx="1064"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3 </a:t>
              </a:r>
              <a:r>
                <a:rPr lang="el-GR" altLang="en-US" sz="2800">
                  <a:cs typeface="Arial" pitchFamily="34" charset="0"/>
                </a:rPr>
                <a:t>μ</a:t>
              </a:r>
              <a:r>
                <a:rPr lang="en-US" altLang="en-US" sz="2800">
                  <a:cs typeface="Arial" pitchFamily="34" charset="0"/>
                </a:rPr>
                <a:t>m</a:t>
              </a:r>
              <a:endParaRPr lang="el-GR" altLang="en-US" sz="2800">
                <a:cs typeface="Arial" pitchFamily="34" charset="0"/>
              </a:endParaRPr>
            </a:p>
          </p:txBody>
        </p:sp>
      </p:grpSp>
      <p:grpSp>
        <p:nvGrpSpPr>
          <p:cNvPr id="506909" name="Group 29"/>
          <p:cNvGrpSpPr>
            <a:grpSpLocks/>
          </p:cNvGrpSpPr>
          <p:nvPr/>
        </p:nvGrpSpPr>
        <p:grpSpPr bwMode="auto">
          <a:xfrm>
            <a:off x="3656013" y="1370013"/>
            <a:ext cx="4521200" cy="520700"/>
            <a:chOff x="2499" y="797"/>
            <a:chExt cx="2848" cy="328"/>
          </a:xfrm>
        </p:grpSpPr>
        <p:sp>
          <p:nvSpPr>
            <p:cNvPr id="506910" name="Text Box 30"/>
            <p:cNvSpPr txBox="1">
              <a:spLocks noChangeArrowheads="1"/>
            </p:cNvSpPr>
            <p:nvPr/>
          </p:nvSpPr>
          <p:spPr bwMode="auto">
            <a:xfrm>
              <a:off x="2499" y="797"/>
              <a:ext cx="1411"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400 atoms</a:t>
              </a:r>
            </a:p>
          </p:txBody>
        </p:sp>
        <p:sp>
          <p:nvSpPr>
            <p:cNvPr id="506911" name="Text Box 31"/>
            <p:cNvSpPr txBox="1">
              <a:spLocks noChangeArrowheads="1"/>
            </p:cNvSpPr>
            <p:nvPr/>
          </p:nvSpPr>
          <p:spPr bwMode="auto">
            <a:xfrm>
              <a:off x="4283" y="798"/>
              <a:ext cx="1064"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4 </a:t>
              </a:r>
              <a:r>
                <a:rPr lang="el-GR" altLang="en-US" sz="2800">
                  <a:cs typeface="Arial" pitchFamily="34" charset="0"/>
                </a:rPr>
                <a:t>μ</a:t>
              </a:r>
              <a:r>
                <a:rPr lang="en-US" altLang="en-US" sz="2800">
                  <a:cs typeface="Arial" pitchFamily="34" charset="0"/>
                </a:rPr>
                <a:t>m</a:t>
              </a:r>
              <a:endParaRPr lang="el-GR" altLang="en-US" sz="2800">
                <a:cs typeface="Arial" pitchFamily="34" charset="0"/>
              </a:endParaRPr>
            </a:p>
          </p:txBody>
        </p:sp>
      </p:grpSp>
      <p:grpSp>
        <p:nvGrpSpPr>
          <p:cNvPr id="506912" name="Group 32"/>
          <p:cNvGrpSpPr>
            <a:grpSpLocks/>
          </p:cNvGrpSpPr>
          <p:nvPr/>
        </p:nvGrpSpPr>
        <p:grpSpPr bwMode="auto">
          <a:xfrm>
            <a:off x="3656013" y="1370013"/>
            <a:ext cx="4521200" cy="520700"/>
            <a:chOff x="2499" y="797"/>
            <a:chExt cx="2848" cy="328"/>
          </a:xfrm>
        </p:grpSpPr>
        <p:sp>
          <p:nvSpPr>
            <p:cNvPr id="506913" name="Text Box 33"/>
            <p:cNvSpPr txBox="1">
              <a:spLocks noChangeArrowheads="1"/>
            </p:cNvSpPr>
            <p:nvPr/>
          </p:nvSpPr>
          <p:spPr bwMode="auto">
            <a:xfrm>
              <a:off x="2499" y="797"/>
              <a:ext cx="1411"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500 atoms</a:t>
              </a:r>
            </a:p>
          </p:txBody>
        </p:sp>
        <p:sp>
          <p:nvSpPr>
            <p:cNvPr id="506914" name="Text Box 34"/>
            <p:cNvSpPr txBox="1">
              <a:spLocks noChangeArrowheads="1"/>
            </p:cNvSpPr>
            <p:nvPr/>
          </p:nvSpPr>
          <p:spPr bwMode="auto">
            <a:xfrm>
              <a:off x="4283" y="798"/>
              <a:ext cx="1064"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5 </a:t>
              </a:r>
              <a:r>
                <a:rPr lang="el-GR" altLang="en-US" sz="2800">
                  <a:cs typeface="Arial" pitchFamily="34" charset="0"/>
                </a:rPr>
                <a:t>μ</a:t>
              </a:r>
              <a:r>
                <a:rPr lang="en-US" altLang="en-US" sz="2800">
                  <a:cs typeface="Arial" pitchFamily="34" charset="0"/>
                </a:rPr>
                <a:t>m</a:t>
              </a:r>
              <a:endParaRPr lang="el-GR" altLang="en-US" sz="2800">
                <a:cs typeface="Arial" pitchFamily="34" charset="0"/>
              </a:endParaRPr>
            </a:p>
          </p:txBody>
        </p:sp>
      </p:grpSp>
      <p:grpSp>
        <p:nvGrpSpPr>
          <p:cNvPr id="506915" name="Group 35"/>
          <p:cNvGrpSpPr>
            <a:grpSpLocks/>
          </p:cNvGrpSpPr>
          <p:nvPr/>
        </p:nvGrpSpPr>
        <p:grpSpPr bwMode="auto">
          <a:xfrm>
            <a:off x="3656013" y="1370013"/>
            <a:ext cx="4521200" cy="520700"/>
            <a:chOff x="2499" y="797"/>
            <a:chExt cx="2848" cy="328"/>
          </a:xfrm>
        </p:grpSpPr>
        <p:sp>
          <p:nvSpPr>
            <p:cNvPr id="506916" name="Text Box 36"/>
            <p:cNvSpPr txBox="1">
              <a:spLocks noChangeArrowheads="1"/>
            </p:cNvSpPr>
            <p:nvPr/>
          </p:nvSpPr>
          <p:spPr bwMode="auto">
            <a:xfrm>
              <a:off x="2499" y="797"/>
              <a:ext cx="1411"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1000 atoms</a:t>
              </a:r>
            </a:p>
          </p:txBody>
        </p:sp>
        <p:sp>
          <p:nvSpPr>
            <p:cNvPr id="506917" name="Text Box 37"/>
            <p:cNvSpPr txBox="1">
              <a:spLocks noChangeArrowheads="1"/>
            </p:cNvSpPr>
            <p:nvPr/>
          </p:nvSpPr>
          <p:spPr bwMode="auto">
            <a:xfrm>
              <a:off x="4283" y="798"/>
              <a:ext cx="1064"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2800"/>
                <a:t>10 </a:t>
              </a:r>
              <a:r>
                <a:rPr lang="el-GR" altLang="en-US" sz="2800">
                  <a:cs typeface="Arial" pitchFamily="34" charset="0"/>
                </a:rPr>
                <a:t>μ</a:t>
              </a:r>
              <a:r>
                <a:rPr lang="en-US" altLang="en-US" sz="2800">
                  <a:cs typeface="Arial" pitchFamily="34" charset="0"/>
                </a:rPr>
                <a:t>m</a:t>
              </a:r>
              <a:endParaRPr lang="el-GR" altLang="en-US" sz="2800">
                <a:cs typeface="Arial" pitchFamily="34" charset="0"/>
              </a:endParaRPr>
            </a:p>
          </p:txBody>
        </p:sp>
      </p:grpSp>
      <p:sp>
        <p:nvSpPr>
          <p:cNvPr id="506918" name="Text Box 38"/>
          <p:cNvSpPr txBox="1">
            <a:spLocks noChangeArrowheads="1"/>
          </p:cNvSpPr>
          <p:nvPr/>
        </p:nvSpPr>
        <p:spPr bwMode="auto">
          <a:xfrm>
            <a:off x="4618038" y="6256338"/>
            <a:ext cx="2774950" cy="3667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position on detector (mm)</a:t>
            </a:r>
          </a:p>
        </p:txBody>
      </p:sp>
      <p:sp>
        <p:nvSpPr>
          <p:cNvPr id="506919" name="Text Box 39"/>
          <p:cNvSpPr txBox="1">
            <a:spLocks noChangeArrowheads="1"/>
          </p:cNvSpPr>
          <p:nvPr/>
        </p:nvSpPr>
        <p:spPr bwMode="auto">
          <a:xfrm rot="16200000">
            <a:off x="1224757" y="3855243"/>
            <a:ext cx="3003550" cy="3667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intensity (photons/SR/atom)</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688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0689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689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0688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0689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0690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0688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06903"/>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0688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50690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06890"/>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06909"/>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0"/>
                                          </p:stCondLst>
                                        </p:cTn>
                                        <p:tgtEl>
                                          <p:spTgt spid="50689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5069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506893"/>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5069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6895" grpId="0" animBg="1"/>
      <p:bldP spid="506896" grpId="0" animBg="1"/>
    </p:bldLst>
  </p:timing>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07906" name="Rectangle 2"/>
          <p:cNvSpPr>
            <a:spLocks noGrp="1" noChangeArrowheads="1"/>
          </p:cNvSpPr>
          <p:nvPr>
            <p:ph type="title"/>
          </p:nvPr>
        </p:nvSpPr>
        <p:spPr>
          <a:xfrm>
            <a:off x="685800" y="0"/>
            <a:ext cx="7772400" cy="1143000"/>
          </a:xfrm>
          <a:noFill/>
          <a:ln/>
        </p:spPr>
        <p:txBody>
          <a:bodyPr/>
          <a:lstStyle/>
          <a:p>
            <a:r>
              <a:rPr lang="en-US" altLang="en-US"/>
              <a:t>mosaicity vs Wilson B</a:t>
            </a:r>
          </a:p>
        </p:txBody>
      </p:sp>
      <p:pic>
        <p:nvPicPr>
          <p:cNvPr id="50790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977900"/>
            <a:ext cx="7313613" cy="5484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07908" name="Group 4"/>
          <p:cNvGrpSpPr>
            <a:grpSpLocks/>
          </p:cNvGrpSpPr>
          <p:nvPr/>
        </p:nvGrpSpPr>
        <p:grpSpPr bwMode="auto">
          <a:xfrm>
            <a:off x="3551238" y="3492500"/>
            <a:ext cx="1952625" cy="522288"/>
            <a:chOff x="2237" y="2304"/>
            <a:chExt cx="1230" cy="329"/>
          </a:xfrm>
        </p:grpSpPr>
        <p:sp>
          <p:nvSpPr>
            <p:cNvPr id="507909" name="Line 5"/>
            <p:cNvSpPr>
              <a:spLocks noChangeShapeType="1"/>
            </p:cNvSpPr>
            <p:nvPr/>
          </p:nvSpPr>
          <p:spPr bwMode="auto">
            <a:xfrm flipH="1" flipV="1">
              <a:off x="2237" y="2304"/>
              <a:ext cx="626" cy="225"/>
            </a:xfrm>
            <a:prstGeom prst="line">
              <a:avLst/>
            </a:prstGeom>
            <a:noFill/>
            <a:ln w="9525">
              <a:solidFill>
                <a:schemeClr val="tx1"/>
              </a:solidFill>
              <a:round/>
              <a:headEnd/>
              <a:tailEnd type="triangle" w="lg"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7910" name="Text Box 6"/>
            <p:cNvSpPr txBox="1">
              <a:spLocks noChangeArrowheads="1"/>
            </p:cNvSpPr>
            <p:nvPr/>
          </p:nvSpPr>
          <p:spPr bwMode="auto">
            <a:xfrm>
              <a:off x="2855" y="2402"/>
              <a:ext cx="61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B factor</a:t>
              </a:r>
            </a:p>
          </p:txBody>
        </p:sp>
      </p:grpSp>
      <p:grpSp>
        <p:nvGrpSpPr>
          <p:cNvPr id="507911" name="Group 7"/>
          <p:cNvGrpSpPr>
            <a:grpSpLocks/>
          </p:cNvGrpSpPr>
          <p:nvPr/>
        </p:nvGrpSpPr>
        <p:grpSpPr bwMode="auto">
          <a:xfrm>
            <a:off x="6623050" y="1757363"/>
            <a:ext cx="908050" cy="1435100"/>
            <a:chOff x="3549" y="1235"/>
            <a:chExt cx="572" cy="904"/>
          </a:xfrm>
        </p:grpSpPr>
        <p:sp>
          <p:nvSpPr>
            <p:cNvPr id="507912" name="Line 8"/>
            <p:cNvSpPr>
              <a:spLocks noChangeShapeType="1"/>
            </p:cNvSpPr>
            <p:nvPr/>
          </p:nvSpPr>
          <p:spPr bwMode="auto">
            <a:xfrm flipH="1" flipV="1">
              <a:off x="3773" y="1235"/>
              <a:ext cx="50" cy="526"/>
            </a:xfrm>
            <a:prstGeom prst="line">
              <a:avLst/>
            </a:prstGeom>
            <a:noFill/>
            <a:ln w="9525">
              <a:solidFill>
                <a:schemeClr val="tx1"/>
              </a:solidFill>
              <a:round/>
              <a:headEnd/>
              <a:tailEnd type="triangle" w="lg"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7913" name="Text Box 9"/>
            <p:cNvSpPr txBox="1">
              <a:spLocks noChangeArrowheads="1"/>
            </p:cNvSpPr>
            <p:nvPr/>
          </p:nvSpPr>
          <p:spPr bwMode="auto">
            <a:xfrm>
              <a:off x="3549" y="1735"/>
              <a:ext cx="57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mosaic</a:t>
              </a:r>
            </a:p>
            <a:p>
              <a:r>
                <a:rPr lang="en-US" altLang="en-US"/>
                <a:t>spread</a:t>
              </a:r>
            </a:p>
          </p:txBody>
        </p:sp>
      </p:grpSp>
      <p:sp>
        <p:nvSpPr>
          <p:cNvPr id="507914" name="Text Box 10"/>
          <p:cNvSpPr txBox="1">
            <a:spLocks noChangeArrowheads="1"/>
          </p:cNvSpPr>
          <p:nvPr/>
        </p:nvSpPr>
        <p:spPr bwMode="auto">
          <a:xfrm rot="16200000">
            <a:off x="-668338" y="3376613"/>
            <a:ext cx="3184525"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a:t>intensity (photons/SR)</a:t>
            </a:r>
          </a:p>
        </p:txBody>
      </p:sp>
      <p:sp>
        <p:nvSpPr>
          <p:cNvPr id="507915" name="Text Box 11"/>
          <p:cNvSpPr txBox="1">
            <a:spLocks noChangeArrowheads="1"/>
          </p:cNvSpPr>
          <p:nvPr/>
        </p:nvSpPr>
        <p:spPr bwMode="auto">
          <a:xfrm>
            <a:off x="3100388" y="6261100"/>
            <a:ext cx="3354387"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a:t>number of atoms in line</a:t>
            </a:r>
          </a:p>
        </p:txBody>
      </p:sp>
      <p:sp>
        <p:nvSpPr>
          <p:cNvPr id="507916" name="Rectangle 12"/>
          <p:cNvSpPr>
            <a:spLocks noChangeArrowheads="1"/>
          </p:cNvSpPr>
          <p:nvPr/>
        </p:nvSpPr>
        <p:spPr bwMode="auto">
          <a:xfrm>
            <a:off x="3155950" y="989013"/>
            <a:ext cx="3395663" cy="3381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79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079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2354" name="Rectangle 2"/>
          <p:cNvSpPr>
            <a:spLocks noGrp="1" noChangeArrowheads="1"/>
          </p:cNvSpPr>
          <p:nvPr>
            <p:ph type="title"/>
          </p:nvPr>
        </p:nvSpPr>
        <p:spPr/>
        <p:txBody>
          <a:bodyPr/>
          <a:lstStyle/>
          <a:p>
            <a:endParaRPr lang="en-US" altLang="en-US"/>
          </a:p>
        </p:txBody>
      </p:sp>
      <p:sp>
        <p:nvSpPr>
          <p:cNvPr id="612355" name="Rectangle 3"/>
          <p:cNvSpPr>
            <a:spLocks noGrp="1" noChangeArrowheads="1"/>
          </p:cNvSpPr>
          <p:nvPr>
            <p:ph type="body" idx="1"/>
          </p:nvPr>
        </p:nvSpPr>
        <p:spPr/>
        <p:txBody>
          <a:bodyPr/>
          <a:lstStyle/>
          <a:p>
            <a:endParaRPr lang="en-US" altLang="en-US"/>
          </a:p>
        </p:txBody>
      </p:sp>
      <p:pic>
        <p:nvPicPr>
          <p:cNvPr id="612356" name="Picture 4" descr="NaAc6_16MG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8150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2357" name="Picture 5" descr="NaAc5_16MG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0"/>
            <a:ext cx="4762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12358" name="Picture 6" descr="xtals_16MG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582150" cy="3333750"/>
          </a:xfrm>
          <a:prstGeom prst="rect">
            <a:avLst/>
          </a:prstGeom>
          <a:noFill/>
          <a:extLst>
            <a:ext uri="{909E8E84-426E-40DD-AFC4-6F175D3DCCD1}">
              <a14:hiddenFill xmlns:a14="http://schemas.microsoft.com/office/drawing/2010/main">
                <a:solidFill>
                  <a:srgbClr val="FFFFFF"/>
                </a:solidFill>
              </a14:hiddenFill>
            </a:ext>
          </a:extLst>
        </p:spPr>
      </p:pic>
      <p:sp>
        <p:nvSpPr>
          <p:cNvPr id="612359" name="Text Box 7"/>
          <p:cNvSpPr txBox="1">
            <a:spLocks noChangeArrowheads="1"/>
          </p:cNvSpPr>
          <p:nvPr/>
        </p:nvSpPr>
        <p:spPr bwMode="auto">
          <a:xfrm>
            <a:off x="-325438" y="2740025"/>
            <a:ext cx="22907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en-US" sz="3200" b="1">
                <a:solidFill>
                  <a:srgbClr val="000000"/>
                </a:solidFill>
              </a:rPr>
              <a:t>16 MGy</a:t>
            </a:r>
          </a:p>
        </p:txBody>
      </p:sp>
      <p:sp>
        <p:nvSpPr>
          <p:cNvPr id="612360" name="Oval 8"/>
          <p:cNvSpPr>
            <a:spLocks noChangeArrowheads="1"/>
          </p:cNvSpPr>
          <p:nvPr/>
        </p:nvSpPr>
        <p:spPr bwMode="auto">
          <a:xfrm>
            <a:off x="577850" y="1069975"/>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
        <p:nvSpPr>
          <p:cNvPr id="612361" name="Oval 9"/>
          <p:cNvSpPr>
            <a:spLocks noChangeArrowheads="1"/>
          </p:cNvSpPr>
          <p:nvPr/>
        </p:nvSpPr>
        <p:spPr bwMode="auto">
          <a:xfrm>
            <a:off x="5853113" y="1009650"/>
            <a:ext cx="1066800" cy="10668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endParaRPr>
          </a:p>
        </p:txBody>
      </p:sp>
    </p:spTree>
    <p:extLst>
      <p:ext uri="{BB962C8B-B14F-4D97-AF65-F5344CB8AC3E}">
        <p14:creationId xmlns:p14="http://schemas.microsoft.com/office/powerpoint/2010/main" val="22401719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Causes Disorder?</a:t>
            </a:r>
            <a:endParaRPr lang="en-US" dirty="0"/>
          </a:p>
        </p:txBody>
      </p:sp>
      <p:sp>
        <p:nvSpPr>
          <p:cNvPr id="3" name="Content Placeholder 2"/>
          <p:cNvSpPr>
            <a:spLocks noGrp="1"/>
          </p:cNvSpPr>
          <p:nvPr>
            <p:ph idx="1"/>
          </p:nvPr>
        </p:nvSpPr>
        <p:spPr>
          <a:xfrm>
            <a:off x="1180406" y="1600200"/>
            <a:ext cx="7506393" cy="4525963"/>
          </a:xfrm>
        </p:spPr>
        <p:txBody>
          <a:bodyPr/>
          <a:lstStyle/>
          <a:p>
            <a:r>
              <a:rPr lang="en-US" sz="4000" dirty="0" smtClean="0">
                <a:solidFill>
                  <a:srgbClr val="C0C0C0"/>
                </a:solidFill>
              </a:rPr>
              <a:t>Function</a:t>
            </a:r>
          </a:p>
          <a:p>
            <a:r>
              <a:rPr lang="en-US" sz="4000" dirty="0" smtClean="0">
                <a:solidFill>
                  <a:srgbClr val="C0C0C0"/>
                </a:solidFill>
              </a:rPr>
              <a:t>Radiation damage</a:t>
            </a:r>
          </a:p>
          <a:p>
            <a:r>
              <a:rPr lang="en-US" sz="4000" dirty="0" err="1" smtClean="0">
                <a:solidFill>
                  <a:srgbClr val="C0C0C0"/>
                </a:solidFill>
              </a:rPr>
              <a:t>Mosaicity</a:t>
            </a:r>
            <a:r>
              <a:rPr lang="en-US" sz="4000" dirty="0">
                <a:solidFill>
                  <a:srgbClr val="C0C0C0"/>
                </a:solidFill>
              </a:rPr>
              <a:t>	</a:t>
            </a:r>
            <a:r>
              <a:rPr lang="en-US" sz="4000" dirty="0" smtClean="0">
                <a:solidFill>
                  <a:srgbClr val="C0C0C0"/>
                </a:solidFill>
              </a:rPr>
              <a:t>	&gt; ~3 </a:t>
            </a:r>
            <a:r>
              <a:rPr lang="el-GR" sz="4000" dirty="0" smtClean="0">
                <a:solidFill>
                  <a:srgbClr val="C0C0C0"/>
                </a:solidFill>
              </a:rPr>
              <a:t>μ</a:t>
            </a:r>
            <a:r>
              <a:rPr lang="en-US" sz="4000" dirty="0" smtClean="0">
                <a:solidFill>
                  <a:srgbClr val="C0C0C0"/>
                </a:solidFill>
              </a:rPr>
              <a:t>m</a:t>
            </a:r>
          </a:p>
          <a:p>
            <a:r>
              <a:rPr lang="en-US" sz="4000" dirty="0" smtClean="0">
                <a:solidFill>
                  <a:srgbClr val="C0C0C0"/>
                </a:solidFill>
              </a:rPr>
              <a:t>Strain</a:t>
            </a:r>
            <a:r>
              <a:rPr lang="en-US" sz="4000" dirty="0">
                <a:solidFill>
                  <a:srgbClr val="C0C0C0"/>
                </a:solidFill>
              </a:rPr>
              <a:t>	</a:t>
            </a:r>
            <a:r>
              <a:rPr lang="en-US" sz="4000" dirty="0" smtClean="0">
                <a:solidFill>
                  <a:srgbClr val="C0C0C0"/>
                </a:solidFill>
              </a:rPr>
              <a:t>		&lt; ~3 </a:t>
            </a:r>
            <a:r>
              <a:rPr lang="el-GR" sz="4000" dirty="0" smtClean="0">
                <a:solidFill>
                  <a:srgbClr val="C0C0C0"/>
                </a:solidFill>
              </a:rPr>
              <a:t>μ</a:t>
            </a:r>
            <a:r>
              <a:rPr lang="en-US" sz="4000" dirty="0" smtClean="0">
                <a:solidFill>
                  <a:srgbClr val="C0C0C0"/>
                </a:solidFill>
              </a:rPr>
              <a:t>m</a:t>
            </a:r>
          </a:p>
          <a:p>
            <a:r>
              <a:rPr lang="en-US" sz="4000" dirty="0" err="1" smtClean="0">
                <a:solidFill>
                  <a:srgbClr val="FF0000"/>
                </a:solidFill>
              </a:rPr>
              <a:t>Xtal</a:t>
            </a:r>
            <a:r>
              <a:rPr lang="en-US" sz="4000" dirty="0" smtClean="0">
                <a:solidFill>
                  <a:srgbClr val="FF0000"/>
                </a:solidFill>
              </a:rPr>
              <a:t> abuse</a:t>
            </a:r>
          </a:p>
          <a:p>
            <a:r>
              <a:rPr lang="en-US" sz="4000" dirty="0" smtClean="0"/>
              <a:t>Dehydration</a:t>
            </a:r>
          </a:p>
          <a:p>
            <a:endParaRPr lang="en-US" dirty="0" smtClean="0"/>
          </a:p>
          <a:p>
            <a:endParaRPr lang="en-US" dirty="0"/>
          </a:p>
        </p:txBody>
      </p:sp>
    </p:spTree>
    <p:extLst>
      <p:ext uri="{BB962C8B-B14F-4D97-AF65-F5344CB8AC3E}">
        <p14:creationId xmlns:p14="http://schemas.microsoft.com/office/powerpoint/2010/main" val="2336426689"/>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7" name="Picture 9"/>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40000"/>
                    </a14:imgEffect>
                  </a14:imgLayer>
                </a14:imgProps>
              </a:ext>
              <a:ext uri="{28A0092B-C50C-407E-A947-70E740481C1C}">
                <a14:useLocalDpi xmlns:a14="http://schemas.microsoft.com/office/drawing/2010/main" val="0"/>
              </a:ext>
            </a:extLst>
          </a:blip>
          <a:srcRect/>
          <a:stretch>
            <a:fillRect/>
          </a:stretch>
        </p:blipFill>
        <p:spPr bwMode="auto">
          <a:xfrm>
            <a:off x="0" y="-20638"/>
            <a:ext cx="9140825" cy="6878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endParaRPr lang="en-US"/>
          </a:p>
        </p:txBody>
      </p:sp>
    </p:spTree>
    <p:extLst>
      <p:ext uri="{BB962C8B-B14F-4D97-AF65-F5344CB8AC3E}">
        <p14:creationId xmlns:p14="http://schemas.microsoft.com/office/powerpoint/2010/main" val="358364009"/>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3026" name="Picture 2" descr="icky_skin_stuf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75" y="128588"/>
            <a:ext cx="9140825" cy="6742112"/>
          </a:xfrm>
          <a:prstGeom prst="rect">
            <a:avLst/>
          </a:prstGeom>
          <a:noFill/>
          <a:extLst>
            <a:ext uri="{909E8E84-426E-40DD-AFC4-6F175D3DCCD1}">
              <a14:hiddenFill xmlns:a14="http://schemas.microsoft.com/office/drawing/2010/main">
                <a:solidFill>
                  <a:srgbClr val="FFFFFF"/>
                </a:solidFill>
              </a14:hiddenFill>
            </a:ext>
          </a:extLst>
        </p:spPr>
      </p:pic>
      <p:sp>
        <p:nvSpPr>
          <p:cNvPr id="513027"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3028" name="Rectangle 4"/>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3029" name="Rectangle 5"/>
          <p:cNvSpPr>
            <a:spLocks noGrp="1" noChangeArrowheads="1"/>
          </p:cNvSpPr>
          <p:nvPr>
            <p:ph type="title"/>
          </p:nvPr>
        </p:nvSpPr>
        <p:spPr>
          <a:xfrm>
            <a:off x="457200" y="-207963"/>
            <a:ext cx="8229600" cy="1143001"/>
          </a:xfrm>
        </p:spPr>
        <p:txBody>
          <a:bodyPr/>
          <a:lstStyle/>
          <a:p>
            <a:r>
              <a:rPr lang="en-US" altLang="en-US"/>
              <a:t>Icky Skin Stuff</a:t>
            </a:r>
          </a:p>
        </p:txBody>
      </p:sp>
    </p:spTree>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2"/>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4051" name="Rectangle 3"/>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4052" name="Rectangle 4"/>
          <p:cNvSpPr>
            <a:spLocks noGrp="1" noChangeArrowheads="1"/>
          </p:cNvSpPr>
          <p:nvPr>
            <p:ph type="title"/>
          </p:nvPr>
        </p:nvSpPr>
        <p:spPr>
          <a:xfrm>
            <a:off x="457200" y="-207963"/>
            <a:ext cx="8229600" cy="1143001"/>
          </a:xfrm>
        </p:spPr>
        <p:txBody>
          <a:bodyPr/>
          <a:lstStyle/>
          <a:p>
            <a:r>
              <a:rPr lang="en-US" altLang="en-US"/>
              <a:t>Hampton crystal surgery tools</a:t>
            </a:r>
          </a:p>
        </p:txBody>
      </p:sp>
      <p:pic>
        <p:nvPicPr>
          <p:cNvPr id="514053" name="Picture 5" descr="hampton_tool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625" y="693738"/>
            <a:ext cx="4762500" cy="6924675"/>
          </a:xfrm>
          <a:prstGeom prst="rect">
            <a:avLst/>
          </a:prstGeom>
          <a:noFill/>
          <a:extLst>
            <a:ext uri="{909E8E84-426E-40DD-AFC4-6F175D3DCCD1}">
              <a14:hiddenFill xmlns:a14="http://schemas.microsoft.com/office/drawing/2010/main">
                <a:solidFill>
                  <a:srgbClr val="FFFFFF"/>
                </a:solidFill>
              </a14:hiddenFill>
            </a:ext>
          </a:extLst>
        </p:spPr>
      </p:pic>
      <p:pic>
        <p:nvPicPr>
          <p:cNvPr id="514054" name="Picture 6" descr="hampton_tools_I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6300" y="693738"/>
            <a:ext cx="4762500" cy="692467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02" name="Rectangle 2"/>
          <p:cNvSpPr>
            <a:spLocks noGrp="1" noChangeArrowheads="1"/>
          </p:cNvSpPr>
          <p:nvPr>
            <p:ph type="title"/>
          </p:nvPr>
        </p:nvSpPr>
        <p:spPr/>
        <p:txBody>
          <a:bodyPr/>
          <a:lstStyle/>
          <a:p>
            <a:r>
              <a:rPr lang="en-US" altLang="en-US"/>
              <a:t>MiTeGen MicroTools</a:t>
            </a:r>
          </a:p>
        </p:txBody>
      </p:sp>
      <p:sp>
        <p:nvSpPr>
          <p:cNvPr id="537603" name="Text Box 3"/>
          <p:cNvSpPr txBox="1">
            <a:spLocks noChangeArrowheads="1"/>
          </p:cNvSpPr>
          <p:nvPr/>
        </p:nvSpPr>
        <p:spPr bwMode="auto">
          <a:xfrm>
            <a:off x="107950" y="6191250"/>
            <a:ext cx="8921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latin typeface="Courier New" pitchFamily="49" charset="0"/>
              </a:rPr>
              <a:t>http://www.mitegen.com/products/microtools/microtools_kit1.shtml</a:t>
            </a:r>
          </a:p>
        </p:txBody>
      </p:sp>
      <p:pic>
        <p:nvPicPr>
          <p:cNvPr id="537604" name="Picture 4"/>
          <p:cNvPicPr>
            <a:picLocks noChangeAspect="1" noChangeArrowheads="1"/>
          </p:cNvPicPr>
          <p:nvPr/>
        </p:nvPicPr>
        <p:blipFill>
          <a:blip r:embed="rId2">
            <a:extLst>
              <a:ext uri="{28A0092B-C50C-407E-A947-70E740481C1C}">
                <a14:useLocalDpi xmlns:a14="http://schemas.microsoft.com/office/drawing/2010/main" val="0"/>
              </a:ext>
            </a:extLst>
          </a:blip>
          <a:srcRect r="1111"/>
          <a:stretch>
            <a:fillRect/>
          </a:stretch>
        </p:blipFill>
        <p:spPr bwMode="auto">
          <a:xfrm>
            <a:off x="1516063" y="3562350"/>
            <a:ext cx="6111875" cy="23034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37605" name="Picture 5"/>
          <p:cNvPicPr>
            <a:picLocks noChangeAspect="1" noChangeArrowheads="1"/>
          </p:cNvPicPr>
          <p:nvPr/>
        </p:nvPicPr>
        <p:blipFill>
          <a:blip r:embed="rId3">
            <a:extLst>
              <a:ext uri="{28A0092B-C50C-407E-A947-70E740481C1C}">
                <a14:useLocalDpi xmlns:a14="http://schemas.microsoft.com/office/drawing/2010/main" val="0"/>
              </a:ext>
            </a:extLst>
          </a:blip>
          <a:srcRect r="1111"/>
          <a:stretch>
            <a:fillRect/>
          </a:stretch>
        </p:blipFill>
        <p:spPr bwMode="auto">
          <a:xfrm>
            <a:off x="1516063" y="1249363"/>
            <a:ext cx="6111875" cy="233203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lstStyle/>
          <a:p>
            <a:r>
              <a:rPr lang="en-US" altLang="en-US" dirty="0" err="1" smtClean="0"/>
              <a:t>Xtal</a:t>
            </a:r>
            <a:r>
              <a:rPr lang="en-US" altLang="en-US" dirty="0" smtClean="0"/>
              <a:t> Abuse</a:t>
            </a:r>
            <a:endParaRPr lang="en-US" altLang="en-US" dirty="0"/>
          </a:p>
        </p:txBody>
      </p:sp>
      <p:sp>
        <p:nvSpPr>
          <p:cNvPr id="17411" name="Rectangle 3"/>
          <p:cNvSpPr>
            <a:spLocks noChangeArrowheads="1"/>
          </p:cNvSpPr>
          <p:nvPr/>
        </p:nvSpPr>
        <p:spPr bwMode="auto">
          <a:xfrm>
            <a:off x="1192213" y="1600200"/>
            <a:ext cx="6759575"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itchFamily="34" charset="0"/>
              </a:defRPr>
            </a:lvl1pPr>
            <a:lvl2pPr marL="742950" indent="-285750">
              <a:spcBef>
                <a:spcPct val="20000"/>
              </a:spcBef>
              <a:buChar char="–"/>
              <a:defRPr sz="2800">
                <a:solidFill>
                  <a:schemeClr val="tx1"/>
                </a:solidFill>
                <a:latin typeface="Arial" pitchFamily="34" charset="0"/>
              </a:defRPr>
            </a:lvl2pPr>
            <a:lvl3pPr marL="1143000" indent="-228600">
              <a:spcBef>
                <a:spcPct val="20000"/>
              </a:spcBef>
              <a:buChar char="•"/>
              <a:defRPr sz="2400">
                <a:solidFill>
                  <a:schemeClr val="tx1"/>
                </a:solidFill>
                <a:latin typeface="Arial" pitchFamily="34" charset="0"/>
              </a:defRPr>
            </a:lvl3pPr>
            <a:lvl4pPr marL="1600200" indent="-228600">
              <a:spcBef>
                <a:spcPct val="20000"/>
              </a:spcBef>
              <a:buChar char="–"/>
              <a:defRPr sz="2000">
                <a:solidFill>
                  <a:schemeClr val="tx1"/>
                </a:solidFill>
                <a:latin typeface="Arial" pitchFamily="34" charset="0"/>
              </a:defRPr>
            </a:lvl4pPr>
            <a:lvl5pPr marL="2057400" indent="-228600">
              <a:spcBef>
                <a:spcPct val="20000"/>
              </a:spcBef>
              <a:buChar char="»"/>
              <a:defRPr sz="2000">
                <a:solidFill>
                  <a:schemeClr val="tx1"/>
                </a:solidFill>
                <a:latin typeface="Arial" pitchFamily="34" charset="0"/>
              </a:defRPr>
            </a:lvl5pPr>
            <a:lvl6pPr marL="2514600" indent="-228600" fontAlgn="base">
              <a:spcBef>
                <a:spcPct val="20000"/>
              </a:spcBef>
              <a:spcAft>
                <a:spcPct val="0"/>
              </a:spcAft>
              <a:buChar char="»"/>
              <a:defRPr sz="2000">
                <a:solidFill>
                  <a:schemeClr val="tx1"/>
                </a:solidFill>
                <a:latin typeface="Arial" pitchFamily="34" charset="0"/>
              </a:defRPr>
            </a:lvl6pPr>
            <a:lvl7pPr marL="2971800" indent="-228600" fontAlgn="base">
              <a:spcBef>
                <a:spcPct val="20000"/>
              </a:spcBef>
              <a:spcAft>
                <a:spcPct val="0"/>
              </a:spcAft>
              <a:buChar char="»"/>
              <a:defRPr sz="2000">
                <a:solidFill>
                  <a:schemeClr val="tx1"/>
                </a:solidFill>
                <a:latin typeface="Arial" pitchFamily="34" charset="0"/>
              </a:defRPr>
            </a:lvl7pPr>
            <a:lvl8pPr marL="3429000" indent="-228600" fontAlgn="base">
              <a:spcBef>
                <a:spcPct val="20000"/>
              </a:spcBef>
              <a:spcAft>
                <a:spcPct val="0"/>
              </a:spcAft>
              <a:buChar char="»"/>
              <a:defRPr sz="2000">
                <a:solidFill>
                  <a:schemeClr val="tx1"/>
                </a:solidFill>
                <a:latin typeface="Arial" pitchFamily="34" charset="0"/>
              </a:defRPr>
            </a:lvl8pPr>
            <a:lvl9pPr marL="3886200" indent="-228600" fontAlgn="base">
              <a:spcBef>
                <a:spcPct val="20000"/>
              </a:spcBef>
              <a:spcAft>
                <a:spcPct val="0"/>
              </a:spcAft>
              <a:buChar char="»"/>
              <a:defRPr sz="2000">
                <a:solidFill>
                  <a:schemeClr val="tx1"/>
                </a:solidFill>
                <a:latin typeface="Arial" pitchFamily="34" charset="0"/>
              </a:defRPr>
            </a:lvl9pPr>
          </a:lstStyle>
          <a:p>
            <a:pPr>
              <a:buFontTx/>
              <a:buNone/>
            </a:pPr>
            <a:r>
              <a:rPr lang="en-US" altLang="en-US" dirty="0"/>
              <a:t>physical contact</a:t>
            </a:r>
          </a:p>
          <a:p>
            <a:pPr>
              <a:buFontTx/>
              <a:buNone/>
            </a:pPr>
            <a:r>
              <a:rPr lang="en-US" altLang="en-US" sz="2000" dirty="0"/>
              <a:t>	don’t touch the part you intend to shoot</a:t>
            </a:r>
          </a:p>
          <a:p>
            <a:pPr>
              <a:buFontTx/>
              <a:buNone/>
            </a:pPr>
            <a:r>
              <a:rPr lang="en-US" altLang="en-US" dirty="0"/>
              <a:t>osmotic shock</a:t>
            </a:r>
          </a:p>
          <a:p>
            <a:pPr>
              <a:buFontTx/>
              <a:buNone/>
            </a:pPr>
            <a:r>
              <a:rPr lang="en-US" altLang="en-US" sz="2000" dirty="0"/>
              <a:t>	equilibrate, or calculate matching solution</a:t>
            </a:r>
          </a:p>
          <a:p>
            <a:pPr>
              <a:buFontTx/>
              <a:buNone/>
            </a:pPr>
            <a:r>
              <a:rPr lang="en-US" altLang="en-US" dirty="0"/>
              <a:t>changes in dielectric constant</a:t>
            </a:r>
          </a:p>
          <a:p>
            <a:pPr>
              <a:buFontTx/>
              <a:buNone/>
            </a:pPr>
            <a:r>
              <a:rPr lang="en-US" altLang="en-US" sz="1800" dirty="0"/>
              <a:t>	</a:t>
            </a:r>
            <a:r>
              <a:rPr lang="en-US" altLang="en-US" sz="1800" dirty="0" err="1"/>
              <a:t>Petsko</a:t>
            </a:r>
            <a:r>
              <a:rPr lang="en-US" altLang="en-US" sz="1800" dirty="0"/>
              <a:t> (1975) </a:t>
            </a:r>
            <a:r>
              <a:rPr lang="en-US" altLang="en-US" sz="1800" i="1" dirty="0"/>
              <a:t>J. Mol. Biol.</a:t>
            </a:r>
            <a:r>
              <a:rPr lang="en-US" altLang="en-US" sz="1800" dirty="0"/>
              <a:t> </a:t>
            </a:r>
            <a:r>
              <a:rPr lang="en-US" altLang="en-US" sz="1800" b="1" dirty="0"/>
              <a:t>96</a:t>
            </a:r>
            <a:r>
              <a:rPr lang="en-US" altLang="en-US" sz="1800" dirty="0"/>
              <a:t>, 381-388. </a:t>
            </a:r>
            <a:endParaRPr lang="en-US" altLang="en-US" sz="1200" dirty="0"/>
          </a:p>
          <a:p>
            <a:pPr>
              <a:buFontTx/>
              <a:buNone/>
            </a:pPr>
            <a:r>
              <a:rPr lang="en-US" altLang="en-US" dirty="0"/>
              <a:t>cooled density mismatch</a:t>
            </a:r>
          </a:p>
          <a:p>
            <a:pPr>
              <a:buFontTx/>
              <a:buNone/>
            </a:pPr>
            <a:r>
              <a:rPr lang="en-US" altLang="en-US" sz="1800" dirty="0"/>
              <a:t>	</a:t>
            </a:r>
            <a:r>
              <a:rPr lang="en-US" altLang="en-US" sz="1800" dirty="0" err="1"/>
              <a:t>Juers</a:t>
            </a:r>
            <a:r>
              <a:rPr lang="en-US" altLang="en-US" sz="1800" dirty="0"/>
              <a:t> &amp; Matthews (2004) </a:t>
            </a:r>
            <a:r>
              <a:rPr lang="en-US" altLang="en-US" sz="1800" i="1" dirty="0" err="1"/>
              <a:t>Acta</a:t>
            </a:r>
            <a:r>
              <a:rPr lang="en-US" altLang="en-US" sz="1800" i="1" dirty="0"/>
              <a:t> </a:t>
            </a:r>
            <a:r>
              <a:rPr lang="en-US" altLang="en-US" sz="1800" i="1" dirty="0" err="1"/>
              <a:t>Cryst</a:t>
            </a:r>
            <a:r>
              <a:rPr lang="en-US" altLang="en-US" sz="1800" i="1" dirty="0"/>
              <a:t>. D</a:t>
            </a:r>
            <a:r>
              <a:rPr lang="en-US" altLang="en-US" sz="1800" dirty="0"/>
              <a:t> </a:t>
            </a:r>
            <a:r>
              <a:rPr lang="en-US" altLang="en-US" sz="1800" b="1" dirty="0"/>
              <a:t>60</a:t>
            </a:r>
            <a:r>
              <a:rPr lang="en-US" altLang="en-US" sz="1800" dirty="0"/>
              <a:t>, 412-421. </a:t>
            </a:r>
          </a:p>
          <a:p>
            <a:pPr>
              <a:buFontTx/>
              <a:buNone/>
            </a:pPr>
            <a:endParaRPr lang="en-US" altLang="en-US" sz="1800" dirty="0"/>
          </a:p>
          <a:p>
            <a:pPr algn="ctr">
              <a:buFontTx/>
              <a:buNone/>
            </a:pPr>
            <a:r>
              <a:rPr lang="en-US" altLang="en-US" dirty="0"/>
              <a:t>basically: </a:t>
            </a:r>
            <a:r>
              <a:rPr lang="en-US" altLang="en-US" dirty="0">
                <a:solidFill>
                  <a:srgbClr val="990000"/>
                </a:solidFill>
              </a:rPr>
              <a:t>no sudden moves</a:t>
            </a:r>
            <a:r>
              <a:rPr lang="en-US" altLang="en-US" dirty="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7411">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7411">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7411">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411">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7411">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411">
                                            <p:txEl>
                                              <p:pRg st="5" end="5"/>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17411">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7411">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7411">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p:txBody>
          <a:bodyPr/>
          <a:lstStyle/>
          <a:p>
            <a:r>
              <a:rPr lang="en-US" altLang="en-US" dirty="0" err="1" smtClean="0"/>
              <a:t>Xtal</a:t>
            </a:r>
            <a:r>
              <a:rPr lang="en-US" altLang="en-US" dirty="0" smtClean="0"/>
              <a:t> Abuse</a:t>
            </a:r>
            <a:endParaRPr lang="en-US" altLang="en-US" dirty="0"/>
          </a:p>
        </p:txBody>
      </p:sp>
      <p:sp>
        <p:nvSpPr>
          <p:cNvPr id="18435" name="Rectangle 3"/>
          <p:cNvSpPr>
            <a:spLocks noChangeArrowheads="1"/>
          </p:cNvSpPr>
          <p:nvPr/>
        </p:nvSpPr>
        <p:spPr bwMode="auto">
          <a:xfrm>
            <a:off x="1192213" y="1600200"/>
            <a:ext cx="6759575"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itchFamily="34" charset="0"/>
              </a:defRPr>
            </a:lvl1pPr>
            <a:lvl2pPr marL="742950" indent="-285750">
              <a:spcBef>
                <a:spcPct val="20000"/>
              </a:spcBef>
              <a:buChar char="–"/>
              <a:defRPr sz="2800">
                <a:solidFill>
                  <a:schemeClr val="tx1"/>
                </a:solidFill>
                <a:latin typeface="Arial" pitchFamily="34" charset="0"/>
              </a:defRPr>
            </a:lvl2pPr>
            <a:lvl3pPr marL="1143000" indent="-228600">
              <a:spcBef>
                <a:spcPct val="20000"/>
              </a:spcBef>
              <a:buChar char="•"/>
              <a:defRPr sz="2400">
                <a:solidFill>
                  <a:schemeClr val="tx1"/>
                </a:solidFill>
                <a:latin typeface="Arial" pitchFamily="34" charset="0"/>
              </a:defRPr>
            </a:lvl3pPr>
            <a:lvl4pPr marL="1600200" indent="-228600">
              <a:spcBef>
                <a:spcPct val="20000"/>
              </a:spcBef>
              <a:buChar char="–"/>
              <a:defRPr sz="2000">
                <a:solidFill>
                  <a:schemeClr val="tx1"/>
                </a:solidFill>
                <a:latin typeface="Arial" pitchFamily="34" charset="0"/>
              </a:defRPr>
            </a:lvl4pPr>
            <a:lvl5pPr marL="2057400" indent="-228600">
              <a:spcBef>
                <a:spcPct val="20000"/>
              </a:spcBef>
              <a:buChar char="»"/>
              <a:defRPr sz="2000">
                <a:solidFill>
                  <a:schemeClr val="tx1"/>
                </a:solidFill>
                <a:latin typeface="Arial" pitchFamily="34" charset="0"/>
              </a:defRPr>
            </a:lvl5pPr>
            <a:lvl6pPr marL="2514600" indent="-228600" fontAlgn="base">
              <a:spcBef>
                <a:spcPct val="20000"/>
              </a:spcBef>
              <a:spcAft>
                <a:spcPct val="0"/>
              </a:spcAft>
              <a:buChar char="»"/>
              <a:defRPr sz="2000">
                <a:solidFill>
                  <a:schemeClr val="tx1"/>
                </a:solidFill>
                <a:latin typeface="Arial" pitchFamily="34" charset="0"/>
              </a:defRPr>
            </a:lvl6pPr>
            <a:lvl7pPr marL="2971800" indent="-228600" fontAlgn="base">
              <a:spcBef>
                <a:spcPct val="20000"/>
              </a:spcBef>
              <a:spcAft>
                <a:spcPct val="0"/>
              </a:spcAft>
              <a:buChar char="»"/>
              <a:defRPr sz="2000">
                <a:solidFill>
                  <a:schemeClr val="tx1"/>
                </a:solidFill>
                <a:latin typeface="Arial" pitchFamily="34" charset="0"/>
              </a:defRPr>
            </a:lvl7pPr>
            <a:lvl8pPr marL="3429000" indent="-228600" fontAlgn="base">
              <a:spcBef>
                <a:spcPct val="20000"/>
              </a:spcBef>
              <a:spcAft>
                <a:spcPct val="0"/>
              </a:spcAft>
              <a:buChar char="»"/>
              <a:defRPr sz="2000">
                <a:solidFill>
                  <a:schemeClr val="tx1"/>
                </a:solidFill>
                <a:latin typeface="Arial" pitchFamily="34" charset="0"/>
              </a:defRPr>
            </a:lvl8pPr>
            <a:lvl9pPr marL="3886200" indent="-228600" fontAlgn="base">
              <a:spcBef>
                <a:spcPct val="20000"/>
              </a:spcBef>
              <a:spcAft>
                <a:spcPct val="0"/>
              </a:spcAft>
              <a:buChar char="»"/>
              <a:defRPr sz="2000">
                <a:solidFill>
                  <a:schemeClr val="tx1"/>
                </a:solidFill>
                <a:latin typeface="Arial" pitchFamily="34" charset="0"/>
              </a:defRPr>
            </a:lvl9pPr>
          </a:lstStyle>
          <a:p>
            <a:pPr>
              <a:buFontTx/>
              <a:buNone/>
            </a:pPr>
            <a:r>
              <a:rPr lang="en-US" altLang="en-US">
                <a:solidFill>
                  <a:srgbClr val="FF0000"/>
                </a:solidFill>
              </a:rPr>
              <a:t>physical contact</a:t>
            </a:r>
          </a:p>
          <a:p>
            <a:pPr>
              <a:buFontTx/>
              <a:buNone/>
            </a:pPr>
            <a:r>
              <a:rPr lang="en-US" altLang="en-US" sz="2000">
                <a:solidFill>
                  <a:srgbClr val="FF0000"/>
                </a:solidFill>
              </a:rPr>
              <a:t>	don’t touch the part you intend to shoot</a:t>
            </a:r>
          </a:p>
          <a:p>
            <a:pPr>
              <a:buFontTx/>
              <a:buNone/>
            </a:pPr>
            <a:r>
              <a:rPr lang="en-US" altLang="en-US"/>
              <a:t>osmotic shock</a:t>
            </a:r>
          </a:p>
          <a:p>
            <a:pPr>
              <a:buFontTx/>
              <a:buNone/>
            </a:pPr>
            <a:r>
              <a:rPr lang="en-US" altLang="en-US" sz="2000"/>
              <a:t>	equilibrate, or calculate matching solution</a:t>
            </a:r>
          </a:p>
          <a:p>
            <a:pPr>
              <a:buFontTx/>
              <a:buNone/>
            </a:pPr>
            <a:r>
              <a:rPr lang="en-US" altLang="en-US"/>
              <a:t>changes in dielectric constant</a:t>
            </a:r>
          </a:p>
          <a:p>
            <a:pPr>
              <a:buFontTx/>
              <a:buNone/>
            </a:pPr>
            <a:r>
              <a:rPr lang="en-US" altLang="en-US" sz="1800"/>
              <a:t>	Petsko (1975) </a:t>
            </a:r>
            <a:r>
              <a:rPr lang="en-US" altLang="en-US" sz="1800" i="1"/>
              <a:t>J. Mol. Biol.</a:t>
            </a:r>
            <a:r>
              <a:rPr lang="en-US" altLang="en-US" sz="1800"/>
              <a:t> </a:t>
            </a:r>
            <a:r>
              <a:rPr lang="en-US" altLang="en-US" sz="1800" b="1"/>
              <a:t>96</a:t>
            </a:r>
            <a:r>
              <a:rPr lang="en-US" altLang="en-US" sz="1800"/>
              <a:t>, 381-388. </a:t>
            </a:r>
            <a:endParaRPr lang="en-US" altLang="en-US" sz="1200"/>
          </a:p>
          <a:p>
            <a:pPr>
              <a:buFontTx/>
              <a:buNone/>
            </a:pPr>
            <a:r>
              <a:rPr lang="en-US" altLang="en-US"/>
              <a:t>cooled density mismatch</a:t>
            </a:r>
          </a:p>
          <a:p>
            <a:pPr>
              <a:buFontTx/>
              <a:buNone/>
            </a:pPr>
            <a:r>
              <a:rPr lang="en-US" altLang="en-US" sz="1800"/>
              <a:t>	Juers &amp; Matthews (2004) </a:t>
            </a:r>
            <a:r>
              <a:rPr lang="en-US" altLang="en-US" sz="1800" i="1"/>
              <a:t>Acta Cryst. D</a:t>
            </a:r>
            <a:r>
              <a:rPr lang="en-US" altLang="en-US" sz="1800"/>
              <a:t> </a:t>
            </a:r>
            <a:r>
              <a:rPr lang="en-US" altLang="en-US" sz="1800" b="1"/>
              <a:t>60</a:t>
            </a:r>
            <a:r>
              <a:rPr lang="en-US" altLang="en-US" sz="1800"/>
              <a:t>, 412-421. </a:t>
            </a:r>
          </a:p>
          <a:p>
            <a:pPr>
              <a:buFontTx/>
              <a:buNone/>
            </a:pPr>
            <a:endParaRPr lang="en-US" altLang="en-US" sz="180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Rectangle 2"/>
          <p:cNvSpPr>
            <a:spLocks noGrp="1" noChangeArrowheads="1"/>
          </p:cNvSpPr>
          <p:nvPr>
            <p:ph type="title"/>
          </p:nvPr>
        </p:nvSpPr>
        <p:spPr>
          <a:xfrm>
            <a:off x="685800" y="0"/>
            <a:ext cx="7772400" cy="1143000"/>
          </a:xfrm>
          <a:noFill/>
        </p:spPr>
        <p:txBody>
          <a:bodyPr/>
          <a:lstStyle/>
          <a:p>
            <a:pPr eaLnBrk="1" hangingPunct="1"/>
            <a:r>
              <a:rPr lang="pt-BR" altLang="en-US" sz="5400" dirty="0" smtClean="0"/>
              <a:t>Phase Problem: Se vs S</a:t>
            </a:r>
            <a:endParaRPr lang="en-US" altLang="en-US" sz="5400" dirty="0" smtClean="0"/>
          </a:p>
        </p:txBody>
      </p:sp>
      <p:graphicFrame>
        <p:nvGraphicFramePr>
          <p:cNvPr id="522243" name="Object 3"/>
          <p:cNvGraphicFramePr>
            <a:graphicFrameLocks noChangeAspect="1"/>
          </p:cNvGraphicFramePr>
          <p:nvPr/>
        </p:nvGraphicFramePr>
        <p:xfrm>
          <a:off x="669925" y="938213"/>
          <a:ext cx="7937500" cy="5694362"/>
        </p:xfrm>
        <a:graphic>
          <a:graphicData uri="http://schemas.openxmlformats.org/presentationml/2006/ole">
            <mc:AlternateContent xmlns:mc="http://schemas.openxmlformats.org/markup-compatibility/2006">
              <mc:Choice xmlns:v="urn:schemas-microsoft-com:vml" Requires="v">
                <p:oleObj spid="_x0000_s783364" name="Chart" r:id="rId3" imgW="6458065" imgH="4629091" progId="MSGraph.Chart.8">
                  <p:embed followColorScheme="full"/>
                </p:oleObj>
              </mc:Choice>
              <mc:Fallback>
                <p:oleObj name="Chart" r:id="rId3" imgW="6458065" imgH="4629091" progId="MSGraph.Chart.8">
                  <p:embed followColorScheme="full"/>
                  <p:pic>
                    <p:nvPicPr>
                      <p:cNvPr id="0" name=""/>
                      <p:cNvPicPr>
                        <a:picLocks noChangeAspect="1" noChangeArrowheads="1"/>
                      </p:cNvPicPr>
                      <p:nvPr/>
                    </p:nvPicPr>
                    <p:blipFill>
                      <a:blip r:embed="rId4"/>
                      <a:srcRect/>
                      <a:stretch>
                        <a:fillRect/>
                      </a:stretch>
                    </p:blipFill>
                    <p:spPr bwMode="auto">
                      <a:xfrm>
                        <a:off x="669925" y="938213"/>
                        <a:ext cx="7937500" cy="56943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22245" name="Text Box 5"/>
          <p:cNvSpPr txBox="1">
            <a:spLocks noChangeArrowheads="1"/>
          </p:cNvSpPr>
          <p:nvPr/>
        </p:nvSpPr>
        <p:spPr bwMode="auto">
          <a:xfrm rot="-5400000">
            <a:off x="-1553368" y="3058318"/>
            <a:ext cx="3905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2800" b="1">
                <a:solidFill>
                  <a:srgbClr val="000000"/>
                </a:solidFill>
                <a:cs typeface="Arial" pitchFamily="34" charset="0"/>
              </a:rPr>
              <a:t>correlation coefficient</a:t>
            </a:r>
          </a:p>
        </p:txBody>
      </p:sp>
      <p:sp>
        <p:nvSpPr>
          <p:cNvPr id="6" name="Text Box 4"/>
          <p:cNvSpPr txBox="1">
            <a:spLocks noChangeArrowheads="1"/>
          </p:cNvSpPr>
          <p:nvPr/>
        </p:nvSpPr>
        <p:spPr bwMode="auto">
          <a:xfrm>
            <a:off x="3512635" y="6057900"/>
            <a:ext cx="286168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2800" b="1" dirty="0" smtClean="0">
                <a:solidFill>
                  <a:srgbClr val="000000"/>
                </a:solidFill>
                <a:cs typeface="Arial" pitchFamily="34" charset="0"/>
              </a:rPr>
              <a:t>1.0 - fraction Se</a:t>
            </a:r>
            <a:endParaRPr lang="en-US" altLang="en-US" sz="2800" b="1" dirty="0">
              <a:solidFill>
                <a:srgbClr val="000000"/>
              </a:solidFill>
              <a:cs typeface="Arial" pitchFamily="34" charset="0"/>
            </a:endParaRPr>
          </a:p>
        </p:txBody>
      </p:sp>
    </p:spTree>
    <p:extLst>
      <p:ext uri="{BB962C8B-B14F-4D97-AF65-F5344CB8AC3E}">
        <p14:creationId xmlns:p14="http://schemas.microsoft.com/office/powerpoint/2010/main" val="2834712557"/>
      </p:ext>
    </p:extLst>
  </p:cSld>
  <p:clrMapOvr>
    <a:masterClrMapping/>
  </p:clrMapOvr>
  <p:transition/>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2"/>
          <p:cNvSpPr>
            <a:spLocks noGrp="1" noChangeArrowheads="1"/>
          </p:cNvSpPr>
          <p:nvPr>
            <p:ph type="title"/>
          </p:nvPr>
        </p:nvSpPr>
        <p:spPr>
          <a:xfrm>
            <a:off x="457200" y="20638"/>
            <a:ext cx="8229600" cy="1143000"/>
          </a:xfrm>
        </p:spPr>
        <p:txBody>
          <a:bodyPr/>
          <a:lstStyle/>
          <a:p>
            <a:r>
              <a:rPr lang="en-US" altLang="en-US">
                <a:solidFill>
                  <a:schemeClr val="tx1"/>
                </a:solidFill>
              </a:rPr>
              <a:t>Vicker’s hardness</a:t>
            </a:r>
          </a:p>
        </p:txBody>
      </p:sp>
      <p:pic>
        <p:nvPicPr>
          <p:cNvPr id="434179" name="Picture 3" descr="500px-Vickers-pat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93800" y="-80963"/>
            <a:ext cx="4762500" cy="5495926"/>
          </a:xfrm>
          <a:prstGeom prst="rect">
            <a:avLst/>
          </a:prstGeom>
          <a:noFill/>
          <a:extLst>
            <a:ext uri="{909E8E84-426E-40DD-AFC4-6F175D3DCCD1}">
              <a14:hiddenFill xmlns:a14="http://schemas.microsoft.com/office/drawing/2010/main">
                <a:solidFill>
                  <a:srgbClr val="FFFFFF"/>
                </a:solidFill>
              </a14:hiddenFill>
            </a:ext>
          </a:extLst>
        </p:spPr>
      </p:pic>
      <p:pic>
        <p:nvPicPr>
          <p:cNvPr id="43418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98963" y="1214438"/>
            <a:ext cx="4287837" cy="3092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34181" name="Text Box 5"/>
          <p:cNvSpPr txBox="1">
            <a:spLocks noChangeArrowheads="1"/>
          </p:cNvSpPr>
          <p:nvPr/>
        </p:nvSpPr>
        <p:spPr bwMode="auto">
          <a:xfrm>
            <a:off x="1633538" y="5783263"/>
            <a:ext cx="57086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Tachibana </a:t>
            </a:r>
            <a:r>
              <a:rPr lang="en-US" altLang="en-US" i="1"/>
              <a:t>et al. </a:t>
            </a:r>
            <a:r>
              <a:rPr lang="en-US" altLang="en-US"/>
              <a:t>(1999) </a:t>
            </a:r>
            <a:r>
              <a:rPr lang="en-US" altLang="en-US" i="1"/>
              <a:t>J. Cryst. Growth</a:t>
            </a:r>
            <a:r>
              <a:rPr lang="en-US" altLang="en-US"/>
              <a:t> </a:t>
            </a:r>
            <a:r>
              <a:rPr lang="en-US" altLang="en-US" b="1"/>
              <a:t>198</a:t>
            </a:r>
            <a:r>
              <a:rPr lang="en-US" altLang="en-US"/>
              <a:t>, 661-664.</a:t>
            </a:r>
          </a:p>
          <a:p>
            <a:r>
              <a:rPr lang="en-US" altLang="en-US"/>
              <a:t>Koizumi </a:t>
            </a:r>
            <a:r>
              <a:rPr lang="en-US" altLang="en-US" i="1"/>
              <a:t>et al. </a:t>
            </a:r>
            <a:r>
              <a:rPr lang="en-US" altLang="en-US"/>
              <a:t>(2009) </a:t>
            </a:r>
            <a:r>
              <a:rPr lang="en-US" altLang="en-US" i="1"/>
              <a:t>Physical Review E</a:t>
            </a:r>
            <a:r>
              <a:rPr lang="en-US" altLang="en-US"/>
              <a:t> </a:t>
            </a:r>
            <a:r>
              <a:rPr lang="en-US" altLang="en-US" b="1"/>
              <a:t>79</a:t>
            </a:r>
            <a:r>
              <a:rPr lang="en-US" altLang="en-US"/>
              <a:t>, 61917.  </a:t>
            </a:r>
          </a:p>
        </p:txBody>
      </p:sp>
      <p:sp>
        <p:nvSpPr>
          <p:cNvPr id="434182" name="Rectangle 6"/>
          <p:cNvSpPr>
            <a:spLocks noChangeArrowheads="1"/>
          </p:cNvSpPr>
          <p:nvPr/>
        </p:nvSpPr>
        <p:spPr bwMode="auto">
          <a:xfrm>
            <a:off x="4398963" y="1246188"/>
            <a:ext cx="3101975" cy="3087687"/>
          </a:xfrm>
          <a:prstGeom prst="rect">
            <a:avLst/>
          </a:prstGeom>
          <a:gradFill rotWithShape="1">
            <a:gsLst>
              <a:gs pos="0">
                <a:srgbClr val="8CAD44"/>
              </a:gs>
              <a:gs pos="100000">
                <a:srgbClr val="BEC575"/>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434179"/>
                                        </p:tgtEl>
                                        <p:attrNameLst>
                                          <p:attrName>style.visibility</p:attrName>
                                        </p:attrNameLst>
                                      </p:cBhvr>
                                      <p:to>
                                        <p:strVal val="visible"/>
                                      </p:to>
                                    </p:set>
                                    <p:anim calcmode="lin" valueType="num">
                                      <p:cBhvr additive="base">
                                        <p:cTn id="7" dur="500" fill="hold"/>
                                        <p:tgtEl>
                                          <p:spTgt spid="434179"/>
                                        </p:tgtEl>
                                        <p:attrNameLst>
                                          <p:attrName>ppt_x</p:attrName>
                                        </p:attrNameLst>
                                      </p:cBhvr>
                                      <p:tavLst>
                                        <p:tav tm="0">
                                          <p:val>
                                            <p:strVal val="#ppt_x"/>
                                          </p:val>
                                        </p:tav>
                                        <p:tav tm="100000">
                                          <p:val>
                                            <p:strVal val="#ppt_x"/>
                                          </p:val>
                                        </p:tav>
                                      </p:tavLst>
                                    </p:anim>
                                    <p:anim calcmode="lin" valueType="num">
                                      <p:cBhvr additive="base">
                                        <p:cTn id="8" dur="500" fill="hold"/>
                                        <p:tgtEl>
                                          <p:spTgt spid="434179"/>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1" presetClass="exit" presetSubtype="0" fill="hold" grpId="0" nodeType="afterEffect">
                                  <p:stCondLst>
                                    <p:cond delay="0"/>
                                  </p:stCondLst>
                                  <p:childTnLst>
                                    <p:set>
                                      <p:cBhvr>
                                        <p:cTn id="11" dur="1" fill="hold">
                                          <p:stCondLst>
                                            <p:cond delay="0"/>
                                          </p:stCondLst>
                                        </p:cTn>
                                        <p:tgtEl>
                                          <p:spTgt spid="4341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2"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8" name="Picture 2" descr="cyclin-cry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351963" cy="694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59" name="Rectangle 3"/>
          <p:cNvSpPr>
            <a:spLocks noGrp="1" noChangeArrowheads="1"/>
          </p:cNvSpPr>
          <p:nvPr>
            <p:ph type="title"/>
          </p:nvPr>
        </p:nvSpPr>
        <p:spPr/>
        <p:txBody>
          <a:bodyPr/>
          <a:lstStyle/>
          <a:p>
            <a:pPr eaLnBrk="1" hangingPunct="1"/>
            <a:r>
              <a:rPr lang="en-US" altLang="en-US" smtClean="0"/>
              <a:t>platy crystals</a:t>
            </a:r>
          </a:p>
        </p:txBody>
      </p:sp>
    </p:spTree>
    <p:extLst>
      <p:ext uri="{BB962C8B-B14F-4D97-AF65-F5344CB8AC3E}">
        <p14:creationId xmlns:p14="http://schemas.microsoft.com/office/powerpoint/2010/main" val="2275446958"/>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Freeform 2"/>
          <p:cNvSpPr>
            <a:spLocks/>
          </p:cNvSpPr>
          <p:nvPr/>
        </p:nvSpPr>
        <p:spPr bwMode="auto">
          <a:xfrm>
            <a:off x="2105025" y="2432050"/>
            <a:ext cx="2016125" cy="2663825"/>
          </a:xfrm>
          <a:custGeom>
            <a:avLst/>
            <a:gdLst>
              <a:gd name="T0" fmla="*/ 0 w 1270"/>
              <a:gd name="T1" fmla="*/ 2104331263 h 1678"/>
              <a:gd name="T2" fmla="*/ 574595625 w 1270"/>
              <a:gd name="T3" fmla="*/ 2147483647 h 1678"/>
              <a:gd name="T4" fmla="*/ 715724375 w 1270"/>
              <a:gd name="T5" fmla="*/ 2147483647 h 1678"/>
              <a:gd name="T6" fmla="*/ 1330642500 w 1270"/>
              <a:gd name="T7" fmla="*/ 2147483647 h 1678"/>
              <a:gd name="T8" fmla="*/ 2106850625 w 1270"/>
              <a:gd name="T9" fmla="*/ 2147483647 h 1678"/>
              <a:gd name="T10" fmla="*/ 2147483647 w 1270"/>
              <a:gd name="T11" fmla="*/ 2147483647 h 1678"/>
              <a:gd name="T12" fmla="*/ 2147483647 w 1270"/>
              <a:gd name="T13" fmla="*/ 2147483647 h 1678"/>
              <a:gd name="T14" fmla="*/ 2147483647 w 1270"/>
              <a:gd name="T15" fmla="*/ 1310481250 h 1678"/>
              <a:gd name="T16" fmla="*/ 2147483647 w 1270"/>
              <a:gd name="T17" fmla="*/ 433466875 h 1678"/>
              <a:gd name="T18" fmla="*/ 2147483647 w 1270"/>
              <a:gd name="T19" fmla="*/ 294859075 h 1678"/>
              <a:gd name="T20" fmla="*/ 1549896888 w 1270"/>
              <a:gd name="T21" fmla="*/ 156249688 h 1678"/>
              <a:gd name="T22" fmla="*/ 1033264063 w 1270"/>
              <a:gd name="T23" fmla="*/ 1229836250 h 1678"/>
              <a:gd name="T24" fmla="*/ 98286888 w 1270"/>
              <a:gd name="T25" fmla="*/ 1985883125 h 1678"/>
              <a:gd name="T26" fmla="*/ 0 w 1270"/>
              <a:gd name="T27" fmla="*/ 2104331263 h 16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70" h="1678">
                <a:moveTo>
                  <a:pt x="0" y="835"/>
                </a:moveTo>
                <a:cubicBezTo>
                  <a:pt x="93" y="953"/>
                  <a:pt x="181" y="1079"/>
                  <a:pt x="228" y="1190"/>
                </a:cubicBezTo>
                <a:cubicBezTo>
                  <a:pt x="275" y="1301"/>
                  <a:pt x="234" y="1436"/>
                  <a:pt x="284" y="1498"/>
                </a:cubicBezTo>
                <a:cubicBezTo>
                  <a:pt x="334" y="1560"/>
                  <a:pt x="436" y="1539"/>
                  <a:pt x="528" y="1561"/>
                </a:cubicBezTo>
                <a:cubicBezTo>
                  <a:pt x="620" y="1583"/>
                  <a:pt x="753" y="1678"/>
                  <a:pt x="836" y="1632"/>
                </a:cubicBezTo>
                <a:cubicBezTo>
                  <a:pt x="919" y="1586"/>
                  <a:pt x="958" y="1401"/>
                  <a:pt x="1025" y="1285"/>
                </a:cubicBezTo>
                <a:cubicBezTo>
                  <a:pt x="1092" y="1169"/>
                  <a:pt x="1206" y="1066"/>
                  <a:pt x="1238" y="938"/>
                </a:cubicBezTo>
                <a:cubicBezTo>
                  <a:pt x="1270" y="810"/>
                  <a:pt x="1223" y="648"/>
                  <a:pt x="1215" y="520"/>
                </a:cubicBezTo>
                <a:cubicBezTo>
                  <a:pt x="1207" y="392"/>
                  <a:pt x="1241" y="239"/>
                  <a:pt x="1191" y="172"/>
                </a:cubicBezTo>
                <a:cubicBezTo>
                  <a:pt x="1141" y="105"/>
                  <a:pt x="1011" y="135"/>
                  <a:pt x="915" y="117"/>
                </a:cubicBezTo>
                <a:cubicBezTo>
                  <a:pt x="819" y="99"/>
                  <a:pt x="699" y="0"/>
                  <a:pt x="615" y="62"/>
                </a:cubicBezTo>
                <a:cubicBezTo>
                  <a:pt x="531" y="124"/>
                  <a:pt x="506" y="367"/>
                  <a:pt x="410" y="488"/>
                </a:cubicBezTo>
                <a:cubicBezTo>
                  <a:pt x="314" y="609"/>
                  <a:pt x="176" y="704"/>
                  <a:pt x="39" y="788"/>
                </a:cubicBezTo>
                <a:cubicBezTo>
                  <a:pt x="39" y="788"/>
                  <a:pt x="0" y="835"/>
                  <a:pt x="0" y="835"/>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522243" name="Freeform 3"/>
          <p:cNvSpPr>
            <a:spLocks/>
          </p:cNvSpPr>
          <p:nvPr/>
        </p:nvSpPr>
        <p:spPr bwMode="auto">
          <a:xfrm>
            <a:off x="6434138" y="2351088"/>
            <a:ext cx="369887" cy="2857500"/>
          </a:xfrm>
          <a:custGeom>
            <a:avLst/>
            <a:gdLst>
              <a:gd name="T0" fmla="*/ 7559665 w 233"/>
              <a:gd name="T1" fmla="*/ 1456650313 h 1800"/>
              <a:gd name="T2" fmla="*/ 85685197 w 233"/>
              <a:gd name="T3" fmla="*/ 204133450 h 1800"/>
              <a:gd name="T4" fmla="*/ 345260146 w 233"/>
              <a:gd name="T5" fmla="*/ 224294700 h 1800"/>
              <a:gd name="T6" fmla="*/ 443546900 w 233"/>
              <a:gd name="T7" fmla="*/ 740925938 h 1800"/>
              <a:gd name="T8" fmla="*/ 544353014 w 233"/>
              <a:gd name="T9" fmla="*/ 1398687513 h 1800"/>
              <a:gd name="T10" fmla="*/ 564514237 w 233"/>
              <a:gd name="T11" fmla="*/ 2147483647 h 1800"/>
              <a:gd name="T12" fmla="*/ 403224455 w 233"/>
              <a:gd name="T13" fmla="*/ 2147483647 h 1800"/>
              <a:gd name="T14" fmla="*/ 126007642 w 233"/>
              <a:gd name="T15" fmla="*/ 2147483647 h 1800"/>
              <a:gd name="T16" fmla="*/ 7559665 w 233"/>
              <a:gd name="T17" fmla="*/ 2147483647 h 1800"/>
              <a:gd name="T18" fmla="*/ 85685197 w 233"/>
              <a:gd name="T19" fmla="*/ 2147483647 h 1800"/>
              <a:gd name="T20" fmla="*/ 7559665 w 233"/>
              <a:gd name="T21" fmla="*/ 1456650313 h 18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3" h="1800">
                <a:moveTo>
                  <a:pt x="3" y="578"/>
                </a:moveTo>
                <a:cubicBezTo>
                  <a:pt x="9" y="438"/>
                  <a:pt x="12" y="162"/>
                  <a:pt x="34" y="81"/>
                </a:cubicBezTo>
                <a:cubicBezTo>
                  <a:pt x="56" y="0"/>
                  <a:pt x="113" y="54"/>
                  <a:pt x="137" y="89"/>
                </a:cubicBezTo>
                <a:cubicBezTo>
                  <a:pt x="161" y="124"/>
                  <a:pt x="163" y="216"/>
                  <a:pt x="176" y="294"/>
                </a:cubicBezTo>
                <a:cubicBezTo>
                  <a:pt x="189" y="372"/>
                  <a:pt x="208" y="389"/>
                  <a:pt x="216" y="555"/>
                </a:cubicBezTo>
                <a:cubicBezTo>
                  <a:pt x="224" y="721"/>
                  <a:pt x="233" y="1097"/>
                  <a:pt x="224" y="1289"/>
                </a:cubicBezTo>
                <a:cubicBezTo>
                  <a:pt x="215" y="1481"/>
                  <a:pt x="189" y="1633"/>
                  <a:pt x="160" y="1707"/>
                </a:cubicBezTo>
                <a:cubicBezTo>
                  <a:pt x="131" y="1781"/>
                  <a:pt x="76" y="1800"/>
                  <a:pt x="50" y="1730"/>
                </a:cubicBezTo>
                <a:cubicBezTo>
                  <a:pt x="24" y="1660"/>
                  <a:pt x="6" y="1424"/>
                  <a:pt x="3" y="1289"/>
                </a:cubicBezTo>
                <a:cubicBezTo>
                  <a:pt x="0" y="1154"/>
                  <a:pt x="34" y="1036"/>
                  <a:pt x="34" y="918"/>
                </a:cubicBezTo>
                <a:cubicBezTo>
                  <a:pt x="34" y="800"/>
                  <a:pt x="9" y="649"/>
                  <a:pt x="3" y="578"/>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48484" name="Rectangle 4"/>
          <p:cNvSpPr>
            <a:spLocks noGrp="1" noChangeArrowheads="1"/>
          </p:cNvSpPr>
          <p:nvPr>
            <p:ph type="title"/>
          </p:nvPr>
        </p:nvSpPr>
        <p:spPr/>
        <p:txBody>
          <a:bodyPr/>
          <a:lstStyle/>
          <a:p>
            <a:pPr eaLnBrk="1" hangingPunct="1"/>
            <a:r>
              <a:rPr lang="en-US" altLang="en-US" smtClean="0"/>
              <a:t>platy crystals</a:t>
            </a:r>
          </a:p>
        </p:txBody>
      </p:sp>
      <p:sp>
        <p:nvSpPr>
          <p:cNvPr id="148485" name="Rectangle 5"/>
          <p:cNvSpPr>
            <a:spLocks noChangeArrowheads="1"/>
          </p:cNvSpPr>
          <p:nvPr/>
        </p:nvSpPr>
        <p:spPr bwMode="auto">
          <a:xfrm rot="762849">
            <a:off x="2757488" y="2500313"/>
            <a:ext cx="1057275" cy="2527300"/>
          </a:xfrm>
          <a:prstGeom prst="rect">
            <a:avLst/>
          </a:prstGeom>
          <a:solidFill>
            <a:srgbClr val="FF616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522246" name="Freeform 6"/>
          <p:cNvSpPr>
            <a:spLocks/>
          </p:cNvSpPr>
          <p:nvPr/>
        </p:nvSpPr>
        <p:spPr bwMode="auto">
          <a:xfrm>
            <a:off x="6521450" y="2481263"/>
            <a:ext cx="92075" cy="2605087"/>
          </a:xfrm>
          <a:custGeom>
            <a:avLst/>
            <a:gdLst>
              <a:gd name="T0" fmla="*/ 88206263 w 58"/>
              <a:gd name="T1" fmla="*/ 0 h 1641"/>
              <a:gd name="T2" fmla="*/ 7561263 w 58"/>
              <a:gd name="T3" fmla="*/ 1252516622 h 1641"/>
              <a:gd name="T4" fmla="*/ 128528763 w 58"/>
              <a:gd name="T5" fmla="*/ 2127011467 h 1641"/>
              <a:gd name="T6" fmla="*/ 27722513 w 58"/>
              <a:gd name="T7" fmla="*/ 2147483647 h 1641"/>
              <a:gd name="T8" fmla="*/ 146169063 w 58"/>
              <a:gd name="T9" fmla="*/ 2147483647 h 16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1641">
                <a:moveTo>
                  <a:pt x="35" y="0"/>
                </a:moveTo>
                <a:cubicBezTo>
                  <a:pt x="17" y="178"/>
                  <a:pt x="0" y="356"/>
                  <a:pt x="3" y="497"/>
                </a:cubicBezTo>
                <a:cubicBezTo>
                  <a:pt x="6" y="638"/>
                  <a:pt x="50" y="727"/>
                  <a:pt x="51" y="844"/>
                </a:cubicBezTo>
                <a:cubicBezTo>
                  <a:pt x="52" y="961"/>
                  <a:pt x="10" y="1066"/>
                  <a:pt x="11" y="1199"/>
                </a:cubicBezTo>
                <a:cubicBezTo>
                  <a:pt x="12" y="1332"/>
                  <a:pt x="35" y="1486"/>
                  <a:pt x="58" y="1641"/>
                </a:cubicBezTo>
              </a:path>
            </a:pathLst>
          </a:custGeom>
          <a:noFill/>
          <a:ln w="177800">
            <a:solidFill>
              <a:srgbClr val="FF616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522247" name="Oval 7"/>
          <p:cNvSpPr>
            <a:spLocks noChangeArrowheads="1"/>
          </p:cNvSpPr>
          <p:nvPr/>
        </p:nvSpPr>
        <p:spPr bwMode="auto">
          <a:xfrm>
            <a:off x="6611938" y="3155950"/>
            <a:ext cx="187325" cy="174625"/>
          </a:xfrm>
          <a:prstGeom prst="ellipse">
            <a:avLst/>
          </a:prstGeom>
          <a:solidFill>
            <a:srgbClr val="808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522248" name="Oval 8"/>
          <p:cNvSpPr>
            <a:spLocks noChangeArrowheads="1"/>
          </p:cNvSpPr>
          <p:nvPr/>
        </p:nvSpPr>
        <p:spPr bwMode="auto">
          <a:xfrm>
            <a:off x="6611938" y="4322763"/>
            <a:ext cx="187325" cy="174625"/>
          </a:xfrm>
          <a:prstGeom prst="ellipse">
            <a:avLst/>
          </a:prstGeom>
          <a:solidFill>
            <a:srgbClr val="808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pSp>
        <p:nvGrpSpPr>
          <p:cNvPr id="148489" name="Group 9"/>
          <p:cNvGrpSpPr>
            <a:grpSpLocks/>
          </p:cNvGrpSpPr>
          <p:nvPr/>
        </p:nvGrpSpPr>
        <p:grpSpPr bwMode="auto">
          <a:xfrm>
            <a:off x="-31750" y="3219450"/>
            <a:ext cx="4105275" cy="1277938"/>
            <a:chOff x="816" y="2123"/>
            <a:chExt cx="2586" cy="805"/>
          </a:xfrm>
        </p:grpSpPr>
        <p:sp>
          <p:nvSpPr>
            <p:cNvPr id="148490" name="Freeform 10"/>
            <p:cNvSpPr>
              <a:spLocks noChangeAspect="1"/>
            </p:cNvSpPr>
            <p:nvPr/>
          </p:nvSpPr>
          <p:spPr bwMode="auto">
            <a:xfrm flipH="1">
              <a:off x="2001" y="2123"/>
              <a:ext cx="1401" cy="805"/>
            </a:xfrm>
            <a:custGeom>
              <a:avLst/>
              <a:gdLst>
                <a:gd name="T0" fmla="*/ 740 w 2552"/>
                <a:gd name="T1" fmla="*/ 173 h 1384"/>
                <a:gd name="T2" fmla="*/ 364 w 2552"/>
                <a:gd name="T3" fmla="*/ 433 h 1384"/>
                <a:gd name="T4" fmla="*/ 104 w 2552"/>
                <a:gd name="T5" fmla="*/ 384 h 1384"/>
                <a:gd name="T6" fmla="*/ 2 w 2552"/>
                <a:gd name="T7" fmla="*/ 206 h 1384"/>
                <a:gd name="T8" fmla="*/ 89 w 2552"/>
                <a:gd name="T9" fmla="*/ 43 h 1384"/>
                <a:gd name="T10" fmla="*/ 321 w 2552"/>
                <a:gd name="T11" fmla="*/ 11 h 1384"/>
                <a:gd name="T12" fmla="*/ 509 w 2552"/>
                <a:gd name="T13" fmla="*/ 108 h 1384"/>
                <a:gd name="T14" fmla="*/ 711 w 2552"/>
                <a:gd name="T15" fmla="*/ 190 h 1384"/>
                <a:gd name="T16" fmla="*/ 769 w 2552"/>
                <a:gd name="T17" fmla="*/ 190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48491" name="Freeform 11"/>
            <p:cNvSpPr>
              <a:spLocks/>
            </p:cNvSpPr>
            <p:nvPr/>
          </p:nvSpPr>
          <p:spPr bwMode="auto">
            <a:xfrm flipH="1">
              <a:off x="816" y="2347"/>
              <a:ext cx="1306" cy="168"/>
            </a:xfrm>
            <a:custGeom>
              <a:avLst/>
              <a:gdLst>
                <a:gd name="T0" fmla="*/ 0 w 712"/>
                <a:gd name="T1" fmla="*/ 344 h 66"/>
                <a:gd name="T2" fmla="*/ 416 w 712"/>
                <a:gd name="T3" fmla="*/ 8 h 66"/>
                <a:gd name="T4" fmla="*/ 888 w 712"/>
                <a:gd name="T5" fmla="*/ 395 h 66"/>
                <a:gd name="T6" fmla="*/ 1412 w 712"/>
                <a:gd name="T7" fmla="*/ 33 h 66"/>
                <a:gd name="T8" fmla="*/ 1898 w 712"/>
                <a:gd name="T9" fmla="*/ 420 h 66"/>
                <a:gd name="T10" fmla="*/ 2396 w 712"/>
                <a:gd name="T11" fmla="*/ 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48492" name="Freeform 12"/>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spTree>
    <p:extLst>
      <p:ext uri="{BB962C8B-B14F-4D97-AF65-F5344CB8AC3E}">
        <p14:creationId xmlns:p14="http://schemas.microsoft.com/office/powerpoint/2010/main" val="29236316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4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224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222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222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43" grpId="0" animBg="1"/>
      <p:bldP spid="522246" grpId="0" animBg="1"/>
      <p:bldP spid="522247" grpId="0" animBg="1"/>
      <p:bldP spid="522248"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6"/>
          <p:cNvSpPr>
            <a:spLocks noGrp="1" noChangeArrowheads="1"/>
          </p:cNvSpPr>
          <p:nvPr>
            <p:ph type="title"/>
          </p:nvPr>
        </p:nvSpPr>
        <p:spPr>
          <a:xfrm>
            <a:off x="0" y="0"/>
            <a:ext cx="9144000" cy="1752600"/>
          </a:xfrm>
        </p:spPr>
        <p:txBody>
          <a:bodyPr/>
          <a:lstStyle/>
          <a:p>
            <a:pPr eaLnBrk="1" hangingPunct="1"/>
            <a:r>
              <a:rPr lang="en-US" altLang="en-US" sz="4000" dirty="0" smtClean="0"/>
              <a:t>How many crystals do you see?</a:t>
            </a:r>
          </a:p>
        </p:txBody>
      </p:sp>
      <p:sp>
        <p:nvSpPr>
          <p:cNvPr id="149507" name="Text Box 7"/>
          <p:cNvSpPr txBox="1">
            <a:spLocks noChangeArrowheads="1"/>
          </p:cNvSpPr>
          <p:nvPr/>
        </p:nvSpPr>
        <p:spPr bwMode="auto">
          <a:xfrm>
            <a:off x="1066800" y="1524000"/>
            <a:ext cx="6858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endParaRPr lang="en-US" altLang="en-US" sz="1800" dirty="0">
              <a:solidFill>
                <a:srgbClr val="000000"/>
              </a:solidFill>
              <a:cs typeface="Arial" pitchFamily="34" charset="0"/>
            </a:endParaRPr>
          </a:p>
        </p:txBody>
      </p:sp>
      <p:sp>
        <p:nvSpPr>
          <p:cNvPr id="149508" name="Rectangle 13"/>
          <p:cNvSpPr>
            <a:spLocks noChangeArrowheads="1"/>
          </p:cNvSpPr>
          <p:nvPr/>
        </p:nvSpPr>
        <p:spPr bwMode="auto">
          <a:xfrm rot="4492759">
            <a:off x="546100" y="3441701"/>
            <a:ext cx="1089025" cy="9017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itchFamily="34" charset="0"/>
            </a:endParaRPr>
          </a:p>
        </p:txBody>
      </p:sp>
      <p:sp>
        <p:nvSpPr>
          <p:cNvPr id="149509" name="Rectangle 13"/>
          <p:cNvSpPr>
            <a:spLocks noChangeArrowheads="1"/>
          </p:cNvSpPr>
          <p:nvPr/>
        </p:nvSpPr>
        <p:spPr bwMode="auto">
          <a:xfrm rot="4492759">
            <a:off x="1411287" y="3206751"/>
            <a:ext cx="1089025" cy="9017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itchFamily="34" charset="0"/>
            </a:endParaRPr>
          </a:p>
        </p:txBody>
      </p:sp>
      <p:sp>
        <p:nvSpPr>
          <p:cNvPr id="149510" name="Rectangle 13"/>
          <p:cNvSpPr>
            <a:spLocks noChangeArrowheads="1"/>
          </p:cNvSpPr>
          <p:nvPr/>
        </p:nvSpPr>
        <p:spPr bwMode="auto">
          <a:xfrm rot="4687694">
            <a:off x="2303462" y="2998788"/>
            <a:ext cx="1089025" cy="9017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itchFamily="34" charset="0"/>
            </a:endParaRPr>
          </a:p>
        </p:txBody>
      </p:sp>
      <p:sp>
        <p:nvSpPr>
          <p:cNvPr id="149511" name="Rectangle 13"/>
          <p:cNvSpPr>
            <a:spLocks noChangeArrowheads="1"/>
          </p:cNvSpPr>
          <p:nvPr/>
        </p:nvSpPr>
        <p:spPr bwMode="auto">
          <a:xfrm rot="4791210">
            <a:off x="3205956" y="2832895"/>
            <a:ext cx="1089025" cy="900112"/>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itchFamily="34" charset="0"/>
            </a:endParaRPr>
          </a:p>
        </p:txBody>
      </p:sp>
      <p:sp>
        <p:nvSpPr>
          <p:cNvPr id="149512" name="Rectangle 13"/>
          <p:cNvSpPr>
            <a:spLocks noChangeArrowheads="1"/>
          </p:cNvSpPr>
          <p:nvPr/>
        </p:nvSpPr>
        <p:spPr bwMode="auto">
          <a:xfrm rot="5400000">
            <a:off x="4033837" y="2749551"/>
            <a:ext cx="1089025" cy="9017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itchFamily="34" charset="0"/>
            </a:endParaRPr>
          </a:p>
        </p:txBody>
      </p:sp>
      <p:sp>
        <p:nvSpPr>
          <p:cNvPr id="149513" name="Rectangle 13"/>
          <p:cNvSpPr>
            <a:spLocks noChangeArrowheads="1"/>
          </p:cNvSpPr>
          <p:nvPr/>
        </p:nvSpPr>
        <p:spPr bwMode="auto">
          <a:xfrm rot="5796060">
            <a:off x="4870450" y="2763838"/>
            <a:ext cx="1089025" cy="9017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itchFamily="34" charset="0"/>
            </a:endParaRPr>
          </a:p>
        </p:txBody>
      </p:sp>
      <p:sp>
        <p:nvSpPr>
          <p:cNvPr id="149514" name="Rectangle 13"/>
          <p:cNvSpPr>
            <a:spLocks noChangeArrowheads="1"/>
          </p:cNvSpPr>
          <p:nvPr/>
        </p:nvSpPr>
        <p:spPr bwMode="auto">
          <a:xfrm rot="5796060">
            <a:off x="5743575" y="2836863"/>
            <a:ext cx="1089025" cy="9017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itchFamily="34" charset="0"/>
            </a:endParaRPr>
          </a:p>
        </p:txBody>
      </p:sp>
      <p:sp>
        <p:nvSpPr>
          <p:cNvPr id="149515" name="Rectangle 13"/>
          <p:cNvSpPr>
            <a:spLocks noChangeArrowheads="1"/>
          </p:cNvSpPr>
          <p:nvPr/>
        </p:nvSpPr>
        <p:spPr bwMode="auto">
          <a:xfrm rot="6123736">
            <a:off x="6584950" y="2982913"/>
            <a:ext cx="1089025" cy="9017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itchFamily="34" charset="0"/>
            </a:endParaRPr>
          </a:p>
        </p:txBody>
      </p:sp>
      <p:sp>
        <p:nvSpPr>
          <p:cNvPr id="149516" name="Rectangle 13"/>
          <p:cNvSpPr>
            <a:spLocks noChangeArrowheads="1"/>
          </p:cNvSpPr>
          <p:nvPr/>
        </p:nvSpPr>
        <p:spPr bwMode="auto">
          <a:xfrm rot="6016447">
            <a:off x="7459662" y="3178176"/>
            <a:ext cx="1089025" cy="9017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dirty="0">
              <a:solidFill>
                <a:srgbClr val="000000"/>
              </a:solidFill>
              <a:cs typeface="Arial" pitchFamily="34" charset="0"/>
            </a:endParaRPr>
          </a:p>
        </p:txBody>
      </p:sp>
      <p:sp>
        <p:nvSpPr>
          <p:cNvPr id="3" name="Rectangle 2"/>
          <p:cNvSpPr>
            <a:spLocks noChangeArrowheads="1"/>
          </p:cNvSpPr>
          <p:nvPr/>
        </p:nvSpPr>
        <p:spPr bwMode="auto">
          <a:xfrm>
            <a:off x="3400425" y="5292725"/>
            <a:ext cx="30067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dirty="0">
                <a:solidFill>
                  <a:srgbClr val="000000"/>
                </a:solidFill>
                <a:cs typeface="Arial" pitchFamily="34" charset="0"/>
              </a:rPr>
              <a:t>Shoot the </a:t>
            </a:r>
            <a:r>
              <a:rPr lang="en-US" altLang="en-US" sz="1800" b="1" dirty="0">
                <a:solidFill>
                  <a:srgbClr val="000000"/>
                </a:solidFill>
                <a:cs typeface="Arial" pitchFamily="34" charset="0"/>
              </a:rPr>
              <a:t>crystal</a:t>
            </a:r>
            <a:r>
              <a:rPr lang="en-US" altLang="en-US" sz="1800" dirty="0">
                <a:solidFill>
                  <a:srgbClr val="000000"/>
                </a:solidFill>
                <a:cs typeface="Arial" pitchFamily="34" charset="0"/>
              </a:rPr>
              <a:t> (singular)</a:t>
            </a:r>
          </a:p>
        </p:txBody>
      </p:sp>
    </p:spTree>
    <p:extLst>
      <p:ext uri="{BB962C8B-B14F-4D97-AF65-F5344CB8AC3E}">
        <p14:creationId xmlns:p14="http://schemas.microsoft.com/office/powerpoint/2010/main" val="259378513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63842" name="Picture 1"/>
          <p:cNvPicPr>
            <a:picLocks noChangeAspect="1" noChangeArrowheads="1"/>
          </p:cNvPicPr>
          <p:nvPr/>
        </p:nvPicPr>
        <p:blipFill>
          <a:blip r:embed="rId2">
            <a:extLst>
              <a:ext uri="{28A0092B-C50C-407E-A947-70E740481C1C}">
                <a14:useLocalDpi xmlns:a14="http://schemas.microsoft.com/office/drawing/2010/main" val="0"/>
              </a:ext>
            </a:extLst>
          </a:blip>
          <a:srcRect l="19391" t="11363" r="19391" b="6252"/>
          <a:stretch>
            <a:fillRect/>
          </a:stretch>
        </p:blipFill>
        <p:spPr bwMode="auto">
          <a:xfrm>
            <a:off x="598488" y="715963"/>
            <a:ext cx="7964487" cy="6027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3843" name="Title 1"/>
          <p:cNvSpPr>
            <a:spLocks noGrp="1"/>
          </p:cNvSpPr>
          <p:nvPr>
            <p:ph type="title"/>
          </p:nvPr>
        </p:nvSpPr>
        <p:spPr/>
        <p:txBody>
          <a:bodyPr/>
          <a:lstStyle/>
          <a:p>
            <a:pPr algn="l" eaLnBrk="1" hangingPunct="1"/>
            <a:r>
              <a:rPr lang="en-US" altLang="en-US" dirty="0" smtClean="0"/>
              <a:t>Get thee to a</a:t>
            </a:r>
            <a:br>
              <a:rPr lang="en-US" altLang="en-US" dirty="0" smtClean="0"/>
            </a:br>
            <a:r>
              <a:rPr lang="en-US" altLang="en-US" dirty="0" smtClean="0"/>
              <a:t> </a:t>
            </a:r>
            <a:r>
              <a:rPr lang="en-US" altLang="en-US" dirty="0" err="1" smtClean="0"/>
              <a:t>microbeam</a:t>
            </a:r>
            <a:r>
              <a:rPr lang="en-US" altLang="en-US" dirty="0" smtClean="0"/>
              <a:t>?</a:t>
            </a:r>
          </a:p>
        </p:txBody>
      </p:sp>
      <p:sp>
        <p:nvSpPr>
          <p:cNvPr id="163844" name="Rectangle 3"/>
          <p:cNvSpPr>
            <a:spLocks noChangeArrowheads="1"/>
          </p:cNvSpPr>
          <p:nvPr/>
        </p:nvSpPr>
        <p:spPr bwMode="auto">
          <a:xfrm>
            <a:off x="0" y="6278563"/>
            <a:ext cx="6350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600">
                <a:solidFill>
                  <a:srgbClr val="000000"/>
                </a:solidFill>
              </a:rPr>
              <a:t>Evans </a:t>
            </a:r>
            <a:r>
              <a:rPr lang="en-US" altLang="en-US" sz="1600" i="1">
                <a:solidFill>
                  <a:srgbClr val="000000"/>
                </a:solidFill>
              </a:rPr>
              <a:t>et al. </a:t>
            </a:r>
            <a:r>
              <a:rPr lang="en-US" altLang="en-US" sz="1600">
                <a:solidFill>
                  <a:srgbClr val="000000"/>
                </a:solidFill>
              </a:rPr>
              <a:t>(2011)."Macromolecular microcrystallography", </a:t>
            </a:r>
            <a:r>
              <a:rPr lang="en-US" altLang="en-US" sz="1600" i="1">
                <a:solidFill>
                  <a:srgbClr val="000000"/>
                </a:solidFill>
              </a:rPr>
              <a:t>Crystallography Reviews</a:t>
            </a:r>
            <a:r>
              <a:rPr lang="en-US" altLang="en-US" sz="1600">
                <a:solidFill>
                  <a:srgbClr val="000000"/>
                </a:solidFill>
              </a:rPr>
              <a:t> </a:t>
            </a:r>
            <a:r>
              <a:rPr lang="en-US" altLang="en-US" sz="1600" b="1">
                <a:solidFill>
                  <a:srgbClr val="000000"/>
                </a:solidFill>
              </a:rPr>
              <a:t>17</a:t>
            </a:r>
            <a:r>
              <a:rPr lang="en-US" altLang="en-US" sz="1600">
                <a:solidFill>
                  <a:srgbClr val="000000"/>
                </a:solidFill>
              </a:rPr>
              <a:t>, 105-142. </a:t>
            </a:r>
          </a:p>
        </p:txBody>
      </p:sp>
    </p:spTree>
    <p:extLst>
      <p:ext uri="{BB962C8B-B14F-4D97-AF65-F5344CB8AC3E}">
        <p14:creationId xmlns:p14="http://schemas.microsoft.com/office/powerpoint/2010/main" val="34890380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Freeform 2"/>
          <p:cNvSpPr>
            <a:spLocks/>
          </p:cNvSpPr>
          <p:nvPr/>
        </p:nvSpPr>
        <p:spPr bwMode="auto">
          <a:xfrm>
            <a:off x="2105025" y="2432050"/>
            <a:ext cx="2016125" cy="2663825"/>
          </a:xfrm>
          <a:custGeom>
            <a:avLst/>
            <a:gdLst>
              <a:gd name="T0" fmla="*/ 0 w 1270"/>
              <a:gd name="T1" fmla="*/ 2104331263 h 1678"/>
              <a:gd name="T2" fmla="*/ 574595625 w 1270"/>
              <a:gd name="T3" fmla="*/ 2147483647 h 1678"/>
              <a:gd name="T4" fmla="*/ 715724375 w 1270"/>
              <a:gd name="T5" fmla="*/ 2147483647 h 1678"/>
              <a:gd name="T6" fmla="*/ 1330642500 w 1270"/>
              <a:gd name="T7" fmla="*/ 2147483647 h 1678"/>
              <a:gd name="T8" fmla="*/ 2106850625 w 1270"/>
              <a:gd name="T9" fmla="*/ 2147483647 h 1678"/>
              <a:gd name="T10" fmla="*/ 2147483647 w 1270"/>
              <a:gd name="T11" fmla="*/ 2147483647 h 1678"/>
              <a:gd name="T12" fmla="*/ 2147483647 w 1270"/>
              <a:gd name="T13" fmla="*/ 2147483647 h 1678"/>
              <a:gd name="T14" fmla="*/ 2147483647 w 1270"/>
              <a:gd name="T15" fmla="*/ 1310481250 h 1678"/>
              <a:gd name="T16" fmla="*/ 2147483647 w 1270"/>
              <a:gd name="T17" fmla="*/ 433466875 h 1678"/>
              <a:gd name="T18" fmla="*/ 2147483647 w 1270"/>
              <a:gd name="T19" fmla="*/ 294859075 h 1678"/>
              <a:gd name="T20" fmla="*/ 1549896888 w 1270"/>
              <a:gd name="T21" fmla="*/ 156249688 h 1678"/>
              <a:gd name="T22" fmla="*/ 1033264063 w 1270"/>
              <a:gd name="T23" fmla="*/ 1229836250 h 1678"/>
              <a:gd name="T24" fmla="*/ 98286888 w 1270"/>
              <a:gd name="T25" fmla="*/ 1985883125 h 1678"/>
              <a:gd name="T26" fmla="*/ 0 w 1270"/>
              <a:gd name="T27" fmla="*/ 2104331263 h 16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70" h="1678">
                <a:moveTo>
                  <a:pt x="0" y="835"/>
                </a:moveTo>
                <a:cubicBezTo>
                  <a:pt x="93" y="953"/>
                  <a:pt x="181" y="1079"/>
                  <a:pt x="228" y="1190"/>
                </a:cubicBezTo>
                <a:cubicBezTo>
                  <a:pt x="275" y="1301"/>
                  <a:pt x="234" y="1436"/>
                  <a:pt x="284" y="1498"/>
                </a:cubicBezTo>
                <a:cubicBezTo>
                  <a:pt x="334" y="1560"/>
                  <a:pt x="436" y="1539"/>
                  <a:pt x="528" y="1561"/>
                </a:cubicBezTo>
                <a:cubicBezTo>
                  <a:pt x="620" y="1583"/>
                  <a:pt x="753" y="1678"/>
                  <a:pt x="836" y="1632"/>
                </a:cubicBezTo>
                <a:cubicBezTo>
                  <a:pt x="919" y="1586"/>
                  <a:pt x="958" y="1401"/>
                  <a:pt x="1025" y="1285"/>
                </a:cubicBezTo>
                <a:cubicBezTo>
                  <a:pt x="1092" y="1169"/>
                  <a:pt x="1206" y="1066"/>
                  <a:pt x="1238" y="938"/>
                </a:cubicBezTo>
                <a:cubicBezTo>
                  <a:pt x="1270" y="810"/>
                  <a:pt x="1223" y="648"/>
                  <a:pt x="1215" y="520"/>
                </a:cubicBezTo>
                <a:cubicBezTo>
                  <a:pt x="1207" y="392"/>
                  <a:pt x="1241" y="239"/>
                  <a:pt x="1191" y="172"/>
                </a:cubicBezTo>
                <a:cubicBezTo>
                  <a:pt x="1141" y="105"/>
                  <a:pt x="1011" y="135"/>
                  <a:pt x="915" y="117"/>
                </a:cubicBezTo>
                <a:cubicBezTo>
                  <a:pt x="819" y="99"/>
                  <a:pt x="699" y="0"/>
                  <a:pt x="615" y="62"/>
                </a:cubicBezTo>
                <a:cubicBezTo>
                  <a:pt x="531" y="124"/>
                  <a:pt x="506" y="367"/>
                  <a:pt x="410" y="488"/>
                </a:cubicBezTo>
                <a:cubicBezTo>
                  <a:pt x="314" y="609"/>
                  <a:pt x="176" y="704"/>
                  <a:pt x="39" y="788"/>
                </a:cubicBezTo>
                <a:cubicBezTo>
                  <a:pt x="39" y="788"/>
                  <a:pt x="0" y="835"/>
                  <a:pt x="0" y="835"/>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1011" name="Freeform 3"/>
          <p:cNvSpPr>
            <a:spLocks/>
          </p:cNvSpPr>
          <p:nvPr/>
        </p:nvSpPr>
        <p:spPr bwMode="auto">
          <a:xfrm>
            <a:off x="6434138" y="2351088"/>
            <a:ext cx="369887" cy="2857500"/>
          </a:xfrm>
          <a:custGeom>
            <a:avLst/>
            <a:gdLst>
              <a:gd name="T0" fmla="*/ 7559665 w 233"/>
              <a:gd name="T1" fmla="*/ 1456650313 h 1800"/>
              <a:gd name="T2" fmla="*/ 85685197 w 233"/>
              <a:gd name="T3" fmla="*/ 204133450 h 1800"/>
              <a:gd name="T4" fmla="*/ 345260146 w 233"/>
              <a:gd name="T5" fmla="*/ 224294700 h 1800"/>
              <a:gd name="T6" fmla="*/ 443546900 w 233"/>
              <a:gd name="T7" fmla="*/ 740925938 h 1800"/>
              <a:gd name="T8" fmla="*/ 544353014 w 233"/>
              <a:gd name="T9" fmla="*/ 1398687513 h 1800"/>
              <a:gd name="T10" fmla="*/ 564514237 w 233"/>
              <a:gd name="T11" fmla="*/ 2147483647 h 1800"/>
              <a:gd name="T12" fmla="*/ 403224455 w 233"/>
              <a:gd name="T13" fmla="*/ 2147483647 h 1800"/>
              <a:gd name="T14" fmla="*/ 126007642 w 233"/>
              <a:gd name="T15" fmla="*/ 2147483647 h 1800"/>
              <a:gd name="T16" fmla="*/ 7559665 w 233"/>
              <a:gd name="T17" fmla="*/ 2147483647 h 1800"/>
              <a:gd name="T18" fmla="*/ 85685197 w 233"/>
              <a:gd name="T19" fmla="*/ 2147483647 h 1800"/>
              <a:gd name="T20" fmla="*/ 7559665 w 233"/>
              <a:gd name="T21" fmla="*/ 1456650313 h 18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3" h="1800">
                <a:moveTo>
                  <a:pt x="3" y="578"/>
                </a:moveTo>
                <a:cubicBezTo>
                  <a:pt x="9" y="438"/>
                  <a:pt x="12" y="162"/>
                  <a:pt x="34" y="81"/>
                </a:cubicBezTo>
                <a:cubicBezTo>
                  <a:pt x="56" y="0"/>
                  <a:pt x="113" y="54"/>
                  <a:pt x="137" y="89"/>
                </a:cubicBezTo>
                <a:cubicBezTo>
                  <a:pt x="161" y="124"/>
                  <a:pt x="163" y="216"/>
                  <a:pt x="176" y="294"/>
                </a:cubicBezTo>
                <a:cubicBezTo>
                  <a:pt x="189" y="372"/>
                  <a:pt x="208" y="389"/>
                  <a:pt x="216" y="555"/>
                </a:cubicBezTo>
                <a:cubicBezTo>
                  <a:pt x="224" y="721"/>
                  <a:pt x="233" y="1097"/>
                  <a:pt x="224" y="1289"/>
                </a:cubicBezTo>
                <a:cubicBezTo>
                  <a:pt x="215" y="1481"/>
                  <a:pt x="189" y="1633"/>
                  <a:pt x="160" y="1707"/>
                </a:cubicBezTo>
                <a:cubicBezTo>
                  <a:pt x="131" y="1781"/>
                  <a:pt x="76" y="1800"/>
                  <a:pt x="50" y="1730"/>
                </a:cubicBezTo>
                <a:cubicBezTo>
                  <a:pt x="24" y="1660"/>
                  <a:pt x="6" y="1424"/>
                  <a:pt x="3" y="1289"/>
                </a:cubicBezTo>
                <a:cubicBezTo>
                  <a:pt x="0" y="1154"/>
                  <a:pt x="34" y="1036"/>
                  <a:pt x="34" y="918"/>
                </a:cubicBezTo>
                <a:cubicBezTo>
                  <a:pt x="34" y="800"/>
                  <a:pt x="9" y="649"/>
                  <a:pt x="3" y="578"/>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1012" name="Rectangle 4"/>
          <p:cNvSpPr>
            <a:spLocks noGrp="1" noChangeArrowheads="1"/>
          </p:cNvSpPr>
          <p:nvPr>
            <p:ph type="title"/>
          </p:nvPr>
        </p:nvSpPr>
        <p:spPr/>
        <p:txBody>
          <a:bodyPr/>
          <a:lstStyle/>
          <a:p>
            <a:pPr eaLnBrk="1" hangingPunct="1"/>
            <a:r>
              <a:rPr lang="en-US" altLang="en-US" smtClean="0"/>
              <a:t>platy crystals</a:t>
            </a:r>
          </a:p>
        </p:txBody>
      </p:sp>
      <p:sp>
        <p:nvSpPr>
          <p:cNvPr id="171013" name="Rectangle 5"/>
          <p:cNvSpPr>
            <a:spLocks noChangeArrowheads="1"/>
          </p:cNvSpPr>
          <p:nvPr/>
        </p:nvSpPr>
        <p:spPr bwMode="auto">
          <a:xfrm rot="762849">
            <a:off x="2757488" y="2500313"/>
            <a:ext cx="1057275" cy="2527300"/>
          </a:xfrm>
          <a:prstGeom prst="rect">
            <a:avLst/>
          </a:prstGeom>
          <a:solidFill>
            <a:srgbClr val="FF616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71014" name="Freeform 6"/>
          <p:cNvSpPr>
            <a:spLocks/>
          </p:cNvSpPr>
          <p:nvPr/>
        </p:nvSpPr>
        <p:spPr bwMode="auto">
          <a:xfrm>
            <a:off x="6521450" y="2481263"/>
            <a:ext cx="92075" cy="2605087"/>
          </a:xfrm>
          <a:custGeom>
            <a:avLst/>
            <a:gdLst>
              <a:gd name="T0" fmla="*/ 88206263 w 58"/>
              <a:gd name="T1" fmla="*/ 0 h 1641"/>
              <a:gd name="T2" fmla="*/ 7561263 w 58"/>
              <a:gd name="T3" fmla="*/ 1252516622 h 1641"/>
              <a:gd name="T4" fmla="*/ 128528763 w 58"/>
              <a:gd name="T5" fmla="*/ 2127011467 h 1641"/>
              <a:gd name="T6" fmla="*/ 27722513 w 58"/>
              <a:gd name="T7" fmla="*/ 2147483647 h 1641"/>
              <a:gd name="T8" fmla="*/ 146169063 w 58"/>
              <a:gd name="T9" fmla="*/ 2147483647 h 16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1641">
                <a:moveTo>
                  <a:pt x="35" y="0"/>
                </a:moveTo>
                <a:cubicBezTo>
                  <a:pt x="17" y="178"/>
                  <a:pt x="0" y="356"/>
                  <a:pt x="3" y="497"/>
                </a:cubicBezTo>
                <a:cubicBezTo>
                  <a:pt x="6" y="638"/>
                  <a:pt x="50" y="727"/>
                  <a:pt x="51" y="844"/>
                </a:cubicBezTo>
                <a:cubicBezTo>
                  <a:pt x="52" y="961"/>
                  <a:pt x="10" y="1066"/>
                  <a:pt x="11" y="1199"/>
                </a:cubicBezTo>
                <a:cubicBezTo>
                  <a:pt x="12" y="1332"/>
                  <a:pt x="35" y="1486"/>
                  <a:pt x="58" y="1641"/>
                </a:cubicBezTo>
              </a:path>
            </a:pathLst>
          </a:custGeom>
          <a:noFill/>
          <a:ln w="177800">
            <a:solidFill>
              <a:srgbClr val="FF616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1015" name="Oval 7"/>
          <p:cNvSpPr>
            <a:spLocks noChangeArrowheads="1"/>
          </p:cNvSpPr>
          <p:nvPr/>
        </p:nvSpPr>
        <p:spPr bwMode="auto">
          <a:xfrm>
            <a:off x="6611938" y="3155950"/>
            <a:ext cx="187325" cy="174625"/>
          </a:xfrm>
          <a:prstGeom prst="ellipse">
            <a:avLst/>
          </a:prstGeom>
          <a:solidFill>
            <a:srgbClr val="808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71016" name="Oval 8"/>
          <p:cNvSpPr>
            <a:spLocks noChangeArrowheads="1"/>
          </p:cNvSpPr>
          <p:nvPr/>
        </p:nvSpPr>
        <p:spPr bwMode="auto">
          <a:xfrm>
            <a:off x="6611938" y="4322763"/>
            <a:ext cx="187325" cy="174625"/>
          </a:xfrm>
          <a:prstGeom prst="ellipse">
            <a:avLst/>
          </a:prstGeom>
          <a:solidFill>
            <a:srgbClr val="808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pSp>
        <p:nvGrpSpPr>
          <p:cNvPr id="171017" name="Group 9"/>
          <p:cNvGrpSpPr>
            <a:grpSpLocks/>
          </p:cNvGrpSpPr>
          <p:nvPr/>
        </p:nvGrpSpPr>
        <p:grpSpPr bwMode="auto">
          <a:xfrm>
            <a:off x="-31750" y="3219450"/>
            <a:ext cx="4105275" cy="1277938"/>
            <a:chOff x="816" y="2123"/>
            <a:chExt cx="2586" cy="805"/>
          </a:xfrm>
        </p:grpSpPr>
        <p:sp>
          <p:nvSpPr>
            <p:cNvPr id="171018" name="Freeform 10"/>
            <p:cNvSpPr>
              <a:spLocks noChangeAspect="1"/>
            </p:cNvSpPr>
            <p:nvPr/>
          </p:nvSpPr>
          <p:spPr bwMode="auto">
            <a:xfrm flipH="1">
              <a:off x="2001" y="2123"/>
              <a:ext cx="1401" cy="805"/>
            </a:xfrm>
            <a:custGeom>
              <a:avLst/>
              <a:gdLst>
                <a:gd name="T0" fmla="*/ 740 w 2552"/>
                <a:gd name="T1" fmla="*/ 173 h 1384"/>
                <a:gd name="T2" fmla="*/ 364 w 2552"/>
                <a:gd name="T3" fmla="*/ 433 h 1384"/>
                <a:gd name="T4" fmla="*/ 104 w 2552"/>
                <a:gd name="T5" fmla="*/ 384 h 1384"/>
                <a:gd name="T6" fmla="*/ 2 w 2552"/>
                <a:gd name="T7" fmla="*/ 206 h 1384"/>
                <a:gd name="T8" fmla="*/ 89 w 2552"/>
                <a:gd name="T9" fmla="*/ 43 h 1384"/>
                <a:gd name="T10" fmla="*/ 321 w 2552"/>
                <a:gd name="T11" fmla="*/ 11 h 1384"/>
                <a:gd name="T12" fmla="*/ 509 w 2552"/>
                <a:gd name="T13" fmla="*/ 108 h 1384"/>
                <a:gd name="T14" fmla="*/ 711 w 2552"/>
                <a:gd name="T15" fmla="*/ 190 h 1384"/>
                <a:gd name="T16" fmla="*/ 769 w 2552"/>
                <a:gd name="T17" fmla="*/ 190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1019" name="Freeform 11"/>
            <p:cNvSpPr>
              <a:spLocks/>
            </p:cNvSpPr>
            <p:nvPr/>
          </p:nvSpPr>
          <p:spPr bwMode="auto">
            <a:xfrm flipH="1">
              <a:off x="816" y="2347"/>
              <a:ext cx="1306" cy="168"/>
            </a:xfrm>
            <a:custGeom>
              <a:avLst/>
              <a:gdLst>
                <a:gd name="T0" fmla="*/ 0 w 712"/>
                <a:gd name="T1" fmla="*/ 344 h 66"/>
                <a:gd name="T2" fmla="*/ 416 w 712"/>
                <a:gd name="T3" fmla="*/ 8 h 66"/>
                <a:gd name="T4" fmla="*/ 888 w 712"/>
                <a:gd name="T5" fmla="*/ 395 h 66"/>
                <a:gd name="T6" fmla="*/ 1412 w 712"/>
                <a:gd name="T7" fmla="*/ 33 h 66"/>
                <a:gd name="T8" fmla="*/ 1898 w 712"/>
                <a:gd name="T9" fmla="*/ 420 h 66"/>
                <a:gd name="T10" fmla="*/ 2396 w 712"/>
                <a:gd name="T11" fmla="*/ 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1020" name="Freeform 12"/>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spTree>
    <p:extLst>
      <p:ext uri="{BB962C8B-B14F-4D97-AF65-F5344CB8AC3E}">
        <p14:creationId xmlns:p14="http://schemas.microsoft.com/office/powerpoint/2010/main" val="3923549399"/>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Oval 2"/>
          <p:cNvSpPr>
            <a:spLocks noChangeArrowheads="1"/>
          </p:cNvSpPr>
          <p:nvPr/>
        </p:nvSpPr>
        <p:spPr bwMode="auto">
          <a:xfrm>
            <a:off x="5013325" y="1955800"/>
            <a:ext cx="3432175" cy="35687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72035" name="Oval 3"/>
          <p:cNvSpPr>
            <a:spLocks noChangeArrowheads="1"/>
          </p:cNvSpPr>
          <p:nvPr/>
        </p:nvSpPr>
        <p:spPr bwMode="auto">
          <a:xfrm>
            <a:off x="1227138" y="1979613"/>
            <a:ext cx="3432175" cy="35687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72036" name="Freeform 4"/>
          <p:cNvSpPr>
            <a:spLocks/>
          </p:cNvSpPr>
          <p:nvPr/>
        </p:nvSpPr>
        <p:spPr bwMode="auto">
          <a:xfrm>
            <a:off x="692150" y="2190750"/>
            <a:ext cx="3857625" cy="3152775"/>
          </a:xfrm>
          <a:custGeom>
            <a:avLst/>
            <a:gdLst>
              <a:gd name="T0" fmla="*/ 153730325 w 2430"/>
              <a:gd name="T1" fmla="*/ 2147483647 h 1986"/>
              <a:gd name="T2" fmla="*/ 1844754375 w 2430"/>
              <a:gd name="T3" fmla="*/ 2147483647 h 1986"/>
              <a:gd name="T4" fmla="*/ 2147483647 w 2430"/>
              <a:gd name="T5" fmla="*/ 2147483647 h 1986"/>
              <a:gd name="T6" fmla="*/ 2147483647 w 2430"/>
              <a:gd name="T7" fmla="*/ 2147483647 h 1986"/>
              <a:gd name="T8" fmla="*/ 2147483647 w 2430"/>
              <a:gd name="T9" fmla="*/ 2147483647 h 1986"/>
              <a:gd name="T10" fmla="*/ 2147483647 w 2430"/>
              <a:gd name="T11" fmla="*/ 2147483647 h 1986"/>
              <a:gd name="T12" fmla="*/ 2147483647 w 2430"/>
              <a:gd name="T13" fmla="*/ 2147483647 h 1986"/>
              <a:gd name="T14" fmla="*/ 2147483647 w 2430"/>
              <a:gd name="T15" fmla="*/ 1771670638 h 1986"/>
              <a:gd name="T16" fmla="*/ 2147483647 w 2430"/>
              <a:gd name="T17" fmla="*/ 677922825 h 1986"/>
              <a:gd name="T18" fmla="*/ 2147483647 w 2430"/>
              <a:gd name="T19" fmla="*/ 161290000 h 1986"/>
              <a:gd name="T20" fmla="*/ 2147483647 w 2430"/>
              <a:gd name="T21" fmla="*/ 80645000 h 1986"/>
              <a:gd name="T22" fmla="*/ 2147483647 w 2430"/>
              <a:gd name="T23" fmla="*/ 637600325 h 1986"/>
              <a:gd name="T24" fmla="*/ 1784270625 w 2430"/>
              <a:gd name="T25" fmla="*/ 1512093750 h 1986"/>
              <a:gd name="T26" fmla="*/ 272176875 w 2430"/>
              <a:gd name="T27" fmla="*/ 2147483647 h 1986"/>
              <a:gd name="T28" fmla="*/ 153730325 w 2430"/>
              <a:gd name="T29" fmla="*/ 2147483647 h 19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30" h="1986">
                <a:moveTo>
                  <a:pt x="61" y="979"/>
                </a:moveTo>
                <a:cubicBezTo>
                  <a:pt x="28" y="1050"/>
                  <a:pt x="574" y="1242"/>
                  <a:pt x="732" y="1366"/>
                </a:cubicBezTo>
                <a:cubicBezTo>
                  <a:pt x="890" y="1490"/>
                  <a:pt x="915" y="1630"/>
                  <a:pt x="1008" y="1721"/>
                </a:cubicBezTo>
                <a:cubicBezTo>
                  <a:pt x="1101" y="1812"/>
                  <a:pt x="1171" y="1868"/>
                  <a:pt x="1292" y="1910"/>
                </a:cubicBezTo>
                <a:cubicBezTo>
                  <a:pt x="1413" y="1952"/>
                  <a:pt x="1593" y="1986"/>
                  <a:pt x="1734" y="1973"/>
                </a:cubicBezTo>
                <a:cubicBezTo>
                  <a:pt x="1875" y="1960"/>
                  <a:pt x="2027" y="1935"/>
                  <a:pt x="2136" y="1831"/>
                </a:cubicBezTo>
                <a:cubicBezTo>
                  <a:pt x="2245" y="1727"/>
                  <a:pt x="2348" y="1538"/>
                  <a:pt x="2389" y="1350"/>
                </a:cubicBezTo>
                <a:cubicBezTo>
                  <a:pt x="2430" y="1162"/>
                  <a:pt x="2407" y="883"/>
                  <a:pt x="2381" y="703"/>
                </a:cubicBezTo>
                <a:cubicBezTo>
                  <a:pt x="2355" y="523"/>
                  <a:pt x="2309" y="375"/>
                  <a:pt x="2231" y="269"/>
                </a:cubicBezTo>
                <a:cubicBezTo>
                  <a:pt x="2153" y="163"/>
                  <a:pt x="2066" y="103"/>
                  <a:pt x="1915" y="64"/>
                </a:cubicBezTo>
                <a:cubicBezTo>
                  <a:pt x="1764" y="25"/>
                  <a:pt x="1483" y="0"/>
                  <a:pt x="1324" y="32"/>
                </a:cubicBezTo>
                <a:cubicBezTo>
                  <a:pt x="1165" y="64"/>
                  <a:pt x="1064" y="158"/>
                  <a:pt x="961" y="253"/>
                </a:cubicBezTo>
                <a:cubicBezTo>
                  <a:pt x="858" y="348"/>
                  <a:pt x="850" y="484"/>
                  <a:pt x="708" y="600"/>
                </a:cubicBezTo>
                <a:cubicBezTo>
                  <a:pt x="566" y="716"/>
                  <a:pt x="216" y="885"/>
                  <a:pt x="108" y="948"/>
                </a:cubicBezTo>
                <a:cubicBezTo>
                  <a:pt x="0" y="1011"/>
                  <a:pt x="71" y="973"/>
                  <a:pt x="61" y="979"/>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2037" name="Freeform 5"/>
          <p:cNvSpPr>
            <a:spLocks/>
          </p:cNvSpPr>
          <p:nvPr/>
        </p:nvSpPr>
        <p:spPr bwMode="auto">
          <a:xfrm>
            <a:off x="5502275" y="2290763"/>
            <a:ext cx="1957388" cy="2919412"/>
          </a:xfrm>
          <a:custGeom>
            <a:avLst/>
            <a:gdLst>
              <a:gd name="T0" fmla="*/ 73085344 w 1233"/>
              <a:gd name="T1" fmla="*/ 1454129113 h 1839"/>
              <a:gd name="T2" fmla="*/ 650200479 w 1233"/>
              <a:gd name="T3" fmla="*/ 279736502 h 1839"/>
              <a:gd name="T4" fmla="*/ 1882557993 w 1233"/>
              <a:gd name="T5" fmla="*/ 22680609 h 1839"/>
              <a:gd name="T6" fmla="*/ 2147483647 w 1233"/>
              <a:gd name="T7" fmla="*/ 420865228 h 1839"/>
              <a:gd name="T8" fmla="*/ 2147483647 w 1233"/>
              <a:gd name="T9" fmla="*/ 1454129113 h 1839"/>
              <a:gd name="T10" fmla="*/ 2147483647 w 1233"/>
              <a:gd name="T11" fmla="*/ 2147483647 h 1839"/>
              <a:gd name="T12" fmla="*/ 2147483647 w 1233"/>
              <a:gd name="T13" fmla="*/ 2147483647 h 1839"/>
              <a:gd name="T14" fmla="*/ 1287800966 w 1233"/>
              <a:gd name="T15" fmla="*/ 2147483647 h 1839"/>
              <a:gd name="T16" fmla="*/ 214214130 w 1233"/>
              <a:gd name="T17" fmla="*/ 2147483647 h 1839"/>
              <a:gd name="T18" fmla="*/ 73085344 w 1233"/>
              <a:gd name="T19" fmla="*/ 1454129113 h 18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33" h="1839">
                <a:moveTo>
                  <a:pt x="29" y="577"/>
                </a:moveTo>
                <a:cubicBezTo>
                  <a:pt x="58" y="360"/>
                  <a:pt x="138" y="206"/>
                  <a:pt x="258" y="111"/>
                </a:cubicBezTo>
                <a:cubicBezTo>
                  <a:pt x="378" y="16"/>
                  <a:pt x="623" y="0"/>
                  <a:pt x="747" y="9"/>
                </a:cubicBezTo>
                <a:cubicBezTo>
                  <a:pt x="871" y="18"/>
                  <a:pt x="922" y="72"/>
                  <a:pt x="1000" y="167"/>
                </a:cubicBezTo>
                <a:cubicBezTo>
                  <a:pt x="1078" y="262"/>
                  <a:pt x="1193" y="377"/>
                  <a:pt x="1213" y="577"/>
                </a:cubicBezTo>
                <a:cubicBezTo>
                  <a:pt x="1233" y="777"/>
                  <a:pt x="1177" y="1171"/>
                  <a:pt x="1118" y="1366"/>
                </a:cubicBezTo>
                <a:cubicBezTo>
                  <a:pt x="1059" y="1561"/>
                  <a:pt x="959" y="1675"/>
                  <a:pt x="858" y="1745"/>
                </a:cubicBezTo>
                <a:cubicBezTo>
                  <a:pt x="757" y="1815"/>
                  <a:pt x="640" y="1839"/>
                  <a:pt x="511" y="1784"/>
                </a:cubicBezTo>
                <a:cubicBezTo>
                  <a:pt x="382" y="1729"/>
                  <a:pt x="165" y="1614"/>
                  <a:pt x="85" y="1413"/>
                </a:cubicBezTo>
                <a:cubicBezTo>
                  <a:pt x="5" y="1212"/>
                  <a:pt x="0" y="794"/>
                  <a:pt x="29" y="577"/>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2038" name="Rectangle 6"/>
          <p:cNvSpPr>
            <a:spLocks noGrp="1" noChangeArrowheads="1"/>
          </p:cNvSpPr>
          <p:nvPr>
            <p:ph type="title"/>
          </p:nvPr>
        </p:nvSpPr>
        <p:spPr/>
        <p:txBody>
          <a:bodyPr/>
          <a:lstStyle/>
          <a:p>
            <a:pPr eaLnBrk="1" hangingPunct="1"/>
            <a:r>
              <a:rPr lang="en-US" altLang="en-US" smtClean="0"/>
              <a:t>platy crystals</a:t>
            </a:r>
          </a:p>
        </p:txBody>
      </p:sp>
      <p:sp>
        <p:nvSpPr>
          <p:cNvPr id="172039" name="Rectangle 7"/>
          <p:cNvSpPr>
            <a:spLocks noChangeArrowheads="1"/>
          </p:cNvSpPr>
          <p:nvPr/>
        </p:nvSpPr>
        <p:spPr bwMode="auto">
          <a:xfrm rot="762849">
            <a:off x="2757488" y="2500313"/>
            <a:ext cx="1057275" cy="2527300"/>
          </a:xfrm>
          <a:prstGeom prst="rect">
            <a:avLst/>
          </a:prstGeom>
          <a:solidFill>
            <a:srgbClr val="FF616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72040" name="Freeform 8"/>
          <p:cNvSpPr>
            <a:spLocks/>
          </p:cNvSpPr>
          <p:nvPr/>
        </p:nvSpPr>
        <p:spPr bwMode="auto">
          <a:xfrm>
            <a:off x="6450013" y="2481263"/>
            <a:ext cx="36512" cy="2605087"/>
          </a:xfrm>
          <a:custGeom>
            <a:avLst/>
            <a:gdLst>
              <a:gd name="T0" fmla="*/ 0 w 23"/>
              <a:gd name="T1" fmla="*/ 0 h 1641"/>
              <a:gd name="T2" fmla="*/ 57962006 w 23"/>
              <a:gd name="T3" fmla="*/ 2147483647 h 1641"/>
              <a:gd name="T4" fmla="*/ 0 60000 65536"/>
              <a:gd name="T5" fmla="*/ 0 60000 65536"/>
            </a:gdLst>
            <a:ahLst/>
            <a:cxnLst>
              <a:cxn ang="T4">
                <a:pos x="T0" y="T1"/>
              </a:cxn>
              <a:cxn ang="T5">
                <a:pos x="T2" y="T3"/>
              </a:cxn>
            </a:cxnLst>
            <a:rect l="0" t="0" r="r" b="b"/>
            <a:pathLst>
              <a:path w="23" h="1641">
                <a:moveTo>
                  <a:pt x="0" y="0"/>
                </a:moveTo>
                <a:cubicBezTo>
                  <a:pt x="4" y="273"/>
                  <a:pt x="19" y="1368"/>
                  <a:pt x="23" y="1641"/>
                </a:cubicBezTo>
              </a:path>
            </a:pathLst>
          </a:custGeom>
          <a:noFill/>
          <a:ln w="177800">
            <a:solidFill>
              <a:srgbClr val="FF616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2041" name="Oval 9"/>
          <p:cNvSpPr>
            <a:spLocks noChangeArrowheads="1"/>
          </p:cNvSpPr>
          <p:nvPr/>
        </p:nvSpPr>
        <p:spPr bwMode="auto">
          <a:xfrm>
            <a:off x="6611938" y="3155950"/>
            <a:ext cx="187325" cy="174625"/>
          </a:xfrm>
          <a:prstGeom prst="ellipse">
            <a:avLst/>
          </a:prstGeom>
          <a:solidFill>
            <a:srgbClr val="808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72042" name="Oval 10"/>
          <p:cNvSpPr>
            <a:spLocks noChangeArrowheads="1"/>
          </p:cNvSpPr>
          <p:nvPr/>
        </p:nvSpPr>
        <p:spPr bwMode="auto">
          <a:xfrm>
            <a:off x="6611938" y="4322763"/>
            <a:ext cx="187325" cy="174625"/>
          </a:xfrm>
          <a:prstGeom prst="ellipse">
            <a:avLst/>
          </a:prstGeom>
          <a:solidFill>
            <a:srgbClr val="808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pSp>
        <p:nvGrpSpPr>
          <p:cNvPr id="172043" name="Group 11"/>
          <p:cNvGrpSpPr>
            <a:grpSpLocks/>
          </p:cNvGrpSpPr>
          <p:nvPr/>
        </p:nvGrpSpPr>
        <p:grpSpPr bwMode="auto">
          <a:xfrm>
            <a:off x="-31750" y="3219450"/>
            <a:ext cx="4105275" cy="1277938"/>
            <a:chOff x="816" y="2123"/>
            <a:chExt cx="2586" cy="805"/>
          </a:xfrm>
        </p:grpSpPr>
        <p:sp>
          <p:nvSpPr>
            <p:cNvPr id="172044" name="Freeform 12"/>
            <p:cNvSpPr>
              <a:spLocks noChangeAspect="1"/>
            </p:cNvSpPr>
            <p:nvPr/>
          </p:nvSpPr>
          <p:spPr bwMode="auto">
            <a:xfrm flipH="1">
              <a:off x="2001" y="2123"/>
              <a:ext cx="1401" cy="805"/>
            </a:xfrm>
            <a:custGeom>
              <a:avLst/>
              <a:gdLst>
                <a:gd name="T0" fmla="*/ 740 w 2552"/>
                <a:gd name="T1" fmla="*/ 173 h 1384"/>
                <a:gd name="T2" fmla="*/ 364 w 2552"/>
                <a:gd name="T3" fmla="*/ 433 h 1384"/>
                <a:gd name="T4" fmla="*/ 104 w 2552"/>
                <a:gd name="T5" fmla="*/ 384 h 1384"/>
                <a:gd name="T6" fmla="*/ 2 w 2552"/>
                <a:gd name="T7" fmla="*/ 206 h 1384"/>
                <a:gd name="T8" fmla="*/ 89 w 2552"/>
                <a:gd name="T9" fmla="*/ 43 h 1384"/>
                <a:gd name="T10" fmla="*/ 321 w 2552"/>
                <a:gd name="T11" fmla="*/ 11 h 1384"/>
                <a:gd name="T12" fmla="*/ 509 w 2552"/>
                <a:gd name="T13" fmla="*/ 108 h 1384"/>
                <a:gd name="T14" fmla="*/ 711 w 2552"/>
                <a:gd name="T15" fmla="*/ 190 h 1384"/>
                <a:gd name="T16" fmla="*/ 769 w 2552"/>
                <a:gd name="T17" fmla="*/ 190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2045" name="Freeform 13"/>
            <p:cNvSpPr>
              <a:spLocks/>
            </p:cNvSpPr>
            <p:nvPr/>
          </p:nvSpPr>
          <p:spPr bwMode="auto">
            <a:xfrm flipH="1">
              <a:off x="816" y="2347"/>
              <a:ext cx="1306" cy="168"/>
            </a:xfrm>
            <a:custGeom>
              <a:avLst/>
              <a:gdLst>
                <a:gd name="T0" fmla="*/ 0 w 712"/>
                <a:gd name="T1" fmla="*/ 344 h 66"/>
                <a:gd name="T2" fmla="*/ 416 w 712"/>
                <a:gd name="T3" fmla="*/ 8 h 66"/>
                <a:gd name="T4" fmla="*/ 888 w 712"/>
                <a:gd name="T5" fmla="*/ 395 h 66"/>
                <a:gd name="T6" fmla="*/ 1412 w 712"/>
                <a:gd name="T7" fmla="*/ 33 h 66"/>
                <a:gd name="T8" fmla="*/ 1898 w 712"/>
                <a:gd name="T9" fmla="*/ 420 h 66"/>
                <a:gd name="T10" fmla="*/ 2396 w 712"/>
                <a:gd name="T11" fmla="*/ 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2046" name="Freeform 14"/>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spTree>
    <p:extLst>
      <p:ext uri="{BB962C8B-B14F-4D97-AF65-F5344CB8AC3E}">
        <p14:creationId xmlns:p14="http://schemas.microsoft.com/office/powerpoint/2010/main" val="3466801383"/>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Text Box 3"/>
          <p:cNvSpPr txBox="1">
            <a:spLocks noChangeArrowheads="1"/>
          </p:cNvSpPr>
          <p:nvPr/>
        </p:nvSpPr>
        <p:spPr bwMode="auto">
          <a:xfrm>
            <a:off x="563563" y="1784350"/>
            <a:ext cx="7878762" cy="3444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r>
              <a:rPr lang="en-US" altLang="en-US" sz="4000">
                <a:solidFill>
                  <a:srgbClr val="000000"/>
                </a:solidFill>
                <a:cs typeface="Arial" pitchFamily="34" charset="0"/>
              </a:rPr>
              <a:t>1 </a:t>
            </a:r>
            <a:r>
              <a:rPr lang="el-GR" altLang="en-US" sz="4000">
                <a:solidFill>
                  <a:srgbClr val="000000"/>
                </a:solidFill>
                <a:cs typeface="Arial" pitchFamily="34" charset="0"/>
              </a:rPr>
              <a:t>μ</a:t>
            </a:r>
            <a:r>
              <a:rPr lang="en-US" altLang="en-US" sz="4000">
                <a:solidFill>
                  <a:srgbClr val="000000"/>
                </a:solidFill>
                <a:cs typeface="Arial" pitchFamily="34" charset="0"/>
              </a:rPr>
              <a:t>m crystal	≈ 	1 </a:t>
            </a:r>
            <a:r>
              <a:rPr lang="el-GR" altLang="en-US" sz="4000">
                <a:solidFill>
                  <a:srgbClr val="000000"/>
                </a:solidFill>
                <a:cs typeface="Arial" pitchFamily="34" charset="0"/>
              </a:rPr>
              <a:t>μ</a:t>
            </a:r>
            <a:r>
              <a:rPr lang="en-US" altLang="en-US" sz="4000">
                <a:solidFill>
                  <a:srgbClr val="000000"/>
                </a:solidFill>
                <a:cs typeface="Arial" pitchFamily="34" charset="0"/>
              </a:rPr>
              <a:t>m water</a:t>
            </a:r>
          </a:p>
          <a:p>
            <a:pPr eaLnBrk="1" hangingPunct="1">
              <a:spcBef>
                <a:spcPct val="50000"/>
              </a:spcBef>
              <a:buFontTx/>
              <a:buNone/>
            </a:pPr>
            <a:r>
              <a:rPr lang="en-US" altLang="en-US" sz="4000">
                <a:solidFill>
                  <a:srgbClr val="000000"/>
                </a:solidFill>
                <a:cs typeface="Arial" pitchFamily="34" charset="0"/>
              </a:rPr>
              <a:t>				≈ 	1 </a:t>
            </a:r>
            <a:r>
              <a:rPr lang="el-GR" altLang="en-US" sz="4000">
                <a:solidFill>
                  <a:srgbClr val="000000"/>
                </a:solidFill>
                <a:cs typeface="Arial" pitchFamily="34" charset="0"/>
              </a:rPr>
              <a:t>μ</a:t>
            </a:r>
            <a:r>
              <a:rPr lang="en-US" altLang="en-US" sz="4000">
                <a:solidFill>
                  <a:srgbClr val="000000"/>
                </a:solidFill>
                <a:cs typeface="Arial" pitchFamily="34" charset="0"/>
              </a:rPr>
              <a:t>m plastic</a:t>
            </a:r>
          </a:p>
          <a:p>
            <a:pPr eaLnBrk="1" hangingPunct="1">
              <a:spcBef>
                <a:spcPct val="50000"/>
              </a:spcBef>
              <a:buFontTx/>
              <a:buNone/>
            </a:pPr>
            <a:r>
              <a:rPr lang="en-US" altLang="en-US" sz="4000">
                <a:solidFill>
                  <a:srgbClr val="000000"/>
                </a:solidFill>
                <a:cs typeface="Arial" pitchFamily="34" charset="0"/>
              </a:rPr>
              <a:t>				≈ 	0.1 </a:t>
            </a:r>
            <a:r>
              <a:rPr lang="el-GR" altLang="en-US" sz="4000">
                <a:solidFill>
                  <a:srgbClr val="000000"/>
                </a:solidFill>
                <a:cs typeface="Arial" pitchFamily="34" charset="0"/>
              </a:rPr>
              <a:t>μ</a:t>
            </a:r>
            <a:r>
              <a:rPr lang="en-US" altLang="en-US" sz="4000">
                <a:solidFill>
                  <a:srgbClr val="000000"/>
                </a:solidFill>
                <a:cs typeface="Arial" pitchFamily="34" charset="0"/>
              </a:rPr>
              <a:t>m glass</a:t>
            </a:r>
          </a:p>
          <a:p>
            <a:pPr eaLnBrk="1" hangingPunct="1">
              <a:spcBef>
                <a:spcPct val="50000"/>
              </a:spcBef>
              <a:buFontTx/>
              <a:buNone/>
            </a:pPr>
            <a:r>
              <a:rPr lang="en-US" altLang="en-US" sz="4000">
                <a:solidFill>
                  <a:srgbClr val="000000"/>
                </a:solidFill>
                <a:cs typeface="Arial" pitchFamily="34" charset="0"/>
              </a:rPr>
              <a:t>				≈ 	1000 </a:t>
            </a:r>
            <a:r>
              <a:rPr lang="el-GR" altLang="en-US" sz="4000">
                <a:solidFill>
                  <a:srgbClr val="000000"/>
                </a:solidFill>
                <a:cs typeface="Arial" pitchFamily="34" charset="0"/>
              </a:rPr>
              <a:t>μ</a:t>
            </a:r>
            <a:r>
              <a:rPr lang="en-US" altLang="en-US" sz="4000">
                <a:solidFill>
                  <a:srgbClr val="000000"/>
                </a:solidFill>
                <a:cs typeface="Arial" pitchFamily="34" charset="0"/>
              </a:rPr>
              <a:t>m air</a:t>
            </a:r>
            <a:endParaRPr lang="el-GR" altLang="en-US" sz="4000">
              <a:solidFill>
                <a:srgbClr val="000000"/>
              </a:solidFill>
              <a:cs typeface="Arial" pitchFamily="34" charset="0"/>
            </a:endParaRPr>
          </a:p>
        </p:txBody>
      </p:sp>
      <p:sp>
        <p:nvSpPr>
          <p:cNvPr id="173059" name="Rectangle 2"/>
          <p:cNvSpPr>
            <a:spLocks noGrp="1" noChangeArrowheads="1"/>
          </p:cNvSpPr>
          <p:nvPr>
            <p:ph type="title"/>
          </p:nvPr>
        </p:nvSpPr>
        <p:spPr/>
        <p:txBody>
          <a:bodyPr/>
          <a:lstStyle/>
          <a:p>
            <a:pPr eaLnBrk="1" hangingPunct="1"/>
            <a:r>
              <a:rPr lang="en-US" altLang="en-US" smtClean="0"/>
              <a:t>X-ray scattering “rules”:</a:t>
            </a:r>
          </a:p>
        </p:txBody>
      </p:sp>
      <p:grpSp>
        <p:nvGrpSpPr>
          <p:cNvPr id="173060" name="Group 12"/>
          <p:cNvGrpSpPr>
            <a:grpSpLocks/>
          </p:cNvGrpSpPr>
          <p:nvPr/>
        </p:nvGrpSpPr>
        <p:grpSpPr bwMode="auto">
          <a:xfrm rot="5400000">
            <a:off x="592137" y="4033838"/>
            <a:ext cx="2238375" cy="501650"/>
            <a:chOff x="1288" y="3758"/>
            <a:chExt cx="1410" cy="316"/>
          </a:xfrm>
        </p:grpSpPr>
        <p:sp>
          <p:nvSpPr>
            <p:cNvPr id="173076" name="Freeform 13"/>
            <p:cNvSpPr>
              <a:spLocks noChangeAspect="1"/>
            </p:cNvSpPr>
            <p:nvPr/>
          </p:nvSpPr>
          <p:spPr bwMode="auto">
            <a:xfrm>
              <a:off x="1288" y="3758"/>
              <a:ext cx="764" cy="316"/>
            </a:xfrm>
            <a:custGeom>
              <a:avLst/>
              <a:gdLst>
                <a:gd name="T0" fmla="*/ 220 w 2552"/>
                <a:gd name="T1" fmla="*/ 27 h 1384"/>
                <a:gd name="T2" fmla="*/ 108 w 2552"/>
                <a:gd name="T3" fmla="*/ 67 h 1384"/>
                <a:gd name="T4" fmla="*/ 31 w 2552"/>
                <a:gd name="T5" fmla="*/ 59 h 1384"/>
                <a:gd name="T6" fmla="*/ 1 w 2552"/>
                <a:gd name="T7" fmla="*/ 32 h 1384"/>
                <a:gd name="T8" fmla="*/ 27 w 2552"/>
                <a:gd name="T9" fmla="*/ 7 h 1384"/>
                <a:gd name="T10" fmla="*/ 96 w 2552"/>
                <a:gd name="T11" fmla="*/ 2 h 1384"/>
                <a:gd name="T12" fmla="*/ 151 w 2552"/>
                <a:gd name="T13" fmla="*/ 17 h 1384"/>
                <a:gd name="T14" fmla="*/ 212 w 2552"/>
                <a:gd name="T15" fmla="*/ 29 h 1384"/>
                <a:gd name="T16" fmla="*/ 229 w 2552"/>
                <a:gd name="T17" fmla="*/ 29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3077" name="Rectangle 14"/>
            <p:cNvSpPr>
              <a:spLocks noChangeArrowheads="1"/>
            </p:cNvSpPr>
            <p:nvPr/>
          </p:nvSpPr>
          <p:spPr bwMode="auto">
            <a:xfrm>
              <a:off x="1508" y="3902"/>
              <a:ext cx="56" cy="56"/>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73078" name="Freeform 15"/>
            <p:cNvSpPr>
              <a:spLocks/>
            </p:cNvSpPr>
            <p:nvPr/>
          </p:nvSpPr>
          <p:spPr bwMode="auto">
            <a:xfrm>
              <a:off x="1986" y="3846"/>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3079" name="Freeform 16"/>
            <p:cNvSpPr>
              <a:spLocks/>
            </p:cNvSpPr>
            <p:nvPr/>
          </p:nvSpPr>
          <p:spPr bwMode="auto">
            <a:xfrm rot="10800000" flipH="1">
              <a:off x="1962" y="3842"/>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3080" name="Oval 17"/>
            <p:cNvSpPr>
              <a:spLocks noChangeArrowheads="1"/>
            </p:cNvSpPr>
            <p:nvPr/>
          </p:nvSpPr>
          <p:spPr bwMode="auto">
            <a:xfrm>
              <a:off x="1946" y="3770"/>
              <a:ext cx="90" cy="84"/>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pSp>
      <p:grpSp>
        <p:nvGrpSpPr>
          <p:cNvPr id="173061" name="Group 2"/>
          <p:cNvGrpSpPr>
            <a:grpSpLocks/>
          </p:cNvGrpSpPr>
          <p:nvPr/>
        </p:nvGrpSpPr>
        <p:grpSpPr bwMode="auto">
          <a:xfrm>
            <a:off x="2090738" y="2965450"/>
            <a:ext cx="1809750" cy="2449513"/>
            <a:chOff x="2090550" y="2964790"/>
            <a:chExt cx="1810415" cy="2449974"/>
          </a:xfrm>
        </p:grpSpPr>
        <p:sp>
          <p:nvSpPr>
            <p:cNvPr id="173069" name="Freeform 3"/>
            <p:cNvSpPr>
              <a:spLocks/>
            </p:cNvSpPr>
            <p:nvPr/>
          </p:nvSpPr>
          <p:spPr bwMode="auto">
            <a:xfrm rot="-7731896">
              <a:off x="1964267" y="3091073"/>
              <a:ext cx="2062982" cy="1810415"/>
            </a:xfrm>
            <a:custGeom>
              <a:avLst/>
              <a:gdLst>
                <a:gd name="T0" fmla="*/ 663460 w 12531"/>
                <a:gd name="T1" fmla="*/ 1074143 h 11874"/>
                <a:gd name="T2" fmla="*/ 1350956 w 12531"/>
                <a:gd name="T3" fmla="*/ 1775500 h 11874"/>
                <a:gd name="T4" fmla="*/ 2004209 w 12531"/>
                <a:gd name="T5" fmla="*/ 1619524 h 11874"/>
                <a:gd name="T6" fmla="*/ 1904937 w 12531"/>
                <a:gd name="T7" fmla="*/ 891638 h 11874"/>
                <a:gd name="T8" fmla="*/ 1238184 w 12531"/>
                <a:gd name="T9" fmla="*/ 474178 h 11874"/>
                <a:gd name="T10" fmla="*/ 11359 w 12531"/>
                <a:gd name="T11" fmla="*/ 13875 h 11874"/>
                <a:gd name="T12" fmla="*/ 663460 w 12531"/>
                <a:gd name="T13" fmla="*/ 1074143 h 11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31" h="11874">
                  <a:moveTo>
                    <a:pt x="4030" y="7045"/>
                  </a:moveTo>
                  <a:cubicBezTo>
                    <a:pt x="5386" y="8971"/>
                    <a:pt x="6849" y="11049"/>
                    <a:pt x="8206" y="11645"/>
                  </a:cubicBezTo>
                  <a:cubicBezTo>
                    <a:pt x="9562" y="12240"/>
                    <a:pt x="11503" y="11601"/>
                    <a:pt x="12174" y="10622"/>
                  </a:cubicBezTo>
                  <a:cubicBezTo>
                    <a:pt x="12845" y="9643"/>
                    <a:pt x="12529" y="7259"/>
                    <a:pt x="11571" y="5848"/>
                  </a:cubicBezTo>
                  <a:cubicBezTo>
                    <a:pt x="10613" y="4437"/>
                    <a:pt x="9016" y="3734"/>
                    <a:pt x="7521" y="3110"/>
                  </a:cubicBezTo>
                  <a:cubicBezTo>
                    <a:pt x="6026" y="2485"/>
                    <a:pt x="649" y="-565"/>
                    <a:pt x="69" y="91"/>
                  </a:cubicBezTo>
                  <a:cubicBezTo>
                    <a:pt x="-509" y="747"/>
                    <a:pt x="2674" y="5119"/>
                    <a:pt x="4030" y="7045"/>
                  </a:cubicBezTo>
                  <a:close/>
                </a:path>
              </a:pathLst>
            </a:custGeom>
            <a:solidFill>
              <a:srgbClr val="FFC000"/>
            </a:solidFill>
            <a:ln w="9525">
              <a:solidFill>
                <a:schemeClr val="tx1"/>
              </a:solidFill>
              <a:round/>
              <a:headEnd/>
              <a:tailEnd/>
            </a:ln>
          </p:spPr>
          <p:txBody>
            <a:bodyPr/>
            <a:lstStyle/>
            <a:p>
              <a:endParaRPr lang="en-US">
                <a:solidFill>
                  <a:srgbClr val="000000"/>
                </a:solidFill>
                <a:cs typeface="Arial" pitchFamily="34" charset="0"/>
              </a:endParaRPr>
            </a:p>
          </p:txBody>
        </p:sp>
        <p:grpSp>
          <p:nvGrpSpPr>
            <p:cNvPr id="173070" name="Group 12"/>
            <p:cNvGrpSpPr>
              <a:grpSpLocks/>
            </p:cNvGrpSpPr>
            <p:nvPr/>
          </p:nvGrpSpPr>
          <p:grpSpPr bwMode="auto">
            <a:xfrm rot="5400000">
              <a:off x="1762102" y="4044752"/>
              <a:ext cx="2238375" cy="501650"/>
              <a:chOff x="1288" y="3758"/>
              <a:chExt cx="1410" cy="316"/>
            </a:xfrm>
          </p:grpSpPr>
          <p:sp>
            <p:nvSpPr>
              <p:cNvPr id="173071" name="Freeform 13"/>
              <p:cNvSpPr>
                <a:spLocks noChangeAspect="1"/>
              </p:cNvSpPr>
              <p:nvPr/>
            </p:nvSpPr>
            <p:spPr bwMode="auto">
              <a:xfrm>
                <a:off x="1288" y="3758"/>
                <a:ext cx="764" cy="316"/>
              </a:xfrm>
              <a:custGeom>
                <a:avLst/>
                <a:gdLst>
                  <a:gd name="T0" fmla="*/ 220 w 2552"/>
                  <a:gd name="T1" fmla="*/ 27 h 1384"/>
                  <a:gd name="T2" fmla="*/ 108 w 2552"/>
                  <a:gd name="T3" fmla="*/ 67 h 1384"/>
                  <a:gd name="T4" fmla="*/ 31 w 2552"/>
                  <a:gd name="T5" fmla="*/ 59 h 1384"/>
                  <a:gd name="T6" fmla="*/ 1 w 2552"/>
                  <a:gd name="T7" fmla="*/ 32 h 1384"/>
                  <a:gd name="T8" fmla="*/ 27 w 2552"/>
                  <a:gd name="T9" fmla="*/ 7 h 1384"/>
                  <a:gd name="T10" fmla="*/ 96 w 2552"/>
                  <a:gd name="T11" fmla="*/ 2 h 1384"/>
                  <a:gd name="T12" fmla="*/ 151 w 2552"/>
                  <a:gd name="T13" fmla="*/ 17 h 1384"/>
                  <a:gd name="T14" fmla="*/ 212 w 2552"/>
                  <a:gd name="T15" fmla="*/ 29 h 1384"/>
                  <a:gd name="T16" fmla="*/ 229 w 2552"/>
                  <a:gd name="T17" fmla="*/ 29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3072" name="Rectangle 14"/>
              <p:cNvSpPr>
                <a:spLocks noChangeArrowheads="1"/>
              </p:cNvSpPr>
              <p:nvPr/>
            </p:nvSpPr>
            <p:spPr bwMode="auto">
              <a:xfrm>
                <a:off x="1508" y="3902"/>
                <a:ext cx="56" cy="56"/>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73073" name="Freeform 15"/>
              <p:cNvSpPr>
                <a:spLocks/>
              </p:cNvSpPr>
              <p:nvPr/>
            </p:nvSpPr>
            <p:spPr bwMode="auto">
              <a:xfrm>
                <a:off x="1986" y="3846"/>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3074" name="Freeform 16"/>
              <p:cNvSpPr>
                <a:spLocks/>
              </p:cNvSpPr>
              <p:nvPr/>
            </p:nvSpPr>
            <p:spPr bwMode="auto">
              <a:xfrm rot="10800000" flipH="1">
                <a:off x="1962" y="3842"/>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3075" name="Oval 17"/>
              <p:cNvSpPr>
                <a:spLocks noChangeArrowheads="1"/>
              </p:cNvSpPr>
              <p:nvPr/>
            </p:nvSpPr>
            <p:spPr bwMode="auto">
              <a:xfrm>
                <a:off x="1946" y="3770"/>
                <a:ext cx="90" cy="84"/>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pSp>
      </p:grpSp>
      <p:grpSp>
        <p:nvGrpSpPr>
          <p:cNvPr id="173062" name="Group 1"/>
          <p:cNvGrpSpPr>
            <a:grpSpLocks/>
          </p:cNvGrpSpPr>
          <p:nvPr/>
        </p:nvGrpSpPr>
        <p:grpSpPr bwMode="auto">
          <a:xfrm>
            <a:off x="641350" y="3429000"/>
            <a:ext cx="373063" cy="1449388"/>
            <a:chOff x="640737" y="3429162"/>
            <a:chExt cx="373063" cy="1449256"/>
          </a:xfrm>
        </p:grpSpPr>
        <p:sp>
          <p:nvSpPr>
            <p:cNvPr id="173063" name="Freeform 13"/>
            <p:cNvSpPr>
              <a:spLocks noChangeAspect="1"/>
            </p:cNvSpPr>
            <p:nvPr/>
          </p:nvSpPr>
          <p:spPr bwMode="auto">
            <a:xfrm rot="5400000">
              <a:off x="584381" y="3485518"/>
              <a:ext cx="390525" cy="277813"/>
            </a:xfrm>
            <a:custGeom>
              <a:avLst/>
              <a:gdLst>
                <a:gd name="T0" fmla="*/ 112475 w 2552"/>
                <a:gd name="T1" fmla="*/ 23486 h 1384"/>
                <a:gd name="T2" fmla="*/ 55396 w 2552"/>
                <a:gd name="T3" fmla="*/ 58614 h 1384"/>
                <a:gd name="T4" fmla="*/ 15762 w 2552"/>
                <a:gd name="T5" fmla="*/ 51990 h 1384"/>
                <a:gd name="T6" fmla="*/ 306 w 2552"/>
                <a:gd name="T7" fmla="*/ 27902 h 1384"/>
                <a:gd name="T8" fmla="*/ 13619 w 2552"/>
                <a:gd name="T9" fmla="*/ 5821 h 1384"/>
                <a:gd name="T10" fmla="*/ 48816 w 2552"/>
                <a:gd name="T11" fmla="*/ 1405 h 1384"/>
                <a:gd name="T12" fmla="*/ 77279 w 2552"/>
                <a:gd name="T13" fmla="*/ 14653 h 1384"/>
                <a:gd name="T14" fmla="*/ 108190 w 2552"/>
                <a:gd name="T15" fmla="*/ 25694 h 1384"/>
                <a:gd name="T16" fmla="*/ 116913 w 2552"/>
                <a:gd name="T17" fmla="*/ 25694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3064" name="Rectangle 14"/>
            <p:cNvSpPr>
              <a:spLocks noChangeArrowheads="1"/>
            </p:cNvSpPr>
            <p:nvPr/>
          </p:nvSpPr>
          <p:spPr bwMode="auto">
            <a:xfrm rot="5400000">
              <a:off x="715350" y="3551399"/>
              <a:ext cx="88900" cy="889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73065" name="Oval 17"/>
            <p:cNvSpPr>
              <a:spLocks noChangeArrowheads="1"/>
            </p:cNvSpPr>
            <p:nvPr/>
          </p:nvSpPr>
          <p:spPr bwMode="auto">
            <a:xfrm rot="5400000">
              <a:off x="875687" y="4251487"/>
              <a:ext cx="142875" cy="133350"/>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73066" name="Freeform 15"/>
            <p:cNvSpPr>
              <a:spLocks/>
            </p:cNvSpPr>
            <p:nvPr/>
          </p:nvSpPr>
          <p:spPr bwMode="auto">
            <a:xfrm rot="5400000">
              <a:off x="237210" y="4260880"/>
              <a:ext cx="1130300" cy="104775"/>
            </a:xfrm>
            <a:custGeom>
              <a:avLst/>
              <a:gdLst>
                <a:gd name="T0" fmla="*/ 0 w 712"/>
                <a:gd name="T1" fmla="*/ 84138 h 66"/>
                <a:gd name="T2" fmla="*/ 196850 w 712"/>
                <a:gd name="T3" fmla="*/ 1588 h 66"/>
                <a:gd name="T4" fmla="*/ 419100 w 712"/>
                <a:gd name="T5" fmla="*/ 96838 h 66"/>
                <a:gd name="T6" fmla="*/ 666750 w 712"/>
                <a:gd name="T7" fmla="*/ 7938 h 66"/>
                <a:gd name="T8" fmla="*/ 895350 w 712"/>
                <a:gd name="T9" fmla="*/ 103188 h 66"/>
                <a:gd name="T10" fmla="*/ 1130300 w 712"/>
                <a:gd name="T11" fmla="*/ 158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3067" name="Freeform 16"/>
            <p:cNvSpPr>
              <a:spLocks/>
            </p:cNvSpPr>
            <p:nvPr/>
          </p:nvSpPr>
          <p:spPr bwMode="auto">
            <a:xfrm rot="16200000" flipH="1">
              <a:off x="243560" y="4222780"/>
              <a:ext cx="1130300" cy="104775"/>
            </a:xfrm>
            <a:custGeom>
              <a:avLst/>
              <a:gdLst>
                <a:gd name="T0" fmla="*/ 0 w 712"/>
                <a:gd name="T1" fmla="*/ 84138 h 66"/>
                <a:gd name="T2" fmla="*/ 196850 w 712"/>
                <a:gd name="T3" fmla="*/ 1588 h 66"/>
                <a:gd name="T4" fmla="*/ 419100 w 712"/>
                <a:gd name="T5" fmla="*/ 96838 h 66"/>
                <a:gd name="T6" fmla="*/ 666750 w 712"/>
                <a:gd name="T7" fmla="*/ 7938 h 66"/>
                <a:gd name="T8" fmla="*/ 895350 w 712"/>
                <a:gd name="T9" fmla="*/ 103188 h 66"/>
                <a:gd name="T10" fmla="*/ 1130300 w 712"/>
                <a:gd name="T11" fmla="*/ 158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73068" name="Oval 17"/>
            <p:cNvSpPr>
              <a:spLocks noChangeArrowheads="1"/>
            </p:cNvSpPr>
            <p:nvPr/>
          </p:nvSpPr>
          <p:spPr bwMode="auto">
            <a:xfrm rot="5400000">
              <a:off x="837285" y="3689380"/>
              <a:ext cx="142875" cy="133350"/>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pSp>
    </p:spTree>
    <p:extLst>
      <p:ext uri="{BB962C8B-B14F-4D97-AF65-F5344CB8AC3E}">
        <p14:creationId xmlns:p14="http://schemas.microsoft.com/office/powerpoint/2010/main" val="1750648609"/>
      </p:ext>
    </p:extLst>
  </p:cSld>
  <p:clrMapOvr>
    <a:masterClrMapping/>
  </p:clrMapOvr>
  <p:transition spd="med"/>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p:cNvSpPr>
            <a:spLocks noGrp="1" noChangeArrowheads="1"/>
          </p:cNvSpPr>
          <p:nvPr>
            <p:ph type="title"/>
          </p:nvPr>
        </p:nvSpPr>
        <p:spPr/>
        <p:txBody>
          <a:bodyPr/>
          <a:lstStyle/>
          <a:p>
            <a:pPr eaLnBrk="1" hangingPunct="1"/>
            <a:r>
              <a:rPr lang="en-US" altLang="en-US" smtClean="0"/>
              <a:t>MiTeGen MicroMesh grids</a:t>
            </a:r>
          </a:p>
        </p:txBody>
      </p:sp>
      <p:pic>
        <p:nvPicPr>
          <p:cNvPr id="188419" name="Picture 3"/>
          <p:cNvPicPr>
            <a:picLocks noChangeAspect="1" noChangeArrowheads="1"/>
          </p:cNvPicPr>
          <p:nvPr/>
        </p:nvPicPr>
        <p:blipFill>
          <a:blip r:embed="rId2">
            <a:extLst>
              <a:ext uri="{28A0092B-C50C-407E-A947-70E740481C1C}">
                <a14:useLocalDpi xmlns:a14="http://schemas.microsoft.com/office/drawing/2010/main" val="0"/>
              </a:ext>
            </a:extLst>
          </a:blip>
          <a:srcRect r="1416"/>
          <a:stretch>
            <a:fillRect/>
          </a:stretch>
        </p:blipFill>
        <p:spPr bwMode="auto">
          <a:xfrm>
            <a:off x="365125" y="1665288"/>
            <a:ext cx="8181975" cy="3654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8420" name="Text Box 4"/>
          <p:cNvSpPr txBox="1">
            <a:spLocks noChangeArrowheads="1"/>
          </p:cNvSpPr>
          <p:nvPr/>
        </p:nvSpPr>
        <p:spPr bwMode="auto">
          <a:xfrm>
            <a:off x="247650" y="6115050"/>
            <a:ext cx="85121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b="1">
                <a:solidFill>
                  <a:srgbClr val="000000"/>
                </a:solidFill>
                <a:latin typeface="Courier New" pitchFamily="49" charset="0"/>
              </a:rPr>
              <a:t>http://www.mitegen.com/products/micromeshes/micromeshes.shtml</a:t>
            </a:r>
          </a:p>
        </p:txBody>
      </p:sp>
    </p:spTree>
    <p:extLst>
      <p:ext uri="{BB962C8B-B14F-4D97-AF65-F5344CB8AC3E}">
        <p14:creationId xmlns:p14="http://schemas.microsoft.com/office/powerpoint/2010/main" val="3617592582"/>
      </p:ext>
    </p:extLst>
  </p:cSld>
  <p:clrMapOvr>
    <a:masterClrMapping/>
  </p:clrMapOvr>
  <p:transition spd="slow"/>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2" name="Picture 2"/>
          <p:cNvPicPr>
            <a:picLocks noChangeAspect="1" noChangeArrowheads="1"/>
          </p:cNvPicPr>
          <p:nvPr/>
        </p:nvPicPr>
        <p:blipFill>
          <a:blip r:embed="rId2">
            <a:lum contrast="20000"/>
            <a:extLst>
              <a:ext uri="{28A0092B-C50C-407E-A947-70E740481C1C}">
                <a14:useLocalDpi xmlns:a14="http://schemas.microsoft.com/office/drawing/2010/main" val="0"/>
              </a:ext>
            </a:extLst>
          </a:blip>
          <a:srcRect l="13002" t="25317" r="3000" b="51295"/>
          <a:stretch>
            <a:fillRect/>
          </a:stretch>
        </p:blipFill>
        <p:spPr bwMode="auto">
          <a:xfrm>
            <a:off x="330200" y="2546350"/>
            <a:ext cx="3876675" cy="241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9443" name="Rectangle 3"/>
          <p:cNvSpPr>
            <a:spLocks noGrp="1" noChangeArrowheads="1"/>
          </p:cNvSpPr>
          <p:nvPr>
            <p:ph type="title"/>
          </p:nvPr>
        </p:nvSpPr>
        <p:spPr/>
        <p:txBody>
          <a:bodyPr/>
          <a:lstStyle/>
          <a:p>
            <a:pPr eaLnBrk="1" hangingPunct="1"/>
            <a:r>
              <a:rPr lang="en-US" altLang="en-US" smtClean="0"/>
              <a:t>platy crystals</a:t>
            </a:r>
          </a:p>
        </p:txBody>
      </p:sp>
      <p:sp>
        <p:nvSpPr>
          <p:cNvPr id="189444" name="Rectangle 4"/>
          <p:cNvSpPr>
            <a:spLocks noChangeArrowheads="1"/>
          </p:cNvSpPr>
          <p:nvPr/>
        </p:nvSpPr>
        <p:spPr bwMode="auto">
          <a:xfrm rot="762849">
            <a:off x="2757488" y="2500313"/>
            <a:ext cx="1057275" cy="2527300"/>
          </a:xfrm>
          <a:prstGeom prst="rect">
            <a:avLst/>
          </a:prstGeom>
          <a:solidFill>
            <a:srgbClr val="FF0000">
              <a:alpha val="50195"/>
            </a:srgb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89445" name="Freeform 5"/>
          <p:cNvSpPr>
            <a:spLocks/>
          </p:cNvSpPr>
          <p:nvPr/>
        </p:nvSpPr>
        <p:spPr bwMode="auto">
          <a:xfrm>
            <a:off x="6434138" y="2351088"/>
            <a:ext cx="325437" cy="2874962"/>
          </a:xfrm>
          <a:custGeom>
            <a:avLst/>
            <a:gdLst>
              <a:gd name="T0" fmla="*/ 7559663 w 205"/>
              <a:gd name="T1" fmla="*/ 1456650059 h 1811"/>
              <a:gd name="T2" fmla="*/ 85685181 w 205"/>
              <a:gd name="T3" fmla="*/ 204131827 h 1811"/>
              <a:gd name="T4" fmla="*/ 345260082 w 205"/>
              <a:gd name="T5" fmla="*/ 224293073 h 1811"/>
              <a:gd name="T6" fmla="*/ 443546819 w 205"/>
              <a:gd name="T7" fmla="*/ 740925809 h 1811"/>
              <a:gd name="T8" fmla="*/ 483869257 w 205"/>
              <a:gd name="T9" fmla="*/ 1854834677 h 1811"/>
              <a:gd name="T10" fmla="*/ 504030476 w 205"/>
              <a:gd name="T11" fmla="*/ 2147483647 h 1811"/>
              <a:gd name="T12" fmla="*/ 403224380 w 205"/>
              <a:gd name="T13" fmla="*/ 2147483647 h 1811"/>
              <a:gd name="T14" fmla="*/ 126007619 w 205"/>
              <a:gd name="T15" fmla="*/ 2147483647 h 1811"/>
              <a:gd name="T16" fmla="*/ 7559663 w 205"/>
              <a:gd name="T17" fmla="*/ 2147483647 h 1811"/>
              <a:gd name="T18" fmla="*/ 85685181 w 205"/>
              <a:gd name="T19" fmla="*/ 2147483647 h 1811"/>
              <a:gd name="T20" fmla="*/ 7559663 w 205"/>
              <a:gd name="T21" fmla="*/ 1456650059 h 18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5" h="1811">
                <a:moveTo>
                  <a:pt x="3" y="578"/>
                </a:moveTo>
                <a:cubicBezTo>
                  <a:pt x="9" y="436"/>
                  <a:pt x="12" y="162"/>
                  <a:pt x="34" y="81"/>
                </a:cubicBezTo>
                <a:cubicBezTo>
                  <a:pt x="56" y="0"/>
                  <a:pt x="113" y="54"/>
                  <a:pt x="137" y="89"/>
                </a:cubicBezTo>
                <a:cubicBezTo>
                  <a:pt x="161" y="124"/>
                  <a:pt x="167" y="186"/>
                  <a:pt x="176" y="294"/>
                </a:cubicBezTo>
                <a:cubicBezTo>
                  <a:pt x="185" y="402"/>
                  <a:pt x="188" y="601"/>
                  <a:pt x="192" y="736"/>
                </a:cubicBezTo>
                <a:cubicBezTo>
                  <a:pt x="196" y="871"/>
                  <a:pt x="205" y="945"/>
                  <a:pt x="200" y="1107"/>
                </a:cubicBezTo>
                <a:cubicBezTo>
                  <a:pt x="195" y="1269"/>
                  <a:pt x="185" y="1603"/>
                  <a:pt x="160" y="1707"/>
                </a:cubicBezTo>
                <a:cubicBezTo>
                  <a:pt x="135" y="1811"/>
                  <a:pt x="76" y="1800"/>
                  <a:pt x="50" y="1730"/>
                </a:cubicBezTo>
                <a:cubicBezTo>
                  <a:pt x="24" y="1660"/>
                  <a:pt x="6" y="1423"/>
                  <a:pt x="3" y="1289"/>
                </a:cubicBezTo>
                <a:cubicBezTo>
                  <a:pt x="0" y="1155"/>
                  <a:pt x="34" y="1044"/>
                  <a:pt x="34" y="926"/>
                </a:cubicBezTo>
                <a:cubicBezTo>
                  <a:pt x="34" y="808"/>
                  <a:pt x="9" y="650"/>
                  <a:pt x="3" y="578"/>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46" name="Freeform 6"/>
          <p:cNvSpPr>
            <a:spLocks/>
          </p:cNvSpPr>
          <p:nvPr/>
        </p:nvSpPr>
        <p:spPr bwMode="auto">
          <a:xfrm>
            <a:off x="6521450" y="2481263"/>
            <a:ext cx="92075" cy="2605087"/>
          </a:xfrm>
          <a:custGeom>
            <a:avLst/>
            <a:gdLst>
              <a:gd name="T0" fmla="*/ 88206263 w 58"/>
              <a:gd name="T1" fmla="*/ 0 h 1641"/>
              <a:gd name="T2" fmla="*/ 7561263 w 58"/>
              <a:gd name="T3" fmla="*/ 1252516622 h 1641"/>
              <a:gd name="T4" fmla="*/ 128528763 w 58"/>
              <a:gd name="T5" fmla="*/ 2127011467 h 1641"/>
              <a:gd name="T6" fmla="*/ 27722513 w 58"/>
              <a:gd name="T7" fmla="*/ 2147483647 h 1641"/>
              <a:gd name="T8" fmla="*/ 146169063 w 58"/>
              <a:gd name="T9" fmla="*/ 2147483647 h 16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1641">
                <a:moveTo>
                  <a:pt x="35" y="0"/>
                </a:moveTo>
                <a:cubicBezTo>
                  <a:pt x="17" y="178"/>
                  <a:pt x="0" y="356"/>
                  <a:pt x="3" y="497"/>
                </a:cubicBezTo>
                <a:cubicBezTo>
                  <a:pt x="6" y="638"/>
                  <a:pt x="50" y="727"/>
                  <a:pt x="51" y="844"/>
                </a:cubicBezTo>
                <a:cubicBezTo>
                  <a:pt x="52" y="961"/>
                  <a:pt x="10" y="1066"/>
                  <a:pt x="11" y="1199"/>
                </a:cubicBezTo>
                <a:cubicBezTo>
                  <a:pt x="12" y="1332"/>
                  <a:pt x="35" y="1486"/>
                  <a:pt x="58" y="1641"/>
                </a:cubicBezTo>
              </a:path>
            </a:pathLst>
          </a:custGeom>
          <a:noFill/>
          <a:ln w="177800">
            <a:solidFill>
              <a:srgbClr val="FF616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47" name="Freeform 7"/>
          <p:cNvSpPr>
            <a:spLocks/>
          </p:cNvSpPr>
          <p:nvPr/>
        </p:nvSpPr>
        <p:spPr bwMode="auto">
          <a:xfrm>
            <a:off x="6650038" y="3232150"/>
            <a:ext cx="76200" cy="1189038"/>
          </a:xfrm>
          <a:custGeom>
            <a:avLst/>
            <a:gdLst>
              <a:gd name="T0" fmla="*/ 0 w 48"/>
              <a:gd name="T1" fmla="*/ 0 h 749"/>
              <a:gd name="T2" fmla="*/ 120967500 w 48"/>
              <a:gd name="T3" fmla="*/ 952619463 h 749"/>
              <a:gd name="T4" fmla="*/ 0 w 48"/>
              <a:gd name="T5" fmla="*/ 1887598619 h 749"/>
              <a:gd name="T6" fmla="*/ 0 60000 65536"/>
              <a:gd name="T7" fmla="*/ 0 60000 65536"/>
              <a:gd name="T8" fmla="*/ 0 60000 65536"/>
            </a:gdLst>
            <a:ahLst/>
            <a:cxnLst>
              <a:cxn ang="T6">
                <a:pos x="T0" y="T1"/>
              </a:cxn>
              <a:cxn ang="T7">
                <a:pos x="T2" y="T3"/>
              </a:cxn>
              <a:cxn ang="T8">
                <a:pos x="T4" y="T5"/>
              </a:cxn>
            </a:cxnLst>
            <a:rect l="0" t="0" r="r" b="b"/>
            <a:pathLst>
              <a:path w="48" h="749">
                <a:moveTo>
                  <a:pt x="0" y="0"/>
                </a:moveTo>
                <a:cubicBezTo>
                  <a:pt x="8" y="63"/>
                  <a:pt x="48" y="253"/>
                  <a:pt x="48" y="378"/>
                </a:cubicBezTo>
                <a:cubicBezTo>
                  <a:pt x="48" y="503"/>
                  <a:pt x="10" y="672"/>
                  <a:pt x="0" y="749"/>
                </a:cubicBezTo>
              </a:path>
            </a:pathLst>
          </a:custGeom>
          <a:noFill/>
          <a:ln w="88900">
            <a:solidFill>
              <a:srgbClr val="D9B85B"/>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4263268523"/>
      </p:ext>
    </p:extLst>
  </p:cSld>
  <p:clrMapOvr>
    <a:masterClrMapping/>
  </p:clrMapOvr>
  <p:transition spd="slow"/>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Rectangle 2"/>
          <p:cNvSpPr>
            <a:spLocks noGrp="1" noChangeArrowheads="1"/>
          </p:cNvSpPr>
          <p:nvPr>
            <p:ph type="title"/>
          </p:nvPr>
        </p:nvSpPr>
        <p:spPr>
          <a:xfrm>
            <a:off x="685800" y="0"/>
            <a:ext cx="7772400" cy="1143000"/>
          </a:xfrm>
          <a:noFill/>
        </p:spPr>
        <p:txBody>
          <a:bodyPr/>
          <a:lstStyle/>
          <a:p>
            <a:pPr eaLnBrk="1" hangingPunct="1"/>
            <a:r>
              <a:rPr lang="pt-BR" altLang="en-US" sz="5400" dirty="0" smtClean="0"/>
              <a:t>Phase Problem: Se vs S</a:t>
            </a:r>
            <a:endParaRPr lang="en-US" altLang="en-US" sz="5400" dirty="0" smtClean="0"/>
          </a:p>
        </p:txBody>
      </p:sp>
      <p:graphicFrame>
        <p:nvGraphicFramePr>
          <p:cNvPr id="525315" name="Object 3"/>
          <p:cNvGraphicFramePr>
            <a:graphicFrameLocks noChangeAspect="1"/>
          </p:cNvGraphicFramePr>
          <p:nvPr/>
        </p:nvGraphicFramePr>
        <p:xfrm>
          <a:off x="669925" y="938213"/>
          <a:ext cx="7937500" cy="5694362"/>
        </p:xfrm>
        <a:graphic>
          <a:graphicData uri="http://schemas.openxmlformats.org/presentationml/2006/ole">
            <mc:AlternateContent xmlns:mc="http://schemas.openxmlformats.org/markup-compatibility/2006">
              <mc:Choice xmlns:v="urn:schemas-microsoft-com:vml" Requires="v">
                <p:oleObj spid="_x0000_s784388" name="Chart" r:id="rId3" imgW="6458065" imgH="4629091" progId="MSGraph.Chart.8">
                  <p:embed followColorScheme="full"/>
                </p:oleObj>
              </mc:Choice>
              <mc:Fallback>
                <p:oleObj name="Chart" r:id="rId3" imgW="6458065" imgH="4629091" progId="MSGraph.Chart.8">
                  <p:embed followColorScheme="full"/>
                  <p:pic>
                    <p:nvPicPr>
                      <p:cNvPr id="0" name=""/>
                      <p:cNvPicPr>
                        <a:picLocks noChangeAspect="1" noChangeArrowheads="1"/>
                      </p:cNvPicPr>
                      <p:nvPr/>
                    </p:nvPicPr>
                    <p:blipFill>
                      <a:blip r:embed="rId4"/>
                      <a:srcRect/>
                      <a:stretch>
                        <a:fillRect/>
                      </a:stretch>
                    </p:blipFill>
                    <p:spPr bwMode="auto">
                      <a:xfrm>
                        <a:off x="669925" y="938213"/>
                        <a:ext cx="7937500" cy="56943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25317" name="Text Box 5"/>
          <p:cNvSpPr txBox="1">
            <a:spLocks noChangeArrowheads="1"/>
          </p:cNvSpPr>
          <p:nvPr/>
        </p:nvSpPr>
        <p:spPr bwMode="auto">
          <a:xfrm rot="-5400000">
            <a:off x="-1553368" y="3058318"/>
            <a:ext cx="3905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2800" b="1">
                <a:solidFill>
                  <a:srgbClr val="000000"/>
                </a:solidFill>
                <a:cs typeface="Arial" pitchFamily="34" charset="0"/>
              </a:rPr>
              <a:t>correlation coefficient</a:t>
            </a:r>
          </a:p>
        </p:txBody>
      </p:sp>
      <p:sp>
        <p:nvSpPr>
          <p:cNvPr id="6" name="Text Box 4"/>
          <p:cNvSpPr txBox="1">
            <a:spLocks noChangeArrowheads="1"/>
          </p:cNvSpPr>
          <p:nvPr/>
        </p:nvSpPr>
        <p:spPr bwMode="auto">
          <a:xfrm>
            <a:off x="3512635" y="6057900"/>
            <a:ext cx="286168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2800" b="1" dirty="0" smtClean="0">
                <a:solidFill>
                  <a:srgbClr val="000000"/>
                </a:solidFill>
                <a:cs typeface="Arial" pitchFamily="34" charset="0"/>
              </a:rPr>
              <a:t>1.0 - fraction Se</a:t>
            </a:r>
            <a:endParaRPr lang="en-US" altLang="en-US" sz="2800" b="1" dirty="0">
              <a:solidFill>
                <a:srgbClr val="000000"/>
              </a:solidFill>
              <a:cs typeface="Arial" pitchFamily="34" charset="0"/>
            </a:endParaRPr>
          </a:p>
        </p:txBody>
      </p:sp>
    </p:spTree>
    <p:extLst>
      <p:ext uri="{BB962C8B-B14F-4D97-AF65-F5344CB8AC3E}">
        <p14:creationId xmlns:p14="http://schemas.microsoft.com/office/powerpoint/2010/main" val="1135859178"/>
      </p:ext>
    </p:extLst>
  </p:cSld>
  <p:clrMapOvr>
    <a:masterClrMapping/>
  </p:clrMapOvr>
  <p:transition/>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0466" name="Picture 2"/>
          <p:cNvPicPr>
            <a:picLocks noChangeAspect="1" noChangeArrowheads="1"/>
          </p:cNvPicPr>
          <p:nvPr/>
        </p:nvPicPr>
        <p:blipFill>
          <a:blip r:embed="rId2">
            <a:lum contrast="20000"/>
            <a:extLst>
              <a:ext uri="{28A0092B-C50C-407E-A947-70E740481C1C}">
                <a14:useLocalDpi xmlns:a14="http://schemas.microsoft.com/office/drawing/2010/main" val="0"/>
              </a:ext>
            </a:extLst>
          </a:blip>
          <a:srcRect l="13002" t="25317" r="3000" b="51295"/>
          <a:stretch>
            <a:fillRect/>
          </a:stretch>
        </p:blipFill>
        <p:spPr bwMode="auto">
          <a:xfrm>
            <a:off x="330200" y="2546350"/>
            <a:ext cx="3876675" cy="241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0467" name="Rectangle 3"/>
          <p:cNvSpPr>
            <a:spLocks noGrp="1" noChangeArrowheads="1"/>
          </p:cNvSpPr>
          <p:nvPr>
            <p:ph type="title"/>
          </p:nvPr>
        </p:nvSpPr>
        <p:spPr/>
        <p:txBody>
          <a:bodyPr/>
          <a:lstStyle/>
          <a:p>
            <a:pPr eaLnBrk="1" hangingPunct="1"/>
            <a:r>
              <a:rPr lang="en-US" altLang="en-US" smtClean="0"/>
              <a:t>platy crystals</a:t>
            </a:r>
          </a:p>
        </p:txBody>
      </p:sp>
      <p:sp>
        <p:nvSpPr>
          <p:cNvPr id="190468" name="Rectangle 4"/>
          <p:cNvSpPr>
            <a:spLocks noChangeArrowheads="1"/>
          </p:cNvSpPr>
          <p:nvPr/>
        </p:nvSpPr>
        <p:spPr bwMode="auto">
          <a:xfrm rot="762849">
            <a:off x="2890838" y="3203575"/>
            <a:ext cx="1057275" cy="989013"/>
          </a:xfrm>
          <a:prstGeom prst="rect">
            <a:avLst/>
          </a:prstGeom>
          <a:solidFill>
            <a:srgbClr val="FF0000">
              <a:alpha val="50195"/>
            </a:srgb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90469" name="Freeform 5"/>
          <p:cNvSpPr>
            <a:spLocks/>
          </p:cNvSpPr>
          <p:nvPr/>
        </p:nvSpPr>
        <p:spPr bwMode="auto">
          <a:xfrm>
            <a:off x="6397625" y="3116263"/>
            <a:ext cx="361950" cy="1401762"/>
          </a:xfrm>
          <a:custGeom>
            <a:avLst/>
            <a:gdLst>
              <a:gd name="T0" fmla="*/ 65524063 w 228"/>
              <a:gd name="T1" fmla="*/ 241934914 h 883"/>
              <a:gd name="T2" fmla="*/ 501511888 w 228"/>
              <a:gd name="T3" fmla="*/ 282257399 h 883"/>
              <a:gd name="T4" fmla="*/ 501511888 w 228"/>
              <a:gd name="T5" fmla="*/ 1932958361 h 883"/>
              <a:gd name="T6" fmla="*/ 65524063 w 228"/>
              <a:gd name="T7" fmla="*/ 2033764575 h 883"/>
              <a:gd name="T8" fmla="*/ 143649700 w 228"/>
              <a:gd name="T9" fmla="*/ 1118948976 h 883"/>
              <a:gd name="T10" fmla="*/ 65524063 w 228"/>
              <a:gd name="T11" fmla="*/ 241934914 h 88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8" h="883">
                <a:moveTo>
                  <a:pt x="26" y="96"/>
                </a:moveTo>
                <a:cubicBezTo>
                  <a:pt x="50" y="41"/>
                  <a:pt x="170" y="0"/>
                  <a:pt x="199" y="112"/>
                </a:cubicBezTo>
                <a:cubicBezTo>
                  <a:pt x="228" y="224"/>
                  <a:pt x="228" y="651"/>
                  <a:pt x="199" y="767"/>
                </a:cubicBezTo>
                <a:cubicBezTo>
                  <a:pt x="170" y="883"/>
                  <a:pt x="50" y="861"/>
                  <a:pt x="26" y="807"/>
                </a:cubicBezTo>
                <a:cubicBezTo>
                  <a:pt x="2" y="753"/>
                  <a:pt x="57" y="562"/>
                  <a:pt x="57" y="444"/>
                </a:cubicBezTo>
                <a:cubicBezTo>
                  <a:pt x="57" y="326"/>
                  <a:pt x="0" y="128"/>
                  <a:pt x="26" y="96"/>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0" name="Freeform 6"/>
          <p:cNvSpPr>
            <a:spLocks/>
          </p:cNvSpPr>
          <p:nvPr/>
        </p:nvSpPr>
        <p:spPr bwMode="auto">
          <a:xfrm>
            <a:off x="6526213" y="3270250"/>
            <a:ext cx="77787" cy="1114425"/>
          </a:xfrm>
          <a:custGeom>
            <a:avLst/>
            <a:gdLst>
              <a:gd name="T0" fmla="*/ 0 w 49"/>
              <a:gd name="T1" fmla="*/ 0 h 702"/>
              <a:gd name="T2" fmla="*/ 120966722 w 49"/>
              <a:gd name="T3" fmla="*/ 874495013 h 702"/>
              <a:gd name="T4" fmla="*/ 20161120 w 49"/>
              <a:gd name="T5" fmla="*/ 1769149688 h 702"/>
              <a:gd name="T6" fmla="*/ 0 60000 65536"/>
              <a:gd name="T7" fmla="*/ 0 60000 65536"/>
              <a:gd name="T8" fmla="*/ 0 60000 65536"/>
            </a:gdLst>
            <a:ahLst/>
            <a:cxnLst>
              <a:cxn ang="T6">
                <a:pos x="T0" y="T1"/>
              </a:cxn>
              <a:cxn ang="T7">
                <a:pos x="T2" y="T3"/>
              </a:cxn>
              <a:cxn ang="T8">
                <a:pos x="T4" y="T5"/>
              </a:cxn>
            </a:cxnLst>
            <a:rect l="0" t="0" r="r" b="b"/>
            <a:pathLst>
              <a:path w="49" h="702">
                <a:moveTo>
                  <a:pt x="0" y="0"/>
                </a:moveTo>
                <a:cubicBezTo>
                  <a:pt x="8" y="58"/>
                  <a:pt x="47" y="230"/>
                  <a:pt x="48" y="347"/>
                </a:cubicBezTo>
                <a:cubicBezTo>
                  <a:pt x="49" y="464"/>
                  <a:pt x="15" y="643"/>
                  <a:pt x="8" y="702"/>
                </a:cubicBezTo>
              </a:path>
            </a:pathLst>
          </a:custGeom>
          <a:noFill/>
          <a:ln w="177800">
            <a:solidFill>
              <a:srgbClr val="FF616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1" name="Freeform 7"/>
          <p:cNvSpPr>
            <a:spLocks/>
          </p:cNvSpPr>
          <p:nvPr/>
        </p:nvSpPr>
        <p:spPr bwMode="auto">
          <a:xfrm>
            <a:off x="6650038" y="3232150"/>
            <a:ext cx="76200" cy="1189038"/>
          </a:xfrm>
          <a:custGeom>
            <a:avLst/>
            <a:gdLst>
              <a:gd name="T0" fmla="*/ 0 w 48"/>
              <a:gd name="T1" fmla="*/ 0 h 749"/>
              <a:gd name="T2" fmla="*/ 120967500 w 48"/>
              <a:gd name="T3" fmla="*/ 952619463 h 749"/>
              <a:gd name="T4" fmla="*/ 0 w 48"/>
              <a:gd name="T5" fmla="*/ 1887598619 h 749"/>
              <a:gd name="T6" fmla="*/ 0 60000 65536"/>
              <a:gd name="T7" fmla="*/ 0 60000 65536"/>
              <a:gd name="T8" fmla="*/ 0 60000 65536"/>
            </a:gdLst>
            <a:ahLst/>
            <a:cxnLst>
              <a:cxn ang="T6">
                <a:pos x="T0" y="T1"/>
              </a:cxn>
              <a:cxn ang="T7">
                <a:pos x="T2" y="T3"/>
              </a:cxn>
              <a:cxn ang="T8">
                <a:pos x="T4" y="T5"/>
              </a:cxn>
            </a:cxnLst>
            <a:rect l="0" t="0" r="r" b="b"/>
            <a:pathLst>
              <a:path w="48" h="749">
                <a:moveTo>
                  <a:pt x="0" y="0"/>
                </a:moveTo>
                <a:cubicBezTo>
                  <a:pt x="8" y="63"/>
                  <a:pt x="48" y="253"/>
                  <a:pt x="48" y="378"/>
                </a:cubicBezTo>
                <a:cubicBezTo>
                  <a:pt x="48" y="503"/>
                  <a:pt x="10" y="672"/>
                  <a:pt x="0" y="749"/>
                </a:cubicBezTo>
              </a:path>
            </a:pathLst>
          </a:custGeom>
          <a:noFill/>
          <a:ln w="88900">
            <a:solidFill>
              <a:srgbClr val="D9B85B"/>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2" name="Line 8"/>
          <p:cNvSpPr>
            <a:spLocks noChangeShapeType="1"/>
          </p:cNvSpPr>
          <p:nvPr/>
        </p:nvSpPr>
        <p:spPr bwMode="auto">
          <a:xfrm>
            <a:off x="338138" y="5380038"/>
            <a:ext cx="2392362" cy="12700"/>
          </a:xfrm>
          <a:prstGeom prst="line">
            <a:avLst/>
          </a:prstGeom>
          <a:noFill/>
          <a:ln w="88900">
            <a:solidFill>
              <a:srgbClr val="DED97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3" name="Line 9"/>
          <p:cNvSpPr>
            <a:spLocks noChangeShapeType="1"/>
          </p:cNvSpPr>
          <p:nvPr/>
        </p:nvSpPr>
        <p:spPr bwMode="auto">
          <a:xfrm flipV="1">
            <a:off x="352425" y="5381625"/>
            <a:ext cx="2405063" cy="63500"/>
          </a:xfrm>
          <a:prstGeom prst="line">
            <a:avLst/>
          </a:prstGeom>
          <a:noFill/>
          <a:ln w="88900">
            <a:solidFill>
              <a:srgbClr val="DED97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4" name="Line 10"/>
          <p:cNvSpPr>
            <a:spLocks noChangeShapeType="1"/>
          </p:cNvSpPr>
          <p:nvPr/>
        </p:nvSpPr>
        <p:spPr bwMode="auto">
          <a:xfrm flipV="1">
            <a:off x="366713" y="5383213"/>
            <a:ext cx="2430462" cy="127000"/>
          </a:xfrm>
          <a:prstGeom prst="line">
            <a:avLst/>
          </a:prstGeom>
          <a:noFill/>
          <a:ln w="88900">
            <a:solidFill>
              <a:srgbClr val="DED97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5" name="Line 11"/>
          <p:cNvSpPr>
            <a:spLocks noChangeShapeType="1"/>
          </p:cNvSpPr>
          <p:nvPr/>
        </p:nvSpPr>
        <p:spPr bwMode="auto">
          <a:xfrm>
            <a:off x="2732088" y="5381625"/>
            <a:ext cx="1403350" cy="0"/>
          </a:xfrm>
          <a:prstGeom prst="line">
            <a:avLst/>
          </a:prstGeom>
          <a:noFill/>
          <a:ln w="88900">
            <a:solidFill>
              <a:srgbClr val="DED97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6" name="Freeform 12"/>
          <p:cNvSpPr>
            <a:spLocks/>
          </p:cNvSpPr>
          <p:nvPr/>
        </p:nvSpPr>
        <p:spPr bwMode="auto">
          <a:xfrm>
            <a:off x="3006725" y="5499100"/>
            <a:ext cx="1027113" cy="12700"/>
          </a:xfrm>
          <a:custGeom>
            <a:avLst/>
            <a:gdLst>
              <a:gd name="T0" fmla="*/ 0 w 647"/>
              <a:gd name="T1" fmla="*/ 0 h 8"/>
              <a:gd name="T2" fmla="*/ 1630542681 w 647"/>
              <a:gd name="T3" fmla="*/ 20161250 h 8"/>
              <a:gd name="T4" fmla="*/ 0 60000 65536"/>
              <a:gd name="T5" fmla="*/ 0 60000 65536"/>
            </a:gdLst>
            <a:ahLst/>
            <a:cxnLst>
              <a:cxn ang="T4">
                <a:pos x="T0" y="T1"/>
              </a:cxn>
              <a:cxn ang="T5">
                <a:pos x="T2" y="T3"/>
              </a:cxn>
            </a:cxnLst>
            <a:rect l="0" t="0" r="r" b="b"/>
            <a:pathLst>
              <a:path w="647" h="8">
                <a:moveTo>
                  <a:pt x="0" y="0"/>
                </a:moveTo>
                <a:cubicBezTo>
                  <a:pt x="108" y="1"/>
                  <a:pt x="512" y="6"/>
                  <a:pt x="647" y="8"/>
                </a:cubicBezTo>
              </a:path>
            </a:pathLst>
          </a:custGeom>
          <a:noFill/>
          <a:ln w="177800">
            <a:solidFill>
              <a:srgbClr val="FF616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3328050264"/>
      </p:ext>
    </p:extLst>
  </p:cSld>
  <p:clrMapOvr>
    <a:masterClrMapping/>
  </p:clrMapOvr>
  <p:transition spd="slow"/>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90" name="Picture 2"/>
          <p:cNvPicPr>
            <a:picLocks noChangeAspect="1" noChangeArrowheads="1"/>
          </p:cNvPicPr>
          <p:nvPr/>
        </p:nvPicPr>
        <p:blipFill>
          <a:blip r:embed="rId2">
            <a:lum contrast="20000"/>
            <a:extLst>
              <a:ext uri="{28A0092B-C50C-407E-A947-70E740481C1C}">
                <a14:useLocalDpi xmlns:a14="http://schemas.microsoft.com/office/drawing/2010/main" val="0"/>
              </a:ext>
            </a:extLst>
          </a:blip>
          <a:srcRect l="13002" t="25317" r="34473" b="51295"/>
          <a:stretch>
            <a:fillRect/>
          </a:stretch>
        </p:blipFill>
        <p:spPr bwMode="auto">
          <a:xfrm>
            <a:off x="330200" y="2546350"/>
            <a:ext cx="2424113" cy="241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1491" name="Rectangle 3"/>
          <p:cNvSpPr>
            <a:spLocks noGrp="1" noChangeArrowheads="1"/>
          </p:cNvSpPr>
          <p:nvPr>
            <p:ph type="title"/>
          </p:nvPr>
        </p:nvSpPr>
        <p:spPr/>
        <p:txBody>
          <a:bodyPr/>
          <a:lstStyle/>
          <a:p>
            <a:pPr eaLnBrk="1" hangingPunct="1"/>
            <a:r>
              <a:rPr lang="en-US" altLang="en-US" smtClean="0"/>
              <a:t>platy crystals</a:t>
            </a:r>
          </a:p>
        </p:txBody>
      </p:sp>
      <p:sp>
        <p:nvSpPr>
          <p:cNvPr id="191492" name="Line 4"/>
          <p:cNvSpPr>
            <a:spLocks noChangeShapeType="1"/>
          </p:cNvSpPr>
          <p:nvPr/>
        </p:nvSpPr>
        <p:spPr bwMode="auto">
          <a:xfrm>
            <a:off x="338138" y="5380038"/>
            <a:ext cx="2392362" cy="12700"/>
          </a:xfrm>
          <a:prstGeom prst="line">
            <a:avLst/>
          </a:prstGeom>
          <a:noFill/>
          <a:ln w="88900">
            <a:solidFill>
              <a:srgbClr val="DED97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1493" name="Line 5"/>
          <p:cNvSpPr>
            <a:spLocks noChangeShapeType="1"/>
          </p:cNvSpPr>
          <p:nvPr/>
        </p:nvSpPr>
        <p:spPr bwMode="auto">
          <a:xfrm flipV="1">
            <a:off x="352425" y="5381625"/>
            <a:ext cx="2405063" cy="63500"/>
          </a:xfrm>
          <a:prstGeom prst="line">
            <a:avLst/>
          </a:prstGeom>
          <a:noFill/>
          <a:ln w="88900">
            <a:solidFill>
              <a:srgbClr val="DED97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1494" name="Line 6"/>
          <p:cNvSpPr>
            <a:spLocks noChangeShapeType="1"/>
          </p:cNvSpPr>
          <p:nvPr/>
        </p:nvSpPr>
        <p:spPr bwMode="auto">
          <a:xfrm flipV="1">
            <a:off x="366713" y="5383213"/>
            <a:ext cx="2430462" cy="127000"/>
          </a:xfrm>
          <a:prstGeom prst="line">
            <a:avLst/>
          </a:prstGeom>
          <a:noFill/>
          <a:ln w="88900">
            <a:solidFill>
              <a:srgbClr val="DED97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1495" name="Line 7"/>
          <p:cNvSpPr>
            <a:spLocks noChangeShapeType="1"/>
          </p:cNvSpPr>
          <p:nvPr/>
        </p:nvSpPr>
        <p:spPr bwMode="auto">
          <a:xfrm>
            <a:off x="2732088" y="5381625"/>
            <a:ext cx="788987" cy="939800"/>
          </a:xfrm>
          <a:prstGeom prst="line">
            <a:avLst/>
          </a:prstGeom>
          <a:noFill/>
          <a:ln w="88900">
            <a:solidFill>
              <a:srgbClr val="DED97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191496" name="Picture 8"/>
          <p:cNvPicPr>
            <a:picLocks noChangeAspect="1" noChangeArrowheads="1"/>
          </p:cNvPicPr>
          <p:nvPr/>
        </p:nvPicPr>
        <p:blipFill>
          <a:blip r:embed="rId2">
            <a:lum contrast="20000"/>
            <a:extLst>
              <a:ext uri="{28A0092B-C50C-407E-A947-70E740481C1C}">
                <a14:useLocalDpi xmlns:a14="http://schemas.microsoft.com/office/drawing/2010/main" val="0"/>
              </a:ext>
            </a:extLst>
          </a:blip>
          <a:srcRect l="65355" t="25317" r="3000" b="51295"/>
          <a:stretch>
            <a:fillRect/>
          </a:stretch>
        </p:blipFill>
        <p:spPr bwMode="auto">
          <a:xfrm>
            <a:off x="2760663" y="2549525"/>
            <a:ext cx="946150" cy="241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1497" name="Freeform 9"/>
          <p:cNvSpPr>
            <a:spLocks/>
          </p:cNvSpPr>
          <p:nvPr/>
        </p:nvSpPr>
        <p:spPr bwMode="auto">
          <a:xfrm>
            <a:off x="6348413" y="3113088"/>
            <a:ext cx="417512" cy="1404937"/>
          </a:xfrm>
          <a:custGeom>
            <a:avLst/>
            <a:gdLst>
              <a:gd name="T0" fmla="*/ 83164263 w 263"/>
              <a:gd name="T1" fmla="*/ 209172101 h 885"/>
              <a:gd name="T2" fmla="*/ 579635243 w 263"/>
              <a:gd name="T3" fmla="*/ 287297710 h 885"/>
              <a:gd name="T4" fmla="*/ 579635243 w 263"/>
              <a:gd name="T5" fmla="*/ 1937998673 h 885"/>
              <a:gd name="T6" fmla="*/ 143647940 w 263"/>
              <a:gd name="T7" fmla="*/ 2038804887 h 885"/>
              <a:gd name="T8" fmla="*/ 83164263 w 263"/>
              <a:gd name="T9" fmla="*/ 962699345 h 885"/>
              <a:gd name="T10" fmla="*/ 83164263 w 263"/>
              <a:gd name="T11" fmla="*/ 209172101 h 8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3" h="885">
                <a:moveTo>
                  <a:pt x="33" y="83"/>
                </a:moveTo>
                <a:cubicBezTo>
                  <a:pt x="66" y="38"/>
                  <a:pt x="197" y="0"/>
                  <a:pt x="230" y="114"/>
                </a:cubicBezTo>
                <a:cubicBezTo>
                  <a:pt x="263" y="228"/>
                  <a:pt x="259" y="653"/>
                  <a:pt x="230" y="769"/>
                </a:cubicBezTo>
                <a:cubicBezTo>
                  <a:pt x="201" y="885"/>
                  <a:pt x="90" y="873"/>
                  <a:pt x="57" y="809"/>
                </a:cubicBezTo>
                <a:cubicBezTo>
                  <a:pt x="24" y="745"/>
                  <a:pt x="37" y="503"/>
                  <a:pt x="33" y="382"/>
                </a:cubicBezTo>
                <a:cubicBezTo>
                  <a:pt x="29" y="261"/>
                  <a:pt x="0" y="128"/>
                  <a:pt x="33" y="83"/>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1498" name="Freeform 10"/>
          <p:cNvSpPr>
            <a:spLocks/>
          </p:cNvSpPr>
          <p:nvPr/>
        </p:nvSpPr>
        <p:spPr bwMode="auto">
          <a:xfrm>
            <a:off x="6526213" y="3270250"/>
            <a:ext cx="12700" cy="1114425"/>
          </a:xfrm>
          <a:custGeom>
            <a:avLst/>
            <a:gdLst>
              <a:gd name="T0" fmla="*/ 0 w 8"/>
              <a:gd name="T1" fmla="*/ 0 h 702"/>
              <a:gd name="T2" fmla="*/ 20161250 w 8"/>
              <a:gd name="T3" fmla="*/ 1769149688 h 702"/>
              <a:gd name="T4" fmla="*/ 0 60000 65536"/>
              <a:gd name="T5" fmla="*/ 0 60000 65536"/>
            </a:gdLst>
            <a:ahLst/>
            <a:cxnLst>
              <a:cxn ang="T4">
                <a:pos x="T0" y="T1"/>
              </a:cxn>
              <a:cxn ang="T5">
                <a:pos x="T2" y="T3"/>
              </a:cxn>
            </a:cxnLst>
            <a:rect l="0" t="0" r="r" b="b"/>
            <a:pathLst>
              <a:path w="8" h="702">
                <a:moveTo>
                  <a:pt x="0" y="0"/>
                </a:moveTo>
                <a:cubicBezTo>
                  <a:pt x="1" y="117"/>
                  <a:pt x="7" y="585"/>
                  <a:pt x="8" y="702"/>
                </a:cubicBezTo>
              </a:path>
            </a:pathLst>
          </a:custGeom>
          <a:noFill/>
          <a:ln w="177800">
            <a:solidFill>
              <a:srgbClr val="FF616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1499" name="Freeform 11"/>
          <p:cNvSpPr>
            <a:spLocks/>
          </p:cNvSpPr>
          <p:nvPr/>
        </p:nvSpPr>
        <p:spPr bwMode="auto">
          <a:xfrm>
            <a:off x="6650038" y="3232150"/>
            <a:ext cx="1587" cy="1189038"/>
          </a:xfrm>
          <a:custGeom>
            <a:avLst/>
            <a:gdLst>
              <a:gd name="T0" fmla="*/ 0 w 1"/>
              <a:gd name="T1" fmla="*/ 0 h 749"/>
              <a:gd name="T2" fmla="*/ 0 w 1"/>
              <a:gd name="T3" fmla="*/ 1887598619 h 749"/>
              <a:gd name="T4" fmla="*/ 0 60000 65536"/>
              <a:gd name="T5" fmla="*/ 0 60000 65536"/>
            </a:gdLst>
            <a:ahLst/>
            <a:cxnLst>
              <a:cxn ang="T4">
                <a:pos x="T0" y="T1"/>
              </a:cxn>
              <a:cxn ang="T5">
                <a:pos x="T2" y="T3"/>
              </a:cxn>
            </a:cxnLst>
            <a:rect l="0" t="0" r="r" b="b"/>
            <a:pathLst>
              <a:path w="1" h="749">
                <a:moveTo>
                  <a:pt x="0" y="0"/>
                </a:moveTo>
                <a:cubicBezTo>
                  <a:pt x="0" y="125"/>
                  <a:pt x="0" y="624"/>
                  <a:pt x="0" y="749"/>
                </a:cubicBezTo>
              </a:path>
            </a:pathLst>
          </a:custGeom>
          <a:noFill/>
          <a:ln w="88900">
            <a:solidFill>
              <a:srgbClr val="D9B85B"/>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1500" name="Rectangle 12"/>
          <p:cNvSpPr>
            <a:spLocks noChangeArrowheads="1"/>
          </p:cNvSpPr>
          <p:nvPr/>
        </p:nvSpPr>
        <p:spPr bwMode="auto">
          <a:xfrm rot="762849">
            <a:off x="2921000" y="3235325"/>
            <a:ext cx="544513" cy="989013"/>
          </a:xfrm>
          <a:prstGeom prst="rect">
            <a:avLst/>
          </a:prstGeom>
          <a:solidFill>
            <a:srgbClr val="FF0000">
              <a:alpha val="50195"/>
            </a:srgb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91501" name="Freeform 13"/>
          <p:cNvSpPr>
            <a:spLocks/>
          </p:cNvSpPr>
          <p:nvPr/>
        </p:nvSpPr>
        <p:spPr bwMode="auto">
          <a:xfrm>
            <a:off x="2728913" y="5586413"/>
            <a:ext cx="615950" cy="739775"/>
          </a:xfrm>
          <a:custGeom>
            <a:avLst/>
            <a:gdLst>
              <a:gd name="T0" fmla="*/ 0 w 388"/>
              <a:gd name="T1" fmla="*/ 0 h 466"/>
              <a:gd name="T2" fmla="*/ 977820625 w 388"/>
              <a:gd name="T3" fmla="*/ 1174392813 h 466"/>
              <a:gd name="T4" fmla="*/ 0 60000 65536"/>
              <a:gd name="T5" fmla="*/ 0 60000 65536"/>
            </a:gdLst>
            <a:ahLst/>
            <a:cxnLst>
              <a:cxn ang="T4">
                <a:pos x="T0" y="T1"/>
              </a:cxn>
              <a:cxn ang="T5">
                <a:pos x="T2" y="T3"/>
              </a:cxn>
            </a:cxnLst>
            <a:rect l="0" t="0" r="r" b="b"/>
            <a:pathLst>
              <a:path w="388" h="466">
                <a:moveTo>
                  <a:pt x="0" y="0"/>
                </a:moveTo>
                <a:cubicBezTo>
                  <a:pt x="65" y="78"/>
                  <a:pt x="307" y="369"/>
                  <a:pt x="388" y="466"/>
                </a:cubicBezTo>
              </a:path>
            </a:pathLst>
          </a:custGeom>
          <a:noFill/>
          <a:ln w="177800">
            <a:solidFill>
              <a:srgbClr val="FF616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2922136381"/>
      </p:ext>
    </p:extLst>
  </p:cSld>
  <p:clrMapOvr>
    <a:masterClrMapping/>
  </p:clrMapOvr>
  <p:transition spd="slow"/>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7122" name="Picture 2" descr="needles_crystal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77800"/>
            <a:ext cx="9140825" cy="6680200"/>
          </a:xfrm>
          <a:prstGeom prst="rect">
            <a:avLst/>
          </a:prstGeom>
          <a:noFill/>
          <a:extLst>
            <a:ext uri="{909E8E84-426E-40DD-AFC4-6F175D3DCCD1}">
              <a14:hiddenFill xmlns:a14="http://schemas.microsoft.com/office/drawing/2010/main">
                <a:solidFill>
                  <a:srgbClr val="FFFFFF"/>
                </a:solidFill>
              </a14:hiddenFill>
            </a:ext>
          </a:extLst>
        </p:spPr>
      </p:pic>
      <p:sp>
        <p:nvSpPr>
          <p:cNvPr id="517123"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7124" name="Rectangle 4"/>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7125" name="Rectangle 5"/>
          <p:cNvSpPr>
            <a:spLocks noGrp="1" noChangeArrowheads="1"/>
          </p:cNvSpPr>
          <p:nvPr>
            <p:ph type="title"/>
          </p:nvPr>
        </p:nvSpPr>
        <p:spPr>
          <a:xfrm>
            <a:off x="457200" y="-207963"/>
            <a:ext cx="8229600" cy="1143001"/>
          </a:xfrm>
        </p:spPr>
        <p:txBody>
          <a:bodyPr/>
          <a:lstStyle/>
          <a:p>
            <a:r>
              <a:rPr lang="en-US" altLang="en-US"/>
              <a:t>acupuncture needles</a:t>
            </a:r>
          </a:p>
        </p:txBody>
      </p:sp>
    </p:spTree>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8" name="Rectangle 2"/>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6099" name="Rectangle 3"/>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6100" name="Rectangle 4"/>
          <p:cNvSpPr>
            <a:spLocks noGrp="1" noChangeArrowheads="1"/>
          </p:cNvSpPr>
          <p:nvPr>
            <p:ph type="title"/>
          </p:nvPr>
        </p:nvSpPr>
        <p:spPr>
          <a:xfrm>
            <a:off x="457200" y="-207963"/>
            <a:ext cx="8229600" cy="1143001"/>
          </a:xfrm>
        </p:spPr>
        <p:txBody>
          <a:bodyPr/>
          <a:lstStyle/>
          <a:p>
            <a:r>
              <a:rPr lang="en-US" altLang="en-US"/>
              <a:t>acupuncture needles</a:t>
            </a:r>
          </a:p>
        </p:txBody>
      </p:sp>
      <p:pic>
        <p:nvPicPr>
          <p:cNvPr id="516101" name="Picture 5" descr="Hampton_accupunctur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58963" y="1552575"/>
            <a:ext cx="5640387" cy="480218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Freeform 2"/>
          <p:cNvSpPr>
            <a:spLocks/>
          </p:cNvSpPr>
          <p:nvPr/>
        </p:nvSpPr>
        <p:spPr bwMode="auto">
          <a:xfrm>
            <a:off x="-300038" y="1176338"/>
            <a:ext cx="8258176" cy="5294312"/>
          </a:xfrm>
          <a:custGeom>
            <a:avLst/>
            <a:gdLst>
              <a:gd name="T0" fmla="*/ 41 w 5202"/>
              <a:gd name="T1" fmla="*/ 0 h 3335"/>
              <a:gd name="T2" fmla="*/ 362 w 5202"/>
              <a:gd name="T3" fmla="*/ 8 h 3335"/>
              <a:gd name="T4" fmla="*/ 716 w 5202"/>
              <a:gd name="T5" fmla="*/ 8 h 3335"/>
              <a:gd name="T6" fmla="*/ 1168 w 5202"/>
              <a:gd name="T7" fmla="*/ 57 h 3335"/>
              <a:gd name="T8" fmla="*/ 1711 w 5202"/>
              <a:gd name="T9" fmla="*/ 148 h 3335"/>
              <a:gd name="T10" fmla="*/ 2156 w 5202"/>
              <a:gd name="T11" fmla="*/ 246 h 3335"/>
              <a:gd name="T12" fmla="*/ 2715 w 5202"/>
              <a:gd name="T13" fmla="*/ 411 h 3335"/>
              <a:gd name="T14" fmla="*/ 3299 w 5202"/>
              <a:gd name="T15" fmla="*/ 650 h 3335"/>
              <a:gd name="T16" fmla="*/ 3851 w 5202"/>
              <a:gd name="T17" fmla="*/ 929 h 3335"/>
              <a:gd name="T18" fmla="*/ 4180 w 5202"/>
              <a:gd name="T19" fmla="*/ 1143 h 3335"/>
              <a:gd name="T20" fmla="*/ 4583 w 5202"/>
              <a:gd name="T21" fmla="*/ 1423 h 3335"/>
              <a:gd name="T22" fmla="*/ 4830 w 5202"/>
              <a:gd name="T23" fmla="*/ 1645 h 3335"/>
              <a:gd name="T24" fmla="*/ 4945 w 5202"/>
              <a:gd name="T25" fmla="*/ 1802 h 3335"/>
              <a:gd name="T26" fmla="*/ 4994 w 5202"/>
              <a:gd name="T27" fmla="*/ 1859 h 3335"/>
              <a:gd name="T28" fmla="*/ 3694 w 5202"/>
              <a:gd name="T29" fmla="*/ 2781 h 3335"/>
              <a:gd name="T30" fmla="*/ 1020 w 5202"/>
              <a:gd name="T31" fmla="*/ 3283 h 3335"/>
              <a:gd name="T32" fmla="*/ 0 w 5202"/>
              <a:gd name="T33" fmla="*/ 3094 h 3335"/>
              <a:gd name="T34" fmla="*/ 41 w 5202"/>
              <a:gd name="T35" fmla="*/ 0 h 3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02" h="3335">
                <a:moveTo>
                  <a:pt x="41" y="0"/>
                </a:moveTo>
                <a:cubicBezTo>
                  <a:pt x="145" y="3"/>
                  <a:pt x="250" y="7"/>
                  <a:pt x="362" y="8"/>
                </a:cubicBezTo>
                <a:cubicBezTo>
                  <a:pt x="474" y="9"/>
                  <a:pt x="582" y="0"/>
                  <a:pt x="716" y="8"/>
                </a:cubicBezTo>
                <a:cubicBezTo>
                  <a:pt x="850" y="16"/>
                  <a:pt x="1002" y="34"/>
                  <a:pt x="1168" y="57"/>
                </a:cubicBezTo>
                <a:cubicBezTo>
                  <a:pt x="1334" y="80"/>
                  <a:pt x="1546" y="116"/>
                  <a:pt x="1711" y="148"/>
                </a:cubicBezTo>
                <a:cubicBezTo>
                  <a:pt x="1876" y="180"/>
                  <a:pt x="1989" y="202"/>
                  <a:pt x="2156" y="246"/>
                </a:cubicBezTo>
                <a:cubicBezTo>
                  <a:pt x="2323" y="290"/>
                  <a:pt x="2525" y="344"/>
                  <a:pt x="2715" y="411"/>
                </a:cubicBezTo>
                <a:cubicBezTo>
                  <a:pt x="2905" y="478"/>
                  <a:pt x="3110" y="564"/>
                  <a:pt x="3299" y="650"/>
                </a:cubicBezTo>
                <a:cubicBezTo>
                  <a:pt x="3488" y="736"/>
                  <a:pt x="3704" y="847"/>
                  <a:pt x="3851" y="929"/>
                </a:cubicBezTo>
                <a:cubicBezTo>
                  <a:pt x="3998" y="1011"/>
                  <a:pt x="4058" y="1061"/>
                  <a:pt x="4180" y="1143"/>
                </a:cubicBezTo>
                <a:cubicBezTo>
                  <a:pt x="4302" y="1225"/>
                  <a:pt x="4475" y="1339"/>
                  <a:pt x="4583" y="1423"/>
                </a:cubicBezTo>
                <a:cubicBezTo>
                  <a:pt x="4691" y="1507"/>
                  <a:pt x="4770" y="1582"/>
                  <a:pt x="4830" y="1645"/>
                </a:cubicBezTo>
                <a:cubicBezTo>
                  <a:pt x="4890" y="1708"/>
                  <a:pt x="4918" y="1766"/>
                  <a:pt x="4945" y="1802"/>
                </a:cubicBezTo>
                <a:cubicBezTo>
                  <a:pt x="4972" y="1838"/>
                  <a:pt x="5202" y="1696"/>
                  <a:pt x="4994" y="1859"/>
                </a:cubicBezTo>
                <a:cubicBezTo>
                  <a:pt x="4786" y="2022"/>
                  <a:pt x="4356" y="2544"/>
                  <a:pt x="3694" y="2781"/>
                </a:cubicBezTo>
                <a:cubicBezTo>
                  <a:pt x="3032" y="3018"/>
                  <a:pt x="1636" y="3231"/>
                  <a:pt x="1020" y="3283"/>
                </a:cubicBezTo>
                <a:cubicBezTo>
                  <a:pt x="404" y="3335"/>
                  <a:pt x="202" y="3214"/>
                  <a:pt x="0" y="3094"/>
                </a:cubicBezTo>
                <a:cubicBezTo>
                  <a:pt x="0" y="3094"/>
                  <a:pt x="41" y="0"/>
                  <a:pt x="41" y="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35" name="Freeform 3"/>
          <p:cNvSpPr>
            <a:spLocks/>
          </p:cNvSpPr>
          <p:nvPr/>
        </p:nvSpPr>
        <p:spPr bwMode="auto">
          <a:xfrm>
            <a:off x="5067300" y="3524250"/>
            <a:ext cx="1457325" cy="1489075"/>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36" name="Rectangle 4"/>
          <p:cNvSpPr>
            <a:spLocks noGrp="1" noChangeArrowheads="1"/>
          </p:cNvSpPr>
          <p:nvPr>
            <p:ph type="title"/>
          </p:nvPr>
        </p:nvSpPr>
        <p:spPr/>
        <p:txBody>
          <a:bodyPr/>
          <a:lstStyle/>
          <a:p>
            <a:r>
              <a:rPr lang="en-US" altLang="en-US"/>
              <a:t>xtal stuck on tray</a:t>
            </a:r>
          </a:p>
        </p:txBody>
      </p:sp>
      <p:sp>
        <p:nvSpPr>
          <p:cNvPr id="530437" name="Freeform 5"/>
          <p:cNvSpPr>
            <a:spLocks/>
          </p:cNvSpPr>
          <p:nvPr/>
        </p:nvSpPr>
        <p:spPr bwMode="auto">
          <a:xfrm>
            <a:off x="-187325" y="1119188"/>
            <a:ext cx="11202988" cy="6742112"/>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801 w 7057"/>
              <a:gd name="T13" fmla="*/ 2617 h 4247"/>
              <a:gd name="T14" fmla="*/ 3621 w 7057"/>
              <a:gd name="T15" fmla="*/ 2341 h 4247"/>
              <a:gd name="T16" fmla="*/ 4308 w 7057"/>
              <a:gd name="T17" fmla="*/ 2033 h 4247"/>
              <a:gd name="T18" fmla="*/ 4836 w 7057"/>
              <a:gd name="T19" fmla="*/ 1725 h 4247"/>
              <a:gd name="T20" fmla="*/ 5334 w 7057"/>
              <a:gd name="T21" fmla="*/ 1354 h 4247"/>
              <a:gd name="T22" fmla="*/ 5720 w 7057"/>
              <a:gd name="T23" fmla="*/ 968 h 4247"/>
              <a:gd name="T24" fmla="*/ 5933 w 7057"/>
              <a:gd name="T25" fmla="*/ 699 h 4247"/>
              <a:gd name="T26" fmla="*/ 6028 w 7057"/>
              <a:gd name="T27" fmla="*/ 502 h 4247"/>
              <a:gd name="T28" fmla="*/ 6052 w 7057"/>
              <a:gd name="T29" fmla="*/ 3714 h 4247"/>
              <a:gd name="T30" fmla="*/ 0 w 7057"/>
              <a:gd name="T31" fmla="*/ 3698 h 4247"/>
              <a:gd name="T32" fmla="*/ 23 w 7057"/>
              <a:gd name="T33"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899" y="2820"/>
                  <a:pt x="2130" y="2775"/>
                </a:cubicBezTo>
                <a:cubicBezTo>
                  <a:pt x="2361" y="2730"/>
                  <a:pt x="2553" y="2689"/>
                  <a:pt x="2801" y="2617"/>
                </a:cubicBezTo>
                <a:cubicBezTo>
                  <a:pt x="3049" y="2545"/>
                  <a:pt x="3370" y="2438"/>
                  <a:pt x="3621" y="2341"/>
                </a:cubicBezTo>
                <a:cubicBezTo>
                  <a:pt x="3872" y="2244"/>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38" name="Line 6"/>
          <p:cNvSpPr>
            <a:spLocks noChangeShapeType="1"/>
          </p:cNvSpPr>
          <p:nvPr/>
        </p:nvSpPr>
        <p:spPr bwMode="auto">
          <a:xfrm flipV="1">
            <a:off x="5068888" y="3692525"/>
            <a:ext cx="352425" cy="1320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39" name="Line 7"/>
          <p:cNvSpPr>
            <a:spLocks noChangeShapeType="1"/>
          </p:cNvSpPr>
          <p:nvPr/>
        </p:nvSpPr>
        <p:spPr bwMode="auto">
          <a:xfrm flipV="1">
            <a:off x="5308600" y="3765550"/>
            <a:ext cx="309563" cy="1157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40" name="Line 8"/>
          <p:cNvSpPr>
            <a:spLocks noChangeShapeType="1"/>
          </p:cNvSpPr>
          <p:nvPr/>
        </p:nvSpPr>
        <p:spPr bwMode="auto">
          <a:xfrm flipV="1">
            <a:off x="6018213" y="3822700"/>
            <a:ext cx="219075" cy="8191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41" name="Line 9"/>
          <p:cNvSpPr>
            <a:spLocks noChangeShapeType="1"/>
          </p:cNvSpPr>
          <p:nvPr/>
        </p:nvSpPr>
        <p:spPr bwMode="auto">
          <a:xfrm flipV="1">
            <a:off x="6337300" y="3783013"/>
            <a:ext cx="190500" cy="7143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42" name="Freeform 10"/>
          <p:cNvSpPr>
            <a:spLocks/>
          </p:cNvSpPr>
          <p:nvPr/>
        </p:nvSpPr>
        <p:spPr bwMode="auto">
          <a:xfrm>
            <a:off x="5422900" y="3678238"/>
            <a:ext cx="193675" cy="87312"/>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43" name="Freeform 11"/>
          <p:cNvSpPr>
            <a:spLocks/>
          </p:cNvSpPr>
          <p:nvPr/>
        </p:nvSpPr>
        <p:spPr bwMode="auto">
          <a:xfrm>
            <a:off x="5616575" y="3705225"/>
            <a:ext cx="619125" cy="111125"/>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44" name="Freeform 12"/>
          <p:cNvSpPr>
            <a:spLocks/>
          </p:cNvSpPr>
          <p:nvPr/>
        </p:nvSpPr>
        <p:spPr bwMode="auto">
          <a:xfrm>
            <a:off x="6238875" y="3711575"/>
            <a:ext cx="288925" cy="111125"/>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45" name="Freeform 13"/>
          <p:cNvSpPr>
            <a:spLocks/>
          </p:cNvSpPr>
          <p:nvPr/>
        </p:nvSpPr>
        <p:spPr bwMode="auto">
          <a:xfrm>
            <a:off x="5416550" y="3516313"/>
            <a:ext cx="1108075" cy="265112"/>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30446" name="Group 14"/>
          <p:cNvGrpSpPr>
            <a:grpSpLocks/>
          </p:cNvGrpSpPr>
          <p:nvPr/>
        </p:nvGrpSpPr>
        <p:grpSpPr bwMode="auto">
          <a:xfrm rot="2784419">
            <a:off x="384969" y="3199607"/>
            <a:ext cx="2705100" cy="715962"/>
            <a:chOff x="816" y="2123"/>
            <a:chExt cx="2586" cy="805"/>
          </a:xfrm>
        </p:grpSpPr>
        <p:sp>
          <p:nvSpPr>
            <p:cNvPr id="530447" name="Freeform 15"/>
            <p:cNvSpPr>
              <a:spLocks noChangeAspect="1"/>
            </p:cNvSpPr>
            <p:nvPr/>
          </p:nvSpPr>
          <p:spPr bwMode="auto">
            <a:xfrm flipH="1">
              <a:off x="2001" y="2123"/>
              <a:ext cx="1401" cy="805"/>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48" name="Freeform 16"/>
            <p:cNvSpPr>
              <a:spLocks/>
            </p:cNvSpPr>
            <p:nvPr/>
          </p:nvSpPr>
          <p:spPr bwMode="auto">
            <a:xfrm flipH="1">
              <a:off x="816" y="2347"/>
              <a:ext cx="1306" cy="168"/>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449" name="Freeform 17"/>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Lst>
              <a:ahLst/>
              <a:cxnLst>
                <a:cxn ang="0">
                  <a:pos x="T0" y="T1"/>
                </a:cxn>
                <a:cxn ang="0">
                  <a:pos x="T2" y="T3"/>
                </a:cxn>
                <a:cxn ang="0">
                  <a:pos x="T4" y="T5"/>
                </a:cxn>
                <a:cxn ang="0">
                  <a:pos x="T6" y="T7"/>
                </a:cxn>
                <a:cxn ang="0">
                  <a:pos x="T8" y="T9"/>
                </a:cxn>
                <a:cxn ang="0">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30450" name="Text Box 18"/>
          <p:cNvSpPr txBox="1">
            <a:spLocks noChangeArrowheads="1"/>
          </p:cNvSpPr>
          <p:nvPr/>
        </p:nvSpPr>
        <p:spPr bwMode="auto">
          <a:xfrm>
            <a:off x="3343275" y="3095625"/>
            <a:ext cx="650875" cy="1098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6600"/>
              <a:t>?</a:t>
            </a:r>
          </a:p>
        </p:txBody>
      </p:sp>
    </p:spTree>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Freeform 2"/>
          <p:cNvSpPr>
            <a:spLocks/>
          </p:cNvSpPr>
          <p:nvPr/>
        </p:nvSpPr>
        <p:spPr bwMode="auto">
          <a:xfrm>
            <a:off x="-300038" y="1176338"/>
            <a:ext cx="8258176" cy="5294312"/>
          </a:xfrm>
          <a:custGeom>
            <a:avLst/>
            <a:gdLst>
              <a:gd name="T0" fmla="*/ 41 w 5202"/>
              <a:gd name="T1" fmla="*/ 0 h 3335"/>
              <a:gd name="T2" fmla="*/ 362 w 5202"/>
              <a:gd name="T3" fmla="*/ 8 h 3335"/>
              <a:gd name="T4" fmla="*/ 716 w 5202"/>
              <a:gd name="T5" fmla="*/ 8 h 3335"/>
              <a:gd name="T6" fmla="*/ 1168 w 5202"/>
              <a:gd name="T7" fmla="*/ 57 h 3335"/>
              <a:gd name="T8" fmla="*/ 1711 w 5202"/>
              <a:gd name="T9" fmla="*/ 148 h 3335"/>
              <a:gd name="T10" fmla="*/ 2156 w 5202"/>
              <a:gd name="T11" fmla="*/ 246 h 3335"/>
              <a:gd name="T12" fmla="*/ 2715 w 5202"/>
              <a:gd name="T13" fmla="*/ 411 h 3335"/>
              <a:gd name="T14" fmla="*/ 3299 w 5202"/>
              <a:gd name="T15" fmla="*/ 650 h 3335"/>
              <a:gd name="T16" fmla="*/ 3851 w 5202"/>
              <a:gd name="T17" fmla="*/ 929 h 3335"/>
              <a:gd name="T18" fmla="*/ 4180 w 5202"/>
              <a:gd name="T19" fmla="*/ 1143 h 3335"/>
              <a:gd name="T20" fmla="*/ 4583 w 5202"/>
              <a:gd name="T21" fmla="*/ 1423 h 3335"/>
              <a:gd name="T22" fmla="*/ 4830 w 5202"/>
              <a:gd name="T23" fmla="*/ 1645 h 3335"/>
              <a:gd name="T24" fmla="*/ 4945 w 5202"/>
              <a:gd name="T25" fmla="*/ 1802 h 3335"/>
              <a:gd name="T26" fmla="*/ 4994 w 5202"/>
              <a:gd name="T27" fmla="*/ 1859 h 3335"/>
              <a:gd name="T28" fmla="*/ 3694 w 5202"/>
              <a:gd name="T29" fmla="*/ 2781 h 3335"/>
              <a:gd name="T30" fmla="*/ 1020 w 5202"/>
              <a:gd name="T31" fmla="*/ 3283 h 3335"/>
              <a:gd name="T32" fmla="*/ 0 w 5202"/>
              <a:gd name="T33" fmla="*/ 3094 h 3335"/>
              <a:gd name="T34" fmla="*/ 41 w 5202"/>
              <a:gd name="T35" fmla="*/ 0 h 3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02" h="3335">
                <a:moveTo>
                  <a:pt x="41" y="0"/>
                </a:moveTo>
                <a:cubicBezTo>
                  <a:pt x="145" y="3"/>
                  <a:pt x="250" y="7"/>
                  <a:pt x="362" y="8"/>
                </a:cubicBezTo>
                <a:cubicBezTo>
                  <a:pt x="474" y="9"/>
                  <a:pt x="582" y="0"/>
                  <a:pt x="716" y="8"/>
                </a:cubicBezTo>
                <a:cubicBezTo>
                  <a:pt x="850" y="16"/>
                  <a:pt x="1002" y="34"/>
                  <a:pt x="1168" y="57"/>
                </a:cubicBezTo>
                <a:cubicBezTo>
                  <a:pt x="1334" y="80"/>
                  <a:pt x="1546" y="116"/>
                  <a:pt x="1711" y="148"/>
                </a:cubicBezTo>
                <a:cubicBezTo>
                  <a:pt x="1876" y="180"/>
                  <a:pt x="1989" y="202"/>
                  <a:pt x="2156" y="246"/>
                </a:cubicBezTo>
                <a:cubicBezTo>
                  <a:pt x="2323" y="290"/>
                  <a:pt x="2525" y="344"/>
                  <a:pt x="2715" y="411"/>
                </a:cubicBezTo>
                <a:cubicBezTo>
                  <a:pt x="2905" y="478"/>
                  <a:pt x="3110" y="564"/>
                  <a:pt x="3299" y="650"/>
                </a:cubicBezTo>
                <a:cubicBezTo>
                  <a:pt x="3488" y="736"/>
                  <a:pt x="3704" y="847"/>
                  <a:pt x="3851" y="929"/>
                </a:cubicBezTo>
                <a:cubicBezTo>
                  <a:pt x="3998" y="1011"/>
                  <a:pt x="4058" y="1061"/>
                  <a:pt x="4180" y="1143"/>
                </a:cubicBezTo>
                <a:cubicBezTo>
                  <a:pt x="4302" y="1225"/>
                  <a:pt x="4475" y="1339"/>
                  <a:pt x="4583" y="1423"/>
                </a:cubicBezTo>
                <a:cubicBezTo>
                  <a:pt x="4691" y="1507"/>
                  <a:pt x="4770" y="1582"/>
                  <a:pt x="4830" y="1645"/>
                </a:cubicBezTo>
                <a:cubicBezTo>
                  <a:pt x="4890" y="1708"/>
                  <a:pt x="4918" y="1766"/>
                  <a:pt x="4945" y="1802"/>
                </a:cubicBezTo>
                <a:cubicBezTo>
                  <a:pt x="4972" y="1838"/>
                  <a:pt x="5202" y="1696"/>
                  <a:pt x="4994" y="1859"/>
                </a:cubicBezTo>
                <a:cubicBezTo>
                  <a:pt x="4786" y="2022"/>
                  <a:pt x="4356" y="2544"/>
                  <a:pt x="3694" y="2781"/>
                </a:cubicBezTo>
                <a:cubicBezTo>
                  <a:pt x="3032" y="3018"/>
                  <a:pt x="1636" y="3231"/>
                  <a:pt x="1020" y="3283"/>
                </a:cubicBezTo>
                <a:cubicBezTo>
                  <a:pt x="404" y="3335"/>
                  <a:pt x="202" y="3214"/>
                  <a:pt x="0" y="3094"/>
                </a:cubicBezTo>
                <a:cubicBezTo>
                  <a:pt x="0" y="3094"/>
                  <a:pt x="41" y="0"/>
                  <a:pt x="41" y="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59" name="Freeform 3"/>
          <p:cNvSpPr>
            <a:spLocks/>
          </p:cNvSpPr>
          <p:nvPr/>
        </p:nvSpPr>
        <p:spPr bwMode="auto">
          <a:xfrm>
            <a:off x="5067300" y="3524250"/>
            <a:ext cx="1457325" cy="1489075"/>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60" name="Rectangle 4"/>
          <p:cNvSpPr>
            <a:spLocks noGrp="1" noChangeArrowheads="1"/>
          </p:cNvSpPr>
          <p:nvPr>
            <p:ph type="title"/>
          </p:nvPr>
        </p:nvSpPr>
        <p:spPr/>
        <p:txBody>
          <a:bodyPr/>
          <a:lstStyle/>
          <a:p>
            <a:r>
              <a:rPr lang="en-US" altLang="en-US"/>
              <a:t>xtal stuck on tray</a:t>
            </a:r>
          </a:p>
        </p:txBody>
      </p:sp>
      <p:sp>
        <p:nvSpPr>
          <p:cNvPr id="531461" name="Freeform 5"/>
          <p:cNvSpPr>
            <a:spLocks/>
          </p:cNvSpPr>
          <p:nvPr/>
        </p:nvSpPr>
        <p:spPr bwMode="auto">
          <a:xfrm>
            <a:off x="-187325" y="1119188"/>
            <a:ext cx="11202988" cy="6742112"/>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801 w 7057"/>
              <a:gd name="T13" fmla="*/ 2617 h 4247"/>
              <a:gd name="T14" fmla="*/ 3621 w 7057"/>
              <a:gd name="T15" fmla="*/ 2341 h 4247"/>
              <a:gd name="T16" fmla="*/ 4308 w 7057"/>
              <a:gd name="T17" fmla="*/ 2033 h 4247"/>
              <a:gd name="T18" fmla="*/ 4836 w 7057"/>
              <a:gd name="T19" fmla="*/ 1725 h 4247"/>
              <a:gd name="T20" fmla="*/ 5334 w 7057"/>
              <a:gd name="T21" fmla="*/ 1354 h 4247"/>
              <a:gd name="T22" fmla="*/ 5720 w 7057"/>
              <a:gd name="T23" fmla="*/ 968 h 4247"/>
              <a:gd name="T24" fmla="*/ 5933 w 7057"/>
              <a:gd name="T25" fmla="*/ 699 h 4247"/>
              <a:gd name="T26" fmla="*/ 6028 w 7057"/>
              <a:gd name="T27" fmla="*/ 502 h 4247"/>
              <a:gd name="T28" fmla="*/ 6052 w 7057"/>
              <a:gd name="T29" fmla="*/ 3714 h 4247"/>
              <a:gd name="T30" fmla="*/ 0 w 7057"/>
              <a:gd name="T31" fmla="*/ 3698 h 4247"/>
              <a:gd name="T32" fmla="*/ 23 w 7057"/>
              <a:gd name="T33"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899" y="2820"/>
                  <a:pt x="2130" y="2775"/>
                </a:cubicBezTo>
                <a:cubicBezTo>
                  <a:pt x="2361" y="2730"/>
                  <a:pt x="2553" y="2689"/>
                  <a:pt x="2801" y="2617"/>
                </a:cubicBezTo>
                <a:cubicBezTo>
                  <a:pt x="3049" y="2545"/>
                  <a:pt x="3370" y="2438"/>
                  <a:pt x="3621" y="2341"/>
                </a:cubicBezTo>
                <a:cubicBezTo>
                  <a:pt x="3872" y="2244"/>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62" name="Line 6"/>
          <p:cNvSpPr>
            <a:spLocks noChangeShapeType="1"/>
          </p:cNvSpPr>
          <p:nvPr/>
        </p:nvSpPr>
        <p:spPr bwMode="auto">
          <a:xfrm flipV="1">
            <a:off x="5068888" y="3692525"/>
            <a:ext cx="352425" cy="1320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63" name="Line 7"/>
          <p:cNvSpPr>
            <a:spLocks noChangeShapeType="1"/>
          </p:cNvSpPr>
          <p:nvPr/>
        </p:nvSpPr>
        <p:spPr bwMode="auto">
          <a:xfrm flipV="1">
            <a:off x="5308600" y="3765550"/>
            <a:ext cx="309563" cy="1157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64" name="Line 8"/>
          <p:cNvSpPr>
            <a:spLocks noChangeShapeType="1"/>
          </p:cNvSpPr>
          <p:nvPr/>
        </p:nvSpPr>
        <p:spPr bwMode="auto">
          <a:xfrm flipV="1">
            <a:off x="6018213" y="3822700"/>
            <a:ext cx="219075" cy="8191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65" name="Line 9"/>
          <p:cNvSpPr>
            <a:spLocks noChangeShapeType="1"/>
          </p:cNvSpPr>
          <p:nvPr/>
        </p:nvSpPr>
        <p:spPr bwMode="auto">
          <a:xfrm flipV="1">
            <a:off x="6337300" y="3783013"/>
            <a:ext cx="190500" cy="7143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66" name="Freeform 10"/>
          <p:cNvSpPr>
            <a:spLocks/>
          </p:cNvSpPr>
          <p:nvPr/>
        </p:nvSpPr>
        <p:spPr bwMode="auto">
          <a:xfrm>
            <a:off x="5422900" y="3678238"/>
            <a:ext cx="193675" cy="87312"/>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67" name="Freeform 11"/>
          <p:cNvSpPr>
            <a:spLocks/>
          </p:cNvSpPr>
          <p:nvPr/>
        </p:nvSpPr>
        <p:spPr bwMode="auto">
          <a:xfrm>
            <a:off x="5616575" y="3705225"/>
            <a:ext cx="619125" cy="111125"/>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68" name="Freeform 12"/>
          <p:cNvSpPr>
            <a:spLocks/>
          </p:cNvSpPr>
          <p:nvPr/>
        </p:nvSpPr>
        <p:spPr bwMode="auto">
          <a:xfrm>
            <a:off x="6238875" y="3711575"/>
            <a:ext cx="288925" cy="111125"/>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69" name="Freeform 13"/>
          <p:cNvSpPr>
            <a:spLocks/>
          </p:cNvSpPr>
          <p:nvPr/>
        </p:nvSpPr>
        <p:spPr bwMode="auto">
          <a:xfrm>
            <a:off x="5416550" y="3516313"/>
            <a:ext cx="1108075" cy="265112"/>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31470" name="Group 14"/>
          <p:cNvGrpSpPr>
            <a:grpSpLocks/>
          </p:cNvGrpSpPr>
          <p:nvPr/>
        </p:nvGrpSpPr>
        <p:grpSpPr bwMode="auto">
          <a:xfrm rot="2784419">
            <a:off x="-721519" y="2536032"/>
            <a:ext cx="4633913" cy="1060450"/>
            <a:chOff x="816" y="2123"/>
            <a:chExt cx="2586" cy="805"/>
          </a:xfrm>
        </p:grpSpPr>
        <p:sp>
          <p:nvSpPr>
            <p:cNvPr id="531471" name="Freeform 15"/>
            <p:cNvSpPr>
              <a:spLocks noChangeAspect="1"/>
            </p:cNvSpPr>
            <p:nvPr/>
          </p:nvSpPr>
          <p:spPr bwMode="auto">
            <a:xfrm flipH="1">
              <a:off x="2001" y="2123"/>
              <a:ext cx="1401" cy="805"/>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72" name="Freeform 16"/>
            <p:cNvSpPr>
              <a:spLocks/>
            </p:cNvSpPr>
            <p:nvPr/>
          </p:nvSpPr>
          <p:spPr bwMode="auto">
            <a:xfrm flipH="1">
              <a:off x="816" y="2347"/>
              <a:ext cx="1306" cy="168"/>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73" name="Freeform 17"/>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Lst>
              <a:ahLst/>
              <a:cxnLst>
                <a:cxn ang="0">
                  <a:pos x="T0" y="T1"/>
                </a:cxn>
                <a:cxn ang="0">
                  <a:pos x="T2" y="T3"/>
                </a:cxn>
                <a:cxn ang="0">
                  <a:pos x="T4" y="T5"/>
                </a:cxn>
                <a:cxn ang="0">
                  <a:pos x="T6" y="T7"/>
                </a:cxn>
                <a:cxn ang="0">
                  <a:pos x="T8" y="T9"/>
                </a:cxn>
                <a:cxn ang="0">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31474" name="Group 18"/>
          <p:cNvGrpSpPr>
            <a:grpSpLocks/>
          </p:cNvGrpSpPr>
          <p:nvPr/>
        </p:nvGrpSpPr>
        <p:grpSpPr bwMode="auto">
          <a:xfrm rot="1505789">
            <a:off x="2308225" y="2509838"/>
            <a:ext cx="4633913" cy="1060450"/>
            <a:chOff x="816" y="2123"/>
            <a:chExt cx="2586" cy="805"/>
          </a:xfrm>
        </p:grpSpPr>
        <p:sp>
          <p:nvSpPr>
            <p:cNvPr id="531475" name="Freeform 19"/>
            <p:cNvSpPr>
              <a:spLocks noChangeAspect="1"/>
            </p:cNvSpPr>
            <p:nvPr/>
          </p:nvSpPr>
          <p:spPr bwMode="auto">
            <a:xfrm flipH="1">
              <a:off x="2001" y="2123"/>
              <a:ext cx="1401" cy="805"/>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76" name="Freeform 20"/>
            <p:cNvSpPr>
              <a:spLocks/>
            </p:cNvSpPr>
            <p:nvPr/>
          </p:nvSpPr>
          <p:spPr bwMode="auto">
            <a:xfrm flipH="1">
              <a:off x="816" y="2347"/>
              <a:ext cx="1306" cy="168"/>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1477" name="Freeform 21"/>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Lst>
              <a:ahLst/>
              <a:cxnLst>
                <a:cxn ang="0">
                  <a:pos x="T0" y="T1"/>
                </a:cxn>
                <a:cxn ang="0">
                  <a:pos x="T2" y="T3"/>
                </a:cxn>
                <a:cxn ang="0">
                  <a:pos x="T4" y="T5"/>
                </a:cxn>
                <a:cxn ang="0">
                  <a:pos x="T6" y="T7"/>
                </a:cxn>
                <a:cxn ang="0">
                  <a:pos x="T8" y="T9"/>
                </a:cxn>
                <a:cxn ang="0">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31474"/>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53147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Freeform 2"/>
          <p:cNvSpPr>
            <a:spLocks/>
          </p:cNvSpPr>
          <p:nvPr/>
        </p:nvSpPr>
        <p:spPr bwMode="auto">
          <a:xfrm>
            <a:off x="-300038" y="1176338"/>
            <a:ext cx="8258176" cy="5294312"/>
          </a:xfrm>
          <a:custGeom>
            <a:avLst/>
            <a:gdLst>
              <a:gd name="T0" fmla="*/ 41 w 5202"/>
              <a:gd name="T1" fmla="*/ 0 h 3335"/>
              <a:gd name="T2" fmla="*/ 362 w 5202"/>
              <a:gd name="T3" fmla="*/ 8 h 3335"/>
              <a:gd name="T4" fmla="*/ 716 w 5202"/>
              <a:gd name="T5" fmla="*/ 8 h 3335"/>
              <a:gd name="T6" fmla="*/ 1168 w 5202"/>
              <a:gd name="T7" fmla="*/ 57 h 3335"/>
              <a:gd name="T8" fmla="*/ 1711 w 5202"/>
              <a:gd name="T9" fmla="*/ 148 h 3335"/>
              <a:gd name="T10" fmla="*/ 2156 w 5202"/>
              <a:gd name="T11" fmla="*/ 246 h 3335"/>
              <a:gd name="T12" fmla="*/ 2715 w 5202"/>
              <a:gd name="T13" fmla="*/ 411 h 3335"/>
              <a:gd name="T14" fmla="*/ 3299 w 5202"/>
              <a:gd name="T15" fmla="*/ 650 h 3335"/>
              <a:gd name="T16" fmla="*/ 3851 w 5202"/>
              <a:gd name="T17" fmla="*/ 929 h 3335"/>
              <a:gd name="T18" fmla="*/ 4180 w 5202"/>
              <a:gd name="T19" fmla="*/ 1143 h 3335"/>
              <a:gd name="T20" fmla="*/ 4583 w 5202"/>
              <a:gd name="T21" fmla="*/ 1423 h 3335"/>
              <a:gd name="T22" fmla="*/ 4830 w 5202"/>
              <a:gd name="T23" fmla="*/ 1645 h 3335"/>
              <a:gd name="T24" fmla="*/ 4945 w 5202"/>
              <a:gd name="T25" fmla="*/ 1802 h 3335"/>
              <a:gd name="T26" fmla="*/ 4994 w 5202"/>
              <a:gd name="T27" fmla="*/ 1859 h 3335"/>
              <a:gd name="T28" fmla="*/ 3694 w 5202"/>
              <a:gd name="T29" fmla="*/ 2781 h 3335"/>
              <a:gd name="T30" fmla="*/ 1020 w 5202"/>
              <a:gd name="T31" fmla="*/ 3283 h 3335"/>
              <a:gd name="T32" fmla="*/ 0 w 5202"/>
              <a:gd name="T33" fmla="*/ 3094 h 3335"/>
              <a:gd name="T34" fmla="*/ 41 w 5202"/>
              <a:gd name="T35" fmla="*/ 0 h 3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02" h="3335">
                <a:moveTo>
                  <a:pt x="41" y="0"/>
                </a:moveTo>
                <a:cubicBezTo>
                  <a:pt x="145" y="3"/>
                  <a:pt x="250" y="7"/>
                  <a:pt x="362" y="8"/>
                </a:cubicBezTo>
                <a:cubicBezTo>
                  <a:pt x="474" y="9"/>
                  <a:pt x="582" y="0"/>
                  <a:pt x="716" y="8"/>
                </a:cubicBezTo>
                <a:cubicBezTo>
                  <a:pt x="850" y="16"/>
                  <a:pt x="1002" y="34"/>
                  <a:pt x="1168" y="57"/>
                </a:cubicBezTo>
                <a:cubicBezTo>
                  <a:pt x="1334" y="80"/>
                  <a:pt x="1546" y="116"/>
                  <a:pt x="1711" y="148"/>
                </a:cubicBezTo>
                <a:cubicBezTo>
                  <a:pt x="1876" y="180"/>
                  <a:pt x="1989" y="202"/>
                  <a:pt x="2156" y="246"/>
                </a:cubicBezTo>
                <a:cubicBezTo>
                  <a:pt x="2323" y="290"/>
                  <a:pt x="2525" y="344"/>
                  <a:pt x="2715" y="411"/>
                </a:cubicBezTo>
                <a:cubicBezTo>
                  <a:pt x="2905" y="478"/>
                  <a:pt x="3110" y="564"/>
                  <a:pt x="3299" y="650"/>
                </a:cubicBezTo>
                <a:cubicBezTo>
                  <a:pt x="3488" y="736"/>
                  <a:pt x="3704" y="847"/>
                  <a:pt x="3851" y="929"/>
                </a:cubicBezTo>
                <a:cubicBezTo>
                  <a:pt x="3998" y="1011"/>
                  <a:pt x="4058" y="1061"/>
                  <a:pt x="4180" y="1143"/>
                </a:cubicBezTo>
                <a:cubicBezTo>
                  <a:pt x="4302" y="1225"/>
                  <a:pt x="4475" y="1339"/>
                  <a:pt x="4583" y="1423"/>
                </a:cubicBezTo>
                <a:cubicBezTo>
                  <a:pt x="4691" y="1507"/>
                  <a:pt x="4770" y="1582"/>
                  <a:pt x="4830" y="1645"/>
                </a:cubicBezTo>
                <a:cubicBezTo>
                  <a:pt x="4890" y="1708"/>
                  <a:pt x="4918" y="1766"/>
                  <a:pt x="4945" y="1802"/>
                </a:cubicBezTo>
                <a:cubicBezTo>
                  <a:pt x="4972" y="1838"/>
                  <a:pt x="5202" y="1696"/>
                  <a:pt x="4994" y="1859"/>
                </a:cubicBezTo>
                <a:cubicBezTo>
                  <a:pt x="4786" y="2022"/>
                  <a:pt x="4356" y="2544"/>
                  <a:pt x="3694" y="2781"/>
                </a:cubicBezTo>
                <a:cubicBezTo>
                  <a:pt x="3032" y="3018"/>
                  <a:pt x="1636" y="3231"/>
                  <a:pt x="1020" y="3283"/>
                </a:cubicBezTo>
                <a:cubicBezTo>
                  <a:pt x="404" y="3335"/>
                  <a:pt x="202" y="3214"/>
                  <a:pt x="0" y="3094"/>
                </a:cubicBezTo>
                <a:cubicBezTo>
                  <a:pt x="0" y="3094"/>
                  <a:pt x="41" y="0"/>
                  <a:pt x="41" y="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83" name="Freeform 3"/>
          <p:cNvSpPr>
            <a:spLocks/>
          </p:cNvSpPr>
          <p:nvPr/>
        </p:nvSpPr>
        <p:spPr bwMode="auto">
          <a:xfrm>
            <a:off x="2771775" y="4100513"/>
            <a:ext cx="4057650" cy="1357312"/>
          </a:xfrm>
          <a:custGeom>
            <a:avLst/>
            <a:gdLst>
              <a:gd name="T0" fmla="*/ 2362 w 2556"/>
              <a:gd name="T1" fmla="*/ 113 h 855"/>
              <a:gd name="T2" fmla="*/ 2492 w 2556"/>
              <a:gd name="T3" fmla="*/ 3 h 855"/>
              <a:gd name="T4" fmla="*/ 1980 w 2556"/>
              <a:gd name="T5" fmla="*/ 133 h 855"/>
              <a:gd name="T6" fmla="*/ 1578 w 2556"/>
              <a:gd name="T7" fmla="*/ 355 h 855"/>
              <a:gd name="T8" fmla="*/ 1178 w 2556"/>
              <a:gd name="T9" fmla="*/ 555 h 855"/>
              <a:gd name="T10" fmla="*/ 868 w 2556"/>
              <a:gd name="T11" fmla="*/ 506 h 855"/>
              <a:gd name="T12" fmla="*/ 585 w 2556"/>
              <a:gd name="T13" fmla="*/ 699 h 855"/>
              <a:gd name="T14" fmla="*/ 264 w 2556"/>
              <a:gd name="T15" fmla="*/ 649 h 855"/>
              <a:gd name="T16" fmla="*/ 0 w 2556"/>
              <a:gd name="T17" fmla="*/ 85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6" h="855">
                <a:moveTo>
                  <a:pt x="2362" y="113"/>
                </a:moveTo>
                <a:cubicBezTo>
                  <a:pt x="2384" y="95"/>
                  <a:pt x="2556" y="0"/>
                  <a:pt x="2492" y="3"/>
                </a:cubicBezTo>
                <a:cubicBezTo>
                  <a:pt x="2428" y="6"/>
                  <a:pt x="2132" y="74"/>
                  <a:pt x="1980" y="133"/>
                </a:cubicBezTo>
                <a:cubicBezTo>
                  <a:pt x="1828" y="192"/>
                  <a:pt x="1712" y="285"/>
                  <a:pt x="1578" y="355"/>
                </a:cubicBezTo>
                <a:cubicBezTo>
                  <a:pt x="1444" y="425"/>
                  <a:pt x="1296" y="530"/>
                  <a:pt x="1178" y="555"/>
                </a:cubicBezTo>
                <a:cubicBezTo>
                  <a:pt x="1060" y="580"/>
                  <a:pt x="967" y="482"/>
                  <a:pt x="868" y="506"/>
                </a:cubicBezTo>
                <a:cubicBezTo>
                  <a:pt x="769" y="530"/>
                  <a:pt x="684" y="676"/>
                  <a:pt x="585" y="699"/>
                </a:cubicBezTo>
                <a:cubicBezTo>
                  <a:pt x="484" y="723"/>
                  <a:pt x="361" y="623"/>
                  <a:pt x="264" y="649"/>
                </a:cubicBezTo>
                <a:cubicBezTo>
                  <a:pt x="167" y="676"/>
                  <a:pt x="45" y="820"/>
                  <a:pt x="0" y="855"/>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84" name="Freeform 4"/>
          <p:cNvSpPr>
            <a:spLocks/>
          </p:cNvSpPr>
          <p:nvPr/>
        </p:nvSpPr>
        <p:spPr bwMode="auto">
          <a:xfrm>
            <a:off x="5067300" y="3524250"/>
            <a:ext cx="1457325" cy="1489075"/>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85" name="Rectangle 5"/>
          <p:cNvSpPr>
            <a:spLocks noGrp="1" noChangeArrowheads="1"/>
          </p:cNvSpPr>
          <p:nvPr>
            <p:ph type="title"/>
          </p:nvPr>
        </p:nvSpPr>
        <p:spPr/>
        <p:txBody>
          <a:bodyPr/>
          <a:lstStyle/>
          <a:p>
            <a:r>
              <a:rPr lang="en-US" altLang="en-US"/>
              <a:t>xtal stuck on tray</a:t>
            </a:r>
          </a:p>
        </p:txBody>
      </p:sp>
      <p:sp>
        <p:nvSpPr>
          <p:cNvPr id="532486" name="Freeform 6"/>
          <p:cNvSpPr>
            <a:spLocks/>
          </p:cNvSpPr>
          <p:nvPr/>
        </p:nvSpPr>
        <p:spPr bwMode="auto">
          <a:xfrm>
            <a:off x="-187325" y="1119188"/>
            <a:ext cx="11202988" cy="6742112"/>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801 w 7057"/>
              <a:gd name="T13" fmla="*/ 2617 h 4247"/>
              <a:gd name="T14" fmla="*/ 3621 w 7057"/>
              <a:gd name="T15" fmla="*/ 2341 h 4247"/>
              <a:gd name="T16" fmla="*/ 4308 w 7057"/>
              <a:gd name="T17" fmla="*/ 2033 h 4247"/>
              <a:gd name="T18" fmla="*/ 4836 w 7057"/>
              <a:gd name="T19" fmla="*/ 1725 h 4247"/>
              <a:gd name="T20" fmla="*/ 5334 w 7057"/>
              <a:gd name="T21" fmla="*/ 1354 h 4247"/>
              <a:gd name="T22" fmla="*/ 5720 w 7057"/>
              <a:gd name="T23" fmla="*/ 968 h 4247"/>
              <a:gd name="T24" fmla="*/ 5933 w 7057"/>
              <a:gd name="T25" fmla="*/ 699 h 4247"/>
              <a:gd name="T26" fmla="*/ 6028 w 7057"/>
              <a:gd name="T27" fmla="*/ 502 h 4247"/>
              <a:gd name="T28" fmla="*/ 6052 w 7057"/>
              <a:gd name="T29" fmla="*/ 3714 h 4247"/>
              <a:gd name="T30" fmla="*/ 0 w 7057"/>
              <a:gd name="T31" fmla="*/ 3698 h 4247"/>
              <a:gd name="T32" fmla="*/ 23 w 7057"/>
              <a:gd name="T33"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899" y="2820"/>
                  <a:pt x="2130" y="2775"/>
                </a:cubicBezTo>
                <a:cubicBezTo>
                  <a:pt x="2361" y="2730"/>
                  <a:pt x="2553" y="2689"/>
                  <a:pt x="2801" y="2617"/>
                </a:cubicBezTo>
                <a:cubicBezTo>
                  <a:pt x="3049" y="2545"/>
                  <a:pt x="3370" y="2438"/>
                  <a:pt x="3621" y="2341"/>
                </a:cubicBezTo>
                <a:cubicBezTo>
                  <a:pt x="3872" y="2244"/>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87" name="Line 7"/>
          <p:cNvSpPr>
            <a:spLocks noChangeShapeType="1"/>
          </p:cNvSpPr>
          <p:nvPr/>
        </p:nvSpPr>
        <p:spPr bwMode="auto">
          <a:xfrm flipV="1">
            <a:off x="5068888" y="3692525"/>
            <a:ext cx="352425" cy="1320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88" name="Line 8"/>
          <p:cNvSpPr>
            <a:spLocks noChangeShapeType="1"/>
          </p:cNvSpPr>
          <p:nvPr/>
        </p:nvSpPr>
        <p:spPr bwMode="auto">
          <a:xfrm flipV="1">
            <a:off x="5308600" y="3765550"/>
            <a:ext cx="309563" cy="1157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89" name="Line 9"/>
          <p:cNvSpPr>
            <a:spLocks noChangeShapeType="1"/>
          </p:cNvSpPr>
          <p:nvPr/>
        </p:nvSpPr>
        <p:spPr bwMode="auto">
          <a:xfrm flipV="1">
            <a:off x="6018213" y="3822700"/>
            <a:ext cx="219075" cy="8191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90" name="Line 10"/>
          <p:cNvSpPr>
            <a:spLocks noChangeShapeType="1"/>
          </p:cNvSpPr>
          <p:nvPr/>
        </p:nvSpPr>
        <p:spPr bwMode="auto">
          <a:xfrm flipV="1">
            <a:off x="6337300" y="3783013"/>
            <a:ext cx="190500" cy="7143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91" name="Freeform 11"/>
          <p:cNvSpPr>
            <a:spLocks/>
          </p:cNvSpPr>
          <p:nvPr/>
        </p:nvSpPr>
        <p:spPr bwMode="auto">
          <a:xfrm>
            <a:off x="5422900" y="3678238"/>
            <a:ext cx="193675" cy="87312"/>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92" name="Freeform 12"/>
          <p:cNvSpPr>
            <a:spLocks/>
          </p:cNvSpPr>
          <p:nvPr/>
        </p:nvSpPr>
        <p:spPr bwMode="auto">
          <a:xfrm>
            <a:off x="5616575" y="3705225"/>
            <a:ext cx="619125" cy="111125"/>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93" name="Freeform 13"/>
          <p:cNvSpPr>
            <a:spLocks/>
          </p:cNvSpPr>
          <p:nvPr/>
        </p:nvSpPr>
        <p:spPr bwMode="auto">
          <a:xfrm>
            <a:off x="6238875" y="3711575"/>
            <a:ext cx="288925" cy="111125"/>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94" name="Freeform 14"/>
          <p:cNvSpPr>
            <a:spLocks/>
          </p:cNvSpPr>
          <p:nvPr/>
        </p:nvSpPr>
        <p:spPr bwMode="auto">
          <a:xfrm>
            <a:off x="5416550" y="3516313"/>
            <a:ext cx="1108075" cy="265112"/>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95" name="Freeform 15"/>
          <p:cNvSpPr>
            <a:spLocks/>
          </p:cNvSpPr>
          <p:nvPr/>
        </p:nvSpPr>
        <p:spPr bwMode="auto">
          <a:xfrm>
            <a:off x="2651125" y="4232275"/>
            <a:ext cx="3949700" cy="1187450"/>
          </a:xfrm>
          <a:custGeom>
            <a:avLst/>
            <a:gdLst>
              <a:gd name="T0" fmla="*/ 2488 w 2488"/>
              <a:gd name="T1" fmla="*/ 0 h 748"/>
              <a:gd name="T2" fmla="*/ 2076 w 2488"/>
              <a:gd name="T3" fmla="*/ 217 h 748"/>
              <a:gd name="T4" fmla="*/ 1655 w 2488"/>
              <a:gd name="T5" fmla="*/ 356 h 748"/>
              <a:gd name="T6" fmla="*/ 1489 w 2488"/>
              <a:gd name="T7" fmla="*/ 371 h 748"/>
              <a:gd name="T8" fmla="*/ 1208 w 2488"/>
              <a:gd name="T9" fmla="*/ 350 h 748"/>
              <a:gd name="T10" fmla="*/ 953 w 2488"/>
              <a:gd name="T11" fmla="*/ 552 h 748"/>
              <a:gd name="T12" fmla="*/ 603 w 2488"/>
              <a:gd name="T13" fmla="*/ 519 h 748"/>
              <a:gd name="T14" fmla="*/ 338 w 2488"/>
              <a:gd name="T15" fmla="*/ 723 h 748"/>
              <a:gd name="T16" fmla="*/ 0 w 2488"/>
              <a:gd name="T17" fmla="*/ 668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8" h="748">
                <a:moveTo>
                  <a:pt x="2488" y="0"/>
                </a:moveTo>
                <a:cubicBezTo>
                  <a:pt x="2419" y="36"/>
                  <a:pt x="2215" y="158"/>
                  <a:pt x="2076" y="217"/>
                </a:cubicBezTo>
                <a:cubicBezTo>
                  <a:pt x="1937" y="276"/>
                  <a:pt x="1753" y="330"/>
                  <a:pt x="1655" y="356"/>
                </a:cubicBezTo>
                <a:cubicBezTo>
                  <a:pt x="1558" y="382"/>
                  <a:pt x="1564" y="372"/>
                  <a:pt x="1489" y="371"/>
                </a:cubicBezTo>
                <a:cubicBezTo>
                  <a:pt x="1414" y="370"/>
                  <a:pt x="1297" y="320"/>
                  <a:pt x="1208" y="350"/>
                </a:cubicBezTo>
                <a:cubicBezTo>
                  <a:pt x="1119" y="380"/>
                  <a:pt x="1053" y="523"/>
                  <a:pt x="953" y="552"/>
                </a:cubicBezTo>
                <a:cubicBezTo>
                  <a:pt x="853" y="581"/>
                  <a:pt x="705" y="489"/>
                  <a:pt x="603" y="519"/>
                </a:cubicBezTo>
                <a:cubicBezTo>
                  <a:pt x="500" y="548"/>
                  <a:pt x="441" y="698"/>
                  <a:pt x="338" y="723"/>
                </a:cubicBezTo>
                <a:cubicBezTo>
                  <a:pt x="238" y="748"/>
                  <a:pt x="57" y="678"/>
                  <a:pt x="0" y="668"/>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496" name="Line 16"/>
          <p:cNvSpPr>
            <a:spLocks noChangeShapeType="1"/>
          </p:cNvSpPr>
          <p:nvPr/>
        </p:nvSpPr>
        <p:spPr bwMode="auto">
          <a:xfrm flipH="1">
            <a:off x="3657600" y="4324350"/>
            <a:ext cx="1109663" cy="365125"/>
          </a:xfrm>
          <a:prstGeom prst="line">
            <a:avLst/>
          </a:prstGeom>
          <a:noFill/>
          <a:ln w="381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324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496"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Freeform 2"/>
          <p:cNvSpPr>
            <a:spLocks/>
          </p:cNvSpPr>
          <p:nvPr/>
        </p:nvSpPr>
        <p:spPr bwMode="auto">
          <a:xfrm>
            <a:off x="-300038" y="1176338"/>
            <a:ext cx="8258176" cy="5294312"/>
          </a:xfrm>
          <a:custGeom>
            <a:avLst/>
            <a:gdLst>
              <a:gd name="T0" fmla="*/ 41 w 5202"/>
              <a:gd name="T1" fmla="*/ 0 h 3335"/>
              <a:gd name="T2" fmla="*/ 362 w 5202"/>
              <a:gd name="T3" fmla="*/ 8 h 3335"/>
              <a:gd name="T4" fmla="*/ 716 w 5202"/>
              <a:gd name="T5" fmla="*/ 8 h 3335"/>
              <a:gd name="T6" fmla="*/ 1168 w 5202"/>
              <a:gd name="T7" fmla="*/ 57 h 3335"/>
              <a:gd name="T8" fmla="*/ 1711 w 5202"/>
              <a:gd name="T9" fmla="*/ 148 h 3335"/>
              <a:gd name="T10" fmla="*/ 2156 w 5202"/>
              <a:gd name="T11" fmla="*/ 246 h 3335"/>
              <a:gd name="T12" fmla="*/ 2715 w 5202"/>
              <a:gd name="T13" fmla="*/ 411 h 3335"/>
              <a:gd name="T14" fmla="*/ 3299 w 5202"/>
              <a:gd name="T15" fmla="*/ 650 h 3335"/>
              <a:gd name="T16" fmla="*/ 3851 w 5202"/>
              <a:gd name="T17" fmla="*/ 929 h 3335"/>
              <a:gd name="T18" fmla="*/ 4180 w 5202"/>
              <a:gd name="T19" fmla="*/ 1143 h 3335"/>
              <a:gd name="T20" fmla="*/ 4583 w 5202"/>
              <a:gd name="T21" fmla="*/ 1423 h 3335"/>
              <a:gd name="T22" fmla="*/ 4830 w 5202"/>
              <a:gd name="T23" fmla="*/ 1645 h 3335"/>
              <a:gd name="T24" fmla="*/ 4945 w 5202"/>
              <a:gd name="T25" fmla="*/ 1802 h 3335"/>
              <a:gd name="T26" fmla="*/ 4994 w 5202"/>
              <a:gd name="T27" fmla="*/ 1859 h 3335"/>
              <a:gd name="T28" fmla="*/ 3694 w 5202"/>
              <a:gd name="T29" fmla="*/ 2781 h 3335"/>
              <a:gd name="T30" fmla="*/ 1020 w 5202"/>
              <a:gd name="T31" fmla="*/ 3283 h 3335"/>
              <a:gd name="T32" fmla="*/ 0 w 5202"/>
              <a:gd name="T33" fmla="*/ 3094 h 3335"/>
              <a:gd name="T34" fmla="*/ 41 w 5202"/>
              <a:gd name="T35" fmla="*/ 0 h 3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02" h="3335">
                <a:moveTo>
                  <a:pt x="41" y="0"/>
                </a:moveTo>
                <a:cubicBezTo>
                  <a:pt x="145" y="3"/>
                  <a:pt x="250" y="7"/>
                  <a:pt x="362" y="8"/>
                </a:cubicBezTo>
                <a:cubicBezTo>
                  <a:pt x="474" y="9"/>
                  <a:pt x="582" y="0"/>
                  <a:pt x="716" y="8"/>
                </a:cubicBezTo>
                <a:cubicBezTo>
                  <a:pt x="850" y="16"/>
                  <a:pt x="1002" y="34"/>
                  <a:pt x="1168" y="57"/>
                </a:cubicBezTo>
                <a:cubicBezTo>
                  <a:pt x="1334" y="80"/>
                  <a:pt x="1546" y="116"/>
                  <a:pt x="1711" y="148"/>
                </a:cubicBezTo>
                <a:cubicBezTo>
                  <a:pt x="1876" y="180"/>
                  <a:pt x="1989" y="202"/>
                  <a:pt x="2156" y="246"/>
                </a:cubicBezTo>
                <a:cubicBezTo>
                  <a:pt x="2323" y="290"/>
                  <a:pt x="2525" y="344"/>
                  <a:pt x="2715" y="411"/>
                </a:cubicBezTo>
                <a:cubicBezTo>
                  <a:pt x="2905" y="478"/>
                  <a:pt x="3110" y="564"/>
                  <a:pt x="3299" y="650"/>
                </a:cubicBezTo>
                <a:cubicBezTo>
                  <a:pt x="3488" y="736"/>
                  <a:pt x="3704" y="847"/>
                  <a:pt x="3851" y="929"/>
                </a:cubicBezTo>
                <a:cubicBezTo>
                  <a:pt x="3998" y="1011"/>
                  <a:pt x="4058" y="1061"/>
                  <a:pt x="4180" y="1143"/>
                </a:cubicBezTo>
                <a:cubicBezTo>
                  <a:pt x="4302" y="1225"/>
                  <a:pt x="4475" y="1339"/>
                  <a:pt x="4583" y="1423"/>
                </a:cubicBezTo>
                <a:cubicBezTo>
                  <a:pt x="4691" y="1507"/>
                  <a:pt x="4770" y="1582"/>
                  <a:pt x="4830" y="1645"/>
                </a:cubicBezTo>
                <a:cubicBezTo>
                  <a:pt x="4890" y="1708"/>
                  <a:pt x="4918" y="1766"/>
                  <a:pt x="4945" y="1802"/>
                </a:cubicBezTo>
                <a:cubicBezTo>
                  <a:pt x="4972" y="1838"/>
                  <a:pt x="5202" y="1696"/>
                  <a:pt x="4994" y="1859"/>
                </a:cubicBezTo>
                <a:cubicBezTo>
                  <a:pt x="4786" y="2022"/>
                  <a:pt x="4356" y="2544"/>
                  <a:pt x="3694" y="2781"/>
                </a:cubicBezTo>
                <a:cubicBezTo>
                  <a:pt x="3032" y="3018"/>
                  <a:pt x="1636" y="3231"/>
                  <a:pt x="1020" y="3283"/>
                </a:cubicBezTo>
                <a:cubicBezTo>
                  <a:pt x="404" y="3335"/>
                  <a:pt x="202" y="3214"/>
                  <a:pt x="0" y="3094"/>
                </a:cubicBezTo>
                <a:cubicBezTo>
                  <a:pt x="0" y="3094"/>
                  <a:pt x="41" y="0"/>
                  <a:pt x="41" y="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07" name="Freeform 3"/>
          <p:cNvSpPr>
            <a:spLocks/>
          </p:cNvSpPr>
          <p:nvPr/>
        </p:nvSpPr>
        <p:spPr bwMode="auto">
          <a:xfrm>
            <a:off x="5067300" y="3524250"/>
            <a:ext cx="1895475" cy="1489075"/>
          </a:xfrm>
          <a:custGeom>
            <a:avLst/>
            <a:gdLst>
              <a:gd name="T0" fmla="*/ 0 w 1194"/>
              <a:gd name="T1" fmla="*/ 938 h 938"/>
              <a:gd name="T2" fmla="*/ 222 w 1194"/>
              <a:gd name="T3" fmla="*/ 108 h 938"/>
              <a:gd name="T4" fmla="*/ 258 w 1194"/>
              <a:gd name="T5" fmla="*/ 84 h 938"/>
              <a:gd name="T6" fmla="*/ 316 w 1194"/>
              <a:gd name="T7" fmla="*/ 54 h 938"/>
              <a:gd name="T8" fmla="*/ 386 w 1194"/>
              <a:gd name="T9" fmla="*/ 26 h 938"/>
              <a:gd name="T10" fmla="*/ 466 w 1194"/>
              <a:gd name="T11" fmla="*/ 8 h 938"/>
              <a:gd name="T12" fmla="*/ 550 w 1194"/>
              <a:gd name="T13" fmla="*/ 0 h 938"/>
              <a:gd name="T14" fmla="*/ 650 w 1194"/>
              <a:gd name="T15" fmla="*/ 2 h 938"/>
              <a:gd name="T16" fmla="*/ 726 w 1194"/>
              <a:gd name="T17" fmla="*/ 12 h 938"/>
              <a:gd name="T18" fmla="*/ 788 w 1194"/>
              <a:gd name="T19" fmla="*/ 30 h 938"/>
              <a:gd name="T20" fmla="*/ 824 w 1194"/>
              <a:gd name="T21" fmla="*/ 56 h 938"/>
              <a:gd name="T22" fmla="*/ 862 w 1194"/>
              <a:gd name="T23" fmla="*/ 88 h 938"/>
              <a:gd name="T24" fmla="*/ 928 w 1194"/>
              <a:gd name="T25" fmla="*/ 142 h 938"/>
              <a:gd name="T26" fmla="*/ 1194 w 1194"/>
              <a:gd name="T27" fmla="*/ 412 h 938"/>
              <a:gd name="T28" fmla="*/ 1048 w 1194"/>
              <a:gd name="T29" fmla="*/ 488 h 938"/>
              <a:gd name="T30" fmla="*/ 864 w 1194"/>
              <a:gd name="T31" fmla="*/ 584 h 938"/>
              <a:gd name="T32" fmla="*/ 648 w 1194"/>
              <a:gd name="T33" fmla="*/ 684 h 938"/>
              <a:gd name="T34" fmla="*/ 512 w 1194"/>
              <a:gd name="T35" fmla="*/ 744 h 938"/>
              <a:gd name="T36" fmla="*/ 358 w 1194"/>
              <a:gd name="T37" fmla="*/ 806 h 938"/>
              <a:gd name="T38" fmla="*/ 174 w 1194"/>
              <a:gd name="T39" fmla="*/ 878 h 938"/>
              <a:gd name="T40" fmla="*/ 58 w 1194"/>
              <a:gd name="T41" fmla="*/ 916 h 938"/>
              <a:gd name="T42" fmla="*/ 0 w 1194"/>
              <a:gd name="T43"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4"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928" y="142"/>
                </a:lnTo>
                <a:lnTo>
                  <a:pt x="1194" y="412"/>
                </a:lnTo>
                <a:lnTo>
                  <a:pt x="1048" y="488"/>
                </a:lnTo>
                <a:lnTo>
                  <a:pt x="864" y="58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08" name="Rectangle 4"/>
          <p:cNvSpPr>
            <a:spLocks noGrp="1" noChangeArrowheads="1"/>
          </p:cNvSpPr>
          <p:nvPr>
            <p:ph type="title"/>
          </p:nvPr>
        </p:nvSpPr>
        <p:spPr/>
        <p:txBody>
          <a:bodyPr/>
          <a:lstStyle/>
          <a:p>
            <a:r>
              <a:rPr lang="en-US" altLang="en-US"/>
              <a:t>xtal stuck on tray</a:t>
            </a:r>
          </a:p>
        </p:txBody>
      </p:sp>
      <p:sp>
        <p:nvSpPr>
          <p:cNvPr id="533509" name="Freeform 5"/>
          <p:cNvSpPr>
            <a:spLocks/>
          </p:cNvSpPr>
          <p:nvPr/>
        </p:nvSpPr>
        <p:spPr bwMode="auto">
          <a:xfrm>
            <a:off x="-187325" y="1119188"/>
            <a:ext cx="11202988" cy="6742112"/>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801 w 7057"/>
              <a:gd name="T13" fmla="*/ 2617 h 4247"/>
              <a:gd name="T14" fmla="*/ 3621 w 7057"/>
              <a:gd name="T15" fmla="*/ 2341 h 4247"/>
              <a:gd name="T16" fmla="*/ 4308 w 7057"/>
              <a:gd name="T17" fmla="*/ 2033 h 4247"/>
              <a:gd name="T18" fmla="*/ 4836 w 7057"/>
              <a:gd name="T19" fmla="*/ 1725 h 4247"/>
              <a:gd name="T20" fmla="*/ 5334 w 7057"/>
              <a:gd name="T21" fmla="*/ 1354 h 4247"/>
              <a:gd name="T22" fmla="*/ 5720 w 7057"/>
              <a:gd name="T23" fmla="*/ 968 h 4247"/>
              <a:gd name="T24" fmla="*/ 5933 w 7057"/>
              <a:gd name="T25" fmla="*/ 699 h 4247"/>
              <a:gd name="T26" fmla="*/ 6028 w 7057"/>
              <a:gd name="T27" fmla="*/ 502 h 4247"/>
              <a:gd name="T28" fmla="*/ 6052 w 7057"/>
              <a:gd name="T29" fmla="*/ 3714 h 4247"/>
              <a:gd name="T30" fmla="*/ 0 w 7057"/>
              <a:gd name="T31" fmla="*/ 3698 h 4247"/>
              <a:gd name="T32" fmla="*/ 23 w 7057"/>
              <a:gd name="T33"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899" y="2820"/>
                  <a:pt x="2130" y="2775"/>
                </a:cubicBezTo>
                <a:cubicBezTo>
                  <a:pt x="2361" y="2730"/>
                  <a:pt x="2553" y="2689"/>
                  <a:pt x="2801" y="2617"/>
                </a:cubicBezTo>
                <a:cubicBezTo>
                  <a:pt x="3049" y="2545"/>
                  <a:pt x="3370" y="2438"/>
                  <a:pt x="3621" y="2341"/>
                </a:cubicBezTo>
                <a:cubicBezTo>
                  <a:pt x="3872" y="2244"/>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10" name="Line 6"/>
          <p:cNvSpPr>
            <a:spLocks noChangeShapeType="1"/>
          </p:cNvSpPr>
          <p:nvPr/>
        </p:nvSpPr>
        <p:spPr bwMode="auto">
          <a:xfrm flipV="1">
            <a:off x="5068888" y="3692525"/>
            <a:ext cx="352425" cy="1320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11" name="Line 7"/>
          <p:cNvSpPr>
            <a:spLocks noChangeShapeType="1"/>
          </p:cNvSpPr>
          <p:nvPr/>
        </p:nvSpPr>
        <p:spPr bwMode="auto">
          <a:xfrm flipV="1">
            <a:off x="5308600" y="3765550"/>
            <a:ext cx="309563" cy="1157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12" name="Line 8"/>
          <p:cNvSpPr>
            <a:spLocks noChangeShapeType="1"/>
          </p:cNvSpPr>
          <p:nvPr/>
        </p:nvSpPr>
        <p:spPr bwMode="auto">
          <a:xfrm flipV="1">
            <a:off x="6183313" y="3822700"/>
            <a:ext cx="53975" cy="7493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13" name="Freeform 9"/>
          <p:cNvSpPr>
            <a:spLocks/>
          </p:cNvSpPr>
          <p:nvPr/>
        </p:nvSpPr>
        <p:spPr bwMode="auto">
          <a:xfrm>
            <a:off x="5422900" y="3678238"/>
            <a:ext cx="193675" cy="87312"/>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14" name="Freeform 10"/>
          <p:cNvSpPr>
            <a:spLocks/>
          </p:cNvSpPr>
          <p:nvPr/>
        </p:nvSpPr>
        <p:spPr bwMode="auto">
          <a:xfrm>
            <a:off x="5616575" y="3705225"/>
            <a:ext cx="619125" cy="111125"/>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15" name="Freeform 11"/>
          <p:cNvSpPr>
            <a:spLocks/>
          </p:cNvSpPr>
          <p:nvPr/>
        </p:nvSpPr>
        <p:spPr bwMode="auto">
          <a:xfrm>
            <a:off x="6238875" y="3752850"/>
            <a:ext cx="304800" cy="69850"/>
          </a:xfrm>
          <a:custGeom>
            <a:avLst/>
            <a:gdLst>
              <a:gd name="T0" fmla="*/ 0 w 192"/>
              <a:gd name="T1" fmla="*/ 44 h 44"/>
              <a:gd name="T2" fmla="*/ 102 w 192"/>
              <a:gd name="T3" fmla="*/ 8 h 44"/>
              <a:gd name="T4" fmla="*/ 192 w 192"/>
              <a:gd name="T5" fmla="*/ 0 h 44"/>
            </a:gdLst>
            <a:ahLst/>
            <a:cxnLst>
              <a:cxn ang="0">
                <a:pos x="T0" y="T1"/>
              </a:cxn>
              <a:cxn ang="0">
                <a:pos x="T2" y="T3"/>
              </a:cxn>
              <a:cxn ang="0">
                <a:pos x="T4" y="T5"/>
              </a:cxn>
            </a:cxnLst>
            <a:rect l="0" t="0" r="r" b="b"/>
            <a:pathLst>
              <a:path w="192" h="44">
                <a:moveTo>
                  <a:pt x="0" y="44"/>
                </a:moveTo>
                <a:cubicBezTo>
                  <a:pt x="17" y="38"/>
                  <a:pt x="70" y="15"/>
                  <a:pt x="102" y="8"/>
                </a:cubicBezTo>
                <a:cubicBezTo>
                  <a:pt x="134" y="1"/>
                  <a:pt x="173" y="2"/>
                  <a:pt x="192" y="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16" name="Freeform 12"/>
          <p:cNvSpPr>
            <a:spLocks/>
          </p:cNvSpPr>
          <p:nvPr/>
        </p:nvSpPr>
        <p:spPr bwMode="auto">
          <a:xfrm>
            <a:off x="5416550" y="3517900"/>
            <a:ext cx="1127125" cy="228600"/>
          </a:xfrm>
          <a:custGeom>
            <a:avLst/>
            <a:gdLst>
              <a:gd name="T0" fmla="*/ 0 w 710"/>
              <a:gd name="T1" fmla="*/ 110 h 144"/>
              <a:gd name="T2" fmla="*/ 232 w 710"/>
              <a:gd name="T3" fmla="*/ 14 h 144"/>
              <a:gd name="T4" fmla="*/ 538 w 710"/>
              <a:gd name="T5" fmla="*/ 24 h 144"/>
              <a:gd name="T6" fmla="*/ 710 w 710"/>
              <a:gd name="T7" fmla="*/ 144 h 144"/>
            </a:gdLst>
            <a:ahLst/>
            <a:cxnLst>
              <a:cxn ang="0">
                <a:pos x="T0" y="T1"/>
              </a:cxn>
              <a:cxn ang="0">
                <a:pos x="T2" y="T3"/>
              </a:cxn>
              <a:cxn ang="0">
                <a:pos x="T4" y="T5"/>
              </a:cxn>
              <a:cxn ang="0">
                <a:pos x="T6" y="T7"/>
              </a:cxn>
            </a:cxnLst>
            <a:rect l="0" t="0" r="r" b="b"/>
            <a:pathLst>
              <a:path w="710" h="144">
                <a:moveTo>
                  <a:pt x="0" y="110"/>
                </a:moveTo>
                <a:cubicBezTo>
                  <a:pt x="71" y="69"/>
                  <a:pt x="142" y="28"/>
                  <a:pt x="232" y="14"/>
                </a:cubicBezTo>
                <a:cubicBezTo>
                  <a:pt x="322" y="0"/>
                  <a:pt x="458" y="2"/>
                  <a:pt x="538" y="24"/>
                </a:cubicBezTo>
                <a:cubicBezTo>
                  <a:pt x="618" y="46"/>
                  <a:pt x="674" y="119"/>
                  <a:pt x="710" y="144"/>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33517" name="Group 13"/>
          <p:cNvGrpSpPr>
            <a:grpSpLocks/>
          </p:cNvGrpSpPr>
          <p:nvPr/>
        </p:nvGrpSpPr>
        <p:grpSpPr bwMode="auto">
          <a:xfrm rot="2784419">
            <a:off x="-721519" y="2536032"/>
            <a:ext cx="4633913" cy="1060450"/>
            <a:chOff x="816" y="2123"/>
            <a:chExt cx="2586" cy="805"/>
          </a:xfrm>
        </p:grpSpPr>
        <p:sp>
          <p:nvSpPr>
            <p:cNvPr id="533518" name="Freeform 14"/>
            <p:cNvSpPr>
              <a:spLocks noChangeAspect="1"/>
            </p:cNvSpPr>
            <p:nvPr/>
          </p:nvSpPr>
          <p:spPr bwMode="auto">
            <a:xfrm flipH="1">
              <a:off x="2001" y="2123"/>
              <a:ext cx="1401" cy="805"/>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19" name="Freeform 15"/>
            <p:cNvSpPr>
              <a:spLocks/>
            </p:cNvSpPr>
            <p:nvPr/>
          </p:nvSpPr>
          <p:spPr bwMode="auto">
            <a:xfrm flipH="1">
              <a:off x="816" y="2347"/>
              <a:ext cx="1306" cy="168"/>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20" name="Freeform 16"/>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Lst>
              <a:ahLst/>
              <a:cxnLst>
                <a:cxn ang="0">
                  <a:pos x="T0" y="T1"/>
                </a:cxn>
                <a:cxn ang="0">
                  <a:pos x="T2" y="T3"/>
                </a:cxn>
                <a:cxn ang="0">
                  <a:pos x="T4" y="T5"/>
                </a:cxn>
                <a:cxn ang="0">
                  <a:pos x="T6" y="T7"/>
                </a:cxn>
                <a:cxn ang="0">
                  <a:pos x="T8" y="T9"/>
                </a:cxn>
                <a:cxn ang="0">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33521" name="Group 17"/>
          <p:cNvGrpSpPr>
            <a:grpSpLocks/>
          </p:cNvGrpSpPr>
          <p:nvPr/>
        </p:nvGrpSpPr>
        <p:grpSpPr bwMode="auto">
          <a:xfrm rot="1505789">
            <a:off x="2308225" y="2509838"/>
            <a:ext cx="4633913" cy="1060450"/>
            <a:chOff x="816" y="2123"/>
            <a:chExt cx="2586" cy="805"/>
          </a:xfrm>
        </p:grpSpPr>
        <p:sp>
          <p:nvSpPr>
            <p:cNvPr id="533522" name="Freeform 18"/>
            <p:cNvSpPr>
              <a:spLocks noChangeAspect="1"/>
            </p:cNvSpPr>
            <p:nvPr/>
          </p:nvSpPr>
          <p:spPr bwMode="auto">
            <a:xfrm flipH="1">
              <a:off x="2001" y="2123"/>
              <a:ext cx="1401" cy="805"/>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23" name="Freeform 19"/>
            <p:cNvSpPr>
              <a:spLocks/>
            </p:cNvSpPr>
            <p:nvPr/>
          </p:nvSpPr>
          <p:spPr bwMode="auto">
            <a:xfrm flipH="1">
              <a:off x="816" y="2347"/>
              <a:ext cx="1306" cy="168"/>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524" name="Freeform 20"/>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Lst>
              <a:ahLst/>
              <a:cxnLst>
                <a:cxn ang="0">
                  <a:pos x="T0" y="T1"/>
                </a:cxn>
                <a:cxn ang="0">
                  <a:pos x="T2" y="T3"/>
                </a:cxn>
                <a:cxn ang="0">
                  <a:pos x="T4" y="T5"/>
                </a:cxn>
                <a:cxn ang="0">
                  <a:pos x="T6" y="T7"/>
                </a:cxn>
                <a:cxn ang="0">
                  <a:pos x="T8" y="T9"/>
                </a:cxn>
                <a:cxn ang="0">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335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33521"/>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5335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Freeform 2"/>
          <p:cNvSpPr>
            <a:spLocks/>
          </p:cNvSpPr>
          <p:nvPr/>
        </p:nvSpPr>
        <p:spPr bwMode="auto">
          <a:xfrm>
            <a:off x="-300038" y="1176338"/>
            <a:ext cx="8258176" cy="5294312"/>
          </a:xfrm>
          <a:custGeom>
            <a:avLst/>
            <a:gdLst>
              <a:gd name="T0" fmla="*/ 41 w 5202"/>
              <a:gd name="T1" fmla="*/ 0 h 3335"/>
              <a:gd name="T2" fmla="*/ 362 w 5202"/>
              <a:gd name="T3" fmla="*/ 8 h 3335"/>
              <a:gd name="T4" fmla="*/ 716 w 5202"/>
              <a:gd name="T5" fmla="*/ 8 h 3335"/>
              <a:gd name="T6" fmla="*/ 1168 w 5202"/>
              <a:gd name="T7" fmla="*/ 57 h 3335"/>
              <a:gd name="T8" fmla="*/ 1711 w 5202"/>
              <a:gd name="T9" fmla="*/ 148 h 3335"/>
              <a:gd name="T10" fmla="*/ 2156 w 5202"/>
              <a:gd name="T11" fmla="*/ 246 h 3335"/>
              <a:gd name="T12" fmla="*/ 2715 w 5202"/>
              <a:gd name="T13" fmla="*/ 411 h 3335"/>
              <a:gd name="T14" fmla="*/ 3299 w 5202"/>
              <a:gd name="T15" fmla="*/ 650 h 3335"/>
              <a:gd name="T16" fmla="*/ 3851 w 5202"/>
              <a:gd name="T17" fmla="*/ 929 h 3335"/>
              <a:gd name="T18" fmla="*/ 4180 w 5202"/>
              <a:gd name="T19" fmla="*/ 1143 h 3335"/>
              <a:gd name="T20" fmla="*/ 4583 w 5202"/>
              <a:gd name="T21" fmla="*/ 1423 h 3335"/>
              <a:gd name="T22" fmla="*/ 4830 w 5202"/>
              <a:gd name="T23" fmla="*/ 1645 h 3335"/>
              <a:gd name="T24" fmla="*/ 4945 w 5202"/>
              <a:gd name="T25" fmla="*/ 1802 h 3335"/>
              <a:gd name="T26" fmla="*/ 4994 w 5202"/>
              <a:gd name="T27" fmla="*/ 1859 h 3335"/>
              <a:gd name="T28" fmla="*/ 3694 w 5202"/>
              <a:gd name="T29" fmla="*/ 2781 h 3335"/>
              <a:gd name="T30" fmla="*/ 1020 w 5202"/>
              <a:gd name="T31" fmla="*/ 3283 h 3335"/>
              <a:gd name="T32" fmla="*/ 0 w 5202"/>
              <a:gd name="T33" fmla="*/ 3094 h 3335"/>
              <a:gd name="T34" fmla="*/ 41 w 5202"/>
              <a:gd name="T35" fmla="*/ 0 h 3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02" h="3335">
                <a:moveTo>
                  <a:pt x="41" y="0"/>
                </a:moveTo>
                <a:cubicBezTo>
                  <a:pt x="145" y="3"/>
                  <a:pt x="250" y="7"/>
                  <a:pt x="362" y="8"/>
                </a:cubicBezTo>
                <a:cubicBezTo>
                  <a:pt x="474" y="9"/>
                  <a:pt x="582" y="0"/>
                  <a:pt x="716" y="8"/>
                </a:cubicBezTo>
                <a:cubicBezTo>
                  <a:pt x="850" y="16"/>
                  <a:pt x="1002" y="34"/>
                  <a:pt x="1168" y="57"/>
                </a:cubicBezTo>
                <a:cubicBezTo>
                  <a:pt x="1334" y="80"/>
                  <a:pt x="1546" y="116"/>
                  <a:pt x="1711" y="148"/>
                </a:cubicBezTo>
                <a:cubicBezTo>
                  <a:pt x="1876" y="180"/>
                  <a:pt x="1989" y="202"/>
                  <a:pt x="2156" y="246"/>
                </a:cubicBezTo>
                <a:cubicBezTo>
                  <a:pt x="2323" y="290"/>
                  <a:pt x="2525" y="344"/>
                  <a:pt x="2715" y="411"/>
                </a:cubicBezTo>
                <a:cubicBezTo>
                  <a:pt x="2905" y="478"/>
                  <a:pt x="3110" y="564"/>
                  <a:pt x="3299" y="650"/>
                </a:cubicBezTo>
                <a:cubicBezTo>
                  <a:pt x="3488" y="736"/>
                  <a:pt x="3704" y="847"/>
                  <a:pt x="3851" y="929"/>
                </a:cubicBezTo>
                <a:cubicBezTo>
                  <a:pt x="3998" y="1011"/>
                  <a:pt x="4058" y="1061"/>
                  <a:pt x="4180" y="1143"/>
                </a:cubicBezTo>
                <a:cubicBezTo>
                  <a:pt x="4302" y="1225"/>
                  <a:pt x="4475" y="1339"/>
                  <a:pt x="4583" y="1423"/>
                </a:cubicBezTo>
                <a:cubicBezTo>
                  <a:pt x="4691" y="1507"/>
                  <a:pt x="4770" y="1582"/>
                  <a:pt x="4830" y="1645"/>
                </a:cubicBezTo>
                <a:cubicBezTo>
                  <a:pt x="4890" y="1708"/>
                  <a:pt x="4918" y="1766"/>
                  <a:pt x="4945" y="1802"/>
                </a:cubicBezTo>
                <a:cubicBezTo>
                  <a:pt x="4972" y="1838"/>
                  <a:pt x="5202" y="1696"/>
                  <a:pt x="4994" y="1859"/>
                </a:cubicBezTo>
                <a:cubicBezTo>
                  <a:pt x="4786" y="2022"/>
                  <a:pt x="4356" y="2544"/>
                  <a:pt x="3694" y="2781"/>
                </a:cubicBezTo>
                <a:cubicBezTo>
                  <a:pt x="3032" y="3018"/>
                  <a:pt x="1636" y="3231"/>
                  <a:pt x="1020" y="3283"/>
                </a:cubicBezTo>
                <a:cubicBezTo>
                  <a:pt x="404" y="3335"/>
                  <a:pt x="202" y="3214"/>
                  <a:pt x="0" y="3094"/>
                </a:cubicBezTo>
                <a:cubicBezTo>
                  <a:pt x="0" y="3094"/>
                  <a:pt x="41" y="0"/>
                  <a:pt x="41" y="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31" name="Freeform 3"/>
          <p:cNvSpPr>
            <a:spLocks/>
          </p:cNvSpPr>
          <p:nvPr/>
        </p:nvSpPr>
        <p:spPr bwMode="auto">
          <a:xfrm>
            <a:off x="2771775" y="3836988"/>
            <a:ext cx="4519613" cy="1620837"/>
          </a:xfrm>
          <a:custGeom>
            <a:avLst/>
            <a:gdLst>
              <a:gd name="T0" fmla="*/ 2600 w 2847"/>
              <a:gd name="T1" fmla="*/ 149 h 1021"/>
              <a:gd name="T2" fmla="*/ 2744 w 2847"/>
              <a:gd name="T3" fmla="*/ 25 h 1021"/>
              <a:gd name="T4" fmla="*/ 1980 w 2847"/>
              <a:gd name="T5" fmla="*/ 299 h 1021"/>
              <a:gd name="T6" fmla="*/ 1578 w 2847"/>
              <a:gd name="T7" fmla="*/ 521 h 1021"/>
              <a:gd name="T8" fmla="*/ 1178 w 2847"/>
              <a:gd name="T9" fmla="*/ 721 h 1021"/>
              <a:gd name="T10" fmla="*/ 868 w 2847"/>
              <a:gd name="T11" fmla="*/ 672 h 1021"/>
              <a:gd name="T12" fmla="*/ 585 w 2847"/>
              <a:gd name="T13" fmla="*/ 865 h 1021"/>
              <a:gd name="T14" fmla="*/ 264 w 2847"/>
              <a:gd name="T15" fmla="*/ 815 h 1021"/>
              <a:gd name="T16" fmla="*/ 0 w 2847"/>
              <a:gd name="T17" fmla="*/ 1021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47" h="1021">
                <a:moveTo>
                  <a:pt x="2600" y="149"/>
                </a:moveTo>
                <a:cubicBezTo>
                  <a:pt x="2624" y="129"/>
                  <a:pt x="2847" y="0"/>
                  <a:pt x="2744" y="25"/>
                </a:cubicBezTo>
                <a:cubicBezTo>
                  <a:pt x="2641" y="50"/>
                  <a:pt x="2174" y="216"/>
                  <a:pt x="1980" y="299"/>
                </a:cubicBezTo>
                <a:cubicBezTo>
                  <a:pt x="1786" y="382"/>
                  <a:pt x="1712" y="451"/>
                  <a:pt x="1578" y="521"/>
                </a:cubicBezTo>
                <a:cubicBezTo>
                  <a:pt x="1444" y="591"/>
                  <a:pt x="1296" y="696"/>
                  <a:pt x="1178" y="721"/>
                </a:cubicBezTo>
                <a:cubicBezTo>
                  <a:pt x="1060" y="746"/>
                  <a:pt x="967" y="648"/>
                  <a:pt x="868" y="672"/>
                </a:cubicBezTo>
                <a:cubicBezTo>
                  <a:pt x="769" y="696"/>
                  <a:pt x="684" y="842"/>
                  <a:pt x="585" y="865"/>
                </a:cubicBezTo>
                <a:cubicBezTo>
                  <a:pt x="484" y="889"/>
                  <a:pt x="361" y="789"/>
                  <a:pt x="264" y="815"/>
                </a:cubicBezTo>
                <a:cubicBezTo>
                  <a:pt x="167" y="842"/>
                  <a:pt x="45" y="986"/>
                  <a:pt x="0" y="1021"/>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32" name="Freeform 4"/>
          <p:cNvSpPr>
            <a:spLocks/>
          </p:cNvSpPr>
          <p:nvPr/>
        </p:nvSpPr>
        <p:spPr bwMode="auto">
          <a:xfrm>
            <a:off x="5067300" y="3524250"/>
            <a:ext cx="1895475" cy="1489075"/>
          </a:xfrm>
          <a:custGeom>
            <a:avLst/>
            <a:gdLst>
              <a:gd name="T0" fmla="*/ 0 w 1194"/>
              <a:gd name="T1" fmla="*/ 938 h 938"/>
              <a:gd name="T2" fmla="*/ 222 w 1194"/>
              <a:gd name="T3" fmla="*/ 108 h 938"/>
              <a:gd name="T4" fmla="*/ 258 w 1194"/>
              <a:gd name="T5" fmla="*/ 84 h 938"/>
              <a:gd name="T6" fmla="*/ 316 w 1194"/>
              <a:gd name="T7" fmla="*/ 54 h 938"/>
              <a:gd name="T8" fmla="*/ 386 w 1194"/>
              <a:gd name="T9" fmla="*/ 26 h 938"/>
              <a:gd name="T10" fmla="*/ 466 w 1194"/>
              <a:gd name="T11" fmla="*/ 8 h 938"/>
              <a:gd name="T12" fmla="*/ 550 w 1194"/>
              <a:gd name="T13" fmla="*/ 0 h 938"/>
              <a:gd name="T14" fmla="*/ 650 w 1194"/>
              <a:gd name="T15" fmla="*/ 2 h 938"/>
              <a:gd name="T16" fmla="*/ 726 w 1194"/>
              <a:gd name="T17" fmla="*/ 12 h 938"/>
              <a:gd name="T18" fmla="*/ 788 w 1194"/>
              <a:gd name="T19" fmla="*/ 30 h 938"/>
              <a:gd name="T20" fmla="*/ 824 w 1194"/>
              <a:gd name="T21" fmla="*/ 56 h 938"/>
              <a:gd name="T22" fmla="*/ 862 w 1194"/>
              <a:gd name="T23" fmla="*/ 88 h 938"/>
              <a:gd name="T24" fmla="*/ 928 w 1194"/>
              <a:gd name="T25" fmla="*/ 142 h 938"/>
              <a:gd name="T26" fmla="*/ 1194 w 1194"/>
              <a:gd name="T27" fmla="*/ 412 h 938"/>
              <a:gd name="T28" fmla="*/ 1048 w 1194"/>
              <a:gd name="T29" fmla="*/ 488 h 938"/>
              <a:gd name="T30" fmla="*/ 864 w 1194"/>
              <a:gd name="T31" fmla="*/ 584 h 938"/>
              <a:gd name="T32" fmla="*/ 648 w 1194"/>
              <a:gd name="T33" fmla="*/ 684 h 938"/>
              <a:gd name="T34" fmla="*/ 512 w 1194"/>
              <a:gd name="T35" fmla="*/ 744 h 938"/>
              <a:gd name="T36" fmla="*/ 358 w 1194"/>
              <a:gd name="T37" fmla="*/ 806 h 938"/>
              <a:gd name="T38" fmla="*/ 174 w 1194"/>
              <a:gd name="T39" fmla="*/ 878 h 938"/>
              <a:gd name="T40" fmla="*/ 58 w 1194"/>
              <a:gd name="T41" fmla="*/ 916 h 938"/>
              <a:gd name="T42" fmla="*/ 0 w 1194"/>
              <a:gd name="T43"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4"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928" y="142"/>
                </a:lnTo>
                <a:lnTo>
                  <a:pt x="1194" y="412"/>
                </a:lnTo>
                <a:lnTo>
                  <a:pt x="1048" y="488"/>
                </a:lnTo>
                <a:lnTo>
                  <a:pt x="864" y="58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33" name="Rectangle 5"/>
          <p:cNvSpPr>
            <a:spLocks noGrp="1" noChangeArrowheads="1"/>
          </p:cNvSpPr>
          <p:nvPr>
            <p:ph type="title"/>
          </p:nvPr>
        </p:nvSpPr>
        <p:spPr/>
        <p:txBody>
          <a:bodyPr/>
          <a:lstStyle/>
          <a:p>
            <a:r>
              <a:rPr lang="en-US" altLang="en-US"/>
              <a:t>xtal stuck on tray</a:t>
            </a:r>
          </a:p>
        </p:txBody>
      </p:sp>
      <p:sp>
        <p:nvSpPr>
          <p:cNvPr id="534534" name="Freeform 6"/>
          <p:cNvSpPr>
            <a:spLocks/>
          </p:cNvSpPr>
          <p:nvPr/>
        </p:nvSpPr>
        <p:spPr bwMode="auto">
          <a:xfrm>
            <a:off x="-187325" y="1119188"/>
            <a:ext cx="11202988" cy="6742112"/>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801 w 7057"/>
              <a:gd name="T13" fmla="*/ 2617 h 4247"/>
              <a:gd name="T14" fmla="*/ 3621 w 7057"/>
              <a:gd name="T15" fmla="*/ 2341 h 4247"/>
              <a:gd name="T16" fmla="*/ 4308 w 7057"/>
              <a:gd name="T17" fmla="*/ 2033 h 4247"/>
              <a:gd name="T18" fmla="*/ 4836 w 7057"/>
              <a:gd name="T19" fmla="*/ 1725 h 4247"/>
              <a:gd name="T20" fmla="*/ 5334 w 7057"/>
              <a:gd name="T21" fmla="*/ 1354 h 4247"/>
              <a:gd name="T22" fmla="*/ 5720 w 7057"/>
              <a:gd name="T23" fmla="*/ 968 h 4247"/>
              <a:gd name="T24" fmla="*/ 5933 w 7057"/>
              <a:gd name="T25" fmla="*/ 699 h 4247"/>
              <a:gd name="T26" fmla="*/ 6028 w 7057"/>
              <a:gd name="T27" fmla="*/ 502 h 4247"/>
              <a:gd name="T28" fmla="*/ 6052 w 7057"/>
              <a:gd name="T29" fmla="*/ 3714 h 4247"/>
              <a:gd name="T30" fmla="*/ 0 w 7057"/>
              <a:gd name="T31" fmla="*/ 3698 h 4247"/>
              <a:gd name="T32" fmla="*/ 23 w 7057"/>
              <a:gd name="T33"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899" y="2820"/>
                  <a:pt x="2130" y="2775"/>
                </a:cubicBezTo>
                <a:cubicBezTo>
                  <a:pt x="2361" y="2730"/>
                  <a:pt x="2553" y="2689"/>
                  <a:pt x="2801" y="2617"/>
                </a:cubicBezTo>
                <a:cubicBezTo>
                  <a:pt x="3049" y="2545"/>
                  <a:pt x="3370" y="2438"/>
                  <a:pt x="3621" y="2341"/>
                </a:cubicBezTo>
                <a:cubicBezTo>
                  <a:pt x="3872" y="2244"/>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35" name="Line 7"/>
          <p:cNvSpPr>
            <a:spLocks noChangeShapeType="1"/>
          </p:cNvSpPr>
          <p:nvPr/>
        </p:nvSpPr>
        <p:spPr bwMode="auto">
          <a:xfrm flipV="1">
            <a:off x="5068888" y="3692525"/>
            <a:ext cx="352425" cy="1320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36" name="Line 8"/>
          <p:cNvSpPr>
            <a:spLocks noChangeShapeType="1"/>
          </p:cNvSpPr>
          <p:nvPr/>
        </p:nvSpPr>
        <p:spPr bwMode="auto">
          <a:xfrm flipV="1">
            <a:off x="5308600" y="3765550"/>
            <a:ext cx="309563" cy="1157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37" name="Line 9"/>
          <p:cNvSpPr>
            <a:spLocks noChangeShapeType="1"/>
          </p:cNvSpPr>
          <p:nvPr/>
        </p:nvSpPr>
        <p:spPr bwMode="auto">
          <a:xfrm flipV="1">
            <a:off x="6183313" y="3822700"/>
            <a:ext cx="53975" cy="7493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38" name="Freeform 10"/>
          <p:cNvSpPr>
            <a:spLocks/>
          </p:cNvSpPr>
          <p:nvPr/>
        </p:nvSpPr>
        <p:spPr bwMode="auto">
          <a:xfrm>
            <a:off x="5422900" y="3678238"/>
            <a:ext cx="193675" cy="87312"/>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39" name="Freeform 11"/>
          <p:cNvSpPr>
            <a:spLocks/>
          </p:cNvSpPr>
          <p:nvPr/>
        </p:nvSpPr>
        <p:spPr bwMode="auto">
          <a:xfrm>
            <a:off x="5616575" y="3705225"/>
            <a:ext cx="619125" cy="111125"/>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40" name="Freeform 12"/>
          <p:cNvSpPr>
            <a:spLocks/>
          </p:cNvSpPr>
          <p:nvPr/>
        </p:nvSpPr>
        <p:spPr bwMode="auto">
          <a:xfrm>
            <a:off x="6238875" y="3752850"/>
            <a:ext cx="304800" cy="69850"/>
          </a:xfrm>
          <a:custGeom>
            <a:avLst/>
            <a:gdLst>
              <a:gd name="T0" fmla="*/ 0 w 192"/>
              <a:gd name="T1" fmla="*/ 44 h 44"/>
              <a:gd name="T2" fmla="*/ 102 w 192"/>
              <a:gd name="T3" fmla="*/ 8 h 44"/>
              <a:gd name="T4" fmla="*/ 192 w 192"/>
              <a:gd name="T5" fmla="*/ 0 h 44"/>
            </a:gdLst>
            <a:ahLst/>
            <a:cxnLst>
              <a:cxn ang="0">
                <a:pos x="T0" y="T1"/>
              </a:cxn>
              <a:cxn ang="0">
                <a:pos x="T2" y="T3"/>
              </a:cxn>
              <a:cxn ang="0">
                <a:pos x="T4" y="T5"/>
              </a:cxn>
            </a:cxnLst>
            <a:rect l="0" t="0" r="r" b="b"/>
            <a:pathLst>
              <a:path w="192" h="44">
                <a:moveTo>
                  <a:pt x="0" y="44"/>
                </a:moveTo>
                <a:cubicBezTo>
                  <a:pt x="17" y="38"/>
                  <a:pt x="70" y="15"/>
                  <a:pt x="102" y="8"/>
                </a:cubicBezTo>
                <a:cubicBezTo>
                  <a:pt x="134" y="1"/>
                  <a:pt x="173" y="2"/>
                  <a:pt x="192" y="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41" name="Freeform 13"/>
          <p:cNvSpPr>
            <a:spLocks/>
          </p:cNvSpPr>
          <p:nvPr/>
        </p:nvSpPr>
        <p:spPr bwMode="auto">
          <a:xfrm>
            <a:off x="5416550" y="3517900"/>
            <a:ext cx="1127125" cy="228600"/>
          </a:xfrm>
          <a:custGeom>
            <a:avLst/>
            <a:gdLst>
              <a:gd name="T0" fmla="*/ 0 w 710"/>
              <a:gd name="T1" fmla="*/ 110 h 144"/>
              <a:gd name="T2" fmla="*/ 232 w 710"/>
              <a:gd name="T3" fmla="*/ 14 h 144"/>
              <a:gd name="T4" fmla="*/ 538 w 710"/>
              <a:gd name="T5" fmla="*/ 24 h 144"/>
              <a:gd name="T6" fmla="*/ 710 w 710"/>
              <a:gd name="T7" fmla="*/ 144 h 144"/>
            </a:gdLst>
            <a:ahLst/>
            <a:cxnLst>
              <a:cxn ang="0">
                <a:pos x="T0" y="T1"/>
              </a:cxn>
              <a:cxn ang="0">
                <a:pos x="T2" y="T3"/>
              </a:cxn>
              <a:cxn ang="0">
                <a:pos x="T4" y="T5"/>
              </a:cxn>
              <a:cxn ang="0">
                <a:pos x="T6" y="T7"/>
              </a:cxn>
            </a:cxnLst>
            <a:rect l="0" t="0" r="r" b="b"/>
            <a:pathLst>
              <a:path w="710" h="144">
                <a:moveTo>
                  <a:pt x="0" y="110"/>
                </a:moveTo>
                <a:cubicBezTo>
                  <a:pt x="71" y="69"/>
                  <a:pt x="142" y="28"/>
                  <a:pt x="232" y="14"/>
                </a:cubicBezTo>
                <a:cubicBezTo>
                  <a:pt x="322" y="0"/>
                  <a:pt x="458" y="2"/>
                  <a:pt x="538" y="24"/>
                </a:cubicBezTo>
                <a:cubicBezTo>
                  <a:pt x="618" y="46"/>
                  <a:pt x="674" y="119"/>
                  <a:pt x="710" y="144"/>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542" name="Freeform 14"/>
          <p:cNvSpPr>
            <a:spLocks/>
          </p:cNvSpPr>
          <p:nvPr/>
        </p:nvSpPr>
        <p:spPr bwMode="auto">
          <a:xfrm>
            <a:off x="2651125" y="4035425"/>
            <a:ext cx="4311650" cy="1384300"/>
          </a:xfrm>
          <a:custGeom>
            <a:avLst/>
            <a:gdLst>
              <a:gd name="T0" fmla="*/ 2716 w 2716"/>
              <a:gd name="T1" fmla="*/ 0 h 872"/>
              <a:gd name="T2" fmla="*/ 2200 w 2716"/>
              <a:gd name="T3" fmla="*/ 272 h 872"/>
              <a:gd name="T4" fmla="*/ 1655 w 2716"/>
              <a:gd name="T5" fmla="*/ 480 h 872"/>
              <a:gd name="T6" fmla="*/ 1489 w 2716"/>
              <a:gd name="T7" fmla="*/ 495 h 872"/>
              <a:gd name="T8" fmla="*/ 1208 w 2716"/>
              <a:gd name="T9" fmla="*/ 474 h 872"/>
              <a:gd name="T10" fmla="*/ 953 w 2716"/>
              <a:gd name="T11" fmla="*/ 676 h 872"/>
              <a:gd name="T12" fmla="*/ 603 w 2716"/>
              <a:gd name="T13" fmla="*/ 643 h 872"/>
              <a:gd name="T14" fmla="*/ 338 w 2716"/>
              <a:gd name="T15" fmla="*/ 847 h 872"/>
              <a:gd name="T16" fmla="*/ 0 w 2716"/>
              <a:gd name="T17" fmla="*/ 792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6" h="872">
                <a:moveTo>
                  <a:pt x="2716" y="0"/>
                </a:moveTo>
                <a:cubicBezTo>
                  <a:pt x="2630" y="45"/>
                  <a:pt x="2377" y="192"/>
                  <a:pt x="2200" y="272"/>
                </a:cubicBezTo>
                <a:cubicBezTo>
                  <a:pt x="2023" y="352"/>
                  <a:pt x="1773" y="443"/>
                  <a:pt x="1655" y="480"/>
                </a:cubicBezTo>
                <a:cubicBezTo>
                  <a:pt x="1537" y="517"/>
                  <a:pt x="1564" y="496"/>
                  <a:pt x="1489" y="495"/>
                </a:cubicBezTo>
                <a:cubicBezTo>
                  <a:pt x="1414" y="494"/>
                  <a:pt x="1297" y="444"/>
                  <a:pt x="1208" y="474"/>
                </a:cubicBezTo>
                <a:cubicBezTo>
                  <a:pt x="1119" y="504"/>
                  <a:pt x="1053" y="647"/>
                  <a:pt x="953" y="676"/>
                </a:cubicBezTo>
                <a:cubicBezTo>
                  <a:pt x="853" y="705"/>
                  <a:pt x="705" y="613"/>
                  <a:pt x="603" y="643"/>
                </a:cubicBezTo>
                <a:cubicBezTo>
                  <a:pt x="500" y="672"/>
                  <a:pt x="441" y="822"/>
                  <a:pt x="338" y="847"/>
                </a:cubicBezTo>
                <a:cubicBezTo>
                  <a:pt x="238" y="872"/>
                  <a:pt x="57" y="802"/>
                  <a:pt x="0" y="792"/>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Freeform 2"/>
          <p:cNvSpPr>
            <a:spLocks/>
          </p:cNvSpPr>
          <p:nvPr/>
        </p:nvSpPr>
        <p:spPr bwMode="auto">
          <a:xfrm>
            <a:off x="-300038" y="1176338"/>
            <a:ext cx="8258176" cy="5294312"/>
          </a:xfrm>
          <a:custGeom>
            <a:avLst/>
            <a:gdLst>
              <a:gd name="T0" fmla="*/ 41 w 5202"/>
              <a:gd name="T1" fmla="*/ 0 h 3335"/>
              <a:gd name="T2" fmla="*/ 362 w 5202"/>
              <a:gd name="T3" fmla="*/ 8 h 3335"/>
              <a:gd name="T4" fmla="*/ 716 w 5202"/>
              <a:gd name="T5" fmla="*/ 8 h 3335"/>
              <a:gd name="T6" fmla="*/ 1168 w 5202"/>
              <a:gd name="T7" fmla="*/ 57 h 3335"/>
              <a:gd name="T8" fmla="*/ 1711 w 5202"/>
              <a:gd name="T9" fmla="*/ 148 h 3335"/>
              <a:gd name="T10" fmla="*/ 2156 w 5202"/>
              <a:gd name="T11" fmla="*/ 246 h 3335"/>
              <a:gd name="T12" fmla="*/ 2715 w 5202"/>
              <a:gd name="T13" fmla="*/ 411 h 3335"/>
              <a:gd name="T14" fmla="*/ 3299 w 5202"/>
              <a:gd name="T15" fmla="*/ 650 h 3335"/>
              <a:gd name="T16" fmla="*/ 3851 w 5202"/>
              <a:gd name="T17" fmla="*/ 929 h 3335"/>
              <a:gd name="T18" fmla="*/ 4180 w 5202"/>
              <a:gd name="T19" fmla="*/ 1143 h 3335"/>
              <a:gd name="T20" fmla="*/ 4583 w 5202"/>
              <a:gd name="T21" fmla="*/ 1423 h 3335"/>
              <a:gd name="T22" fmla="*/ 4830 w 5202"/>
              <a:gd name="T23" fmla="*/ 1645 h 3335"/>
              <a:gd name="T24" fmla="*/ 4945 w 5202"/>
              <a:gd name="T25" fmla="*/ 1802 h 3335"/>
              <a:gd name="T26" fmla="*/ 4994 w 5202"/>
              <a:gd name="T27" fmla="*/ 1859 h 3335"/>
              <a:gd name="T28" fmla="*/ 3694 w 5202"/>
              <a:gd name="T29" fmla="*/ 2781 h 3335"/>
              <a:gd name="T30" fmla="*/ 1020 w 5202"/>
              <a:gd name="T31" fmla="*/ 3283 h 3335"/>
              <a:gd name="T32" fmla="*/ 0 w 5202"/>
              <a:gd name="T33" fmla="*/ 3094 h 3335"/>
              <a:gd name="T34" fmla="*/ 41 w 5202"/>
              <a:gd name="T35" fmla="*/ 0 h 3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02" h="3335">
                <a:moveTo>
                  <a:pt x="41" y="0"/>
                </a:moveTo>
                <a:cubicBezTo>
                  <a:pt x="145" y="3"/>
                  <a:pt x="250" y="7"/>
                  <a:pt x="362" y="8"/>
                </a:cubicBezTo>
                <a:cubicBezTo>
                  <a:pt x="474" y="9"/>
                  <a:pt x="582" y="0"/>
                  <a:pt x="716" y="8"/>
                </a:cubicBezTo>
                <a:cubicBezTo>
                  <a:pt x="850" y="16"/>
                  <a:pt x="1002" y="34"/>
                  <a:pt x="1168" y="57"/>
                </a:cubicBezTo>
                <a:cubicBezTo>
                  <a:pt x="1334" y="80"/>
                  <a:pt x="1546" y="116"/>
                  <a:pt x="1711" y="148"/>
                </a:cubicBezTo>
                <a:cubicBezTo>
                  <a:pt x="1876" y="180"/>
                  <a:pt x="1989" y="202"/>
                  <a:pt x="2156" y="246"/>
                </a:cubicBezTo>
                <a:cubicBezTo>
                  <a:pt x="2323" y="290"/>
                  <a:pt x="2525" y="344"/>
                  <a:pt x="2715" y="411"/>
                </a:cubicBezTo>
                <a:cubicBezTo>
                  <a:pt x="2905" y="478"/>
                  <a:pt x="3110" y="564"/>
                  <a:pt x="3299" y="650"/>
                </a:cubicBezTo>
                <a:cubicBezTo>
                  <a:pt x="3488" y="736"/>
                  <a:pt x="3704" y="847"/>
                  <a:pt x="3851" y="929"/>
                </a:cubicBezTo>
                <a:cubicBezTo>
                  <a:pt x="3998" y="1011"/>
                  <a:pt x="4058" y="1061"/>
                  <a:pt x="4180" y="1143"/>
                </a:cubicBezTo>
                <a:cubicBezTo>
                  <a:pt x="4302" y="1225"/>
                  <a:pt x="4475" y="1339"/>
                  <a:pt x="4583" y="1423"/>
                </a:cubicBezTo>
                <a:cubicBezTo>
                  <a:pt x="4691" y="1507"/>
                  <a:pt x="4770" y="1582"/>
                  <a:pt x="4830" y="1645"/>
                </a:cubicBezTo>
                <a:cubicBezTo>
                  <a:pt x="4890" y="1708"/>
                  <a:pt x="4918" y="1766"/>
                  <a:pt x="4945" y="1802"/>
                </a:cubicBezTo>
                <a:cubicBezTo>
                  <a:pt x="4972" y="1838"/>
                  <a:pt x="5202" y="1696"/>
                  <a:pt x="4994" y="1859"/>
                </a:cubicBezTo>
                <a:cubicBezTo>
                  <a:pt x="4786" y="2022"/>
                  <a:pt x="4356" y="2544"/>
                  <a:pt x="3694" y="2781"/>
                </a:cubicBezTo>
                <a:cubicBezTo>
                  <a:pt x="3032" y="3018"/>
                  <a:pt x="1636" y="3231"/>
                  <a:pt x="1020" y="3283"/>
                </a:cubicBezTo>
                <a:cubicBezTo>
                  <a:pt x="404" y="3335"/>
                  <a:pt x="202" y="3214"/>
                  <a:pt x="0" y="3094"/>
                </a:cubicBezTo>
                <a:cubicBezTo>
                  <a:pt x="0" y="3094"/>
                  <a:pt x="41" y="0"/>
                  <a:pt x="41" y="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55" name="Rectangle 3"/>
          <p:cNvSpPr>
            <a:spLocks noGrp="1" noChangeArrowheads="1"/>
          </p:cNvSpPr>
          <p:nvPr>
            <p:ph type="title"/>
          </p:nvPr>
        </p:nvSpPr>
        <p:spPr/>
        <p:txBody>
          <a:bodyPr/>
          <a:lstStyle/>
          <a:p>
            <a:r>
              <a:rPr lang="en-US" altLang="en-US"/>
              <a:t>xtal stuck on tray</a:t>
            </a:r>
          </a:p>
        </p:txBody>
      </p:sp>
      <p:sp>
        <p:nvSpPr>
          <p:cNvPr id="535556" name="Freeform 4"/>
          <p:cNvSpPr>
            <a:spLocks/>
          </p:cNvSpPr>
          <p:nvPr/>
        </p:nvSpPr>
        <p:spPr bwMode="auto">
          <a:xfrm>
            <a:off x="-187325" y="1119188"/>
            <a:ext cx="11202988" cy="6742112"/>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801 w 7057"/>
              <a:gd name="T13" fmla="*/ 2617 h 4247"/>
              <a:gd name="T14" fmla="*/ 3621 w 7057"/>
              <a:gd name="T15" fmla="*/ 2341 h 4247"/>
              <a:gd name="T16" fmla="*/ 4308 w 7057"/>
              <a:gd name="T17" fmla="*/ 2033 h 4247"/>
              <a:gd name="T18" fmla="*/ 4836 w 7057"/>
              <a:gd name="T19" fmla="*/ 1725 h 4247"/>
              <a:gd name="T20" fmla="*/ 5334 w 7057"/>
              <a:gd name="T21" fmla="*/ 1354 h 4247"/>
              <a:gd name="T22" fmla="*/ 5720 w 7057"/>
              <a:gd name="T23" fmla="*/ 968 h 4247"/>
              <a:gd name="T24" fmla="*/ 5933 w 7057"/>
              <a:gd name="T25" fmla="*/ 699 h 4247"/>
              <a:gd name="T26" fmla="*/ 6028 w 7057"/>
              <a:gd name="T27" fmla="*/ 502 h 4247"/>
              <a:gd name="T28" fmla="*/ 6052 w 7057"/>
              <a:gd name="T29" fmla="*/ 3714 h 4247"/>
              <a:gd name="T30" fmla="*/ 0 w 7057"/>
              <a:gd name="T31" fmla="*/ 3698 h 4247"/>
              <a:gd name="T32" fmla="*/ 23 w 7057"/>
              <a:gd name="T33"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899" y="2820"/>
                  <a:pt x="2130" y="2775"/>
                </a:cubicBezTo>
                <a:cubicBezTo>
                  <a:pt x="2361" y="2730"/>
                  <a:pt x="2553" y="2689"/>
                  <a:pt x="2801" y="2617"/>
                </a:cubicBezTo>
                <a:cubicBezTo>
                  <a:pt x="3049" y="2545"/>
                  <a:pt x="3370" y="2438"/>
                  <a:pt x="3621" y="2341"/>
                </a:cubicBezTo>
                <a:cubicBezTo>
                  <a:pt x="3872" y="2244"/>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35557" name="Group 5"/>
          <p:cNvGrpSpPr>
            <a:grpSpLocks/>
          </p:cNvGrpSpPr>
          <p:nvPr/>
        </p:nvGrpSpPr>
        <p:grpSpPr bwMode="auto">
          <a:xfrm>
            <a:off x="5067300" y="3517900"/>
            <a:ext cx="1895475" cy="1495425"/>
            <a:chOff x="3192" y="2216"/>
            <a:chExt cx="1194" cy="942"/>
          </a:xfrm>
        </p:grpSpPr>
        <p:sp>
          <p:nvSpPr>
            <p:cNvPr id="535558" name="Freeform 6"/>
            <p:cNvSpPr>
              <a:spLocks/>
            </p:cNvSpPr>
            <p:nvPr/>
          </p:nvSpPr>
          <p:spPr bwMode="auto">
            <a:xfrm>
              <a:off x="3192" y="2220"/>
              <a:ext cx="1194" cy="938"/>
            </a:xfrm>
            <a:custGeom>
              <a:avLst/>
              <a:gdLst>
                <a:gd name="T0" fmla="*/ 0 w 1194"/>
                <a:gd name="T1" fmla="*/ 938 h 938"/>
                <a:gd name="T2" fmla="*/ 222 w 1194"/>
                <a:gd name="T3" fmla="*/ 108 h 938"/>
                <a:gd name="T4" fmla="*/ 258 w 1194"/>
                <a:gd name="T5" fmla="*/ 84 h 938"/>
                <a:gd name="T6" fmla="*/ 316 w 1194"/>
                <a:gd name="T7" fmla="*/ 54 h 938"/>
                <a:gd name="T8" fmla="*/ 386 w 1194"/>
                <a:gd name="T9" fmla="*/ 26 h 938"/>
                <a:gd name="T10" fmla="*/ 466 w 1194"/>
                <a:gd name="T11" fmla="*/ 8 h 938"/>
                <a:gd name="T12" fmla="*/ 550 w 1194"/>
                <a:gd name="T13" fmla="*/ 0 h 938"/>
                <a:gd name="T14" fmla="*/ 650 w 1194"/>
                <a:gd name="T15" fmla="*/ 2 h 938"/>
                <a:gd name="T16" fmla="*/ 726 w 1194"/>
                <a:gd name="T17" fmla="*/ 12 h 938"/>
                <a:gd name="T18" fmla="*/ 788 w 1194"/>
                <a:gd name="T19" fmla="*/ 30 h 938"/>
                <a:gd name="T20" fmla="*/ 824 w 1194"/>
                <a:gd name="T21" fmla="*/ 56 h 938"/>
                <a:gd name="T22" fmla="*/ 862 w 1194"/>
                <a:gd name="T23" fmla="*/ 88 h 938"/>
                <a:gd name="T24" fmla="*/ 928 w 1194"/>
                <a:gd name="T25" fmla="*/ 142 h 938"/>
                <a:gd name="T26" fmla="*/ 1194 w 1194"/>
                <a:gd name="T27" fmla="*/ 412 h 938"/>
                <a:gd name="T28" fmla="*/ 1048 w 1194"/>
                <a:gd name="T29" fmla="*/ 488 h 938"/>
                <a:gd name="T30" fmla="*/ 864 w 1194"/>
                <a:gd name="T31" fmla="*/ 584 h 938"/>
                <a:gd name="T32" fmla="*/ 648 w 1194"/>
                <a:gd name="T33" fmla="*/ 684 h 938"/>
                <a:gd name="T34" fmla="*/ 512 w 1194"/>
                <a:gd name="T35" fmla="*/ 744 h 938"/>
                <a:gd name="T36" fmla="*/ 358 w 1194"/>
                <a:gd name="T37" fmla="*/ 806 h 938"/>
                <a:gd name="T38" fmla="*/ 174 w 1194"/>
                <a:gd name="T39" fmla="*/ 878 h 938"/>
                <a:gd name="T40" fmla="*/ 58 w 1194"/>
                <a:gd name="T41" fmla="*/ 916 h 938"/>
                <a:gd name="T42" fmla="*/ 0 w 1194"/>
                <a:gd name="T43"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4"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928" y="142"/>
                  </a:lnTo>
                  <a:lnTo>
                    <a:pt x="1194" y="412"/>
                  </a:lnTo>
                  <a:lnTo>
                    <a:pt x="1048" y="488"/>
                  </a:lnTo>
                  <a:lnTo>
                    <a:pt x="864" y="58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59" name="Line 7"/>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60" name="Line 8"/>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61" name="Line 9"/>
            <p:cNvSpPr>
              <a:spLocks noChangeShapeType="1"/>
            </p:cNvSpPr>
            <p:nvPr/>
          </p:nvSpPr>
          <p:spPr bwMode="auto">
            <a:xfrm flipV="1">
              <a:off x="3895" y="2408"/>
              <a:ext cx="34" cy="4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62" name="Freeform 10"/>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63" name="Freeform 11"/>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64" name="Freeform 12"/>
            <p:cNvSpPr>
              <a:spLocks/>
            </p:cNvSpPr>
            <p:nvPr/>
          </p:nvSpPr>
          <p:spPr bwMode="auto">
            <a:xfrm>
              <a:off x="3930" y="2364"/>
              <a:ext cx="192" cy="44"/>
            </a:xfrm>
            <a:custGeom>
              <a:avLst/>
              <a:gdLst>
                <a:gd name="T0" fmla="*/ 0 w 192"/>
                <a:gd name="T1" fmla="*/ 44 h 44"/>
                <a:gd name="T2" fmla="*/ 102 w 192"/>
                <a:gd name="T3" fmla="*/ 8 h 44"/>
                <a:gd name="T4" fmla="*/ 192 w 192"/>
                <a:gd name="T5" fmla="*/ 0 h 44"/>
              </a:gdLst>
              <a:ahLst/>
              <a:cxnLst>
                <a:cxn ang="0">
                  <a:pos x="T0" y="T1"/>
                </a:cxn>
                <a:cxn ang="0">
                  <a:pos x="T2" y="T3"/>
                </a:cxn>
                <a:cxn ang="0">
                  <a:pos x="T4" y="T5"/>
                </a:cxn>
              </a:cxnLst>
              <a:rect l="0" t="0" r="r" b="b"/>
              <a:pathLst>
                <a:path w="192" h="44">
                  <a:moveTo>
                    <a:pt x="0" y="44"/>
                  </a:moveTo>
                  <a:cubicBezTo>
                    <a:pt x="17" y="38"/>
                    <a:pt x="70" y="15"/>
                    <a:pt x="102" y="8"/>
                  </a:cubicBezTo>
                  <a:cubicBezTo>
                    <a:pt x="134" y="1"/>
                    <a:pt x="173" y="2"/>
                    <a:pt x="192" y="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5565" name="Freeform 13"/>
            <p:cNvSpPr>
              <a:spLocks/>
            </p:cNvSpPr>
            <p:nvPr/>
          </p:nvSpPr>
          <p:spPr bwMode="auto">
            <a:xfrm>
              <a:off x="3412" y="2216"/>
              <a:ext cx="710" cy="144"/>
            </a:xfrm>
            <a:custGeom>
              <a:avLst/>
              <a:gdLst>
                <a:gd name="T0" fmla="*/ 0 w 710"/>
                <a:gd name="T1" fmla="*/ 110 h 144"/>
                <a:gd name="T2" fmla="*/ 232 w 710"/>
                <a:gd name="T3" fmla="*/ 14 h 144"/>
                <a:gd name="T4" fmla="*/ 538 w 710"/>
                <a:gd name="T5" fmla="*/ 24 h 144"/>
                <a:gd name="T6" fmla="*/ 710 w 710"/>
                <a:gd name="T7" fmla="*/ 144 h 144"/>
              </a:gdLst>
              <a:ahLst/>
              <a:cxnLst>
                <a:cxn ang="0">
                  <a:pos x="T0" y="T1"/>
                </a:cxn>
                <a:cxn ang="0">
                  <a:pos x="T2" y="T3"/>
                </a:cxn>
                <a:cxn ang="0">
                  <a:pos x="T4" y="T5"/>
                </a:cxn>
                <a:cxn ang="0">
                  <a:pos x="T6" y="T7"/>
                </a:cxn>
              </a:cxnLst>
              <a:rect l="0" t="0" r="r" b="b"/>
              <a:pathLst>
                <a:path w="710" h="144">
                  <a:moveTo>
                    <a:pt x="0" y="110"/>
                  </a:moveTo>
                  <a:cubicBezTo>
                    <a:pt x="71" y="69"/>
                    <a:pt x="142" y="28"/>
                    <a:pt x="232" y="14"/>
                  </a:cubicBezTo>
                  <a:cubicBezTo>
                    <a:pt x="322" y="0"/>
                    <a:pt x="458" y="2"/>
                    <a:pt x="538" y="24"/>
                  </a:cubicBezTo>
                  <a:cubicBezTo>
                    <a:pt x="618" y="46"/>
                    <a:pt x="674" y="119"/>
                    <a:pt x="710" y="144"/>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685800" y="0"/>
            <a:ext cx="7772400" cy="1143000"/>
          </a:xfrm>
          <a:noFill/>
        </p:spPr>
        <p:txBody>
          <a:bodyPr/>
          <a:lstStyle/>
          <a:p>
            <a:pPr eaLnBrk="1" hangingPunct="1"/>
            <a:r>
              <a:rPr lang="pt-BR" altLang="en-US" sz="5400" dirty="0" smtClean="0"/>
              <a:t>Phase Problem: Se vs S</a:t>
            </a:r>
            <a:endParaRPr lang="en-US" altLang="en-US" sz="5400" dirty="0" smtClean="0"/>
          </a:p>
        </p:txBody>
      </p:sp>
      <p:graphicFrame>
        <p:nvGraphicFramePr>
          <p:cNvPr id="526339" name="Object 3"/>
          <p:cNvGraphicFramePr>
            <a:graphicFrameLocks noChangeAspect="1"/>
          </p:cNvGraphicFramePr>
          <p:nvPr/>
        </p:nvGraphicFramePr>
        <p:xfrm>
          <a:off x="669925" y="938213"/>
          <a:ext cx="7937500" cy="5694362"/>
        </p:xfrm>
        <a:graphic>
          <a:graphicData uri="http://schemas.openxmlformats.org/presentationml/2006/ole">
            <mc:AlternateContent xmlns:mc="http://schemas.openxmlformats.org/markup-compatibility/2006">
              <mc:Choice xmlns:v="urn:schemas-microsoft-com:vml" Requires="v">
                <p:oleObj spid="_x0000_s785412" name="Chart" r:id="rId3" imgW="6458065" imgH="4629091" progId="MSGraph.Chart.8">
                  <p:embed followColorScheme="full"/>
                </p:oleObj>
              </mc:Choice>
              <mc:Fallback>
                <p:oleObj name="Chart" r:id="rId3" imgW="6458065" imgH="4629091" progId="MSGraph.Chart.8">
                  <p:embed followColorScheme="full"/>
                  <p:pic>
                    <p:nvPicPr>
                      <p:cNvPr id="0" name=""/>
                      <p:cNvPicPr>
                        <a:picLocks noChangeAspect="1" noChangeArrowheads="1"/>
                      </p:cNvPicPr>
                      <p:nvPr/>
                    </p:nvPicPr>
                    <p:blipFill>
                      <a:blip r:embed="rId4"/>
                      <a:srcRect/>
                      <a:stretch>
                        <a:fillRect/>
                      </a:stretch>
                    </p:blipFill>
                    <p:spPr bwMode="auto">
                      <a:xfrm>
                        <a:off x="669925" y="938213"/>
                        <a:ext cx="7937500" cy="56943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26341" name="Text Box 5"/>
          <p:cNvSpPr txBox="1">
            <a:spLocks noChangeArrowheads="1"/>
          </p:cNvSpPr>
          <p:nvPr/>
        </p:nvSpPr>
        <p:spPr bwMode="auto">
          <a:xfrm rot="-5400000">
            <a:off x="-1553368" y="3058318"/>
            <a:ext cx="3905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2800" b="1">
                <a:solidFill>
                  <a:srgbClr val="000000"/>
                </a:solidFill>
                <a:cs typeface="Arial" pitchFamily="34" charset="0"/>
              </a:rPr>
              <a:t>correlation coefficient</a:t>
            </a:r>
          </a:p>
        </p:txBody>
      </p:sp>
      <p:sp>
        <p:nvSpPr>
          <p:cNvPr id="6" name="Text Box 4"/>
          <p:cNvSpPr txBox="1">
            <a:spLocks noChangeArrowheads="1"/>
          </p:cNvSpPr>
          <p:nvPr/>
        </p:nvSpPr>
        <p:spPr bwMode="auto">
          <a:xfrm>
            <a:off x="3512635" y="6057900"/>
            <a:ext cx="286168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2800" b="1" dirty="0" smtClean="0">
                <a:solidFill>
                  <a:srgbClr val="000000"/>
                </a:solidFill>
                <a:cs typeface="Arial" pitchFamily="34" charset="0"/>
              </a:rPr>
              <a:t>1.0 - fraction Se</a:t>
            </a:r>
            <a:endParaRPr lang="en-US" altLang="en-US" sz="2800" b="1" dirty="0">
              <a:solidFill>
                <a:srgbClr val="000000"/>
              </a:solidFill>
              <a:cs typeface="Arial" pitchFamily="34" charset="0"/>
            </a:endParaRPr>
          </a:p>
        </p:txBody>
      </p:sp>
    </p:spTree>
    <p:extLst>
      <p:ext uri="{BB962C8B-B14F-4D97-AF65-F5344CB8AC3E}">
        <p14:creationId xmlns:p14="http://schemas.microsoft.com/office/powerpoint/2010/main" val="3007862201"/>
      </p:ext>
    </p:extLst>
  </p:cSld>
  <p:clrMapOvr>
    <a:masterClrMapping/>
  </p:clrMapOvr>
  <p:transition/>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Freeform 2"/>
          <p:cNvSpPr>
            <a:spLocks/>
          </p:cNvSpPr>
          <p:nvPr/>
        </p:nvSpPr>
        <p:spPr bwMode="auto">
          <a:xfrm>
            <a:off x="-300038" y="1176338"/>
            <a:ext cx="8258176" cy="5294312"/>
          </a:xfrm>
          <a:custGeom>
            <a:avLst/>
            <a:gdLst>
              <a:gd name="T0" fmla="*/ 41 w 5202"/>
              <a:gd name="T1" fmla="*/ 0 h 3335"/>
              <a:gd name="T2" fmla="*/ 362 w 5202"/>
              <a:gd name="T3" fmla="*/ 8 h 3335"/>
              <a:gd name="T4" fmla="*/ 716 w 5202"/>
              <a:gd name="T5" fmla="*/ 8 h 3335"/>
              <a:gd name="T6" fmla="*/ 1168 w 5202"/>
              <a:gd name="T7" fmla="*/ 57 h 3335"/>
              <a:gd name="T8" fmla="*/ 1711 w 5202"/>
              <a:gd name="T9" fmla="*/ 148 h 3335"/>
              <a:gd name="T10" fmla="*/ 2156 w 5202"/>
              <a:gd name="T11" fmla="*/ 246 h 3335"/>
              <a:gd name="T12" fmla="*/ 2715 w 5202"/>
              <a:gd name="T13" fmla="*/ 411 h 3335"/>
              <a:gd name="T14" fmla="*/ 3299 w 5202"/>
              <a:gd name="T15" fmla="*/ 650 h 3335"/>
              <a:gd name="T16" fmla="*/ 3851 w 5202"/>
              <a:gd name="T17" fmla="*/ 929 h 3335"/>
              <a:gd name="T18" fmla="*/ 4180 w 5202"/>
              <a:gd name="T19" fmla="*/ 1143 h 3335"/>
              <a:gd name="T20" fmla="*/ 4583 w 5202"/>
              <a:gd name="T21" fmla="*/ 1423 h 3335"/>
              <a:gd name="T22" fmla="*/ 4830 w 5202"/>
              <a:gd name="T23" fmla="*/ 1645 h 3335"/>
              <a:gd name="T24" fmla="*/ 4945 w 5202"/>
              <a:gd name="T25" fmla="*/ 1802 h 3335"/>
              <a:gd name="T26" fmla="*/ 4994 w 5202"/>
              <a:gd name="T27" fmla="*/ 1859 h 3335"/>
              <a:gd name="T28" fmla="*/ 3694 w 5202"/>
              <a:gd name="T29" fmla="*/ 2781 h 3335"/>
              <a:gd name="T30" fmla="*/ 1020 w 5202"/>
              <a:gd name="T31" fmla="*/ 3283 h 3335"/>
              <a:gd name="T32" fmla="*/ 0 w 5202"/>
              <a:gd name="T33" fmla="*/ 3094 h 3335"/>
              <a:gd name="T34" fmla="*/ 41 w 5202"/>
              <a:gd name="T35" fmla="*/ 0 h 3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02" h="3335">
                <a:moveTo>
                  <a:pt x="41" y="0"/>
                </a:moveTo>
                <a:cubicBezTo>
                  <a:pt x="145" y="3"/>
                  <a:pt x="250" y="7"/>
                  <a:pt x="362" y="8"/>
                </a:cubicBezTo>
                <a:cubicBezTo>
                  <a:pt x="474" y="9"/>
                  <a:pt x="582" y="0"/>
                  <a:pt x="716" y="8"/>
                </a:cubicBezTo>
                <a:cubicBezTo>
                  <a:pt x="850" y="16"/>
                  <a:pt x="1002" y="34"/>
                  <a:pt x="1168" y="57"/>
                </a:cubicBezTo>
                <a:cubicBezTo>
                  <a:pt x="1334" y="80"/>
                  <a:pt x="1546" y="116"/>
                  <a:pt x="1711" y="148"/>
                </a:cubicBezTo>
                <a:cubicBezTo>
                  <a:pt x="1876" y="180"/>
                  <a:pt x="1989" y="202"/>
                  <a:pt x="2156" y="246"/>
                </a:cubicBezTo>
                <a:cubicBezTo>
                  <a:pt x="2323" y="290"/>
                  <a:pt x="2525" y="344"/>
                  <a:pt x="2715" y="411"/>
                </a:cubicBezTo>
                <a:cubicBezTo>
                  <a:pt x="2905" y="478"/>
                  <a:pt x="3110" y="564"/>
                  <a:pt x="3299" y="650"/>
                </a:cubicBezTo>
                <a:cubicBezTo>
                  <a:pt x="3488" y="736"/>
                  <a:pt x="3704" y="847"/>
                  <a:pt x="3851" y="929"/>
                </a:cubicBezTo>
                <a:cubicBezTo>
                  <a:pt x="3998" y="1011"/>
                  <a:pt x="4058" y="1061"/>
                  <a:pt x="4180" y="1143"/>
                </a:cubicBezTo>
                <a:cubicBezTo>
                  <a:pt x="4302" y="1225"/>
                  <a:pt x="4475" y="1339"/>
                  <a:pt x="4583" y="1423"/>
                </a:cubicBezTo>
                <a:cubicBezTo>
                  <a:pt x="4691" y="1507"/>
                  <a:pt x="4770" y="1582"/>
                  <a:pt x="4830" y="1645"/>
                </a:cubicBezTo>
                <a:cubicBezTo>
                  <a:pt x="4890" y="1708"/>
                  <a:pt x="4918" y="1766"/>
                  <a:pt x="4945" y="1802"/>
                </a:cubicBezTo>
                <a:cubicBezTo>
                  <a:pt x="4972" y="1838"/>
                  <a:pt x="5202" y="1696"/>
                  <a:pt x="4994" y="1859"/>
                </a:cubicBezTo>
                <a:cubicBezTo>
                  <a:pt x="4786" y="2022"/>
                  <a:pt x="4356" y="2544"/>
                  <a:pt x="3694" y="2781"/>
                </a:cubicBezTo>
                <a:cubicBezTo>
                  <a:pt x="3032" y="3018"/>
                  <a:pt x="1636" y="3231"/>
                  <a:pt x="1020" y="3283"/>
                </a:cubicBezTo>
                <a:cubicBezTo>
                  <a:pt x="404" y="3335"/>
                  <a:pt x="202" y="3214"/>
                  <a:pt x="0" y="3094"/>
                </a:cubicBezTo>
                <a:cubicBezTo>
                  <a:pt x="0" y="3094"/>
                  <a:pt x="41" y="0"/>
                  <a:pt x="41" y="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79" name="Rectangle 3"/>
          <p:cNvSpPr>
            <a:spLocks noGrp="1" noChangeArrowheads="1"/>
          </p:cNvSpPr>
          <p:nvPr>
            <p:ph type="title"/>
          </p:nvPr>
        </p:nvSpPr>
        <p:spPr/>
        <p:txBody>
          <a:bodyPr/>
          <a:lstStyle/>
          <a:p>
            <a:r>
              <a:rPr lang="en-US" altLang="en-US"/>
              <a:t>xtal stuck on tray</a:t>
            </a:r>
          </a:p>
        </p:txBody>
      </p:sp>
      <p:sp>
        <p:nvSpPr>
          <p:cNvPr id="536580" name="Freeform 4"/>
          <p:cNvSpPr>
            <a:spLocks/>
          </p:cNvSpPr>
          <p:nvPr/>
        </p:nvSpPr>
        <p:spPr bwMode="auto">
          <a:xfrm>
            <a:off x="-187325" y="1119188"/>
            <a:ext cx="11202988" cy="6742112"/>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661 w 7057"/>
              <a:gd name="T13" fmla="*/ 2644 h 4247"/>
              <a:gd name="T14" fmla="*/ 2932 w 7057"/>
              <a:gd name="T15" fmla="*/ 2776 h 4247"/>
              <a:gd name="T16" fmla="*/ 2891 w 7057"/>
              <a:gd name="T17" fmla="*/ 2512 h 4247"/>
              <a:gd name="T18" fmla="*/ 3621 w 7057"/>
              <a:gd name="T19" fmla="*/ 2341 h 4247"/>
              <a:gd name="T20" fmla="*/ 4308 w 7057"/>
              <a:gd name="T21" fmla="*/ 2033 h 4247"/>
              <a:gd name="T22" fmla="*/ 4836 w 7057"/>
              <a:gd name="T23" fmla="*/ 1725 h 4247"/>
              <a:gd name="T24" fmla="*/ 5334 w 7057"/>
              <a:gd name="T25" fmla="*/ 1354 h 4247"/>
              <a:gd name="T26" fmla="*/ 5720 w 7057"/>
              <a:gd name="T27" fmla="*/ 968 h 4247"/>
              <a:gd name="T28" fmla="*/ 5933 w 7057"/>
              <a:gd name="T29" fmla="*/ 699 h 4247"/>
              <a:gd name="T30" fmla="*/ 6028 w 7057"/>
              <a:gd name="T31" fmla="*/ 502 h 4247"/>
              <a:gd name="T32" fmla="*/ 6052 w 7057"/>
              <a:gd name="T33" fmla="*/ 3714 h 4247"/>
              <a:gd name="T34" fmla="*/ 0 w 7057"/>
              <a:gd name="T35" fmla="*/ 3698 h 4247"/>
              <a:gd name="T36" fmla="*/ 23 w 7057"/>
              <a:gd name="T37"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922" y="2815"/>
                  <a:pt x="2130" y="2775"/>
                </a:cubicBezTo>
                <a:cubicBezTo>
                  <a:pt x="2338" y="2735"/>
                  <a:pt x="2527" y="2644"/>
                  <a:pt x="2661" y="2644"/>
                </a:cubicBezTo>
                <a:cubicBezTo>
                  <a:pt x="2795" y="2644"/>
                  <a:pt x="2894" y="2798"/>
                  <a:pt x="2932" y="2776"/>
                </a:cubicBezTo>
                <a:cubicBezTo>
                  <a:pt x="2970" y="2754"/>
                  <a:pt x="2776" y="2584"/>
                  <a:pt x="2891" y="2512"/>
                </a:cubicBezTo>
                <a:cubicBezTo>
                  <a:pt x="3006" y="2440"/>
                  <a:pt x="3385" y="2421"/>
                  <a:pt x="3621" y="2341"/>
                </a:cubicBezTo>
                <a:cubicBezTo>
                  <a:pt x="3857" y="2261"/>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36581" name="Group 5"/>
          <p:cNvGrpSpPr>
            <a:grpSpLocks/>
          </p:cNvGrpSpPr>
          <p:nvPr/>
        </p:nvGrpSpPr>
        <p:grpSpPr bwMode="auto">
          <a:xfrm rot="120000">
            <a:off x="5054600" y="3492500"/>
            <a:ext cx="1895475" cy="1495425"/>
            <a:chOff x="3192" y="2216"/>
            <a:chExt cx="1194" cy="942"/>
          </a:xfrm>
        </p:grpSpPr>
        <p:sp>
          <p:nvSpPr>
            <p:cNvPr id="536582" name="Freeform 6"/>
            <p:cNvSpPr>
              <a:spLocks/>
            </p:cNvSpPr>
            <p:nvPr/>
          </p:nvSpPr>
          <p:spPr bwMode="auto">
            <a:xfrm>
              <a:off x="3192" y="2220"/>
              <a:ext cx="1194" cy="938"/>
            </a:xfrm>
            <a:custGeom>
              <a:avLst/>
              <a:gdLst>
                <a:gd name="T0" fmla="*/ 0 w 1194"/>
                <a:gd name="T1" fmla="*/ 938 h 938"/>
                <a:gd name="T2" fmla="*/ 222 w 1194"/>
                <a:gd name="T3" fmla="*/ 108 h 938"/>
                <a:gd name="T4" fmla="*/ 258 w 1194"/>
                <a:gd name="T5" fmla="*/ 84 h 938"/>
                <a:gd name="T6" fmla="*/ 316 w 1194"/>
                <a:gd name="T7" fmla="*/ 54 h 938"/>
                <a:gd name="T8" fmla="*/ 386 w 1194"/>
                <a:gd name="T9" fmla="*/ 26 h 938"/>
                <a:gd name="T10" fmla="*/ 466 w 1194"/>
                <a:gd name="T11" fmla="*/ 8 h 938"/>
                <a:gd name="T12" fmla="*/ 550 w 1194"/>
                <a:gd name="T13" fmla="*/ 0 h 938"/>
                <a:gd name="T14" fmla="*/ 650 w 1194"/>
                <a:gd name="T15" fmla="*/ 2 h 938"/>
                <a:gd name="T16" fmla="*/ 726 w 1194"/>
                <a:gd name="T17" fmla="*/ 12 h 938"/>
                <a:gd name="T18" fmla="*/ 788 w 1194"/>
                <a:gd name="T19" fmla="*/ 30 h 938"/>
                <a:gd name="T20" fmla="*/ 824 w 1194"/>
                <a:gd name="T21" fmla="*/ 56 h 938"/>
                <a:gd name="T22" fmla="*/ 862 w 1194"/>
                <a:gd name="T23" fmla="*/ 88 h 938"/>
                <a:gd name="T24" fmla="*/ 928 w 1194"/>
                <a:gd name="T25" fmla="*/ 142 h 938"/>
                <a:gd name="T26" fmla="*/ 1194 w 1194"/>
                <a:gd name="T27" fmla="*/ 412 h 938"/>
                <a:gd name="T28" fmla="*/ 1048 w 1194"/>
                <a:gd name="T29" fmla="*/ 488 h 938"/>
                <a:gd name="T30" fmla="*/ 864 w 1194"/>
                <a:gd name="T31" fmla="*/ 584 h 938"/>
                <a:gd name="T32" fmla="*/ 648 w 1194"/>
                <a:gd name="T33" fmla="*/ 684 h 938"/>
                <a:gd name="T34" fmla="*/ 512 w 1194"/>
                <a:gd name="T35" fmla="*/ 744 h 938"/>
                <a:gd name="T36" fmla="*/ 358 w 1194"/>
                <a:gd name="T37" fmla="*/ 806 h 938"/>
                <a:gd name="T38" fmla="*/ 174 w 1194"/>
                <a:gd name="T39" fmla="*/ 878 h 938"/>
                <a:gd name="T40" fmla="*/ 58 w 1194"/>
                <a:gd name="T41" fmla="*/ 916 h 938"/>
                <a:gd name="T42" fmla="*/ 0 w 1194"/>
                <a:gd name="T43"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4"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928" y="142"/>
                  </a:lnTo>
                  <a:lnTo>
                    <a:pt x="1194" y="412"/>
                  </a:lnTo>
                  <a:lnTo>
                    <a:pt x="1048" y="488"/>
                  </a:lnTo>
                  <a:lnTo>
                    <a:pt x="864" y="58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83" name="Line 7"/>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84" name="Line 8"/>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85" name="Line 9"/>
            <p:cNvSpPr>
              <a:spLocks noChangeShapeType="1"/>
            </p:cNvSpPr>
            <p:nvPr/>
          </p:nvSpPr>
          <p:spPr bwMode="auto">
            <a:xfrm flipV="1">
              <a:off x="3895" y="2408"/>
              <a:ext cx="34" cy="4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86" name="Freeform 10"/>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87" name="Freeform 11"/>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88" name="Freeform 12"/>
            <p:cNvSpPr>
              <a:spLocks/>
            </p:cNvSpPr>
            <p:nvPr/>
          </p:nvSpPr>
          <p:spPr bwMode="auto">
            <a:xfrm>
              <a:off x="3930" y="2364"/>
              <a:ext cx="192" cy="44"/>
            </a:xfrm>
            <a:custGeom>
              <a:avLst/>
              <a:gdLst>
                <a:gd name="T0" fmla="*/ 0 w 192"/>
                <a:gd name="T1" fmla="*/ 44 h 44"/>
                <a:gd name="T2" fmla="*/ 102 w 192"/>
                <a:gd name="T3" fmla="*/ 8 h 44"/>
                <a:gd name="T4" fmla="*/ 192 w 192"/>
                <a:gd name="T5" fmla="*/ 0 h 44"/>
              </a:gdLst>
              <a:ahLst/>
              <a:cxnLst>
                <a:cxn ang="0">
                  <a:pos x="T0" y="T1"/>
                </a:cxn>
                <a:cxn ang="0">
                  <a:pos x="T2" y="T3"/>
                </a:cxn>
                <a:cxn ang="0">
                  <a:pos x="T4" y="T5"/>
                </a:cxn>
              </a:cxnLst>
              <a:rect l="0" t="0" r="r" b="b"/>
              <a:pathLst>
                <a:path w="192" h="44">
                  <a:moveTo>
                    <a:pt x="0" y="44"/>
                  </a:moveTo>
                  <a:cubicBezTo>
                    <a:pt x="17" y="38"/>
                    <a:pt x="70" y="15"/>
                    <a:pt x="102" y="8"/>
                  </a:cubicBezTo>
                  <a:cubicBezTo>
                    <a:pt x="134" y="1"/>
                    <a:pt x="173" y="2"/>
                    <a:pt x="192" y="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89" name="Freeform 13"/>
            <p:cNvSpPr>
              <a:spLocks/>
            </p:cNvSpPr>
            <p:nvPr/>
          </p:nvSpPr>
          <p:spPr bwMode="auto">
            <a:xfrm>
              <a:off x="3412" y="2216"/>
              <a:ext cx="710" cy="144"/>
            </a:xfrm>
            <a:custGeom>
              <a:avLst/>
              <a:gdLst>
                <a:gd name="T0" fmla="*/ 0 w 710"/>
                <a:gd name="T1" fmla="*/ 110 h 144"/>
                <a:gd name="T2" fmla="*/ 232 w 710"/>
                <a:gd name="T3" fmla="*/ 14 h 144"/>
                <a:gd name="T4" fmla="*/ 538 w 710"/>
                <a:gd name="T5" fmla="*/ 24 h 144"/>
                <a:gd name="T6" fmla="*/ 710 w 710"/>
                <a:gd name="T7" fmla="*/ 144 h 144"/>
              </a:gdLst>
              <a:ahLst/>
              <a:cxnLst>
                <a:cxn ang="0">
                  <a:pos x="T0" y="T1"/>
                </a:cxn>
                <a:cxn ang="0">
                  <a:pos x="T2" y="T3"/>
                </a:cxn>
                <a:cxn ang="0">
                  <a:pos x="T4" y="T5"/>
                </a:cxn>
                <a:cxn ang="0">
                  <a:pos x="T6" y="T7"/>
                </a:cxn>
              </a:cxnLst>
              <a:rect l="0" t="0" r="r" b="b"/>
              <a:pathLst>
                <a:path w="710" h="144">
                  <a:moveTo>
                    <a:pt x="0" y="110"/>
                  </a:moveTo>
                  <a:cubicBezTo>
                    <a:pt x="71" y="69"/>
                    <a:pt x="142" y="28"/>
                    <a:pt x="232" y="14"/>
                  </a:cubicBezTo>
                  <a:cubicBezTo>
                    <a:pt x="322" y="0"/>
                    <a:pt x="458" y="2"/>
                    <a:pt x="538" y="24"/>
                  </a:cubicBezTo>
                  <a:cubicBezTo>
                    <a:pt x="618" y="46"/>
                    <a:pt x="674" y="119"/>
                    <a:pt x="710" y="144"/>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36590" name="Freeform 14"/>
          <p:cNvSpPr>
            <a:spLocks/>
          </p:cNvSpPr>
          <p:nvPr/>
        </p:nvSpPr>
        <p:spPr bwMode="auto">
          <a:xfrm rot="13618875">
            <a:off x="-6943726" y="2409825"/>
            <a:ext cx="7927976" cy="800100"/>
          </a:xfrm>
          <a:custGeom>
            <a:avLst/>
            <a:gdLst>
              <a:gd name="T0" fmla="*/ 4991 w 4994"/>
              <a:gd name="T1" fmla="*/ 12 h 504"/>
              <a:gd name="T2" fmla="*/ 1823 w 4994"/>
              <a:gd name="T3" fmla="*/ 12 h 504"/>
              <a:gd name="T4" fmla="*/ 1206 w 4994"/>
              <a:gd name="T5" fmla="*/ 12 h 504"/>
              <a:gd name="T6" fmla="*/ 696 w 4994"/>
              <a:gd name="T7" fmla="*/ 86 h 504"/>
              <a:gd name="T8" fmla="*/ 100 w 4994"/>
              <a:gd name="T9" fmla="*/ 227 h 504"/>
              <a:gd name="T10" fmla="*/ 100 w 4994"/>
              <a:gd name="T11" fmla="*/ 263 h 504"/>
              <a:gd name="T12" fmla="*/ 702 w 4994"/>
              <a:gd name="T13" fmla="*/ 399 h 504"/>
              <a:gd name="T14" fmla="*/ 1208 w 4994"/>
              <a:gd name="T15" fmla="*/ 483 h 504"/>
              <a:gd name="T16" fmla="*/ 1826 w 4994"/>
              <a:gd name="T17" fmla="*/ 501 h 504"/>
              <a:gd name="T18" fmla="*/ 4994 w 4994"/>
              <a:gd name="T19" fmla="*/ 501 h 504"/>
              <a:gd name="T20" fmla="*/ 4991 w 4994"/>
              <a:gd name="T21" fmla="*/ 12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94" h="504">
                <a:moveTo>
                  <a:pt x="4991" y="12"/>
                </a:moveTo>
                <a:cubicBezTo>
                  <a:pt x="3722" y="12"/>
                  <a:pt x="2454" y="12"/>
                  <a:pt x="1823" y="12"/>
                </a:cubicBezTo>
                <a:cubicBezTo>
                  <a:pt x="1192" y="12"/>
                  <a:pt x="1394" y="0"/>
                  <a:pt x="1206" y="12"/>
                </a:cubicBezTo>
                <a:cubicBezTo>
                  <a:pt x="1018" y="24"/>
                  <a:pt x="880" y="50"/>
                  <a:pt x="696" y="86"/>
                </a:cubicBezTo>
                <a:cubicBezTo>
                  <a:pt x="512" y="122"/>
                  <a:pt x="199" y="198"/>
                  <a:pt x="100" y="227"/>
                </a:cubicBezTo>
                <a:cubicBezTo>
                  <a:pt x="1" y="256"/>
                  <a:pt x="0" y="234"/>
                  <a:pt x="100" y="263"/>
                </a:cubicBezTo>
                <a:cubicBezTo>
                  <a:pt x="201" y="289"/>
                  <a:pt x="508" y="361"/>
                  <a:pt x="702" y="399"/>
                </a:cubicBezTo>
                <a:cubicBezTo>
                  <a:pt x="887" y="436"/>
                  <a:pt x="1021" y="466"/>
                  <a:pt x="1208" y="483"/>
                </a:cubicBezTo>
                <a:cubicBezTo>
                  <a:pt x="1395" y="500"/>
                  <a:pt x="1195" y="498"/>
                  <a:pt x="1826" y="501"/>
                </a:cubicBezTo>
                <a:cubicBezTo>
                  <a:pt x="2457" y="504"/>
                  <a:pt x="4334" y="501"/>
                  <a:pt x="4994" y="501"/>
                </a:cubicBezTo>
                <a:cubicBezTo>
                  <a:pt x="4994" y="501"/>
                  <a:pt x="4991" y="12"/>
                  <a:pt x="4991" y="12"/>
                </a:cubicBezTo>
                <a:close/>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91" name="Freeform 15"/>
          <p:cNvSpPr>
            <a:spLocks/>
          </p:cNvSpPr>
          <p:nvPr/>
        </p:nvSpPr>
        <p:spPr bwMode="auto">
          <a:xfrm rot="13618875">
            <a:off x="-2101850" y="2327275"/>
            <a:ext cx="7927976" cy="800100"/>
          </a:xfrm>
          <a:custGeom>
            <a:avLst/>
            <a:gdLst>
              <a:gd name="T0" fmla="*/ 4991 w 4994"/>
              <a:gd name="T1" fmla="*/ 12 h 504"/>
              <a:gd name="T2" fmla="*/ 1823 w 4994"/>
              <a:gd name="T3" fmla="*/ 12 h 504"/>
              <a:gd name="T4" fmla="*/ 1206 w 4994"/>
              <a:gd name="T5" fmla="*/ 12 h 504"/>
              <a:gd name="T6" fmla="*/ 696 w 4994"/>
              <a:gd name="T7" fmla="*/ 86 h 504"/>
              <a:gd name="T8" fmla="*/ 100 w 4994"/>
              <a:gd name="T9" fmla="*/ 227 h 504"/>
              <a:gd name="T10" fmla="*/ 100 w 4994"/>
              <a:gd name="T11" fmla="*/ 263 h 504"/>
              <a:gd name="T12" fmla="*/ 702 w 4994"/>
              <a:gd name="T13" fmla="*/ 399 h 504"/>
              <a:gd name="T14" fmla="*/ 1208 w 4994"/>
              <a:gd name="T15" fmla="*/ 483 h 504"/>
              <a:gd name="T16" fmla="*/ 1826 w 4994"/>
              <a:gd name="T17" fmla="*/ 501 h 504"/>
              <a:gd name="T18" fmla="*/ 4994 w 4994"/>
              <a:gd name="T19" fmla="*/ 501 h 504"/>
              <a:gd name="T20" fmla="*/ 4991 w 4994"/>
              <a:gd name="T21" fmla="*/ 12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94" h="504">
                <a:moveTo>
                  <a:pt x="4991" y="12"/>
                </a:moveTo>
                <a:cubicBezTo>
                  <a:pt x="3722" y="12"/>
                  <a:pt x="2454" y="12"/>
                  <a:pt x="1823" y="12"/>
                </a:cubicBezTo>
                <a:cubicBezTo>
                  <a:pt x="1192" y="12"/>
                  <a:pt x="1394" y="0"/>
                  <a:pt x="1206" y="12"/>
                </a:cubicBezTo>
                <a:cubicBezTo>
                  <a:pt x="1018" y="24"/>
                  <a:pt x="880" y="50"/>
                  <a:pt x="696" y="86"/>
                </a:cubicBezTo>
                <a:cubicBezTo>
                  <a:pt x="512" y="122"/>
                  <a:pt x="199" y="198"/>
                  <a:pt x="100" y="227"/>
                </a:cubicBezTo>
                <a:cubicBezTo>
                  <a:pt x="1" y="256"/>
                  <a:pt x="0" y="234"/>
                  <a:pt x="100" y="263"/>
                </a:cubicBezTo>
                <a:cubicBezTo>
                  <a:pt x="201" y="289"/>
                  <a:pt x="508" y="361"/>
                  <a:pt x="702" y="399"/>
                </a:cubicBezTo>
                <a:cubicBezTo>
                  <a:pt x="887" y="436"/>
                  <a:pt x="1021" y="466"/>
                  <a:pt x="1208" y="483"/>
                </a:cubicBezTo>
                <a:cubicBezTo>
                  <a:pt x="1395" y="500"/>
                  <a:pt x="1195" y="498"/>
                  <a:pt x="1826" y="501"/>
                </a:cubicBezTo>
                <a:cubicBezTo>
                  <a:pt x="2457" y="504"/>
                  <a:pt x="4334" y="501"/>
                  <a:pt x="4994" y="501"/>
                </a:cubicBezTo>
                <a:cubicBezTo>
                  <a:pt x="4994" y="501"/>
                  <a:pt x="4991" y="12"/>
                  <a:pt x="4991" y="12"/>
                </a:cubicBezTo>
                <a:close/>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36592" name="Group 16"/>
          <p:cNvGrpSpPr>
            <a:grpSpLocks/>
          </p:cNvGrpSpPr>
          <p:nvPr/>
        </p:nvGrpSpPr>
        <p:grpSpPr bwMode="auto">
          <a:xfrm>
            <a:off x="-187325" y="1119188"/>
            <a:ext cx="11202988" cy="6742112"/>
            <a:chOff x="-118" y="705"/>
            <a:chExt cx="7057" cy="4247"/>
          </a:xfrm>
        </p:grpSpPr>
        <p:sp>
          <p:nvSpPr>
            <p:cNvPr id="536593" name="Freeform 17"/>
            <p:cNvSpPr>
              <a:spLocks/>
            </p:cNvSpPr>
            <p:nvPr/>
          </p:nvSpPr>
          <p:spPr bwMode="auto">
            <a:xfrm>
              <a:off x="-118" y="705"/>
              <a:ext cx="7057" cy="4247"/>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801 w 7057"/>
                <a:gd name="T13" fmla="*/ 2617 h 4247"/>
                <a:gd name="T14" fmla="*/ 3621 w 7057"/>
                <a:gd name="T15" fmla="*/ 2341 h 4247"/>
                <a:gd name="T16" fmla="*/ 4308 w 7057"/>
                <a:gd name="T17" fmla="*/ 2033 h 4247"/>
                <a:gd name="T18" fmla="*/ 4836 w 7057"/>
                <a:gd name="T19" fmla="*/ 1725 h 4247"/>
                <a:gd name="T20" fmla="*/ 5334 w 7057"/>
                <a:gd name="T21" fmla="*/ 1354 h 4247"/>
                <a:gd name="T22" fmla="*/ 5720 w 7057"/>
                <a:gd name="T23" fmla="*/ 968 h 4247"/>
                <a:gd name="T24" fmla="*/ 5933 w 7057"/>
                <a:gd name="T25" fmla="*/ 699 h 4247"/>
                <a:gd name="T26" fmla="*/ 6028 w 7057"/>
                <a:gd name="T27" fmla="*/ 502 h 4247"/>
                <a:gd name="T28" fmla="*/ 6052 w 7057"/>
                <a:gd name="T29" fmla="*/ 3714 h 4247"/>
                <a:gd name="T30" fmla="*/ 0 w 7057"/>
                <a:gd name="T31" fmla="*/ 3698 h 4247"/>
                <a:gd name="T32" fmla="*/ 23 w 7057"/>
                <a:gd name="T33"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899" y="2820"/>
                    <a:pt x="2130" y="2775"/>
                  </a:cubicBezTo>
                  <a:cubicBezTo>
                    <a:pt x="2361" y="2730"/>
                    <a:pt x="2553" y="2689"/>
                    <a:pt x="2801" y="2617"/>
                  </a:cubicBezTo>
                  <a:cubicBezTo>
                    <a:pt x="3049" y="2545"/>
                    <a:pt x="3370" y="2438"/>
                    <a:pt x="3621" y="2341"/>
                  </a:cubicBezTo>
                  <a:cubicBezTo>
                    <a:pt x="3872" y="2244"/>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36594" name="Group 18"/>
            <p:cNvGrpSpPr>
              <a:grpSpLocks/>
            </p:cNvGrpSpPr>
            <p:nvPr/>
          </p:nvGrpSpPr>
          <p:grpSpPr bwMode="auto">
            <a:xfrm>
              <a:off x="3192" y="2216"/>
              <a:ext cx="1194" cy="942"/>
              <a:chOff x="3192" y="2216"/>
              <a:chExt cx="1194" cy="942"/>
            </a:xfrm>
          </p:grpSpPr>
          <p:sp>
            <p:nvSpPr>
              <p:cNvPr id="536595" name="Freeform 19"/>
              <p:cNvSpPr>
                <a:spLocks/>
              </p:cNvSpPr>
              <p:nvPr/>
            </p:nvSpPr>
            <p:spPr bwMode="auto">
              <a:xfrm>
                <a:off x="3192" y="2220"/>
                <a:ext cx="1194" cy="938"/>
              </a:xfrm>
              <a:custGeom>
                <a:avLst/>
                <a:gdLst>
                  <a:gd name="T0" fmla="*/ 0 w 1194"/>
                  <a:gd name="T1" fmla="*/ 938 h 938"/>
                  <a:gd name="T2" fmla="*/ 222 w 1194"/>
                  <a:gd name="T3" fmla="*/ 108 h 938"/>
                  <a:gd name="T4" fmla="*/ 258 w 1194"/>
                  <a:gd name="T5" fmla="*/ 84 h 938"/>
                  <a:gd name="T6" fmla="*/ 316 w 1194"/>
                  <a:gd name="T7" fmla="*/ 54 h 938"/>
                  <a:gd name="T8" fmla="*/ 386 w 1194"/>
                  <a:gd name="T9" fmla="*/ 26 h 938"/>
                  <a:gd name="T10" fmla="*/ 466 w 1194"/>
                  <a:gd name="T11" fmla="*/ 8 h 938"/>
                  <a:gd name="T12" fmla="*/ 550 w 1194"/>
                  <a:gd name="T13" fmla="*/ 0 h 938"/>
                  <a:gd name="T14" fmla="*/ 650 w 1194"/>
                  <a:gd name="T15" fmla="*/ 2 h 938"/>
                  <a:gd name="T16" fmla="*/ 726 w 1194"/>
                  <a:gd name="T17" fmla="*/ 12 h 938"/>
                  <a:gd name="T18" fmla="*/ 788 w 1194"/>
                  <a:gd name="T19" fmla="*/ 30 h 938"/>
                  <a:gd name="T20" fmla="*/ 824 w 1194"/>
                  <a:gd name="T21" fmla="*/ 56 h 938"/>
                  <a:gd name="T22" fmla="*/ 862 w 1194"/>
                  <a:gd name="T23" fmla="*/ 88 h 938"/>
                  <a:gd name="T24" fmla="*/ 928 w 1194"/>
                  <a:gd name="T25" fmla="*/ 142 h 938"/>
                  <a:gd name="T26" fmla="*/ 1194 w 1194"/>
                  <a:gd name="T27" fmla="*/ 412 h 938"/>
                  <a:gd name="T28" fmla="*/ 1048 w 1194"/>
                  <a:gd name="T29" fmla="*/ 488 h 938"/>
                  <a:gd name="T30" fmla="*/ 864 w 1194"/>
                  <a:gd name="T31" fmla="*/ 584 h 938"/>
                  <a:gd name="T32" fmla="*/ 648 w 1194"/>
                  <a:gd name="T33" fmla="*/ 684 h 938"/>
                  <a:gd name="T34" fmla="*/ 512 w 1194"/>
                  <a:gd name="T35" fmla="*/ 744 h 938"/>
                  <a:gd name="T36" fmla="*/ 358 w 1194"/>
                  <a:gd name="T37" fmla="*/ 806 h 938"/>
                  <a:gd name="T38" fmla="*/ 174 w 1194"/>
                  <a:gd name="T39" fmla="*/ 878 h 938"/>
                  <a:gd name="T40" fmla="*/ 58 w 1194"/>
                  <a:gd name="T41" fmla="*/ 916 h 938"/>
                  <a:gd name="T42" fmla="*/ 0 w 1194"/>
                  <a:gd name="T43"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4"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928" y="142"/>
                    </a:lnTo>
                    <a:lnTo>
                      <a:pt x="1194" y="412"/>
                    </a:lnTo>
                    <a:lnTo>
                      <a:pt x="1048" y="488"/>
                    </a:lnTo>
                    <a:lnTo>
                      <a:pt x="864" y="58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96" name="Line 20"/>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97" name="Line 21"/>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98" name="Line 22"/>
              <p:cNvSpPr>
                <a:spLocks noChangeShapeType="1"/>
              </p:cNvSpPr>
              <p:nvPr/>
            </p:nvSpPr>
            <p:spPr bwMode="auto">
              <a:xfrm flipV="1">
                <a:off x="3895" y="2408"/>
                <a:ext cx="34" cy="4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599" name="Freeform 23"/>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600" name="Freeform 24"/>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601" name="Freeform 25"/>
              <p:cNvSpPr>
                <a:spLocks/>
              </p:cNvSpPr>
              <p:nvPr/>
            </p:nvSpPr>
            <p:spPr bwMode="auto">
              <a:xfrm>
                <a:off x="3930" y="2364"/>
                <a:ext cx="192" cy="44"/>
              </a:xfrm>
              <a:custGeom>
                <a:avLst/>
                <a:gdLst>
                  <a:gd name="T0" fmla="*/ 0 w 192"/>
                  <a:gd name="T1" fmla="*/ 44 h 44"/>
                  <a:gd name="T2" fmla="*/ 102 w 192"/>
                  <a:gd name="T3" fmla="*/ 8 h 44"/>
                  <a:gd name="T4" fmla="*/ 192 w 192"/>
                  <a:gd name="T5" fmla="*/ 0 h 44"/>
                </a:gdLst>
                <a:ahLst/>
                <a:cxnLst>
                  <a:cxn ang="0">
                    <a:pos x="T0" y="T1"/>
                  </a:cxn>
                  <a:cxn ang="0">
                    <a:pos x="T2" y="T3"/>
                  </a:cxn>
                  <a:cxn ang="0">
                    <a:pos x="T4" y="T5"/>
                  </a:cxn>
                </a:cxnLst>
                <a:rect l="0" t="0" r="r" b="b"/>
                <a:pathLst>
                  <a:path w="192" h="44">
                    <a:moveTo>
                      <a:pt x="0" y="44"/>
                    </a:moveTo>
                    <a:cubicBezTo>
                      <a:pt x="17" y="38"/>
                      <a:pt x="70" y="15"/>
                      <a:pt x="102" y="8"/>
                    </a:cubicBezTo>
                    <a:cubicBezTo>
                      <a:pt x="134" y="1"/>
                      <a:pt x="173" y="2"/>
                      <a:pt x="192" y="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6602" name="Freeform 26"/>
              <p:cNvSpPr>
                <a:spLocks/>
              </p:cNvSpPr>
              <p:nvPr/>
            </p:nvSpPr>
            <p:spPr bwMode="auto">
              <a:xfrm>
                <a:off x="3412" y="2216"/>
                <a:ext cx="710" cy="144"/>
              </a:xfrm>
              <a:custGeom>
                <a:avLst/>
                <a:gdLst>
                  <a:gd name="T0" fmla="*/ 0 w 710"/>
                  <a:gd name="T1" fmla="*/ 110 h 144"/>
                  <a:gd name="T2" fmla="*/ 232 w 710"/>
                  <a:gd name="T3" fmla="*/ 14 h 144"/>
                  <a:gd name="T4" fmla="*/ 538 w 710"/>
                  <a:gd name="T5" fmla="*/ 24 h 144"/>
                  <a:gd name="T6" fmla="*/ 710 w 710"/>
                  <a:gd name="T7" fmla="*/ 144 h 144"/>
                </a:gdLst>
                <a:ahLst/>
                <a:cxnLst>
                  <a:cxn ang="0">
                    <a:pos x="T0" y="T1"/>
                  </a:cxn>
                  <a:cxn ang="0">
                    <a:pos x="T2" y="T3"/>
                  </a:cxn>
                  <a:cxn ang="0">
                    <a:pos x="T4" y="T5"/>
                  </a:cxn>
                  <a:cxn ang="0">
                    <a:pos x="T6" y="T7"/>
                  </a:cxn>
                </a:cxnLst>
                <a:rect l="0" t="0" r="r" b="b"/>
                <a:pathLst>
                  <a:path w="710" h="144">
                    <a:moveTo>
                      <a:pt x="0" y="110"/>
                    </a:moveTo>
                    <a:cubicBezTo>
                      <a:pt x="71" y="69"/>
                      <a:pt x="142" y="28"/>
                      <a:pt x="232" y="14"/>
                    </a:cubicBezTo>
                    <a:cubicBezTo>
                      <a:pt x="322" y="0"/>
                      <a:pt x="458" y="2"/>
                      <a:pt x="538" y="24"/>
                    </a:cubicBezTo>
                    <a:cubicBezTo>
                      <a:pt x="618" y="46"/>
                      <a:pt x="674" y="119"/>
                      <a:pt x="710" y="144"/>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path" presetSubtype="0" accel="50000" fill="hold" grpId="0" nodeType="clickEffect">
                                  <p:stCondLst>
                                    <p:cond delay="0"/>
                                  </p:stCondLst>
                                  <p:childTnLst>
                                    <p:animMotion origin="layout" path="M 0.03733 -0.66481 L 0.4915 -0.05324 " pathEditMode="relative" rAng="0" ptsTypes="AA">
                                      <p:cBhvr>
                                        <p:cTn id="6" dur="500" fill="hold"/>
                                        <p:tgtEl>
                                          <p:spTgt spid="536590"/>
                                        </p:tgtEl>
                                        <p:attrNameLst>
                                          <p:attrName>ppt_x</p:attrName>
                                          <p:attrName>ppt_y</p:attrName>
                                        </p:attrNameLst>
                                      </p:cBhvr>
                                      <p:rCtr x="22708" y="30579"/>
                                    </p:animMotion>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0"/>
                                          </p:stCondLst>
                                        </p:cTn>
                                        <p:tgtEl>
                                          <p:spTgt spid="536591"/>
                                        </p:tgtEl>
                                        <p:attrNameLst>
                                          <p:attrName>style.visibility</p:attrName>
                                        </p:attrNameLst>
                                      </p:cBhvr>
                                      <p:to>
                                        <p:strVal val="visible"/>
                                      </p:to>
                                    </p:set>
                                  </p:childTnLst>
                                </p:cTn>
                              </p:par>
                              <p:par>
                                <p:cTn id="10" presetID="1" presetClass="entr" presetSubtype="0" fill="hold" nodeType="withEffect">
                                  <p:stCondLst>
                                    <p:cond delay="0"/>
                                  </p:stCondLst>
                                  <p:childTnLst>
                                    <p:set>
                                      <p:cBhvr>
                                        <p:cTn id="11" dur="1" fill="hold">
                                          <p:stCondLst>
                                            <p:cond delay="0"/>
                                          </p:stCondLst>
                                        </p:cTn>
                                        <p:tgtEl>
                                          <p:spTgt spid="536581"/>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536580"/>
                                        </p:tgtEl>
                                        <p:attrNameLst>
                                          <p:attrName>style.visibility</p:attrName>
                                        </p:attrNameLst>
                                      </p:cBhvr>
                                      <p:to>
                                        <p:strVal val="visible"/>
                                      </p:to>
                                    </p:set>
                                  </p:childTnLst>
                                </p:cTn>
                              </p:par>
                              <p:par>
                                <p:cTn id="14" presetID="1" presetClass="exit" presetSubtype="0" fill="hold" nodeType="withEffect">
                                  <p:stCondLst>
                                    <p:cond delay="0"/>
                                  </p:stCondLst>
                                  <p:childTnLst>
                                    <p:set>
                                      <p:cBhvr>
                                        <p:cTn id="15" dur="1" fill="hold">
                                          <p:stCondLst>
                                            <p:cond delay="0"/>
                                          </p:stCondLst>
                                        </p:cTn>
                                        <p:tgtEl>
                                          <p:spTgt spid="5365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6580" grpId="0" animBg="1"/>
      <p:bldP spid="536590" grpId="0" animBg="1"/>
      <p:bldP spid="536591"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6" name="Rectangle 2"/>
          <p:cNvSpPr>
            <a:spLocks noGrp="1" noChangeArrowheads="1"/>
          </p:cNvSpPr>
          <p:nvPr>
            <p:ph type="title"/>
          </p:nvPr>
        </p:nvSpPr>
        <p:spPr/>
        <p:txBody>
          <a:bodyPr/>
          <a:lstStyle/>
          <a:p>
            <a:r>
              <a:rPr lang="en-US" altLang="en-US"/>
              <a:t>MiTeGen MicroSaw</a:t>
            </a:r>
          </a:p>
        </p:txBody>
      </p:sp>
      <p:sp>
        <p:nvSpPr>
          <p:cNvPr id="538627" name="Text Box 3"/>
          <p:cNvSpPr txBox="1">
            <a:spLocks noChangeArrowheads="1"/>
          </p:cNvSpPr>
          <p:nvPr/>
        </p:nvSpPr>
        <p:spPr bwMode="auto">
          <a:xfrm>
            <a:off x="107950" y="6191250"/>
            <a:ext cx="8921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latin typeface="Courier New" pitchFamily="49" charset="0"/>
              </a:rPr>
              <a:t>http://www.mitegen.com/products/microtools/microtools_kit1.shtml</a:t>
            </a:r>
          </a:p>
        </p:txBody>
      </p:sp>
      <p:pic>
        <p:nvPicPr>
          <p:cNvPr id="538628" name="Picture 4"/>
          <p:cNvPicPr>
            <a:picLocks noChangeAspect="1" noChangeArrowheads="1"/>
          </p:cNvPicPr>
          <p:nvPr/>
        </p:nvPicPr>
        <p:blipFill>
          <a:blip r:embed="rId2">
            <a:extLst>
              <a:ext uri="{28A0092B-C50C-407E-A947-70E740481C1C}">
                <a14:useLocalDpi xmlns:a14="http://schemas.microsoft.com/office/drawing/2010/main" val="0"/>
              </a:ext>
            </a:extLst>
          </a:blip>
          <a:srcRect l="74501" t="2982" r="1465" b="1941"/>
          <a:stretch>
            <a:fillRect/>
          </a:stretch>
        </p:blipFill>
        <p:spPr bwMode="auto">
          <a:xfrm>
            <a:off x="3197225" y="1824038"/>
            <a:ext cx="2481263" cy="3656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8629" name="Line 5"/>
          <p:cNvSpPr>
            <a:spLocks noChangeShapeType="1"/>
          </p:cNvSpPr>
          <p:nvPr/>
        </p:nvSpPr>
        <p:spPr bwMode="auto">
          <a:xfrm flipH="1">
            <a:off x="4684713" y="2692400"/>
            <a:ext cx="1452562" cy="903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8630" name="Text Box 6"/>
          <p:cNvSpPr txBox="1">
            <a:spLocks noChangeArrowheads="1"/>
          </p:cNvSpPr>
          <p:nvPr/>
        </p:nvSpPr>
        <p:spPr bwMode="auto">
          <a:xfrm>
            <a:off x="6359525" y="2413000"/>
            <a:ext cx="14208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10 </a:t>
            </a:r>
            <a:r>
              <a:rPr lang="el-GR" altLang="en-US">
                <a:cs typeface="Arial" pitchFamily="34" charset="0"/>
              </a:rPr>
              <a:t>μ</a:t>
            </a:r>
            <a:r>
              <a:rPr lang="en-US" altLang="en-US">
                <a:cs typeface="Arial" pitchFamily="34" charset="0"/>
              </a:rPr>
              <a:t>m thick!</a:t>
            </a:r>
            <a:endParaRPr lang="el-GR" altLang="en-US">
              <a:cs typeface="Arial" pitchFamily="34" charset="0"/>
            </a:endParaRPr>
          </a:p>
        </p:txBody>
      </p:sp>
    </p:spTree>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50" name="Freeform 2"/>
          <p:cNvSpPr>
            <a:spLocks/>
          </p:cNvSpPr>
          <p:nvPr/>
        </p:nvSpPr>
        <p:spPr bwMode="auto">
          <a:xfrm>
            <a:off x="-300038" y="1176338"/>
            <a:ext cx="8258176" cy="5294312"/>
          </a:xfrm>
          <a:custGeom>
            <a:avLst/>
            <a:gdLst>
              <a:gd name="T0" fmla="*/ 41 w 5202"/>
              <a:gd name="T1" fmla="*/ 0 h 3335"/>
              <a:gd name="T2" fmla="*/ 362 w 5202"/>
              <a:gd name="T3" fmla="*/ 8 h 3335"/>
              <a:gd name="T4" fmla="*/ 716 w 5202"/>
              <a:gd name="T5" fmla="*/ 8 h 3335"/>
              <a:gd name="T6" fmla="*/ 1168 w 5202"/>
              <a:gd name="T7" fmla="*/ 57 h 3335"/>
              <a:gd name="T8" fmla="*/ 1711 w 5202"/>
              <a:gd name="T9" fmla="*/ 148 h 3335"/>
              <a:gd name="T10" fmla="*/ 2156 w 5202"/>
              <a:gd name="T11" fmla="*/ 246 h 3335"/>
              <a:gd name="T12" fmla="*/ 2715 w 5202"/>
              <a:gd name="T13" fmla="*/ 411 h 3335"/>
              <a:gd name="T14" fmla="*/ 3299 w 5202"/>
              <a:gd name="T15" fmla="*/ 650 h 3335"/>
              <a:gd name="T16" fmla="*/ 3851 w 5202"/>
              <a:gd name="T17" fmla="*/ 929 h 3335"/>
              <a:gd name="T18" fmla="*/ 4180 w 5202"/>
              <a:gd name="T19" fmla="*/ 1143 h 3335"/>
              <a:gd name="T20" fmla="*/ 4583 w 5202"/>
              <a:gd name="T21" fmla="*/ 1423 h 3335"/>
              <a:gd name="T22" fmla="*/ 4830 w 5202"/>
              <a:gd name="T23" fmla="*/ 1645 h 3335"/>
              <a:gd name="T24" fmla="*/ 4945 w 5202"/>
              <a:gd name="T25" fmla="*/ 1802 h 3335"/>
              <a:gd name="T26" fmla="*/ 4994 w 5202"/>
              <a:gd name="T27" fmla="*/ 1859 h 3335"/>
              <a:gd name="T28" fmla="*/ 3694 w 5202"/>
              <a:gd name="T29" fmla="*/ 2781 h 3335"/>
              <a:gd name="T30" fmla="*/ 1020 w 5202"/>
              <a:gd name="T31" fmla="*/ 3283 h 3335"/>
              <a:gd name="T32" fmla="*/ 0 w 5202"/>
              <a:gd name="T33" fmla="*/ 3094 h 3335"/>
              <a:gd name="T34" fmla="*/ 41 w 5202"/>
              <a:gd name="T35" fmla="*/ 0 h 3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02" h="3335">
                <a:moveTo>
                  <a:pt x="41" y="0"/>
                </a:moveTo>
                <a:cubicBezTo>
                  <a:pt x="145" y="3"/>
                  <a:pt x="250" y="7"/>
                  <a:pt x="362" y="8"/>
                </a:cubicBezTo>
                <a:cubicBezTo>
                  <a:pt x="474" y="9"/>
                  <a:pt x="582" y="0"/>
                  <a:pt x="716" y="8"/>
                </a:cubicBezTo>
                <a:cubicBezTo>
                  <a:pt x="850" y="16"/>
                  <a:pt x="1002" y="34"/>
                  <a:pt x="1168" y="57"/>
                </a:cubicBezTo>
                <a:cubicBezTo>
                  <a:pt x="1334" y="80"/>
                  <a:pt x="1546" y="116"/>
                  <a:pt x="1711" y="148"/>
                </a:cubicBezTo>
                <a:cubicBezTo>
                  <a:pt x="1876" y="180"/>
                  <a:pt x="1989" y="202"/>
                  <a:pt x="2156" y="246"/>
                </a:cubicBezTo>
                <a:cubicBezTo>
                  <a:pt x="2323" y="290"/>
                  <a:pt x="2525" y="344"/>
                  <a:pt x="2715" y="411"/>
                </a:cubicBezTo>
                <a:cubicBezTo>
                  <a:pt x="2905" y="478"/>
                  <a:pt x="3110" y="564"/>
                  <a:pt x="3299" y="650"/>
                </a:cubicBezTo>
                <a:cubicBezTo>
                  <a:pt x="3488" y="736"/>
                  <a:pt x="3704" y="847"/>
                  <a:pt x="3851" y="929"/>
                </a:cubicBezTo>
                <a:cubicBezTo>
                  <a:pt x="3998" y="1011"/>
                  <a:pt x="4058" y="1061"/>
                  <a:pt x="4180" y="1143"/>
                </a:cubicBezTo>
                <a:cubicBezTo>
                  <a:pt x="4302" y="1225"/>
                  <a:pt x="4475" y="1339"/>
                  <a:pt x="4583" y="1423"/>
                </a:cubicBezTo>
                <a:cubicBezTo>
                  <a:pt x="4691" y="1507"/>
                  <a:pt x="4770" y="1582"/>
                  <a:pt x="4830" y="1645"/>
                </a:cubicBezTo>
                <a:cubicBezTo>
                  <a:pt x="4890" y="1708"/>
                  <a:pt x="4918" y="1766"/>
                  <a:pt x="4945" y="1802"/>
                </a:cubicBezTo>
                <a:cubicBezTo>
                  <a:pt x="4972" y="1838"/>
                  <a:pt x="5202" y="1696"/>
                  <a:pt x="4994" y="1859"/>
                </a:cubicBezTo>
                <a:cubicBezTo>
                  <a:pt x="4786" y="2022"/>
                  <a:pt x="4356" y="2544"/>
                  <a:pt x="3694" y="2781"/>
                </a:cubicBezTo>
                <a:cubicBezTo>
                  <a:pt x="3032" y="3018"/>
                  <a:pt x="1636" y="3231"/>
                  <a:pt x="1020" y="3283"/>
                </a:cubicBezTo>
                <a:cubicBezTo>
                  <a:pt x="404" y="3335"/>
                  <a:pt x="202" y="3214"/>
                  <a:pt x="0" y="3094"/>
                </a:cubicBezTo>
                <a:cubicBezTo>
                  <a:pt x="0" y="3094"/>
                  <a:pt x="41" y="0"/>
                  <a:pt x="41" y="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9651" name="Rectangle 3"/>
          <p:cNvSpPr>
            <a:spLocks noGrp="1" noChangeArrowheads="1"/>
          </p:cNvSpPr>
          <p:nvPr>
            <p:ph type="title"/>
          </p:nvPr>
        </p:nvSpPr>
        <p:spPr/>
        <p:txBody>
          <a:bodyPr/>
          <a:lstStyle/>
          <a:p>
            <a:r>
              <a:rPr lang="en-US" altLang="en-US"/>
              <a:t>xtal stuck on tray</a:t>
            </a:r>
          </a:p>
        </p:txBody>
      </p:sp>
      <p:sp>
        <p:nvSpPr>
          <p:cNvPr id="539652" name="Freeform 4"/>
          <p:cNvSpPr>
            <a:spLocks/>
          </p:cNvSpPr>
          <p:nvPr/>
        </p:nvSpPr>
        <p:spPr bwMode="auto">
          <a:xfrm>
            <a:off x="-187325" y="1119188"/>
            <a:ext cx="11202988" cy="6742112"/>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801 w 7057"/>
              <a:gd name="T13" fmla="*/ 2617 h 4247"/>
              <a:gd name="T14" fmla="*/ 3621 w 7057"/>
              <a:gd name="T15" fmla="*/ 2341 h 4247"/>
              <a:gd name="T16" fmla="*/ 4308 w 7057"/>
              <a:gd name="T17" fmla="*/ 2033 h 4247"/>
              <a:gd name="T18" fmla="*/ 4836 w 7057"/>
              <a:gd name="T19" fmla="*/ 1725 h 4247"/>
              <a:gd name="T20" fmla="*/ 5334 w 7057"/>
              <a:gd name="T21" fmla="*/ 1354 h 4247"/>
              <a:gd name="T22" fmla="*/ 5720 w 7057"/>
              <a:gd name="T23" fmla="*/ 968 h 4247"/>
              <a:gd name="T24" fmla="*/ 5933 w 7057"/>
              <a:gd name="T25" fmla="*/ 699 h 4247"/>
              <a:gd name="T26" fmla="*/ 6028 w 7057"/>
              <a:gd name="T27" fmla="*/ 502 h 4247"/>
              <a:gd name="T28" fmla="*/ 6052 w 7057"/>
              <a:gd name="T29" fmla="*/ 3714 h 4247"/>
              <a:gd name="T30" fmla="*/ 0 w 7057"/>
              <a:gd name="T31" fmla="*/ 3698 h 4247"/>
              <a:gd name="T32" fmla="*/ 23 w 7057"/>
              <a:gd name="T33"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899" y="2820"/>
                  <a:pt x="2130" y="2775"/>
                </a:cubicBezTo>
                <a:cubicBezTo>
                  <a:pt x="2361" y="2730"/>
                  <a:pt x="2553" y="2689"/>
                  <a:pt x="2801" y="2617"/>
                </a:cubicBezTo>
                <a:cubicBezTo>
                  <a:pt x="3049" y="2545"/>
                  <a:pt x="3370" y="2438"/>
                  <a:pt x="3621" y="2341"/>
                </a:cubicBezTo>
                <a:cubicBezTo>
                  <a:pt x="3872" y="2244"/>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39653" name="Group 5"/>
          <p:cNvGrpSpPr>
            <a:grpSpLocks/>
          </p:cNvGrpSpPr>
          <p:nvPr/>
        </p:nvGrpSpPr>
        <p:grpSpPr bwMode="auto">
          <a:xfrm>
            <a:off x="5067300" y="3517900"/>
            <a:ext cx="1895475" cy="1495425"/>
            <a:chOff x="3192" y="2216"/>
            <a:chExt cx="1194" cy="942"/>
          </a:xfrm>
        </p:grpSpPr>
        <p:sp>
          <p:nvSpPr>
            <p:cNvPr id="539654" name="Freeform 6"/>
            <p:cNvSpPr>
              <a:spLocks/>
            </p:cNvSpPr>
            <p:nvPr/>
          </p:nvSpPr>
          <p:spPr bwMode="auto">
            <a:xfrm>
              <a:off x="3192" y="2220"/>
              <a:ext cx="1194" cy="938"/>
            </a:xfrm>
            <a:custGeom>
              <a:avLst/>
              <a:gdLst>
                <a:gd name="T0" fmla="*/ 0 w 1194"/>
                <a:gd name="T1" fmla="*/ 938 h 938"/>
                <a:gd name="T2" fmla="*/ 222 w 1194"/>
                <a:gd name="T3" fmla="*/ 108 h 938"/>
                <a:gd name="T4" fmla="*/ 258 w 1194"/>
                <a:gd name="T5" fmla="*/ 84 h 938"/>
                <a:gd name="T6" fmla="*/ 316 w 1194"/>
                <a:gd name="T7" fmla="*/ 54 h 938"/>
                <a:gd name="T8" fmla="*/ 386 w 1194"/>
                <a:gd name="T9" fmla="*/ 26 h 938"/>
                <a:gd name="T10" fmla="*/ 466 w 1194"/>
                <a:gd name="T11" fmla="*/ 8 h 938"/>
                <a:gd name="T12" fmla="*/ 550 w 1194"/>
                <a:gd name="T13" fmla="*/ 0 h 938"/>
                <a:gd name="T14" fmla="*/ 650 w 1194"/>
                <a:gd name="T15" fmla="*/ 2 h 938"/>
                <a:gd name="T16" fmla="*/ 726 w 1194"/>
                <a:gd name="T17" fmla="*/ 12 h 938"/>
                <a:gd name="T18" fmla="*/ 788 w 1194"/>
                <a:gd name="T19" fmla="*/ 30 h 938"/>
                <a:gd name="T20" fmla="*/ 824 w 1194"/>
                <a:gd name="T21" fmla="*/ 56 h 938"/>
                <a:gd name="T22" fmla="*/ 862 w 1194"/>
                <a:gd name="T23" fmla="*/ 88 h 938"/>
                <a:gd name="T24" fmla="*/ 928 w 1194"/>
                <a:gd name="T25" fmla="*/ 142 h 938"/>
                <a:gd name="T26" fmla="*/ 1194 w 1194"/>
                <a:gd name="T27" fmla="*/ 412 h 938"/>
                <a:gd name="T28" fmla="*/ 1048 w 1194"/>
                <a:gd name="T29" fmla="*/ 488 h 938"/>
                <a:gd name="T30" fmla="*/ 864 w 1194"/>
                <a:gd name="T31" fmla="*/ 584 h 938"/>
                <a:gd name="T32" fmla="*/ 648 w 1194"/>
                <a:gd name="T33" fmla="*/ 684 h 938"/>
                <a:gd name="T34" fmla="*/ 512 w 1194"/>
                <a:gd name="T35" fmla="*/ 744 h 938"/>
                <a:gd name="T36" fmla="*/ 358 w 1194"/>
                <a:gd name="T37" fmla="*/ 806 h 938"/>
                <a:gd name="T38" fmla="*/ 174 w 1194"/>
                <a:gd name="T39" fmla="*/ 878 h 938"/>
                <a:gd name="T40" fmla="*/ 58 w 1194"/>
                <a:gd name="T41" fmla="*/ 916 h 938"/>
                <a:gd name="T42" fmla="*/ 0 w 1194"/>
                <a:gd name="T43"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4"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928" y="142"/>
                  </a:lnTo>
                  <a:lnTo>
                    <a:pt x="1194" y="412"/>
                  </a:lnTo>
                  <a:lnTo>
                    <a:pt x="1048" y="488"/>
                  </a:lnTo>
                  <a:lnTo>
                    <a:pt x="864" y="58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9655" name="Line 7"/>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9656" name="Line 8"/>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9657" name="Line 9"/>
            <p:cNvSpPr>
              <a:spLocks noChangeShapeType="1"/>
            </p:cNvSpPr>
            <p:nvPr/>
          </p:nvSpPr>
          <p:spPr bwMode="auto">
            <a:xfrm flipV="1">
              <a:off x="3895" y="2408"/>
              <a:ext cx="34" cy="4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9658" name="Freeform 10"/>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9659" name="Freeform 11"/>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9660" name="Freeform 12"/>
            <p:cNvSpPr>
              <a:spLocks/>
            </p:cNvSpPr>
            <p:nvPr/>
          </p:nvSpPr>
          <p:spPr bwMode="auto">
            <a:xfrm>
              <a:off x="3930" y="2364"/>
              <a:ext cx="192" cy="44"/>
            </a:xfrm>
            <a:custGeom>
              <a:avLst/>
              <a:gdLst>
                <a:gd name="T0" fmla="*/ 0 w 192"/>
                <a:gd name="T1" fmla="*/ 44 h 44"/>
                <a:gd name="T2" fmla="*/ 102 w 192"/>
                <a:gd name="T3" fmla="*/ 8 h 44"/>
                <a:gd name="T4" fmla="*/ 192 w 192"/>
                <a:gd name="T5" fmla="*/ 0 h 44"/>
              </a:gdLst>
              <a:ahLst/>
              <a:cxnLst>
                <a:cxn ang="0">
                  <a:pos x="T0" y="T1"/>
                </a:cxn>
                <a:cxn ang="0">
                  <a:pos x="T2" y="T3"/>
                </a:cxn>
                <a:cxn ang="0">
                  <a:pos x="T4" y="T5"/>
                </a:cxn>
              </a:cxnLst>
              <a:rect l="0" t="0" r="r" b="b"/>
              <a:pathLst>
                <a:path w="192" h="44">
                  <a:moveTo>
                    <a:pt x="0" y="44"/>
                  </a:moveTo>
                  <a:cubicBezTo>
                    <a:pt x="17" y="38"/>
                    <a:pt x="70" y="15"/>
                    <a:pt x="102" y="8"/>
                  </a:cubicBezTo>
                  <a:cubicBezTo>
                    <a:pt x="134" y="1"/>
                    <a:pt x="173" y="2"/>
                    <a:pt x="192" y="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9661" name="Freeform 13"/>
            <p:cNvSpPr>
              <a:spLocks/>
            </p:cNvSpPr>
            <p:nvPr/>
          </p:nvSpPr>
          <p:spPr bwMode="auto">
            <a:xfrm>
              <a:off x="3412" y="2216"/>
              <a:ext cx="710" cy="144"/>
            </a:xfrm>
            <a:custGeom>
              <a:avLst/>
              <a:gdLst>
                <a:gd name="T0" fmla="*/ 0 w 710"/>
                <a:gd name="T1" fmla="*/ 110 h 144"/>
                <a:gd name="T2" fmla="*/ 232 w 710"/>
                <a:gd name="T3" fmla="*/ 14 h 144"/>
                <a:gd name="T4" fmla="*/ 538 w 710"/>
                <a:gd name="T5" fmla="*/ 24 h 144"/>
                <a:gd name="T6" fmla="*/ 710 w 710"/>
                <a:gd name="T7" fmla="*/ 144 h 144"/>
              </a:gdLst>
              <a:ahLst/>
              <a:cxnLst>
                <a:cxn ang="0">
                  <a:pos x="T0" y="T1"/>
                </a:cxn>
                <a:cxn ang="0">
                  <a:pos x="T2" y="T3"/>
                </a:cxn>
                <a:cxn ang="0">
                  <a:pos x="T4" y="T5"/>
                </a:cxn>
                <a:cxn ang="0">
                  <a:pos x="T6" y="T7"/>
                </a:cxn>
              </a:cxnLst>
              <a:rect l="0" t="0" r="r" b="b"/>
              <a:pathLst>
                <a:path w="710" h="144">
                  <a:moveTo>
                    <a:pt x="0" y="110"/>
                  </a:moveTo>
                  <a:cubicBezTo>
                    <a:pt x="71" y="69"/>
                    <a:pt x="142" y="28"/>
                    <a:pt x="232" y="14"/>
                  </a:cubicBezTo>
                  <a:cubicBezTo>
                    <a:pt x="322" y="0"/>
                    <a:pt x="458" y="2"/>
                    <a:pt x="538" y="24"/>
                  </a:cubicBezTo>
                  <a:cubicBezTo>
                    <a:pt x="618" y="46"/>
                    <a:pt x="674" y="119"/>
                    <a:pt x="710" y="144"/>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Freeform 2"/>
          <p:cNvSpPr>
            <a:spLocks/>
          </p:cNvSpPr>
          <p:nvPr/>
        </p:nvSpPr>
        <p:spPr bwMode="auto">
          <a:xfrm>
            <a:off x="-300038" y="1176338"/>
            <a:ext cx="8258176" cy="5294312"/>
          </a:xfrm>
          <a:custGeom>
            <a:avLst/>
            <a:gdLst>
              <a:gd name="T0" fmla="*/ 41 w 5202"/>
              <a:gd name="T1" fmla="*/ 0 h 3335"/>
              <a:gd name="T2" fmla="*/ 362 w 5202"/>
              <a:gd name="T3" fmla="*/ 8 h 3335"/>
              <a:gd name="T4" fmla="*/ 716 w 5202"/>
              <a:gd name="T5" fmla="*/ 8 h 3335"/>
              <a:gd name="T6" fmla="*/ 1168 w 5202"/>
              <a:gd name="T7" fmla="*/ 57 h 3335"/>
              <a:gd name="T8" fmla="*/ 1711 w 5202"/>
              <a:gd name="T9" fmla="*/ 148 h 3335"/>
              <a:gd name="T10" fmla="*/ 2156 w 5202"/>
              <a:gd name="T11" fmla="*/ 246 h 3335"/>
              <a:gd name="T12" fmla="*/ 2715 w 5202"/>
              <a:gd name="T13" fmla="*/ 411 h 3335"/>
              <a:gd name="T14" fmla="*/ 3299 w 5202"/>
              <a:gd name="T15" fmla="*/ 650 h 3335"/>
              <a:gd name="T16" fmla="*/ 3851 w 5202"/>
              <a:gd name="T17" fmla="*/ 929 h 3335"/>
              <a:gd name="T18" fmla="*/ 4180 w 5202"/>
              <a:gd name="T19" fmla="*/ 1143 h 3335"/>
              <a:gd name="T20" fmla="*/ 4583 w 5202"/>
              <a:gd name="T21" fmla="*/ 1423 h 3335"/>
              <a:gd name="T22" fmla="*/ 4830 w 5202"/>
              <a:gd name="T23" fmla="*/ 1645 h 3335"/>
              <a:gd name="T24" fmla="*/ 4945 w 5202"/>
              <a:gd name="T25" fmla="*/ 1802 h 3335"/>
              <a:gd name="T26" fmla="*/ 4994 w 5202"/>
              <a:gd name="T27" fmla="*/ 1859 h 3335"/>
              <a:gd name="T28" fmla="*/ 3694 w 5202"/>
              <a:gd name="T29" fmla="*/ 2781 h 3335"/>
              <a:gd name="T30" fmla="*/ 1020 w 5202"/>
              <a:gd name="T31" fmla="*/ 3283 h 3335"/>
              <a:gd name="T32" fmla="*/ 0 w 5202"/>
              <a:gd name="T33" fmla="*/ 3094 h 3335"/>
              <a:gd name="T34" fmla="*/ 41 w 5202"/>
              <a:gd name="T35" fmla="*/ 0 h 3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02" h="3335">
                <a:moveTo>
                  <a:pt x="41" y="0"/>
                </a:moveTo>
                <a:cubicBezTo>
                  <a:pt x="145" y="3"/>
                  <a:pt x="250" y="7"/>
                  <a:pt x="362" y="8"/>
                </a:cubicBezTo>
                <a:cubicBezTo>
                  <a:pt x="474" y="9"/>
                  <a:pt x="582" y="0"/>
                  <a:pt x="716" y="8"/>
                </a:cubicBezTo>
                <a:cubicBezTo>
                  <a:pt x="850" y="16"/>
                  <a:pt x="1002" y="34"/>
                  <a:pt x="1168" y="57"/>
                </a:cubicBezTo>
                <a:cubicBezTo>
                  <a:pt x="1334" y="80"/>
                  <a:pt x="1546" y="116"/>
                  <a:pt x="1711" y="148"/>
                </a:cubicBezTo>
                <a:cubicBezTo>
                  <a:pt x="1876" y="180"/>
                  <a:pt x="1989" y="202"/>
                  <a:pt x="2156" y="246"/>
                </a:cubicBezTo>
                <a:cubicBezTo>
                  <a:pt x="2323" y="290"/>
                  <a:pt x="2525" y="344"/>
                  <a:pt x="2715" y="411"/>
                </a:cubicBezTo>
                <a:cubicBezTo>
                  <a:pt x="2905" y="478"/>
                  <a:pt x="3110" y="564"/>
                  <a:pt x="3299" y="650"/>
                </a:cubicBezTo>
                <a:cubicBezTo>
                  <a:pt x="3488" y="736"/>
                  <a:pt x="3704" y="847"/>
                  <a:pt x="3851" y="929"/>
                </a:cubicBezTo>
                <a:cubicBezTo>
                  <a:pt x="3998" y="1011"/>
                  <a:pt x="4058" y="1061"/>
                  <a:pt x="4180" y="1143"/>
                </a:cubicBezTo>
                <a:cubicBezTo>
                  <a:pt x="4302" y="1225"/>
                  <a:pt x="4475" y="1339"/>
                  <a:pt x="4583" y="1423"/>
                </a:cubicBezTo>
                <a:cubicBezTo>
                  <a:pt x="4691" y="1507"/>
                  <a:pt x="4770" y="1582"/>
                  <a:pt x="4830" y="1645"/>
                </a:cubicBezTo>
                <a:cubicBezTo>
                  <a:pt x="4890" y="1708"/>
                  <a:pt x="4918" y="1766"/>
                  <a:pt x="4945" y="1802"/>
                </a:cubicBezTo>
                <a:cubicBezTo>
                  <a:pt x="4972" y="1838"/>
                  <a:pt x="5202" y="1696"/>
                  <a:pt x="4994" y="1859"/>
                </a:cubicBezTo>
                <a:cubicBezTo>
                  <a:pt x="4786" y="2022"/>
                  <a:pt x="4356" y="2544"/>
                  <a:pt x="3694" y="2781"/>
                </a:cubicBezTo>
                <a:cubicBezTo>
                  <a:pt x="3032" y="3018"/>
                  <a:pt x="1636" y="3231"/>
                  <a:pt x="1020" y="3283"/>
                </a:cubicBezTo>
                <a:cubicBezTo>
                  <a:pt x="404" y="3335"/>
                  <a:pt x="202" y="3214"/>
                  <a:pt x="0" y="3094"/>
                </a:cubicBezTo>
                <a:cubicBezTo>
                  <a:pt x="0" y="3094"/>
                  <a:pt x="41" y="0"/>
                  <a:pt x="41" y="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0675" name="Rectangle 3"/>
          <p:cNvSpPr>
            <a:spLocks noGrp="1" noChangeArrowheads="1"/>
          </p:cNvSpPr>
          <p:nvPr>
            <p:ph type="title"/>
          </p:nvPr>
        </p:nvSpPr>
        <p:spPr/>
        <p:txBody>
          <a:bodyPr/>
          <a:lstStyle/>
          <a:p>
            <a:r>
              <a:rPr lang="en-US" altLang="en-US"/>
              <a:t>xtal stuck on tray</a:t>
            </a:r>
          </a:p>
        </p:txBody>
      </p:sp>
      <p:sp>
        <p:nvSpPr>
          <p:cNvPr id="540676" name="Freeform 4"/>
          <p:cNvSpPr>
            <a:spLocks/>
          </p:cNvSpPr>
          <p:nvPr/>
        </p:nvSpPr>
        <p:spPr bwMode="auto">
          <a:xfrm>
            <a:off x="-187325" y="1119188"/>
            <a:ext cx="11202988" cy="6742112"/>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801 w 7057"/>
              <a:gd name="T13" fmla="*/ 2617 h 4247"/>
              <a:gd name="T14" fmla="*/ 3621 w 7057"/>
              <a:gd name="T15" fmla="*/ 2341 h 4247"/>
              <a:gd name="T16" fmla="*/ 4308 w 7057"/>
              <a:gd name="T17" fmla="*/ 2033 h 4247"/>
              <a:gd name="T18" fmla="*/ 4836 w 7057"/>
              <a:gd name="T19" fmla="*/ 1725 h 4247"/>
              <a:gd name="T20" fmla="*/ 5334 w 7057"/>
              <a:gd name="T21" fmla="*/ 1354 h 4247"/>
              <a:gd name="T22" fmla="*/ 5720 w 7057"/>
              <a:gd name="T23" fmla="*/ 968 h 4247"/>
              <a:gd name="T24" fmla="*/ 5933 w 7057"/>
              <a:gd name="T25" fmla="*/ 699 h 4247"/>
              <a:gd name="T26" fmla="*/ 6028 w 7057"/>
              <a:gd name="T27" fmla="*/ 502 h 4247"/>
              <a:gd name="T28" fmla="*/ 6052 w 7057"/>
              <a:gd name="T29" fmla="*/ 3714 h 4247"/>
              <a:gd name="T30" fmla="*/ 0 w 7057"/>
              <a:gd name="T31" fmla="*/ 3698 h 4247"/>
              <a:gd name="T32" fmla="*/ 23 w 7057"/>
              <a:gd name="T33"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899" y="2820"/>
                  <a:pt x="2130" y="2775"/>
                </a:cubicBezTo>
                <a:cubicBezTo>
                  <a:pt x="2361" y="2730"/>
                  <a:pt x="2553" y="2689"/>
                  <a:pt x="2801" y="2617"/>
                </a:cubicBezTo>
                <a:cubicBezTo>
                  <a:pt x="3049" y="2545"/>
                  <a:pt x="3370" y="2438"/>
                  <a:pt x="3621" y="2341"/>
                </a:cubicBezTo>
                <a:cubicBezTo>
                  <a:pt x="3872" y="2244"/>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40677" name="Group 5"/>
          <p:cNvGrpSpPr>
            <a:grpSpLocks/>
          </p:cNvGrpSpPr>
          <p:nvPr/>
        </p:nvGrpSpPr>
        <p:grpSpPr bwMode="auto">
          <a:xfrm>
            <a:off x="5067300" y="3517900"/>
            <a:ext cx="1895475" cy="1495425"/>
            <a:chOff x="3192" y="2216"/>
            <a:chExt cx="1194" cy="942"/>
          </a:xfrm>
        </p:grpSpPr>
        <p:sp>
          <p:nvSpPr>
            <p:cNvPr id="540678" name="Freeform 6"/>
            <p:cNvSpPr>
              <a:spLocks/>
            </p:cNvSpPr>
            <p:nvPr/>
          </p:nvSpPr>
          <p:spPr bwMode="auto">
            <a:xfrm>
              <a:off x="3192" y="2220"/>
              <a:ext cx="1194" cy="938"/>
            </a:xfrm>
            <a:custGeom>
              <a:avLst/>
              <a:gdLst>
                <a:gd name="T0" fmla="*/ 0 w 1194"/>
                <a:gd name="T1" fmla="*/ 938 h 938"/>
                <a:gd name="T2" fmla="*/ 222 w 1194"/>
                <a:gd name="T3" fmla="*/ 108 h 938"/>
                <a:gd name="T4" fmla="*/ 258 w 1194"/>
                <a:gd name="T5" fmla="*/ 84 h 938"/>
                <a:gd name="T6" fmla="*/ 316 w 1194"/>
                <a:gd name="T7" fmla="*/ 54 h 938"/>
                <a:gd name="T8" fmla="*/ 386 w 1194"/>
                <a:gd name="T9" fmla="*/ 26 h 938"/>
                <a:gd name="T10" fmla="*/ 466 w 1194"/>
                <a:gd name="T11" fmla="*/ 8 h 938"/>
                <a:gd name="T12" fmla="*/ 550 w 1194"/>
                <a:gd name="T13" fmla="*/ 0 h 938"/>
                <a:gd name="T14" fmla="*/ 650 w 1194"/>
                <a:gd name="T15" fmla="*/ 2 h 938"/>
                <a:gd name="T16" fmla="*/ 726 w 1194"/>
                <a:gd name="T17" fmla="*/ 12 h 938"/>
                <a:gd name="T18" fmla="*/ 788 w 1194"/>
                <a:gd name="T19" fmla="*/ 30 h 938"/>
                <a:gd name="T20" fmla="*/ 824 w 1194"/>
                <a:gd name="T21" fmla="*/ 56 h 938"/>
                <a:gd name="T22" fmla="*/ 862 w 1194"/>
                <a:gd name="T23" fmla="*/ 88 h 938"/>
                <a:gd name="T24" fmla="*/ 928 w 1194"/>
                <a:gd name="T25" fmla="*/ 142 h 938"/>
                <a:gd name="T26" fmla="*/ 1194 w 1194"/>
                <a:gd name="T27" fmla="*/ 412 h 938"/>
                <a:gd name="T28" fmla="*/ 1048 w 1194"/>
                <a:gd name="T29" fmla="*/ 488 h 938"/>
                <a:gd name="T30" fmla="*/ 864 w 1194"/>
                <a:gd name="T31" fmla="*/ 584 h 938"/>
                <a:gd name="T32" fmla="*/ 648 w 1194"/>
                <a:gd name="T33" fmla="*/ 684 h 938"/>
                <a:gd name="T34" fmla="*/ 512 w 1194"/>
                <a:gd name="T35" fmla="*/ 744 h 938"/>
                <a:gd name="T36" fmla="*/ 358 w 1194"/>
                <a:gd name="T37" fmla="*/ 806 h 938"/>
                <a:gd name="T38" fmla="*/ 174 w 1194"/>
                <a:gd name="T39" fmla="*/ 878 h 938"/>
                <a:gd name="T40" fmla="*/ 58 w 1194"/>
                <a:gd name="T41" fmla="*/ 916 h 938"/>
                <a:gd name="T42" fmla="*/ 0 w 1194"/>
                <a:gd name="T43"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4"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928" y="142"/>
                  </a:lnTo>
                  <a:lnTo>
                    <a:pt x="1194" y="412"/>
                  </a:lnTo>
                  <a:lnTo>
                    <a:pt x="1048" y="488"/>
                  </a:lnTo>
                  <a:lnTo>
                    <a:pt x="864" y="58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0679" name="Line 7"/>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0680" name="Line 8"/>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0681" name="Line 9"/>
            <p:cNvSpPr>
              <a:spLocks noChangeShapeType="1"/>
            </p:cNvSpPr>
            <p:nvPr/>
          </p:nvSpPr>
          <p:spPr bwMode="auto">
            <a:xfrm flipV="1">
              <a:off x="3895" y="2408"/>
              <a:ext cx="34" cy="4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0682" name="Freeform 10"/>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0683" name="Freeform 11"/>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0684" name="Freeform 12"/>
            <p:cNvSpPr>
              <a:spLocks/>
            </p:cNvSpPr>
            <p:nvPr/>
          </p:nvSpPr>
          <p:spPr bwMode="auto">
            <a:xfrm>
              <a:off x="3930" y="2364"/>
              <a:ext cx="192" cy="44"/>
            </a:xfrm>
            <a:custGeom>
              <a:avLst/>
              <a:gdLst>
                <a:gd name="T0" fmla="*/ 0 w 192"/>
                <a:gd name="T1" fmla="*/ 44 h 44"/>
                <a:gd name="T2" fmla="*/ 102 w 192"/>
                <a:gd name="T3" fmla="*/ 8 h 44"/>
                <a:gd name="T4" fmla="*/ 192 w 192"/>
                <a:gd name="T5" fmla="*/ 0 h 44"/>
              </a:gdLst>
              <a:ahLst/>
              <a:cxnLst>
                <a:cxn ang="0">
                  <a:pos x="T0" y="T1"/>
                </a:cxn>
                <a:cxn ang="0">
                  <a:pos x="T2" y="T3"/>
                </a:cxn>
                <a:cxn ang="0">
                  <a:pos x="T4" y="T5"/>
                </a:cxn>
              </a:cxnLst>
              <a:rect l="0" t="0" r="r" b="b"/>
              <a:pathLst>
                <a:path w="192" h="44">
                  <a:moveTo>
                    <a:pt x="0" y="44"/>
                  </a:moveTo>
                  <a:cubicBezTo>
                    <a:pt x="17" y="38"/>
                    <a:pt x="70" y="15"/>
                    <a:pt x="102" y="8"/>
                  </a:cubicBezTo>
                  <a:cubicBezTo>
                    <a:pt x="134" y="1"/>
                    <a:pt x="173" y="2"/>
                    <a:pt x="192" y="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0685" name="Freeform 13"/>
            <p:cNvSpPr>
              <a:spLocks/>
            </p:cNvSpPr>
            <p:nvPr/>
          </p:nvSpPr>
          <p:spPr bwMode="auto">
            <a:xfrm>
              <a:off x="3412" y="2216"/>
              <a:ext cx="710" cy="144"/>
            </a:xfrm>
            <a:custGeom>
              <a:avLst/>
              <a:gdLst>
                <a:gd name="T0" fmla="*/ 0 w 710"/>
                <a:gd name="T1" fmla="*/ 110 h 144"/>
                <a:gd name="T2" fmla="*/ 232 w 710"/>
                <a:gd name="T3" fmla="*/ 14 h 144"/>
                <a:gd name="T4" fmla="*/ 538 w 710"/>
                <a:gd name="T5" fmla="*/ 24 h 144"/>
                <a:gd name="T6" fmla="*/ 710 w 710"/>
                <a:gd name="T7" fmla="*/ 144 h 144"/>
              </a:gdLst>
              <a:ahLst/>
              <a:cxnLst>
                <a:cxn ang="0">
                  <a:pos x="T0" y="T1"/>
                </a:cxn>
                <a:cxn ang="0">
                  <a:pos x="T2" y="T3"/>
                </a:cxn>
                <a:cxn ang="0">
                  <a:pos x="T4" y="T5"/>
                </a:cxn>
                <a:cxn ang="0">
                  <a:pos x="T6" y="T7"/>
                </a:cxn>
              </a:cxnLst>
              <a:rect l="0" t="0" r="r" b="b"/>
              <a:pathLst>
                <a:path w="710" h="144">
                  <a:moveTo>
                    <a:pt x="0" y="110"/>
                  </a:moveTo>
                  <a:cubicBezTo>
                    <a:pt x="71" y="69"/>
                    <a:pt x="142" y="28"/>
                    <a:pt x="232" y="14"/>
                  </a:cubicBezTo>
                  <a:cubicBezTo>
                    <a:pt x="322" y="0"/>
                    <a:pt x="458" y="2"/>
                    <a:pt x="538" y="24"/>
                  </a:cubicBezTo>
                  <a:cubicBezTo>
                    <a:pt x="618" y="46"/>
                    <a:pt x="674" y="119"/>
                    <a:pt x="710" y="144"/>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40686" name="AutoShape 14"/>
          <p:cNvSpPr>
            <a:spLocks noChangeArrowheads="1"/>
          </p:cNvSpPr>
          <p:nvPr/>
        </p:nvSpPr>
        <p:spPr bwMode="auto">
          <a:xfrm rot="1882934">
            <a:off x="-3260725" y="1304925"/>
            <a:ext cx="6519863" cy="1252538"/>
          </a:xfrm>
          <a:prstGeom prst="roundRect">
            <a:avLst>
              <a:gd name="adj" fmla="val 16667"/>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40687" name="Freeform 15"/>
          <p:cNvSpPr>
            <a:spLocks/>
          </p:cNvSpPr>
          <p:nvPr/>
        </p:nvSpPr>
        <p:spPr bwMode="auto">
          <a:xfrm>
            <a:off x="1149350" y="2163763"/>
            <a:ext cx="3322638" cy="3154362"/>
          </a:xfrm>
          <a:custGeom>
            <a:avLst/>
            <a:gdLst>
              <a:gd name="T0" fmla="*/ 0 w 2093"/>
              <a:gd name="T1" fmla="*/ 760 h 1987"/>
              <a:gd name="T2" fmla="*/ 1959 w 2093"/>
              <a:gd name="T3" fmla="*/ 1945 h 1987"/>
              <a:gd name="T4" fmla="*/ 807 w 2093"/>
              <a:gd name="T5" fmla="*/ 1015 h 1987"/>
              <a:gd name="T6" fmla="*/ 403 w 2093"/>
              <a:gd name="T7" fmla="*/ 159 h 1987"/>
              <a:gd name="T8" fmla="*/ 115 w 2093"/>
              <a:gd name="T9" fmla="*/ 61 h 1987"/>
            </a:gdLst>
            <a:ahLst/>
            <a:cxnLst>
              <a:cxn ang="0">
                <a:pos x="T0" y="T1"/>
              </a:cxn>
              <a:cxn ang="0">
                <a:pos x="T2" y="T3"/>
              </a:cxn>
              <a:cxn ang="0">
                <a:pos x="T4" y="T5"/>
              </a:cxn>
              <a:cxn ang="0">
                <a:pos x="T6" y="T7"/>
              </a:cxn>
              <a:cxn ang="0">
                <a:pos x="T8" y="T9"/>
              </a:cxn>
            </a:cxnLst>
            <a:rect l="0" t="0" r="r" b="b"/>
            <a:pathLst>
              <a:path w="2093" h="1987">
                <a:moveTo>
                  <a:pt x="0" y="760"/>
                </a:moveTo>
                <a:cubicBezTo>
                  <a:pt x="912" y="1331"/>
                  <a:pt x="1825" y="1903"/>
                  <a:pt x="1959" y="1945"/>
                </a:cubicBezTo>
                <a:cubicBezTo>
                  <a:pt x="2093" y="1987"/>
                  <a:pt x="1066" y="1313"/>
                  <a:pt x="807" y="1015"/>
                </a:cubicBezTo>
                <a:cubicBezTo>
                  <a:pt x="548" y="717"/>
                  <a:pt x="518" y="318"/>
                  <a:pt x="403" y="159"/>
                </a:cubicBezTo>
                <a:cubicBezTo>
                  <a:pt x="288" y="0"/>
                  <a:pt x="201" y="30"/>
                  <a:pt x="115" y="61"/>
                </a:cubicBezTo>
              </a:path>
            </a:pathLst>
          </a:custGeom>
          <a:solidFill>
            <a:srgbClr val="D9B85B"/>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Freeform 2"/>
          <p:cNvSpPr>
            <a:spLocks/>
          </p:cNvSpPr>
          <p:nvPr/>
        </p:nvSpPr>
        <p:spPr bwMode="auto">
          <a:xfrm>
            <a:off x="-300038" y="1176338"/>
            <a:ext cx="8258176" cy="5294312"/>
          </a:xfrm>
          <a:custGeom>
            <a:avLst/>
            <a:gdLst>
              <a:gd name="T0" fmla="*/ 41 w 5202"/>
              <a:gd name="T1" fmla="*/ 0 h 3335"/>
              <a:gd name="T2" fmla="*/ 362 w 5202"/>
              <a:gd name="T3" fmla="*/ 8 h 3335"/>
              <a:gd name="T4" fmla="*/ 716 w 5202"/>
              <a:gd name="T5" fmla="*/ 8 h 3335"/>
              <a:gd name="T6" fmla="*/ 1168 w 5202"/>
              <a:gd name="T7" fmla="*/ 57 h 3335"/>
              <a:gd name="T8" fmla="*/ 1711 w 5202"/>
              <a:gd name="T9" fmla="*/ 148 h 3335"/>
              <a:gd name="T10" fmla="*/ 2156 w 5202"/>
              <a:gd name="T11" fmla="*/ 246 h 3335"/>
              <a:gd name="T12" fmla="*/ 2715 w 5202"/>
              <a:gd name="T13" fmla="*/ 411 h 3335"/>
              <a:gd name="T14" fmla="*/ 3299 w 5202"/>
              <a:gd name="T15" fmla="*/ 650 h 3335"/>
              <a:gd name="T16" fmla="*/ 3851 w 5202"/>
              <a:gd name="T17" fmla="*/ 929 h 3335"/>
              <a:gd name="T18" fmla="*/ 4180 w 5202"/>
              <a:gd name="T19" fmla="*/ 1143 h 3335"/>
              <a:gd name="T20" fmla="*/ 4583 w 5202"/>
              <a:gd name="T21" fmla="*/ 1423 h 3335"/>
              <a:gd name="T22" fmla="*/ 4830 w 5202"/>
              <a:gd name="T23" fmla="*/ 1645 h 3335"/>
              <a:gd name="T24" fmla="*/ 4945 w 5202"/>
              <a:gd name="T25" fmla="*/ 1802 h 3335"/>
              <a:gd name="T26" fmla="*/ 4994 w 5202"/>
              <a:gd name="T27" fmla="*/ 1859 h 3335"/>
              <a:gd name="T28" fmla="*/ 3694 w 5202"/>
              <a:gd name="T29" fmla="*/ 2781 h 3335"/>
              <a:gd name="T30" fmla="*/ 1020 w 5202"/>
              <a:gd name="T31" fmla="*/ 3283 h 3335"/>
              <a:gd name="T32" fmla="*/ 0 w 5202"/>
              <a:gd name="T33" fmla="*/ 3094 h 3335"/>
              <a:gd name="T34" fmla="*/ 41 w 5202"/>
              <a:gd name="T35" fmla="*/ 0 h 3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02" h="3335">
                <a:moveTo>
                  <a:pt x="41" y="0"/>
                </a:moveTo>
                <a:cubicBezTo>
                  <a:pt x="145" y="3"/>
                  <a:pt x="250" y="7"/>
                  <a:pt x="362" y="8"/>
                </a:cubicBezTo>
                <a:cubicBezTo>
                  <a:pt x="474" y="9"/>
                  <a:pt x="582" y="0"/>
                  <a:pt x="716" y="8"/>
                </a:cubicBezTo>
                <a:cubicBezTo>
                  <a:pt x="850" y="16"/>
                  <a:pt x="1002" y="34"/>
                  <a:pt x="1168" y="57"/>
                </a:cubicBezTo>
                <a:cubicBezTo>
                  <a:pt x="1334" y="80"/>
                  <a:pt x="1546" y="116"/>
                  <a:pt x="1711" y="148"/>
                </a:cubicBezTo>
                <a:cubicBezTo>
                  <a:pt x="1876" y="180"/>
                  <a:pt x="1989" y="202"/>
                  <a:pt x="2156" y="246"/>
                </a:cubicBezTo>
                <a:cubicBezTo>
                  <a:pt x="2323" y="290"/>
                  <a:pt x="2525" y="344"/>
                  <a:pt x="2715" y="411"/>
                </a:cubicBezTo>
                <a:cubicBezTo>
                  <a:pt x="2905" y="478"/>
                  <a:pt x="3110" y="564"/>
                  <a:pt x="3299" y="650"/>
                </a:cubicBezTo>
                <a:cubicBezTo>
                  <a:pt x="3488" y="736"/>
                  <a:pt x="3704" y="847"/>
                  <a:pt x="3851" y="929"/>
                </a:cubicBezTo>
                <a:cubicBezTo>
                  <a:pt x="3998" y="1011"/>
                  <a:pt x="4058" y="1061"/>
                  <a:pt x="4180" y="1143"/>
                </a:cubicBezTo>
                <a:cubicBezTo>
                  <a:pt x="4302" y="1225"/>
                  <a:pt x="4475" y="1339"/>
                  <a:pt x="4583" y="1423"/>
                </a:cubicBezTo>
                <a:cubicBezTo>
                  <a:pt x="4691" y="1507"/>
                  <a:pt x="4770" y="1582"/>
                  <a:pt x="4830" y="1645"/>
                </a:cubicBezTo>
                <a:cubicBezTo>
                  <a:pt x="4890" y="1708"/>
                  <a:pt x="4918" y="1766"/>
                  <a:pt x="4945" y="1802"/>
                </a:cubicBezTo>
                <a:cubicBezTo>
                  <a:pt x="4972" y="1838"/>
                  <a:pt x="5202" y="1696"/>
                  <a:pt x="4994" y="1859"/>
                </a:cubicBezTo>
                <a:cubicBezTo>
                  <a:pt x="4786" y="2022"/>
                  <a:pt x="4356" y="2544"/>
                  <a:pt x="3694" y="2781"/>
                </a:cubicBezTo>
                <a:cubicBezTo>
                  <a:pt x="3032" y="3018"/>
                  <a:pt x="1636" y="3231"/>
                  <a:pt x="1020" y="3283"/>
                </a:cubicBezTo>
                <a:cubicBezTo>
                  <a:pt x="404" y="3335"/>
                  <a:pt x="202" y="3214"/>
                  <a:pt x="0" y="3094"/>
                </a:cubicBezTo>
                <a:cubicBezTo>
                  <a:pt x="0" y="3094"/>
                  <a:pt x="41" y="0"/>
                  <a:pt x="41" y="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1699" name="Rectangle 3"/>
          <p:cNvSpPr>
            <a:spLocks noGrp="1" noChangeArrowheads="1"/>
          </p:cNvSpPr>
          <p:nvPr>
            <p:ph type="title"/>
          </p:nvPr>
        </p:nvSpPr>
        <p:spPr/>
        <p:txBody>
          <a:bodyPr/>
          <a:lstStyle/>
          <a:p>
            <a:r>
              <a:rPr lang="en-US" altLang="en-US"/>
              <a:t>xtal stuck on tray</a:t>
            </a:r>
          </a:p>
        </p:txBody>
      </p:sp>
      <p:sp>
        <p:nvSpPr>
          <p:cNvPr id="541700" name="Freeform 4"/>
          <p:cNvSpPr>
            <a:spLocks/>
          </p:cNvSpPr>
          <p:nvPr/>
        </p:nvSpPr>
        <p:spPr bwMode="auto">
          <a:xfrm>
            <a:off x="-187325" y="1119188"/>
            <a:ext cx="11202988" cy="6742112"/>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801 w 7057"/>
              <a:gd name="T13" fmla="*/ 2617 h 4247"/>
              <a:gd name="T14" fmla="*/ 3621 w 7057"/>
              <a:gd name="T15" fmla="*/ 2341 h 4247"/>
              <a:gd name="T16" fmla="*/ 4308 w 7057"/>
              <a:gd name="T17" fmla="*/ 2033 h 4247"/>
              <a:gd name="T18" fmla="*/ 4836 w 7057"/>
              <a:gd name="T19" fmla="*/ 1725 h 4247"/>
              <a:gd name="T20" fmla="*/ 5334 w 7057"/>
              <a:gd name="T21" fmla="*/ 1354 h 4247"/>
              <a:gd name="T22" fmla="*/ 5720 w 7057"/>
              <a:gd name="T23" fmla="*/ 968 h 4247"/>
              <a:gd name="T24" fmla="*/ 5933 w 7057"/>
              <a:gd name="T25" fmla="*/ 699 h 4247"/>
              <a:gd name="T26" fmla="*/ 6028 w 7057"/>
              <a:gd name="T27" fmla="*/ 502 h 4247"/>
              <a:gd name="T28" fmla="*/ 6052 w 7057"/>
              <a:gd name="T29" fmla="*/ 3714 h 4247"/>
              <a:gd name="T30" fmla="*/ 0 w 7057"/>
              <a:gd name="T31" fmla="*/ 3698 h 4247"/>
              <a:gd name="T32" fmla="*/ 23 w 7057"/>
              <a:gd name="T33"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899" y="2820"/>
                  <a:pt x="2130" y="2775"/>
                </a:cubicBezTo>
                <a:cubicBezTo>
                  <a:pt x="2361" y="2730"/>
                  <a:pt x="2553" y="2689"/>
                  <a:pt x="2801" y="2617"/>
                </a:cubicBezTo>
                <a:cubicBezTo>
                  <a:pt x="3049" y="2545"/>
                  <a:pt x="3370" y="2438"/>
                  <a:pt x="3621" y="2341"/>
                </a:cubicBezTo>
                <a:cubicBezTo>
                  <a:pt x="3872" y="2244"/>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41701" name="Group 5"/>
          <p:cNvGrpSpPr>
            <a:grpSpLocks/>
          </p:cNvGrpSpPr>
          <p:nvPr/>
        </p:nvGrpSpPr>
        <p:grpSpPr bwMode="auto">
          <a:xfrm>
            <a:off x="5067300" y="3517900"/>
            <a:ext cx="1895475" cy="1495425"/>
            <a:chOff x="3192" y="2216"/>
            <a:chExt cx="1194" cy="942"/>
          </a:xfrm>
        </p:grpSpPr>
        <p:sp>
          <p:nvSpPr>
            <p:cNvPr id="541702" name="Freeform 6"/>
            <p:cNvSpPr>
              <a:spLocks/>
            </p:cNvSpPr>
            <p:nvPr/>
          </p:nvSpPr>
          <p:spPr bwMode="auto">
            <a:xfrm>
              <a:off x="3192" y="2220"/>
              <a:ext cx="1194" cy="938"/>
            </a:xfrm>
            <a:custGeom>
              <a:avLst/>
              <a:gdLst>
                <a:gd name="T0" fmla="*/ 0 w 1194"/>
                <a:gd name="T1" fmla="*/ 938 h 938"/>
                <a:gd name="T2" fmla="*/ 222 w 1194"/>
                <a:gd name="T3" fmla="*/ 108 h 938"/>
                <a:gd name="T4" fmla="*/ 258 w 1194"/>
                <a:gd name="T5" fmla="*/ 84 h 938"/>
                <a:gd name="T6" fmla="*/ 316 w 1194"/>
                <a:gd name="T7" fmla="*/ 54 h 938"/>
                <a:gd name="T8" fmla="*/ 386 w 1194"/>
                <a:gd name="T9" fmla="*/ 26 h 938"/>
                <a:gd name="T10" fmla="*/ 466 w 1194"/>
                <a:gd name="T11" fmla="*/ 8 h 938"/>
                <a:gd name="T12" fmla="*/ 550 w 1194"/>
                <a:gd name="T13" fmla="*/ 0 h 938"/>
                <a:gd name="T14" fmla="*/ 650 w 1194"/>
                <a:gd name="T15" fmla="*/ 2 h 938"/>
                <a:gd name="T16" fmla="*/ 726 w 1194"/>
                <a:gd name="T17" fmla="*/ 12 h 938"/>
                <a:gd name="T18" fmla="*/ 788 w 1194"/>
                <a:gd name="T19" fmla="*/ 30 h 938"/>
                <a:gd name="T20" fmla="*/ 824 w 1194"/>
                <a:gd name="T21" fmla="*/ 56 h 938"/>
                <a:gd name="T22" fmla="*/ 862 w 1194"/>
                <a:gd name="T23" fmla="*/ 88 h 938"/>
                <a:gd name="T24" fmla="*/ 928 w 1194"/>
                <a:gd name="T25" fmla="*/ 142 h 938"/>
                <a:gd name="T26" fmla="*/ 1194 w 1194"/>
                <a:gd name="T27" fmla="*/ 412 h 938"/>
                <a:gd name="T28" fmla="*/ 1048 w 1194"/>
                <a:gd name="T29" fmla="*/ 488 h 938"/>
                <a:gd name="T30" fmla="*/ 864 w 1194"/>
                <a:gd name="T31" fmla="*/ 584 h 938"/>
                <a:gd name="T32" fmla="*/ 648 w 1194"/>
                <a:gd name="T33" fmla="*/ 684 h 938"/>
                <a:gd name="T34" fmla="*/ 512 w 1194"/>
                <a:gd name="T35" fmla="*/ 744 h 938"/>
                <a:gd name="T36" fmla="*/ 358 w 1194"/>
                <a:gd name="T37" fmla="*/ 806 h 938"/>
                <a:gd name="T38" fmla="*/ 174 w 1194"/>
                <a:gd name="T39" fmla="*/ 878 h 938"/>
                <a:gd name="T40" fmla="*/ 58 w 1194"/>
                <a:gd name="T41" fmla="*/ 916 h 938"/>
                <a:gd name="T42" fmla="*/ 0 w 1194"/>
                <a:gd name="T43"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4"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928" y="142"/>
                  </a:lnTo>
                  <a:lnTo>
                    <a:pt x="1194" y="412"/>
                  </a:lnTo>
                  <a:lnTo>
                    <a:pt x="1048" y="488"/>
                  </a:lnTo>
                  <a:lnTo>
                    <a:pt x="864" y="58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1703" name="Line 7"/>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1704" name="Line 8"/>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1705" name="Line 9"/>
            <p:cNvSpPr>
              <a:spLocks noChangeShapeType="1"/>
            </p:cNvSpPr>
            <p:nvPr/>
          </p:nvSpPr>
          <p:spPr bwMode="auto">
            <a:xfrm flipV="1">
              <a:off x="3895" y="2408"/>
              <a:ext cx="34" cy="4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1706" name="Freeform 10"/>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1707" name="Freeform 11"/>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1708" name="Freeform 12"/>
            <p:cNvSpPr>
              <a:spLocks/>
            </p:cNvSpPr>
            <p:nvPr/>
          </p:nvSpPr>
          <p:spPr bwMode="auto">
            <a:xfrm>
              <a:off x="3930" y="2364"/>
              <a:ext cx="192" cy="44"/>
            </a:xfrm>
            <a:custGeom>
              <a:avLst/>
              <a:gdLst>
                <a:gd name="T0" fmla="*/ 0 w 192"/>
                <a:gd name="T1" fmla="*/ 44 h 44"/>
                <a:gd name="T2" fmla="*/ 102 w 192"/>
                <a:gd name="T3" fmla="*/ 8 h 44"/>
                <a:gd name="T4" fmla="*/ 192 w 192"/>
                <a:gd name="T5" fmla="*/ 0 h 44"/>
              </a:gdLst>
              <a:ahLst/>
              <a:cxnLst>
                <a:cxn ang="0">
                  <a:pos x="T0" y="T1"/>
                </a:cxn>
                <a:cxn ang="0">
                  <a:pos x="T2" y="T3"/>
                </a:cxn>
                <a:cxn ang="0">
                  <a:pos x="T4" y="T5"/>
                </a:cxn>
              </a:cxnLst>
              <a:rect l="0" t="0" r="r" b="b"/>
              <a:pathLst>
                <a:path w="192" h="44">
                  <a:moveTo>
                    <a:pt x="0" y="44"/>
                  </a:moveTo>
                  <a:cubicBezTo>
                    <a:pt x="17" y="38"/>
                    <a:pt x="70" y="15"/>
                    <a:pt x="102" y="8"/>
                  </a:cubicBezTo>
                  <a:cubicBezTo>
                    <a:pt x="134" y="1"/>
                    <a:pt x="173" y="2"/>
                    <a:pt x="192" y="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1709" name="Freeform 13"/>
            <p:cNvSpPr>
              <a:spLocks/>
            </p:cNvSpPr>
            <p:nvPr/>
          </p:nvSpPr>
          <p:spPr bwMode="auto">
            <a:xfrm>
              <a:off x="3412" y="2216"/>
              <a:ext cx="710" cy="144"/>
            </a:xfrm>
            <a:custGeom>
              <a:avLst/>
              <a:gdLst>
                <a:gd name="T0" fmla="*/ 0 w 710"/>
                <a:gd name="T1" fmla="*/ 110 h 144"/>
                <a:gd name="T2" fmla="*/ 232 w 710"/>
                <a:gd name="T3" fmla="*/ 14 h 144"/>
                <a:gd name="T4" fmla="*/ 538 w 710"/>
                <a:gd name="T5" fmla="*/ 24 h 144"/>
                <a:gd name="T6" fmla="*/ 710 w 710"/>
                <a:gd name="T7" fmla="*/ 144 h 144"/>
              </a:gdLst>
              <a:ahLst/>
              <a:cxnLst>
                <a:cxn ang="0">
                  <a:pos x="T0" y="T1"/>
                </a:cxn>
                <a:cxn ang="0">
                  <a:pos x="T2" y="T3"/>
                </a:cxn>
                <a:cxn ang="0">
                  <a:pos x="T4" y="T5"/>
                </a:cxn>
                <a:cxn ang="0">
                  <a:pos x="T6" y="T7"/>
                </a:cxn>
              </a:cxnLst>
              <a:rect l="0" t="0" r="r" b="b"/>
              <a:pathLst>
                <a:path w="710" h="144">
                  <a:moveTo>
                    <a:pt x="0" y="110"/>
                  </a:moveTo>
                  <a:cubicBezTo>
                    <a:pt x="71" y="69"/>
                    <a:pt x="142" y="28"/>
                    <a:pt x="232" y="14"/>
                  </a:cubicBezTo>
                  <a:cubicBezTo>
                    <a:pt x="322" y="0"/>
                    <a:pt x="458" y="2"/>
                    <a:pt x="538" y="24"/>
                  </a:cubicBezTo>
                  <a:cubicBezTo>
                    <a:pt x="618" y="46"/>
                    <a:pt x="674" y="119"/>
                    <a:pt x="710" y="144"/>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41710" name="AutoShape 14"/>
          <p:cNvSpPr>
            <a:spLocks noChangeArrowheads="1"/>
          </p:cNvSpPr>
          <p:nvPr/>
        </p:nvSpPr>
        <p:spPr bwMode="auto">
          <a:xfrm rot="1882934">
            <a:off x="-2673350" y="2022475"/>
            <a:ext cx="6519863" cy="1252538"/>
          </a:xfrm>
          <a:prstGeom prst="roundRect">
            <a:avLst>
              <a:gd name="adj" fmla="val 16667"/>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41711" name="Freeform 15"/>
          <p:cNvSpPr>
            <a:spLocks/>
          </p:cNvSpPr>
          <p:nvPr/>
        </p:nvSpPr>
        <p:spPr bwMode="auto">
          <a:xfrm>
            <a:off x="1736725" y="2881313"/>
            <a:ext cx="3286125" cy="2508250"/>
          </a:xfrm>
          <a:custGeom>
            <a:avLst/>
            <a:gdLst>
              <a:gd name="T0" fmla="*/ 0 w 2070"/>
              <a:gd name="T1" fmla="*/ 760 h 1580"/>
              <a:gd name="T2" fmla="*/ 1135 w 2070"/>
              <a:gd name="T3" fmla="*/ 1455 h 1580"/>
              <a:gd name="T4" fmla="*/ 1222 w 2070"/>
              <a:gd name="T5" fmla="*/ 1509 h 1580"/>
              <a:gd name="T6" fmla="*/ 1306 w 2070"/>
              <a:gd name="T7" fmla="*/ 1557 h 1580"/>
              <a:gd name="T8" fmla="*/ 1486 w 2070"/>
              <a:gd name="T9" fmla="*/ 1524 h 1580"/>
              <a:gd name="T10" fmla="*/ 2029 w 2070"/>
              <a:gd name="T11" fmla="*/ 1359 h 1580"/>
              <a:gd name="T12" fmla="*/ 1729 w 2070"/>
              <a:gd name="T13" fmla="*/ 1410 h 1580"/>
              <a:gd name="T14" fmla="*/ 1366 w 2070"/>
              <a:gd name="T15" fmla="*/ 1485 h 1580"/>
              <a:gd name="T16" fmla="*/ 1291 w 2070"/>
              <a:gd name="T17" fmla="*/ 1449 h 1580"/>
              <a:gd name="T18" fmla="*/ 1246 w 2070"/>
              <a:gd name="T19" fmla="*/ 1404 h 1580"/>
              <a:gd name="T20" fmla="*/ 807 w 2070"/>
              <a:gd name="T21" fmla="*/ 1015 h 1580"/>
              <a:gd name="T22" fmla="*/ 403 w 2070"/>
              <a:gd name="T23" fmla="*/ 159 h 1580"/>
              <a:gd name="T24" fmla="*/ 115 w 2070"/>
              <a:gd name="T25" fmla="*/ 61 h 1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70" h="1580">
                <a:moveTo>
                  <a:pt x="0" y="760"/>
                </a:moveTo>
                <a:cubicBezTo>
                  <a:pt x="189" y="876"/>
                  <a:pt x="931" y="1330"/>
                  <a:pt x="1135" y="1455"/>
                </a:cubicBezTo>
                <a:cubicBezTo>
                  <a:pt x="1339" y="1580"/>
                  <a:pt x="1193" y="1492"/>
                  <a:pt x="1222" y="1509"/>
                </a:cubicBezTo>
                <a:cubicBezTo>
                  <a:pt x="1251" y="1526"/>
                  <a:pt x="1262" y="1555"/>
                  <a:pt x="1306" y="1557"/>
                </a:cubicBezTo>
                <a:cubicBezTo>
                  <a:pt x="1350" y="1559"/>
                  <a:pt x="1366" y="1557"/>
                  <a:pt x="1486" y="1524"/>
                </a:cubicBezTo>
                <a:cubicBezTo>
                  <a:pt x="1606" y="1491"/>
                  <a:pt x="1988" y="1378"/>
                  <a:pt x="2029" y="1359"/>
                </a:cubicBezTo>
                <a:cubicBezTo>
                  <a:pt x="2070" y="1340"/>
                  <a:pt x="1839" y="1389"/>
                  <a:pt x="1729" y="1410"/>
                </a:cubicBezTo>
                <a:cubicBezTo>
                  <a:pt x="1619" y="1431"/>
                  <a:pt x="1439" y="1479"/>
                  <a:pt x="1366" y="1485"/>
                </a:cubicBezTo>
                <a:cubicBezTo>
                  <a:pt x="1293" y="1491"/>
                  <a:pt x="1311" y="1462"/>
                  <a:pt x="1291" y="1449"/>
                </a:cubicBezTo>
                <a:cubicBezTo>
                  <a:pt x="1271" y="1436"/>
                  <a:pt x="1327" y="1476"/>
                  <a:pt x="1246" y="1404"/>
                </a:cubicBezTo>
                <a:cubicBezTo>
                  <a:pt x="1165" y="1332"/>
                  <a:pt x="947" y="1222"/>
                  <a:pt x="807" y="1015"/>
                </a:cubicBezTo>
                <a:cubicBezTo>
                  <a:pt x="667" y="808"/>
                  <a:pt x="518" y="318"/>
                  <a:pt x="403" y="159"/>
                </a:cubicBezTo>
                <a:cubicBezTo>
                  <a:pt x="288" y="0"/>
                  <a:pt x="201" y="30"/>
                  <a:pt x="115" y="61"/>
                </a:cubicBezTo>
              </a:path>
            </a:pathLst>
          </a:custGeom>
          <a:solidFill>
            <a:srgbClr val="D9B85B"/>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2" name="Freeform 2"/>
          <p:cNvSpPr>
            <a:spLocks/>
          </p:cNvSpPr>
          <p:nvPr/>
        </p:nvSpPr>
        <p:spPr bwMode="auto">
          <a:xfrm>
            <a:off x="-300038" y="1176338"/>
            <a:ext cx="8258176" cy="5294312"/>
          </a:xfrm>
          <a:custGeom>
            <a:avLst/>
            <a:gdLst>
              <a:gd name="T0" fmla="*/ 41 w 5202"/>
              <a:gd name="T1" fmla="*/ 0 h 3335"/>
              <a:gd name="T2" fmla="*/ 362 w 5202"/>
              <a:gd name="T3" fmla="*/ 8 h 3335"/>
              <a:gd name="T4" fmla="*/ 716 w 5202"/>
              <a:gd name="T5" fmla="*/ 8 h 3335"/>
              <a:gd name="T6" fmla="*/ 1168 w 5202"/>
              <a:gd name="T7" fmla="*/ 57 h 3335"/>
              <a:gd name="T8" fmla="*/ 1711 w 5202"/>
              <a:gd name="T9" fmla="*/ 148 h 3335"/>
              <a:gd name="T10" fmla="*/ 2156 w 5202"/>
              <a:gd name="T11" fmla="*/ 246 h 3335"/>
              <a:gd name="T12" fmla="*/ 2715 w 5202"/>
              <a:gd name="T13" fmla="*/ 411 h 3335"/>
              <a:gd name="T14" fmla="*/ 3299 w 5202"/>
              <a:gd name="T15" fmla="*/ 650 h 3335"/>
              <a:gd name="T16" fmla="*/ 3851 w 5202"/>
              <a:gd name="T17" fmla="*/ 929 h 3335"/>
              <a:gd name="T18" fmla="*/ 4180 w 5202"/>
              <a:gd name="T19" fmla="*/ 1143 h 3335"/>
              <a:gd name="T20" fmla="*/ 4583 w 5202"/>
              <a:gd name="T21" fmla="*/ 1423 h 3335"/>
              <a:gd name="T22" fmla="*/ 4830 w 5202"/>
              <a:gd name="T23" fmla="*/ 1645 h 3335"/>
              <a:gd name="T24" fmla="*/ 4945 w 5202"/>
              <a:gd name="T25" fmla="*/ 1802 h 3335"/>
              <a:gd name="T26" fmla="*/ 4994 w 5202"/>
              <a:gd name="T27" fmla="*/ 1859 h 3335"/>
              <a:gd name="T28" fmla="*/ 3694 w 5202"/>
              <a:gd name="T29" fmla="*/ 2781 h 3335"/>
              <a:gd name="T30" fmla="*/ 1020 w 5202"/>
              <a:gd name="T31" fmla="*/ 3283 h 3335"/>
              <a:gd name="T32" fmla="*/ 0 w 5202"/>
              <a:gd name="T33" fmla="*/ 3094 h 3335"/>
              <a:gd name="T34" fmla="*/ 41 w 5202"/>
              <a:gd name="T35" fmla="*/ 0 h 3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02" h="3335">
                <a:moveTo>
                  <a:pt x="41" y="0"/>
                </a:moveTo>
                <a:cubicBezTo>
                  <a:pt x="145" y="3"/>
                  <a:pt x="250" y="7"/>
                  <a:pt x="362" y="8"/>
                </a:cubicBezTo>
                <a:cubicBezTo>
                  <a:pt x="474" y="9"/>
                  <a:pt x="582" y="0"/>
                  <a:pt x="716" y="8"/>
                </a:cubicBezTo>
                <a:cubicBezTo>
                  <a:pt x="850" y="16"/>
                  <a:pt x="1002" y="34"/>
                  <a:pt x="1168" y="57"/>
                </a:cubicBezTo>
                <a:cubicBezTo>
                  <a:pt x="1334" y="80"/>
                  <a:pt x="1546" y="116"/>
                  <a:pt x="1711" y="148"/>
                </a:cubicBezTo>
                <a:cubicBezTo>
                  <a:pt x="1876" y="180"/>
                  <a:pt x="1989" y="202"/>
                  <a:pt x="2156" y="246"/>
                </a:cubicBezTo>
                <a:cubicBezTo>
                  <a:pt x="2323" y="290"/>
                  <a:pt x="2525" y="344"/>
                  <a:pt x="2715" y="411"/>
                </a:cubicBezTo>
                <a:cubicBezTo>
                  <a:pt x="2905" y="478"/>
                  <a:pt x="3110" y="564"/>
                  <a:pt x="3299" y="650"/>
                </a:cubicBezTo>
                <a:cubicBezTo>
                  <a:pt x="3488" y="736"/>
                  <a:pt x="3704" y="847"/>
                  <a:pt x="3851" y="929"/>
                </a:cubicBezTo>
                <a:cubicBezTo>
                  <a:pt x="3998" y="1011"/>
                  <a:pt x="4058" y="1061"/>
                  <a:pt x="4180" y="1143"/>
                </a:cubicBezTo>
                <a:cubicBezTo>
                  <a:pt x="4302" y="1225"/>
                  <a:pt x="4475" y="1339"/>
                  <a:pt x="4583" y="1423"/>
                </a:cubicBezTo>
                <a:cubicBezTo>
                  <a:pt x="4691" y="1507"/>
                  <a:pt x="4770" y="1582"/>
                  <a:pt x="4830" y="1645"/>
                </a:cubicBezTo>
                <a:cubicBezTo>
                  <a:pt x="4890" y="1708"/>
                  <a:pt x="4918" y="1766"/>
                  <a:pt x="4945" y="1802"/>
                </a:cubicBezTo>
                <a:cubicBezTo>
                  <a:pt x="4972" y="1838"/>
                  <a:pt x="5202" y="1696"/>
                  <a:pt x="4994" y="1859"/>
                </a:cubicBezTo>
                <a:cubicBezTo>
                  <a:pt x="4786" y="2022"/>
                  <a:pt x="4356" y="2544"/>
                  <a:pt x="3694" y="2781"/>
                </a:cubicBezTo>
                <a:cubicBezTo>
                  <a:pt x="3032" y="3018"/>
                  <a:pt x="1636" y="3231"/>
                  <a:pt x="1020" y="3283"/>
                </a:cubicBezTo>
                <a:cubicBezTo>
                  <a:pt x="404" y="3335"/>
                  <a:pt x="202" y="3214"/>
                  <a:pt x="0" y="3094"/>
                </a:cubicBezTo>
                <a:cubicBezTo>
                  <a:pt x="0" y="3094"/>
                  <a:pt x="41" y="0"/>
                  <a:pt x="41" y="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23" name="Rectangle 3"/>
          <p:cNvSpPr>
            <a:spLocks noGrp="1" noChangeArrowheads="1"/>
          </p:cNvSpPr>
          <p:nvPr>
            <p:ph type="title"/>
          </p:nvPr>
        </p:nvSpPr>
        <p:spPr/>
        <p:txBody>
          <a:bodyPr/>
          <a:lstStyle/>
          <a:p>
            <a:r>
              <a:rPr lang="en-US" altLang="en-US"/>
              <a:t>xtal stuck on tray</a:t>
            </a:r>
          </a:p>
        </p:txBody>
      </p:sp>
      <p:sp>
        <p:nvSpPr>
          <p:cNvPr id="542724" name="Freeform 4"/>
          <p:cNvSpPr>
            <a:spLocks/>
          </p:cNvSpPr>
          <p:nvPr/>
        </p:nvSpPr>
        <p:spPr bwMode="auto">
          <a:xfrm>
            <a:off x="-187325" y="1119188"/>
            <a:ext cx="11202988" cy="6742112"/>
          </a:xfrm>
          <a:custGeom>
            <a:avLst/>
            <a:gdLst>
              <a:gd name="T0" fmla="*/ 23 w 7057"/>
              <a:gd name="T1" fmla="*/ 2956 h 4247"/>
              <a:gd name="T2" fmla="*/ 260 w 7057"/>
              <a:gd name="T3" fmla="*/ 2956 h 4247"/>
              <a:gd name="T4" fmla="*/ 568 w 7057"/>
              <a:gd name="T5" fmla="*/ 2956 h 4247"/>
              <a:gd name="T6" fmla="*/ 978 w 7057"/>
              <a:gd name="T7" fmla="*/ 2925 h 4247"/>
              <a:gd name="T8" fmla="*/ 1412 w 7057"/>
              <a:gd name="T9" fmla="*/ 2885 h 4247"/>
              <a:gd name="T10" fmla="*/ 2130 w 7057"/>
              <a:gd name="T11" fmla="*/ 2775 h 4247"/>
              <a:gd name="T12" fmla="*/ 2801 w 7057"/>
              <a:gd name="T13" fmla="*/ 2617 h 4247"/>
              <a:gd name="T14" fmla="*/ 3621 w 7057"/>
              <a:gd name="T15" fmla="*/ 2341 h 4247"/>
              <a:gd name="T16" fmla="*/ 4308 w 7057"/>
              <a:gd name="T17" fmla="*/ 2033 h 4247"/>
              <a:gd name="T18" fmla="*/ 4836 w 7057"/>
              <a:gd name="T19" fmla="*/ 1725 h 4247"/>
              <a:gd name="T20" fmla="*/ 5334 w 7057"/>
              <a:gd name="T21" fmla="*/ 1354 h 4247"/>
              <a:gd name="T22" fmla="*/ 5720 w 7057"/>
              <a:gd name="T23" fmla="*/ 968 h 4247"/>
              <a:gd name="T24" fmla="*/ 5933 w 7057"/>
              <a:gd name="T25" fmla="*/ 699 h 4247"/>
              <a:gd name="T26" fmla="*/ 6028 w 7057"/>
              <a:gd name="T27" fmla="*/ 502 h 4247"/>
              <a:gd name="T28" fmla="*/ 6052 w 7057"/>
              <a:gd name="T29" fmla="*/ 3714 h 4247"/>
              <a:gd name="T30" fmla="*/ 0 w 7057"/>
              <a:gd name="T31" fmla="*/ 3698 h 4247"/>
              <a:gd name="T32" fmla="*/ 23 w 7057"/>
              <a:gd name="T33" fmla="*/ 2956 h 4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7" h="4247">
                <a:moveTo>
                  <a:pt x="23" y="2956"/>
                </a:moveTo>
                <a:cubicBezTo>
                  <a:pt x="96" y="2956"/>
                  <a:pt x="169" y="2956"/>
                  <a:pt x="260" y="2956"/>
                </a:cubicBezTo>
                <a:cubicBezTo>
                  <a:pt x="351" y="2956"/>
                  <a:pt x="448" y="2961"/>
                  <a:pt x="568" y="2956"/>
                </a:cubicBezTo>
                <a:cubicBezTo>
                  <a:pt x="688" y="2951"/>
                  <a:pt x="837" y="2937"/>
                  <a:pt x="978" y="2925"/>
                </a:cubicBezTo>
                <a:cubicBezTo>
                  <a:pt x="1119" y="2913"/>
                  <a:pt x="1220" y="2910"/>
                  <a:pt x="1412" y="2885"/>
                </a:cubicBezTo>
                <a:cubicBezTo>
                  <a:pt x="1604" y="2860"/>
                  <a:pt x="1899" y="2820"/>
                  <a:pt x="2130" y="2775"/>
                </a:cubicBezTo>
                <a:cubicBezTo>
                  <a:pt x="2361" y="2730"/>
                  <a:pt x="2553" y="2689"/>
                  <a:pt x="2801" y="2617"/>
                </a:cubicBezTo>
                <a:cubicBezTo>
                  <a:pt x="3049" y="2545"/>
                  <a:pt x="3370" y="2438"/>
                  <a:pt x="3621" y="2341"/>
                </a:cubicBezTo>
                <a:cubicBezTo>
                  <a:pt x="3872" y="2244"/>
                  <a:pt x="4106" y="2136"/>
                  <a:pt x="4308" y="2033"/>
                </a:cubicBezTo>
                <a:cubicBezTo>
                  <a:pt x="4510" y="1930"/>
                  <a:pt x="4665" y="1838"/>
                  <a:pt x="4836" y="1725"/>
                </a:cubicBezTo>
                <a:cubicBezTo>
                  <a:pt x="5007" y="1612"/>
                  <a:pt x="5187" y="1480"/>
                  <a:pt x="5334" y="1354"/>
                </a:cubicBezTo>
                <a:cubicBezTo>
                  <a:pt x="5481" y="1228"/>
                  <a:pt x="5620" y="1077"/>
                  <a:pt x="5720" y="968"/>
                </a:cubicBezTo>
                <a:cubicBezTo>
                  <a:pt x="5820" y="859"/>
                  <a:pt x="5882" y="777"/>
                  <a:pt x="5933" y="699"/>
                </a:cubicBezTo>
                <a:cubicBezTo>
                  <a:pt x="5984" y="621"/>
                  <a:pt x="6008" y="0"/>
                  <a:pt x="6028" y="502"/>
                </a:cubicBezTo>
                <a:cubicBezTo>
                  <a:pt x="6048" y="1004"/>
                  <a:pt x="7057" y="3181"/>
                  <a:pt x="6052" y="3714"/>
                </a:cubicBezTo>
                <a:cubicBezTo>
                  <a:pt x="5047" y="4247"/>
                  <a:pt x="2523" y="3972"/>
                  <a:pt x="0" y="3698"/>
                </a:cubicBezTo>
                <a:cubicBezTo>
                  <a:pt x="0" y="3698"/>
                  <a:pt x="23" y="2956"/>
                  <a:pt x="23" y="2956"/>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42725" name="Group 5"/>
          <p:cNvGrpSpPr>
            <a:grpSpLocks/>
          </p:cNvGrpSpPr>
          <p:nvPr/>
        </p:nvGrpSpPr>
        <p:grpSpPr bwMode="auto">
          <a:xfrm>
            <a:off x="5067300" y="3517900"/>
            <a:ext cx="1895475" cy="1495425"/>
            <a:chOff x="3192" y="2216"/>
            <a:chExt cx="1194" cy="942"/>
          </a:xfrm>
        </p:grpSpPr>
        <p:sp>
          <p:nvSpPr>
            <p:cNvPr id="542726" name="Freeform 6"/>
            <p:cNvSpPr>
              <a:spLocks/>
            </p:cNvSpPr>
            <p:nvPr/>
          </p:nvSpPr>
          <p:spPr bwMode="auto">
            <a:xfrm>
              <a:off x="3192" y="2220"/>
              <a:ext cx="1194" cy="938"/>
            </a:xfrm>
            <a:custGeom>
              <a:avLst/>
              <a:gdLst>
                <a:gd name="T0" fmla="*/ 0 w 1194"/>
                <a:gd name="T1" fmla="*/ 938 h 938"/>
                <a:gd name="T2" fmla="*/ 222 w 1194"/>
                <a:gd name="T3" fmla="*/ 108 h 938"/>
                <a:gd name="T4" fmla="*/ 258 w 1194"/>
                <a:gd name="T5" fmla="*/ 84 h 938"/>
                <a:gd name="T6" fmla="*/ 316 w 1194"/>
                <a:gd name="T7" fmla="*/ 54 h 938"/>
                <a:gd name="T8" fmla="*/ 386 w 1194"/>
                <a:gd name="T9" fmla="*/ 26 h 938"/>
                <a:gd name="T10" fmla="*/ 466 w 1194"/>
                <a:gd name="T11" fmla="*/ 8 h 938"/>
                <a:gd name="T12" fmla="*/ 550 w 1194"/>
                <a:gd name="T13" fmla="*/ 0 h 938"/>
                <a:gd name="T14" fmla="*/ 650 w 1194"/>
                <a:gd name="T15" fmla="*/ 2 h 938"/>
                <a:gd name="T16" fmla="*/ 726 w 1194"/>
                <a:gd name="T17" fmla="*/ 12 h 938"/>
                <a:gd name="T18" fmla="*/ 788 w 1194"/>
                <a:gd name="T19" fmla="*/ 30 h 938"/>
                <a:gd name="T20" fmla="*/ 824 w 1194"/>
                <a:gd name="T21" fmla="*/ 56 h 938"/>
                <a:gd name="T22" fmla="*/ 862 w 1194"/>
                <a:gd name="T23" fmla="*/ 88 h 938"/>
                <a:gd name="T24" fmla="*/ 928 w 1194"/>
                <a:gd name="T25" fmla="*/ 142 h 938"/>
                <a:gd name="T26" fmla="*/ 1194 w 1194"/>
                <a:gd name="T27" fmla="*/ 412 h 938"/>
                <a:gd name="T28" fmla="*/ 1048 w 1194"/>
                <a:gd name="T29" fmla="*/ 488 h 938"/>
                <a:gd name="T30" fmla="*/ 864 w 1194"/>
                <a:gd name="T31" fmla="*/ 584 h 938"/>
                <a:gd name="T32" fmla="*/ 648 w 1194"/>
                <a:gd name="T33" fmla="*/ 684 h 938"/>
                <a:gd name="T34" fmla="*/ 512 w 1194"/>
                <a:gd name="T35" fmla="*/ 744 h 938"/>
                <a:gd name="T36" fmla="*/ 358 w 1194"/>
                <a:gd name="T37" fmla="*/ 806 h 938"/>
                <a:gd name="T38" fmla="*/ 174 w 1194"/>
                <a:gd name="T39" fmla="*/ 878 h 938"/>
                <a:gd name="T40" fmla="*/ 58 w 1194"/>
                <a:gd name="T41" fmla="*/ 916 h 938"/>
                <a:gd name="T42" fmla="*/ 0 w 1194"/>
                <a:gd name="T43"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4"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928" y="142"/>
                  </a:lnTo>
                  <a:lnTo>
                    <a:pt x="1194" y="412"/>
                  </a:lnTo>
                  <a:lnTo>
                    <a:pt x="1048" y="488"/>
                  </a:lnTo>
                  <a:lnTo>
                    <a:pt x="864" y="58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27" name="Line 7"/>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28" name="Line 8"/>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29" name="Line 9"/>
            <p:cNvSpPr>
              <a:spLocks noChangeShapeType="1"/>
            </p:cNvSpPr>
            <p:nvPr/>
          </p:nvSpPr>
          <p:spPr bwMode="auto">
            <a:xfrm flipV="1">
              <a:off x="3895" y="2408"/>
              <a:ext cx="34" cy="4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30" name="Freeform 10"/>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31" name="Freeform 11"/>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32" name="Freeform 12"/>
            <p:cNvSpPr>
              <a:spLocks/>
            </p:cNvSpPr>
            <p:nvPr/>
          </p:nvSpPr>
          <p:spPr bwMode="auto">
            <a:xfrm>
              <a:off x="3930" y="2364"/>
              <a:ext cx="192" cy="44"/>
            </a:xfrm>
            <a:custGeom>
              <a:avLst/>
              <a:gdLst>
                <a:gd name="T0" fmla="*/ 0 w 192"/>
                <a:gd name="T1" fmla="*/ 44 h 44"/>
                <a:gd name="T2" fmla="*/ 102 w 192"/>
                <a:gd name="T3" fmla="*/ 8 h 44"/>
                <a:gd name="T4" fmla="*/ 192 w 192"/>
                <a:gd name="T5" fmla="*/ 0 h 44"/>
              </a:gdLst>
              <a:ahLst/>
              <a:cxnLst>
                <a:cxn ang="0">
                  <a:pos x="T0" y="T1"/>
                </a:cxn>
                <a:cxn ang="0">
                  <a:pos x="T2" y="T3"/>
                </a:cxn>
                <a:cxn ang="0">
                  <a:pos x="T4" y="T5"/>
                </a:cxn>
              </a:cxnLst>
              <a:rect l="0" t="0" r="r" b="b"/>
              <a:pathLst>
                <a:path w="192" h="44">
                  <a:moveTo>
                    <a:pt x="0" y="44"/>
                  </a:moveTo>
                  <a:cubicBezTo>
                    <a:pt x="17" y="38"/>
                    <a:pt x="70" y="15"/>
                    <a:pt x="102" y="8"/>
                  </a:cubicBezTo>
                  <a:cubicBezTo>
                    <a:pt x="134" y="1"/>
                    <a:pt x="173" y="2"/>
                    <a:pt x="192" y="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33" name="Freeform 13"/>
            <p:cNvSpPr>
              <a:spLocks/>
            </p:cNvSpPr>
            <p:nvPr/>
          </p:nvSpPr>
          <p:spPr bwMode="auto">
            <a:xfrm>
              <a:off x="3412" y="2216"/>
              <a:ext cx="710" cy="144"/>
            </a:xfrm>
            <a:custGeom>
              <a:avLst/>
              <a:gdLst>
                <a:gd name="T0" fmla="*/ 0 w 710"/>
                <a:gd name="T1" fmla="*/ 110 h 144"/>
                <a:gd name="T2" fmla="*/ 232 w 710"/>
                <a:gd name="T3" fmla="*/ 14 h 144"/>
                <a:gd name="T4" fmla="*/ 538 w 710"/>
                <a:gd name="T5" fmla="*/ 24 h 144"/>
                <a:gd name="T6" fmla="*/ 710 w 710"/>
                <a:gd name="T7" fmla="*/ 144 h 144"/>
              </a:gdLst>
              <a:ahLst/>
              <a:cxnLst>
                <a:cxn ang="0">
                  <a:pos x="T0" y="T1"/>
                </a:cxn>
                <a:cxn ang="0">
                  <a:pos x="T2" y="T3"/>
                </a:cxn>
                <a:cxn ang="0">
                  <a:pos x="T4" y="T5"/>
                </a:cxn>
                <a:cxn ang="0">
                  <a:pos x="T6" y="T7"/>
                </a:cxn>
              </a:cxnLst>
              <a:rect l="0" t="0" r="r" b="b"/>
              <a:pathLst>
                <a:path w="710" h="144">
                  <a:moveTo>
                    <a:pt x="0" y="110"/>
                  </a:moveTo>
                  <a:cubicBezTo>
                    <a:pt x="71" y="69"/>
                    <a:pt x="142" y="28"/>
                    <a:pt x="232" y="14"/>
                  </a:cubicBezTo>
                  <a:cubicBezTo>
                    <a:pt x="322" y="0"/>
                    <a:pt x="458" y="2"/>
                    <a:pt x="538" y="24"/>
                  </a:cubicBezTo>
                  <a:cubicBezTo>
                    <a:pt x="618" y="46"/>
                    <a:pt x="674" y="119"/>
                    <a:pt x="710" y="144"/>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42734" name="AutoShape 14"/>
          <p:cNvSpPr>
            <a:spLocks noChangeArrowheads="1"/>
          </p:cNvSpPr>
          <p:nvPr/>
        </p:nvSpPr>
        <p:spPr bwMode="auto">
          <a:xfrm rot="1882934">
            <a:off x="-2173288" y="1884363"/>
            <a:ext cx="6519863" cy="1252537"/>
          </a:xfrm>
          <a:prstGeom prst="roundRect">
            <a:avLst>
              <a:gd name="adj" fmla="val 16667"/>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42735" name="Freeform 15"/>
          <p:cNvSpPr>
            <a:spLocks/>
          </p:cNvSpPr>
          <p:nvPr/>
        </p:nvSpPr>
        <p:spPr bwMode="auto">
          <a:xfrm>
            <a:off x="2236788" y="2743200"/>
            <a:ext cx="3254375" cy="2508250"/>
          </a:xfrm>
          <a:custGeom>
            <a:avLst/>
            <a:gdLst>
              <a:gd name="T0" fmla="*/ 0 w 2050"/>
              <a:gd name="T1" fmla="*/ 760 h 1580"/>
              <a:gd name="T2" fmla="*/ 1135 w 2050"/>
              <a:gd name="T3" fmla="*/ 1455 h 1580"/>
              <a:gd name="T4" fmla="*/ 1222 w 2050"/>
              <a:gd name="T5" fmla="*/ 1509 h 1580"/>
              <a:gd name="T6" fmla="*/ 1306 w 2050"/>
              <a:gd name="T7" fmla="*/ 1557 h 1580"/>
              <a:gd name="T8" fmla="*/ 1486 w 2050"/>
              <a:gd name="T9" fmla="*/ 1524 h 1580"/>
              <a:gd name="T10" fmla="*/ 2011 w 2050"/>
              <a:gd name="T11" fmla="*/ 1347 h 1580"/>
              <a:gd name="T12" fmla="*/ 1723 w 2050"/>
              <a:gd name="T13" fmla="*/ 1398 h 1580"/>
              <a:gd name="T14" fmla="*/ 1366 w 2050"/>
              <a:gd name="T15" fmla="*/ 1485 h 1580"/>
              <a:gd name="T16" fmla="*/ 1291 w 2050"/>
              <a:gd name="T17" fmla="*/ 1449 h 1580"/>
              <a:gd name="T18" fmla="*/ 1246 w 2050"/>
              <a:gd name="T19" fmla="*/ 1404 h 1580"/>
              <a:gd name="T20" fmla="*/ 807 w 2050"/>
              <a:gd name="T21" fmla="*/ 1015 h 1580"/>
              <a:gd name="T22" fmla="*/ 403 w 2050"/>
              <a:gd name="T23" fmla="*/ 159 h 1580"/>
              <a:gd name="T24" fmla="*/ 115 w 2050"/>
              <a:gd name="T25" fmla="*/ 61 h 1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0" h="1580">
                <a:moveTo>
                  <a:pt x="0" y="760"/>
                </a:moveTo>
                <a:cubicBezTo>
                  <a:pt x="189" y="876"/>
                  <a:pt x="931" y="1330"/>
                  <a:pt x="1135" y="1455"/>
                </a:cubicBezTo>
                <a:cubicBezTo>
                  <a:pt x="1339" y="1580"/>
                  <a:pt x="1193" y="1492"/>
                  <a:pt x="1222" y="1509"/>
                </a:cubicBezTo>
                <a:cubicBezTo>
                  <a:pt x="1251" y="1526"/>
                  <a:pt x="1262" y="1555"/>
                  <a:pt x="1306" y="1557"/>
                </a:cubicBezTo>
                <a:cubicBezTo>
                  <a:pt x="1350" y="1559"/>
                  <a:pt x="1369" y="1559"/>
                  <a:pt x="1486" y="1524"/>
                </a:cubicBezTo>
                <a:cubicBezTo>
                  <a:pt x="1603" y="1489"/>
                  <a:pt x="1972" y="1368"/>
                  <a:pt x="2011" y="1347"/>
                </a:cubicBezTo>
                <a:cubicBezTo>
                  <a:pt x="2050" y="1326"/>
                  <a:pt x="1830" y="1375"/>
                  <a:pt x="1723" y="1398"/>
                </a:cubicBezTo>
                <a:cubicBezTo>
                  <a:pt x="1616" y="1421"/>
                  <a:pt x="1438" y="1477"/>
                  <a:pt x="1366" y="1485"/>
                </a:cubicBezTo>
                <a:cubicBezTo>
                  <a:pt x="1294" y="1493"/>
                  <a:pt x="1311" y="1462"/>
                  <a:pt x="1291" y="1449"/>
                </a:cubicBezTo>
                <a:cubicBezTo>
                  <a:pt x="1271" y="1436"/>
                  <a:pt x="1327" y="1476"/>
                  <a:pt x="1246" y="1404"/>
                </a:cubicBezTo>
                <a:cubicBezTo>
                  <a:pt x="1165" y="1332"/>
                  <a:pt x="947" y="1222"/>
                  <a:pt x="807" y="1015"/>
                </a:cubicBezTo>
                <a:cubicBezTo>
                  <a:pt x="667" y="808"/>
                  <a:pt x="518" y="318"/>
                  <a:pt x="403" y="159"/>
                </a:cubicBezTo>
                <a:cubicBezTo>
                  <a:pt x="288" y="0"/>
                  <a:pt x="201" y="30"/>
                  <a:pt x="115" y="61"/>
                </a:cubicBezTo>
              </a:path>
            </a:pathLst>
          </a:custGeom>
          <a:solidFill>
            <a:srgbClr val="D9B85B"/>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36" name="Rectangle 16"/>
          <p:cNvSpPr>
            <a:spLocks noChangeArrowheads="1"/>
          </p:cNvSpPr>
          <p:nvPr/>
        </p:nvSpPr>
        <p:spPr bwMode="auto">
          <a:xfrm>
            <a:off x="4624388" y="4895850"/>
            <a:ext cx="42862" cy="46038"/>
          </a:xfrm>
          <a:prstGeom prst="rect">
            <a:avLst/>
          </a:prstGeom>
          <a:solidFill>
            <a:srgbClr val="FF616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42737" name="Rectangle 17"/>
          <p:cNvSpPr>
            <a:spLocks noChangeArrowheads="1"/>
          </p:cNvSpPr>
          <p:nvPr/>
        </p:nvSpPr>
        <p:spPr bwMode="auto">
          <a:xfrm>
            <a:off x="4748213" y="4729163"/>
            <a:ext cx="42862" cy="46037"/>
          </a:xfrm>
          <a:prstGeom prst="rect">
            <a:avLst/>
          </a:prstGeom>
          <a:solidFill>
            <a:srgbClr val="FF616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42738" name="Rectangle 18"/>
          <p:cNvSpPr>
            <a:spLocks noChangeArrowheads="1"/>
          </p:cNvSpPr>
          <p:nvPr/>
        </p:nvSpPr>
        <p:spPr bwMode="auto">
          <a:xfrm>
            <a:off x="4967288" y="4767263"/>
            <a:ext cx="42862" cy="46037"/>
          </a:xfrm>
          <a:prstGeom prst="rect">
            <a:avLst/>
          </a:prstGeom>
          <a:solidFill>
            <a:srgbClr val="FF616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42739" name="Rectangle 19"/>
          <p:cNvSpPr>
            <a:spLocks noChangeArrowheads="1"/>
          </p:cNvSpPr>
          <p:nvPr/>
        </p:nvSpPr>
        <p:spPr bwMode="auto">
          <a:xfrm>
            <a:off x="4448175" y="4586288"/>
            <a:ext cx="42863" cy="46037"/>
          </a:xfrm>
          <a:prstGeom prst="rect">
            <a:avLst/>
          </a:prstGeom>
          <a:solidFill>
            <a:srgbClr val="FF616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42740" name="Rectangle 20"/>
          <p:cNvSpPr>
            <a:spLocks noChangeArrowheads="1"/>
          </p:cNvSpPr>
          <p:nvPr/>
        </p:nvSpPr>
        <p:spPr bwMode="auto">
          <a:xfrm>
            <a:off x="5024438" y="4852988"/>
            <a:ext cx="42862" cy="46037"/>
          </a:xfrm>
          <a:prstGeom prst="rect">
            <a:avLst/>
          </a:prstGeom>
          <a:solidFill>
            <a:srgbClr val="FF616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42741" name="Rectangle 21"/>
          <p:cNvSpPr>
            <a:spLocks noChangeArrowheads="1"/>
          </p:cNvSpPr>
          <p:nvPr/>
        </p:nvSpPr>
        <p:spPr bwMode="auto">
          <a:xfrm>
            <a:off x="4948238" y="4886325"/>
            <a:ext cx="42862" cy="46038"/>
          </a:xfrm>
          <a:prstGeom prst="rect">
            <a:avLst/>
          </a:prstGeom>
          <a:solidFill>
            <a:srgbClr val="FF616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457200" y="20638"/>
            <a:ext cx="8229600" cy="1593850"/>
          </a:xfrm>
        </p:spPr>
        <p:txBody>
          <a:bodyPr/>
          <a:lstStyle/>
          <a:p>
            <a:r>
              <a:rPr lang="en-US" altLang="en-US">
                <a:solidFill>
                  <a:schemeClr val="tx1"/>
                </a:solidFill>
              </a:rPr>
              <a:t>crystals too fragile?</a:t>
            </a:r>
            <a:br>
              <a:rPr lang="en-US" altLang="en-US">
                <a:solidFill>
                  <a:schemeClr val="tx1"/>
                </a:solidFill>
              </a:rPr>
            </a:br>
            <a:r>
              <a:rPr lang="en-US" altLang="en-US">
                <a:solidFill>
                  <a:schemeClr val="tx1"/>
                </a:solidFill>
              </a:rPr>
              <a:t>cross-link them!</a:t>
            </a:r>
          </a:p>
        </p:txBody>
      </p:sp>
      <p:sp>
        <p:nvSpPr>
          <p:cNvPr id="20483" name="Text Box 3"/>
          <p:cNvSpPr txBox="1">
            <a:spLocks noChangeArrowheads="1"/>
          </p:cNvSpPr>
          <p:nvPr/>
        </p:nvSpPr>
        <p:spPr bwMode="auto">
          <a:xfrm>
            <a:off x="1633538" y="5783263"/>
            <a:ext cx="53911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Lusty (1999) </a:t>
            </a:r>
            <a:r>
              <a:rPr lang="en-US" altLang="en-US" i="1"/>
              <a:t>J. Appl. Crystallogr.</a:t>
            </a:r>
            <a:r>
              <a:rPr lang="en-US" altLang="en-US"/>
              <a:t> </a:t>
            </a:r>
            <a:r>
              <a:rPr lang="en-US" altLang="en-US" b="1"/>
              <a:t>32</a:t>
            </a:r>
            <a:r>
              <a:rPr lang="en-US" altLang="en-US"/>
              <a:t>, 106-112. </a:t>
            </a:r>
          </a:p>
          <a:p>
            <a:r>
              <a:rPr lang="en-US" altLang="en-US"/>
              <a:t>McWhirter, et al. (1999) </a:t>
            </a:r>
            <a:r>
              <a:rPr lang="en-US" altLang="en-US" i="1"/>
              <a:t>PNAS USA</a:t>
            </a:r>
            <a:r>
              <a:rPr lang="en-US" altLang="en-US"/>
              <a:t> </a:t>
            </a:r>
            <a:r>
              <a:rPr lang="en-US" altLang="en-US" b="1"/>
              <a:t>96</a:t>
            </a:r>
            <a:r>
              <a:rPr lang="en-US" altLang="en-US"/>
              <a:t>, 8408-8413.</a:t>
            </a:r>
          </a:p>
        </p:txBody>
      </p:sp>
      <p:pic>
        <p:nvPicPr>
          <p:cNvPr id="20484" name="Picture 4"/>
          <p:cNvPicPr>
            <a:picLocks noChangeAspect="1" noChangeArrowheads="1"/>
          </p:cNvPicPr>
          <p:nvPr/>
        </p:nvPicPr>
        <p:blipFill>
          <a:blip r:embed="rId2">
            <a:extLst>
              <a:ext uri="{28A0092B-C50C-407E-A947-70E740481C1C}">
                <a14:useLocalDpi xmlns:a14="http://schemas.microsoft.com/office/drawing/2010/main" val="0"/>
              </a:ext>
            </a:extLst>
          </a:blip>
          <a:srcRect l="4500" t="26167" r="4649" b="13890"/>
          <a:stretch>
            <a:fillRect/>
          </a:stretch>
        </p:blipFill>
        <p:spPr bwMode="auto">
          <a:xfrm>
            <a:off x="315913" y="2122488"/>
            <a:ext cx="8226425" cy="3282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485" name="Rectangle 5"/>
          <p:cNvSpPr>
            <a:spLocks noChangeArrowheads="1"/>
          </p:cNvSpPr>
          <p:nvPr/>
        </p:nvSpPr>
        <p:spPr bwMode="auto">
          <a:xfrm>
            <a:off x="3970338" y="2479675"/>
            <a:ext cx="576262" cy="212725"/>
          </a:xfrm>
          <a:prstGeom prst="rect">
            <a:avLst/>
          </a:prstGeom>
          <a:solidFill>
            <a:srgbClr val="FF616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486" name="Oval 6"/>
          <p:cNvSpPr>
            <a:spLocks noChangeArrowheads="1"/>
          </p:cNvSpPr>
          <p:nvPr/>
        </p:nvSpPr>
        <p:spPr bwMode="auto">
          <a:xfrm>
            <a:off x="4033838" y="3532188"/>
            <a:ext cx="650875" cy="276225"/>
          </a:xfrm>
          <a:prstGeom prst="ellipse">
            <a:avLst/>
          </a:prstGeom>
          <a:solidFill>
            <a:srgbClr val="3399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487" name="Rectangle 7"/>
          <p:cNvSpPr>
            <a:spLocks noChangeArrowheads="1"/>
          </p:cNvSpPr>
          <p:nvPr/>
        </p:nvSpPr>
        <p:spPr bwMode="auto">
          <a:xfrm>
            <a:off x="2905125" y="4217988"/>
            <a:ext cx="2832100" cy="928687"/>
          </a:xfrm>
          <a:prstGeom prst="rect">
            <a:avLst/>
          </a:prstGeom>
          <a:solidFill>
            <a:srgbClr val="0000FF">
              <a:alpha val="3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p:txBody>
          <a:bodyPr/>
          <a:lstStyle/>
          <a:p>
            <a:r>
              <a:rPr lang="en-US" altLang="en-US" dirty="0" err="1" smtClean="0"/>
              <a:t>Xtal</a:t>
            </a:r>
            <a:r>
              <a:rPr lang="en-US" altLang="en-US" dirty="0" smtClean="0"/>
              <a:t> Abuse</a:t>
            </a:r>
            <a:endParaRPr lang="en-US" altLang="en-US" dirty="0"/>
          </a:p>
        </p:txBody>
      </p:sp>
      <p:sp>
        <p:nvSpPr>
          <p:cNvPr id="21507" name="Rectangle 3"/>
          <p:cNvSpPr>
            <a:spLocks noChangeArrowheads="1"/>
          </p:cNvSpPr>
          <p:nvPr/>
        </p:nvSpPr>
        <p:spPr bwMode="auto">
          <a:xfrm>
            <a:off x="1192213" y="1600200"/>
            <a:ext cx="6759575"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itchFamily="34" charset="0"/>
              </a:defRPr>
            </a:lvl1pPr>
            <a:lvl2pPr marL="742950" indent="-285750">
              <a:spcBef>
                <a:spcPct val="20000"/>
              </a:spcBef>
              <a:buChar char="–"/>
              <a:defRPr sz="2800">
                <a:solidFill>
                  <a:schemeClr val="tx1"/>
                </a:solidFill>
                <a:latin typeface="Arial" pitchFamily="34" charset="0"/>
              </a:defRPr>
            </a:lvl2pPr>
            <a:lvl3pPr marL="1143000" indent="-228600">
              <a:spcBef>
                <a:spcPct val="20000"/>
              </a:spcBef>
              <a:buChar char="•"/>
              <a:defRPr sz="2400">
                <a:solidFill>
                  <a:schemeClr val="tx1"/>
                </a:solidFill>
                <a:latin typeface="Arial" pitchFamily="34" charset="0"/>
              </a:defRPr>
            </a:lvl3pPr>
            <a:lvl4pPr marL="1600200" indent="-228600">
              <a:spcBef>
                <a:spcPct val="20000"/>
              </a:spcBef>
              <a:buChar char="–"/>
              <a:defRPr sz="2000">
                <a:solidFill>
                  <a:schemeClr val="tx1"/>
                </a:solidFill>
                <a:latin typeface="Arial" pitchFamily="34" charset="0"/>
              </a:defRPr>
            </a:lvl4pPr>
            <a:lvl5pPr marL="2057400" indent="-228600">
              <a:spcBef>
                <a:spcPct val="20000"/>
              </a:spcBef>
              <a:buChar char="»"/>
              <a:defRPr sz="2000">
                <a:solidFill>
                  <a:schemeClr val="tx1"/>
                </a:solidFill>
                <a:latin typeface="Arial" pitchFamily="34" charset="0"/>
              </a:defRPr>
            </a:lvl5pPr>
            <a:lvl6pPr marL="2514600" indent="-228600" fontAlgn="base">
              <a:spcBef>
                <a:spcPct val="20000"/>
              </a:spcBef>
              <a:spcAft>
                <a:spcPct val="0"/>
              </a:spcAft>
              <a:buChar char="»"/>
              <a:defRPr sz="2000">
                <a:solidFill>
                  <a:schemeClr val="tx1"/>
                </a:solidFill>
                <a:latin typeface="Arial" pitchFamily="34" charset="0"/>
              </a:defRPr>
            </a:lvl6pPr>
            <a:lvl7pPr marL="2971800" indent="-228600" fontAlgn="base">
              <a:spcBef>
                <a:spcPct val="20000"/>
              </a:spcBef>
              <a:spcAft>
                <a:spcPct val="0"/>
              </a:spcAft>
              <a:buChar char="»"/>
              <a:defRPr sz="2000">
                <a:solidFill>
                  <a:schemeClr val="tx1"/>
                </a:solidFill>
                <a:latin typeface="Arial" pitchFamily="34" charset="0"/>
              </a:defRPr>
            </a:lvl7pPr>
            <a:lvl8pPr marL="3429000" indent="-228600" fontAlgn="base">
              <a:spcBef>
                <a:spcPct val="20000"/>
              </a:spcBef>
              <a:spcAft>
                <a:spcPct val="0"/>
              </a:spcAft>
              <a:buChar char="»"/>
              <a:defRPr sz="2000">
                <a:solidFill>
                  <a:schemeClr val="tx1"/>
                </a:solidFill>
                <a:latin typeface="Arial" pitchFamily="34" charset="0"/>
              </a:defRPr>
            </a:lvl8pPr>
            <a:lvl9pPr marL="3886200" indent="-228600" fontAlgn="base">
              <a:spcBef>
                <a:spcPct val="20000"/>
              </a:spcBef>
              <a:spcAft>
                <a:spcPct val="0"/>
              </a:spcAft>
              <a:buChar char="»"/>
              <a:defRPr sz="2000">
                <a:solidFill>
                  <a:schemeClr val="tx1"/>
                </a:solidFill>
                <a:latin typeface="Arial" pitchFamily="34" charset="0"/>
              </a:defRPr>
            </a:lvl9pPr>
          </a:lstStyle>
          <a:p>
            <a:pPr>
              <a:buFontTx/>
              <a:buNone/>
            </a:pPr>
            <a:r>
              <a:rPr lang="en-US" altLang="en-US">
                <a:solidFill>
                  <a:srgbClr val="C0C0C0"/>
                </a:solidFill>
              </a:rPr>
              <a:t>physical contact</a:t>
            </a:r>
          </a:p>
          <a:p>
            <a:pPr>
              <a:buFontTx/>
              <a:buNone/>
            </a:pPr>
            <a:r>
              <a:rPr lang="en-US" altLang="en-US" sz="2000">
                <a:solidFill>
                  <a:srgbClr val="C0C0C0"/>
                </a:solidFill>
              </a:rPr>
              <a:t>	don’t touch the part you intend to shoot</a:t>
            </a:r>
          </a:p>
          <a:p>
            <a:pPr>
              <a:buFontTx/>
              <a:buNone/>
            </a:pPr>
            <a:r>
              <a:rPr lang="en-US" altLang="en-US"/>
              <a:t>osmotic shock</a:t>
            </a:r>
          </a:p>
          <a:p>
            <a:pPr>
              <a:buFontTx/>
              <a:buNone/>
            </a:pPr>
            <a:r>
              <a:rPr lang="en-US" altLang="en-US" sz="2000"/>
              <a:t>	equilibrate, or calculate matching solution</a:t>
            </a:r>
          </a:p>
          <a:p>
            <a:pPr>
              <a:buFontTx/>
              <a:buNone/>
            </a:pPr>
            <a:r>
              <a:rPr lang="en-US" altLang="en-US"/>
              <a:t>changes in dielectric constant</a:t>
            </a:r>
          </a:p>
          <a:p>
            <a:pPr>
              <a:buFontTx/>
              <a:buNone/>
            </a:pPr>
            <a:r>
              <a:rPr lang="en-US" altLang="en-US" sz="1800"/>
              <a:t>	Petsko (1975) </a:t>
            </a:r>
            <a:r>
              <a:rPr lang="en-US" altLang="en-US" sz="1800" i="1"/>
              <a:t>J. Mol. Biol.</a:t>
            </a:r>
            <a:r>
              <a:rPr lang="en-US" altLang="en-US" sz="1800"/>
              <a:t> </a:t>
            </a:r>
            <a:r>
              <a:rPr lang="en-US" altLang="en-US" sz="1800" b="1"/>
              <a:t>96</a:t>
            </a:r>
            <a:r>
              <a:rPr lang="en-US" altLang="en-US" sz="1800"/>
              <a:t>, 381-388. </a:t>
            </a:r>
            <a:endParaRPr lang="en-US" altLang="en-US" sz="1200"/>
          </a:p>
          <a:p>
            <a:pPr>
              <a:buFontTx/>
              <a:buNone/>
            </a:pPr>
            <a:r>
              <a:rPr lang="en-US" altLang="en-US"/>
              <a:t>cooled density mismatch</a:t>
            </a:r>
          </a:p>
          <a:p>
            <a:pPr>
              <a:buFontTx/>
              <a:buNone/>
            </a:pPr>
            <a:r>
              <a:rPr lang="en-US" altLang="en-US" sz="1800"/>
              <a:t>	Juers &amp; Matthews (2004) </a:t>
            </a:r>
            <a:r>
              <a:rPr lang="en-US" altLang="en-US" sz="1800" i="1"/>
              <a:t>Acta Cryst. D</a:t>
            </a:r>
            <a:r>
              <a:rPr lang="en-US" altLang="en-US" sz="1800"/>
              <a:t> </a:t>
            </a:r>
            <a:r>
              <a:rPr lang="en-US" altLang="en-US" sz="1800" b="1"/>
              <a:t>60</a:t>
            </a:r>
            <a:r>
              <a:rPr lang="en-US" altLang="en-US" sz="1800"/>
              <a:t>, 412-421. </a:t>
            </a:r>
          </a:p>
          <a:p>
            <a:pPr>
              <a:buFontTx/>
              <a:buNone/>
            </a:pPr>
            <a:endParaRPr lang="en-US" altLang="en-US" sz="18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mph" presetSubtype="2" fill="hold" nodeType="clickEffect">
                                  <p:stCondLst>
                                    <p:cond delay="0"/>
                                  </p:stCondLst>
                                  <p:childTnLst>
                                    <p:animClr clrSpc="rgb" dir="cw">
                                      <p:cBhvr override="childStyle">
                                        <p:cTn id="6" dur="500" fill="hold"/>
                                        <p:tgtEl>
                                          <p:spTgt spid="21507">
                                            <p:txEl>
                                              <p:pRg st="2" end="2"/>
                                            </p:txEl>
                                          </p:spTgt>
                                        </p:tgtEl>
                                        <p:attrNameLst>
                                          <p:attrName>style.color</p:attrName>
                                        </p:attrNameLst>
                                      </p:cBhvr>
                                      <p:to>
                                        <a:srgbClr val="FF0000"/>
                                      </p:to>
                                    </p:animClr>
                                  </p:childTnLst>
                                </p:cTn>
                              </p:par>
                              <p:par>
                                <p:cTn id="7" presetID="3" presetClass="emph" presetSubtype="2" fill="hold" nodeType="withEffect">
                                  <p:stCondLst>
                                    <p:cond delay="0"/>
                                  </p:stCondLst>
                                  <p:childTnLst>
                                    <p:animClr clrSpc="rgb" dir="cw">
                                      <p:cBhvr override="childStyle">
                                        <p:cTn id="8" dur="500" fill="hold"/>
                                        <p:tgtEl>
                                          <p:spTgt spid="21507">
                                            <p:txEl>
                                              <p:pRg st="3" end="3"/>
                                            </p:txEl>
                                          </p:spTgt>
                                        </p:tgtEl>
                                        <p:attrNameLst>
                                          <p:attrName>style.color</p:attrName>
                                        </p:attrNameLst>
                                      </p:cBhvr>
                                      <p:to>
                                        <a:srgbClr val="FF00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nvGrpSpPr>
        <p:grpSpPr bwMode="auto">
          <a:xfrm>
            <a:off x="2841625" y="1841500"/>
            <a:ext cx="2905125" cy="4183063"/>
            <a:chOff x="1790" y="1160"/>
            <a:chExt cx="1830" cy="2635"/>
          </a:xfrm>
        </p:grpSpPr>
        <p:sp>
          <p:nvSpPr>
            <p:cNvPr id="22531" name="Freeform 3"/>
            <p:cNvSpPr>
              <a:spLocks/>
            </p:cNvSpPr>
            <p:nvPr/>
          </p:nvSpPr>
          <p:spPr bwMode="auto">
            <a:xfrm>
              <a:off x="1790" y="3255"/>
              <a:ext cx="1830" cy="540"/>
            </a:xfrm>
            <a:custGeom>
              <a:avLst/>
              <a:gdLst>
                <a:gd name="T0" fmla="*/ 851 w 1830"/>
                <a:gd name="T1" fmla="*/ 6 h 540"/>
                <a:gd name="T2" fmla="*/ 912 w 1830"/>
                <a:gd name="T3" fmla="*/ 7 h 540"/>
                <a:gd name="T4" fmla="*/ 979 w 1830"/>
                <a:gd name="T5" fmla="*/ 7 h 540"/>
                <a:gd name="T6" fmla="*/ 1065 w 1830"/>
                <a:gd name="T7" fmla="*/ 15 h 540"/>
                <a:gd name="T8" fmla="*/ 1168 w 1830"/>
                <a:gd name="T9" fmla="*/ 30 h 540"/>
                <a:gd name="T10" fmla="*/ 1252 w 1830"/>
                <a:gd name="T11" fmla="*/ 45 h 540"/>
                <a:gd name="T12" fmla="*/ 1358 w 1830"/>
                <a:gd name="T13" fmla="*/ 71 h 540"/>
                <a:gd name="T14" fmla="*/ 1469 w 1830"/>
                <a:gd name="T15" fmla="*/ 109 h 540"/>
                <a:gd name="T16" fmla="*/ 1574 w 1830"/>
                <a:gd name="T17" fmla="*/ 154 h 540"/>
                <a:gd name="T18" fmla="*/ 1636 w 1830"/>
                <a:gd name="T19" fmla="*/ 188 h 540"/>
                <a:gd name="T20" fmla="*/ 1713 w 1830"/>
                <a:gd name="T21" fmla="*/ 233 h 540"/>
                <a:gd name="T22" fmla="*/ 1759 w 1830"/>
                <a:gd name="T23" fmla="*/ 268 h 540"/>
                <a:gd name="T24" fmla="*/ 1781 w 1830"/>
                <a:gd name="T25" fmla="*/ 293 h 540"/>
                <a:gd name="T26" fmla="*/ 1791 w 1830"/>
                <a:gd name="T27" fmla="*/ 302 h 540"/>
                <a:gd name="T28" fmla="*/ 1544 w 1830"/>
                <a:gd name="T29" fmla="*/ 449 h 540"/>
                <a:gd name="T30" fmla="*/ 1037 w 1830"/>
                <a:gd name="T31" fmla="*/ 529 h 540"/>
                <a:gd name="T32" fmla="*/ 111 w 1830"/>
                <a:gd name="T33" fmla="*/ 382 h 540"/>
                <a:gd name="T34" fmla="*/ 374 w 1830"/>
                <a:gd name="T35" fmla="*/ 143 h 540"/>
                <a:gd name="T36" fmla="*/ 572 w 1830"/>
                <a:gd name="T37" fmla="*/ 53 h 540"/>
                <a:gd name="T38" fmla="*/ 720 w 1830"/>
                <a:gd name="T39" fmla="*/ 20 h 540"/>
                <a:gd name="T40" fmla="*/ 851 w 1830"/>
                <a:gd name="T41"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0" h="540">
                  <a:moveTo>
                    <a:pt x="851" y="6"/>
                  </a:moveTo>
                  <a:cubicBezTo>
                    <a:pt x="883" y="0"/>
                    <a:pt x="890" y="7"/>
                    <a:pt x="912" y="7"/>
                  </a:cubicBezTo>
                  <a:cubicBezTo>
                    <a:pt x="933" y="7"/>
                    <a:pt x="953" y="6"/>
                    <a:pt x="979" y="7"/>
                  </a:cubicBezTo>
                  <a:cubicBezTo>
                    <a:pt x="1004" y="9"/>
                    <a:pt x="1033" y="11"/>
                    <a:pt x="1065" y="15"/>
                  </a:cubicBezTo>
                  <a:cubicBezTo>
                    <a:pt x="1096" y="19"/>
                    <a:pt x="1136" y="24"/>
                    <a:pt x="1168" y="30"/>
                  </a:cubicBezTo>
                  <a:cubicBezTo>
                    <a:pt x="1199" y="35"/>
                    <a:pt x="1220" y="38"/>
                    <a:pt x="1252" y="45"/>
                  </a:cubicBezTo>
                  <a:cubicBezTo>
                    <a:pt x="1284" y="52"/>
                    <a:pt x="1322" y="61"/>
                    <a:pt x="1358" y="71"/>
                  </a:cubicBezTo>
                  <a:cubicBezTo>
                    <a:pt x="1394" y="82"/>
                    <a:pt x="1433" y="96"/>
                    <a:pt x="1469" y="109"/>
                  </a:cubicBezTo>
                  <a:cubicBezTo>
                    <a:pt x="1505" y="123"/>
                    <a:pt x="1546" y="141"/>
                    <a:pt x="1574" y="154"/>
                  </a:cubicBezTo>
                  <a:cubicBezTo>
                    <a:pt x="1602" y="167"/>
                    <a:pt x="1613" y="175"/>
                    <a:pt x="1636" y="188"/>
                  </a:cubicBezTo>
                  <a:cubicBezTo>
                    <a:pt x="1659" y="201"/>
                    <a:pt x="1692" y="219"/>
                    <a:pt x="1713" y="233"/>
                  </a:cubicBezTo>
                  <a:cubicBezTo>
                    <a:pt x="1733" y="246"/>
                    <a:pt x="1748" y="258"/>
                    <a:pt x="1759" y="268"/>
                  </a:cubicBezTo>
                  <a:cubicBezTo>
                    <a:pt x="1771" y="278"/>
                    <a:pt x="1776" y="287"/>
                    <a:pt x="1781" y="293"/>
                  </a:cubicBezTo>
                  <a:cubicBezTo>
                    <a:pt x="1786" y="299"/>
                    <a:pt x="1830" y="276"/>
                    <a:pt x="1791" y="302"/>
                  </a:cubicBezTo>
                  <a:cubicBezTo>
                    <a:pt x="1751" y="328"/>
                    <a:pt x="1669" y="411"/>
                    <a:pt x="1544" y="449"/>
                  </a:cubicBezTo>
                  <a:cubicBezTo>
                    <a:pt x="1418" y="487"/>
                    <a:pt x="1276" y="540"/>
                    <a:pt x="1037" y="529"/>
                  </a:cubicBezTo>
                  <a:cubicBezTo>
                    <a:pt x="798" y="518"/>
                    <a:pt x="222" y="446"/>
                    <a:pt x="111" y="382"/>
                  </a:cubicBezTo>
                  <a:cubicBezTo>
                    <a:pt x="0" y="318"/>
                    <a:pt x="297" y="198"/>
                    <a:pt x="374" y="143"/>
                  </a:cubicBezTo>
                  <a:cubicBezTo>
                    <a:pt x="451" y="88"/>
                    <a:pt x="514" y="73"/>
                    <a:pt x="572" y="53"/>
                  </a:cubicBezTo>
                  <a:cubicBezTo>
                    <a:pt x="630" y="33"/>
                    <a:pt x="674" y="28"/>
                    <a:pt x="720" y="20"/>
                  </a:cubicBezTo>
                  <a:cubicBezTo>
                    <a:pt x="766" y="12"/>
                    <a:pt x="824" y="9"/>
                    <a:pt x="851" y="6"/>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2" name="Freeform 4"/>
            <p:cNvSpPr>
              <a:spLocks/>
            </p:cNvSpPr>
            <p:nvPr/>
          </p:nvSpPr>
          <p:spPr bwMode="auto">
            <a:xfrm>
              <a:off x="1983" y="1160"/>
              <a:ext cx="1380" cy="1712"/>
            </a:xfrm>
            <a:custGeom>
              <a:avLst/>
              <a:gdLst>
                <a:gd name="T0" fmla="*/ 766 w 1380"/>
                <a:gd name="T1" fmla="*/ 17 h 1712"/>
                <a:gd name="T2" fmla="*/ 905 w 1380"/>
                <a:gd name="T3" fmla="*/ 469 h 1712"/>
                <a:gd name="T4" fmla="*/ 1029 w 1380"/>
                <a:gd name="T5" fmla="*/ 765 h 1712"/>
                <a:gd name="T6" fmla="*/ 1358 w 1380"/>
                <a:gd name="T7" fmla="*/ 1243 h 1712"/>
                <a:gd name="T8" fmla="*/ 1160 w 1380"/>
                <a:gd name="T9" fmla="*/ 1588 h 1712"/>
                <a:gd name="T10" fmla="*/ 708 w 1380"/>
                <a:gd name="T11" fmla="*/ 1712 h 1712"/>
                <a:gd name="T12" fmla="*/ 206 w 1380"/>
                <a:gd name="T13" fmla="*/ 1588 h 1712"/>
                <a:gd name="T14" fmla="*/ 25 w 1380"/>
                <a:gd name="T15" fmla="*/ 1226 h 1712"/>
                <a:gd name="T16" fmla="*/ 354 w 1380"/>
                <a:gd name="T17" fmla="*/ 774 h 1712"/>
                <a:gd name="T18" fmla="*/ 511 w 1380"/>
                <a:gd name="T19" fmla="*/ 568 h 1712"/>
                <a:gd name="T20" fmla="*/ 766 w 1380"/>
                <a:gd name="T21" fmla="*/ 17 h 1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0" h="1712">
                  <a:moveTo>
                    <a:pt x="766" y="17"/>
                  </a:moveTo>
                  <a:cubicBezTo>
                    <a:pt x="832" y="0"/>
                    <a:pt x="861" y="344"/>
                    <a:pt x="905" y="469"/>
                  </a:cubicBezTo>
                  <a:cubicBezTo>
                    <a:pt x="949" y="594"/>
                    <a:pt x="954" y="636"/>
                    <a:pt x="1029" y="765"/>
                  </a:cubicBezTo>
                  <a:cubicBezTo>
                    <a:pt x="1104" y="894"/>
                    <a:pt x="1336" y="1106"/>
                    <a:pt x="1358" y="1243"/>
                  </a:cubicBezTo>
                  <a:cubicBezTo>
                    <a:pt x="1380" y="1380"/>
                    <a:pt x="1268" y="1510"/>
                    <a:pt x="1160" y="1588"/>
                  </a:cubicBezTo>
                  <a:cubicBezTo>
                    <a:pt x="1052" y="1666"/>
                    <a:pt x="867" y="1712"/>
                    <a:pt x="708" y="1712"/>
                  </a:cubicBezTo>
                  <a:cubicBezTo>
                    <a:pt x="549" y="1712"/>
                    <a:pt x="320" y="1669"/>
                    <a:pt x="206" y="1588"/>
                  </a:cubicBezTo>
                  <a:cubicBezTo>
                    <a:pt x="92" y="1507"/>
                    <a:pt x="0" y="1362"/>
                    <a:pt x="25" y="1226"/>
                  </a:cubicBezTo>
                  <a:cubicBezTo>
                    <a:pt x="50" y="1090"/>
                    <a:pt x="273" y="884"/>
                    <a:pt x="354" y="774"/>
                  </a:cubicBezTo>
                  <a:cubicBezTo>
                    <a:pt x="435" y="664"/>
                    <a:pt x="442" y="694"/>
                    <a:pt x="511" y="568"/>
                  </a:cubicBezTo>
                  <a:cubicBezTo>
                    <a:pt x="580" y="442"/>
                    <a:pt x="686" y="42"/>
                    <a:pt x="766" y="17"/>
                  </a:cubicBez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2533" name="Rectangle 5"/>
          <p:cNvSpPr>
            <a:spLocks noGrp="1" noChangeArrowheads="1"/>
          </p:cNvSpPr>
          <p:nvPr>
            <p:ph type="title"/>
          </p:nvPr>
        </p:nvSpPr>
        <p:spPr/>
        <p:txBody>
          <a:bodyPr/>
          <a:lstStyle/>
          <a:p>
            <a:r>
              <a:rPr lang="en-US" altLang="en-US" sz="5400"/>
              <a:t>cryo assay 1</a:t>
            </a:r>
            <a:br>
              <a:rPr lang="en-US" altLang="en-US" sz="5400"/>
            </a:br>
            <a:r>
              <a:rPr lang="en-US" altLang="en-US" sz="4000"/>
              <a:t>does your crystal “like” it?</a:t>
            </a:r>
          </a:p>
        </p:txBody>
      </p:sp>
      <p:sp>
        <p:nvSpPr>
          <p:cNvPr id="22534" name="Freeform 6"/>
          <p:cNvSpPr>
            <a:spLocks/>
          </p:cNvSpPr>
          <p:nvPr/>
        </p:nvSpPr>
        <p:spPr bwMode="auto">
          <a:xfrm>
            <a:off x="2084388" y="4319588"/>
            <a:ext cx="4252912" cy="1704975"/>
          </a:xfrm>
          <a:custGeom>
            <a:avLst/>
            <a:gdLst>
              <a:gd name="T0" fmla="*/ 1257 w 2679"/>
              <a:gd name="T1" fmla="*/ 12 h 1074"/>
              <a:gd name="T2" fmla="*/ 1347 w 2679"/>
              <a:gd name="T3" fmla="*/ 14 h 1074"/>
              <a:gd name="T4" fmla="*/ 1445 w 2679"/>
              <a:gd name="T5" fmla="*/ 14 h 1074"/>
              <a:gd name="T6" fmla="*/ 1572 w 2679"/>
              <a:gd name="T7" fmla="*/ 30 h 1074"/>
              <a:gd name="T8" fmla="*/ 1725 w 2679"/>
              <a:gd name="T9" fmla="*/ 60 h 1074"/>
              <a:gd name="T10" fmla="*/ 1849 w 2679"/>
              <a:gd name="T11" fmla="*/ 90 h 1074"/>
              <a:gd name="T12" fmla="*/ 2005 w 2679"/>
              <a:gd name="T13" fmla="*/ 141 h 1074"/>
              <a:gd name="T14" fmla="*/ 2169 w 2679"/>
              <a:gd name="T15" fmla="*/ 217 h 1074"/>
              <a:gd name="T16" fmla="*/ 2324 w 2679"/>
              <a:gd name="T17" fmla="*/ 306 h 1074"/>
              <a:gd name="T18" fmla="*/ 2416 w 2679"/>
              <a:gd name="T19" fmla="*/ 374 h 1074"/>
              <a:gd name="T20" fmla="*/ 2529 w 2679"/>
              <a:gd name="T21" fmla="*/ 463 h 1074"/>
              <a:gd name="T22" fmla="*/ 2597 w 2679"/>
              <a:gd name="T23" fmla="*/ 533 h 1074"/>
              <a:gd name="T24" fmla="*/ 2678 w 2679"/>
              <a:gd name="T25" fmla="*/ 636 h 1074"/>
              <a:gd name="T26" fmla="*/ 2604 w 2679"/>
              <a:gd name="T27" fmla="*/ 768 h 1074"/>
              <a:gd name="T28" fmla="*/ 2280 w 2679"/>
              <a:gd name="T29" fmla="*/ 893 h 1074"/>
              <a:gd name="T30" fmla="*/ 1531 w 2679"/>
              <a:gd name="T31" fmla="*/ 1052 h 1074"/>
              <a:gd name="T32" fmla="*/ 164 w 2679"/>
              <a:gd name="T33" fmla="*/ 760 h 1074"/>
              <a:gd name="T34" fmla="*/ 552 w 2679"/>
              <a:gd name="T35" fmla="*/ 284 h 1074"/>
              <a:gd name="T36" fmla="*/ 845 w 2679"/>
              <a:gd name="T37" fmla="*/ 105 h 1074"/>
              <a:gd name="T38" fmla="*/ 1063 w 2679"/>
              <a:gd name="T39" fmla="*/ 40 h 1074"/>
              <a:gd name="T40" fmla="*/ 1257 w 2679"/>
              <a:gd name="T41" fmla="*/ 12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9" h="1074">
                <a:moveTo>
                  <a:pt x="1257" y="12"/>
                </a:moveTo>
                <a:cubicBezTo>
                  <a:pt x="1304" y="0"/>
                  <a:pt x="1314" y="14"/>
                  <a:pt x="1347" y="14"/>
                </a:cubicBezTo>
                <a:cubicBezTo>
                  <a:pt x="1378" y="14"/>
                  <a:pt x="1407" y="12"/>
                  <a:pt x="1445" y="14"/>
                </a:cubicBezTo>
                <a:cubicBezTo>
                  <a:pt x="1482" y="18"/>
                  <a:pt x="1525" y="22"/>
                  <a:pt x="1572" y="30"/>
                </a:cubicBezTo>
                <a:cubicBezTo>
                  <a:pt x="1618" y="38"/>
                  <a:pt x="1677" y="48"/>
                  <a:pt x="1725" y="60"/>
                </a:cubicBezTo>
                <a:cubicBezTo>
                  <a:pt x="1770" y="70"/>
                  <a:pt x="1801" y="76"/>
                  <a:pt x="1849" y="90"/>
                </a:cubicBezTo>
                <a:cubicBezTo>
                  <a:pt x="1896" y="103"/>
                  <a:pt x="1952" y="121"/>
                  <a:pt x="2005" y="141"/>
                </a:cubicBezTo>
                <a:cubicBezTo>
                  <a:pt x="2058" y="163"/>
                  <a:pt x="2116" y="191"/>
                  <a:pt x="2169" y="217"/>
                </a:cubicBezTo>
                <a:cubicBezTo>
                  <a:pt x="2222" y="245"/>
                  <a:pt x="2283" y="280"/>
                  <a:pt x="2324" y="306"/>
                </a:cubicBezTo>
                <a:cubicBezTo>
                  <a:pt x="2365" y="332"/>
                  <a:pt x="2382" y="348"/>
                  <a:pt x="2416" y="374"/>
                </a:cubicBezTo>
                <a:cubicBezTo>
                  <a:pt x="2450" y="400"/>
                  <a:pt x="2498" y="436"/>
                  <a:pt x="2529" y="463"/>
                </a:cubicBezTo>
                <a:cubicBezTo>
                  <a:pt x="2559" y="489"/>
                  <a:pt x="2572" y="504"/>
                  <a:pt x="2597" y="533"/>
                </a:cubicBezTo>
                <a:cubicBezTo>
                  <a:pt x="2622" y="562"/>
                  <a:pt x="2677" y="597"/>
                  <a:pt x="2678" y="636"/>
                </a:cubicBezTo>
                <a:cubicBezTo>
                  <a:pt x="2679" y="675"/>
                  <a:pt x="2670" y="725"/>
                  <a:pt x="2604" y="768"/>
                </a:cubicBezTo>
                <a:cubicBezTo>
                  <a:pt x="2538" y="811"/>
                  <a:pt x="2459" y="846"/>
                  <a:pt x="2280" y="893"/>
                </a:cubicBezTo>
                <a:cubicBezTo>
                  <a:pt x="2101" y="940"/>
                  <a:pt x="1884" y="1074"/>
                  <a:pt x="1531" y="1052"/>
                </a:cubicBezTo>
                <a:cubicBezTo>
                  <a:pt x="1178" y="1030"/>
                  <a:pt x="328" y="887"/>
                  <a:pt x="164" y="760"/>
                </a:cubicBezTo>
                <a:cubicBezTo>
                  <a:pt x="0" y="632"/>
                  <a:pt x="439" y="394"/>
                  <a:pt x="552" y="284"/>
                </a:cubicBezTo>
                <a:cubicBezTo>
                  <a:pt x="666" y="175"/>
                  <a:pt x="759" y="145"/>
                  <a:pt x="845" y="105"/>
                </a:cubicBezTo>
                <a:cubicBezTo>
                  <a:pt x="930" y="66"/>
                  <a:pt x="995" y="56"/>
                  <a:pt x="1063" y="40"/>
                </a:cubicBezTo>
                <a:cubicBezTo>
                  <a:pt x="1131" y="24"/>
                  <a:pt x="1217" y="18"/>
                  <a:pt x="1257" y="12"/>
                </a:cubicBezTo>
                <a:close/>
              </a:path>
            </a:pathLst>
          </a:custGeom>
          <a:solidFill>
            <a:srgbClr val="BB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5" name="Freeform 7"/>
          <p:cNvSpPr>
            <a:spLocks/>
          </p:cNvSpPr>
          <p:nvPr/>
        </p:nvSpPr>
        <p:spPr bwMode="auto">
          <a:xfrm>
            <a:off x="-1703388" y="2362200"/>
            <a:ext cx="11834813" cy="5210175"/>
          </a:xfrm>
          <a:custGeom>
            <a:avLst/>
            <a:gdLst>
              <a:gd name="T0" fmla="*/ 3723 w 7455"/>
              <a:gd name="T1" fmla="*/ 2238 h 3282"/>
              <a:gd name="T2" fmla="*/ 3768 w 7455"/>
              <a:gd name="T3" fmla="*/ 2238 h 3282"/>
              <a:gd name="T4" fmla="*/ 3827 w 7455"/>
              <a:gd name="T5" fmla="*/ 2238 h 3282"/>
              <a:gd name="T6" fmla="*/ 3905 w 7455"/>
              <a:gd name="T7" fmla="*/ 2233 h 3282"/>
              <a:gd name="T8" fmla="*/ 3987 w 7455"/>
              <a:gd name="T9" fmla="*/ 2226 h 3282"/>
              <a:gd name="T10" fmla="*/ 4123 w 7455"/>
              <a:gd name="T11" fmla="*/ 2209 h 3282"/>
              <a:gd name="T12" fmla="*/ 4250 w 7455"/>
              <a:gd name="T13" fmla="*/ 2184 h 3282"/>
              <a:gd name="T14" fmla="*/ 4406 w 7455"/>
              <a:gd name="T15" fmla="*/ 2140 h 3282"/>
              <a:gd name="T16" fmla="*/ 4536 w 7455"/>
              <a:gd name="T17" fmla="*/ 2091 h 3282"/>
              <a:gd name="T18" fmla="*/ 4637 w 7455"/>
              <a:gd name="T19" fmla="*/ 2042 h 3282"/>
              <a:gd name="T20" fmla="*/ 4731 w 7455"/>
              <a:gd name="T21" fmla="*/ 1983 h 3282"/>
              <a:gd name="T22" fmla="*/ 4804 w 7455"/>
              <a:gd name="T23" fmla="*/ 1921 h 3282"/>
              <a:gd name="T24" fmla="*/ 4845 w 7455"/>
              <a:gd name="T25" fmla="*/ 1878 h 3282"/>
              <a:gd name="T26" fmla="*/ 4892 w 7455"/>
              <a:gd name="T27" fmla="*/ 1842 h 3282"/>
              <a:gd name="T28" fmla="*/ 5163 w 7455"/>
              <a:gd name="T29" fmla="*/ 1836 h 3282"/>
              <a:gd name="T30" fmla="*/ 5330 w 7455"/>
              <a:gd name="T31" fmla="*/ 1836 h 3282"/>
              <a:gd name="T32" fmla="*/ 5408 w 7455"/>
              <a:gd name="T33" fmla="*/ 1794 h 3282"/>
              <a:gd name="T34" fmla="*/ 5414 w 7455"/>
              <a:gd name="T35" fmla="*/ 1674 h 3282"/>
              <a:gd name="T36" fmla="*/ 5418 w 7455"/>
              <a:gd name="T37" fmla="*/ 1540 h 3282"/>
              <a:gd name="T38" fmla="*/ 5417 w 7455"/>
              <a:gd name="T39" fmla="*/ 849 h 3282"/>
              <a:gd name="T40" fmla="*/ 5414 w 7455"/>
              <a:gd name="T41" fmla="*/ 534 h 3282"/>
              <a:gd name="T42" fmla="*/ 5435 w 7455"/>
              <a:gd name="T43" fmla="*/ 411 h 3282"/>
              <a:gd name="T44" fmla="*/ 5492 w 7455"/>
              <a:gd name="T45" fmla="*/ 291 h 3282"/>
              <a:gd name="T46" fmla="*/ 5639 w 7455"/>
              <a:gd name="T47" fmla="*/ 195 h 3282"/>
              <a:gd name="T48" fmla="*/ 5927 w 7455"/>
              <a:gd name="T49" fmla="*/ 183 h 3282"/>
              <a:gd name="T50" fmla="*/ 6308 w 7455"/>
              <a:gd name="T51" fmla="*/ 180 h 3282"/>
              <a:gd name="T52" fmla="*/ 6743 w 7455"/>
              <a:gd name="T53" fmla="*/ 177 h 3282"/>
              <a:gd name="T54" fmla="*/ 7127 w 7455"/>
              <a:gd name="T55" fmla="*/ 183 h 3282"/>
              <a:gd name="T56" fmla="*/ 7289 w 7455"/>
              <a:gd name="T57" fmla="*/ 180 h 3282"/>
              <a:gd name="T58" fmla="*/ 7310 w 7455"/>
              <a:gd name="T59" fmla="*/ 446 h 3282"/>
              <a:gd name="T60" fmla="*/ 7063 w 7455"/>
              <a:gd name="T61" fmla="*/ 2857 h 3282"/>
              <a:gd name="T62" fmla="*/ 4957 w 7455"/>
              <a:gd name="T63" fmla="*/ 2947 h 3282"/>
              <a:gd name="T64" fmla="*/ 736 w 7455"/>
              <a:gd name="T65" fmla="*/ 2873 h 3282"/>
              <a:gd name="T66" fmla="*/ 538 w 7455"/>
              <a:gd name="T67" fmla="*/ 495 h 3282"/>
              <a:gd name="T68" fmla="*/ 563 w 7455"/>
              <a:gd name="T69" fmla="*/ 198 h 3282"/>
              <a:gd name="T70" fmla="*/ 1583 w 7455"/>
              <a:gd name="T71" fmla="*/ 165 h 3282"/>
              <a:gd name="T72" fmla="*/ 2060 w 7455"/>
              <a:gd name="T73" fmla="*/ 171 h 3282"/>
              <a:gd name="T74" fmla="*/ 2240 w 7455"/>
              <a:gd name="T75" fmla="*/ 255 h 3282"/>
              <a:gd name="T76" fmla="*/ 2342 w 7455"/>
              <a:gd name="T77" fmla="*/ 474 h 3282"/>
              <a:gd name="T78" fmla="*/ 2336 w 7455"/>
              <a:gd name="T79" fmla="*/ 1146 h 3282"/>
              <a:gd name="T80" fmla="*/ 2339 w 7455"/>
              <a:gd name="T81" fmla="*/ 1719 h 3282"/>
              <a:gd name="T82" fmla="*/ 2351 w 7455"/>
              <a:gd name="T83" fmla="*/ 1842 h 3282"/>
              <a:gd name="T84" fmla="*/ 2456 w 7455"/>
              <a:gd name="T85" fmla="*/ 1881 h 3282"/>
              <a:gd name="T86" fmla="*/ 2793 w 7455"/>
              <a:gd name="T87" fmla="*/ 1886 h 3282"/>
              <a:gd name="T88" fmla="*/ 2990 w 7455"/>
              <a:gd name="T89" fmla="*/ 2034 h 3282"/>
              <a:gd name="T90" fmla="*/ 3155 w 7455"/>
              <a:gd name="T91" fmla="*/ 2165 h 3282"/>
              <a:gd name="T92" fmla="*/ 3426 w 7455"/>
              <a:gd name="T93" fmla="*/ 2223 h 3282"/>
              <a:gd name="T94" fmla="*/ 3723 w 7455"/>
              <a:gd name="T95" fmla="*/ 2238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5" h="3282">
                <a:moveTo>
                  <a:pt x="3723" y="2238"/>
                </a:moveTo>
                <a:cubicBezTo>
                  <a:pt x="3763" y="2232"/>
                  <a:pt x="3751" y="2238"/>
                  <a:pt x="3768" y="2238"/>
                </a:cubicBezTo>
                <a:cubicBezTo>
                  <a:pt x="3786" y="2238"/>
                  <a:pt x="3804" y="2238"/>
                  <a:pt x="3827" y="2238"/>
                </a:cubicBezTo>
                <a:cubicBezTo>
                  <a:pt x="3850" y="2237"/>
                  <a:pt x="3878" y="2234"/>
                  <a:pt x="3905" y="2233"/>
                </a:cubicBezTo>
                <a:cubicBezTo>
                  <a:pt x="3931" y="2231"/>
                  <a:pt x="3950" y="2230"/>
                  <a:pt x="3987" y="2226"/>
                </a:cubicBezTo>
                <a:cubicBezTo>
                  <a:pt x="4023" y="2222"/>
                  <a:pt x="4079" y="2216"/>
                  <a:pt x="4123" y="2209"/>
                </a:cubicBezTo>
                <a:cubicBezTo>
                  <a:pt x="4167" y="2202"/>
                  <a:pt x="4203" y="2195"/>
                  <a:pt x="4250" y="2184"/>
                </a:cubicBezTo>
                <a:cubicBezTo>
                  <a:pt x="4298" y="2172"/>
                  <a:pt x="4358" y="2155"/>
                  <a:pt x="4406" y="2140"/>
                </a:cubicBezTo>
                <a:cubicBezTo>
                  <a:pt x="4454" y="2124"/>
                  <a:pt x="4498" y="2107"/>
                  <a:pt x="4536" y="2091"/>
                </a:cubicBezTo>
                <a:cubicBezTo>
                  <a:pt x="4575" y="2074"/>
                  <a:pt x="4604" y="2060"/>
                  <a:pt x="4637" y="2042"/>
                </a:cubicBezTo>
                <a:cubicBezTo>
                  <a:pt x="4669" y="2024"/>
                  <a:pt x="4703" y="2003"/>
                  <a:pt x="4731" y="1983"/>
                </a:cubicBezTo>
                <a:cubicBezTo>
                  <a:pt x="4759" y="1962"/>
                  <a:pt x="4785" y="1938"/>
                  <a:pt x="4804" y="1921"/>
                </a:cubicBezTo>
                <a:cubicBezTo>
                  <a:pt x="4823" y="1904"/>
                  <a:pt x="4830" y="1891"/>
                  <a:pt x="4845" y="1878"/>
                </a:cubicBezTo>
                <a:cubicBezTo>
                  <a:pt x="4860" y="1865"/>
                  <a:pt x="4839" y="1849"/>
                  <a:pt x="4892" y="1842"/>
                </a:cubicBezTo>
                <a:cubicBezTo>
                  <a:pt x="4945" y="1835"/>
                  <a:pt x="5090" y="1837"/>
                  <a:pt x="5163" y="1836"/>
                </a:cubicBezTo>
                <a:cubicBezTo>
                  <a:pt x="5236" y="1835"/>
                  <a:pt x="5289" y="1843"/>
                  <a:pt x="5330" y="1836"/>
                </a:cubicBezTo>
                <a:cubicBezTo>
                  <a:pt x="5371" y="1829"/>
                  <a:pt x="5394" y="1821"/>
                  <a:pt x="5408" y="1794"/>
                </a:cubicBezTo>
                <a:cubicBezTo>
                  <a:pt x="5422" y="1767"/>
                  <a:pt x="5412" y="1716"/>
                  <a:pt x="5414" y="1674"/>
                </a:cubicBezTo>
                <a:cubicBezTo>
                  <a:pt x="5416" y="1632"/>
                  <a:pt x="5418" y="1677"/>
                  <a:pt x="5418" y="1540"/>
                </a:cubicBezTo>
                <a:cubicBezTo>
                  <a:pt x="5418" y="1403"/>
                  <a:pt x="5418" y="1017"/>
                  <a:pt x="5417" y="849"/>
                </a:cubicBezTo>
                <a:cubicBezTo>
                  <a:pt x="5416" y="681"/>
                  <a:pt x="5411" y="607"/>
                  <a:pt x="5414" y="534"/>
                </a:cubicBezTo>
                <a:cubicBezTo>
                  <a:pt x="5417" y="461"/>
                  <a:pt x="5422" y="452"/>
                  <a:pt x="5435" y="411"/>
                </a:cubicBezTo>
                <a:cubicBezTo>
                  <a:pt x="5448" y="370"/>
                  <a:pt x="5458" y="327"/>
                  <a:pt x="5492" y="291"/>
                </a:cubicBezTo>
                <a:cubicBezTo>
                  <a:pt x="5526" y="255"/>
                  <a:pt x="5567" y="213"/>
                  <a:pt x="5639" y="195"/>
                </a:cubicBezTo>
                <a:cubicBezTo>
                  <a:pt x="5711" y="177"/>
                  <a:pt x="5816" y="185"/>
                  <a:pt x="5927" y="183"/>
                </a:cubicBezTo>
                <a:cubicBezTo>
                  <a:pt x="6038" y="181"/>
                  <a:pt x="6172" y="181"/>
                  <a:pt x="6308" y="180"/>
                </a:cubicBezTo>
                <a:cubicBezTo>
                  <a:pt x="6444" y="179"/>
                  <a:pt x="6607" y="177"/>
                  <a:pt x="6743" y="177"/>
                </a:cubicBezTo>
                <a:cubicBezTo>
                  <a:pt x="6879" y="177"/>
                  <a:pt x="7036" y="182"/>
                  <a:pt x="7127" y="183"/>
                </a:cubicBezTo>
                <a:cubicBezTo>
                  <a:pt x="7218" y="184"/>
                  <a:pt x="7259" y="136"/>
                  <a:pt x="7289" y="180"/>
                </a:cubicBezTo>
                <a:cubicBezTo>
                  <a:pt x="7319" y="224"/>
                  <a:pt x="7348" y="0"/>
                  <a:pt x="7310" y="446"/>
                </a:cubicBezTo>
                <a:cubicBezTo>
                  <a:pt x="7272" y="892"/>
                  <a:pt x="7455" y="2440"/>
                  <a:pt x="7063" y="2857"/>
                </a:cubicBezTo>
                <a:cubicBezTo>
                  <a:pt x="6671" y="3274"/>
                  <a:pt x="6011" y="2944"/>
                  <a:pt x="4957" y="2947"/>
                </a:cubicBezTo>
                <a:cubicBezTo>
                  <a:pt x="3903" y="2950"/>
                  <a:pt x="1472" y="3282"/>
                  <a:pt x="736" y="2873"/>
                </a:cubicBezTo>
                <a:cubicBezTo>
                  <a:pt x="0" y="2464"/>
                  <a:pt x="567" y="941"/>
                  <a:pt x="538" y="495"/>
                </a:cubicBezTo>
                <a:cubicBezTo>
                  <a:pt x="509" y="49"/>
                  <a:pt x="389" y="253"/>
                  <a:pt x="563" y="198"/>
                </a:cubicBezTo>
                <a:cubicBezTo>
                  <a:pt x="737" y="143"/>
                  <a:pt x="1334" y="169"/>
                  <a:pt x="1583" y="165"/>
                </a:cubicBezTo>
                <a:cubicBezTo>
                  <a:pt x="1832" y="161"/>
                  <a:pt x="1951" y="156"/>
                  <a:pt x="2060" y="171"/>
                </a:cubicBezTo>
                <a:cubicBezTo>
                  <a:pt x="2169" y="186"/>
                  <a:pt x="2193" y="204"/>
                  <a:pt x="2240" y="255"/>
                </a:cubicBezTo>
                <a:cubicBezTo>
                  <a:pt x="2287" y="306"/>
                  <a:pt x="2326" y="326"/>
                  <a:pt x="2342" y="474"/>
                </a:cubicBezTo>
                <a:cubicBezTo>
                  <a:pt x="2358" y="622"/>
                  <a:pt x="2336" y="939"/>
                  <a:pt x="2336" y="1146"/>
                </a:cubicBezTo>
                <a:cubicBezTo>
                  <a:pt x="2336" y="1353"/>
                  <a:pt x="2337" y="1603"/>
                  <a:pt x="2339" y="1719"/>
                </a:cubicBezTo>
                <a:cubicBezTo>
                  <a:pt x="2341" y="1835"/>
                  <a:pt x="2332" y="1815"/>
                  <a:pt x="2351" y="1842"/>
                </a:cubicBezTo>
                <a:cubicBezTo>
                  <a:pt x="2370" y="1869"/>
                  <a:pt x="2382" y="1874"/>
                  <a:pt x="2456" y="1881"/>
                </a:cubicBezTo>
                <a:cubicBezTo>
                  <a:pt x="2530" y="1888"/>
                  <a:pt x="2704" y="1861"/>
                  <a:pt x="2793" y="1886"/>
                </a:cubicBezTo>
                <a:cubicBezTo>
                  <a:pt x="2882" y="1911"/>
                  <a:pt x="2930" y="1988"/>
                  <a:pt x="2990" y="2034"/>
                </a:cubicBezTo>
                <a:cubicBezTo>
                  <a:pt x="3050" y="2080"/>
                  <a:pt x="3082" y="2134"/>
                  <a:pt x="3155" y="2165"/>
                </a:cubicBezTo>
                <a:cubicBezTo>
                  <a:pt x="3228" y="2196"/>
                  <a:pt x="3331" y="2211"/>
                  <a:pt x="3426" y="2223"/>
                </a:cubicBezTo>
                <a:cubicBezTo>
                  <a:pt x="3521" y="2235"/>
                  <a:pt x="3661" y="2235"/>
                  <a:pt x="3723" y="2238"/>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2536" name="Group 8"/>
          <p:cNvGrpSpPr>
            <a:grpSpLocks/>
          </p:cNvGrpSpPr>
          <p:nvPr/>
        </p:nvGrpSpPr>
        <p:grpSpPr bwMode="auto">
          <a:xfrm>
            <a:off x="5197475" y="5548313"/>
            <a:ext cx="277813" cy="238125"/>
            <a:chOff x="3192" y="2215"/>
            <a:chExt cx="920" cy="943"/>
          </a:xfrm>
        </p:grpSpPr>
        <p:sp>
          <p:nvSpPr>
            <p:cNvPr id="22537" name="Freeform 9"/>
            <p:cNvSpPr>
              <a:spLocks/>
            </p:cNvSpPr>
            <p:nvPr/>
          </p:nvSpPr>
          <p:spPr bwMode="auto">
            <a:xfrm>
              <a:off x="3192" y="2220"/>
              <a:ext cx="918" cy="938"/>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8" name="Line 10"/>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9" name="Line 11"/>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40" name="Line 12"/>
            <p:cNvSpPr>
              <a:spLocks noChangeShapeType="1"/>
            </p:cNvSpPr>
            <p:nvPr/>
          </p:nvSpPr>
          <p:spPr bwMode="auto">
            <a:xfrm flipV="1">
              <a:off x="3791" y="2408"/>
              <a:ext cx="138" cy="51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41" name="Line 13"/>
            <p:cNvSpPr>
              <a:spLocks noChangeShapeType="1"/>
            </p:cNvSpPr>
            <p:nvPr/>
          </p:nvSpPr>
          <p:spPr bwMode="auto">
            <a:xfrm flipV="1">
              <a:off x="3992" y="2383"/>
              <a:ext cx="120" cy="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42" name="Freeform 14"/>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43" name="Freeform 15"/>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44" name="Freeform 16"/>
            <p:cNvSpPr>
              <a:spLocks/>
            </p:cNvSpPr>
            <p:nvPr/>
          </p:nvSpPr>
          <p:spPr bwMode="auto">
            <a:xfrm>
              <a:off x="3930" y="2338"/>
              <a:ext cx="182" cy="70"/>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45" name="Freeform 17"/>
            <p:cNvSpPr>
              <a:spLocks/>
            </p:cNvSpPr>
            <p:nvPr/>
          </p:nvSpPr>
          <p:spPr bwMode="auto">
            <a:xfrm>
              <a:off x="3412" y="2215"/>
              <a:ext cx="698" cy="167"/>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2546" name="Freeform 18"/>
          <p:cNvSpPr>
            <a:spLocks/>
          </p:cNvSpPr>
          <p:nvPr/>
        </p:nvSpPr>
        <p:spPr bwMode="auto">
          <a:xfrm>
            <a:off x="-4402138" y="2506663"/>
            <a:ext cx="6708776" cy="457200"/>
          </a:xfrm>
          <a:custGeom>
            <a:avLst/>
            <a:gdLst>
              <a:gd name="T0" fmla="*/ 0 w 4226"/>
              <a:gd name="T1" fmla="*/ 50 h 288"/>
              <a:gd name="T2" fmla="*/ 1242 w 4226"/>
              <a:gd name="T3" fmla="*/ 42 h 288"/>
              <a:gd name="T4" fmla="*/ 2987 w 4226"/>
              <a:gd name="T5" fmla="*/ 34 h 288"/>
              <a:gd name="T6" fmla="*/ 4024 w 4226"/>
              <a:gd name="T7" fmla="*/ 42 h 288"/>
              <a:gd name="T8" fmla="*/ 4197 w 4226"/>
              <a:gd name="T9" fmla="*/ 288 h 288"/>
            </a:gdLst>
            <a:ahLst/>
            <a:cxnLst>
              <a:cxn ang="0">
                <a:pos x="T0" y="T1"/>
              </a:cxn>
              <a:cxn ang="0">
                <a:pos x="T2" y="T3"/>
              </a:cxn>
              <a:cxn ang="0">
                <a:pos x="T4" y="T5"/>
              </a:cxn>
              <a:cxn ang="0">
                <a:pos x="T6" y="T7"/>
              </a:cxn>
              <a:cxn ang="0">
                <a:pos x="T8" y="T9"/>
              </a:cxn>
            </a:cxnLst>
            <a:rect l="0" t="0" r="r" b="b"/>
            <a:pathLst>
              <a:path w="4226" h="288">
                <a:moveTo>
                  <a:pt x="0" y="50"/>
                </a:moveTo>
                <a:cubicBezTo>
                  <a:pt x="207" y="49"/>
                  <a:pt x="744" y="45"/>
                  <a:pt x="1242" y="42"/>
                </a:cubicBezTo>
                <a:cubicBezTo>
                  <a:pt x="1740" y="39"/>
                  <a:pt x="2523" y="34"/>
                  <a:pt x="2987" y="34"/>
                </a:cubicBezTo>
                <a:cubicBezTo>
                  <a:pt x="3451" y="34"/>
                  <a:pt x="3822" y="0"/>
                  <a:pt x="4024" y="42"/>
                </a:cubicBezTo>
                <a:cubicBezTo>
                  <a:pt x="4226" y="84"/>
                  <a:pt x="4161" y="237"/>
                  <a:pt x="4197" y="288"/>
                </a:cubicBezTo>
              </a:path>
            </a:pathLst>
          </a:custGeom>
          <a:noFill/>
          <a:ln w="101600">
            <a:solidFill>
              <a:srgbClr val="BEBEBE"/>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47" name="Freeform 19"/>
          <p:cNvSpPr>
            <a:spLocks/>
          </p:cNvSpPr>
          <p:nvPr/>
        </p:nvSpPr>
        <p:spPr bwMode="auto">
          <a:xfrm>
            <a:off x="6570663" y="2573338"/>
            <a:ext cx="2795587" cy="469900"/>
          </a:xfrm>
          <a:custGeom>
            <a:avLst/>
            <a:gdLst>
              <a:gd name="T0" fmla="*/ 0 w 1761"/>
              <a:gd name="T1" fmla="*/ 296 h 296"/>
              <a:gd name="T2" fmla="*/ 214 w 1761"/>
              <a:gd name="T3" fmla="*/ 58 h 296"/>
              <a:gd name="T4" fmla="*/ 453 w 1761"/>
              <a:gd name="T5" fmla="*/ 16 h 296"/>
              <a:gd name="T6" fmla="*/ 1761 w 1761"/>
              <a:gd name="T7" fmla="*/ 0 h 296"/>
            </a:gdLst>
            <a:ahLst/>
            <a:cxnLst>
              <a:cxn ang="0">
                <a:pos x="T0" y="T1"/>
              </a:cxn>
              <a:cxn ang="0">
                <a:pos x="T2" y="T3"/>
              </a:cxn>
              <a:cxn ang="0">
                <a:pos x="T4" y="T5"/>
              </a:cxn>
              <a:cxn ang="0">
                <a:pos x="T6" y="T7"/>
              </a:cxn>
            </a:cxnLst>
            <a:rect l="0" t="0" r="r" b="b"/>
            <a:pathLst>
              <a:path w="1761" h="296">
                <a:moveTo>
                  <a:pt x="0" y="296"/>
                </a:moveTo>
                <a:cubicBezTo>
                  <a:pt x="69" y="200"/>
                  <a:pt x="139" y="105"/>
                  <a:pt x="214" y="58"/>
                </a:cubicBezTo>
                <a:cubicBezTo>
                  <a:pt x="289" y="11"/>
                  <a:pt x="195" y="26"/>
                  <a:pt x="453" y="16"/>
                </a:cubicBezTo>
                <a:cubicBezTo>
                  <a:pt x="711" y="6"/>
                  <a:pt x="1489" y="3"/>
                  <a:pt x="1761" y="0"/>
                </a:cubicBezTo>
              </a:path>
            </a:pathLst>
          </a:custGeom>
          <a:noFill/>
          <a:ln w="88900">
            <a:solidFill>
              <a:srgbClr val="BEBEBE"/>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22530"/>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2253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xit" presetSubtype="0" fill="hold" nodeType="clickEffect">
                                  <p:stCondLst>
                                    <p:cond delay="0"/>
                                  </p:stCondLst>
                                  <p:childTnLst>
                                    <p:animEffect transition="out" filter="fade">
                                      <p:cBhvr>
                                        <p:cTn id="12" dur="2000"/>
                                        <p:tgtEl>
                                          <p:spTgt spid="22536"/>
                                        </p:tgtEl>
                                      </p:cBhvr>
                                    </p:animEffect>
                                    <p:set>
                                      <p:cBhvr>
                                        <p:cTn id="13" dur="1" fill="hold">
                                          <p:stCondLst>
                                            <p:cond delay="1999"/>
                                          </p:stCondLst>
                                        </p:cTn>
                                        <p:tgtEl>
                                          <p:spTgt spid="225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4"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p:txBody>
          <a:bodyPr/>
          <a:lstStyle/>
          <a:p>
            <a:r>
              <a:rPr lang="en-US" altLang="en-US" b="1"/>
              <a:t>Osmolarity matching</a:t>
            </a:r>
          </a:p>
        </p:txBody>
      </p:sp>
      <p:sp>
        <p:nvSpPr>
          <p:cNvPr id="23555" name="Rectangle 3"/>
          <p:cNvSpPr>
            <a:spLocks noChangeArrowheads="1"/>
          </p:cNvSpPr>
          <p:nvPr/>
        </p:nvSpPr>
        <p:spPr bwMode="auto">
          <a:xfrm>
            <a:off x="300038" y="1600200"/>
            <a:ext cx="8386762"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609600" indent="-609600">
              <a:spcBef>
                <a:spcPct val="20000"/>
              </a:spcBef>
              <a:buChar char="•"/>
              <a:defRPr sz="3200">
                <a:solidFill>
                  <a:schemeClr val="tx1"/>
                </a:solidFill>
                <a:latin typeface="Arial" pitchFamily="34" charset="0"/>
              </a:defRPr>
            </a:lvl1pPr>
            <a:lvl2pPr marL="990600" indent="-533400">
              <a:spcBef>
                <a:spcPct val="20000"/>
              </a:spcBef>
              <a:buChar char="–"/>
              <a:defRPr sz="2800">
                <a:solidFill>
                  <a:schemeClr val="tx1"/>
                </a:solidFill>
                <a:latin typeface="Arial" pitchFamily="34" charset="0"/>
              </a:defRPr>
            </a:lvl2pPr>
            <a:lvl3pPr marL="1371600" indent="-457200">
              <a:spcBef>
                <a:spcPct val="20000"/>
              </a:spcBef>
              <a:buChar char="•"/>
              <a:defRPr sz="2400">
                <a:solidFill>
                  <a:schemeClr val="tx1"/>
                </a:solidFill>
                <a:latin typeface="Arial" pitchFamily="34" charset="0"/>
              </a:defRPr>
            </a:lvl3pPr>
            <a:lvl4pPr marL="1752600" indent="-381000">
              <a:spcBef>
                <a:spcPct val="20000"/>
              </a:spcBef>
              <a:buChar char="–"/>
              <a:defRPr sz="2000">
                <a:solidFill>
                  <a:schemeClr val="tx1"/>
                </a:solidFill>
                <a:latin typeface="Arial" pitchFamily="34" charset="0"/>
              </a:defRPr>
            </a:lvl4pPr>
            <a:lvl5pPr marL="2209800" indent="-381000">
              <a:spcBef>
                <a:spcPct val="20000"/>
              </a:spcBef>
              <a:buChar char="»"/>
              <a:defRPr sz="2000">
                <a:solidFill>
                  <a:schemeClr val="tx1"/>
                </a:solidFill>
                <a:latin typeface="Arial" pitchFamily="34" charset="0"/>
              </a:defRPr>
            </a:lvl5pPr>
            <a:lvl6pPr marL="2667000" indent="-381000" fontAlgn="base">
              <a:spcBef>
                <a:spcPct val="20000"/>
              </a:spcBef>
              <a:spcAft>
                <a:spcPct val="0"/>
              </a:spcAft>
              <a:buChar char="»"/>
              <a:defRPr sz="2000">
                <a:solidFill>
                  <a:schemeClr val="tx1"/>
                </a:solidFill>
                <a:latin typeface="Arial" pitchFamily="34" charset="0"/>
              </a:defRPr>
            </a:lvl6pPr>
            <a:lvl7pPr marL="3124200" indent="-381000" fontAlgn="base">
              <a:spcBef>
                <a:spcPct val="20000"/>
              </a:spcBef>
              <a:spcAft>
                <a:spcPct val="0"/>
              </a:spcAft>
              <a:buChar char="»"/>
              <a:defRPr sz="2000">
                <a:solidFill>
                  <a:schemeClr val="tx1"/>
                </a:solidFill>
                <a:latin typeface="Arial" pitchFamily="34" charset="0"/>
              </a:defRPr>
            </a:lvl7pPr>
            <a:lvl8pPr marL="3581400" indent="-381000" fontAlgn="base">
              <a:spcBef>
                <a:spcPct val="20000"/>
              </a:spcBef>
              <a:spcAft>
                <a:spcPct val="0"/>
              </a:spcAft>
              <a:buChar char="»"/>
              <a:defRPr sz="2000">
                <a:solidFill>
                  <a:schemeClr val="tx1"/>
                </a:solidFill>
                <a:latin typeface="Arial" pitchFamily="34" charset="0"/>
              </a:defRPr>
            </a:lvl8pPr>
            <a:lvl9pPr marL="4038600" indent="-381000" fontAlgn="base">
              <a:spcBef>
                <a:spcPct val="20000"/>
              </a:spcBef>
              <a:spcAft>
                <a:spcPct val="0"/>
              </a:spcAft>
              <a:buChar char="»"/>
              <a:defRPr sz="2000">
                <a:solidFill>
                  <a:schemeClr val="tx1"/>
                </a:solidFill>
                <a:latin typeface="Arial" pitchFamily="34" charset="0"/>
              </a:defRPr>
            </a:lvl9pPr>
          </a:lstStyle>
          <a:p>
            <a:pPr>
              <a:buFontTx/>
              <a:buAutoNum type="arabicPeriod"/>
            </a:pPr>
            <a:r>
              <a:rPr lang="en-US" altLang="en-US"/>
              <a:t>Look up osmotic pressure of mother liquor in CRC Handbook of Physics and Chemistry, Section D-232. 11th column is O: Os/kg</a:t>
            </a:r>
          </a:p>
          <a:p>
            <a:pPr>
              <a:buFontTx/>
              <a:buAutoNum type="arabicPeriod"/>
            </a:pPr>
            <a:r>
              <a:rPr lang="en-US" altLang="en-US"/>
              <a:t>Look up o.p. of cryoprotectant agent.</a:t>
            </a:r>
          </a:p>
          <a:p>
            <a:pPr>
              <a:buFontTx/>
              <a:buAutoNum type="arabicPeriod"/>
            </a:pPr>
            <a:r>
              <a:rPr lang="en-US" altLang="en-US"/>
              <a:t>Modify conc. of mother liquor to minimize change in osmotic pressure.</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2362200"/>
          </a:xfrm>
        </p:spPr>
        <p:txBody>
          <a:bodyPr>
            <a:normAutofit/>
          </a:bodyPr>
          <a:lstStyle/>
          <a:p>
            <a:r>
              <a:rPr lang="en-US" sz="5400" dirty="0" smtClean="0">
                <a:latin typeface="Arial" panose="020B0604020202020204" pitchFamily="34" charset="0"/>
                <a:cs typeface="Arial" panose="020B0604020202020204" pitchFamily="34" charset="0"/>
              </a:rPr>
              <a:t>Trick Question:</a:t>
            </a:r>
            <a:br>
              <a:rPr lang="en-US" sz="5400" dirty="0" smtClean="0">
                <a:latin typeface="Arial" panose="020B0604020202020204" pitchFamily="34" charset="0"/>
                <a:cs typeface="Arial" panose="020B0604020202020204" pitchFamily="34" charset="0"/>
              </a:rPr>
            </a:br>
            <a:r>
              <a:rPr lang="en-US" sz="5400" dirty="0" smtClean="0">
                <a:latin typeface="Arial" panose="020B0604020202020204" pitchFamily="34" charset="0"/>
                <a:cs typeface="Arial" panose="020B0604020202020204" pitchFamily="34" charset="0"/>
              </a:rPr>
              <a:t>What is the space group?</a:t>
            </a:r>
            <a:endParaRPr lang="en-US" sz="5400" dirty="0">
              <a:latin typeface="Arial" panose="020B0604020202020204" pitchFamily="34" charset="0"/>
              <a:cs typeface="Arial" panose="020B0604020202020204" pitchFamily="34" charset="0"/>
            </a:endParaRPr>
          </a:p>
        </p:txBody>
      </p:sp>
      <p:sp>
        <p:nvSpPr>
          <p:cNvPr id="4" name="TextBox 3"/>
          <p:cNvSpPr txBox="1"/>
          <p:nvPr/>
        </p:nvSpPr>
        <p:spPr>
          <a:xfrm>
            <a:off x="1600200" y="3276600"/>
            <a:ext cx="5857694" cy="1569660"/>
          </a:xfrm>
          <a:prstGeom prst="rect">
            <a:avLst/>
          </a:prstGeom>
          <a:noFill/>
        </p:spPr>
        <p:txBody>
          <a:bodyPr wrap="none" rtlCol="0">
            <a:spAutoFit/>
          </a:bodyPr>
          <a:lstStyle/>
          <a:p>
            <a:r>
              <a:rPr lang="en-US" sz="4800" dirty="0" smtClean="0">
                <a:latin typeface="Arial" panose="020B0604020202020204" pitchFamily="34" charset="0"/>
                <a:cs typeface="Arial" panose="020B0604020202020204" pitchFamily="34" charset="0"/>
              </a:rPr>
              <a:t>a = 63 b = 63 c = 63 </a:t>
            </a:r>
          </a:p>
          <a:p>
            <a:r>
              <a:rPr lang="el-GR" sz="4800" dirty="0" smtClean="0">
                <a:latin typeface="Arial" panose="020B0604020202020204" pitchFamily="34" charset="0"/>
                <a:cs typeface="Arial" panose="020B0604020202020204" pitchFamily="34" charset="0"/>
              </a:rPr>
              <a:t>α</a:t>
            </a:r>
            <a:r>
              <a:rPr lang="en-US" sz="4800" dirty="0" smtClean="0">
                <a:latin typeface="Arial" panose="020B0604020202020204" pitchFamily="34" charset="0"/>
                <a:cs typeface="Arial" panose="020B0604020202020204" pitchFamily="34" charset="0"/>
              </a:rPr>
              <a:t> = 90 </a:t>
            </a:r>
            <a:r>
              <a:rPr lang="el-GR" sz="4800" dirty="0" smtClean="0">
                <a:latin typeface="Arial" panose="020B0604020202020204" pitchFamily="34" charset="0"/>
                <a:cs typeface="Arial" panose="020B0604020202020204" pitchFamily="34" charset="0"/>
              </a:rPr>
              <a:t>β</a:t>
            </a:r>
            <a:r>
              <a:rPr lang="en-US" sz="4800" dirty="0" smtClean="0">
                <a:latin typeface="Arial" panose="020B0604020202020204" pitchFamily="34" charset="0"/>
                <a:cs typeface="Arial" panose="020B0604020202020204" pitchFamily="34" charset="0"/>
              </a:rPr>
              <a:t> = </a:t>
            </a:r>
            <a:r>
              <a:rPr lang="en-US" sz="4800" dirty="0" smtClean="0">
                <a:latin typeface="Arial" panose="020B0604020202020204" pitchFamily="34" charset="0"/>
                <a:cs typeface="Arial" panose="020B0604020202020204" pitchFamily="34" charset="0"/>
              </a:rPr>
              <a:t>90 </a:t>
            </a:r>
            <a:r>
              <a:rPr lang="el-GR" sz="4800" dirty="0" smtClean="0">
                <a:latin typeface="Arial" panose="020B0604020202020204" pitchFamily="34" charset="0"/>
                <a:cs typeface="Arial" panose="020B0604020202020204" pitchFamily="34" charset="0"/>
              </a:rPr>
              <a:t>γ</a:t>
            </a:r>
            <a:r>
              <a:rPr lang="en-US" sz="4800" dirty="0" smtClean="0">
                <a:latin typeface="Arial" panose="020B0604020202020204" pitchFamily="34" charset="0"/>
                <a:cs typeface="Arial" panose="020B0604020202020204" pitchFamily="34" charset="0"/>
              </a:rPr>
              <a:t> = </a:t>
            </a:r>
            <a:r>
              <a:rPr lang="en-US" sz="4800" dirty="0" smtClean="0">
                <a:latin typeface="Arial" panose="020B0604020202020204" pitchFamily="34" charset="0"/>
                <a:cs typeface="Arial" panose="020B0604020202020204" pitchFamily="34" charset="0"/>
              </a:rPr>
              <a:t>90</a:t>
            </a:r>
            <a:endParaRPr lang="en-US" sz="4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6390680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Rectangle 2"/>
          <p:cNvSpPr>
            <a:spLocks noGrp="1" noChangeArrowheads="1"/>
          </p:cNvSpPr>
          <p:nvPr>
            <p:ph type="title"/>
          </p:nvPr>
        </p:nvSpPr>
        <p:spPr>
          <a:xfrm>
            <a:off x="685800" y="0"/>
            <a:ext cx="7772400" cy="1143000"/>
          </a:xfrm>
          <a:noFill/>
        </p:spPr>
        <p:txBody>
          <a:bodyPr/>
          <a:lstStyle/>
          <a:p>
            <a:pPr eaLnBrk="1" hangingPunct="1"/>
            <a:r>
              <a:rPr lang="pt-BR" altLang="en-US" sz="5400" dirty="0" smtClean="0"/>
              <a:t>Phase Problem: Se vs S</a:t>
            </a:r>
            <a:endParaRPr lang="en-US" altLang="en-US" sz="5400" dirty="0" smtClean="0"/>
          </a:p>
        </p:txBody>
      </p:sp>
      <p:graphicFrame>
        <p:nvGraphicFramePr>
          <p:cNvPr id="527363" name="Object 3"/>
          <p:cNvGraphicFramePr>
            <a:graphicFrameLocks noChangeAspect="1"/>
          </p:cNvGraphicFramePr>
          <p:nvPr>
            <p:extLst>
              <p:ext uri="{D42A27DB-BD31-4B8C-83A1-F6EECF244321}">
                <p14:modId xmlns:p14="http://schemas.microsoft.com/office/powerpoint/2010/main" val="918182478"/>
              </p:ext>
            </p:extLst>
          </p:nvPr>
        </p:nvGraphicFramePr>
        <p:xfrm>
          <a:off x="669925" y="938213"/>
          <a:ext cx="7937500" cy="5694362"/>
        </p:xfrm>
        <a:graphic>
          <a:graphicData uri="http://schemas.openxmlformats.org/presentationml/2006/ole">
            <mc:AlternateContent xmlns:mc="http://schemas.openxmlformats.org/markup-compatibility/2006">
              <mc:Choice xmlns:v="urn:schemas-microsoft-com:vml" Requires="v">
                <p:oleObj spid="_x0000_s786436" name="Chart" r:id="rId3" imgW="6458065" imgH="4638809" progId="MSGraph.Chart.8">
                  <p:embed followColorScheme="full"/>
                </p:oleObj>
              </mc:Choice>
              <mc:Fallback>
                <p:oleObj name="Chart" r:id="rId3" imgW="6458065" imgH="4638809" progId="MSGraph.Chart.8">
                  <p:embed followColorScheme="full"/>
                  <p:pic>
                    <p:nvPicPr>
                      <p:cNvPr id="0" name=""/>
                      <p:cNvPicPr>
                        <a:picLocks noChangeAspect="1" noChangeArrowheads="1"/>
                      </p:cNvPicPr>
                      <p:nvPr/>
                    </p:nvPicPr>
                    <p:blipFill>
                      <a:blip r:embed="rId4"/>
                      <a:srcRect/>
                      <a:stretch>
                        <a:fillRect/>
                      </a:stretch>
                    </p:blipFill>
                    <p:spPr bwMode="auto">
                      <a:xfrm>
                        <a:off x="669925" y="938213"/>
                        <a:ext cx="7937500" cy="56943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27365" name="Text Box 5"/>
          <p:cNvSpPr txBox="1">
            <a:spLocks noChangeArrowheads="1"/>
          </p:cNvSpPr>
          <p:nvPr/>
        </p:nvSpPr>
        <p:spPr bwMode="auto">
          <a:xfrm rot="-5400000">
            <a:off x="-1553368" y="3058318"/>
            <a:ext cx="3905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2800" b="1">
                <a:solidFill>
                  <a:srgbClr val="000000"/>
                </a:solidFill>
                <a:cs typeface="Arial" pitchFamily="34" charset="0"/>
              </a:rPr>
              <a:t>correlation coefficient</a:t>
            </a:r>
          </a:p>
        </p:txBody>
      </p:sp>
      <p:sp>
        <p:nvSpPr>
          <p:cNvPr id="6" name="Text Box 4"/>
          <p:cNvSpPr txBox="1">
            <a:spLocks noChangeArrowheads="1"/>
          </p:cNvSpPr>
          <p:nvPr/>
        </p:nvSpPr>
        <p:spPr bwMode="auto">
          <a:xfrm>
            <a:off x="3512635" y="6057900"/>
            <a:ext cx="286168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2800" b="1" dirty="0" smtClean="0">
                <a:solidFill>
                  <a:srgbClr val="000000"/>
                </a:solidFill>
                <a:cs typeface="Arial" pitchFamily="34" charset="0"/>
              </a:rPr>
              <a:t>1.0 - fraction Se</a:t>
            </a:r>
            <a:endParaRPr lang="en-US" altLang="en-US" sz="2800" b="1" dirty="0">
              <a:solidFill>
                <a:srgbClr val="000000"/>
              </a:solidFill>
              <a:cs typeface="Arial" pitchFamily="34" charset="0"/>
            </a:endParaRPr>
          </a:p>
        </p:txBody>
      </p:sp>
    </p:spTree>
    <p:extLst>
      <p:ext uri="{BB962C8B-B14F-4D97-AF65-F5344CB8AC3E}">
        <p14:creationId xmlns:p14="http://schemas.microsoft.com/office/powerpoint/2010/main" val="1080345862"/>
      </p:ext>
    </p:extLst>
  </p:cSld>
  <p:clrMapOvr>
    <a:masterClrMapping/>
  </p:clrMapOvr>
  <p:transition/>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Freeform 2"/>
          <p:cNvSpPr>
            <a:spLocks/>
          </p:cNvSpPr>
          <p:nvPr/>
        </p:nvSpPr>
        <p:spPr bwMode="auto">
          <a:xfrm>
            <a:off x="1241425" y="3624263"/>
            <a:ext cx="1476375" cy="2390775"/>
          </a:xfrm>
          <a:custGeom>
            <a:avLst/>
            <a:gdLst>
              <a:gd name="T0" fmla="*/ 469 w 930"/>
              <a:gd name="T1" fmla="*/ 103 h 1506"/>
              <a:gd name="T2" fmla="*/ 888 w 930"/>
              <a:gd name="T3" fmla="*/ 703 h 1506"/>
              <a:gd name="T4" fmla="*/ 724 w 930"/>
              <a:gd name="T5" fmla="*/ 1222 h 1506"/>
              <a:gd name="T6" fmla="*/ 272 w 930"/>
              <a:gd name="T7" fmla="*/ 1346 h 1506"/>
              <a:gd name="T8" fmla="*/ 33 w 930"/>
              <a:gd name="T9" fmla="*/ 259 h 1506"/>
              <a:gd name="T10" fmla="*/ 469 w 930"/>
              <a:gd name="T11" fmla="*/ 103 h 1506"/>
            </a:gdLst>
            <a:ahLst/>
            <a:cxnLst>
              <a:cxn ang="0">
                <a:pos x="T0" y="T1"/>
              </a:cxn>
              <a:cxn ang="0">
                <a:pos x="T2" y="T3"/>
              </a:cxn>
              <a:cxn ang="0">
                <a:pos x="T4" y="T5"/>
              </a:cxn>
              <a:cxn ang="0">
                <a:pos x="T6" y="T7"/>
              </a:cxn>
              <a:cxn ang="0">
                <a:pos x="T8" y="T9"/>
              </a:cxn>
              <a:cxn ang="0">
                <a:pos x="T10" y="T11"/>
              </a:cxn>
            </a:cxnLst>
            <a:rect l="0" t="0" r="r" b="b"/>
            <a:pathLst>
              <a:path w="930" h="1506">
                <a:moveTo>
                  <a:pt x="469" y="103"/>
                </a:moveTo>
                <a:cubicBezTo>
                  <a:pt x="611" y="177"/>
                  <a:pt x="846" y="516"/>
                  <a:pt x="888" y="703"/>
                </a:cubicBezTo>
                <a:cubicBezTo>
                  <a:pt x="930" y="890"/>
                  <a:pt x="826" y="1115"/>
                  <a:pt x="724" y="1222"/>
                </a:cubicBezTo>
                <a:cubicBezTo>
                  <a:pt x="622" y="1329"/>
                  <a:pt x="387" y="1506"/>
                  <a:pt x="272" y="1346"/>
                </a:cubicBezTo>
                <a:cubicBezTo>
                  <a:pt x="157" y="1186"/>
                  <a:pt x="0" y="466"/>
                  <a:pt x="33" y="259"/>
                </a:cubicBezTo>
                <a:cubicBezTo>
                  <a:pt x="66" y="52"/>
                  <a:pt x="321" y="0"/>
                  <a:pt x="469" y="103"/>
                </a:cubicBez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79" name="Freeform 3"/>
          <p:cNvSpPr>
            <a:spLocks/>
          </p:cNvSpPr>
          <p:nvPr/>
        </p:nvSpPr>
        <p:spPr bwMode="auto">
          <a:xfrm>
            <a:off x="1433513" y="3646488"/>
            <a:ext cx="1476375" cy="2390775"/>
          </a:xfrm>
          <a:custGeom>
            <a:avLst/>
            <a:gdLst>
              <a:gd name="T0" fmla="*/ 469 w 930"/>
              <a:gd name="T1" fmla="*/ 103 h 1506"/>
              <a:gd name="T2" fmla="*/ 888 w 930"/>
              <a:gd name="T3" fmla="*/ 703 h 1506"/>
              <a:gd name="T4" fmla="*/ 724 w 930"/>
              <a:gd name="T5" fmla="*/ 1222 h 1506"/>
              <a:gd name="T6" fmla="*/ 272 w 930"/>
              <a:gd name="T7" fmla="*/ 1346 h 1506"/>
              <a:gd name="T8" fmla="*/ 33 w 930"/>
              <a:gd name="T9" fmla="*/ 259 h 1506"/>
              <a:gd name="T10" fmla="*/ 469 w 930"/>
              <a:gd name="T11" fmla="*/ 103 h 1506"/>
            </a:gdLst>
            <a:ahLst/>
            <a:cxnLst>
              <a:cxn ang="0">
                <a:pos x="T0" y="T1"/>
              </a:cxn>
              <a:cxn ang="0">
                <a:pos x="T2" y="T3"/>
              </a:cxn>
              <a:cxn ang="0">
                <a:pos x="T4" y="T5"/>
              </a:cxn>
              <a:cxn ang="0">
                <a:pos x="T6" y="T7"/>
              </a:cxn>
              <a:cxn ang="0">
                <a:pos x="T8" y="T9"/>
              </a:cxn>
              <a:cxn ang="0">
                <a:pos x="T10" y="T11"/>
              </a:cxn>
            </a:cxnLst>
            <a:rect l="0" t="0" r="r" b="b"/>
            <a:pathLst>
              <a:path w="930" h="1506">
                <a:moveTo>
                  <a:pt x="469" y="103"/>
                </a:moveTo>
                <a:cubicBezTo>
                  <a:pt x="611" y="177"/>
                  <a:pt x="846" y="516"/>
                  <a:pt x="888" y="703"/>
                </a:cubicBezTo>
                <a:cubicBezTo>
                  <a:pt x="930" y="890"/>
                  <a:pt x="826" y="1115"/>
                  <a:pt x="724" y="1222"/>
                </a:cubicBezTo>
                <a:cubicBezTo>
                  <a:pt x="622" y="1329"/>
                  <a:pt x="387" y="1506"/>
                  <a:pt x="272" y="1346"/>
                </a:cubicBezTo>
                <a:cubicBezTo>
                  <a:pt x="157" y="1186"/>
                  <a:pt x="0" y="466"/>
                  <a:pt x="33" y="259"/>
                </a:cubicBezTo>
                <a:cubicBezTo>
                  <a:pt x="66" y="52"/>
                  <a:pt x="321" y="0"/>
                  <a:pt x="469" y="103"/>
                </a:cubicBez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0" name="Freeform 4"/>
          <p:cNvSpPr>
            <a:spLocks/>
          </p:cNvSpPr>
          <p:nvPr/>
        </p:nvSpPr>
        <p:spPr bwMode="auto">
          <a:xfrm>
            <a:off x="2841625" y="5167313"/>
            <a:ext cx="2905125" cy="857250"/>
          </a:xfrm>
          <a:custGeom>
            <a:avLst/>
            <a:gdLst>
              <a:gd name="T0" fmla="*/ 851 w 1830"/>
              <a:gd name="T1" fmla="*/ 6 h 540"/>
              <a:gd name="T2" fmla="*/ 912 w 1830"/>
              <a:gd name="T3" fmla="*/ 7 h 540"/>
              <a:gd name="T4" fmla="*/ 979 w 1830"/>
              <a:gd name="T5" fmla="*/ 7 h 540"/>
              <a:gd name="T6" fmla="*/ 1065 w 1830"/>
              <a:gd name="T7" fmla="*/ 15 h 540"/>
              <a:gd name="T8" fmla="*/ 1168 w 1830"/>
              <a:gd name="T9" fmla="*/ 30 h 540"/>
              <a:gd name="T10" fmla="*/ 1252 w 1830"/>
              <a:gd name="T11" fmla="*/ 45 h 540"/>
              <a:gd name="T12" fmla="*/ 1358 w 1830"/>
              <a:gd name="T13" fmla="*/ 71 h 540"/>
              <a:gd name="T14" fmla="*/ 1469 w 1830"/>
              <a:gd name="T15" fmla="*/ 109 h 540"/>
              <a:gd name="T16" fmla="*/ 1574 w 1830"/>
              <a:gd name="T17" fmla="*/ 154 h 540"/>
              <a:gd name="T18" fmla="*/ 1636 w 1830"/>
              <a:gd name="T19" fmla="*/ 188 h 540"/>
              <a:gd name="T20" fmla="*/ 1713 w 1830"/>
              <a:gd name="T21" fmla="*/ 233 h 540"/>
              <a:gd name="T22" fmla="*/ 1759 w 1830"/>
              <a:gd name="T23" fmla="*/ 268 h 540"/>
              <a:gd name="T24" fmla="*/ 1781 w 1830"/>
              <a:gd name="T25" fmla="*/ 293 h 540"/>
              <a:gd name="T26" fmla="*/ 1791 w 1830"/>
              <a:gd name="T27" fmla="*/ 302 h 540"/>
              <a:gd name="T28" fmla="*/ 1544 w 1830"/>
              <a:gd name="T29" fmla="*/ 449 h 540"/>
              <a:gd name="T30" fmla="*/ 1037 w 1830"/>
              <a:gd name="T31" fmla="*/ 529 h 540"/>
              <a:gd name="T32" fmla="*/ 111 w 1830"/>
              <a:gd name="T33" fmla="*/ 382 h 540"/>
              <a:gd name="T34" fmla="*/ 374 w 1830"/>
              <a:gd name="T35" fmla="*/ 143 h 540"/>
              <a:gd name="T36" fmla="*/ 572 w 1830"/>
              <a:gd name="T37" fmla="*/ 53 h 540"/>
              <a:gd name="T38" fmla="*/ 720 w 1830"/>
              <a:gd name="T39" fmla="*/ 20 h 540"/>
              <a:gd name="T40" fmla="*/ 851 w 1830"/>
              <a:gd name="T41"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0" h="540">
                <a:moveTo>
                  <a:pt x="851" y="6"/>
                </a:moveTo>
                <a:cubicBezTo>
                  <a:pt x="883" y="0"/>
                  <a:pt x="890" y="7"/>
                  <a:pt x="912" y="7"/>
                </a:cubicBezTo>
                <a:cubicBezTo>
                  <a:pt x="933" y="7"/>
                  <a:pt x="953" y="6"/>
                  <a:pt x="979" y="7"/>
                </a:cubicBezTo>
                <a:cubicBezTo>
                  <a:pt x="1004" y="9"/>
                  <a:pt x="1033" y="11"/>
                  <a:pt x="1065" y="15"/>
                </a:cubicBezTo>
                <a:cubicBezTo>
                  <a:pt x="1096" y="19"/>
                  <a:pt x="1136" y="24"/>
                  <a:pt x="1168" y="30"/>
                </a:cubicBezTo>
                <a:cubicBezTo>
                  <a:pt x="1199" y="35"/>
                  <a:pt x="1220" y="38"/>
                  <a:pt x="1252" y="45"/>
                </a:cubicBezTo>
                <a:cubicBezTo>
                  <a:pt x="1284" y="52"/>
                  <a:pt x="1322" y="61"/>
                  <a:pt x="1358" y="71"/>
                </a:cubicBezTo>
                <a:cubicBezTo>
                  <a:pt x="1394" y="82"/>
                  <a:pt x="1433" y="96"/>
                  <a:pt x="1469" y="109"/>
                </a:cubicBezTo>
                <a:cubicBezTo>
                  <a:pt x="1505" y="123"/>
                  <a:pt x="1546" y="141"/>
                  <a:pt x="1574" y="154"/>
                </a:cubicBezTo>
                <a:cubicBezTo>
                  <a:pt x="1602" y="167"/>
                  <a:pt x="1613" y="175"/>
                  <a:pt x="1636" y="188"/>
                </a:cubicBezTo>
                <a:cubicBezTo>
                  <a:pt x="1659" y="201"/>
                  <a:pt x="1692" y="219"/>
                  <a:pt x="1713" y="233"/>
                </a:cubicBezTo>
                <a:cubicBezTo>
                  <a:pt x="1733" y="246"/>
                  <a:pt x="1748" y="258"/>
                  <a:pt x="1759" y="268"/>
                </a:cubicBezTo>
                <a:cubicBezTo>
                  <a:pt x="1771" y="278"/>
                  <a:pt x="1776" y="287"/>
                  <a:pt x="1781" y="293"/>
                </a:cubicBezTo>
                <a:cubicBezTo>
                  <a:pt x="1786" y="299"/>
                  <a:pt x="1830" y="276"/>
                  <a:pt x="1791" y="302"/>
                </a:cubicBezTo>
                <a:cubicBezTo>
                  <a:pt x="1751" y="328"/>
                  <a:pt x="1669" y="411"/>
                  <a:pt x="1544" y="449"/>
                </a:cubicBezTo>
                <a:cubicBezTo>
                  <a:pt x="1418" y="487"/>
                  <a:pt x="1276" y="540"/>
                  <a:pt x="1037" y="529"/>
                </a:cubicBezTo>
                <a:cubicBezTo>
                  <a:pt x="798" y="518"/>
                  <a:pt x="222" y="446"/>
                  <a:pt x="111" y="382"/>
                </a:cubicBezTo>
                <a:cubicBezTo>
                  <a:pt x="0" y="318"/>
                  <a:pt x="297" y="198"/>
                  <a:pt x="374" y="143"/>
                </a:cubicBezTo>
                <a:cubicBezTo>
                  <a:pt x="451" y="88"/>
                  <a:pt x="514" y="73"/>
                  <a:pt x="572" y="53"/>
                </a:cubicBezTo>
                <a:cubicBezTo>
                  <a:pt x="630" y="33"/>
                  <a:pt x="674" y="28"/>
                  <a:pt x="720" y="20"/>
                </a:cubicBezTo>
                <a:cubicBezTo>
                  <a:pt x="766" y="12"/>
                  <a:pt x="824" y="9"/>
                  <a:pt x="851" y="6"/>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1" name="Rectangle 5"/>
          <p:cNvSpPr>
            <a:spLocks noGrp="1" noChangeArrowheads="1"/>
          </p:cNvSpPr>
          <p:nvPr>
            <p:ph type="title"/>
          </p:nvPr>
        </p:nvSpPr>
        <p:spPr/>
        <p:txBody>
          <a:bodyPr/>
          <a:lstStyle/>
          <a:p>
            <a:r>
              <a:rPr lang="en-US" altLang="en-US" sz="5400"/>
              <a:t>matching osmolarity</a:t>
            </a:r>
            <a:endParaRPr lang="en-US" altLang="en-US" sz="4000"/>
          </a:p>
        </p:txBody>
      </p:sp>
      <p:sp>
        <p:nvSpPr>
          <p:cNvPr id="24582" name="Freeform 6"/>
          <p:cNvSpPr>
            <a:spLocks/>
          </p:cNvSpPr>
          <p:nvPr/>
        </p:nvSpPr>
        <p:spPr bwMode="auto">
          <a:xfrm>
            <a:off x="-1703388" y="2362200"/>
            <a:ext cx="11834813" cy="5210175"/>
          </a:xfrm>
          <a:custGeom>
            <a:avLst/>
            <a:gdLst>
              <a:gd name="T0" fmla="*/ 3723 w 7455"/>
              <a:gd name="T1" fmla="*/ 2238 h 3282"/>
              <a:gd name="T2" fmla="*/ 3768 w 7455"/>
              <a:gd name="T3" fmla="*/ 2238 h 3282"/>
              <a:gd name="T4" fmla="*/ 3827 w 7455"/>
              <a:gd name="T5" fmla="*/ 2238 h 3282"/>
              <a:gd name="T6" fmla="*/ 3905 w 7455"/>
              <a:gd name="T7" fmla="*/ 2233 h 3282"/>
              <a:gd name="T8" fmla="*/ 3987 w 7455"/>
              <a:gd name="T9" fmla="*/ 2226 h 3282"/>
              <a:gd name="T10" fmla="*/ 4123 w 7455"/>
              <a:gd name="T11" fmla="*/ 2209 h 3282"/>
              <a:gd name="T12" fmla="*/ 4250 w 7455"/>
              <a:gd name="T13" fmla="*/ 2184 h 3282"/>
              <a:gd name="T14" fmla="*/ 4406 w 7455"/>
              <a:gd name="T15" fmla="*/ 2140 h 3282"/>
              <a:gd name="T16" fmla="*/ 4536 w 7455"/>
              <a:gd name="T17" fmla="*/ 2091 h 3282"/>
              <a:gd name="T18" fmla="*/ 4637 w 7455"/>
              <a:gd name="T19" fmla="*/ 2042 h 3282"/>
              <a:gd name="T20" fmla="*/ 4731 w 7455"/>
              <a:gd name="T21" fmla="*/ 1983 h 3282"/>
              <a:gd name="T22" fmla="*/ 4804 w 7455"/>
              <a:gd name="T23" fmla="*/ 1921 h 3282"/>
              <a:gd name="T24" fmla="*/ 4845 w 7455"/>
              <a:gd name="T25" fmla="*/ 1878 h 3282"/>
              <a:gd name="T26" fmla="*/ 4892 w 7455"/>
              <a:gd name="T27" fmla="*/ 1842 h 3282"/>
              <a:gd name="T28" fmla="*/ 5163 w 7455"/>
              <a:gd name="T29" fmla="*/ 1836 h 3282"/>
              <a:gd name="T30" fmla="*/ 5330 w 7455"/>
              <a:gd name="T31" fmla="*/ 1836 h 3282"/>
              <a:gd name="T32" fmla="*/ 5408 w 7455"/>
              <a:gd name="T33" fmla="*/ 1794 h 3282"/>
              <a:gd name="T34" fmla="*/ 5414 w 7455"/>
              <a:gd name="T35" fmla="*/ 1674 h 3282"/>
              <a:gd name="T36" fmla="*/ 5418 w 7455"/>
              <a:gd name="T37" fmla="*/ 1540 h 3282"/>
              <a:gd name="T38" fmla="*/ 5417 w 7455"/>
              <a:gd name="T39" fmla="*/ 849 h 3282"/>
              <a:gd name="T40" fmla="*/ 5414 w 7455"/>
              <a:gd name="T41" fmla="*/ 534 h 3282"/>
              <a:gd name="T42" fmla="*/ 5435 w 7455"/>
              <a:gd name="T43" fmla="*/ 411 h 3282"/>
              <a:gd name="T44" fmla="*/ 5492 w 7455"/>
              <a:gd name="T45" fmla="*/ 291 h 3282"/>
              <a:gd name="T46" fmla="*/ 5639 w 7455"/>
              <a:gd name="T47" fmla="*/ 195 h 3282"/>
              <a:gd name="T48" fmla="*/ 5927 w 7455"/>
              <a:gd name="T49" fmla="*/ 183 h 3282"/>
              <a:gd name="T50" fmla="*/ 6308 w 7455"/>
              <a:gd name="T51" fmla="*/ 180 h 3282"/>
              <a:gd name="T52" fmla="*/ 6743 w 7455"/>
              <a:gd name="T53" fmla="*/ 177 h 3282"/>
              <a:gd name="T54" fmla="*/ 7127 w 7455"/>
              <a:gd name="T55" fmla="*/ 183 h 3282"/>
              <a:gd name="T56" fmla="*/ 7289 w 7455"/>
              <a:gd name="T57" fmla="*/ 180 h 3282"/>
              <a:gd name="T58" fmla="*/ 7310 w 7455"/>
              <a:gd name="T59" fmla="*/ 446 h 3282"/>
              <a:gd name="T60" fmla="*/ 7063 w 7455"/>
              <a:gd name="T61" fmla="*/ 2857 h 3282"/>
              <a:gd name="T62" fmla="*/ 4957 w 7455"/>
              <a:gd name="T63" fmla="*/ 2947 h 3282"/>
              <a:gd name="T64" fmla="*/ 736 w 7455"/>
              <a:gd name="T65" fmla="*/ 2873 h 3282"/>
              <a:gd name="T66" fmla="*/ 538 w 7455"/>
              <a:gd name="T67" fmla="*/ 495 h 3282"/>
              <a:gd name="T68" fmla="*/ 563 w 7455"/>
              <a:gd name="T69" fmla="*/ 198 h 3282"/>
              <a:gd name="T70" fmla="*/ 1583 w 7455"/>
              <a:gd name="T71" fmla="*/ 165 h 3282"/>
              <a:gd name="T72" fmla="*/ 2060 w 7455"/>
              <a:gd name="T73" fmla="*/ 171 h 3282"/>
              <a:gd name="T74" fmla="*/ 2240 w 7455"/>
              <a:gd name="T75" fmla="*/ 255 h 3282"/>
              <a:gd name="T76" fmla="*/ 2342 w 7455"/>
              <a:gd name="T77" fmla="*/ 474 h 3282"/>
              <a:gd name="T78" fmla="*/ 2336 w 7455"/>
              <a:gd name="T79" fmla="*/ 1146 h 3282"/>
              <a:gd name="T80" fmla="*/ 2339 w 7455"/>
              <a:gd name="T81" fmla="*/ 1719 h 3282"/>
              <a:gd name="T82" fmla="*/ 2351 w 7455"/>
              <a:gd name="T83" fmla="*/ 1842 h 3282"/>
              <a:gd name="T84" fmla="*/ 2456 w 7455"/>
              <a:gd name="T85" fmla="*/ 1881 h 3282"/>
              <a:gd name="T86" fmla="*/ 2793 w 7455"/>
              <a:gd name="T87" fmla="*/ 1886 h 3282"/>
              <a:gd name="T88" fmla="*/ 2990 w 7455"/>
              <a:gd name="T89" fmla="*/ 2034 h 3282"/>
              <a:gd name="T90" fmla="*/ 3155 w 7455"/>
              <a:gd name="T91" fmla="*/ 2165 h 3282"/>
              <a:gd name="T92" fmla="*/ 3426 w 7455"/>
              <a:gd name="T93" fmla="*/ 2223 h 3282"/>
              <a:gd name="T94" fmla="*/ 3723 w 7455"/>
              <a:gd name="T95" fmla="*/ 2238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5" h="3282">
                <a:moveTo>
                  <a:pt x="3723" y="2238"/>
                </a:moveTo>
                <a:cubicBezTo>
                  <a:pt x="3763" y="2232"/>
                  <a:pt x="3751" y="2238"/>
                  <a:pt x="3768" y="2238"/>
                </a:cubicBezTo>
                <a:cubicBezTo>
                  <a:pt x="3786" y="2238"/>
                  <a:pt x="3804" y="2238"/>
                  <a:pt x="3827" y="2238"/>
                </a:cubicBezTo>
                <a:cubicBezTo>
                  <a:pt x="3850" y="2237"/>
                  <a:pt x="3878" y="2234"/>
                  <a:pt x="3905" y="2233"/>
                </a:cubicBezTo>
                <a:cubicBezTo>
                  <a:pt x="3931" y="2231"/>
                  <a:pt x="3950" y="2230"/>
                  <a:pt x="3987" y="2226"/>
                </a:cubicBezTo>
                <a:cubicBezTo>
                  <a:pt x="4023" y="2222"/>
                  <a:pt x="4079" y="2216"/>
                  <a:pt x="4123" y="2209"/>
                </a:cubicBezTo>
                <a:cubicBezTo>
                  <a:pt x="4167" y="2202"/>
                  <a:pt x="4203" y="2195"/>
                  <a:pt x="4250" y="2184"/>
                </a:cubicBezTo>
                <a:cubicBezTo>
                  <a:pt x="4298" y="2172"/>
                  <a:pt x="4358" y="2155"/>
                  <a:pt x="4406" y="2140"/>
                </a:cubicBezTo>
                <a:cubicBezTo>
                  <a:pt x="4454" y="2124"/>
                  <a:pt x="4498" y="2107"/>
                  <a:pt x="4536" y="2091"/>
                </a:cubicBezTo>
                <a:cubicBezTo>
                  <a:pt x="4575" y="2074"/>
                  <a:pt x="4604" y="2060"/>
                  <a:pt x="4637" y="2042"/>
                </a:cubicBezTo>
                <a:cubicBezTo>
                  <a:pt x="4669" y="2024"/>
                  <a:pt x="4703" y="2003"/>
                  <a:pt x="4731" y="1983"/>
                </a:cubicBezTo>
                <a:cubicBezTo>
                  <a:pt x="4759" y="1962"/>
                  <a:pt x="4785" y="1938"/>
                  <a:pt x="4804" y="1921"/>
                </a:cubicBezTo>
                <a:cubicBezTo>
                  <a:pt x="4823" y="1904"/>
                  <a:pt x="4830" y="1891"/>
                  <a:pt x="4845" y="1878"/>
                </a:cubicBezTo>
                <a:cubicBezTo>
                  <a:pt x="4860" y="1865"/>
                  <a:pt x="4839" y="1849"/>
                  <a:pt x="4892" y="1842"/>
                </a:cubicBezTo>
                <a:cubicBezTo>
                  <a:pt x="4945" y="1835"/>
                  <a:pt x="5090" y="1837"/>
                  <a:pt x="5163" y="1836"/>
                </a:cubicBezTo>
                <a:cubicBezTo>
                  <a:pt x="5236" y="1835"/>
                  <a:pt x="5289" y="1843"/>
                  <a:pt x="5330" y="1836"/>
                </a:cubicBezTo>
                <a:cubicBezTo>
                  <a:pt x="5371" y="1829"/>
                  <a:pt x="5394" y="1821"/>
                  <a:pt x="5408" y="1794"/>
                </a:cubicBezTo>
                <a:cubicBezTo>
                  <a:pt x="5422" y="1767"/>
                  <a:pt x="5412" y="1716"/>
                  <a:pt x="5414" y="1674"/>
                </a:cubicBezTo>
                <a:cubicBezTo>
                  <a:pt x="5416" y="1632"/>
                  <a:pt x="5418" y="1677"/>
                  <a:pt x="5418" y="1540"/>
                </a:cubicBezTo>
                <a:cubicBezTo>
                  <a:pt x="5418" y="1403"/>
                  <a:pt x="5418" y="1017"/>
                  <a:pt x="5417" y="849"/>
                </a:cubicBezTo>
                <a:cubicBezTo>
                  <a:pt x="5416" y="681"/>
                  <a:pt x="5411" y="607"/>
                  <a:pt x="5414" y="534"/>
                </a:cubicBezTo>
                <a:cubicBezTo>
                  <a:pt x="5417" y="461"/>
                  <a:pt x="5422" y="452"/>
                  <a:pt x="5435" y="411"/>
                </a:cubicBezTo>
                <a:cubicBezTo>
                  <a:pt x="5448" y="370"/>
                  <a:pt x="5458" y="327"/>
                  <a:pt x="5492" y="291"/>
                </a:cubicBezTo>
                <a:cubicBezTo>
                  <a:pt x="5526" y="255"/>
                  <a:pt x="5567" y="213"/>
                  <a:pt x="5639" y="195"/>
                </a:cubicBezTo>
                <a:cubicBezTo>
                  <a:pt x="5711" y="177"/>
                  <a:pt x="5816" y="185"/>
                  <a:pt x="5927" y="183"/>
                </a:cubicBezTo>
                <a:cubicBezTo>
                  <a:pt x="6038" y="181"/>
                  <a:pt x="6172" y="181"/>
                  <a:pt x="6308" y="180"/>
                </a:cubicBezTo>
                <a:cubicBezTo>
                  <a:pt x="6444" y="179"/>
                  <a:pt x="6607" y="177"/>
                  <a:pt x="6743" y="177"/>
                </a:cubicBezTo>
                <a:cubicBezTo>
                  <a:pt x="6879" y="177"/>
                  <a:pt x="7036" y="182"/>
                  <a:pt x="7127" y="183"/>
                </a:cubicBezTo>
                <a:cubicBezTo>
                  <a:pt x="7218" y="184"/>
                  <a:pt x="7259" y="136"/>
                  <a:pt x="7289" y="180"/>
                </a:cubicBezTo>
                <a:cubicBezTo>
                  <a:pt x="7319" y="224"/>
                  <a:pt x="7348" y="0"/>
                  <a:pt x="7310" y="446"/>
                </a:cubicBezTo>
                <a:cubicBezTo>
                  <a:pt x="7272" y="892"/>
                  <a:pt x="7455" y="2440"/>
                  <a:pt x="7063" y="2857"/>
                </a:cubicBezTo>
                <a:cubicBezTo>
                  <a:pt x="6671" y="3274"/>
                  <a:pt x="6011" y="2944"/>
                  <a:pt x="4957" y="2947"/>
                </a:cubicBezTo>
                <a:cubicBezTo>
                  <a:pt x="3903" y="2950"/>
                  <a:pt x="1472" y="3282"/>
                  <a:pt x="736" y="2873"/>
                </a:cubicBezTo>
                <a:cubicBezTo>
                  <a:pt x="0" y="2464"/>
                  <a:pt x="567" y="941"/>
                  <a:pt x="538" y="495"/>
                </a:cubicBezTo>
                <a:cubicBezTo>
                  <a:pt x="509" y="49"/>
                  <a:pt x="389" y="253"/>
                  <a:pt x="563" y="198"/>
                </a:cubicBezTo>
                <a:cubicBezTo>
                  <a:pt x="737" y="143"/>
                  <a:pt x="1334" y="169"/>
                  <a:pt x="1583" y="165"/>
                </a:cubicBezTo>
                <a:cubicBezTo>
                  <a:pt x="1832" y="161"/>
                  <a:pt x="1951" y="156"/>
                  <a:pt x="2060" y="171"/>
                </a:cubicBezTo>
                <a:cubicBezTo>
                  <a:pt x="2169" y="186"/>
                  <a:pt x="2193" y="204"/>
                  <a:pt x="2240" y="255"/>
                </a:cubicBezTo>
                <a:cubicBezTo>
                  <a:pt x="2287" y="306"/>
                  <a:pt x="2326" y="326"/>
                  <a:pt x="2342" y="474"/>
                </a:cubicBezTo>
                <a:cubicBezTo>
                  <a:pt x="2358" y="622"/>
                  <a:pt x="2336" y="939"/>
                  <a:pt x="2336" y="1146"/>
                </a:cubicBezTo>
                <a:cubicBezTo>
                  <a:pt x="2336" y="1353"/>
                  <a:pt x="2337" y="1603"/>
                  <a:pt x="2339" y="1719"/>
                </a:cubicBezTo>
                <a:cubicBezTo>
                  <a:pt x="2341" y="1835"/>
                  <a:pt x="2332" y="1815"/>
                  <a:pt x="2351" y="1842"/>
                </a:cubicBezTo>
                <a:cubicBezTo>
                  <a:pt x="2370" y="1869"/>
                  <a:pt x="2382" y="1874"/>
                  <a:pt x="2456" y="1881"/>
                </a:cubicBezTo>
                <a:cubicBezTo>
                  <a:pt x="2530" y="1888"/>
                  <a:pt x="2704" y="1861"/>
                  <a:pt x="2793" y="1886"/>
                </a:cubicBezTo>
                <a:cubicBezTo>
                  <a:pt x="2882" y="1911"/>
                  <a:pt x="2930" y="1988"/>
                  <a:pt x="2990" y="2034"/>
                </a:cubicBezTo>
                <a:cubicBezTo>
                  <a:pt x="3050" y="2080"/>
                  <a:pt x="3082" y="2134"/>
                  <a:pt x="3155" y="2165"/>
                </a:cubicBezTo>
                <a:cubicBezTo>
                  <a:pt x="3228" y="2196"/>
                  <a:pt x="3331" y="2211"/>
                  <a:pt x="3426" y="2223"/>
                </a:cubicBezTo>
                <a:cubicBezTo>
                  <a:pt x="3521" y="2235"/>
                  <a:pt x="3661" y="2235"/>
                  <a:pt x="3723" y="2238"/>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4583" name="Group 7"/>
          <p:cNvGrpSpPr>
            <a:grpSpLocks/>
          </p:cNvGrpSpPr>
          <p:nvPr/>
        </p:nvGrpSpPr>
        <p:grpSpPr bwMode="auto">
          <a:xfrm>
            <a:off x="5197475" y="5548313"/>
            <a:ext cx="277813" cy="238125"/>
            <a:chOff x="3192" y="2215"/>
            <a:chExt cx="920" cy="943"/>
          </a:xfrm>
        </p:grpSpPr>
        <p:sp>
          <p:nvSpPr>
            <p:cNvPr id="24584" name="Freeform 8"/>
            <p:cNvSpPr>
              <a:spLocks/>
            </p:cNvSpPr>
            <p:nvPr/>
          </p:nvSpPr>
          <p:spPr bwMode="auto">
            <a:xfrm>
              <a:off x="3192" y="2220"/>
              <a:ext cx="918" cy="938"/>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5" name="Line 9"/>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6" name="Line 10"/>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7" name="Line 11"/>
            <p:cNvSpPr>
              <a:spLocks noChangeShapeType="1"/>
            </p:cNvSpPr>
            <p:nvPr/>
          </p:nvSpPr>
          <p:spPr bwMode="auto">
            <a:xfrm flipV="1">
              <a:off x="3791" y="2408"/>
              <a:ext cx="138" cy="51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8" name="Line 12"/>
            <p:cNvSpPr>
              <a:spLocks noChangeShapeType="1"/>
            </p:cNvSpPr>
            <p:nvPr/>
          </p:nvSpPr>
          <p:spPr bwMode="auto">
            <a:xfrm flipV="1">
              <a:off x="3992" y="2383"/>
              <a:ext cx="120" cy="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9" name="Freeform 13"/>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90" name="Freeform 14"/>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91" name="Freeform 15"/>
            <p:cNvSpPr>
              <a:spLocks/>
            </p:cNvSpPr>
            <p:nvPr/>
          </p:nvSpPr>
          <p:spPr bwMode="auto">
            <a:xfrm>
              <a:off x="3930" y="2338"/>
              <a:ext cx="182" cy="70"/>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92" name="Freeform 16"/>
            <p:cNvSpPr>
              <a:spLocks/>
            </p:cNvSpPr>
            <p:nvPr/>
          </p:nvSpPr>
          <p:spPr bwMode="auto">
            <a:xfrm>
              <a:off x="3412" y="2215"/>
              <a:ext cx="698" cy="167"/>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4593" name="Freeform 17"/>
          <p:cNvSpPr>
            <a:spLocks/>
          </p:cNvSpPr>
          <p:nvPr/>
        </p:nvSpPr>
        <p:spPr bwMode="auto">
          <a:xfrm>
            <a:off x="-4402138" y="2506663"/>
            <a:ext cx="6708776" cy="457200"/>
          </a:xfrm>
          <a:custGeom>
            <a:avLst/>
            <a:gdLst>
              <a:gd name="T0" fmla="*/ 0 w 4226"/>
              <a:gd name="T1" fmla="*/ 50 h 288"/>
              <a:gd name="T2" fmla="*/ 1242 w 4226"/>
              <a:gd name="T3" fmla="*/ 42 h 288"/>
              <a:gd name="T4" fmla="*/ 2987 w 4226"/>
              <a:gd name="T5" fmla="*/ 34 h 288"/>
              <a:gd name="T6" fmla="*/ 4024 w 4226"/>
              <a:gd name="T7" fmla="*/ 42 h 288"/>
              <a:gd name="T8" fmla="*/ 4197 w 4226"/>
              <a:gd name="T9" fmla="*/ 288 h 288"/>
            </a:gdLst>
            <a:ahLst/>
            <a:cxnLst>
              <a:cxn ang="0">
                <a:pos x="T0" y="T1"/>
              </a:cxn>
              <a:cxn ang="0">
                <a:pos x="T2" y="T3"/>
              </a:cxn>
              <a:cxn ang="0">
                <a:pos x="T4" y="T5"/>
              </a:cxn>
              <a:cxn ang="0">
                <a:pos x="T6" y="T7"/>
              </a:cxn>
              <a:cxn ang="0">
                <a:pos x="T8" y="T9"/>
              </a:cxn>
            </a:cxnLst>
            <a:rect l="0" t="0" r="r" b="b"/>
            <a:pathLst>
              <a:path w="4226" h="288">
                <a:moveTo>
                  <a:pt x="0" y="50"/>
                </a:moveTo>
                <a:cubicBezTo>
                  <a:pt x="207" y="49"/>
                  <a:pt x="744" y="45"/>
                  <a:pt x="1242" y="42"/>
                </a:cubicBezTo>
                <a:cubicBezTo>
                  <a:pt x="1740" y="39"/>
                  <a:pt x="2523" y="34"/>
                  <a:pt x="2987" y="34"/>
                </a:cubicBezTo>
                <a:cubicBezTo>
                  <a:pt x="3451" y="34"/>
                  <a:pt x="3822" y="0"/>
                  <a:pt x="4024" y="42"/>
                </a:cubicBezTo>
                <a:cubicBezTo>
                  <a:pt x="4226" y="84"/>
                  <a:pt x="4161" y="237"/>
                  <a:pt x="4197" y="288"/>
                </a:cubicBezTo>
              </a:path>
            </a:pathLst>
          </a:custGeom>
          <a:noFill/>
          <a:ln w="101600">
            <a:solidFill>
              <a:srgbClr val="BEBEBE"/>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94" name="Freeform 18"/>
          <p:cNvSpPr>
            <a:spLocks/>
          </p:cNvSpPr>
          <p:nvPr/>
        </p:nvSpPr>
        <p:spPr bwMode="auto">
          <a:xfrm>
            <a:off x="6570663" y="2573338"/>
            <a:ext cx="2795587" cy="469900"/>
          </a:xfrm>
          <a:custGeom>
            <a:avLst/>
            <a:gdLst>
              <a:gd name="T0" fmla="*/ 0 w 1761"/>
              <a:gd name="T1" fmla="*/ 296 h 296"/>
              <a:gd name="T2" fmla="*/ 214 w 1761"/>
              <a:gd name="T3" fmla="*/ 58 h 296"/>
              <a:gd name="T4" fmla="*/ 453 w 1761"/>
              <a:gd name="T5" fmla="*/ 16 h 296"/>
              <a:gd name="T6" fmla="*/ 1761 w 1761"/>
              <a:gd name="T7" fmla="*/ 0 h 296"/>
            </a:gdLst>
            <a:ahLst/>
            <a:cxnLst>
              <a:cxn ang="0">
                <a:pos x="T0" y="T1"/>
              </a:cxn>
              <a:cxn ang="0">
                <a:pos x="T2" y="T3"/>
              </a:cxn>
              <a:cxn ang="0">
                <a:pos x="T4" y="T5"/>
              </a:cxn>
              <a:cxn ang="0">
                <a:pos x="T6" y="T7"/>
              </a:cxn>
            </a:cxnLst>
            <a:rect l="0" t="0" r="r" b="b"/>
            <a:pathLst>
              <a:path w="1761" h="296">
                <a:moveTo>
                  <a:pt x="0" y="296"/>
                </a:moveTo>
                <a:cubicBezTo>
                  <a:pt x="69" y="200"/>
                  <a:pt x="139" y="105"/>
                  <a:pt x="214" y="58"/>
                </a:cubicBezTo>
                <a:cubicBezTo>
                  <a:pt x="289" y="11"/>
                  <a:pt x="195" y="26"/>
                  <a:pt x="453" y="16"/>
                </a:cubicBezTo>
                <a:cubicBezTo>
                  <a:pt x="711" y="6"/>
                  <a:pt x="1489" y="3"/>
                  <a:pt x="1761" y="0"/>
                </a:cubicBezTo>
              </a:path>
            </a:pathLst>
          </a:custGeom>
          <a:noFill/>
          <a:ln w="88900">
            <a:solidFill>
              <a:srgbClr val="BEBEBE"/>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95" name="Line 19"/>
          <p:cNvSpPr>
            <a:spLocks noChangeShapeType="1"/>
          </p:cNvSpPr>
          <p:nvPr/>
        </p:nvSpPr>
        <p:spPr bwMode="auto">
          <a:xfrm>
            <a:off x="-862013" y="2443163"/>
            <a:ext cx="10202863" cy="26987"/>
          </a:xfrm>
          <a:prstGeom prst="line">
            <a:avLst/>
          </a:prstGeom>
          <a:noFill/>
          <a:ln w="101600">
            <a:solidFill>
              <a:srgbClr val="BEBEB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4596" name="Group 20"/>
          <p:cNvGrpSpPr>
            <a:grpSpLocks/>
          </p:cNvGrpSpPr>
          <p:nvPr/>
        </p:nvGrpSpPr>
        <p:grpSpPr bwMode="auto">
          <a:xfrm>
            <a:off x="2522538" y="2835275"/>
            <a:ext cx="4037012" cy="2012950"/>
            <a:chOff x="1589" y="1786"/>
            <a:chExt cx="2543" cy="1268"/>
          </a:xfrm>
        </p:grpSpPr>
        <p:sp>
          <p:nvSpPr>
            <p:cNvPr id="24597" name="Oval 21"/>
            <p:cNvSpPr>
              <a:spLocks noChangeArrowheads="1"/>
            </p:cNvSpPr>
            <p:nvPr/>
          </p:nvSpPr>
          <p:spPr bwMode="auto">
            <a:xfrm>
              <a:off x="1589" y="178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98" name="Oval 22"/>
            <p:cNvSpPr>
              <a:spLocks noChangeArrowheads="1"/>
            </p:cNvSpPr>
            <p:nvPr/>
          </p:nvSpPr>
          <p:spPr bwMode="auto">
            <a:xfrm>
              <a:off x="3775" y="189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99" name="Oval 23"/>
            <p:cNvSpPr>
              <a:spLocks noChangeArrowheads="1"/>
            </p:cNvSpPr>
            <p:nvPr/>
          </p:nvSpPr>
          <p:spPr bwMode="auto">
            <a:xfrm>
              <a:off x="2669" y="2241"/>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0" name="Oval 24"/>
            <p:cNvSpPr>
              <a:spLocks noChangeArrowheads="1"/>
            </p:cNvSpPr>
            <p:nvPr/>
          </p:nvSpPr>
          <p:spPr bwMode="auto">
            <a:xfrm>
              <a:off x="1877" y="207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1" name="Oval 25"/>
            <p:cNvSpPr>
              <a:spLocks noChangeArrowheads="1"/>
            </p:cNvSpPr>
            <p:nvPr/>
          </p:nvSpPr>
          <p:spPr bwMode="auto">
            <a:xfrm>
              <a:off x="1971" y="2801"/>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2" name="Oval 26"/>
            <p:cNvSpPr>
              <a:spLocks noChangeArrowheads="1"/>
            </p:cNvSpPr>
            <p:nvPr/>
          </p:nvSpPr>
          <p:spPr bwMode="auto">
            <a:xfrm>
              <a:off x="3202" y="244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3" name="Oval 27"/>
            <p:cNvSpPr>
              <a:spLocks noChangeArrowheads="1"/>
            </p:cNvSpPr>
            <p:nvPr/>
          </p:nvSpPr>
          <p:spPr bwMode="auto">
            <a:xfrm>
              <a:off x="2796" y="186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4" name="Oval 28"/>
            <p:cNvSpPr>
              <a:spLocks noChangeArrowheads="1"/>
            </p:cNvSpPr>
            <p:nvPr/>
          </p:nvSpPr>
          <p:spPr bwMode="auto">
            <a:xfrm>
              <a:off x="2357" y="255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5" name="Oval 29"/>
            <p:cNvSpPr>
              <a:spLocks noChangeArrowheads="1"/>
            </p:cNvSpPr>
            <p:nvPr/>
          </p:nvSpPr>
          <p:spPr bwMode="auto">
            <a:xfrm>
              <a:off x="3276" y="2230"/>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6" name="Oval 30"/>
            <p:cNvSpPr>
              <a:spLocks noChangeArrowheads="1"/>
            </p:cNvSpPr>
            <p:nvPr/>
          </p:nvSpPr>
          <p:spPr bwMode="auto">
            <a:xfrm>
              <a:off x="3364" y="297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7" name="Oval 31"/>
            <p:cNvSpPr>
              <a:spLocks noChangeArrowheads="1"/>
            </p:cNvSpPr>
            <p:nvPr/>
          </p:nvSpPr>
          <p:spPr bwMode="auto">
            <a:xfrm>
              <a:off x="3921" y="2603"/>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8" name="Oval 32"/>
            <p:cNvSpPr>
              <a:spLocks noChangeArrowheads="1"/>
            </p:cNvSpPr>
            <p:nvPr/>
          </p:nvSpPr>
          <p:spPr bwMode="auto">
            <a:xfrm>
              <a:off x="2228" y="1873"/>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9" name="Oval 33"/>
            <p:cNvSpPr>
              <a:spLocks noChangeArrowheads="1"/>
            </p:cNvSpPr>
            <p:nvPr/>
          </p:nvSpPr>
          <p:spPr bwMode="auto">
            <a:xfrm>
              <a:off x="4076" y="299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10" name="Oval 34"/>
            <p:cNvSpPr>
              <a:spLocks noChangeArrowheads="1"/>
            </p:cNvSpPr>
            <p:nvPr/>
          </p:nvSpPr>
          <p:spPr bwMode="auto">
            <a:xfrm>
              <a:off x="2585" y="2922"/>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57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59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459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45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animBg="1"/>
      <p:bldP spid="24579" grpId="0" animBg="1"/>
      <p:bldP spid="24595"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p:txBody>
          <a:bodyPr/>
          <a:lstStyle/>
          <a:p>
            <a:r>
              <a:rPr lang="en-US" altLang="en-US" dirty="0" err="1" smtClean="0"/>
              <a:t>Xtal</a:t>
            </a:r>
            <a:r>
              <a:rPr lang="en-US" altLang="en-US" dirty="0" smtClean="0"/>
              <a:t> Abuse</a:t>
            </a:r>
            <a:endParaRPr lang="en-US" altLang="en-US" dirty="0"/>
          </a:p>
        </p:txBody>
      </p:sp>
      <p:sp>
        <p:nvSpPr>
          <p:cNvPr id="25603" name="Rectangle 3"/>
          <p:cNvSpPr>
            <a:spLocks noChangeArrowheads="1"/>
          </p:cNvSpPr>
          <p:nvPr/>
        </p:nvSpPr>
        <p:spPr bwMode="auto">
          <a:xfrm>
            <a:off x="1192213" y="1600200"/>
            <a:ext cx="6759575"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itchFamily="34" charset="0"/>
              </a:defRPr>
            </a:lvl1pPr>
            <a:lvl2pPr marL="742950" indent="-285750">
              <a:spcBef>
                <a:spcPct val="20000"/>
              </a:spcBef>
              <a:buChar char="–"/>
              <a:defRPr sz="2800">
                <a:solidFill>
                  <a:schemeClr val="tx1"/>
                </a:solidFill>
                <a:latin typeface="Arial" pitchFamily="34" charset="0"/>
              </a:defRPr>
            </a:lvl2pPr>
            <a:lvl3pPr marL="1143000" indent="-228600">
              <a:spcBef>
                <a:spcPct val="20000"/>
              </a:spcBef>
              <a:buChar char="•"/>
              <a:defRPr sz="2400">
                <a:solidFill>
                  <a:schemeClr val="tx1"/>
                </a:solidFill>
                <a:latin typeface="Arial" pitchFamily="34" charset="0"/>
              </a:defRPr>
            </a:lvl3pPr>
            <a:lvl4pPr marL="1600200" indent="-228600">
              <a:spcBef>
                <a:spcPct val="20000"/>
              </a:spcBef>
              <a:buChar char="–"/>
              <a:defRPr sz="2000">
                <a:solidFill>
                  <a:schemeClr val="tx1"/>
                </a:solidFill>
                <a:latin typeface="Arial" pitchFamily="34" charset="0"/>
              </a:defRPr>
            </a:lvl4pPr>
            <a:lvl5pPr marL="2057400" indent="-228600">
              <a:spcBef>
                <a:spcPct val="20000"/>
              </a:spcBef>
              <a:buChar char="»"/>
              <a:defRPr sz="2000">
                <a:solidFill>
                  <a:schemeClr val="tx1"/>
                </a:solidFill>
                <a:latin typeface="Arial" pitchFamily="34" charset="0"/>
              </a:defRPr>
            </a:lvl5pPr>
            <a:lvl6pPr marL="2514600" indent="-228600" fontAlgn="base">
              <a:spcBef>
                <a:spcPct val="20000"/>
              </a:spcBef>
              <a:spcAft>
                <a:spcPct val="0"/>
              </a:spcAft>
              <a:buChar char="»"/>
              <a:defRPr sz="2000">
                <a:solidFill>
                  <a:schemeClr val="tx1"/>
                </a:solidFill>
                <a:latin typeface="Arial" pitchFamily="34" charset="0"/>
              </a:defRPr>
            </a:lvl6pPr>
            <a:lvl7pPr marL="2971800" indent="-228600" fontAlgn="base">
              <a:spcBef>
                <a:spcPct val="20000"/>
              </a:spcBef>
              <a:spcAft>
                <a:spcPct val="0"/>
              </a:spcAft>
              <a:buChar char="»"/>
              <a:defRPr sz="2000">
                <a:solidFill>
                  <a:schemeClr val="tx1"/>
                </a:solidFill>
                <a:latin typeface="Arial" pitchFamily="34" charset="0"/>
              </a:defRPr>
            </a:lvl7pPr>
            <a:lvl8pPr marL="3429000" indent="-228600" fontAlgn="base">
              <a:spcBef>
                <a:spcPct val="20000"/>
              </a:spcBef>
              <a:spcAft>
                <a:spcPct val="0"/>
              </a:spcAft>
              <a:buChar char="»"/>
              <a:defRPr sz="2000">
                <a:solidFill>
                  <a:schemeClr val="tx1"/>
                </a:solidFill>
                <a:latin typeface="Arial" pitchFamily="34" charset="0"/>
              </a:defRPr>
            </a:lvl8pPr>
            <a:lvl9pPr marL="3886200" indent="-228600" fontAlgn="base">
              <a:spcBef>
                <a:spcPct val="20000"/>
              </a:spcBef>
              <a:spcAft>
                <a:spcPct val="0"/>
              </a:spcAft>
              <a:buChar char="»"/>
              <a:defRPr sz="2000">
                <a:solidFill>
                  <a:schemeClr val="tx1"/>
                </a:solidFill>
                <a:latin typeface="Arial" pitchFamily="34" charset="0"/>
              </a:defRPr>
            </a:lvl9pPr>
          </a:lstStyle>
          <a:p>
            <a:pPr>
              <a:buFontTx/>
              <a:buNone/>
            </a:pPr>
            <a:r>
              <a:rPr lang="en-US" altLang="en-US">
                <a:solidFill>
                  <a:srgbClr val="C0C0C0"/>
                </a:solidFill>
              </a:rPr>
              <a:t>physical contact</a:t>
            </a:r>
          </a:p>
          <a:p>
            <a:pPr>
              <a:buFontTx/>
              <a:buNone/>
            </a:pPr>
            <a:r>
              <a:rPr lang="en-US" altLang="en-US" sz="2000">
                <a:solidFill>
                  <a:srgbClr val="C0C0C0"/>
                </a:solidFill>
              </a:rPr>
              <a:t>	don’t touch the part you intend to shoot</a:t>
            </a:r>
          </a:p>
          <a:p>
            <a:pPr>
              <a:buFontTx/>
              <a:buNone/>
            </a:pPr>
            <a:r>
              <a:rPr lang="en-US" altLang="en-US">
                <a:solidFill>
                  <a:srgbClr val="C0C0C0"/>
                </a:solidFill>
              </a:rPr>
              <a:t>osmotic shock</a:t>
            </a:r>
          </a:p>
          <a:p>
            <a:pPr>
              <a:buFontTx/>
              <a:buNone/>
            </a:pPr>
            <a:r>
              <a:rPr lang="en-US" altLang="en-US" sz="2000">
                <a:solidFill>
                  <a:srgbClr val="C0C0C0"/>
                </a:solidFill>
              </a:rPr>
              <a:t>	equilibrate, or calculate matching solution</a:t>
            </a:r>
          </a:p>
          <a:p>
            <a:pPr>
              <a:buFontTx/>
              <a:buNone/>
            </a:pPr>
            <a:r>
              <a:rPr lang="en-US" altLang="en-US"/>
              <a:t>changes in dielectric constant</a:t>
            </a:r>
          </a:p>
          <a:p>
            <a:pPr>
              <a:buFontTx/>
              <a:buNone/>
            </a:pPr>
            <a:r>
              <a:rPr lang="en-US" altLang="en-US" sz="1800"/>
              <a:t>	Petsko (1975) </a:t>
            </a:r>
            <a:r>
              <a:rPr lang="en-US" altLang="en-US" sz="1800" i="1"/>
              <a:t>J. Mol. Biol.</a:t>
            </a:r>
            <a:r>
              <a:rPr lang="en-US" altLang="en-US" sz="1800"/>
              <a:t> </a:t>
            </a:r>
            <a:r>
              <a:rPr lang="en-US" altLang="en-US" sz="1800" b="1"/>
              <a:t>96</a:t>
            </a:r>
            <a:r>
              <a:rPr lang="en-US" altLang="en-US" sz="1800"/>
              <a:t>, 381-388. </a:t>
            </a:r>
            <a:endParaRPr lang="en-US" altLang="en-US" sz="1200"/>
          </a:p>
          <a:p>
            <a:pPr>
              <a:buFontTx/>
              <a:buNone/>
            </a:pPr>
            <a:r>
              <a:rPr lang="en-US" altLang="en-US"/>
              <a:t>cooled density mismatch</a:t>
            </a:r>
          </a:p>
          <a:p>
            <a:pPr>
              <a:buFontTx/>
              <a:buNone/>
            </a:pPr>
            <a:r>
              <a:rPr lang="en-US" altLang="en-US" sz="1800"/>
              <a:t>	Juers &amp; Matthews (2004) </a:t>
            </a:r>
            <a:r>
              <a:rPr lang="en-US" altLang="en-US" sz="1800" i="1"/>
              <a:t>Acta Cryst. D</a:t>
            </a:r>
            <a:r>
              <a:rPr lang="en-US" altLang="en-US" sz="1800"/>
              <a:t> </a:t>
            </a:r>
            <a:r>
              <a:rPr lang="en-US" altLang="en-US" sz="1800" b="1"/>
              <a:t>60</a:t>
            </a:r>
            <a:r>
              <a:rPr lang="en-US" altLang="en-US" sz="1800"/>
              <a:t>, 412-421. </a:t>
            </a:r>
          </a:p>
          <a:p>
            <a:pPr>
              <a:buFontTx/>
              <a:buNone/>
            </a:pPr>
            <a:endParaRPr lang="en-US" altLang="en-US" sz="18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mph" presetSubtype="2" fill="hold" nodeType="clickEffect">
                                  <p:stCondLst>
                                    <p:cond delay="0"/>
                                  </p:stCondLst>
                                  <p:childTnLst>
                                    <p:animClr clrSpc="rgb" dir="cw">
                                      <p:cBhvr override="childStyle">
                                        <p:cTn id="6" dur="500" fill="hold"/>
                                        <p:tgtEl>
                                          <p:spTgt spid="25603">
                                            <p:txEl>
                                              <p:pRg st="4" end="4"/>
                                            </p:txEl>
                                          </p:spTgt>
                                        </p:tgtEl>
                                        <p:attrNameLst>
                                          <p:attrName>style.color</p:attrName>
                                        </p:attrNameLst>
                                      </p:cBhvr>
                                      <p:to>
                                        <a:srgbClr val="FF0000"/>
                                      </p:to>
                                    </p:animClr>
                                  </p:childTnLst>
                                </p:cTn>
                              </p:par>
                              <p:par>
                                <p:cTn id="7" presetID="3" presetClass="emph" presetSubtype="2" fill="hold" nodeType="withEffect">
                                  <p:stCondLst>
                                    <p:cond delay="0"/>
                                  </p:stCondLst>
                                  <p:childTnLst>
                                    <p:animClr clrSpc="rgb" dir="cw">
                                      <p:cBhvr override="childStyle">
                                        <p:cTn id="8" dur="500" fill="hold"/>
                                        <p:tgtEl>
                                          <p:spTgt spid="25603">
                                            <p:txEl>
                                              <p:pRg st="5" end="5"/>
                                            </p:txEl>
                                          </p:spTgt>
                                        </p:tgtEl>
                                        <p:attrNameLst>
                                          <p:attrName>style.color</p:attrName>
                                        </p:attrNameLst>
                                      </p:cBhvr>
                                      <p:to>
                                        <a:srgbClr val="FF00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p:txBody>
          <a:bodyPr/>
          <a:lstStyle/>
          <a:p>
            <a:r>
              <a:rPr lang="en-US" altLang="en-US" b="1"/>
              <a:t>Dielectric matching</a:t>
            </a:r>
          </a:p>
        </p:txBody>
      </p:sp>
      <p:sp>
        <p:nvSpPr>
          <p:cNvPr id="26627" name="Rectangle 3"/>
          <p:cNvSpPr>
            <a:spLocks noChangeArrowheads="1"/>
          </p:cNvSpPr>
          <p:nvPr/>
        </p:nvSpPr>
        <p:spPr bwMode="auto">
          <a:xfrm>
            <a:off x="808038" y="5119688"/>
            <a:ext cx="7277100" cy="1738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609600" indent="-609600">
              <a:spcBef>
                <a:spcPct val="20000"/>
              </a:spcBef>
              <a:buChar char="•"/>
              <a:defRPr sz="3200">
                <a:solidFill>
                  <a:schemeClr val="tx1"/>
                </a:solidFill>
                <a:latin typeface="Arial" pitchFamily="34" charset="0"/>
              </a:defRPr>
            </a:lvl1pPr>
            <a:lvl2pPr marL="990600" indent="-533400">
              <a:spcBef>
                <a:spcPct val="20000"/>
              </a:spcBef>
              <a:buChar char="–"/>
              <a:defRPr sz="2800">
                <a:solidFill>
                  <a:schemeClr val="tx1"/>
                </a:solidFill>
                <a:latin typeface="Arial" pitchFamily="34" charset="0"/>
              </a:defRPr>
            </a:lvl2pPr>
            <a:lvl3pPr marL="1371600" indent="-457200">
              <a:spcBef>
                <a:spcPct val="20000"/>
              </a:spcBef>
              <a:buChar char="•"/>
              <a:defRPr sz="2400">
                <a:solidFill>
                  <a:schemeClr val="tx1"/>
                </a:solidFill>
                <a:latin typeface="Arial" pitchFamily="34" charset="0"/>
              </a:defRPr>
            </a:lvl3pPr>
            <a:lvl4pPr marL="1752600" indent="-381000">
              <a:spcBef>
                <a:spcPct val="20000"/>
              </a:spcBef>
              <a:buChar char="–"/>
              <a:defRPr sz="2000">
                <a:solidFill>
                  <a:schemeClr val="tx1"/>
                </a:solidFill>
                <a:latin typeface="Arial" pitchFamily="34" charset="0"/>
              </a:defRPr>
            </a:lvl4pPr>
            <a:lvl5pPr marL="2209800" indent="-381000">
              <a:spcBef>
                <a:spcPct val="20000"/>
              </a:spcBef>
              <a:buChar char="»"/>
              <a:defRPr sz="2000">
                <a:solidFill>
                  <a:schemeClr val="tx1"/>
                </a:solidFill>
                <a:latin typeface="Arial" pitchFamily="34" charset="0"/>
              </a:defRPr>
            </a:lvl5pPr>
            <a:lvl6pPr marL="2667000" indent="-381000" fontAlgn="base">
              <a:spcBef>
                <a:spcPct val="20000"/>
              </a:spcBef>
              <a:spcAft>
                <a:spcPct val="0"/>
              </a:spcAft>
              <a:buChar char="»"/>
              <a:defRPr sz="2000">
                <a:solidFill>
                  <a:schemeClr val="tx1"/>
                </a:solidFill>
                <a:latin typeface="Arial" pitchFamily="34" charset="0"/>
              </a:defRPr>
            </a:lvl6pPr>
            <a:lvl7pPr marL="3124200" indent="-381000" fontAlgn="base">
              <a:spcBef>
                <a:spcPct val="20000"/>
              </a:spcBef>
              <a:spcAft>
                <a:spcPct val="0"/>
              </a:spcAft>
              <a:buChar char="»"/>
              <a:defRPr sz="2000">
                <a:solidFill>
                  <a:schemeClr val="tx1"/>
                </a:solidFill>
                <a:latin typeface="Arial" pitchFamily="34" charset="0"/>
              </a:defRPr>
            </a:lvl7pPr>
            <a:lvl8pPr marL="3581400" indent="-381000" fontAlgn="base">
              <a:spcBef>
                <a:spcPct val="20000"/>
              </a:spcBef>
              <a:spcAft>
                <a:spcPct val="0"/>
              </a:spcAft>
              <a:buChar char="»"/>
              <a:defRPr sz="2000">
                <a:solidFill>
                  <a:schemeClr val="tx1"/>
                </a:solidFill>
                <a:latin typeface="Arial" pitchFamily="34" charset="0"/>
              </a:defRPr>
            </a:lvl8pPr>
            <a:lvl9pPr marL="4038600" indent="-381000" fontAlgn="base">
              <a:spcBef>
                <a:spcPct val="20000"/>
              </a:spcBef>
              <a:spcAft>
                <a:spcPct val="0"/>
              </a:spcAft>
              <a:buChar char="»"/>
              <a:defRPr sz="2000">
                <a:solidFill>
                  <a:schemeClr val="tx1"/>
                </a:solidFill>
                <a:latin typeface="Arial" pitchFamily="34" charset="0"/>
              </a:defRPr>
            </a:lvl9pPr>
          </a:lstStyle>
          <a:p>
            <a:pPr>
              <a:buFontTx/>
              <a:buNone/>
            </a:pPr>
            <a:r>
              <a:rPr lang="en-US" altLang="en-US" sz="1800"/>
              <a:t>Travers &amp; Douzou (1970) </a:t>
            </a:r>
            <a:r>
              <a:rPr lang="en-US" altLang="en-US" sz="1800" i="1"/>
              <a:t>J. of Phys. Chem.</a:t>
            </a:r>
            <a:r>
              <a:rPr lang="en-US" altLang="en-US" sz="1800"/>
              <a:t> </a:t>
            </a:r>
            <a:r>
              <a:rPr lang="en-US" altLang="en-US" sz="1800" b="1"/>
              <a:t>74</a:t>
            </a:r>
            <a:r>
              <a:rPr lang="en-US" altLang="en-US" sz="1800"/>
              <a:t>, 2243-2244. </a:t>
            </a:r>
          </a:p>
          <a:p>
            <a:pPr>
              <a:buFontTx/>
              <a:buNone/>
            </a:pPr>
            <a:endParaRPr lang="en-US" altLang="en-US" sz="1800"/>
          </a:p>
          <a:p>
            <a:pPr>
              <a:buFontTx/>
              <a:buNone/>
            </a:pPr>
            <a:endParaRPr lang="en-US" altLang="en-US" sz="1800"/>
          </a:p>
          <a:p>
            <a:pPr>
              <a:buFontTx/>
              <a:buNone/>
            </a:pPr>
            <a:r>
              <a:rPr lang="en-US" altLang="en-US" sz="1800"/>
              <a:t>Petsko (1975) </a:t>
            </a:r>
            <a:r>
              <a:rPr lang="en-US" altLang="en-US" sz="1800" i="1"/>
              <a:t>J. Mol. Biol.</a:t>
            </a:r>
            <a:r>
              <a:rPr lang="en-US" altLang="en-US" sz="1800"/>
              <a:t> </a:t>
            </a:r>
            <a:r>
              <a:rPr lang="en-US" altLang="en-US" sz="1800" b="1"/>
              <a:t>96</a:t>
            </a:r>
            <a:r>
              <a:rPr lang="en-US" altLang="en-US" sz="1800"/>
              <a:t>, 381-388.</a:t>
            </a:r>
          </a:p>
          <a:p>
            <a:pPr>
              <a:buFontTx/>
              <a:buNone/>
            </a:pPr>
            <a:r>
              <a:rPr lang="en-US" altLang="en-US" sz="1800"/>
              <a:t>Douzou (1977) </a:t>
            </a:r>
            <a:r>
              <a:rPr lang="en-US" altLang="en-US" sz="1800" i="1"/>
              <a:t>Cryobiochemistry</a:t>
            </a:r>
            <a:r>
              <a:rPr lang="en-US" altLang="en-US" sz="1800"/>
              <a:t>. Academic Press.</a:t>
            </a:r>
          </a:p>
        </p:txBody>
      </p:sp>
      <p:pic>
        <p:nvPicPr>
          <p:cNvPr id="26628" name="Picture 4"/>
          <p:cNvPicPr>
            <a:picLocks noChangeAspect="1" noChangeArrowheads="1"/>
          </p:cNvPicPr>
          <p:nvPr/>
        </p:nvPicPr>
        <p:blipFill>
          <a:blip r:embed="rId2">
            <a:extLst>
              <a:ext uri="{28A0092B-C50C-407E-A947-70E740481C1C}">
                <a14:useLocalDpi xmlns:a14="http://schemas.microsoft.com/office/drawing/2010/main" val="0"/>
              </a:ext>
            </a:extLst>
          </a:blip>
          <a:srcRect l="12523" t="24431" r="10498" b="21330"/>
          <a:stretch>
            <a:fillRect/>
          </a:stretch>
        </p:blipFill>
        <p:spPr bwMode="auto">
          <a:xfrm>
            <a:off x="295275" y="1544638"/>
            <a:ext cx="8455025" cy="3602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629" name="Line 5"/>
          <p:cNvSpPr>
            <a:spLocks noChangeShapeType="1"/>
          </p:cNvSpPr>
          <p:nvPr/>
        </p:nvSpPr>
        <p:spPr bwMode="auto">
          <a:xfrm flipV="1">
            <a:off x="4532313" y="2481263"/>
            <a:ext cx="3292475" cy="1541462"/>
          </a:xfrm>
          <a:prstGeom prst="line">
            <a:avLst/>
          </a:prstGeom>
          <a:noFill/>
          <a:ln w="254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6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9"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650" name="Object 2"/>
          <p:cNvGraphicFramePr>
            <a:graphicFrameLocks noGrp="1" noChangeAspect="1"/>
          </p:cNvGraphicFramePr>
          <p:nvPr>
            <p:ph idx="1"/>
          </p:nvPr>
        </p:nvGraphicFramePr>
        <p:xfrm>
          <a:off x="890588" y="1122363"/>
          <a:ext cx="7204075" cy="4721225"/>
        </p:xfrm>
        <a:graphic>
          <a:graphicData uri="http://schemas.openxmlformats.org/presentationml/2006/ole">
            <mc:AlternateContent xmlns:mc="http://schemas.openxmlformats.org/markup-compatibility/2006">
              <mc:Choice xmlns:v="urn:schemas-microsoft-com:vml" Requires="v">
                <p:oleObj spid="_x0000_s27711" name="Chart" r:id="rId3" imgW="7219950" imgH="5057775" progId="MSGraph.Chart.8">
                  <p:embed followColorScheme="full"/>
                </p:oleObj>
              </mc:Choice>
              <mc:Fallback>
                <p:oleObj name="Chart" r:id="rId3" imgW="7219950" imgH="5057775"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0588" y="1122363"/>
                        <a:ext cx="7204075" cy="4721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7651" name="Rectangle 3"/>
          <p:cNvSpPr>
            <a:spLocks noGrp="1" noChangeArrowheads="1"/>
          </p:cNvSpPr>
          <p:nvPr>
            <p:ph type="title"/>
          </p:nvPr>
        </p:nvSpPr>
        <p:spPr>
          <a:noFill/>
          <a:ln/>
        </p:spPr>
        <p:txBody>
          <a:bodyPr/>
          <a:lstStyle/>
          <a:p>
            <a:r>
              <a:rPr lang="en-US" altLang="en-US" sz="4000"/>
              <a:t>Tris buffer vs temperature</a:t>
            </a:r>
          </a:p>
        </p:txBody>
      </p:sp>
      <p:sp>
        <p:nvSpPr>
          <p:cNvPr id="27652" name="Text Box 4"/>
          <p:cNvSpPr txBox="1">
            <a:spLocks noChangeArrowheads="1"/>
          </p:cNvSpPr>
          <p:nvPr/>
        </p:nvSpPr>
        <p:spPr bwMode="auto">
          <a:xfrm>
            <a:off x="3902075" y="5705475"/>
            <a:ext cx="1949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Temperature (C)</a:t>
            </a:r>
          </a:p>
        </p:txBody>
      </p:sp>
      <p:sp>
        <p:nvSpPr>
          <p:cNvPr id="27653" name="Text Box 5"/>
          <p:cNvSpPr txBox="1">
            <a:spLocks noChangeArrowheads="1"/>
          </p:cNvSpPr>
          <p:nvPr/>
        </p:nvSpPr>
        <p:spPr bwMode="auto">
          <a:xfrm rot="-5400000">
            <a:off x="551657" y="3217068"/>
            <a:ext cx="488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pH</a:t>
            </a:r>
          </a:p>
        </p:txBody>
      </p:sp>
      <p:graphicFrame>
        <p:nvGraphicFramePr>
          <p:cNvPr id="27654" name="Object 6"/>
          <p:cNvGraphicFramePr>
            <a:graphicFrameLocks noChangeAspect="1"/>
          </p:cNvGraphicFramePr>
          <p:nvPr/>
        </p:nvGraphicFramePr>
        <p:xfrm>
          <a:off x="987425" y="4946650"/>
          <a:ext cx="1474788" cy="1116013"/>
        </p:xfrm>
        <a:graphic>
          <a:graphicData uri="http://schemas.openxmlformats.org/presentationml/2006/ole">
            <mc:AlternateContent xmlns:mc="http://schemas.openxmlformats.org/markup-compatibility/2006">
              <mc:Choice xmlns:v="urn:schemas-microsoft-com:vml" Requires="v">
                <p:oleObj spid="_x0000_s27712" name="Chart" r:id="rId5" imgW="1209675" imgH="914400" progId="MSGraph.Chart.8">
                  <p:embed followColorScheme="full"/>
                </p:oleObj>
              </mc:Choice>
              <mc:Fallback>
                <p:oleObj name="Chart" r:id="rId5" imgW="1209675" imgH="914400" progId="MSGraph.Chart.8">
                  <p:embed followColorScheme="full"/>
                  <p:pic>
                    <p:nvPicPr>
                      <p:cNvPr id="0"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7425" y="4946650"/>
                        <a:ext cx="1474788" cy="11160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spd="med"/>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674" name="Object 2"/>
          <p:cNvGraphicFramePr>
            <a:graphicFrameLocks noGrp="1" noChangeAspect="1"/>
          </p:cNvGraphicFramePr>
          <p:nvPr>
            <p:ph idx="1"/>
          </p:nvPr>
        </p:nvGraphicFramePr>
        <p:xfrm>
          <a:off x="890588" y="1122363"/>
          <a:ext cx="7204075" cy="4721225"/>
        </p:xfrm>
        <a:graphic>
          <a:graphicData uri="http://schemas.openxmlformats.org/presentationml/2006/ole">
            <mc:AlternateContent xmlns:mc="http://schemas.openxmlformats.org/markup-compatibility/2006">
              <mc:Choice xmlns:v="urn:schemas-microsoft-com:vml" Requires="v">
                <p:oleObj spid="_x0000_s28736" name="Chart" r:id="rId3" imgW="7219950" imgH="5057775" progId="MSGraph.Chart.8">
                  <p:embed followColorScheme="full"/>
                </p:oleObj>
              </mc:Choice>
              <mc:Fallback>
                <p:oleObj name="Chart" r:id="rId3" imgW="7219950" imgH="5057775"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0588" y="1122363"/>
                        <a:ext cx="7204075" cy="4721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675" name="Rectangle 3"/>
          <p:cNvSpPr>
            <a:spLocks noGrp="1" noChangeArrowheads="1"/>
          </p:cNvSpPr>
          <p:nvPr>
            <p:ph type="title"/>
          </p:nvPr>
        </p:nvSpPr>
        <p:spPr>
          <a:noFill/>
          <a:ln/>
        </p:spPr>
        <p:txBody>
          <a:bodyPr/>
          <a:lstStyle/>
          <a:p>
            <a:r>
              <a:rPr lang="en-US" altLang="en-US" sz="4000"/>
              <a:t>Tris buffer under cryo</a:t>
            </a:r>
          </a:p>
        </p:txBody>
      </p:sp>
      <p:sp>
        <p:nvSpPr>
          <p:cNvPr id="28676" name="Text Box 4"/>
          <p:cNvSpPr txBox="1">
            <a:spLocks noChangeArrowheads="1"/>
          </p:cNvSpPr>
          <p:nvPr/>
        </p:nvSpPr>
        <p:spPr bwMode="auto">
          <a:xfrm>
            <a:off x="3902075" y="5705475"/>
            <a:ext cx="1949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Temperature (K)</a:t>
            </a:r>
          </a:p>
        </p:txBody>
      </p:sp>
      <p:sp>
        <p:nvSpPr>
          <p:cNvPr id="28677" name="Text Box 5"/>
          <p:cNvSpPr txBox="1">
            <a:spLocks noChangeArrowheads="1"/>
          </p:cNvSpPr>
          <p:nvPr/>
        </p:nvSpPr>
        <p:spPr bwMode="auto">
          <a:xfrm rot="-5400000">
            <a:off x="507207" y="3217068"/>
            <a:ext cx="577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pH*</a:t>
            </a:r>
          </a:p>
        </p:txBody>
      </p:sp>
      <p:graphicFrame>
        <p:nvGraphicFramePr>
          <p:cNvPr id="28678" name="Object 6"/>
          <p:cNvGraphicFramePr>
            <a:graphicFrameLocks noChangeAspect="1"/>
          </p:cNvGraphicFramePr>
          <p:nvPr/>
        </p:nvGraphicFramePr>
        <p:xfrm>
          <a:off x="987425" y="4946650"/>
          <a:ext cx="1474788" cy="1116013"/>
        </p:xfrm>
        <a:graphic>
          <a:graphicData uri="http://schemas.openxmlformats.org/presentationml/2006/ole">
            <mc:AlternateContent xmlns:mc="http://schemas.openxmlformats.org/markup-compatibility/2006">
              <mc:Choice xmlns:v="urn:schemas-microsoft-com:vml" Requires="v">
                <p:oleObj spid="_x0000_s28737" name="Chart" r:id="rId5" imgW="1209675" imgH="914400" progId="MSGraph.Chart.8">
                  <p:embed followColorScheme="full"/>
                </p:oleObj>
              </mc:Choice>
              <mc:Fallback>
                <p:oleObj name="Chart" r:id="rId5" imgW="1209675" imgH="914400" progId="MSGraph.Chart.8">
                  <p:embed followColorScheme="full"/>
                  <p:pic>
                    <p:nvPicPr>
                      <p:cNvPr id="0"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7425" y="4946650"/>
                        <a:ext cx="1474788" cy="11160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679" name="Rectangle 7"/>
          <p:cNvSpPr>
            <a:spLocks noChangeArrowheads="1"/>
          </p:cNvSpPr>
          <p:nvPr/>
        </p:nvSpPr>
        <p:spPr bwMode="auto">
          <a:xfrm>
            <a:off x="808038" y="6294438"/>
            <a:ext cx="7277100" cy="385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609600" indent="-609600">
              <a:spcBef>
                <a:spcPct val="20000"/>
              </a:spcBef>
              <a:buChar char="•"/>
              <a:defRPr sz="3200">
                <a:solidFill>
                  <a:schemeClr val="tx1"/>
                </a:solidFill>
                <a:latin typeface="Arial" pitchFamily="34" charset="0"/>
              </a:defRPr>
            </a:lvl1pPr>
            <a:lvl2pPr marL="990600" indent="-533400">
              <a:spcBef>
                <a:spcPct val="20000"/>
              </a:spcBef>
              <a:buChar char="–"/>
              <a:defRPr sz="2800">
                <a:solidFill>
                  <a:schemeClr val="tx1"/>
                </a:solidFill>
                <a:latin typeface="Arial" pitchFamily="34" charset="0"/>
              </a:defRPr>
            </a:lvl2pPr>
            <a:lvl3pPr marL="1371600" indent="-457200">
              <a:spcBef>
                <a:spcPct val="20000"/>
              </a:spcBef>
              <a:buChar char="•"/>
              <a:defRPr sz="2400">
                <a:solidFill>
                  <a:schemeClr val="tx1"/>
                </a:solidFill>
                <a:latin typeface="Arial" pitchFamily="34" charset="0"/>
              </a:defRPr>
            </a:lvl3pPr>
            <a:lvl4pPr marL="1752600" indent="-381000">
              <a:spcBef>
                <a:spcPct val="20000"/>
              </a:spcBef>
              <a:buChar char="–"/>
              <a:defRPr sz="2000">
                <a:solidFill>
                  <a:schemeClr val="tx1"/>
                </a:solidFill>
                <a:latin typeface="Arial" pitchFamily="34" charset="0"/>
              </a:defRPr>
            </a:lvl4pPr>
            <a:lvl5pPr marL="2209800" indent="-381000">
              <a:spcBef>
                <a:spcPct val="20000"/>
              </a:spcBef>
              <a:buChar char="»"/>
              <a:defRPr sz="2000">
                <a:solidFill>
                  <a:schemeClr val="tx1"/>
                </a:solidFill>
                <a:latin typeface="Arial" pitchFamily="34" charset="0"/>
              </a:defRPr>
            </a:lvl5pPr>
            <a:lvl6pPr marL="2667000" indent="-381000" fontAlgn="base">
              <a:spcBef>
                <a:spcPct val="20000"/>
              </a:spcBef>
              <a:spcAft>
                <a:spcPct val="0"/>
              </a:spcAft>
              <a:buChar char="»"/>
              <a:defRPr sz="2000">
                <a:solidFill>
                  <a:schemeClr val="tx1"/>
                </a:solidFill>
                <a:latin typeface="Arial" pitchFamily="34" charset="0"/>
              </a:defRPr>
            </a:lvl6pPr>
            <a:lvl7pPr marL="3124200" indent="-381000" fontAlgn="base">
              <a:spcBef>
                <a:spcPct val="20000"/>
              </a:spcBef>
              <a:spcAft>
                <a:spcPct val="0"/>
              </a:spcAft>
              <a:buChar char="»"/>
              <a:defRPr sz="2000">
                <a:solidFill>
                  <a:schemeClr val="tx1"/>
                </a:solidFill>
                <a:latin typeface="Arial" pitchFamily="34" charset="0"/>
              </a:defRPr>
            </a:lvl7pPr>
            <a:lvl8pPr marL="3581400" indent="-381000" fontAlgn="base">
              <a:spcBef>
                <a:spcPct val="20000"/>
              </a:spcBef>
              <a:spcAft>
                <a:spcPct val="0"/>
              </a:spcAft>
              <a:buChar char="»"/>
              <a:defRPr sz="2000">
                <a:solidFill>
                  <a:schemeClr val="tx1"/>
                </a:solidFill>
                <a:latin typeface="Arial" pitchFamily="34" charset="0"/>
              </a:defRPr>
            </a:lvl8pPr>
            <a:lvl9pPr marL="4038600" indent="-381000" fontAlgn="base">
              <a:spcBef>
                <a:spcPct val="20000"/>
              </a:spcBef>
              <a:spcAft>
                <a:spcPct val="0"/>
              </a:spcAft>
              <a:buChar char="»"/>
              <a:defRPr sz="2000">
                <a:solidFill>
                  <a:schemeClr val="tx1"/>
                </a:solidFill>
                <a:latin typeface="Arial" pitchFamily="34" charset="0"/>
              </a:defRPr>
            </a:lvl9pPr>
          </a:lstStyle>
          <a:p>
            <a:pPr>
              <a:buFontTx/>
              <a:buNone/>
            </a:pPr>
            <a:r>
              <a:rPr lang="en-US" altLang="en-US" sz="1800"/>
              <a:t>Douzou (1977) </a:t>
            </a:r>
            <a:r>
              <a:rPr lang="en-US" altLang="en-US" sz="1800" i="1"/>
              <a:t>Cryobiochemistry</a:t>
            </a:r>
            <a:r>
              <a:rPr lang="en-US" altLang="en-US" sz="1800"/>
              <a:t>. Academic Press.</a:t>
            </a:r>
          </a:p>
        </p:txBody>
      </p:sp>
    </p:spTree>
  </p:cSld>
  <p:clrMapOvr>
    <a:masterClrMapping/>
  </p:clrMapOvr>
  <p:transition spd="med">
    <p:pull dir="rd"/>
  </p:transition>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Freeform 2"/>
          <p:cNvSpPr>
            <a:spLocks/>
          </p:cNvSpPr>
          <p:nvPr/>
        </p:nvSpPr>
        <p:spPr bwMode="auto">
          <a:xfrm>
            <a:off x="1433513" y="3646488"/>
            <a:ext cx="1476375" cy="2390775"/>
          </a:xfrm>
          <a:custGeom>
            <a:avLst/>
            <a:gdLst>
              <a:gd name="T0" fmla="*/ 469 w 930"/>
              <a:gd name="T1" fmla="*/ 103 h 1506"/>
              <a:gd name="T2" fmla="*/ 888 w 930"/>
              <a:gd name="T3" fmla="*/ 703 h 1506"/>
              <a:gd name="T4" fmla="*/ 724 w 930"/>
              <a:gd name="T5" fmla="*/ 1222 h 1506"/>
              <a:gd name="T6" fmla="*/ 272 w 930"/>
              <a:gd name="T7" fmla="*/ 1346 h 1506"/>
              <a:gd name="T8" fmla="*/ 33 w 930"/>
              <a:gd name="T9" fmla="*/ 259 h 1506"/>
              <a:gd name="T10" fmla="*/ 469 w 930"/>
              <a:gd name="T11" fmla="*/ 103 h 1506"/>
            </a:gdLst>
            <a:ahLst/>
            <a:cxnLst>
              <a:cxn ang="0">
                <a:pos x="T0" y="T1"/>
              </a:cxn>
              <a:cxn ang="0">
                <a:pos x="T2" y="T3"/>
              </a:cxn>
              <a:cxn ang="0">
                <a:pos x="T4" y="T5"/>
              </a:cxn>
              <a:cxn ang="0">
                <a:pos x="T6" y="T7"/>
              </a:cxn>
              <a:cxn ang="0">
                <a:pos x="T8" y="T9"/>
              </a:cxn>
              <a:cxn ang="0">
                <a:pos x="T10" y="T11"/>
              </a:cxn>
            </a:cxnLst>
            <a:rect l="0" t="0" r="r" b="b"/>
            <a:pathLst>
              <a:path w="930" h="1506">
                <a:moveTo>
                  <a:pt x="469" y="103"/>
                </a:moveTo>
                <a:cubicBezTo>
                  <a:pt x="611" y="177"/>
                  <a:pt x="846" y="516"/>
                  <a:pt x="888" y="703"/>
                </a:cubicBezTo>
                <a:cubicBezTo>
                  <a:pt x="930" y="890"/>
                  <a:pt x="826" y="1115"/>
                  <a:pt x="724" y="1222"/>
                </a:cubicBezTo>
                <a:cubicBezTo>
                  <a:pt x="622" y="1329"/>
                  <a:pt x="387" y="1506"/>
                  <a:pt x="272" y="1346"/>
                </a:cubicBezTo>
                <a:cubicBezTo>
                  <a:pt x="157" y="1186"/>
                  <a:pt x="0" y="466"/>
                  <a:pt x="33" y="259"/>
                </a:cubicBezTo>
                <a:cubicBezTo>
                  <a:pt x="66" y="52"/>
                  <a:pt x="321" y="0"/>
                  <a:pt x="469" y="103"/>
                </a:cubicBez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699" name="Freeform 3"/>
          <p:cNvSpPr>
            <a:spLocks/>
          </p:cNvSpPr>
          <p:nvPr/>
        </p:nvSpPr>
        <p:spPr bwMode="auto">
          <a:xfrm>
            <a:off x="2841625" y="5167313"/>
            <a:ext cx="2905125" cy="857250"/>
          </a:xfrm>
          <a:custGeom>
            <a:avLst/>
            <a:gdLst>
              <a:gd name="T0" fmla="*/ 851 w 1830"/>
              <a:gd name="T1" fmla="*/ 6 h 540"/>
              <a:gd name="T2" fmla="*/ 912 w 1830"/>
              <a:gd name="T3" fmla="*/ 7 h 540"/>
              <a:gd name="T4" fmla="*/ 979 w 1830"/>
              <a:gd name="T5" fmla="*/ 7 h 540"/>
              <a:gd name="T6" fmla="*/ 1065 w 1830"/>
              <a:gd name="T7" fmla="*/ 15 h 540"/>
              <a:gd name="T8" fmla="*/ 1168 w 1830"/>
              <a:gd name="T9" fmla="*/ 30 h 540"/>
              <a:gd name="T10" fmla="*/ 1252 w 1830"/>
              <a:gd name="T11" fmla="*/ 45 h 540"/>
              <a:gd name="T12" fmla="*/ 1358 w 1830"/>
              <a:gd name="T13" fmla="*/ 71 h 540"/>
              <a:gd name="T14" fmla="*/ 1469 w 1830"/>
              <a:gd name="T15" fmla="*/ 109 h 540"/>
              <a:gd name="T16" fmla="*/ 1574 w 1830"/>
              <a:gd name="T17" fmla="*/ 154 h 540"/>
              <a:gd name="T18" fmla="*/ 1636 w 1830"/>
              <a:gd name="T19" fmla="*/ 188 h 540"/>
              <a:gd name="T20" fmla="*/ 1713 w 1830"/>
              <a:gd name="T21" fmla="*/ 233 h 540"/>
              <a:gd name="T22" fmla="*/ 1759 w 1830"/>
              <a:gd name="T23" fmla="*/ 268 h 540"/>
              <a:gd name="T24" fmla="*/ 1781 w 1830"/>
              <a:gd name="T25" fmla="*/ 293 h 540"/>
              <a:gd name="T26" fmla="*/ 1791 w 1830"/>
              <a:gd name="T27" fmla="*/ 302 h 540"/>
              <a:gd name="T28" fmla="*/ 1544 w 1830"/>
              <a:gd name="T29" fmla="*/ 449 h 540"/>
              <a:gd name="T30" fmla="*/ 1037 w 1830"/>
              <a:gd name="T31" fmla="*/ 529 h 540"/>
              <a:gd name="T32" fmla="*/ 111 w 1830"/>
              <a:gd name="T33" fmla="*/ 382 h 540"/>
              <a:gd name="T34" fmla="*/ 374 w 1830"/>
              <a:gd name="T35" fmla="*/ 143 h 540"/>
              <a:gd name="T36" fmla="*/ 572 w 1830"/>
              <a:gd name="T37" fmla="*/ 53 h 540"/>
              <a:gd name="T38" fmla="*/ 720 w 1830"/>
              <a:gd name="T39" fmla="*/ 20 h 540"/>
              <a:gd name="T40" fmla="*/ 851 w 1830"/>
              <a:gd name="T41"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0" h="540">
                <a:moveTo>
                  <a:pt x="851" y="6"/>
                </a:moveTo>
                <a:cubicBezTo>
                  <a:pt x="883" y="0"/>
                  <a:pt x="890" y="7"/>
                  <a:pt x="912" y="7"/>
                </a:cubicBezTo>
                <a:cubicBezTo>
                  <a:pt x="933" y="7"/>
                  <a:pt x="953" y="6"/>
                  <a:pt x="979" y="7"/>
                </a:cubicBezTo>
                <a:cubicBezTo>
                  <a:pt x="1004" y="9"/>
                  <a:pt x="1033" y="11"/>
                  <a:pt x="1065" y="15"/>
                </a:cubicBezTo>
                <a:cubicBezTo>
                  <a:pt x="1096" y="19"/>
                  <a:pt x="1136" y="24"/>
                  <a:pt x="1168" y="30"/>
                </a:cubicBezTo>
                <a:cubicBezTo>
                  <a:pt x="1199" y="35"/>
                  <a:pt x="1220" y="38"/>
                  <a:pt x="1252" y="45"/>
                </a:cubicBezTo>
                <a:cubicBezTo>
                  <a:pt x="1284" y="52"/>
                  <a:pt x="1322" y="61"/>
                  <a:pt x="1358" y="71"/>
                </a:cubicBezTo>
                <a:cubicBezTo>
                  <a:pt x="1394" y="82"/>
                  <a:pt x="1433" y="96"/>
                  <a:pt x="1469" y="109"/>
                </a:cubicBezTo>
                <a:cubicBezTo>
                  <a:pt x="1505" y="123"/>
                  <a:pt x="1546" y="141"/>
                  <a:pt x="1574" y="154"/>
                </a:cubicBezTo>
                <a:cubicBezTo>
                  <a:pt x="1602" y="167"/>
                  <a:pt x="1613" y="175"/>
                  <a:pt x="1636" y="188"/>
                </a:cubicBezTo>
                <a:cubicBezTo>
                  <a:pt x="1659" y="201"/>
                  <a:pt x="1692" y="219"/>
                  <a:pt x="1713" y="233"/>
                </a:cubicBezTo>
                <a:cubicBezTo>
                  <a:pt x="1733" y="246"/>
                  <a:pt x="1748" y="258"/>
                  <a:pt x="1759" y="268"/>
                </a:cubicBezTo>
                <a:cubicBezTo>
                  <a:pt x="1771" y="278"/>
                  <a:pt x="1776" y="287"/>
                  <a:pt x="1781" y="293"/>
                </a:cubicBezTo>
                <a:cubicBezTo>
                  <a:pt x="1786" y="299"/>
                  <a:pt x="1830" y="276"/>
                  <a:pt x="1791" y="302"/>
                </a:cubicBezTo>
                <a:cubicBezTo>
                  <a:pt x="1751" y="328"/>
                  <a:pt x="1669" y="411"/>
                  <a:pt x="1544" y="449"/>
                </a:cubicBezTo>
                <a:cubicBezTo>
                  <a:pt x="1418" y="487"/>
                  <a:pt x="1276" y="540"/>
                  <a:pt x="1037" y="529"/>
                </a:cubicBezTo>
                <a:cubicBezTo>
                  <a:pt x="798" y="518"/>
                  <a:pt x="222" y="446"/>
                  <a:pt x="111" y="382"/>
                </a:cubicBezTo>
                <a:cubicBezTo>
                  <a:pt x="0" y="318"/>
                  <a:pt x="297" y="198"/>
                  <a:pt x="374" y="143"/>
                </a:cubicBezTo>
                <a:cubicBezTo>
                  <a:pt x="451" y="88"/>
                  <a:pt x="514" y="73"/>
                  <a:pt x="572" y="53"/>
                </a:cubicBezTo>
                <a:cubicBezTo>
                  <a:pt x="630" y="33"/>
                  <a:pt x="674" y="28"/>
                  <a:pt x="720" y="20"/>
                </a:cubicBezTo>
                <a:cubicBezTo>
                  <a:pt x="766" y="12"/>
                  <a:pt x="824" y="9"/>
                  <a:pt x="851" y="6"/>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0" name="Rectangle 4"/>
          <p:cNvSpPr>
            <a:spLocks noGrp="1" noChangeArrowheads="1"/>
          </p:cNvSpPr>
          <p:nvPr>
            <p:ph type="title"/>
          </p:nvPr>
        </p:nvSpPr>
        <p:spPr/>
        <p:txBody>
          <a:bodyPr/>
          <a:lstStyle/>
          <a:p>
            <a:r>
              <a:rPr lang="en-US" altLang="en-US" sz="5400"/>
              <a:t>matching dielectric const.</a:t>
            </a:r>
            <a:endParaRPr lang="en-US" altLang="en-US" sz="4000"/>
          </a:p>
        </p:txBody>
      </p:sp>
      <p:sp>
        <p:nvSpPr>
          <p:cNvPr id="29701" name="Freeform 5"/>
          <p:cNvSpPr>
            <a:spLocks/>
          </p:cNvSpPr>
          <p:nvPr/>
        </p:nvSpPr>
        <p:spPr bwMode="auto">
          <a:xfrm>
            <a:off x="-1703388" y="2362200"/>
            <a:ext cx="11834813" cy="5210175"/>
          </a:xfrm>
          <a:custGeom>
            <a:avLst/>
            <a:gdLst>
              <a:gd name="T0" fmla="*/ 3723 w 7455"/>
              <a:gd name="T1" fmla="*/ 2238 h 3282"/>
              <a:gd name="T2" fmla="*/ 3768 w 7455"/>
              <a:gd name="T3" fmla="*/ 2238 h 3282"/>
              <a:gd name="T4" fmla="*/ 3827 w 7455"/>
              <a:gd name="T5" fmla="*/ 2238 h 3282"/>
              <a:gd name="T6" fmla="*/ 3905 w 7455"/>
              <a:gd name="T7" fmla="*/ 2233 h 3282"/>
              <a:gd name="T8" fmla="*/ 3987 w 7455"/>
              <a:gd name="T9" fmla="*/ 2226 h 3282"/>
              <a:gd name="T10" fmla="*/ 4123 w 7455"/>
              <a:gd name="T11" fmla="*/ 2209 h 3282"/>
              <a:gd name="T12" fmla="*/ 4250 w 7455"/>
              <a:gd name="T13" fmla="*/ 2184 h 3282"/>
              <a:gd name="T14" fmla="*/ 4406 w 7455"/>
              <a:gd name="T15" fmla="*/ 2140 h 3282"/>
              <a:gd name="T16" fmla="*/ 4536 w 7455"/>
              <a:gd name="T17" fmla="*/ 2091 h 3282"/>
              <a:gd name="T18" fmla="*/ 4637 w 7455"/>
              <a:gd name="T19" fmla="*/ 2042 h 3282"/>
              <a:gd name="T20" fmla="*/ 4731 w 7455"/>
              <a:gd name="T21" fmla="*/ 1983 h 3282"/>
              <a:gd name="T22" fmla="*/ 4804 w 7455"/>
              <a:gd name="T23" fmla="*/ 1921 h 3282"/>
              <a:gd name="T24" fmla="*/ 4845 w 7455"/>
              <a:gd name="T25" fmla="*/ 1878 h 3282"/>
              <a:gd name="T26" fmla="*/ 4892 w 7455"/>
              <a:gd name="T27" fmla="*/ 1842 h 3282"/>
              <a:gd name="T28" fmla="*/ 5163 w 7455"/>
              <a:gd name="T29" fmla="*/ 1836 h 3282"/>
              <a:gd name="T30" fmla="*/ 5330 w 7455"/>
              <a:gd name="T31" fmla="*/ 1836 h 3282"/>
              <a:gd name="T32" fmla="*/ 5408 w 7455"/>
              <a:gd name="T33" fmla="*/ 1794 h 3282"/>
              <a:gd name="T34" fmla="*/ 5414 w 7455"/>
              <a:gd name="T35" fmla="*/ 1674 h 3282"/>
              <a:gd name="T36" fmla="*/ 5418 w 7455"/>
              <a:gd name="T37" fmla="*/ 1540 h 3282"/>
              <a:gd name="T38" fmla="*/ 5417 w 7455"/>
              <a:gd name="T39" fmla="*/ 849 h 3282"/>
              <a:gd name="T40" fmla="*/ 5414 w 7455"/>
              <a:gd name="T41" fmla="*/ 534 h 3282"/>
              <a:gd name="T42" fmla="*/ 5435 w 7455"/>
              <a:gd name="T43" fmla="*/ 411 h 3282"/>
              <a:gd name="T44" fmla="*/ 5492 w 7455"/>
              <a:gd name="T45" fmla="*/ 291 h 3282"/>
              <a:gd name="T46" fmla="*/ 5639 w 7455"/>
              <a:gd name="T47" fmla="*/ 195 h 3282"/>
              <a:gd name="T48" fmla="*/ 5927 w 7455"/>
              <a:gd name="T49" fmla="*/ 183 h 3282"/>
              <a:gd name="T50" fmla="*/ 6308 w 7455"/>
              <a:gd name="T51" fmla="*/ 180 h 3282"/>
              <a:gd name="T52" fmla="*/ 6743 w 7455"/>
              <a:gd name="T53" fmla="*/ 177 h 3282"/>
              <a:gd name="T54" fmla="*/ 7127 w 7455"/>
              <a:gd name="T55" fmla="*/ 183 h 3282"/>
              <a:gd name="T56" fmla="*/ 7289 w 7455"/>
              <a:gd name="T57" fmla="*/ 180 h 3282"/>
              <a:gd name="T58" fmla="*/ 7310 w 7455"/>
              <a:gd name="T59" fmla="*/ 446 h 3282"/>
              <a:gd name="T60" fmla="*/ 7063 w 7455"/>
              <a:gd name="T61" fmla="*/ 2857 h 3282"/>
              <a:gd name="T62" fmla="*/ 4957 w 7455"/>
              <a:gd name="T63" fmla="*/ 2947 h 3282"/>
              <a:gd name="T64" fmla="*/ 736 w 7455"/>
              <a:gd name="T65" fmla="*/ 2873 h 3282"/>
              <a:gd name="T66" fmla="*/ 538 w 7455"/>
              <a:gd name="T67" fmla="*/ 495 h 3282"/>
              <a:gd name="T68" fmla="*/ 563 w 7455"/>
              <a:gd name="T69" fmla="*/ 198 h 3282"/>
              <a:gd name="T70" fmla="*/ 1583 w 7455"/>
              <a:gd name="T71" fmla="*/ 165 h 3282"/>
              <a:gd name="T72" fmla="*/ 2060 w 7455"/>
              <a:gd name="T73" fmla="*/ 171 h 3282"/>
              <a:gd name="T74" fmla="*/ 2240 w 7455"/>
              <a:gd name="T75" fmla="*/ 255 h 3282"/>
              <a:gd name="T76" fmla="*/ 2342 w 7455"/>
              <a:gd name="T77" fmla="*/ 474 h 3282"/>
              <a:gd name="T78" fmla="*/ 2336 w 7455"/>
              <a:gd name="T79" fmla="*/ 1146 h 3282"/>
              <a:gd name="T80" fmla="*/ 2339 w 7455"/>
              <a:gd name="T81" fmla="*/ 1719 h 3282"/>
              <a:gd name="T82" fmla="*/ 2351 w 7455"/>
              <a:gd name="T83" fmla="*/ 1842 h 3282"/>
              <a:gd name="T84" fmla="*/ 2456 w 7455"/>
              <a:gd name="T85" fmla="*/ 1881 h 3282"/>
              <a:gd name="T86" fmla="*/ 2793 w 7455"/>
              <a:gd name="T87" fmla="*/ 1886 h 3282"/>
              <a:gd name="T88" fmla="*/ 2990 w 7455"/>
              <a:gd name="T89" fmla="*/ 2034 h 3282"/>
              <a:gd name="T90" fmla="*/ 3155 w 7455"/>
              <a:gd name="T91" fmla="*/ 2165 h 3282"/>
              <a:gd name="T92" fmla="*/ 3426 w 7455"/>
              <a:gd name="T93" fmla="*/ 2223 h 3282"/>
              <a:gd name="T94" fmla="*/ 3723 w 7455"/>
              <a:gd name="T95" fmla="*/ 2238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5" h="3282">
                <a:moveTo>
                  <a:pt x="3723" y="2238"/>
                </a:moveTo>
                <a:cubicBezTo>
                  <a:pt x="3763" y="2232"/>
                  <a:pt x="3751" y="2238"/>
                  <a:pt x="3768" y="2238"/>
                </a:cubicBezTo>
                <a:cubicBezTo>
                  <a:pt x="3786" y="2238"/>
                  <a:pt x="3804" y="2238"/>
                  <a:pt x="3827" y="2238"/>
                </a:cubicBezTo>
                <a:cubicBezTo>
                  <a:pt x="3850" y="2237"/>
                  <a:pt x="3878" y="2234"/>
                  <a:pt x="3905" y="2233"/>
                </a:cubicBezTo>
                <a:cubicBezTo>
                  <a:pt x="3931" y="2231"/>
                  <a:pt x="3950" y="2230"/>
                  <a:pt x="3987" y="2226"/>
                </a:cubicBezTo>
                <a:cubicBezTo>
                  <a:pt x="4023" y="2222"/>
                  <a:pt x="4079" y="2216"/>
                  <a:pt x="4123" y="2209"/>
                </a:cubicBezTo>
                <a:cubicBezTo>
                  <a:pt x="4167" y="2202"/>
                  <a:pt x="4203" y="2195"/>
                  <a:pt x="4250" y="2184"/>
                </a:cubicBezTo>
                <a:cubicBezTo>
                  <a:pt x="4298" y="2172"/>
                  <a:pt x="4358" y="2155"/>
                  <a:pt x="4406" y="2140"/>
                </a:cubicBezTo>
                <a:cubicBezTo>
                  <a:pt x="4454" y="2124"/>
                  <a:pt x="4498" y="2107"/>
                  <a:pt x="4536" y="2091"/>
                </a:cubicBezTo>
                <a:cubicBezTo>
                  <a:pt x="4575" y="2074"/>
                  <a:pt x="4604" y="2060"/>
                  <a:pt x="4637" y="2042"/>
                </a:cubicBezTo>
                <a:cubicBezTo>
                  <a:pt x="4669" y="2024"/>
                  <a:pt x="4703" y="2003"/>
                  <a:pt x="4731" y="1983"/>
                </a:cubicBezTo>
                <a:cubicBezTo>
                  <a:pt x="4759" y="1962"/>
                  <a:pt x="4785" y="1938"/>
                  <a:pt x="4804" y="1921"/>
                </a:cubicBezTo>
                <a:cubicBezTo>
                  <a:pt x="4823" y="1904"/>
                  <a:pt x="4830" y="1891"/>
                  <a:pt x="4845" y="1878"/>
                </a:cubicBezTo>
                <a:cubicBezTo>
                  <a:pt x="4860" y="1865"/>
                  <a:pt x="4839" y="1849"/>
                  <a:pt x="4892" y="1842"/>
                </a:cubicBezTo>
                <a:cubicBezTo>
                  <a:pt x="4945" y="1835"/>
                  <a:pt x="5090" y="1837"/>
                  <a:pt x="5163" y="1836"/>
                </a:cubicBezTo>
                <a:cubicBezTo>
                  <a:pt x="5236" y="1835"/>
                  <a:pt x="5289" y="1843"/>
                  <a:pt x="5330" y="1836"/>
                </a:cubicBezTo>
                <a:cubicBezTo>
                  <a:pt x="5371" y="1829"/>
                  <a:pt x="5394" y="1821"/>
                  <a:pt x="5408" y="1794"/>
                </a:cubicBezTo>
                <a:cubicBezTo>
                  <a:pt x="5422" y="1767"/>
                  <a:pt x="5412" y="1716"/>
                  <a:pt x="5414" y="1674"/>
                </a:cubicBezTo>
                <a:cubicBezTo>
                  <a:pt x="5416" y="1632"/>
                  <a:pt x="5418" y="1677"/>
                  <a:pt x="5418" y="1540"/>
                </a:cubicBezTo>
                <a:cubicBezTo>
                  <a:pt x="5418" y="1403"/>
                  <a:pt x="5418" y="1017"/>
                  <a:pt x="5417" y="849"/>
                </a:cubicBezTo>
                <a:cubicBezTo>
                  <a:pt x="5416" y="681"/>
                  <a:pt x="5411" y="607"/>
                  <a:pt x="5414" y="534"/>
                </a:cubicBezTo>
                <a:cubicBezTo>
                  <a:pt x="5417" y="461"/>
                  <a:pt x="5422" y="452"/>
                  <a:pt x="5435" y="411"/>
                </a:cubicBezTo>
                <a:cubicBezTo>
                  <a:pt x="5448" y="370"/>
                  <a:pt x="5458" y="327"/>
                  <a:pt x="5492" y="291"/>
                </a:cubicBezTo>
                <a:cubicBezTo>
                  <a:pt x="5526" y="255"/>
                  <a:pt x="5567" y="213"/>
                  <a:pt x="5639" y="195"/>
                </a:cubicBezTo>
                <a:cubicBezTo>
                  <a:pt x="5711" y="177"/>
                  <a:pt x="5816" y="185"/>
                  <a:pt x="5927" y="183"/>
                </a:cubicBezTo>
                <a:cubicBezTo>
                  <a:pt x="6038" y="181"/>
                  <a:pt x="6172" y="181"/>
                  <a:pt x="6308" y="180"/>
                </a:cubicBezTo>
                <a:cubicBezTo>
                  <a:pt x="6444" y="179"/>
                  <a:pt x="6607" y="177"/>
                  <a:pt x="6743" y="177"/>
                </a:cubicBezTo>
                <a:cubicBezTo>
                  <a:pt x="6879" y="177"/>
                  <a:pt x="7036" y="182"/>
                  <a:pt x="7127" y="183"/>
                </a:cubicBezTo>
                <a:cubicBezTo>
                  <a:pt x="7218" y="184"/>
                  <a:pt x="7259" y="136"/>
                  <a:pt x="7289" y="180"/>
                </a:cubicBezTo>
                <a:cubicBezTo>
                  <a:pt x="7319" y="224"/>
                  <a:pt x="7348" y="0"/>
                  <a:pt x="7310" y="446"/>
                </a:cubicBezTo>
                <a:cubicBezTo>
                  <a:pt x="7272" y="892"/>
                  <a:pt x="7455" y="2440"/>
                  <a:pt x="7063" y="2857"/>
                </a:cubicBezTo>
                <a:cubicBezTo>
                  <a:pt x="6671" y="3274"/>
                  <a:pt x="6011" y="2944"/>
                  <a:pt x="4957" y="2947"/>
                </a:cubicBezTo>
                <a:cubicBezTo>
                  <a:pt x="3903" y="2950"/>
                  <a:pt x="1472" y="3282"/>
                  <a:pt x="736" y="2873"/>
                </a:cubicBezTo>
                <a:cubicBezTo>
                  <a:pt x="0" y="2464"/>
                  <a:pt x="567" y="941"/>
                  <a:pt x="538" y="495"/>
                </a:cubicBezTo>
                <a:cubicBezTo>
                  <a:pt x="509" y="49"/>
                  <a:pt x="389" y="253"/>
                  <a:pt x="563" y="198"/>
                </a:cubicBezTo>
                <a:cubicBezTo>
                  <a:pt x="737" y="143"/>
                  <a:pt x="1334" y="169"/>
                  <a:pt x="1583" y="165"/>
                </a:cubicBezTo>
                <a:cubicBezTo>
                  <a:pt x="1832" y="161"/>
                  <a:pt x="1951" y="156"/>
                  <a:pt x="2060" y="171"/>
                </a:cubicBezTo>
                <a:cubicBezTo>
                  <a:pt x="2169" y="186"/>
                  <a:pt x="2193" y="204"/>
                  <a:pt x="2240" y="255"/>
                </a:cubicBezTo>
                <a:cubicBezTo>
                  <a:pt x="2287" y="306"/>
                  <a:pt x="2326" y="326"/>
                  <a:pt x="2342" y="474"/>
                </a:cubicBezTo>
                <a:cubicBezTo>
                  <a:pt x="2358" y="622"/>
                  <a:pt x="2336" y="939"/>
                  <a:pt x="2336" y="1146"/>
                </a:cubicBezTo>
                <a:cubicBezTo>
                  <a:pt x="2336" y="1353"/>
                  <a:pt x="2337" y="1603"/>
                  <a:pt x="2339" y="1719"/>
                </a:cubicBezTo>
                <a:cubicBezTo>
                  <a:pt x="2341" y="1835"/>
                  <a:pt x="2332" y="1815"/>
                  <a:pt x="2351" y="1842"/>
                </a:cubicBezTo>
                <a:cubicBezTo>
                  <a:pt x="2370" y="1869"/>
                  <a:pt x="2382" y="1874"/>
                  <a:pt x="2456" y="1881"/>
                </a:cubicBezTo>
                <a:cubicBezTo>
                  <a:pt x="2530" y="1888"/>
                  <a:pt x="2704" y="1861"/>
                  <a:pt x="2793" y="1886"/>
                </a:cubicBezTo>
                <a:cubicBezTo>
                  <a:pt x="2882" y="1911"/>
                  <a:pt x="2930" y="1988"/>
                  <a:pt x="2990" y="2034"/>
                </a:cubicBezTo>
                <a:cubicBezTo>
                  <a:pt x="3050" y="2080"/>
                  <a:pt x="3082" y="2134"/>
                  <a:pt x="3155" y="2165"/>
                </a:cubicBezTo>
                <a:cubicBezTo>
                  <a:pt x="3228" y="2196"/>
                  <a:pt x="3331" y="2211"/>
                  <a:pt x="3426" y="2223"/>
                </a:cubicBezTo>
                <a:cubicBezTo>
                  <a:pt x="3521" y="2235"/>
                  <a:pt x="3661" y="2235"/>
                  <a:pt x="3723" y="2238"/>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9702" name="Group 6"/>
          <p:cNvGrpSpPr>
            <a:grpSpLocks/>
          </p:cNvGrpSpPr>
          <p:nvPr/>
        </p:nvGrpSpPr>
        <p:grpSpPr bwMode="auto">
          <a:xfrm>
            <a:off x="5197475" y="5548313"/>
            <a:ext cx="277813" cy="238125"/>
            <a:chOff x="3192" y="2215"/>
            <a:chExt cx="920" cy="943"/>
          </a:xfrm>
        </p:grpSpPr>
        <p:sp>
          <p:nvSpPr>
            <p:cNvPr id="29703" name="Freeform 7"/>
            <p:cNvSpPr>
              <a:spLocks/>
            </p:cNvSpPr>
            <p:nvPr/>
          </p:nvSpPr>
          <p:spPr bwMode="auto">
            <a:xfrm>
              <a:off x="3192" y="2220"/>
              <a:ext cx="918" cy="938"/>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4" name="Line 8"/>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5" name="Line 9"/>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6" name="Line 10"/>
            <p:cNvSpPr>
              <a:spLocks noChangeShapeType="1"/>
            </p:cNvSpPr>
            <p:nvPr/>
          </p:nvSpPr>
          <p:spPr bwMode="auto">
            <a:xfrm flipV="1">
              <a:off x="3791" y="2408"/>
              <a:ext cx="138" cy="51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7" name="Line 11"/>
            <p:cNvSpPr>
              <a:spLocks noChangeShapeType="1"/>
            </p:cNvSpPr>
            <p:nvPr/>
          </p:nvSpPr>
          <p:spPr bwMode="auto">
            <a:xfrm flipV="1">
              <a:off x="3992" y="2383"/>
              <a:ext cx="120" cy="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8" name="Freeform 12"/>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9" name="Freeform 13"/>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10" name="Freeform 14"/>
            <p:cNvSpPr>
              <a:spLocks/>
            </p:cNvSpPr>
            <p:nvPr/>
          </p:nvSpPr>
          <p:spPr bwMode="auto">
            <a:xfrm>
              <a:off x="3930" y="2338"/>
              <a:ext cx="182" cy="70"/>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11" name="Freeform 15"/>
            <p:cNvSpPr>
              <a:spLocks/>
            </p:cNvSpPr>
            <p:nvPr/>
          </p:nvSpPr>
          <p:spPr bwMode="auto">
            <a:xfrm>
              <a:off x="3412" y="2215"/>
              <a:ext cx="698" cy="167"/>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9712" name="Freeform 16"/>
          <p:cNvSpPr>
            <a:spLocks/>
          </p:cNvSpPr>
          <p:nvPr/>
        </p:nvSpPr>
        <p:spPr bwMode="auto">
          <a:xfrm>
            <a:off x="-4402138" y="2506663"/>
            <a:ext cx="6708776" cy="457200"/>
          </a:xfrm>
          <a:custGeom>
            <a:avLst/>
            <a:gdLst>
              <a:gd name="T0" fmla="*/ 0 w 4226"/>
              <a:gd name="T1" fmla="*/ 50 h 288"/>
              <a:gd name="T2" fmla="*/ 1242 w 4226"/>
              <a:gd name="T3" fmla="*/ 42 h 288"/>
              <a:gd name="T4" fmla="*/ 2987 w 4226"/>
              <a:gd name="T5" fmla="*/ 34 h 288"/>
              <a:gd name="T6" fmla="*/ 4024 w 4226"/>
              <a:gd name="T7" fmla="*/ 42 h 288"/>
              <a:gd name="T8" fmla="*/ 4197 w 4226"/>
              <a:gd name="T9" fmla="*/ 288 h 288"/>
            </a:gdLst>
            <a:ahLst/>
            <a:cxnLst>
              <a:cxn ang="0">
                <a:pos x="T0" y="T1"/>
              </a:cxn>
              <a:cxn ang="0">
                <a:pos x="T2" y="T3"/>
              </a:cxn>
              <a:cxn ang="0">
                <a:pos x="T4" y="T5"/>
              </a:cxn>
              <a:cxn ang="0">
                <a:pos x="T6" y="T7"/>
              </a:cxn>
              <a:cxn ang="0">
                <a:pos x="T8" y="T9"/>
              </a:cxn>
            </a:cxnLst>
            <a:rect l="0" t="0" r="r" b="b"/>
            <a:pathLst>
              <a:path w="4226" h="288">
                <a:moveTo>
                  <a:pt x="0" y="50"/>
                </a:moveTo>
                <a:cubicBezTo>
                  <a:pt x="207" y="49"/>
                  <a:pt x="744" y="45"/>
                  <a:pt x="1242" y="42"/>
                </a:cubicBezTo>
                <a:cubicBezTo>
                  <a:pt x="1740" y="39"/>
                  <a:pt x="2523" y="34"/>
                  <a:pt x="2987" y="34"/>
                </a:cubicBezTo>
                <a:cubicBezTo>
                  <a:pt x="3451" y="34"/>
                  <a:pt x="3822" y="0"/>
                  <a:pt x="4024" y="42"/>
                </a:cubicBezTo>
                <a:cubicBezTo>
                  <a:pt x="4226" y="84"/>
                  <a:pt x="4161" y="237"/>
                  <a:pt x="4197" y="288"/>
                </a:cubicBezTo>
              </a:path>
            </a:pathLst>
          </a:custGeom>
          <a:noFill/>
          <a:ln w="101600">
            <a:solidFill>
              <a:srgbClr val="BEBEBE"/>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13" name="Freeform 17"/>
          <p:cNvSpPr>
            <a:spLocks/>
          </p:cNvSpPr>
          <p:nvPr/>
        </p:nvSpPr>
        <p:spPr bwMode="auto">
          <a:xfrm>
            <a:off x="6570663" y="2573338"/>
            <a:ext cx="2795587" cy="469900"/>
          </a:xfrm>
          <a:custGeom>
            <a:avLst/>
            <a:gdLst>
              <a:gd name="T0" fmla="*/ 0 w 1761"/>
              <a:gd name="T1" fmla="*/ 296 h 296"/>
              <a:gd name="T2" fmla="*/ 214 w 1761"/>
              <a:gd name="T3" fmla="*/ 58 h 296"/>
              <a:gd name="T4" fmla="*/ 453 w 1761"/>
              <a:gd name="T5" fmla="*/ 16 h 296"/>
              <a:gd name="T6" fmla="*/ 1761 w 1761"/>
              <a:gd name="T7" fmla="*/ 0 h 296"/>
            </a:gdLst>
            <a:ahLst/>
            <a:cxnLst>
              <a:cxn ang="0">
                <a:pos x="T0" y="T1"/>
              </a:cxn>
              <a:cxn ang="0">
                <a:pos x="T2" y="T3"/>
              </a:cxn>
              <a:cxn ang="0">
                <a:pos x="T4" y="T5"/>
              </a:cxn>
              <a:cxn ang="0">
                <a:pos x="T6" y="T7"/>
              </a:cxn>
            </a:cxnLst>
            <a:rect l="0" t="0" r="r" b="b"/>
            <a:pathLst>
              <a:path w="1761" h="296">
                <a:moveTo>
                  <a:pt x="0" y="296"/>
                </a:moveTo>
                <a:cubicBezTo>
                  <a:pt x="69" y="200"/>
                  <a:pt x="139" y="105"/>
                  <a:pt x="214" y="58"/>
                </a:cubicBezTo>
                <a:cubicBezTo>
                  <a:pt x="289" y="11"/>
                  <a:pt x="195" y="26"/>
                  <a:pt x="453" y="16"/>
                </a:cubicBezTo>
                <a:cubicBezTo>
                  <a:pt x="711" y="6"/>
                  <a:pt x="1489" y="3"/>
                  <a:pt x="1761" y="0"/>
                </a:cubicBezTo>
              </a:path>
            </a:pathLst>
          </a:custGeom>
          <a:noFill/>
          <a:ln w="88900">
            <a:solidFill>
              <a:srgbClr val="BEBEBE"/>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9714" name="Group 18"/>
          <p:cNvGrpSpPr>
            <a:grpSpLocks/>
          </p:cNvGrpSpPr>
          <p:nvPr/>
        </p:nvGrpSpPr>
        <p:grpSpPr bwMode="auto">
          <a:xfrm>
            <a:off x="2522538" y="2835275"/>
            <a:ext cx="4037012" cy="2012950"/>
            <a:chOff x="1589" y="1786"/>
            <a:chExt cx="2543" cy="1268"/>
          </a:xfrm>
        </p:grpSpPr>
        <p:sp>
          <p:nvSpPr>
            <p:cNvPr id="29715" name="Oval 19"/>
            <p:cNvSpPr>
              <a:spLocks noChangeArrowheads="1"/>
            </p:cNvSpPr>
            <p:nvPr/>
          </p:nvSpPr>
          <p:spPr bwMode="auto">
            <a:xfrm>
              <a:off x="1589" y="178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16" name="Oval 20"/>
            <p:cNvSpPr>
              <a:spLocks noChangeArrowheads="1"/>
            </p:cNvSpPr>
            <p:nvPr/>
          </p:nvSpPr>
          <p:spPr bwMode="auto">
            <a:xfrm>
              <a:off x="3775" y="189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17" name="Oval 21"/>
            <p:cNvSpPr>
              <a:spLocks noChangeArrowheads="1"/>
            </p:cNvSpPr>
            <p:nvPr/>
          </p:nvSpPr>
          <p:spPr bwMode="auto">
            <a:xfrm>
              <a:off x="2669" y="2241"/>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18" name="Oval 22"/>
            <p:cNvSpPr>
              <a:spLocks noChangeArrowheads="1"/>
            </p:cNvSpPr>
            <p:nvPr/>
          </p:nvSpPr>
          <p:spPr bwMode="auto">
            <a:xfrm>
              <a:off x="1877" y="207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19" name="Oval 23"/>
            <p:cNvSpPr>
              <a:spLocks noChangeArrowheads="1"/>
            </p:cNvSpPr>
            <p:nvPr/>
          </p:nvSpPr>
          <p:spPr bwMode="auto">
            <a:xfrm>
              <a:off x="1971" y="2801"/>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20" name="Oval 24"/>
            <p:cNvSpPr>
              <a:spLocks noChangeArrowheads="1"/>
            </p:cNvSpPr>
            <p:nvPr/>
          </p:nvSpPr>
          <p:spPr bwMode="auto">
            <a:xfrm>
              <a:off x="3202" y="244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21" name="Oval 25"/>
            <p:cNvSpPr>
              <a:spLocks noChangeArrowheads="1"/>
            </p:cNvSpPr>
            <p:nvPr/>
          </p:nvSpPr>
          <p:spPr bwMode="auto">
            <a:xfrm>
              <a:off x="2796" y="186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22" name="Oval 26"/>
            <p:cNvSpPr>
              <a:spLocks noChangeArrowheads="1"/>
            </p:cNvSpPr>
            <p:nvPr/>
          </p:nvSpPr>
          <p:spPr bwMode="auto">
            <a:xfrm>
              <a:off x="2357" y="255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23" name="Oval 27"/>
            <p:cNvSpPr>
              <a:spLocks noChangeArrowheads="1"/>
            </p:cNvSpPr>
            <p:nvPr/>
          </p:nvSpPr>
          <p:spPr bwMode="auto">
            <a:xfrm>
              <a:off x="3276" y="2230"/>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24" name="Oval 28"/>
            <p:cNvSpPr>
              <a:spLocks noChangeArrowheads="1"/>
            </p:cNvSpPr>
            <p:nvPr/>
          </p:nvSpPr>
          <p:spPr bwMode="auto">
            <a:xfrm>
              <a:off x="3364" y="297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25" name="Oval 29"/>
            <p:cNvSpPr>
              <a:spLocks noChangeArrowheads="1"/>
            </p:cNvSpPr>
            <p:nvPr/>
          </p:nvSpPr>
          <p:spPr bwMode="auto">
            <a:xfrm>
              <a:off x="3921" y="2603"/>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26" name="Oval 30"/>
            <p:cNvSpPr>
              <a:spLocks noChangeArrowheads="1"/>
            </p:cNvSpPr>
            <p:nvPr/>
          </p:nvSpPr>
          <p:spPr bwMode="auto">
            <a:xfrm>
              <a:off x="2228" y="1873"/>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27" name="Oval 31"/>
            <p:cNvSpPr>
              <a:spLocks noChangeArrowheads="1"/>
            </p:cNvSpPr>
            <p:nvPr/>
          </p:nvSpPr>
          <p:spPr bwMode="auto">
            <a:xfrm>
              <a:off x="4076" y="299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28" name="Oval 32"/>
            <p:cNvSpPr>
              <a:spLocks noChangeArrowheads="1"/>
            </p:cNvSpPr>
            <p:nvPr/>
          </p:nvSpPr>
          <p:spPr bwMode="auto">
            <a:xfrm>
              <a:off x="2585" y="2922"/>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29729" name="Group 33"/>
          <p:cNvGrpSpPr>
            <a:grpSpLocks/>
          </p:cNvGrpSpPr>
          <p:nvPr/>
        </p:nvGrpSpPr>
        <p:grpSpPr bwMode="auto">
          <a:xfrm rot="7566059">
            <a:off x="3359151" y="4268787"/>
            <a:ext cx="1504950" cy="365125"/>
            <a:chOff x="816" y="2123"/>
            <a:chExt cx="2586" cy="805"/>
          </a:xfrm>
        </p:grpSpPr>
        <p:sp>
          <p:nvSpPr>
            <p:cNvPr id="29730" name="Freeform 34"/>
            <p:cNvSpPr>
              <a:spLocks noChangeAspect="1"/>
            </p:cNvSpPr>
            <p:nvPr/>
          </p:nvSpPr>
          <p:spPr bwMode="auto">
            <a:xfrm flipH="1">
              <a:off x="2001" y="2123"/>
              <a:ext cx="1401" cy="805"/>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31" name="Freeform 35"/>
            <p:cNvSpPr>
              <a:spLocks/>
            </p:cNvSpPr>
            <p:nvPr/>
          </p:nvSpPr>
          <p:spPr bwMode="auto">
            <a:xfrm flipH="1">
              <a:off x="816" y="2347"/>
              <a:ext cx="1306" cy="168"/>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32" name="Freeform 36"/>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Lst>
              <a:ahLst/>
              <a:cxnLst>
                <a:cxn ang="0">
                  <a:pos x="T0" y="T1"/>
                </a:cxn>
                <a:cxn ang="0">
                  <a:pos x="T2" y="T3"/>
                </a:cxn>
                <a:cxn ang="0">
                  <a:pos x="T4" y="T5"/>
                </a:cxn>
                <a:cxn ang="0">
                  <a:pos x="T6" y="T7"/>
                </a:cxn>
                <a:cxn ang="0">
                  <a:pos x="T8" y="T9"/>
                </a:cxn>
                <a:cxn ang="0">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97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Freeform 2"/>
          <p:cNvSpPr>
            <a:spLocks/>
          </p:cNvSpPr>
          <p:nvPr/>
        </p:nvSpPr>
        <p:spPr bwMode="auto">
          <a:xfrm>
            <a:off x="1433513" y="3646488"/>
            <a:ext cx="1476375" cy="2390775"/>
          </a:xfrm>
          <a:custGeom>
            <a:avLst/>
            <a:gdLst>
              <a:gd name="T0" fmla="*/ 469 w 930"/>
              <a:gd name="T1" fmla="*/ 103 h 1506"/>
              <a:gd name="T2" fmla="*/ 888 w 930"/>
              <a:gd name="T3" fmla="*/ 703 h 1506"/>
              <a:gd name="T4" fmla="*/ 724 w 930"/>
              <a:gd name="T5" fmla="*/ 1222 h 1506"/>
              <a:gd name="T6" fmla="*/ 272 w 930"/>
              <a:gd name="T7" fmla="*/ 1346 h 1506"/>
              <a:gd name="T8" fmla="*/ 33 w 930"/>
              <a:gd name="T9" fmla="*/ 259 h 1506"/>
              <a:gd name="T10" fmla="*/ 469 w 930"/>
              <a:gd name="T11" fmla="*/ 103 h 1506"/>
            </a:gdLst>
            <a:ahLst/>
            <a:cxnLst>
              <a:cxn ang="0">
                <a:pos x="T0" y="T1"/>
              </a:cxn>
              <a:cxn ang="0">
                <a:pos x="T2" y="T3"/>
              </a:cxn>
              <a:cxn ang="0">
                <a:pos x="T4" y="T5"/>
              </a:cxn>
              <a:cxn ang="0">
                <a:pos x="T6" y="T7"/>
              </a:cxn>
              <a:cxn ang="0">
                <a:pos x="T8" y="T9"/>
              </a:cxn>
              <a:cxn ang="0">
                <a:pos x="T10" y="T11"/>
              </a:cxn>
            </a:cxnLst>
            <a:rect l="0" t="0" r="r" b="b"/>
            <a:pathLst>
              <a:path w="930" h="1506">
                <a:moveTo>
                  <a:pt x="469" y="103"/>
                </a:moveTo>
                <a:cubicBezTo>
                  <a:pt x="611" y="177"/>
                  <a:pt x="846" y="516"/>
                  <a:pt x="888" y="703"/>
                </a:cubicBezTo>
                <a:cubicBezTo>
                  <a:pt x="930" y="890"/>
                  <a:pt x="826" y="1115"/>
                  <a:pt x="724" y="1222"/>
                </a:cubicBezTo>
                <a:cubicBezTo>
                  <a:pt x="622" y="1329"/>
                  <a:pt x="387" y="1506"/>
                  <a:pt x="272" y="1346"/>
                </a:cubicBezTo>
                <a:cubicBezTo>
                  <a:pt x="157" y="1186"/>
                  <a:pt x="0" y="466"/>
                  <a:pt x="33" y="259"/>
                </a:cubicBezTo>
                <a:cubicBezTo>
                  <a:pt x="66" y="52"/>
                  <a:pt x="321" y="0"/>
                  <a:pt x="469" y="103"/>
                </a:cubicBez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23" name="Freeform 3"/>
          <p:cNvSpPr>
            <a:spLocks/>
          </p:cNvSpPr>
          <p:nvPr/>
        </p:nvSpPr>
        <p:spPr bwMode="auto">
          <a:xfrm>
            <a:off x="2841625" y="4846638"/>
            <a:ext cx="2905125" cy="1177925"/>
          </a:xfrm>
          <a:custGeom>
            <a:avLst/>
            <a:gdLst>
              <a:gd name="T0" fmla="*/ 851 w 1830"/>
              <a:gd name="T1" fmla="*/ 208 h 742"/>
              <a:gd name="T2" fmla="*/ 912 w 1830"/>
              <a:gd name="T3" fmla="*/ 209 h 742"/>
              <a:gd name="T4" fmla="*/ 979 w 1830"/>
              <a:gd name="T5" fmla="*/ 209 h 742"/>
              <a:gd name="T6" fmla="*/ 1065 w 1830"/>
              <a:gd name="T7" fmla="*/ 217 h 742"/>
              <a:gd name="T8" fmla="*/ 1168 w 1830"/>
              <a:gd name="T9" fmla="*/ 232 h 742"/>
              <a:gd name="T10" fmla="*/ 1252 w 1830"/>
              <a:gd name="T11" fmla="*/ 247 h 742"/>
              <a:gd name="T12" fmla="*/ 1358 w 1830"/>
              <a:gd name="T13" fmla="*/ 273 h 742"/>
              <a:gd name="T14" fmla="*/ 1469 w 1830"/>
              <a:gd name="T15" fmla="*/ 311 h 742"/>
              <a:gd name="T16" fmla="*/ 1574 w 1830"/>
              <a:gd name="T17" fmla="*/ 356 h 742"/>
              <a:gd name="T18" fmla="*/ 1636 w 1830"/>
              <a:gd name="T19" fmla="*/ 390 h 742"/>
              <a:gd name="T20" fmla="*/ 1713 w 1830"/>
              <a:gd name="T21" fmla="*/ 435 h 742"/>
              <a:gd name="T22" fmla="*/ 1759 w 1830"/>
              <a:gd name="T23" fmla="*/ 470 h 742"/>
              <a:gd name="T24" fmla="*/ 1781 w 1830"/>
              <a:gd name="T25" fmla="*/ 495 h 742"/>
              <a:gd name="T26" fmla="*/ 1791 w 1830"/>
              <a:gd name="T27" fmla="*/ 504 h 742"/>
              <a:gd name="T28" fmla="*/ 1544 w 1830"/>
              <a:gd name="T29" fmla="*/ 651 h 742"/>
              <a:gd name="T30" fmla="*/ 1037 w 1830"/>
              <a:gd name="T31" fmla="*/ 731 h 742"/>
              <a:gd name="T32" fmla="*/ 111 w 1830"/>
              <a:gd name="T33" fmla="*/ 584 h 742"/>
              <a:gd name="T34" fmla="*/ 374 w 1830"/>
              <a:gd name="T35" fmla="*/ 345 h 742"/>
              <a:gd name="T36" fmla="*/ 498 w 1830"/>
              <a:gd name="T37" fmla="*/ 148 h 742"/>
              <a:gd name="T38" fmla="*/ 728 w 1830"/>
              <a:gd name="T39" fmla="*/ 0 h 742"/>
              <a:gd name="T40" fmla="*/ 769 w 1830"/>
              <a:gd name="T41" fmla="*/ 148 h 742"/>
              <a:gd name="T42" fmla="*/ 851 w 1830"/>
              <a:gd name="T43" fmla="*/ 208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30" h="742">
                <a:moveTo>
                  <a:pt x="851" y="208"/>
                </a:moveTo>
                <a:cubicBezTo>
                  <a:pt x="867" y="222"/>
                  <a:pt x="890" y="209"/>
                  <a:pt x="912" y="209"/>
                </a:cubicBezTo>
                <a:cubicBezTo>
                  <a:pt x="933" y="209"/>
                  <a:pt x="953" y="208"/>
                  <a:pt x="979" y="209"/>
                </a:cubicBezTo>
                <a:cubicBezTo>
                  <a:pt x="1004" y="211"/>
                  <a:pt x="1033" y="213"/>
                  <a:pt x="1065" y="217"/>
                </a:cubicBezTo>
                <a:cubicBezTo>
                  <a:pt x="1096" y="221"/>
                  <a:pt x="1136" y="226"/>
                  <a:pt x="1168" y="232"/>
                </a:cubicBezTo>
                <a:cubicBezTo>
                  <a:pt x="1199" y="237"/>
                  <a:pt x="1220" y="240"/>
                  <a:pt x="1252" y="247"/>
                </a:cubicBezTo>
                <a:cubicBezTo>
                  <a:pt x="1284" y="254"/>
                  <a:pt x="1322" y="263"/>
                  <a:pt x="1358" y="273"/>
                </a:cubicBezTo>
                <a:cubicBezTo>
                  <a:pt x="1394" y="284"/>
                  <a:pt x="1433" y="298"/>
                  <a:pt x="1469" y="311"/>
                </a:cubicBezTo>
                <a:cubicBezTo>
                  <a:pt x="1505" y="325"/>
                  <a:pt x="1546" y="343"/>
                  <a:pt x="1574" y="356"/>
                </a:cubicBezTo>
                <a:cubicBezTo>
                  <a:pt x="1602" y="369"/>
                  <a:pt x="1613" y="377"/>
                  <a:pt x="1636" y="390"/>
                </a:cubicBezTo>
                <a:cubicBezTo>
                  <a:pt x="1659" y="403"/>
                  <a:pt x="1692" y="421"/>
                  <a:pt x="1713" y="435"/>
                </a:cubicBezTo>
                <a:cubicBezTo>
                  <a:pt x="1733" y="448"/>
                  <a:pt x="1748" y="460"/>
                  <a:pt x="1759" y="470"/>
                </a:cubicBezTo>
                <a:cubicBezTo>
                  <a:pt x="1771" y="480"/>
                  <a:pt x="1776" y="489"/>
                  <a:pt x="1781" y="495"/>
                </a:cubicBezTo>
                <a:cubicBezTo>
                  <a:pt x="1786" y="501"/>
                  <a:pt x="1830" y="478"/>
                  <a:pt x="1791" y="504"/>
                </a:cubicBezTo>
                <a:cubicBezTo>
                  <a:pt x="1751" y="530"/>
                  <a:pt x="1669" y="613"/>
                  <a:pt x="1544" y="651"/>
                </a:cubicBezTo>
                <a:cubicBezTo>
                  <a:pt x="1418" y="689"/>
                  <a:pt x="1276" y="742"/>
                  <a:pt x="1037" y="731"/>
                </a:cubicBezTo>
                <a:cubicBezTo>
                  <a:pt x="798" y="720"/>
                  <a:pt x="222" y="648"/>
                  <a:pt x="111" y="584"/>
                </a:cubicBezTo>
                <a:cubicBezTo>
                  <a:pt x="0" y="520"/>
                  <a:pt x="310" y="418"/>
                  <a:pt x="374" y="345"/>
                </a:cubicBezTo>
                <a:cubicBezTo>
                  <a:pt x="438" y="272"/>
                  <a:pt x="439" y="205"/>
                  <a:pt x="498" y="148"/>
                </a:cubicBezTo>
                <a:cubicBezTo>
                  <a:pt x="557" y="91"/>
                  <a:pt x="683" y="0"/>
                  <a:pt x="728" y="0"/>
                </a:cubicBezTo>
                <a:cubicBezTo>
                  <a:pt x="773" y="0"/>
                  <a:pt x="749" y="113"/>
                  <a:pt x="769" y="148"/>
                </a:cubicBezTo>
                <a:cubicBezTo>
                  <a:pt x="789" y="183"/>
                  <a:pt x="834" y="195"/>
                  <a:pt x="851" y="208"/>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24" name="Rectangle 4"/>
          <p:cNvSpPr>
            <a:spLocks noGrp="1" noChangeArrowheads="1"/>
          </p:cNvSpPr>
          <p:nvPr>
            <p:ph type="title"/>
          </p:nvPr>
        </p:nvSpPr>
        <p:spPr/>
        <p:txBody>
          <a:bodyPr/>
          <a:lstStyle/>
          <a:p>
            <a:r>
              <a:rPr lang="en-US" altLang="en-US" sz="5400"/>
              <a:t>matching dielectric const.</a:t>
            </a:r>
            <a:endParaRPr lang="en-US" altLang="en-US" sz="4000"/>
          </a:p>
        </p:txBody>
      </p:sp>
      <p:sp>
        <p:nvSpPr>
          <p:cNvPr id="30725" name="Freeform 5"/>
          <p:cNvSpPr>
            <a:spLocks/>
          </p:cNvSpPr>
          <p:nvPr/>
        </p:nvSpPr>
        <p:spPr bwMode="auto">
          <a:xfrm>
            <a:off x="-1703388" y="2362200"/>
            <a:ext cx="11834813" cy="5210175"/>
          </a:xfrm>
          <a:custGeom>
            <a:avLst/>
            <a:gdLst>
              <a:gd name="T0" fmla="*/ 3723 w 7455"/>
              <a:gd name="T1" fmla="*/ 2238 h 3282"/>
              <a:gd name="T2" fmla="*/ 3768 w 7455"/>
              <a:gd name="T3" fmla="*/ 2238 h 3282"/>
              <a:gd name="T4" fmla="*/ 3827 w 7455"/>
              <a:gd name="T5" fmla="*/ 2238 h 3282"/>
              <a:gd name="T6" fmla="*/ 3905 w 7455"/>
              <a:gd name="T7" fmla="*/ 2233 h 3282"/>
              <a:gd name="T8" fmla="*/ 3987 w 7455"/>
              <a:gd name="T9" fmla="*/ 2226 h 3282"/>
              <a:gd name="T10" fmla="*/ 4123 w 7455"/>
              <a:gd name="T11" fmla="*/ 2209 h 3282"/>
              <a:gd name="T12" fmla="*/ 4250 w 7455"/>
              <a:gd name="T13" fmla="*/ 2184 h 3282"/>
              <a:gd name="T14" fmla="*/ 4406 w 7455"/>
              <a:gd name="T15" fmla="*/ 2140 h 3282"/>
              <a:gd name="T16" fmla="*/ 4536 w 7455"/>
              <a:gd name="T17" fmla="*/ 2091 h 3282"/>
              <a:gd name="T18" fmla="*/ 4637 w 7455"/>
              <a:gd name="T19" fmla="*/ 2042 h 3282"/>
              <a:gd name="T20" fmla="*/ 4731 w 7455"/>
              <a:gd name="T21" fmla="*/ 1983 h 3282"/>
              <a:gd name="T22" fmla="*/ 4804 w 7455"/>
              <a:gd name="T23" fmla="*/ 1921 h 3282"/>
              <a:gd name="T24" fmla="*/ 4845 w 7455"/>
              <a:gd name="T25" fmla="*/ 1878 h 3282"/>
              <a:gd name="T26" fmla="*/ 4892 w 7455"/>
              <a:gd name="T27" fmla="*/ 1842 h 3282"/>
              <a:gd name="T28" fmla="*/ 5163 w 7455"/>
              <a:gd name="T29" fmla="*/ 1836 h 3282"/>
              <a:gd name="T30" fmla="*/ 5330 w 7455"/>
              <a:gd name="T31" fmla="*/ 1836 h 3282"/>
              <a:gd name="T32" fmla="*/ 5408 w 7455"/>
              <a:gd name="T33" fmla="*/ 1794 h 3282"/>
              <a:gd name="T34" fmla="*/ 5414 w 7455"/>
              <a:gd name="T35" fmla="*/ 1674 h 3282"/>
              <a:gd name="T36" fmla="*/ 5418 w 7455"/>
              <a:gd name="T37" fmla="*/ 1540 h 3282"/>
              <a:gd name="T38" fmla="*/ 5417 w 7455"/>
              <a:gd name="T39" fmla="*/ 849 h 3282"/>
              <a:gd name="T40" fmla="*/ 5414 w 7455"/>
              <a:gd name="T41" fmla="*/ 534 h 3282"/>
              <a:gd name="T42" fmla="*/ 5435 w 7455"/>
              <a:gd name="T43" fmla="*/ 411 h 3282"/>
              <a:gd name="T44" fmla="*/ 5492 w 7455"/>
              <a:gd name="T45" fmla="*/ 291 h 3282"/>
              <a:gd name="T46" fmla="*/ 5639 w 7455"/>
              <a:gd name="T47" fmla="*/ 195 h 3282"/>
              <a:gd name="T48" fmla="*/ 5927 w 7455"/>
              <a:gd name="T49" fmla="*/ 183 h 3282"/>
              <a:gd name="T50" fmla="*/ 6308 w 7455"/>
              <a:gd name="T51" fmla="*/ 180 h 3282"/>
              <a:gd name="T52" fmla="*/ 6743 w 7455"/>
              <a:gd name="T53" fmla="*/ 177 h 3282"/>
              <a:gd name="T54" fmla="*/ 7127 w 7455"/>
              <a:gd name="T55" fmla="*/ 183 h 3282"/>
              <a:gd name="T56" fmla="*/ 7289 w 7455"/>
              <a:gd name="T57" fmla="*/ 180 h 3282"/>
              <a:gd name="T58" fmla="*/ 7310 w 7455"/>
              <a:gd name="T59" fmla="*/ 446 h 3282"/>
              <a:gd name="T60" fmla="*/ 7063 w 7455"/>
              <a:gd name="T61" fmla="*/ 2857 h 3282"/>
              <a:gd name="T62" fmla="*/ 4957 w 7455"/>
              <a:gd name="T63" fmla="*/ 2947 h 3282"/>
              <a:gd name="T64" fmla="*/ 736 w 7455"/>
              <a:gd name="T65" fmla="*/ 2873 h 3282"/>
              <a:gd name="T66" fmla="*/ 538 w 7455"/>
              <a:gd name="T67" fmla="*/ 495 h 3282"/>
              <a:gd name="T68" fmla="*/ 563 w 7455"/>
              <a:gd name="T69" fmla="*/ 198 h 3282"/>
              <a:gd name="T70" fmla="*/ 1583 w 7455"/>
              <a:gd name="T71" fmla="*/ 165 h 3282"/>
              <a:gd name="T72" fmla="*/ 2060 w 7455"/>
              <a:gd name="T73" fmla="*/ 171 h 3282"/>
              <a:gd name="T74" fmla="*/ 2240 w 7455"/>
              <a:gd name="T75" fmla="*/ 255 h 3282"/>
              <a:gd name="T76" fmla="*/ 2342 w 7455"/>
              <a:gd name="T77" fmla="*/ 474 h 3282"/>
              <a:gd name="T78" fmla="*/ 2336 w 7455"/>
              <a:gd name="T79" fmla="*/ 1146 h 3282"/>
              <a:gd name="T80" fmla="*/ 2339 w 7455"/>
              <a:gd name="T81" fmla="*/ 1719 h 3282"/>
              <a:gd name="T82" fmla="*/ 2351 w 7455"/>
              <a:gd name="T83" fmla="*/ 1842 h 3282"/>
              <a:gd name="T84" fmla="*/ 2456 w 7455"/>
              <a:gd name="T85" fmla="*/ 1881 h 3282"/>
              <a:gd name="T86" fmla="*/ 2793 w 7455"/>
              <a:gd name="T87" fmla="*/ 1886 h 3282"/>
              <a:gd name="T88" fmla="*/ 2990 w 7455"/>
              <a:gd name="T89" fmla="*/ 2034 h 3282"/>
              <a:gd name="T90" fmla="*/ 3155 w 7455"/>
              <a:gd name="T91" fmla="*/ 2165 h 3282"/>
              <a:gd name="T92" fmla="*/ 3426 w 7455"/>
              <a:gd name="T93" fmla="*/ 2223 h 3282"/>
              <a:gd name="T94" fmla="*/ 3723 w 7455"/>
              <a:gd name="T95" fmla="*/ 2238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5" h="3282">
                <a:moveTo>
                  <a:pt x="3723" y="2238"/>
                </a:moveTo>
                <a:cubicBezTo>
                  <a:pt x="3763" y="2232"/>
                  <a:pt x="3751" y="2238"/>
                  <a:pt x="3768" y="2238"/>
                </a:cubicBezTo>
                <a:cubicBezTo>
                  <a:pt x="3786" y="2238"/>
                  <a:pt x="3804" y="2238"/>
                  <a:pt x="3827" y="2238"/>
                </a:cubicBezTo>
                <a:cubicBezTo>
                  <a:pt x="3850" y="2237"/>
                  <a:pt x="3878" y="2234"/>
                  <a:pt x="3905" y="2233"/>
                </a:cubicBezTo>
                <a:cubicBezTo>
                  <a:pt x="3931" y="2231"/>
                  <a:pt x="3950" y="2230"/>
                  <a:pt x="3987" y="2226"/>
                </a:cubicBezTo>
                <a:cubicBezTo>
                  <a:pt x="4023" y="2222"/>
                  <a:pt x="4079" y="2216"/>
                  <a:pt x="4123" y="2209"/>
                </a:cubicBezTo>
                <a:cubicBezTo>
                  <a:pt x="4167" y="2202"/>
                  <a:pt x="4203" y="2195"/>
                  <a:pt x="4250" y="2184"/>
                </a:cubicBezTo>
                <a:cubicBezTo>
                  <a:pt x="4298" y="2172"/>
                  <a:pt x="4358" y="2155"/>
                  <a:pt x="4406" y="2140"/>
                </a:cubicBezTo>
                <a:cubicBezTo>
                  <a:pt x="4454" y="2124"/>
                  <a:pt x="4498" y="2107"/>
                  <a:pt x="4536" y="2091"/>
                </a:cubicBezTo>
                <a:cubicBezTo>
                  <a:pt x="4575" y="2074"/>
                  <a:pt x="4604" y="2060"/>
                  <a:pt x="4637" y="2042"/>
                </a:cubicBezTo>
                <a:cubicBezTo>
                  <a:pt x="4669" y="2024"/>
                  <a:pt x="4703" y="2003"/>
                  <a:pt x="4731" y="1983"/>
                </a:cubicBezTo>
                <a:cubicBezTo>
                  <a:pt x="4759" y="1962"/>
                  <a:pt x="4785" y="1938"/>
                  <a:pt x="4804" y="1921"/>
                </a:cubicBezTo>
                <a:cubicBezTo>
                  <a:pt x="4823" y="1904"/>
                  <a:pt x="4830" y="1891"/>
                  <a:pt x="4845" y="1878"/>
                </a:cubicBezTo>
                <a:cubicBezTo>
                  <a:pt x="4860" y="1865"/>
                  <a:pt x="4839" y="1849"/>
                  <a:pt x="4892" y="1842"/>
                </a:cubicBezTo>
                <a:cubicBezTo>
                  <a:pt x="4945" y="1835"/>
                  <a:pt x="5090" y="1837"/>
                  <a:pt x="5163" y="1836"/>
                </a:cubicBezTo>
                <a:cubicBezTo>
                  <a:pt x="5236" y="1835"/>
                  <a:pt x="5289" y="1843"/>
                  <a:pt x="5330" y="1836"/>
                </a:cubicBezTo>
                <a:cubicBezTo>
                  <a:pt x="5371" y="1829"/>
                  <a:pt x="5394" y="1821"/>
                  <a:pt x="5408" y="1794"/>
                </a:cubicBezTo>
                <a:cubicBezTo>
                  <a:pt x="5422" y="1767"/>
                  <a:pt x="5412" y="1716"/>
                  <a:pt x="5414" y="1674"/>
                </a:cubicBezTo>
                <a:cubicBezTo>
                  <a:pt x="5416" y="1632"/>
                  <a:pt x="5418" y="1677"/>
                  <a:pt x="5418" y="1540"/>
                </a:cubicBezTo>
                <a:cubicBezTo>
                  <a:pt x="5418" y="1403"/>
                  <a:pt x="5418" y="1017"/>
                  <a:pt x="5417" y="849"/>
                </a:cubicBezTo>
                <a:cubicBezTo>
                  <a:pt x="5416" y="681"/>
                  <a:pt x="5411" y="607"/>
                  <a:pt x="5414" y="534"/>
                </a:cubicBezTo>
                <a:cubicBezTo>
                  <a:pt x="5417" y="461"/>
                  <a:pt x="5422" y="452"/>
                  <a:pt x="5435" y="411"/>
                </a:cubicBezTo>
                <a:cubicBezTo>
                  <a:pt x="5448" y="370"/>
                  <a:pt x="5458" y="327"/>
                  <a:pt x="5492" y="291"/>
                </a:cubicBezTo>
                <a:cubicBezTo>
                  <a:pt x="5526" y="255"/>
                  <a:pt x="5567" y="213"/>
                  <a:pt x="5639" y="195"/>
                </a:cubicBezTo>
                <a:cubicBezTo>
                  <a:pt x="5711" y="177"/>
                  <a:pt x="5816" y="185"/>
                  <a:pt x="5927" y="183"/>
                </a:cubicBezTo>
                <a:cubicBezTo>
                  <a:pt x="6038" y="181"/>
                  <a:pt x="6172" y="181"/>
                  <a:pt x="6308" y="180"/>
                </a:cubicBezTo>
                <a:cubicBezTo>
                  <a:pt x="6444" y="179"/>
                  <a:pt x="6607" y="177"/>
                  <a:pt x="6743" y="177"/>
                </a:cubicBezTo>
                <a:cubicBezTo>
                  <a:pt x="6879" y="177"/>
                  <a:pt x="7036" y="182"/>
                  <a:pt x="7127" y="183"/>
                </a:cubicBezTo>
                <a:cubicBezTo>
                  <a:pt x="7218" y="184"/>
                  <a:pt x="7259" y="136"/>
                  <a:pt x="7289" y="180"/>
                </a:cubicBezTo>
                <a:cubicBezTo>
                  <a:pt x="7319" y="224"/>
                  <a:pt x="7348" y="0"/>
                  <a:pt x="7310" y="446"/>
                </a:cubicBezTo>
                <a:cubicBezTo>
                  <a:pt x="7272" y="892"/>
                  <a:pt x="7455" y="2440"/>
                  <a:pt x="7063" y="2857"/>
                </a:cubicBezTo>
                <a:cubicBezTo>
                  <a:pt x="6671" y="3274"/>
                  <a:pt x="6011" y="2944"/>
                  <a:pt x="4957" y="2947"/>
                </a:cubicBezTo>
                <a:cubicBezTo>
                  <a:pt x="3903" y="2950"/>
                  <a:pt x="1472" y="3282"/>
                  <a:pt x="736" y="2873"/>
                </a:cubicBezTo>
                <a:cubicBezTo>
                  <a:pt x="0" y="2464"/>
                  <a:pt x="567" y="941"/>
                  <a:pt x="538" y="495"/>
                </a:cubicBezTo>
                <a:cubicBezTo>
                  <a:pt x="509" y="49"/>
                  <a:pt x="389" y="253"/>
                  <a:pt x="563" y="198"/>
                </a:cubicBezTo>
                <a:cubicBezTo>
                  <a:pt x="737" y="143"/>
                  <a:pt x="1334" y="169"/>
                  <a:pt x="1583" y="165"/>
                </a:cubicBezTo>
                <a:cubicBezTo>
                  <a:pt x="1832" y="161"/>
                  <a:pt x="1951" y="156"/>
                  <a:pt x="2060" y="171"/>
                </a:cubicBezTo>
                <a:cubicBezTo>
                  <a:pt x="2169" y="186"/>
                  <a:pt x="2193" y="204"/>
                  <a:pt x="2240" y="255"/>
                </a:cubicBezTo>
                <a:cubicBezTo>
                  <a:pt x="2287" y="306"/>
                  <a:pt x="2326" y="326"/>
                  <a:pt x="2342" y="474"/>
                </a:cubicBezTo>
                <a:cubicBezTo>
                  <a:pt x="2358" y="622"/>
                  <a:pt x="2336" y="939"/>
                  <a:pt x="2336" y="1146"/>
                </a:cubicBezTo>
                <a:cubicBezTo>
                  <a:pt x="2336" y="1353"/>
                  <a:pt x="2337" y="1603"/>
                  <a:pt x="2339" y="1719"/>
                </a:cubicBezTo>
                <a:cubicBezTo>
                  <a:pt x="2341" y="1835"/>
                  <a:pt x="2332" y="1815"/>
                  <a:pt x="2351" y="1842"/>
                </a:cubicBezTo>
                <a:cubicBezTo>
                  <a:pt x="2370" y="1869"/>
                  <a:pt x="2382" y="1874"/>
                  <a:pt x="2456" y="1881"/>
                </a:cubicBezTo>
                <a:cubicBezTo>
                  <a:pt x="2530" y="1888"/>
                  <a:pt x="2704" y="1861"/>
                  <a:pt x="2793" y="1886"/>
                </a:cubicBezTo>
                <a:cubicBezTo>
                  <a:pt x="2882" y="1911"/>
                  <a:pt x="2930" y="1988"/>
                  <a:pt x="2990" y="2034"/>
                </a:cubicBezTo>
                <a:cubicBezTo>
                  <a:pt x="3050" y="2080"/>
                  <a:pt x="3082" y="2134"/>
                  <a:pt x="3155" y="2165"/>
                </a:cubicBezTo>
                <a:cubicBezTo>
                  <a:pt x="3228" y="2196"/>
                  <a:pt x="3331" y="2211"/>
                  <a:pt x="3426" y="2223"/>
                </a:cubicBezTo>
                <a:cubicBezTo>
                  <a:pt x="3521" y="2235"/>
                  <a:pt x="3661" y="2235"/>
                  <a:pt x="3723" y="2238"/>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0726" name="Group 6"/>
          <p:cNvGrpSpPr>
            <a:grpSpLocks/>
          </p:cNvGrpSpPr>
          <p:nvPr/>
        </p:nvGrpSpPr>
        <p:grpSpPr bwMode="auto">
          <a:xfrm>
            <a:off x="5197475" y="5548313"/>
            <a:ext cx="277813" cy="238125"/>
            <a:chOff x="3192" y="2215"/>
            <a:chExt cx="920" cy="943"/>
          </a:xfrm>
        </p:grpSpPr>
        <p:sp>
          <p:nvSpPr>
            <p:cNvPr id="30727" name="Freeform 7"/>
            <p:cNvSpPr>
              <a:spLocks/>
            </p:cNvSpPr>
            <p:nvPr/>
          </p:nvSpPr>
          <p:spPr bwMode="auto">
            <a:xfrm>
              <a:off x="3192" y="2220"/>
              <a:ext cx="918" cy="938"/>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28" name="Line 8"/>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29" name="Line 9"/>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30" name="Line 10"/>
            <p:cNvSpPr>
              <a:spLocks noChangeShapeType="1"/>
            </p:cNvSpPr>
            <p:nvPr/>
          </p:nvSpPr>
          <p:spPr bwMode="auto">
            <a:xfrm flipV="1">
              <a:off x="3791" y="2408"/>
              <a:ext cx="138" cy="51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31" name="Line 11"/>
            <p:cNvSpPr>
              <a:spLocks noChangeShapeType="1"/>
            </p:cNvSpPr>
            <p:nvPr/>
          </p:nvSpPr>
          <p:spPr bwMode="auto">
            <a:xfrm flipV="1">
              <a:off x="3992" y="2383"/>
              <a:ext cx="120" cy="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32" name="Freeform 12"/>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33" name="Freeform 13"/>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34" name="Freeform 14"/>
            <p:cNvSpPr>
              <a:spLocks/>
            </p:cNvSpPr>
            <p:nvPr/>
          </p:nvSpPr>
          <p:spPr bwMode="auto">
            <a:xfrm>
              <a:off x="3930" y="2338"/>
              <a:ext cx="182" cy="70"/>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35" name="Freeform 15"/>
            <p:cNvSpPr>
              <a:spLocks/>
            </p:cNvSpPr>
            <p:nvPr/>
          </p:nvSpPr>
          <p:spPr bwMode="auto">
            <a:xfrm>
              <a:off x="3412" y="2215"/>
              <a:ext cx="698" cy="167"/>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0736" name="Freeform 16"/>
          <p:cNvSpPr>
            <a:spLocks/>
          </p:cNvSpPr>
          <p:nvPr/>
        </p:nvSpPr>
        <p:spPr bwMode="auto">
          <a:xfrm>
            <a:off x="-4402138" y="2506663"/>
            <a:ext cx="6708776" cy="457200"/>
          </a:xfrm>
          <a:custGeom>
            <a:avLst/>
            <a:gdLst>
              <a:gd name="T0" fmla="*/ 0 w 4226"/>
              <a:gd name="T1" fmla="*/ 50 h 288"/>
              <a:gd name="T2" fmla="*/ 1242 w 4226"/>
              <a:gd name="T3" fmla="*/ 42 h 288"/>
              <a:gd name="T4" fmla="*/ 2987 w 4226"/>
              <a:gd name="T5" fmla="*/ 34 h 288"/>
              <a:gd name="T6" fmla="*/ 4024 w 4226"/>
              <a:gd name="T7" fmla="*/ 42 h 288"/>
              <a:gd name="T8" fmla="*/ 4197 w 4226"/>
              <a:gd name="T9" fmla="*/ 288 h 288"/>
            </a:gdLst>
            <a:ahLst/>
            <a:cxnLst>
              <a:cxn ang="0">
                <a:pos x="T0" y="T1"/>
              </a:cxn>
              <a:cxn ang="0">
                <a:pos x="T2" y="T3"/>
              </a:cxn>
              <a:cxn ang="0">
                <a:pos x="T4" y="T5"/>
              </a:cxn>
              <a:cxn ang="0">
                <a:pos x="T6" y="T7"/>
              </a:cxn>
              <a:cxn ang="0">
                <a:pos x="T8" y="T9"/>
              </a:cxn>
            </a:cxnLst>
            <a:rect l="0" t="0" r="r" b="b"/>
            <a:pathLst>
              <a:path w="4226" h="288">
                <a:moveTo>
                  <a:pt x="0" y="50"/>
                </a:moveTo>
                <a:cubicBezTo>
                  <a:pt x="207" y="49"/>
                  <a:pt x="744" y="45"/>
                  <a:pt x="1242" y="42"/>
                </a:cubicBezTo>
                <a:cubicBezTo>
                  <a:pt x="1740" y="39"/>
                  <a:pt x="2523" y="34"/>
                  <a:pt x="2987" y="34"/>
                </a:cubicBezTo>
                <a:cubicBezTo>
                  <a:pt x="3451" y="34"/>
                  <a:pt x="3822" y="0"/>
                  <a:pt x="4024" y="42"/>
                </a:cubicBezTo>
                <a:cubicBezTo>
                  <a:pt x="4226" y="84"/>
                  <a:pt x="4161" y="237"/>
                  <a:pt x="4197" y="288"/>
                </a:cubicBezTo>
              </a:path>
            </a:pathLst>
          </a:custGeom>
          <a:noFill/>
          <a:ln w="101600">
            <a:solidFill>
              <a:srgbClr val="BEBEBE"/>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37" name="Freeform 17"/>
          <p:cNvSpPr>
            <a:spLocks/>
          </p:cNvSpPr>
          <p:nvPr/>
        </p:nvSpPr>
        <p:spPr bwMode="auto">
          <a:xfrm>
            <a:off x="6570663" y="2573338"/>
            <a:ext cx="2795587" cy="469900"/>
          </a:xfrm>
          <a:custGeom>
            <a:avLst/>
            <a:gdLst>
              <a:gd name="T0" fmla="*/ 0 w 1761"/>
              <a:gd name="T1" fmla="*/ 296 h 296"/>
              <a:gd name="T2" fmla="*/ 214 w 1761"/>
              <a:gd name="T3" fmla="*/ 58 h 296"/>
              <a:gd name="T4" fmla="*/ 453 w 1761"/>
              <a:gd name="T5" fmla="*/ 16 h 296"/>
              <a:gd name="T6" fmla="*/ 1761 w 1761"/>
              <a:gd name="T7" fmla="*/ 0 h 296"/>
            </a:gdLst>
            <a:ahLst/>
            <a:cxnLst>
              <a:cxn ang="0">
                <a:pos x="T0" y="T1"/>
              </a:cxn>
              <a:cxn ang="0">
                <a:pos x="T2" y="T3"/>
              </a:cxn>
              <a:cxn ang="0">
                <a:pos x="T4" y="T5"/>
              </a:cxn>
              <a:cxn ang="0">
                <a:pos x="T6" y="T7"/>
              </a:cxn>
            </a:cxnLst>
            <a:rect l="0" t="0" r="r" b="b"/>
            <a:pathLst>
              <a:path w="1761" h="296">
                <a:moveTo>
                  <a:pt x="0" y="296"/>
                </a:moveTo>
                <a:cubicBezTo>
                  <a:pt x="69" y="200"/>
                  <a:pt x="139" y="105"/>
                  <a:pt x="214" y="58"/>
                </a:cubicBezTo>
                <a:cubicBezTo>
                  <a:pt x="289" y="11"/>
                  <a:pt x="195" y="26"/>
                  <a:pt x="453" y="16"/>
                </a:cubicBezTo>
                <a:cubicBezTo>
                  <a:pt x="711" y="6"/>
                  <a:pt x="1489" y="3"/>
                  <a:pt x="1761" y="0"/>
                </a:cubicBezTo>
              </a:path>
            </a:pathLst>
          </a:custGeom>
          <a:noFill/>
          <a:ln w="88900">
            <a:solidFill>
              <a:srgbClr val="BEBEBE"/>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0738" name="Group 18"/>
          <p:cNvGrpSpPr>
            <a:grpSpLocks/>
          </p:cNvGrpSpPr>
          <p:nvPr/>
        </p:nvGrpSpPr>
        <p:grpSpPr bwMode="auto">
          <a:xfrm>
            <a:off x="2522538" y="2835275"/>
            <a:ext cx="4037012" cy="2012950"/>
            <a:chOff x="1589" y="1786"/>
            <a:chExt cx="2543" cy="1268"/>
          </a:xfrm>
        </p:grpSpPr>
        <p:sp>
          <p:nvSpPr>
            <p:cNvPr id="30739" name="Oval 19"/>
            <p:cNvSpPr>
              <a:spLocks noChangeArrowheads="1"/>
            </p:cNvSpPr>
            <p:nvPr/>
          </p:nvSpPr>
          <p:spPr bwMode="auto">
            <a:xfrm>
              <a:off x="1589" y="178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40" name="Oval 20"/>
            <p:cNvSpPr>
              <a:spLocks noChangeArrowheads="1"/>
            </p:cNvSpPr>
            <p:nvPr/>
          </p:nvSpPr>
          <p:spPr bwMode="auto">
            <a:xfrm>
              <a:off x="3775" y="189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41" name="Oval 21"/>
            <p:cNvSpPr>
              <a:spLocks noChangeArrowheads="1"/>
            </p:cNvSpPr>
            <p:nvPr/>
          </p:nvSpPr>
          <p:spPr bwMode="auto">
            <a:xfrm>
              <a:off x="2669" y="2241"/>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42" name="Oval 22"/>
            <p:cNvSpPr>
              <a:spLocks noChangeArrowheads="1"/>
            </p:cNvSpPr>
            <p:nvPr/>
          </p:nvSpPr>
          <p:spPr bwMode="auto">
            <a:xfrm>
              <a:off x="1877" y="207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43" name="Oval 23"/>
            <p:cNvSpPr>
              <a:spLocks noChangeArrowheads="1"/>
            </p:cNvSpPr>
            <p:nvPr/>
          </p:nvSpPr>
          <p:spPr bwMode="auto">
            <a:xfrm>
              <a:off x="1971" y="2801"/>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44" name="Oval 24"/>
            <p:cNvSpPr>
              <a:spLocks noChangeArrowheads="1"/>
            </p:cNvSpPr>
            <p:nvPr/>
          </p:nvSpPr>
          <p:spPr bwMode="auto">
            <a:xfrm>
              <a:off x="3202" y="244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45" name="Oval 25"/>
            <p:cNvSpPr>
              <a:spLocks noChangeArrowheads="1"/>
            </p:cNvSpPr>
            <p:nvPr/>
          </p:nvSpPr>
          <p:spPr bwMode="auto">
            <a:xfrm>
              <a:off x="2796" y="186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46" name="Oval 26"/>
            <p:cNvSpPr>
              <a:spLocks noChangeArrowheads="1"/>
            </p:cNvSpPr>
            <p:nvPr/>
          </p:nvSpPr>
          <p:spPr bwMode="auto">
            <a:xfrm>
              <a:off x="2357" y="255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47" name="Oval 27"/>
            <p:cNvSpPr>
              <a:spLocks noChangeArrowheads="1"/>
            </p:cNvSpPr>
            <p:nvPr/>
          </p:nvSpPr>
          <p:spPr bwMode="auto">
            <a:xfrm>
              <a:off x="3276" y="2230"/>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48" name="Oval 28"/>
            <p:cNvSpPr>
              <a:spLocks noChangeArrowheads="1"/>
            </p:cNvSpPr>
            <p:nvPr/>
          </p:nvSpPr>
          <p:spPr bwMode="auto">
            <a:xfrm>
              <a:off x="3364" y="297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49" name="Oval 29"/>
            <p:cNvSpPr>
              <a:spLocks noChangeArrowheads="1"/>
            </p:cNvSpPr>
            <p:nvPr/>
          </p:nvSpPr>
          <p:spPr bwMode="auto">
            <a:xfrm>
              <a:off x="3921" y="2603"/>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50" name="Oval 30"/>
            <p:cNvSpPr>
              <a:spLocks noChangeArrowheads="1"/>
            </p:cNvSpPr>
            <p:nvPr/>
          </p:nvSpPr>
          <p:spPr bwMode="auto">
            <a:xfrm>
              <a:off x="2228" y="1873"/>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51" name="Oval 31"/>
            <p:cNvSpPr>
              <a:spLocks noChangeArrowheads="1"/>
            </p:cNvSpPr>
            <p:nvPr/>
          </p:nvSpPr>
          <p:spPr bwMode="auto">
            <a:xfrm>
              <a:off x="4076" y="299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52" name="Oval 32"/>
            <p:cNvSpPr>
              <a:spLocks noChangeArrowheads="1"/>
            </p:cNvSpPr>
            <p:nvPr/>
          </p:nvSpPr>
          <p:spPr bwMode="auto">
            <a:xfrm>
              <a:off x="2585" y="2922"/>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0753" name="Group 33"/>
          <p:cNvGrpSpPr>
            <a:grpSpLocks/>
          </p:cNvGrpSpPr>
          <p:nvPr/>
        </p:nvGrpSpPr>
        <p:grpSpPr bwMode="auto">
          <a:xfrm rot="7566059">
            <a:off x="3306763" y="4622800"/>
            <a:ext cx="1504950" cy="365125"/>
            <a:chOff x="816" y="2123"/>
            <a:chExt cx="2586" cy="805"/>
          </a:xfrm>
        </p:grpSpPr>
        <p:sp>
          <p:nvSpPr>
            <p:cNvPr id="30754" name="Freeform 34"/>
            <p:cNvSpPr>
              <a:spLocks noChangeAspect="1"/>
            </p:cNvSpPr>
            <p:nvPr/>
          </p:nvSpPr>
          <p:spPr bwMode="auto">
            <a:xfrm flipH="1">
              <a:off x="2001" y="2123"/>
              <a:ext cx="1401" cy="805"/>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5" name="Freeform 35"/>
            <p:cNvSpPr>
              <a:spLocks/>
            </p:cNvSpPr>
            <p:nvPr/>
          </p:nvSpPr>
          <p:spPr bwMode="auto">
            <a:xfrm flipH="1">
              <a:off x="816" y="2347"/>
              <a:ext cx="1306" cy="168"/>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6" name="Freeform 36"/>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Lst>
              <a:ahLst/>
              <a:cxnLst>
                <a:cxn ang="0">
                  <a:pos x="T0" y="T1"/>
                </a:cxn>
                <a:cxn ang="0">
                  <a:pos x="T2" y="T3"/>
                </a:cxn>
                <a:cxn ang="0">
                  <a:pos x="T4" y="T5"/>
                </a:cxn>
                <a:cxn ang="0">
                  <a:pos x="T6" y="T7"/>
                </a:cxn>
                <a:cxn ang="0">
                  <a:pos x="T8" y="T9"/>
                </a:cxn>
                <a:cxn ang="0">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Freeform 2"/>
          <p:cNvSpPr>
            <a:spLocks/>
          </p:cNvSpPr>
          <p:nvPr/>
        </p:nvSpPr>
        <p:spPr bwMode="auto">
          <a:xfrm>
            <a:off x="1433513" y="3646488"/>
            <a:ext cx="1476375" cy="2390775"/>
          </a:xfrm>
          <a:custGeom>
            <a:avLst/>
            <a:gdLst>
              <a:gd name="T0" fmla="*/ 469 w 930"/>
              <a:gd name="T1" fmla="*/ 103 h 1506"/>
              <a:gd name="T2" fmla="*/ 888 w 930"/>
              <a:gd name="T3" fmla="*/ 703 h 1506"/>
              <a:gd name="T4" fmla="*/ 724 w 930"/>
              <a:gd name="T5" fmla="*/ 1222 h 1506"/>
              <a:gd name="T6" fmla="*/ 272 w 930"/>
              <a:gd name="T7" fmla="*/ 1346 h 1506"/>
              <a:gd name="T8" fmla="*/ 33 w 930"/>
              <a:gd name="T9" fmla="*/ 259 h 1506"/>
              <a:gd name="T10" fmla="*/ 469 w 930"/>
              <a:gd name="T11" fmla="*/ 103 h 1506"/>
            </a:gdLst>
            <a:ahLst/>
            <a:cxnLst>
              <a:cxn ang="0">
                <a:pos x="T0" y="T1"/>
              </a:cxn>
              <a:cxn ang="0">
                <a:pos x="T2" y="T3"/>
              </a:cxn>
              <a:cxn ang="0">
                <a:pos x="T4" y="T5"/>
              </a:cxn>
              <a:cxn ang="0">
                <a:pos x="T6" y="T7"/>
              </a:cxn>
              <a:cxn ang="0">
                <a:pos x="T8" y="T9"/>
              </a:cxn>
              <a:cxn ang="0">
                <a:pos x="T10" y="T11"/>
              </a:cxn>
            </a:cxnLst>
            <a:rect l="0" t="0" r="r" b="b"/>
            <a:pathLst>
              <a:path w="930" h="1506">
                <a:moveTo>
                  <a:pt x="469" y="103"/>
                </a:moveTo>
                <a:cubicBezTo>
                  <a:pt x="611" y="177"/>
                  <a:pt x="846" y="516"/>
                  <a:pt x="888" y="703"/>
                </a:cubicBezTo>
                <a:cubicBezTo>
                  <a:pt x="930" y="890"/>
                  <a:pt x="826" y="1115"/>
                  <a:pt x="724" y="1222"/>
                </a:cubicBezTo>
                <a:cubicBezTo>
                  <a:pt x="622" y="1329"/>
                  <a:pt x="387" y="1506"/>
                  <a:pt x="272" y="1346"/>
                </a:cubicBezTo>
                <a:cubicBezTo>
                  <a:pt x="157" y="1186"/>
                  <a:pt x="0" y="466"/>
                  <a:pt x="33" y="259"/>
                </a:cubicBezTo>
                <a:cubicBezTo>
                  <a:pt x="66" y="52"/>
                  <a:pt x="321" y="0"/>
                  <a:pt x="469" y="103"/>
                </a:cubicBezTo>
                <a:close/>
              </a:path>
            </a:pathLst>
          </a:custGeom>
          <a:solidFill>
            <a:srgbClr val="00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47" name="Freeform 3"/>
          <p:cNvSpPr>
            <a:spLocks/>
          </p:cNvSpPr>
          <p:nvPr/>
        </p:nvSpPr>
        <p:spPr bwMode="auto">
          <a:xfrm>
            <a:off x="2841625" y="5167313"/>
            <a:ext cx="2905125" cy="857250"/>
          </a:xfrm>
          <a:custGeom>
            <a:avLst/>
            <a:gdLst>
              <a:gd name="T0" fmla="*/ 851 w 1830"/>
              <a:gd name="T1" fmla="*/ 6 h 540"/>
              <a:gd name="T2" fmla="*/ 912 w 1830"/>
              <a:gd name="T3" fmla="*/ 7 h 540"/>
              <a:gd name="T4" fmla="*/ 979 w 1830"/>
              <a:gd name="T5" fmla="*/ 7 h 540"/>
              <a:gd name="T6" fmla="*/ 1065 w 1830"/>
              <a:gd name="T7" fmla="*/ 15 h 540"/>
              <a:gd name="T8" fmla="*/ 1168 w 1830"/>
              <a:gd name="T9" fmla="*/ 30 h 540"/>
              <a:gd name="T10" fmla="*/ 1252 w 1830"/>
              <a:gd name="T11" fmla="*/ 45 h 540"/>
              <a:gd name="T12" fmla="*/ 1358 w 1830"/>
              <a:gd name="T13" fmla="*/ 71 h 540"/>
              <a:gd name="T14" fmla="*/ 1469 w 1830"/>
              <a:gd name="T15" fmla="*/ 109 h 540"/>
              <a:gd name="T16" fmla="*/ 1574 w 1830"/>
              <a:gd name="T17" fmla="*/ 154 h 540"/>
              <a:gd name="T18" fmla="*/ 1636 w 1830"/>
              <a:gd name="T19" fmla="*/ 188 h 540"/>
              <a:gd name="T20" fmla="*/ 1713 w 1830"/>
              <a:gd name="T21" fmla="*/ 233 h 540"/>
              <a:gd name="T22" fmla="*/ 1759 w 1830"/>
              <a:gd name="T23" fmla="*/ 268 h 540"/>
              <a:gd name="T24" fmla="*/ 1781 w 1830"/>
              <a:gd name="T25" fmla="*/ 293 h 540"/>
              <a:gd name="T26" fmla="*/ 1791 w 1830"/>
              <a:gd name="T27" fmla="*/ 302 h 540"/>
              <a:gd name="T28" fmla="*/ 1544 w 1830"/>
              <a:gd name="T29" fmla="*/ 449 h 540"/>
              <a:gd name="T30" fmla="*/ 1037 w 1830"/>
              <a:gd name="T31" fmla="*/ 529 h 540"/>
              <a:gd name="T32" fmla="*/ 111 w 1830"/>
              <a:gd name="T33" fmla="*/ 382 h 540"/>
              <a:gd name="T34" fmla="*/ 374 w 1830"/>
              <a:gd name="T35" fmla="*/ 143 h 540"/>
              <a:gd name="T36" fmla="*/ 572 w 1830"/>
              <a:gd name="T37" fmla="*/ 53 h 540"/>
              <a:gd name="T38" fmla="*/ 720 w 1830"/>
              <a:gd name="T39" fmla="*/ 20 h 540"/>
              <a:gd name="T40" fmla="*/ 851 w 1830"/>
              <a:gd name="T41"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0" h="540">
                <a:moveTo>
                  <a:pt x="851" y="6"/>
                </a:moveTo>
                <a:cubicBezTo>
                  <a:pt x="883" y="0"/>
                  <a:pt x="890" y="7"/>
                  <a:pt x="912" y="7"/>
                </a:cubicBezTo>
                <a:cubicBezTo>
                  <a:pt x="933" y="7"/>
                  <a:pt x="953" y="6"/>
                  <a:pt x="979" y="7"/>
                </a:cubicBezTo>
                <a:cubicBezTo>
                  <a:pt x="1004" y="9"/>
                  <a:pt x="1033" y="11"/>
                  <a:pt x="1065" y="15"/>
                </a:cubicBezTo>
                <a:cubicBezTo>
                  <a:pt x="1096" y="19"/>
                  <a:pt x="1136" y="24"/>
                  <a:pt x="1168" y="30"/>
                </a:cubicBezTo>
                <a:cubicBezTo>
                  <a:pt x="1199" y="35"/>
                  <a:pt x="1220" y="38"/>
                  <a:pt x="1252" y="45"/>
                </a:cubicBezTo>
                <a:cubicBezTo>
                  <a:pt x="1284" y="52"/>
                  <a:pt x="1322" y="61"/>
                  <a:pt x="1358" y="71"/>
                </a:cubicBezTo>
                <a:cubicBezTo>
                  <a:pt x="1394" y="82"/>
                  <a:pt x="1433" y="96"/>
                  <a:pt x="1469" y="109"/>
                </a:cubicBezTo>
                <a:cubicBezTo>
                  <a:pt x="1505" y="123"/>
                  <a:pt x="1546" y="141"/>
                  <a:pt x="1574" y="154"/>
                </a:cubicBezTo>
                <a:cubicBezTo>
                  <a:pt x="1602" y="167"/>
                  <a:pt x="1613" y="175"/>
                  <a:pt x="1636" y="188"/>
                </a:cubicBezTo>
                <a:cubicBezTo>
                  <a:pt x="1659" y="201"/>
                  <a:pt x="1692" y="219"/>
                  <a:pt x="1713" y="233"/>
                </a:cubicBezTo>
                <a:cubicBezTo>
                  <a:pt x="1733" y="246"/>
                  <a:pt x="1748" y="258"/>
                  <a:pt x="1759" y="268"/>
                </a:cubicBezTo>
                <a:cubicBezTo>
                  <a:pt x="1771" y="278"/>
                  <a:pt x="1776" y="287"/>
                  <a:pt x="1781" y="293"/>
                </a:cubicBezTo>
                <a:cubicBezTo>
                  <a:pt x="1786" y="299"/>
                  <a:pt x="1830" y="276"/>
                  <a:pt x="1791" y="302"/>
                </a:cubicBezTo>
                <a:cubicBezTo>
                  <a:pt x="1751" y="328"/>
                  <a:pt x="1669" y="411"/>
                  <a:pt x="1544" y="449"/>
                </a:cubicBezTo>
                <a:cubicBezTo>
                  <a:pt x="1418" y="487"/>
                  <a:pt x="1276" y="540"/>
                  <a:pt x="1037" y="529"/>
                </a:cubicBezTo>
                <a:cubicBezTo>
                  <a:pt x="798" y="518"/>
                  <a:pt x="222" y="446"/>
                  <a:pt x="111" y="382"/>
                </a:cubicBezTo>
                <a:cubicBezTo>
                  <a:pt x="0" y="318"/>
                  <a:pt x="297" y="198"/>
                  <a:pt x="374" y="143"/>
                </a:cubicBezTo>
                <a:cubicBezTo>
                  <a:pt x="451" y="88"/>
                  <a:pt x="514" y="73"/>
                  <a:pt x="572" y="53"/>
                </a:cubicBezTo>
                <a:cubicBezTo>
                  <a:pt x="630" y="33"/>
                  <a:pt x="674" y="28"/>
                  <a:pt x="720" y="20"/>
                </a:cubicBezTo>
                <a:cubicBezTo>
                  <a:pt x="766" y="12"/>
                  <a:pt x="824" y="9"/>
                  <a:pt x="851" y="6"/>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48" name="Rectangle 4"/>
          <p:cNvSpPr>
            <a:spLocks noGrp="1" noChangeArrowheads="1"/>
          </p:cNvSpPr>
          <p:nvPr>
            <p:ph type="title"/>
          </p:nvPr>
        </p:nvSpPr>
        <p:spPr/>
        <p:txBody>
          <a:bodyPr/>
          <a:lstStyle/>
          <a:p>
            <a:r>
              <a:rPr lang="en-US" altLang="en-US" sz="5400"/>
              <a:t>matching dielectric const.</a:t>
            </a:r>
            <a:endParaRPr lang="en-US" altLang="en-US" sz="4000"/>
          </a:p>
        </p:txBody>
      </p:sp>
      <p:sp>
        <p:nvSpPr>
          <p:cNvPr id="31749" name="Freeform 5"/>
          <p:cNvSpPr>
            <a:spLocks/>
          </p:cNvSpPr>
          <p:nvPr/>
        </p:nvSpPr>
        <p:spPr bwMode="auto">
          <a:xfrm>
            <a:off x="-1703388" y="2362200"/>
            <a:ext cx="11834813" cy="5210175"/>
          </a:xfrm>
          <a:custGeom>
            <a:avLst/>
            <a:gdLst>
              <a:gd name="T0" fmla="*/ 3723 w 7455"/>
              <a:gd name="T1" fmla="*/ 2238 h 3282"/>
              <a:gd name="T2" fmla="*/ 3768 w 7455"/>
              <a:gd name="T3" fmla="*/ 2238 h 3282"/>
              <a:gd name="T4" fmla="*/ 3827 w 7455"/>
              <a:gd name="T5" fmla="*/ 2238 h 3282"/>
              <a:gd name="T6" fmla="*/ 3905 w 7455"/>
              <a:gd name="T7" fmla="*/ 2233 h 3282"/>
              <a:gd name="T8" fmla="*/ 3987 w 7455"/>
              <a:gd name="T9" fmla="*/ 2226 h 3282"/>
              <a:gd name="T10" fmla="*/ 4123 w 7455"/>
              <a:gd name="T11" fmla="*/ 2209 h 3282"/>
              <a:gd name="T12" fmla="*/ 4250 w 7455"/>
              <a:gd name="T13" fmla="*/ 2184 h 3282"/>
              <a:gd name="T14" fmla="*/ 4406 w 7455"/>
              <a:gd name="T15" fmla="*/ 2140 h 3282"/>
              <a:gd name="T16" fmla="*/ 4536 w 7455"/>
              <a:gd name="T17" fmla="*/ 2091 h 3282"/>
              <a:gd name="T18" fmla="*/ 4637 w 7455"/>
              <a:gd name="T19" fmla="*/ 2042 h 3282"/>
              <a:gd name="T20" fmla="*/ 4731 w 7455"/>
              <a:gd name="T21" fmla="*/ 1983 h 3282"/>
              <a:gd name="T22" fmla="*/ 4804 w 7455"/>
              <a:gd name="T23" fmla="*/ 1921 h 3282"/>
              <a:gd name="T24" fmla="*/ 4845 w 7455"/>
              <a:gd name="T25" fmla="*/ 1878 h 3282"/>
              <a:gd name="T26" fmla="*/ 4892 w 7455"/>
              <a:gd name="T27" fmla="*/ 1842 h 3282"/>
              <a:gd name="T28" fmla="*/ 5163 w 7455"/>
              <a:gd name="T29" fmla="*/ 1836 h 3282"/>
              <a:gd name="T30" fmla="*/ 5330 w 7455"/>
              <a:gd name="T31" fmla="*/ 1836 h 3282"/>
              <a:gd name="T32" fmla="*/ 5408 w 7455"/>
              <a:gd name="T33" fmla="*/ 1794 h 3282"/>
              <a:gd name="T34" fmla="*/ 5414 w 7455"/>
              <a:gd name="T35" fmla="*/ 1674 h 3282"/>
              <a:gd name="T36" fmla="*/ 5418 w 7455"/>
              <a:gd name="T37" fmla="*/ 1540 h 3282"/>
              <a:gd name="T38" fmla="*/ 5417 w 7455"/>
              <a:gd name="T39" fmla="*/ 849 h 3282"/>
              <a:gd name="T40" fmla="*/ 5414 w 7455"/>
              <a:gd name="T41" fmla="*/ 534 h 3282"/>
              <a:gd name="T42" fmla="*/ 5435 w 7455"/>
              <a:gd name="T43" fmla="*/ 411 h 3282"/>
              <a:gd name="T44" fmla="*/ 5492 w 7455"/>
              <a:gd name="T45" fmla="*/ 291 h 3282"/>
              <a:gd name="T46" fmla="*/ 5639 w 7455"/>
              <a:gd name="T47" fmla="*/ 195 h 3282"/>
              <a:gd name="T48" fmla="*/ 5927 w 7455"/>
              <a:gd name="T49" fmla="*/ 183 h 3282"/>
              <a:gd name="T50" fmla="*/ 6308 w 7455"/>
              <a:gd name="T51" fmla="*/ 180 h 3282"/>
              <a:gd name="T52" fmla="*/ 6743 w 7455"/>
              <a:gd name="T53" fmla="*/ 177 h 3282"/>
              <a:gd name="T54" fmla="*/ 7127 w 7455"/>
              <a:gd name="T55" fmla="*/ 183 h 3282"/>
              <a:gd name="T56" fmla="*/ 7289 w 7455"/>
              <a:gd name="T57" fmla="*/ 180 h 3282"/>
              <a:gd name="T58" fmla="*/ 7310 w 7455"/>
              <a:gd name="T59" fmla="*/ 446 h 3282"/>
              <a:gd name="T60" fmla="*/ 7063 w 7455"/>
              <a:gd name="T61" fmla="*/ 2857 h 3282"/>
              <a:gd name="T62" fmla="*/ 4957 w 7455"/>
              <a:gd name="T63" fmla="*/ 2947 h 3282"/>
              <a:gd name="T64" fmla="*/ 736 w 7455"/>
              <a:gd name="T65" fmla="*/ 2873 h 3282"/>
              <a:gd name="T66" fmla="*/ 538 w 7455"/>
              <a:gd name="T67" fmla="*/ 495 h 3282"/>
              <a:gd name="T68" fmla="*/ 563 w 7455"/>
              <a:gd name="T69" fmla="*/ 198 h 3282"/>
              <a:gd name="T70" fmla="*/ 1583 w 7455"/>
              <a:gd name="T71" fmla="*/ 165 h 3282"/>
              <a:gd name="T72" fmla="*/ 2060 w 7455"/>
              <a:gd name="T73" fmla="*/ 171 h 3282"/>
              <a:gd name="T74" fmla="*/ 2240 w 7455"/>
              <a:gd name="T75" fmla="*/ 255 h 3282"/>
              <a:gd name="T76" fmla="*/ 2342 w 7455"/>
              <a:gd name="T77" fmla="*/ 474 h 3282"/>
              <a:gd name="T78" fmla="*/ 2336 w 7455"/>
              <a:gd name="T79" fmla="*/ 1146 h 3282"/>
              <a:gd name="T80" fmla="*/ 2339 w 7455"/>
              <a:gd name="T81" fmla="*/ 1719 h 3282"/>
              <a:gd name="T82" fmla="*/ 2351 w 7455"/>
              <a:gd name="T83" fmla="*/ 1842 h 3282"/>
              <a:gd name="T84" fmla="*/ 2456 w 7455"/>
              <a:gd name="T85" fmla="*/ 1881 h 3282"/>
              <a:gd name="T86" fmla="*/ 2793 w 7455"/>
              <a:gd name="T87" fmla="*/ 1886 h 3282"/>
              <a:gd name="T88" fmla="*/ 2990 w 7455"/>
              <a:gd name="T89" fmla="*/ 2034 h 3282"/>
              <a:gd name="T90" fmla="*/ 3155 w 7455"/>
              <a:gd name="T91" fmla="*/ 2165 h 3282"/>
              <a:gd name="T92" fmla="*/ 3426 w 7455"/>
              <a:gd name="T93" fmla="*/ 2223 h 3282"/>
              <a:gd name="T94" fmla="*/ 3723 w 7455"/>
              <a:gd name="T95" fmla="*/ 2238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5" h="3282">
                <a:moveTo>
                  <a:pt x="3723" y="2238"/>
                </a:moveTo>
                <a:cubicBezTo>
                  <a:pt x="3763" y="2232"/>
                  <a:pt x="3751" y="2238"/>
                  <a:pt x="3768" y="2238"/>
                </a:cubicBezTo>
                <a:cubicBezTo>
                  <a:pt x="3786" y="2238"/>
                  <a:pt x="3804" y="2238"/>
                  <a:pt x="3827" y="2238"/>
                </a:cubicBezTo>
                <a:cubicBezTo>
                  <a:pt x="3850" y="2237"/>
                  <a:pt x="3878" y="2234"/>
                  <a:pt x="3905" y="2233"/>
                </a:cubicBezTo>
                <a:cubicBezTo>
                  <a:pt x="3931" y="2231"/>
                  <a:pt x="3950" y="2230"/>
                  <a:pt x="3987" y="2226"/>
                </a:cubicBezTo>
                <a:cubicBezTo>
                  <a:pt x="4023" y="2222"/>
                  <a:pt x="4079" y="2216"/>
                  <a:pt x="4123" y="2209"/>
                </a:cubicBezTo>
                <a:cubicBezTo>
                  <a:pt x="4167" y="2202"/>
                  <a:pt x="4203" y="2195"/>
                  <a:pt x="4250" y="2184"/>
                </a:cubicBezTo>
                <a:cubicBezTo>
                  <a:pt x="4298" y="2172"/>
                  <a:pt x="4358" y="2155"/>
                  <a:pt x="4406" y="2140"/>
                </a:cubicBezTo>
                <a:cubicBezTo>
                  <a:pt x="4454" y="2124"/>
                  <a:pt x="4498" y="2107"/>
                  <a:pt x="4536" y="2091"/>
                </a:cubicBezTo>
                <a:cubicBezTo>
                  <a:pt x="4575" y="2074"/>
                  <a:pt x="4604" y="2060"/>
                  <a:pt x="4637" y="2042"/>
                </a:cubicBezTo>
                <a:cubicBezTo>
                  <a:pt x="4669" y="2024"/>
                  <a:pt x="4703" y="2003"/>
                  <a:pt x="4731" y="1983"/>
                </a:cubicBezTo>
                <a:cubicBezTo>
                  <a:pt x="4759" y="1962"/>
                  <a:pt x="4785" y="1938"/>
                  <a:pt x="4804" y="1921"/>
                </a:cubicBezTo>
                <a:cubicBezTo>
                  <a:pt x="4823" y="1904"/>
                  <a:pt x="4830" y="1891"/>
                  <a:pt x="4845" y="1878"/>
                </a:cubicBezTo>
                <a:cubicBezTo>
                  <a:pt x="4860" y="1865"/>
                  <a:pt x="4839" y="1849"/>
                  <a:pt x="4892" y="1842"/>
                </a:cubicBezTo>
                <a:cubicBezTo>
                  <a:pt x="4945" y="1835"/>
                  <a:pt x="5090" y="1837"/>
                  <a:pt x="5163" y="1836"/>
                </a:cubicBezTo>
                <a:cubicBezTo>
                  <a:pt x="5236" y="1835"/>
                  <a:pt x="5289" y="1843"/>
                  <a:pt x="5330" y="1836"/>
                </a:cubicBezTo>
                <a:cubicBezTo>
                  <a:pt x="5371" y="1829"/>
                  <a:pt x="5394" y="1821"/>
                  <a:pt x="5408" y="1794"/>
                </a:cubicBezTo>
                <a:cubicBezTo>
                  <a:pt x="5422" y="1767"/>
                  <a:pt x="5412" y="1716"/>
                  <a:pt x="5414" y="1674"/>
                </a:cubicBezTo>
                <a:cubicBezTo>
                  <a:pt x="5416" y="1632"/>
                  <a:pt x="5418" y="1677"/>
                  <a:pt x="5418" y="1540"/>
                </a:cubicBezTo>
                <a:cubicBezTo>
                  <a:pt x="5418" y="1403"/>
                  <a:pt x="5418" y="1017"/>
                  <a:pt x="5417" y="849"/>
                </a:cubicBezTo>
                <a:cubicBezTo>
                  <a:pt x="5416" y="681"/>
                  <a:pt x="5411" y="607"/>
                  <a:pt x="5414" y="534"/>
                </a:cubicBezTo>
                <a:cubicBezTo>
                  <a:pt x="5417" y="461"/>
                  <a:pt x="5422" y="452"/>
                  <a:pt x="5435" y="411"/>
                </a:cubicBezTo>
                <a:cubicBezTo>
                  <a:pt x="5448" y="370"/>
                  <a:pt x="5458" y="327"/>
                  <a:pt x="5492" y="291"/>
                </a:cubicBezTo>
                <a:cubicBezTo>
                  <a:pt x="5526" y="255"/>
                  <a:pt x="5567" y="213"/>
                  <a:pt x="5639" y="195"/>
                </a:cubicBezTo>
                <a:cubicBezTo>
                  <a:pt x="5711" y="177"/>
                  <a:pt x="5816" y="185"/>
                  <a:pt x="5927" y="183"/>
                </a:cubicBezTo>
                <a:cubicBezTo>
                  <a:pt x="6038" y="181"/>
                  <a:pt x="6172" y="181"/>
                  <a:pt x="6308" y="180"/>
                </a:cubicBezTo>
                <a:cubicBezTo>
                  <a:pt x="6444" y="179"/>
                  <a:pt x="6607" y="177"/>
                  <a:pt x="6743" y="177"/>
                </a:cubicBezTo>
                <a:cubicBezTo>
                  <a:pt x="6879" y="177"/>
                  <a:pt x="7036" y="182"/>
                  <a:pt x="7127" y="183"/>
                </a:cubicBezTo>
                <a:cubicBezTo>
                  <a:pt x="7218" y="184"/>
                  <a:pt x="7259" y="136"/>
                  <a:pt x="7289" y="180"/>
                </a:cubicBezTo>
                <a:cubicBezTo>
                  <a:pt x="7319" y="224"/>
                  <a:pt x="7348" y="0"/>
                  <a:pt x="7310" y="446"/>
                </a:cubicBezTo>
                <a:cubicBezTo>
                  <a:pt x="7272" y="892"/>
                  <a:pt x="7455" y="2440"/>
                  <a:pt x="7063" y="2857"/>
                </a:cubicBezTo>
                <a:cubicBezTo>
                  <a:pt x="6671" y="3274"/>
                  <a:pt x="6011" y="2944"/>
                  <a:pt x="4957" y="2947"/>
                </a:cubicBezTo>
                <a:cubicBezTo>
                  <a:pt x="3903" y="2950"/>
                  <a:pt x="1472" y="3282"/>
                  <a:pt x="736" y="2873"/>
                </a:cubicBezTo>
                <a:cubicBezTo>
                  <a:pt x="0" y="2464"/>
                  <a:pt x="567" y="941"/>
                  <a:pt x="538" y="495"/>
                </a:cubicBezTo>
                <a:cubicBezTo>
                  <a:pt x="509" y="49"/>
                  <a:pt x="389" y="253"/>
                  <a:pt x="563" y="198"/>
                </a:cubicBezTo>
                <a:cubicBezTo>
                  <a:pt x="737" y="143"/>
                  <a:pt x="1334" y="169"/>
                  <a:pt x="1583" y="165"/>
                </a:cubicBezTo>
                <a:cubicBezTo>
                  <a:pt x="1832" y="161"/>
                  <a:pt x="1951" y="156"/>
                  <a:pt x="2060" y="171"/>
                </a:cubicBezTo>
                <a:cubicBezTo>
                  <a:pt x="2169" y="186"/>
                  <a:pt x="2193" y="204"/>
                  <a:pt x="2240" y="255"/>
                </a:cubicBezTo>
                <a:cubicBezTo>
                  <a:pt x="2287" y="306"/>
                  <a:pt x="2326" y="326"/>
                  <a:pt x="2342" y="474"/>
                </a:cubicBezTo>
                <a:cubicBezTo>
                  <a:pt x="2358" y="622"/>
                  <a:pt x="2336" y="939"/>
                  <a:pt x="2336" y="1146"/>
                </a:cubicBezTo>
                <a:cubicBezTo>
                  <a:pt x="2336" y="1353"/>
                  <a:pt x="2337" y="1603"/>
                  <a:pt x="2339" y="1719"/>
                </a:cubicBezTo>
                <a:cubicBezTo>
                  <a:pt x="2341" y="1835"/>
                  <a:pt x="2332" y="1815"/>
                  <a:pt x="2351" y="1842"/>
                </a:cubicBezTo>
                <a:cubicBezTo>
                  <a:pt x="2370" y="1869"/>
                  <a:pt x="2382" y="1874"/>
                  <a:pt x="2456" y="1881"/>
                </a:cubicBezTo>
                <a:cubicBezTo>
                  <a:pt x="2530" y="1888"/>
                  <a:pt x="2704" y="1861"/>
                  <a:pt x="2793" y="1886"/>
                </a:cubicBezTo>
                <a:cubicBezTo>
                  <a:pt x="2882" y="1911"/>
                  <a:pt x="2930" y="1988"/>
                  <a:pt x="2990" y="2034"/>
                </a:cubicBezTo>
                <a:cubicBezTo>
                  <a:pt x="3050" y="2080"/>
                  <a:pt x="3082" y="2134"/>
                  <a:pt x="3155" y="2165"/>
                </a:cubicBezTo>
                <a:cubicBezTo>
                  <a:pt x="3228" y="2196"/>
                  <a:pt x="3331" y="2211"/>
                  <a:pt x="3426" y="2223"/>
                </a:cubicBezTo>
                <a:cubicBezTo>
                  <a:pt x="3521" y="2235"/>
                  <a:pt x="3661" y="2235"/>
                  <a:pt x="3723" y="2238"/>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750" name="Group 6"/>
          <p:cNvGrpSpPr>
            <a:grpSpLocks/>
          </p:cNvGrpSpPr>
          <p:nvPr/>
        </p:nvGrpSpPr>
        <p:grpSpPr bwMode="auto">
          <a:xfrm>
            <a:off x="5197475" y="5548313"/>
            <a:ext cx="277813" cy="238125"/>
            <a:chOff x="3192" y="2215"/>
            <a:chExt cx="920" cy="943"/>
          </a:xfrm>
        </p:grpSpPr>
        <p:sp>
          <p:nvSpPr>
            <p:cNvPr id="31751" name="Freeform 7"/>
            <p:cNvSpPr>
              <a:spLocks/>
            </p:cNvSpPr>
            <p:nvPr/>
          </p:nvSpPr>
          <p:spPr bwMode="auto">
            <a:xfrm>
              <a:off x="3192" y="2220"/>
              <a:ext cx="918" cy="938"/>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2" name="Line 8"/>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3" name="Line 9"/>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4" name="Line 10"/>
            <p:cNvSpPr>
              <a:spLocks noChangeShapeType="1"/>
            </p:cNvSpPr>
            <p:nvPr/>
          </p:nvSpPr>
          <p:spPr bwMode="auto">
            <a:xfrm flipV="1">
              <a:off x="3791" y="2408"/>
              <a:ext cx="138" cy="51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5" name="Line 11"/>
            <p:cNvSpPr>
              <a:spLocks noChangeShapeType="1"/>
            </p:cNvSpPr>
            <p:nvPr/>
          </p:nvSpPr>
          <p:spPr bwMode="auto">
            <a:xfrm flipV="1">
              <a:off x="3992" y="2383"/>
              <a:ext cx="120" cy="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6" name="Freeform 12"/>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7" name="Freeform 13"/>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8" name="Freeform 14"/>
            <p:cNvSpPr>
              <a:spLocks/>
            </p:cNvSpPr>
            <p:nvPr/>
          </p:nvSpPr>
          <p:spPr bwMode="auto">
            <a:xfrm>
              <a:off x="3930" y="2338"/>
              <a:ext cx="182" cy="70"/>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9" name="Freeform 15"/>
            <p:cNvSpPr>
              <a:spLocks/>
            </p:cNvSpPr>
            <p:nvPr/>
          </p:nvSpPr>
          <p:spPr bwMode="auto">
            <a:xfrm>
              <a:off x="3412" y="2215"/>
              <a:ext cx="698" cy="167"/>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1760" name="Freeform 16"/>
          <p:cNvSpPr>
            <a:spLocks/>
          </p:cNvSpPr>
          <p:nvPr/>
        </p:nvSpPr>
        <p:spPr bwMode="auto">
          <a:xfrm>
            <a:off x="-4402138" y="2506663"/>
            <a:ext cx="6708776" cy="457200"/>
          </a:xfrm>
          <a:custGeom>
            <a:avLst/>
            <a:gdLst>
              <a:gd name="T0" fmla="*/ 0 w 4226"/>
              <a:gd name="T1" fmla="*/ 50 h 288"/>
              <a:gd name="T2" fmla="*/ 1242 w 4226"/>
              <a:gd name="T3" fmla="*/ 42 h 288"/>
              <a:gd name="T4" fmla="*/ 2987 w 4226"/>
              <a:gd name="T5" fmla="*/ 34 h 288"/>
              <a:gd name="T6" fmla="*/ 4024 w 4226"/>
              <a:gd name="T7" fmla="*/ 42 h 288"/>
              <a:gd name="T8" fmla="*/ 4197 w 4226"/>
              <a:gd name="T9" fmla="*/ 288 h 288"/>
            </a:gdLst>
            <a:ahLst/>
            <a:cxnLst>
              <a:cxn ang="0">
                <a:pos x="T0" y="T1"/>
              </a:cxn>
              <a:cxn ang="0">
                <a:pos x="T2" y="T3"/>
              </a:cxn>
              <a:cxn ang="0">
                <a:pos x="T4" y="T5"/>
              </a:cxn>
              <a:cxn ang="0">
                <a:pos x="T6" y="T7"/>
              </a:cxn>
              <a:cxn ang="0">
                <a:pos x="T8" y="T9"/>
              </a:cxn>
            </a:cxnLst>
            <a:rect l="0" t="0" r="r" b="b"/>
            <a:pathLst>
              <a:path w="4226" h="288">
                <a:moveTo>
                  <a:pt x="0" y="50"/>
                </a:moveTo>
                <a:cubicBezTo>
                  <a:pt x="207" y="49"/>
                  <a:pt x="744" y="45"/>
                  <a:pt x="1242" y="42"/>
                </a:cubicBezTo>
                <a:cubicBezTo>
                  <a:pt x="1740" y="39"/>
                  <a:pt x="2523" y="34"/>
                  <a:pt x="2987" y="34"/>
                </a:cubicBezTo>
                <a:cubicBezTo>
                  <a:pt x="3451" y="34"/>
                  <a:pt x="3822" y="0"/>
                  <a:pt x="4024" y="42"/>
                </a:cubicBezTo>
                <a:cubicBezTo>
                  <a:pt x="4226" y="84"/>
                  <a:pt x="4161" y="237"/>
                  <a:pt x="4197" y="288"/>
                </a:cubicBezTo>
              </a:path>
            </a:pathLst>
          </a:custGeom>
          <a:noFill/>
          <a:ln w="101600">
            <a:solidFill>
              <a:srgbClr val="BEBEBE"/>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61" name="Freeform 17"/>
          <p:cNvSpPr>
            <a:spLocks/>
          </p:cNvSpPr>
          <p:nvPr/>
        </p:nvSpPr>
        <p:spPr bwMode="auto">
          <a:xfrm>
            <a:off x="6570663" y="2573338"/>
            <a:ext cx="2795587" cy="469900"/>
          </a:xfrm>
          <a:custGeom>
            <a:avLst/>
            <a:gdLst>
              <a:gd name="T0" fmla="*/ 0 w 1761"/>
              <a:gd name="T1" fmla="*/ 296 h 296"/>
              <a:gd name="T2" fmla="*/ 214 w 1761"/>
              <a:gd name="T3" fmla="*/ 58 h 296"/>
              <a:gd name="T4" fmla="*/ 453 w 1761"/>
              <a:gd name="T5" fmla="*/ 16 h 296"/>
              <a:gd name="T6" fmla="*/ 1761 w 1761"/>
              <a:gd name="T7" fmla="*/ 0 h 296"/>
            </a:gdLst>
            <a:ahLst/>
            <a:cxnLst>
              <a:cxn ang="0">
                <a:pos x="T0" y="T1"/>
              </a:cxn>
              <a:cxn ang="0">
                <a:pos x="T2" y="T3"/>
              </a:cxn>
              <a:cxn ang="0">
                <a:pos x="T4" y="T5"/>
              </a:cxn>
              <a:cxn ang="0">
                <a:pos x="T6" y="T7"/>
              </a:cxn>
            </a:cxnLst>
            <a:rect l="0" t="0" r="r" b="b"/>
            <a:pathLst>
              <a:path w="1761" h="296">
                <a:moveTo>
                  <a:pt x="0" y="296"/>
                </a:moveTo>
                <a:cubicBezTo>
                  <a:pt x="69" y="200"/>
                  <a:pt x="139" y="105"/>
                  <a:pt x="214" y="58"/>
                </a:cubicBezTo>
                <a:cubicBezTo>
                  <a:pt x="289" y="11"/>
                  <a:pt x="195" y="26"/>
                  <a:pt x="453" y="16"/>
                </a:cubicBezTo>
                <a:cubicBezTo>
                  <a:pt x="711" y="6"/>
                  <a:pt x="1489" y="3"/>
                  <a:pt x="1761" y="0"/>
                </a:cubicBezTo>
              </a:path>
            </a:pathLst>
          </a:custGeom>
          <a:noFill/>
          <a:ln w="88900">
            <a:solidFill>
              <a:srgbClr val="BEBEBE"/>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762" name="Group 18"/>
          <p:cNvGrpSpPr>
            <a:grpSpLocks/>
          </p:cNvGrpSpPr>
          <p:nvPr/>
        </p:nvGrpSpPr>
        <p:grpSpPr bwMode="auto">
          <a:xfrm>
            <a:off x="2522538" y="2835275"/>
            <a:ext cx="4037012" cy="2012950"/>
            <a:chOff x="1589" y="1786"/>
            <a:chExt cx="2543" cy="1268"/>
          </a:xfrm>
        </p:grpSpPr>
        <p:sp>
          <p:nvSpPr>
            <p:cNvPr id="31763" name="Oval 19"/>
            <p:cNvSpPr>
              <a:spLocks noChangeArrowheads="1"/>
            </p:cNvSpPr>
            <p:nvPr/>
          </p:nvSpPr>
          <p:spPr bwMode="auto">
            <a:xfrm>
              <a:off x="1589" y="178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64" name="Oval 20"/>
            <p:cNvSpPr>
              <a:spLocks noChangeArrowheads="1"/>
            </p:cNvSpPr>
            <p:nvPr/>
          </p:nvSpPr>
          <p:spPr bwMode="auto">
            <a:xfrm>
              <a:off x="3775" y="189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65" name="Oval 21"/>
            <p:cNvSpPr>
              <a:spLocks noChangeArrowheads="1"/>
            </p:cNvSpPr>
            <p:nvPr/>
          </p:nvSpPr>
          <p:spPr bwMode="auto">
            <a:xfrm>
              <a:off x="2669" y="2241"/>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66" name="Oval 22"/>
            <p:cNvSpPr>
              <a:spLocks noChangeArrowheads="1"/>
            </p:cNvSpPr>
            <p:nvPr/>
          </p:nvSpPr>
          <p:spPr bwMode="auto">
            <a:xfrm>
              <a:off x="1877" y="207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67" name="Oval 23"/>
            <p:cNvSpPr>
              <a:spLocks noChangeArrowheads="1"/>
            </p:cNvSpPr>
            <p:nvPr/>
          </p:nvSpPr>
          <p:spPr bwMode="auto">
            <a:xfrm>
              <a:off x="1971" y="2801"/>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68" name="Oval 24"/>
            <p:cNvSpPr>
              <a:spLocks noChangeArrowheads="1"/>
            </p:cNvSpPr>
            <p:nvPr/>
          </p:nvSpPr>
          <p:spPr bwMode="auto">
            <a:xfrm>
              <a:off x="3202" y="244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69" name="Oval 25"/>
            <p:cNvSpPr>
              <a:spLocks noChangeArrowheads="1"/>
            </p:cNvSpPr>
            <p:nvPr/>
          </p:nvSpPr>
          <p:spPr bwMode="auto">
            <a:xfrm>
              <a:off x="2796" y="186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70" name="Oval 26"/>
            <p:cNvSpPr>
              <a:spLocks noChangeArrowheads="1"/>
            </p:cNvSpPr>
            <p:nvPr/>
          </p:nvSpPr>
          <p:spPr bwMode="auto">
            <a:xfrm>
              <a:off x="2357" y="255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71" name="Oval 27"/>
            <p:cNvSpPr>
              <a:spLocks noChangeArrowheads="1"/>
            </p:cNvSpPr>
            <p:nvPr/>
          </p:nvSpPr>
          <p:spPr bwMode="auto">
            <a:xfrm>
              <a:off x="3276" y="2230"/>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72" name="Oval 28"/>
            <p:cNvSpPr>
              <a:spLocks noChangeArrowheads="1"/>
            </p:cNvSpPr>
            <p:nvPr/>
          </p:nvSpPr>
          <p:spPr bwMode="auto">
            <a:xfrm>
              <a:off x="3364" y="297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73" name="Oval 29"/>
            <p:cNvSpPr>
              <a:spLocks noChangeArrowheads="1"/>
            </p:cNvSpPr>
            <p:nvPr/>
          </p:nvSpPr>
          <p:spPr bwMode="auto">
            <a:xfrm>
              <a:off x="3921" y="2603"/>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74" name="Oval 30"/>
            <p:cNvSpPr>
              <a:spLocks noChangeArrowheads="1"/>
            </p:cNvSpPr>
            <p:nvPr/>
          </p:nvSpPr>
          <p:spPr bwMode="auto">
            <a:xfrm>
              <a:off x="2228" y="1873"/>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75" name="Oval 31"/>
            <p:cNvSpPr>
              <a:spLocks noChangeArrowheads="1"/>
            </p:cNvSpPr>
            <p:nvPr/>
          </p:nvSpPr>
          <p:spPr bwMode="auto">
            <a:xfrm>
              <a:off x="4076" y="299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776" name="Oval 32"/>
            <p:cNvSpPr>
              <a:spLocks noChangeArrowheads="1"/>
            </p:cNvSpPr>
            <p:nvPr/>
          </p:nvSpPr>
          <p:spPr bwMode="auto">
            <a:xfrm>
              <a:off x="2585" y="2922"/>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1777" name="Group 33"/>
          <p:cNvGrpSpPr>
            <a:grpSpLocks/>
          </p:cNvGrpSpPr>
          <p:nvPr/>
        </p:nvGrpSpPr>
        <p:grpSpPr bwMode="auto">
          <a:xfrm rot="7566059">
            <a:off x="2824163" y="4176712"/>
            <a:ext cx="1504950" cy="365125"/>
            <a:chOff x="816" y="2123"/>
            <a:chExt cx="2586" cy="805"/>
          </a:xfrm>
        </p:grpSpPr>
        <p:sp>
          <p:nvSpPr>
            <p:cNvPr id="31778" name="Freeform 34"/>
            <p:cNvSpPr>
              <a:spLocks noChangeAspect="1"/>
            </p:cNvSpPr>
            <p:nvPr/>
          </p:nvSpPr>
          <p:spPr bwMode="auto">
            <a:xfrm flipH="1">
              <a:off x="2001" y="2123"/>
              <a:ext cx="1401" cy="805"/>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79" name="Freeform 35"/>
            <p:cNvSpPr>
              <a:spLocks/>
            </p:cNvSpPr>
            <p:nvPr/>
          </p:nvSpPr>
          <p:spPr bwMode="auto">
            <a:xfrm flipH="1">
              <a:off x="816" y="2347"/>
              <a:ext cx="1306" cy="168"/>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80" name="Freeform 36"/>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Lst>
              <a:ahLst/>
              <a:cxnLst>
                <a:cxn ang="0">
                  <a:pos x="T0" y="T1"/>
                </a:cxn>
                <a:cxn ang="0">
                  <a:pos x="T2" y="T3"/>
                </a:cxn>
                <a:cxn ang="0">
                  <a:pos x="T4" y="T5"/>
                </a:cxn>
                <a:cxn ang="0">
                  <a:pos x="T6" y="T7"/>
                </a:cxn>
                <a:cxn ang="0">
                  <a:pos x="T8" y="T9"/>
                </a:cxn>
                <a:cxn ang="0">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Freeform 2"/>
          <p:cNvSpPr>
            <a:spLocks/>
          </p:cNvSpPr>
          <p:nvPr/>
        </p:nvSpPr>
        <p:spPr bwMode="auto">
          <a:xfrm>
            <a:off x="1919288" y="3659188"/>
            <a:ext cx="1141412" cy="2006600"/>
          </a:xfrm>
          <a:custGeom>
            <a:avLst/>
            <a:gdLst>
              <a:gd name="T0" fmla="*/ 163 w 719"/>
              <a:gd name="T1" fmla="*/ 95 h 1264"/>
              <a:gd name="T2" fmla="*/ 322 w 719"/>
              <a:gd name="T3" fmla="*/ 262 h 1264"/>
              <a:gd name="T4" fmla="*/ 437 w 719"/>
              <a:gd name="T5" fmla="*/ 435 h 1264"/>
              <a:gd name="T6" fmla="*/ 552 w 719"/>
              <a:gd name="T7" fmla="*/ 484 h 1264"/>
              <a:gd name="T8" fmla="*/ 700 w 719"/>
              <a:gd name="T9" fmla="*/ 410 h 1264"/>
              <a:gd name="T10" fmla="*/ 667 w 719"/>
              <a:gd name="T11" fmla="*/ 633 h 1264"/>
              <a:gd name="T12" fmla="*/ 585 w 719"/>
              <a:gd name="T13" fmla="*/ 879 h 1264"/>
              <a:gd name="T14" fmla="*/ 453 w 719"/>
              <a:gd name="T15" fmla="*/ 1159 h 1264"/>
              <a:gd name="T16" fmla="*/ 247 w 719"/>
              <a:gd name="T17" fmla="*/ 1110 h 1264"/>
              <a:gd name="T18" fmla="*/ 66 w 719"/>
              <a:gd name="T19" fmla="*/ 1135 h 1264"/>
              <a:gd name="T20" fmla="*/ 1 w 719"/>
              <a:gd name="T21" fmla="*/ 336 h 1264"/>
              <a:gd name="T22" fmla="*/ 75 w 719"/>
              <a:gd name="T23" fmla="*/ 40 h 1264"/>
              <a:gd name="T24" fmla="*/ 163 w 719"/>
              <a:gd name="T25" fmla="*/ 95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9" h="1264">
                <a:moveTo>
                  <a:pt x="163" y="95"/>
                </a:moveTo>
                <a:cubicBezTo>
                  <a:pt x="201" y="123"/>
                  <a:pt x="276" y="205"/>
                  <a:pt x="322" y="262"/>
                </a:cubicBezTo>
                <a:cubicBezTo>
                  <a:pt x="368" y="319"/>
                  <a:pt x="399" y="398"/>
                  <a:pt x="437" y="435"/>
                </a:cubicBezTo>
                <a:cubicBezTo>
                  <a:pt x="475" y="472"/>
                  <a:pt x="508" y="488"/>
                  <a:pt x="552" y="484"/>
                </a:cubicBezTo>
                <a:cubicBezTo>
                  <a:pt x="596" y="480"/>
                  <a:pt x="681" y="385"/>
                  <a:pt x="700" y="410"/>
                </a:cubicBezTo>
                <a:cubicBezTo>
                  <a:pt x="719" y="435"/>
                  <a:pt x="686" y="555"/>
                  <a:pt x="667" y="633"/>
                </a:cubicBezTo>
                <a:cubicBezTo>
                  <a:pt x="648" y="711"/>
                  <a:pt x="621" y="791"/>
                  <a:pt x="585" y="879"/>
                </a:cubicBezTo>
                <a:cubicBezTo>
                  <a:pt x="549" y="967"/>
                  <a:pt x="509" y="1121"/>
                  <a:pt x="453" y="1159"/>
                </a:cubicBezTo>
                <a:cubicBezTo>
                  <a:pt x="397" y="1197"/>
                  <a:pt x="311" y="1114"/>
                  <a:pt x="247" y="1110"/>
                </a:cubicBezTo>
                <a:cubicBezTo>
                  <a:pt x="183" y="1106"/>
                  <a:pt x="107" y="1264"/>
                  <a:pt x="66" y="1135"/>
                </a:cubicBezTo>
                <a:cubicBezTo>
                  <a:pt x="25" y="1006"/>
                  <a:pt x="0" y="518"/>
                  <a:pt x="1" y="336"/>
                </a:cubicBezTo>
                <a:cubicBezTo>
                  <a:pt x="2" y="154"/>
                  <a:pt x="48" y="80"/>
                  <a:pt x="75" y="40"/>
                </a:cubicBezTo>
                <a:cubicBezTo>
                  <a:pt x="102" y="0"/>
                  <a:pt x="145" y="84"/>
                  <a:pt x="163" y="95"/>
                </a:cubicBezTo>
                <a:close/>
              </a:path>
            </a:pathLst>
          </a:custGeom>
          <a:gradFill rotWithShape="1">
            <a:gsLst>
              <a:gs pos="0">
                <a:srgbClr val="00FFFF"/>
              </a:gs>
              <a:gs pos="100000">
                <a:schemeClr val="accent1"/>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1" name="Freeform 3"/>
          <p:cNvSpPr>
            <a:spLocks/>
          </p:cNvSpPr>
          <p:nvPr/>
        </p:nvSpPr>
        <p:spPr bwMode="auto">
          <a:xfrm>
            <a:off x="2841625" y="5167313"/>
            <a:ext cx="2905125" cy="857250"/>
          </a:xfrm>
          <a:custGeom>
            <a:avLst/>
            <a:gdLst>
              <a:gd name="T0" fmla="*/ 851 w 1830"/>
              <a:gd name="T1" fmla="*/ 6 h 540"/>
              <a:gd name="T2" fmla="*/ 912 w 1830"/>
              <a:gd name="T3" fmla="*/ 7 h 540"/>
              <a:gd name="T4" fmla="*/ 979 w 1830"/>
              <a:gd name="T5" fmla="*/ 7 h 540"/>
              <a:gd name="T6" fmla="*/ 1065 w 1830"/>
              <a:gd name="T7" fmla="*/ 15 h 540"/>
              <a:gd name="T8" fmla="*/ 1168 w 1830"/>
              <a:gd name="T9" fmla="*/ 30 h 540"/>
              <a:gd name="T10" fmla="*/ 1252 w 1830"/>
              <a:gd name="T11" fmla="*/ 45 h 540"/>
              <a:gd name="T12" fmla="*/ 1358 w 1830"/>
              <a:gd name="T13" fmla="*/ 71 h 540"/>
              <a:gd name="T14" fmla="*/ 1469 w 1830"/>
              <a:gd name="T15" fmla="*/ 109 h 540"/>
              <a:gd name="T16" fmla="*/ 1574 w 1830"/>
              <a:gd name="T17" fmla="*/ 154 h 540"/>
              <a:gd name="T18" fmla="*/ 1636 w 1830"/>
              <a:gd name="T19" fmla="*/ 188 h 540"/>
              <a:gd name="T20" fmla="*/ 1713 w 1830"/>
              <a:gd name="T21" fmla="*/ 233 h 540"/>
              <a:gd name="T22" fmla="*/ 1759 w 1830"/>
              <a:gd name="T23" fmla="*/ 268 h 540"/>
              <a:gd name="T24" fmla="*/ 1781 w 1830"/>
              <a:gd name="T25" fmla="*/ 293 h 540"/>
              <a:gd name="T26" fmla="*/ 1791 w 1830"/>
              <a:gd name="T27" fmla="*/ 302 h 540"/>
              <a:gd name="T28" fmla="*/ 1544 w 1830"/>
              <a:gd name="T29" fmla="*/ 449 h 540"/>
              <a:gd name="T30" fmla="*/ 1037 w 1830"/>
              <a:gd name="T31" fmla="*/ 529 h 540"/>
              <a:gd name="T32" fmla="*/ 111 w 1830"/>
              <a:gd name="T33" fmla="*/ 382 h 540"/>
              <a:gd name="T34" fmla="*/ 374 w 1830"/>
              <a:gd name="T35" fmla="*/ 143 h 540"/>
              <a:gd name="T36" fmla="*/ 572 w 1830"/>
              <a:gd name="T37" fmla="*/ 53 h 540"/>
              <a:gd name="T38" fmla="*/ 720 w 1830"/>
              <a:gd name="T39" fmla="*/ 20 h 540"/>
              <a:gd name="T40" fmla="*/ 851 w 1830"/>
              <a:gd name="T41"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0" h="540">
                <a:moveTo>
                  <a:pt x="851" y="6"/>
                </a:moveTo>
                <a:cubicBezTo>
                  <a:pt x="883" y="0"/>
                  <a:pt x="890" y="7"/>
                  <a:pt x="912" y="7"/>
                </a:cubicBezTo>
                <a:cubicBezTo>
                  <a:pt x="933" y="7"/>
                  <a:pt x="953" y="6"/>
                  <a:pt x="979" y="7"/>
                </a:cubicBezTo>
                <a:cubicBezTo>
                  <a:pt x="1004" y="9"/>
                  <a:pt x="1033" y="11"/>
                  <a:pt x="1065" y="15"/>
                </a:cubicBezTo>
                <a:cubicBezTo>
                  <a:pt x="1096" y="19"/>
                  <a:pt x="1136" y="24"/>
                  <a:pt x="1168" y="30"/>
                </a:cubicBezTo>
                <a:cubicBezTo>
                  <a:pt x="1199" y="35"/>
                  <a:pt x="1220" y="38"/>
                  <a:pt x="1252" y="45"/>
                </a:cubicBezTo>
                <a:cubicBezTo>
                  <a:pt x="1284" y="52"/>
                  <a:pt x="1322" y="61"/>
                  <a:pt x="1358" y="71"/>
                </a:cubicBezTo>
                <a:cubicBezTo>
                  <a:pt x="1394" y="82"/>
                  <a:pt x="1433" y="96"/>
                  <a:pt x="1469" y="109"/>
                </a:cubicBezTo>
                <a:cubicBezTo>
                  <a:pt x="1505" y="123"/>
                  <a:pt x="1546" y="141"/>
                  <a:pt x="1574" y="154"/>
                </a:cubicBezTo>
                <a:cubicBezTo>
                  <a:pt x="1602" y="167"/>
                  <a:pt x="1613" y="175"/>
                  <a:pt x="1636" y="188"/>
                </a:cubicBezTo>
                <a:cubicBezTo>
                  <a:pt x="1659" y="201"/>
                  <a:pt x="1692" y="219"/>
                  <a:pt x="1713" y="233"/>
                </a:cubicBezTo>
                <a:cubicBezTo>
                  <a:pt x="1733" y="246"/>
                  <a:pt x="1748" y="258"/>
                  <a:pt x="1759" y="268"/>
                </a:cubicBezTo>
                <a:cubicBezTo>
                  <a:pt x="1771" y="278"/>
                  <a:pt x="1776" y="287"/>
                  <a:pt x="1781" y="293"/>
                </a:cubicBezTo>
                <a:cubicBezTo>
                  <a:pt x="1786" y="299"/>
                  <a:pt x="1830" y="276"/>
                  <a:pt x="1791" y="302"/>
                </a:cubicBezTo>
                <a:cubicBezTo>
                  <a:pt x="1751" y="328"/>
                  <a:pt x="1669" y="411"/>
                  <a:pt x="1544" y="449"/>
                </a:cubicBezTo>
                <a:cubicBezTo>
                  <a:pt x="1418" y="487"/>
                  <a:pt x="1276" y="540"/>
                  <a:pt x="1037" y="529"/>
                </a:cubicBezTo>
                <a:cubicBezTo>
                  <a:pt x="798" y="518"/>
                  <a:pt x="222" y="446"/>
                  <a:pt x="111" y="382"/>
                </a:cubicBezTo>
                <a:cubicBezTo>
                  <a:pt x="0" y="318"/>
                  <a:pt x="297" y="198"/>
                  <a:pt x="374" y="143"/>
                </a:cubicBezTo>
                <a:cubicBezTo>
                  <a:pt x="451" y="88"/>
                  <a:pt x="514" y="73"/>
                  <a:pt x="572" y="53"/>
                </a:cubicBezTo>
                <a:cubicBezTo>
                  <a:pt x="630" y="33"/>
                  <a:pt x="674" y="28"/>
                  <a:pt x="720" y="20"/>
                </a:cubicBezTo>
                <a:cubicBezTo>
                  <a:pt x="766" y="12"/>
                  <a:pt x="824" y="9"/>
                  <a:pt x="851" y="6"/>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2" name="Rectangle 4"/>
          <p:cNvSpPr>
            <a:spLocks noGrp="1" noChangeArrowheads="1"/>
          </p:cNvSpPr>
          <p:nvPr>
            <p:ph type="title"/>
          </p:nvPr>
        </p:nvSpPr>
        <p:spPr/>
        <p:txBody>
          <a:bodyPr/>
          <a:lstStyle/>
          <a:p>
            <a:r>
              <a:rPr lang="en-US" altLang="en-US" sz="5400"/>
              <a:t>matching dielectric const.</a:t>
            </a:r>
            <a:endParaRPr lang="en-US" altLang="en-US" sz="4000"/>
          </a:p>
        </p:txBody>
      </p:sp>
      <p:sp>
        <p:nvSpPr>
          <p:cNvPr id="32773" name="Freeform 5"/>
          <p:cNvSpPr>
            <a:spLocks/>
          </p:cNvSpPr>
          <p:nvPr/>
        </p:nvSpPr>
        <p:spPr bwMode="auto">
          <a:xfrm>
            <a:off x="-1703388" y="2362200"/>
            <a:ext cx="11834813" cy="5210175"/>
          </a:xfrm>
          <a:custGeom>
            <a:avLst/>
            <a:gdLst>
              <a:gd name="T0" fmla="*/ 3723 w 7455"/>
              <a:gd name="T1" fmla="*/ 2238 h 3282"/>
              <a:gd name="T2" fmla="*/ 3768 w 7455"/>
              <a:gd name="T3" fmla="*/ 2238 h 3282"/>
              <a:gd name="T4" fmla="*/ 3827 w 7455"/>
              <a:gd name="T5" fmla="*/ 2238 h 3282"/>
              <a:gd name="T6" fmla="*/ 3905 w 7455"/>
              <a:gd name="T7" fmla="*/ 2233 h 3282"/>
              <a:gd name="T8" fmla="*/ 3987 w 7455"/>
              <a:gd name="T9" fmla="*/ 2226 h 3282"/>
              <a:gd name="T10" fmla="*/ 4123 w 7455"/>
              <a:gd name="T11" fmla="*/ 2209 h 3282"/>
              <a:gd name="T12" fmla="*/ 4250 w 7455"/>
              <a:gd name="T13" fmla="*/ 2184 h 3282"/>
              <a:gd name="T14" fmla="*/ 4406 w 7455"/>
              <a:gd name="T15" fmla="*/ 2140 h 3282"/>
              <a:gd name="T16" fmla="*/ 4536 w 7455"/>
              <a:gd name="T17" fmla="*/ 2091 h 3282"/>
              <a:gd name="T18" fmla="*/ 4637 w 7455"/>
              <a:gd name="T19" fmla="*/ 2042 h 3282"/>
              <a:gd name="T20" fmla="*/ 4731 w 7455"/>
              <a:gd name="T21" fmla="*/ 1983 h 3282"/>
              <a:gd name="T22" fmla="*/ 4804 w 7455"/>
              <a:gd name="T23" fmla="*/ 1921 h 3282"/>
              <a:gd name="T24" fmla="*/ 4845 w 7455"/>
              <a:gd name="T25" fmla="*/ 1878 h 3282"/>
              <a:gd name="T26" fmla="*/ 4892 w 7455"/>
              <a:gd name="T27" fmla="*/ 1842 h 3282"/>
              <a:gd name="T28" fmla="*/ 5163 w 7455"/>
              <a:gd name="T29" fmla="*/ 1836 h 3282"/>
              <a:gd name="T30" fmla="*/ 5330 w 7455"/>
              <a:gd name="T31" fmla="*/ 1836 h 3282"/>
              <a:gd name="T32" fmla="*/ 5408 w 7455"/>
              <a:gd name="T33" fmla="*/ 1794 h 3282"/>
              <a:gd name="T34" fmla="*/ 5414 w 7455"/>
              <a:gd name="T35" fmla="*/ 1674 h 3282"/>
              <a:gd name="T36" fmla="*/ 5418 w 7455"/>
              <a:gd name="T37" fmla="*/ 1540 h 3282"/>
              <a:gd name="T38" fmla="*/ 5417 w 7455"/>
              <a:gd name="T39" fmla="*/ 849 h 3282"/>
              <a:gd name="T40" fmla="*/ 5414 w 7455"/>
              <a:gd name="T41" fmla="*/ 534 h 3282"/>
              <a:gd name="T42" fmla="*/ 5435 w 7455"/>
              <a:gd name="T43" fmla="*/ 411 h 3282"/>
              <a:gd name="T44" fmla="*/ 5492 w 7455"/>
              <a:gd name="T45" fmla="*/ 291 h 3282"/>
              <a:gd name="T46" fmla="*/ 5639 w 7455"/>
              <a:gd name="T47" fmla="*/ 195 h 3282"/>
              <a:gd name="T48" fmla="*/ 5927 w 7455"/>
              <a:gd name="T49" fmla="*/ 183 h 3282"/>
              <a:gd name="T50" fmla="*/ 6308 w 7455"/>
              <a:gd name="T51" fmla="*/ 180 h 3282"/>
              <a:gd name="T52" fmla="*/ 6743 w 7455"/>
              <a:gd name="T53" fmla="*/ 177 h 3282"/>
              <a:gd name="T54" fmla="*/ 7127 w 7455"/>
              <a:gd name="T55" fmla="*/ 183 h 3282"/>
              <a:gd name="T56" fmla="*/ 7289 w 7455"/>
              <a:gd name="T57" fmla="*/ 180 h 3282"/>
              <a:gd name="T58" fmla="*/ 7310 w 7455"/>
              <a:gd name="T59" fmla="*/ 446 h 3282"/>
              <a:gd name="T60" fmla="*/ 7063 w 7455"/>
              <a:gd name="T61" fmla="*/ 2857 h 3282"/>
              <a:gd name="T62" fmla="*/ 4957 w 7455"/>
              <a:gd name="T63" fmla="*/ 2947 h 3282"/>
              <a:gd name="T64" fmla="*/ 736 w 7455"/>
              <a:gd name="T65" fmla="*/ 2873 h 3282"/>
              <a:gd name="T66" fmla="*/ 538 w 7455"/>
              <a:gd name="T67" fmla="*/ 495 h 3282"/>
              <a:gd name="T68" fmla="*/ 563 w 7455"/>
              <a:gd name="T69" fmla="*/ 198 h 3282"/>
              <a:gd name="T70" fmla="*/ 1583 w 7455"/>
              <a:gd name="T71" fmla="*/ 165 h 3282"/>
              <a:gd name="T72" fmla="*/ 2060 w 7455"/>
              <a:gd name="T73" fmla="*/ 171 h 3282"/>
              <a:gd name="T74" fmla="*/ 2240 w 7455"/>
              <a:gd name="T75" fmla="*/ 255 h 3282"/>
              <a:gd name="T76" fmla="*/ 2342 w 7455"/>
              <a:gd name="T77" fmla="*/ 474 h 3282"/>
              <a:gd name="T78" fmla="*/ 2336 w 7455"/>
              <a:gd name="T79" fmla="*/ 1146 h 3282"/>
              <a:gd name="T80" fmla="*/ 2339 w 7455"/>
              <a:gd name="T81" fmla="*/ 1719 h 3282"/>
              <a:gd name="T82" fmla="*/ 2351 w 7455"/>
              <a:gd name="T83" fmla="*/ 1842 h 3282"/>
              <a:gd name="T84" fmla="*/ 2456 w 7455"/>
              <a:gd name="T85" fmla="*/ 1881 h 3282"/>
              <a:gd name="T86" fmla="*/ 2793 w 7455"/>
              <a:gd name="T87" fmla="*/ 1886 h 3282"/>
              <a:gd name="T88" fmla="*/ 2990 w 7455"/>
              <a:gd name="T89" fmla="*/ 2034 h 3282"/>
              <a:gd name="T90" fmla="*/ 3155 w 7455"/>
              <a:gd name="T91" fmla="*/ 2165 h 3282"/>
              <a:gd name="T92" fmla="*/ 3426 w 7455"/>
              <a:gd name="T93" fmla="*/ 2223 h 3282"/>
              <a:gd name="T94" fmla="*/ 3723 w 7455"/>
              <a:gd name="T95" fmla="*/ 2238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5" h="3282">
                <a:moveTo>
                  <a:pt x="3723" y="2238"/>
                </a:moveTo>
                <a:cubicBezTo>
                  <a:pt x="3763" y="2232"/>
                  <a:pt x="3751" y="2238"/>
                  <a:pt x="3768" y="2238"/>
                </a:cubicBezTo>
                <a:cubicBezTo>
                  <a:pt x="3786" y="2238"/>
                  <a:pt x="3804" y="2238"/>
                  <a:pt x="3827" y="2238"/>
                </a:cubicBezTo>
                <a:cubicBezTo>
                  <a:pt x="3850" y="2237"/>
                  <a:pt x="3878" y="2234"/>
                  <a:pt x="3905" y="2233"/>
                </a:cubicBezTo>
                <a:cubicBezTo>
                  <a:pt x="3931" y="2231"/>
                  <a:pt x="3950" y="2230"/>
                  <a:pt x="3987" y="2226"/>
                </a:cubicBezTo>
                <a:cubicBezTo>
                  <a:pt x="4023" y="2222"/>
                  <a:pt x="4079" y="2216"/>
                  <a:pt x="4123" y="2209"/>
                </a:cubicBezTo>
                <a:cubicBezTo>
                  <a:pt x="4167" y="2202"/>
                  <a:pt x="4203" y="2195"/>
                  <a:pt x="4250" y="2184"/>
                </a:cubicBezTo>
                <a:cubicBezTo>
                  <a:pt x="4298" y="2172"/>
                  <a:pt x="4358" y="2155"/>
                  <a:pt x="4406" y="2140"/>
                </a:cubicBezTo>
                <a:cubicBezTo>
                  <a:pt x="4454" y="2124"/>
                  <a:pt x="4498" y="2107"/>
                  <a:pt x="4536" y="2091"/>
                </a:cubicBezTo>
                <a:cubicBezTo>
                  <a:pt x="4575" y="2074"/>
                  <a:pt x="4604" y="2060"/>
                  <a:pt x="4637" y="2042"/>
                </a:cubicBezTo>
                <a:cubicBezTo>
                  <a:pt x="4669" y="2024"/>
                  <a:pt x="4703" y="2003"/>
                  <a:pt x="4731" y="1983"/>
                </a:cubicBezTo>
                <a:cubicBezTo>
                  <a:pt x="4759" y="1962"/>
                  <a:pt x="4785" y="1938"/>
                  <a:pt x="4804" y="1921"/>
                </a:cubicBezTo>
                <a:cubicBezTo>
                  <a:pt x="4823" y="1904"/>
                  <a:pt x="4830" y="1891"/>
                  <a:pt x="4845" y="1878"/>
                </a:cubicBezTo>
                <a:cubicBezTo>
                  <a:pt x="4860" y="1865"/>
                  <a:pt x="4839" y="1849"/>
                  <a:pt x="4892" y="1842"/>
                </a:cubicBezTo>
                <a:cubicBezTo>
                  <a:pt x="4945" y="1835"/>
                  <a:pt x="5090" y="1837"/>
                  <a:pt x="5163" y="1836"/>
                </a:cubicBezTo>
                <a:cubicBezTo>
                  <a:pt x="5236" y="1835"/>
                  <a:pt x="5289" y="1843"/>
                  <a:pt x="5330" y="1836"/>
                </a:cubicBezTo>
                <a:cubicBezTo>
                  <a:pt x="5371" y="1829"/>
                  <a:pt x="5394" y="1821"/>
                  <a:pt x="5408" y="1794"/>
                </a:cubicBezTo>
                <a:cubicBezTo>
                  <a:pt x="5422" y="1767"/>
                  <a:pt x="5412" y="1716"/>
                  <a:pt x="5414" y="1674"/>
                </a:cubicBezTo>
                <a:cubicBezTo>
                  <a:pt x="5416" y="1632"/>
                  <a:pt x="5418" y="1677"/>
                  <a:pt x="5418" y="1540"/>
                </a:cubicBezTo>
                <a:cubicBezTo>
                  <a:pt x="5418" y="1403"/>
                  <a:pt x="5418" y="1017"/>
                  <a:pt x="5417" y="849"/>
                </a:cubicBezTo>
                <a:cubicBezTo>
                  <a:pt x="5416" y="681"/>
                  <a:pt x="5411" y="607"/>
                  <a:pt x="5414" y="534"/>
                </a:cubicBezTo>
                <a:cubicBezTo>
                  <a:pt x="5417" y="461"/>
                  <a:pt x="5422" y="452"/>
                  <a:pt x="5435" y="411"/>
                </a:cubicBezTo>
                <a:cubicBezTo>
                  <a:pt x="5448" y="370"/>
                  <a:pt x="5458" y="327"/>
                  <a:pt x="5492" y="291"/>
                </a:cubicBezTo>
                <a:cubicBezTo>
                  <a:pt x="5526" y="255"/>
                  <a:pt x="5567" y="213"/>
                  <a:pt x="5639" y="195"/>
                </a:cubicBezTo>
                <a:cubicBezTo>
                  <a:pt x="5711" y="177"/>
                  <a:pt x="5816" y="185"/>
                  <a:pt x="5927" y="183"/>
                </a:cubicBezTo>
                <a:cubicBezTo>
                  <a:pt x="6038" y="181"/>
                  <a:pt x="6172" y="181"/>
                  <a:pt x="6308" y="180"/>
                </a:cubicBezTo>
                <a:cubicBezTo>
                  <a:pt x="6444" y="179"/>
                  <a:pt x="6607" y="177"/>
                  <a:pt x="6743" y="177"/>
                </a:cubicBezTo>
                <a:cubicBezTo>
                  <a:pt x="6879" y="177"/>
                  <a:pt x="7036" y="182"/>
                  <a:pt x="7127" y="183"/>
                </a:cubicBezTo>
                <a:cubicBezTo>
                  <a:pt x="7218" y="184"/>
                  <a:pt x="7259" y="136"/>
                  <a:pt x="7289" y="180"/>
                </a:cubicBezTo>
                <a:cubicBezTo>
                  <a:pt x="7319" y="224"/>
                  <a:pt x="7348" y="0"/>
                  <a:pt x="7310" y="446"/>
                </a:cubicBezTo>
                <a:cubicBezTo>
                  <a:pt x="7272" y="892"/>
                  <a:pt x="7455" y="2440"/>
                  <a:pt x="7063" y="2857"/>
                </a:cubicBezTo>
                <a:cubicBezTo>
                  <a:pt x="6671" y="3274"/>
                  <a:pt x="6011" y="2944"/>
                  <a:pt x="4957" y="2947"/>
                </a:cubicBezTo>
                <a:cubicBezTo>
                  <a:pt x="3903" y="2950"/>
                  <a:pt x="1472" y="3282"/>
                  <a:pt x="736" y="2873"/>
                </a:cubicBezTo>
                <a:cubicBezTo>
                  <a:pt x="0" y="2464"/>
                  <a:pt x="567" y="941"/>
                  <a:pt x="538" y="495"/>
                </a:cubicBezTo>
                <a:cubicBezTo>
                  <a:pt x="509" y="49"/>
                  <a:pt x="389" y="253"/>
                  <a:pt x="563" y="198"/>
                </a:cubicBezTo>
                <a:cubicBezTo>
                  <a:pt x="737" y="143"/>
                  <a:pt x="1334" y="169"/>
                  <a:pt x="1583" y="165"/>
                </a:cubicBezTo>
                <a:cubicBezTo>
                  <a:pt x="1832" y="161"/>
                  <a:pt x="1951" y="156"/>
                  <a:pt x="2060" y="171"/>
                </a:cubicBezTo>
                <a:cubicBezTo>
                  <a:pt x="2169" y="186"/>
                  <a:pt x="2193" y="204"/>
                  <a:pt x="2240" y="255"/>
                </a:cubicBezTo>
                <a:cubicBezTo>
                  <a:pt x="2287" y="306"/>
                  <a:pt x="2326" y="326"/>
                  <a:pt x="2342" y="474"/>
                </a:cubicBezTo>
                <a:cubicBezTo>
                  <a:pt x="2358" y="622"/>
                  <a:pt x="2336" y="939"/>
                  <a:pt x="2336" y="1146"/>
                </a:cubicBezTo>
                <a:cubicBezTo>
                  <a:pt x="2336" y="1353"/>
                  <a:pt x="2337" y="1603"/>
                  <a:pt x="2339" y="1719"/>
                </a:cubicBezTo>
                <a:cubicBezTo>
                  <a:pt x="2341" y="1835"/>
                  <a:pt x="2332" y="1815"/>
                  <a:pt x="2351" y="1842"/>
                </a:cubicBezTo>
                <a:cubicBezTo>
                  <a:pt x="2370" y="1869"/>
                  <a:pt x="2382" y="1874"/>
                  <a:pt x="2456" y="1881"/>
                </a:cubicBezTo>
                <a:cubicBezTo>
                  <a:pt x="2530" y="1888"/>
                  <a:pt x="2704" y="1861"/>
                  <a:pt x="2793" y="1886"/>
                </a:cubicBezTo>
                <a:cubicBezTo>
                  <a:pt x="2882" y="1911"/>
                  <a:pt x="2930" y="1988"/>
                  <a:pt x="2990" y="2034"/>
                </a:cubicBezTo>
                <a:cubicBezTo>
                  <a:pt x="3050" y="2080"/>
                  <a:pt x="3082" y="2134"/>
                  <a:pt x="3155" y="2165"/>
                </a:cubicBezTo>
                <a:cubicBezTo>
                  <a:pt x="3228" y="2196"/>
                  <a:pt x="3331" y="2211"/>
                  <a:pt x="3426" y="2223"/>
                </a:cubicBezTo>
                <a:cubicBezTo>
                  <a:pt x="3521" y="2235"/>
                  <a:pt x="3661" y="2235"/>
                  <a:pt x="3723" y="2238"/>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2774" name="Group 6"/>
          <p:cNvGrpSpPr>
            <a:grpSpLocks/>
          </p:cNvGrpSpPr>
          <p:nvPr/>
        </p:nvGrpSpPr>
        <p:grpSpPr bwMode="auto">
          <a:xfrm>
            <a:off x="5197475" y="5548313"/>
            <a:ext cx="277813" cy="238125"/>
            <a:chOff x="3192" y="2215"/>
            <a:chExt cx="920" cy="943"/>
          </a:xfrm>
        </p:grpSpPr>
        <p:sp>
          <p:nvSpPr>
            <p:cNvPr id="32775" name="Freeform 7"/>
            <p:cNvSpPr>
              <a:spLocks/>
            </p:cNvSpPr>
            <p:nvPr/>
          </p:nvSpPr>
          <p:spPr bwMode="auto">
            <a:xfrm>
              <a:off x="3192" y="2220"/>
              <a:ext cx="918" cy="938"/>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6" name="Line 8"/>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7" name="Line 9"/>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8" name="Line 10"/>
            <p:cNvSpPr>
              <a:spLocks noChangeShapeType="1"/>
            </p:cNvSpPr>
            <p:nvPr/>
          </p:nvSpPr>
          <p:spPr bwMode="auto">
            <a:xfrm flipV="1">
              <a:off x="3791" y="2408"/>
              <a:ext cx="138" cy="51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9" name="Line 11"/>
            <p:cNvSpPr>
              <a:spLocks noChangeShapeType="1"/>
            </p:cNvSpPr>
            <p:nvPr/>
          </p:nvSpPr>
          <p:spPr bwMode="auto">
            <a:xfrm flipV="1">
              <a:off x="3992" y="2383"/>
              <a:ext cx="120" cy="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0" name="Freeform 12"/>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1" name="Freeform 13"/>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2" name="Freeform 14"/>
            <p:cNvSpPr>
              <a:spLocks/>
            </p:cNvSpPr>
            <p:nvPr/>
          </p:nvSpPr>
          <p:spPr bwMode="auto">
            <a:xfrm>
              <a:off x="3930" y="2338"/>
              <a:ext cx="182" cy="70"/>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3" name="Freeform 15"/>
            <p:cNvSpPr>
              <a:spLocks/>
            </p:cNvSpPr>
            <p:nvPr/>
          </p:nvSpPr>
          <p:spPr bwMode="auto">
            <a:xfrm>
              <a:off x="3412" y="2215"/>
              <a:ext cx="698" cy="167"/>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2784" name="Freeform 16"/>
          <p:cNvSpPr>
            <a:spLocks/>
          </p:cNvSpPr>
          <p:nvPr/>
        </p:nvSpPr>
        <p:spPr bwMode="auto">
          <a:xfrm>
            <a:off x="-4402138" y="2506663"/>
            <a:ext cx="6708776" cy="457200"/>
          </a:xfrm>
          <a:custGeom>
            <a:avLst/>
            <a:gdLst>
              <a:gd name="T0" fmla="*/ 0 w 4226"/>
              <a:gd name="T1" fmla="*/ 50 h 288"/>
              <a:gd name="T2" fmla="*/ 1242 w 4226"/>
              <a:gd name="T3" fmla="*/ 42 h 288"/>
              <a:gd name="T4" fmla="*/ 2987 w 4226"/>
              <a:gd name="T5" fmla="*/ 34 h 288"/>
              <a:gd name="T6" fmla="*/ 4024 w 4226"/>
              <a:gd name="T7" fmla="*/ 42 h 288"/>
              <a:gd name="T8" fmla="*/ 4197 w 4226"/>
              <a:gd name="T9" fmla="*/ 288 h 288"/>
            </a:gdLst>
            <a:ahLst/>
            <a:cxnLst>
              <a:cxn ang="0">
                <a:pos x="T0" y="T1"/>
              </a:cxn>
              <a:cxn ang="0">
                <a:pos x="T2" y="T3"/>
              </a:cxn>
              <a:cxn ang="0">
                <a:pos x="T4" y="T5"/>
              </a:cxn>
              <a:cxn ang="0">
                <a:pos x="T6" y="T7"/>
              </a:cxn>
              <a:cxn ang="0">
                <a:pos x="T8" y="T9"/>
              </a:cxn>
            </a:cxnLst>
            <a:rect l="0" t="0" r="r" b="b"/>
            <a:pathLst>
              <a:path w="4226" h="288">
                <a:moveTo>
                  <a:pt x="0" y="50"/>
                </a:moveTo>
                <a:cubicBezTo>
                  <a:pt x="207" y="49"/>
                  <a:pt x="744" y="45"/>
                  <a:pt x="1242" y="42"/>
                </a:cubicBezTo>
                <a:cubicBezTo>
                  <a:pt x="1740" y="39"/>
                  <a:pt x="2523" y="34"/>
                  <a:pt x="2987" y="34"/>
                </a:cubicBezTo>
                <a:cubicBezTo>
                  <a:pt x="3451" y="34"/>
                  <a:pt x="3822" y="0"/>
                  <a:pt x="4024" y="42"/>
                </a:cubicBezTo>
                <a:cubicBezTo>
                  <a:pt x="4226" y="84"/>
                  <a:pt x="4161" y="237"/>
                  <a:pt x="4197" y="288"/>
                </a:cubicBezTo>
              </a:path>
            </a:pathLst>
          </a:custGeom>
          <a:noFill/>
          <a:ln w="101600">
            <a:solidFill>
              <a:srgbClr val="BEBEBE"/>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5" name="Freeform 17"/>
          <p:cNvSpPr>
            <a:spLocks/>
          </p:cNvSpPr>
          <p:nvPr/>
        </p:nvSpPr>
        <p:spPr bwMode="auto">
          <a:xfrm>
            <a:off x="6570663" y="2573338"/>
            <a:ext cx="2795587" cy="469900"/>
          </a:xfrm>
          <a:custGeom>
            <a:avLst/>
            <a:gdLst>
              <a:gd name="T0" fmla="*/ 0 w 1761"/>
              <a:gd name="T1" fmla="*/ 296 h 296"/>
              <a:gd name="T2" fmla="*/ 214 w 1761"/>
              <a:gd name="T3" fmla="*/ 58 h 296"/>
              <a:gd name="T4" fmla="*/ 453 w 1761"/>
              <a:gd name="T5" fmla="*/ 16 h 296"/>
              <a:gd name="T6" fmla="*/ 1761 w 1761"/>
              <a:gd name="T7" fmla="*/ 0 h 296"/>
            </a:gdLst>
            <a:ahLst/>
            <a:cxnLst>
              <a:cxn ang="0">
                <a:pos x="T0" y="T1"/>
              </a:cxn>
              <a:cxn ang="0">
                <a:pos x="T2" y="T3"/>
              </a:cxn>
              <a:cxn ang="0">
                <a:pos x="T4" y="T5"/>
              </a:cxn>
              <a:cxn ang="0">
                <a:pos x="T6" y="T7"/>
              </a:cxn>
            </a:cxnLst>
            <a:rect l="0" t="0" r="r" b="b"/>
            <a:pathLst>
              <a:path w="1761" h="296">
                <a:moveTo>
                  <a:pt x="0" y="296"/>
                </a:moveTo>
                <a:cubicBezTo>
                  <a:pt x="69" y="200"/>
                  <a:pt x="139" y="105"/>
                  <a:pt x="214" y="58"/>
                </a:cubicBezTo>
                <a:cubicBezTo>
                  <a:pt x="289" y="11"/>
                  <a:pt x="195" y="26"/>
                  <a:pt x="453" y="16"/>
                </a:cubicBezTo>
                <a:cubicBezTo>
                  <a:pt x="711" y="6"/>
                  <a:pt x="1489" y="3"/>
                  <a:pt x="1761" y="0"/>
                </a:cubicBezTo>
              </a:path>
            </a:pathLst>
          </a:custGeom>
          <a:noFill/>
          <a:ln w="88900">
            <a:solidFill>
              <a:srgbClr val="BEBEBE"/>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2786" name="Group 18"/>
          <p:cNvGrpSpPr>
            <a:grpSpLocks/>
          </p:cNvGrpSpPr>
          <p:nvPr/>
        </p:nvGrpSpPr>
        <p:grpSpPr bwMode="auto">
          <a:xfrm>
            <a:off x="2522538" y="2835275"/>
            <a:ext cx="4037012" cy="2012950"/>
            <a:chOff x="1589" y="1786"/>
            <a:chExt cx="2543" cy="1268"/>
          </a:xfrm>
        </p:grpSpPr>
        <p:sp>
          <p:nvSpPr>
            <p:cNvPr id="32787" name="Oval 19"/>
            <p:cNvSpPr>
              <a:spLocks noChangeArrowheads="1"/>
            </p:cNvSpPr>
            <p:nvPr/>
          </p:nvSpPr>
          <p:spPr bwMode="auto">
            <a:xfrm>
              <a:off x="1589" y="178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88" name="Oval 20"/>
            <p:cNvSpPr>
              <a:spLocks noChangeArrowheads="1"/>
            </p:cNvSpPr>
            <p:nvPr/>
          </p:nvSpPr>
          <p:spPr bwMode="auto">
            <a:xfrm>
              <a:off x="3775" y="189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89" name="Oval 21"/>
            <p:cNvSpPr>
              <a:spLocks noChangeArrowheads="1"/>
            </p:cNvSpPr>
            <p:nvPr/>
          </p:nvSpPr>
          <p:spPr bwMode="auto">
            <a:xfrm>
              <a:off x="2669" y="2241"/>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90" name="Oval 22"/>
            <p:cNvSpPr>
              <a:spLocks noChangeArrowheads="1"/>
            </p:cNvSpPr>
            <p:nvPr/>
          </p:nvSpPr>
          <p:spPr bwMode="auto">
            <a:xfrm>
              <a:off x="1877" y="207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91" name="Oval 23"/>
            <p:cNvSpPr>
              <a:spLocks noChangeArrowheads="1"/>
            </p:cNvSpPr>
            <p:nvPr/>
          </p:nvSpPr>
          <p:spPr bwMode="auto">
            <a:xfrm>
              <a:off x="1971" y="2801"/>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92" name="Oval 24"/>
            <p:cNvSpPr>
              <a:spLocks noChangeArrowheads="1"/>
            </p:cNvSpPr>
            <p:nvPr/>
          </p:nvSpPr>
          <p:spPr bwMode="auto">
            <a:xfrm>
              <a:off x="3202" y="244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93" name="Oval 25"/>
            <p:cNvSpPr>
              <a:spLocks noChangeArrowheads="1"/>
            </p:cNvSpPr>
            <p:nvPr/>
          </p:nvSpPr>
          <p:spPr bwMode="auto">
            <a:xfrm>
              <a:off x="2796" y="186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94" name="Oval 26"/>
            <p:cNvSpPr>
              <a:spLocks noChangeArrowheads="1"/>
            </p:cNvSpPr>
            <p:nvPr/>
          </p:nvSpPr>
          <p:spPr bwMode="auto">
            <a:xfrm>
              <a:off x="2357" y="255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95" name="Oval 27"/>
            <p:cNvSpPr>
              <a:spLocks noChangeArrowheads="1"/>
            </p:cNvSpPr>
            <p:nvPr/>
          </p:nvSpPr>
          <p:spPr bwMode="auto">
            <a:xfrm>
              <a:off x="3276" y="2230"/>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96" name="Oval 28"/>
            <p:cNvSpPr>
              <a:spLocks noChangeArrowheads="1"/>
            </p:cNvSpPr>
            <p:nvPr/>
          </p:nvSpPr>
          <p:spPr bwMode="auto">
            <a:xfrm>
              <a:off x="3364" y="297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97" name="Oval 29"/>
            <p:cNvSpPr>
              <a:spLocks noChangeArrowheads="1"/>
            </p:cNvSpPr>
            <p:nvPr/>
          </p:nvSpPr>
          <p:spPr bwMode="auto">
            <a:xfrm>
              <a:off x="3921" y="2603"/>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98" name="Oval 30"/>
            <p:cNvSpPr>
              <a:spLocks noChangeArrowheads="1"/>
            </p:cNvSpPr>
            <p:nvPr/>
          </p:nvSpPr>
          <p:spPr bwMode="auto">
            <a:xfrm>
              <a:off x="2228" y="1873"/>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99" name="Oval 31"/>
            <p:cNvSpPr>
              <a:spLocks noChangeArrowheads="1"/>
            </p:cNvSpPr>
            <p:nvPr/>
          </p:nvSpPr>
          <p:spPr bwMode="auto">
            <a:xfrm>
              <a:off x="4076" y="299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800" name="Oval 32"/>
            <p:cNvSpPr>
              <a:spLocks noChangeArrowheads="1"/>
            </p:cNvSpPr>
            <p:nvPr/>
          </p:nvSpPr>
          <p:spPr bwMode="auto">
            <a:xfrm>
              <a:off x="2585" y="2922"/>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2801" name="Group 33"/>
          <p:cNvGrpSpPr>
            <a:grpSpLocks/>
          </p:cNvGrpSpPr>
          <p:nvPr/>
        </p:nvGrpSpPr>
        <p:grpSpPr bwMode="auto">
          <a:xfrm rot="7566059">
            <a:off x="2300288" y="4111625"/>
            <a:ext cx="1504950" cy="365125"/>
            <a:chOff x="816" y="2123"/>
            <a:chExt cx="2586" cy="805"/>
          </a:xfrm>
        </p:grpSpPr>
        <p:sp>
          <p:nvSpPr>
            <p:cNvPr id="32802" name="Freeform 34"/>
            <p:cNvSpPr>
              <a:spLocks noChangeAspect="1"/>
            </p:cNvSpPr>
            <p:nvPr/>
          </p:nvSpPr>
          <p:spPr bwMode="auto">
            <a:xfrm flipH="1">
              <a:off x="2001" y="2123"/>
              <a:ext cx="1401" cy="805"/>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03" name="Freeform 35"/>
            <p:cNvSpPr>
              <a:spLocks/>
            </p:cNvSpPr>
            <p:nvPr/>
          </p:nvSpPr>
          <p:spPr bwMode="auto">
            <a:xfrm flipH="1">
              <a:off x="816" y="2347"/>
              <a:ext cx="1306" cy="168"/>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04" name="Freeform 36"/>
            <p:cNvSpPr>
              <a:spLocks/>
            </p:cNvSpPr>
            <p:nvPr/>
          </p:nvSpPr>
          <p:spPr bwMode="auto">
            <a:xfrm>
              <a:off x="859" y="2337"/>
              <a:ext cx="1335" cy="182"/>
            </a:xfrm>
            <a:custGeom>
              <a:avLst/>
              <a:gdLst>
                <a:gd name="T0" fmla="*/ 1335 w 1335"/>
                <a:gd name="T1" fmla="*/ 117 h 182"/>
                <a:gd name="T2" fmla="*/ 1079 w 1335"/>
                <a:gd name="T3" fmla="*/ 165 h 182"/>
                <a:gd name="T4" fmla="*/ 822 w 1335"/>
                <a:gd name="T5" fmla="*/ 13 h 182"/>
                <a:gd name="T6" fmla="*/ 536 w 1335"/>
                <a:gd name="T7" fmla="*/ 155 h 182"/>
                <a:gd name="T8" fmla="*/ 271 w 1335"/>
                <a:gd name="T9" fmla="*/ 3 h 182"/>
                <a:gd name="T10" fmla="*/ 0 w 1335"/>
                <a:gd name="T11" fmla="*/ 165 h 182"/>
              </a:gdLst>
              <a:ahLst/>
              <a:cxnLst>
                <a:cxn ang="0">
                  <a:pos x="T0" y="T1"/>
                </a:cxn>
                <a:cxn ang="0">
                  <a:pos x="T2" y="T3"/>
                </a:cxn>
                <a:cxn ang="0">
                  <a:pos x="T4" y="T5"/>
                </a:cxn>
                <a:cxn ang="0">
                  <a:pos x="T6" y="T7"/>
                </a:cxn>
                <a:cxn ang="0">
                  <a:pos x="T8" y="T9"/>
                </a:cxn>
                <a:cxn ang="0">
                  <a:pos x="T10" y="T11"/>
                </a:cxn>
              </a:cxnLst>
              <a:rect l="0" t="0" r="r" b="b"/>
              <a:pathLst>
                <a:path w="1335" h="182">
                  <a:moveTo>
                    <a:pt x="1335" y="117"/>
                  </a:moveTo>
                  <a:cubicBezTo>
                    <a:pt x="1292" y="125"/>
                    <a:pt x="1164" y="182"/>
                    <a:pt x="1079" y="165"/>
                  </a:cubicBezTo>
                  <a:cubicBezTo>
                    <a:pt x="994" y="148"/>
                    <a:pt x="912" y="15"/>
                    <a:pt x="822" y="13"/>
                  </a:cubicBezTo>
                  <a:cubicBezTo>
                    <a:pt x="732" y="10"/>
                    <a:pt x="627" y="158"/>
                    <a:pt x="536" y="155"/>
                  </a:cubicBezTo>
                  <a:cubicBezTo>
                    <a:pt x="444" y="153"/>
                    <a:pt x="361" y="0"/>
                    <a:pt x="271" y="3"/>
                  </a:cubicBezTo>
                  <a:cubicBezTo>
                    <a:pt x="182" y="5"/>
                    <a:pt x="46" y="137"/>
                    <a:pt x="0" y="165"/>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2805" name="Freeform 37"/>
          <p:cNvSpPr>
            <a:spLocks/>
          </p:cNvSpPr>
          <p:nvPr/>
        </p:nvSpPr>
        <p:spPr bwMode="auto">
          <a:xfrm>
            <a:off x="2289175" y="4479925"/>
            <a:ext cx="466725" cy="725488"/>
          </a:xfrm>
          <a:custGeom>
            <a:avLst/>
            <a:gdLst>
              <a:gd name="T0" fmla="*/ 154 w 294"/>
              <a:gd name="T1" fmla="*/ 0 h 457"/>
              <a:gd name="T2" fmla="*/ 64 w 294"/>
              <a:gd name="T3" fmla="*/ 107 h 457"/>
              <a:gd name="T4" fmla="*/ 23 w 294"/>
              <a:gd name="T5" fmla="*/ 264 h 457"/>
              <a:gd name="T6" fmla="*/ 204 w 294"/>
              <a:gd name="T7" fmla="*/ 313 h 457"/>
              <a:gd name="T8" fmla="*/ 204 w 294"/>
              <a:gd name="T9" fmla="*/ 453 h 457"/>
              <a:gd name="T10" fmla="*/ 294 w 294"/>
              <a:gd name="T11" fmla="*/ 338 h 457"/>
            </a:gdLst>
            <a:ahLst/>
            <a:cxnLst>
              <a:cxn ang="0">
                <a:pos x="T0" y="T1"/>
              </a:cxn>
              <a:cxn ang="0">
                <a:pos x="T2" y="T3"/>
              </a:cxn>
              <a:cxn ang="0">
                <a:pos x="T4" y="T5"/>
              </a:cxn>
              <a:cxn ang="0">
                <a:pos x="T6" y="T7"/>
              </a:cxn>
              <a:cxn ang="0">
                <a:pos x="T8" y="T9"/>
              </a:cxn>
              <a:cxn ang="0">
                <a:pos x="T10" y="T11"/>
              </a:cxn>
            </a:cxnLst>
            <a:rect l="0" t="0" r="r" b="b"/>
            <a:pathLst>
              <a:path w="294" h="457">
                <a:moveTo>
                  <a:pt x="154" y="0"/>
                </a:moveTo>
                <a:cubicBezTo>
                  <a:pt x="120" y="31"/>
                  <a:pt x="86" y="63"/>
                  <a:pt x="64" y="107"/>
                </a:cubicBezTo>
                <a:cubicBezTo>
                  <a:pt x="42" y="151"/>
                  <a:pt x="0" y="230"/>
                  <a:pt x="23" y="264"/>
                </a:cubicBezTo>
                <a:cubicBezTo>
                  <a:pt x="46" y="298"/>
                  <a:pt x="174" y="281"/>
                  <a:pt x="204" y="313"/>
                </a:cubicBezTo>
                <a:cubicBezTo>
                  <a:pt x="234" y="345"/>
                  <a:pt x="189" y="449"/>
                  <a:pt x="204" y="453"/>
                </a:cubicBezTo>
                <a:cubicBezTo>
                  <a:pt x="219" y="457"/>
                  <a:pt x="256" y="397"/>
                  <a:pt x="294" y="338"/>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06" name="Freeform 38"/>
          <p:cNvSpPr>
            <a:spLocks/>
          </p:cNvSpPr>
          <p:nvPr/>
        </p:nvSpPr>
        <p:spPr bwMode="auto">
          <a:xfrm>
            <a:off x="2181225" y="4584700"/>
            <a:ext cx="366713" cy="430213"/>
          </a:xfrm>
          <a:custGeom>
            <a:avLst/>
            <a:gdLst>
              <a:gd name="T0" fmla="*/ 231 w 231"/>
              <a:gd name="T1" fmla="*/ 0 h 271"/>
              <a:gd name="T2" fmla="*/ 17 w 231"/>
              <a:gd name="T3" fmla="*/ 189 h 271"/>
              <a:gd name="T4" fmla="*/ 132 w 231"/>
              <a:gd name="T5" fmla="*/ 264 h 271"/>
              <a:gd name="T6" fmla="*/ 206 w 231"/>
              <a:gd name="T7" fmla="*/ 148 h 271"/>
            </a:gdLst>
            <a:ahLst/>
            <a:cxnLst>
              <a:cxn ang="0">
                <a:pos x="T0" y="T1"/>
              </a:cxn>
              <a:cxn ang="0">
                <a:pos x="T2" y="T3"/>
              </a:cxn>
              <a:cxn ang="0">
                <a:pos x="T4" y="T5"/>
              </a:cxn>
              <a:cxn ang="0">
                <a:pos x="T6" y="T7"/>
              </a:cxn>
            </a:cxnLst>
            <a:rect l="0" t="0" r="r" b="b"/>
            <a:pathLst>
              <a:path w="231" h="271">
                <a:moveTo>
                  <a:pt x="231" y="0"/>
                </a:moveTo>
                <a:cubicBezTo>
                  <a:pt x="132" y="72"/>
                  <a:pt x="34" y="145"/>
                  <a:pt x="17" y="189"/>
                </a:cubicBezTo>
                <a:cubicBezTo>
                  <a:pt x="0" y="233"/>
                  <a:pt x="101" y="271"/>
                  <a:pt x="132" y="264"/>
                </a:cubicBezTo>
                <a:cubicBezTo>
                  <a:pt x="163" y="257"/>
                  <a:pt x="184" y="202"/>
                  <a:pt x="206" y="148"/>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80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8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805" grpId="0" animBg="1"/>
      <p:bldP spid="32806"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9267" name="Rectangle 3"/>
          <p:cNvSpPr>
            <a:spLocks noGrp="1" noChangeArrowheads="1"/>
          </p:cNvSpPr>
          <p:nvPr>
            <p:ph type="title"/>
          </p:nvPr>
        </p:nvSpPr>
        <p:spPr>
          <a:xfrm>
            <a:off x="457200" y="-207963"/>
            <a:ext cx="8229600" cy="1143001"/>
          </a:xfrm>
        </p:spPr>
        <p:txBody>
          <a:bodyPr/>
          <a:lstStyle/>
          <a:p>
            <a:r>
              <a:rPr lang="en-US" altLang="en-US"/>
              <a:t>My crystal “dissolved” in the oil!</a:t>
            </a:r>
          </a:p>
        </p:txBody>
      </p:sp>
      <p:pic>
        <p:nvPicPr>
          <p:cNvPr id="139268" name="Picture 4"/>
          <p:cNvPicPr>
            <a:picLocks noChangeAspect="1" noChangeArrowheads="1"/>
          </p:cNvPicPr>
          <p:nvPr/>
        </p:nvPicPr>
        <p:blipFill>
          <a:blip r:embed="rId2">
            <a:extLst>
              <a:ext uri="{28A0092B-C50C-407E-A947-70E740481C1C}">
                <a14:useLocalDpi xmlns:a14="http://schemas.microsoft.com/office/drawing/2010/main" val="0"/>
              </a:ext>
            </a:extLst>
          </a:blip>
          <a:srcRect r="1389"/>
          <a:stretch>
            <a:fillRect/>
          </a:stretch>
        </p:blipFill>
        <p:spPr bwMode="auto">
          <a:xfrm>
            <a:off x="1905000" y="838200"/>
            <a:ext cx="5410200" cy="536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9269" name="Text Box 5"/>
          <p:cNvSpPr txBox="1">
            <a:spLocks noChangeArrowheads="1"/>
          </p:cNvSpPr>
          <p:nvPr/>
        </p:nvSpPr>
        <p:spPr bwMode="auto">
          <a:xfrm>
            <a:off x="3962400" y="6324600"/>
            <a:ext cx="1517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no, it didn’t…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926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92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a:xfrm>
            <a:off x="685800" y="0"/>
            <a:ext cx="7772400" cy="1143000"/>
          </a:xfrm>
          <a:noFill/>
        </p:spPr>
        <p:txBody>
          <a:bodyPr/>
          <a:lstStyle/>
          <a:p>
            <a:pPr eaLnBrk="1" hangingPunct="1"/>
            <a:r>
              <a:rPr lang="en-US" altLang="en-US" sz="5400" smtClean="0"/>
              <a:t>MR simulation</a:t>
            </a:r>
          </a:p>
        </p:txBody>
      </p:sp>
      <p:graphicFrame>
        <p:nvGraphicFramePr>
          <p:cNvPr id="44035" name="Object 3"/>
          <p:cNvGraphicFramePr>
            <a:graphicFrameLocks noChangeAspect="1"/>
          </p:cNvGraphicFramePr>
          <p:nvPr/>
        </p:nvGraphicFramePr>
        <p:xfrm>
          <a:off x="993775" y="1371600"/>
          <a:ext cx="7464425" cy="4892675"/>
        </p:xfrm>
        <a:graphic>
          <a:graphicData uri="http://schemas.openxmlformats.org/presentationml/2006/ole">
            <mc:AlternateContent xmlns:mc="http://schemas.openxmlformats.org/markup-compatibility/2006">
              <mc:Choice xmlns:v="urn:schemas-microsoft-com:vml" Requires="v">
                <p:oleObj spid="_x0000_s787460" name="Chart" r:id="rId3" imgW="6096075" imgH="4000416" progId="MSGraph.Chart.8">
                  <p:embed followColorScheme="full"/>
                </p:oleObj>
              </mc:Choice>
              <mc:Fallback>
                <p:oleObj name="Chart" r:id="rId3" imgW="6096075" imgH="4000416" progId="MSGraph.Chart.8">
                  <p:embed followColorScheme="full"/>
                  <p:pic>
                    <p:nvPicPr>
                      <p:cNvPr id="0" name=""/>
                      <p:cNvPicPr>
                        <a:picLocks noChangeAspect="1" noChangeArrowheads="1"/>
                      </p:cNvPicPr>
                      <p:nvPr/>
                    </p:nvPicPr>
                    <p:blipFill>
                      <a:blip r:embed="rId4"/>
                      <a:srcRect/>
                      <a:stretch>
                        <a:fillRect/>
                      </a:stretch>
                    </p:blipFill>
                    <p:spPr bwMode="auto">
                      <a:xfrm>
                        <a:off x="993775" y="1371600"/>
                        <a:ext cx="7464425" cy="4892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4036" name="Text Box 4"/>
          <p:cNvSpPr txBox="1">
            <a:spLocks noChangeArrowheads="1"/>
          </p:cNvSpPr>
          <p:nvPr/>
        </p:nvSpPr>
        <p:spPr bwMode="auto">
          <a:xfrm>
            <a:off x="1609725" y="5729288"/>
            <a:ext cx="5924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sz="2800">
                <a:solidFill>
                  <a:srgbClr val="000000"/>
                </a:solidFill>
              </a:rPr>
              <a:t>Rmsd from perfect search model (Å)</a:t>
            </a:r>
          </a:p>
        </p:txBody>
      </p:sp>
      <p:sp>
        <p:nvSpPr>
          <p:cNvPr id="44037" name="Text Box 6"/>
          <p:cNvSpPr txBox="1">
            <a:spLocks noChangeArrowheads="1"/>
          </p:cNvSpPr>
          <p:nvPr/>
        </p:nvSpPr>
        <p:spPr bwMode="auto">
          <a:xfrm>
            <a:off x="3076575" y="1092200"/>
            <a:ext cx="29924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1" hangingPunct="1"/>
            <a:r>
              <a:rPr lang="en-US" altLang="en-US" sz="2800" b="1">
                <a:solidFill>
                  <a:srgbClr val="000000"/>
                </a:solidFill>
              </a:rPr>
              <a:t>corrupted model</a:t>
            </a:r>
          </a:p>
        </p:txBody>
      </p:sp>
      <p:sp>
        <p:nvSpPr>
          <p:cNvPr id="44038" name="Text Box 7"/>
          <p:cNvSpPr txBox="1">
            <a:spLocks noChangeArrowheads="1"/>
          </p:cNvSpPr>
          <p:nvPr/>
        </p:nvSpPr>
        <p:spPr bwMode="auto">
          <a:xfrm rot="-5400000">
            <a:off x="-1294606" y="3293269"/>
            <a:ext cx="419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ctr" eaLnBrk="1" hangingPunct="1"/>
            <a:r>
              <a:rPr lang="en-US" altLang="en-US">
                <a:solidFill>
                  <a:srgbClr val="000000"/>
                </a:solidFill>
              </a:rPr>
              <a:t>Correlation coefficient to correct density</a:t>
            </a:r>
          </a:p>
        </p:txBody>
      </p:sp>
    </p:spTree>
    <p:extLst>
      <p:ext uri="{BB962C8B-B14F-4D97-AF65-F5344CB8AC3E}">
        <p14:creationId xmlns:p14="http://schemas.microsoft.com/office/powerpoint/2010/main" val="237025637"/>
      </p:ext>
    </p:extLst>
  </p:cSld>
  <p:clrMapOvr>
    <a:masterClrMapping/>
  </p:clrMapOvr>
  <p:transition/>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p:txBody>
          <a:bodyPr/>
          <a:lstStyle/>
          <a:p>
            <a:r>
              <a:rPr lang="en-US" altLang="en-US" dirty="0" err="1" smtClean="0"/>
              <a:t>Xtal</a:t>
            </a:r>
            <a:r>
              <a:rPr lang="en-US" altLang="en-US" dirty="0" smtClean="0"/>
              <a:t> Abuse</a:t>
            </a:r>
            <a:endParaRPr lang="en-US" altLang="en-US" dirty="0"/>
          </a:p>
        </p:txBody>
      </p:sp>
      <p:sp>
        <p:nvSpPr>
          <p:cNvPr id="97283" name="Rectangle 3"/>
          <p:cNvSpPr>
            <a:spLocks noChangeArrowheads="1"/>
          </p:cNvSpPr>
          <p:nvPr/>
        </p:nvSpPr>
        <p:spPr bwMode="auto">
          <a:xfrm>
            <a:off x="1192213" y="1600200"/>
            <a:ext cx="6759575"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itchFamily="34" charset="0"/>
              </a:defRPr>
            </a:lvl1pPr>
            <a:lvl2pPr marL="742950" indent="-285750">
              <a:spcBef>
                <a:spcPct val="20000"/>
              </a:spcBef>
              <a:buChar char="–"/>
              <a:defRPr sz="2800">
                <a:solidFill>
                  <a:schemeClr val="tx1"/>
                </a:solidFill>
                <a:latin typeface="Arial" pitchFamily="34" charset="0"/>
              </a:defRPr>
            </a:lvl2pPr>
            <a:lvl3pPr marL="1143000" indent="-228600">
              <a:spcBef>
                <a:spcPct val="20000"/>
              </a:spcBef>
              <a:buChar char="•"/>
              <a:defRPr sz="2400">
                <a:solidFill>
                  <a:schemeClr val="tx1"/>
                </a:solidFill>
                <a:latin typeface="Arial" pitchFamily="34" charset="0"/>
              </a:defRPr>
            </a:lvl3pPr>
            <a:lvl4pPr marL="1600200" indent="-228600">
              <a:spcBef>
                <a:spcPct val="20000"/>
              </a:spcBef>
              <a:buChar char="–"/>
              <a:defRPr sz="2000">
                <a:solidFill>
                  <a:schemeClr val="tx1"/>
                </a:solidFill>
                <a:latin typeface="Arial" pitchFamily="34" charset="0"/>
              </a:defRPr>
            </a:lvl4pPr>
            <a:lvl5pPr marL="2057400" indent="-228600">
              <a:spcBef>
                <a:spcPct val="20000"/>
              </a:spcBef>
              <a:buChar char="»"/>
              <a:defRPr sz="2000">
                <a:solidFill>
                  <a:schemeClr val="tx1"/>
                </a:solidFill>
                <a:latin typeface="Arial" pitchFamily="34" charset="0"/>
              </a:defRPr>
            </a:lvl5pPr>
            <a:lvl6pPr marL="2514600" indent="-228600" fontAlgn="base">
              <a:spcBef>
                <a:spcPct val="20000"/>
              </a:spcBef>
              <a:spcAft>
                <a:spcPct val="0"/>
              </a:spcAft>
              <a:buChar char="»"/>
              <a:defRPr sz="2000">
                <a:solidFill>
                  <a:schemeClr val="tx1"/>
                </a:solidFill>
                <a:latin typeface="Arial" pitchFamily="34" charset="0"/>
              </a:defRPr>
            </a:lvl6pPr>
            <a:lvl7pPr marL="2971800" indent="-228600" fontAlgn="base">
              <a:spcBef>
                <a:spcPct val="20000"/>
              </a:spcBef>
              <a:spcAft>
                <a:spcPct val="0"/>
              </a:spcAft>
              <a:buChar char="»"/>
              <a:defRPr sz="2000">
                <a:solidFill>
                  <a:schemeClr val="tx1"/>
                </a:solidFill>
                <a:latin typeface="Arial" pitchFamily="34" charset="0"/>
              </a:defRPr>
            </a:lvl7pPr>
            <a:lvl8pPr marL="3429000" indent="-228600" fontAlgn="base">
              <a:spcBef>
                <a:spcPct val="20000"/>
              </a:spcBef>
              <a:spcAft>
                <a:spcPct val="0"/>
              </a:spcAft>
              <a:buChar char="»"/>
              <a:defRPr sz="2000">
                <a:solidFill>
                  <a:schemeClr val="tx1"/>
                </a:solidFill>
                <a:latin typeface="Arial" pitchFamily="34" charset="0"/>
              </a:defRPr>
            </a:lvl8pPr>
            <a:lvl9pPr marL="3886200" indent="-228600" fontAlgn="base">
              <a:spcBef>
                <a:spcPct val="20000"/>
              </a:spcBef>
              <a:spcAft>
                <a:spcPct val="0"/>
              </a:spcAft>
              <a:buChar char="»"/>
              <a:defRPr sz="2000">
                <a:solidFill>
                  <a:schemeClr val="tx1"/>
                </a:solidFill>
                <a:latin typeface="Arial" pitchFamily="34" charset="0"/>
              </a:defRPr>
            </a:lvl9pPr>
          </a:lstStyle>
          <a:p>
            <a:pPr>
              <a:buFontTx/>
              <a:buNone/>
            </a:pPr>
            <a:r>
              <a:rPr lang="en-US" altLang="en-US">
                <a:solidFill>
                  <a:srgbClr val="C0C0C0"/>
                </a:solidFill>
              </a:rPr>
              <a:t>physical contact</a:t>
            </a:r>
          </a:p>
          <a:p>
            <a:pPr>
              <a:buFontTx/>
              <a:buNone/>
            </a:pPr>
            <a:r>
              <a:rPr lang="en-US" altLang="en-US" sz="2000">
                <a:solidFill>
                  <a:srgbClr val="C0C0C0"/>
                </a:solidFill>
              </a:rPr>
              <a:t>	don’t touch the part you intend to shoot</a:t>
            </a:r>
          </a:p>
          <a:p>
            <a:pPr>
              <a:buFontTx/>
              <a:buNone/>
            </a:pPr>
            <a:r>
              <a:rPr lang="en-US" altLang="en-US">
                <a:solidFill>
                  <a:srgbClr val="C0C0C0"/>
                </a:solidFill>
              </a:rPr>
              <a:t>osmotic shock</a:t>
            </a:r>
          </a:p>
          <a:p>
            <a:pPr>
              <a:buFontTx/>
              <a:buNone/>
            </a:pPr>
            <a:r>
              <a:rPr lang="en-US" altLang="en-US" sz="2000">
                <a:solidFill>
                  <a:srgbClr val="C0C0C0"/>
                </a:solidFill>
              </a:rPr>
              <a:t>	equilibrate, or calculate matching solution</a:t>
            </a:r>
          </a:p>
          <a:p>
            <a:pPr>
              <a:buFontTx/>
              <a:buNone/>
            </a:pPr>
            <a:r>
              <a:rPr lang="en-US" altLang="en-US">
                <a:solidFill>
                  <a:srgbClr val="C0C0C0"/>
                </a:solidFill>
              </a:rPr>
              <a:t>changes in dielectric constant</a:t>
            </a:r>
          </a:p>
          <a:p>
            <a:pPr>
              <a:buFontTx/>
              <a:buNone/>
            </a:pPr>
            <a:r>
              <a:rPr lang="en-US" altLang="en-US" sz="1800">
                <a:solidFill>
                  <a:srgbClr val="C0C0C0"/>
                </a:solidFill>
              </a:rPr>
              <a:t>	Petsko (1975) </a:t>
            </a:r>
            <a:r>
              <a:rPr lang="en-US" altLang="en-US" sz="1800" i="1">
                <a:solidFill>
                  <a:srgbClr val="C0C0C0"/>
                </a:solidFill>
              </a:rPr>
              <a:t>J. Mol. Biol.</a:t>
            </a:r>
            <a:r>
              <a:rPr lang="en-US" altLang="en-US" sz="1800">
                <a:solidFill>
                  <a:srgbClr val="C0C0C0"/>
                </a:solidFill>
              </a:rPr>
              <a:t> </a:t>
            </a:r>
            <a:r>
              <a:rPr lang="en-US" altLang="en-US" sz="1800" b="1">
                <a:solidFill>
                  <a:srgbClr val="C0C0C0"/>
                </a:solidFill>
              </a:rPr>
              <a:t>96</a:t>
            </a:r>
            <a:r>
              <a:rPr lang="en-US" altLang="en-US" sz="1800">
                <a:solidFill>
                  <a:srgbClr val="C0C0C0"/>
                </a:solidFill>
              </a:rPr>
              <a:t>, 381-388. </a:t>
            </a:r>
            <a:endParaRPr lang="en-US" altLang="en-US" sz="1200">
              <a:solidFill>
                <a:srgbClr val="C0C0C0"/>
              </a:solidFill>
            </a:endParaRPr>
          </a:p>
          <a:p>
            <a:pPr>
              <a:buFontTx/>
              <a:buNone/>
            </a:pPr>
            <a:r>
              <a:rPr lang="en-US" altLang="en-US"/>
              <a:t>cooled density mismatch</a:t>
            </a:r>
          </a:p>
          <a:p>
            <a:pPr>
              <a:buFontTx/>
              <a:buNone/>
            </a:pPr>
            <a:r>
              <a:rPr lang="en-US" altLang="en-US" sz="1800"/>
              <a:t>	Juers &amp; Matthews (2004) </a:t>
            </a:r>
            <a:r>
              <a:rPr lang="en-US" altLang="en-US" sz="1800" i="1"/>
              <a:t>Acta Cryst. D</a:t>
            </a:r>
            <a:r>
              <a:rPr lang="en-US" altLang="en-US" sz="1800"/>
              <a:t> </a:t>
            </a:r>
            <a:r>
              <a:rPr lang="en-US" altLang="en-US" sz="1800" b="1"/>
              <a:t>60</a:t>
            </a:r>
            <a:r>
              <a:rPr lang="en-US" altLang="en-US" sz="1800"/>
              <a:t>, 412-421. </a:t>
            </a:r>
          </a:p>
          <a:p>
            <a:pPr>
              <a:buFontTx/>
              <a:buNone/>
            </a:pPr>
            <a:endParaRPr lang="en-US" altLang="en-US" sz="18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mph" presetSubtype="2" fill="hold" nodeType="clickEffect">
                                  <p:stCondLst>
                                    <p:cond delay="0"/>
                                  </p:stCondLst>
                                  <p:childTnLst>
                                    <p:animClr clrSpc="rgb" dir="cw">
                                      <p:cBhvr override="childStyle">
                                        <p:cTn id="6" dur="500" fill="hold"/>
                                        <p:tgtEl>
                                          <p:spTgt spid="97283">
                                            <p:txEl>
                                              <p:pRg st="6" end="6"/>
                                            </p:txEl>
                                          </p:spTgt>
                                        </p:tgtEl>
                                        <p:attrNameLst>
                                          <p:attrName>style.color</p:attrName>
                                        </p:attrNameLst>
                                      </p:cBhvr>
                                      <p:to>
                                        <a:srgbClr val="FF0000"/>
                                      </p:to>
                                    </p:animClr>
                                  </p:childTnLst>
                                </p:cTn>
                              </p:par>
                              <p:par>
                                <p:cTn id="7" presetID="3" presetClass="emph" presetSubtype="2" fill="hold" nodeType="withEffect">
                                  <p:stCondLst>
                                    <p:cond delay="0"/>
                                  </p:stCondLst>
                                  <p:childTnLst>
                                    <p:animClr clrSpc="rgb" dir="cw">
                                      <p:cBhvr override="childStyle">
                                        <p:cTn id="8" dur="500" fill="hold"/>
                                        <p:tgtEl>
                                          <p:spTgt spid="97283">
                                            <p:txEl>
                                              <p:pRg st="7" end="7"/>
                                            </p:txEl>
                                          </p:spTgt>
                                        </p:tgtEl>
                                        <p:attrNameLst>
                                          <p:attrName>style.color</p:attrName>
                                        </p:attrNameLst>
                                      </p:cBhvr>
                                      <p:to>
                                        <a:srgbClr val="FF00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1379" name="Rectangle 3"/>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1380" name="Rectangle 4"/>
          <p:cNvSpPr>
            <a:spLocks noGrp="1" noChangeArrowheads="1"/>
          </p:cNvSpPr>
          <p:nvPr>
            <p:ph type="title"/>
          </p:nvPr>
        </p:nvSpPr>
        <p:spPr>
          <a:xfrm>
            <a:off x="457200" y="-207963"/>
            <a:ext cx="8229600" cy="1143001"/>
          </a:xfrm>
        </p:spPr>
        <p:txBody>
          <a:bodyPr/>
          <a:lstStyle/>
          <a:p>
            <a:r>
              <a:rPr lang="en-US" altLang="en-US"/>
              <a:t>ice = bad</a:t>
            </a:r>
          </a:p>
        </p:txBody>
      </p:sp>
      <p:grpSp>
        <p:nvGrpSpPr>
          <p:cNvPr id="101789" name="Group 413"/>
          <p:cNvGrpSpPr>
            <a:grpSpLocks/>
          </p:cNvGrpSpPr>
          <p:nvPr/>
        </p:nvGrpSpPr>
        <p:grpSpPr bwMode="auto">
          <a:xfrm>
            <a:off x="0" y="1012825"/>
            <a:ext cx="9144000" cy="5845175"/>
            <a:chOff x="0" y="638"/>
            <a:chExt cx="5760" cy="3682"/>
          </a:xfrm>
        </p:grpSpPr>
        <p:grpSp>
          <p:nvGrpSpPr>
            <p:cNvPr id="101423" name="Group 47"/>
            <p:cNvGrpSpPr>
              <a:grpSpLocks/>
            </p:cNvGrpSpPr>
            <p:nvPr/>
          </p:nvGrpSpPr>
          <p:grpSpPr bwMode="auto">
            <a:xfrm>
              <a:off x="0" y="1250"/>
              <a:ext cx="5760" cy="622"/>
              <a:chOff x="0" y="1851"/>
              <a:chExt cx="5760" cy="622"/>
            </a:xfrm>
          </p:grpSpPr>
          <p:pic>
            <p:nvPicPr>
              <p:cNvPr id="101424" name="Picture 48"/>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0" y="1851"/>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25" name="Picture 49"/>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3"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26" name="Picture 50"/>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04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27" name="Picture 51"/>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568"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28" name="Picture 52"/>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09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29" name="Picture 53"/>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61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30" name="Picture 54"/>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13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31" name="Picture 55"/>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657"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32" name="Picture 56"/>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18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33" name="Picture 57"/>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70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34" name="Picture 58"/>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24"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01447" name="Group 71"/>
            <p:cNvGrpSpPr>
              <a:grpSpLocks/>
            </p:cNvGrpSpPr>
            <p:nvPr/>
          </p:nvGrpSpPr>
          <p:grpSpPr bwMode="auto">
            <a:xfrm>
              <a:off x="0" y="1862"/>
              <a:ext cx="5760" cy="622"/>
              <a:chOff x="0" y="1851"/>
              <a:chExt cx="5760" cy="622"/>
            </a:xfrm>
          </p:grpSpPr>
          <p:pic>
            <p:nvPicPr>
              <p:cNvPr id="101448" name="Picture 72"/>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0" y="1851"/>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49" name="Picture 73"/>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3"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50" name="Picture 74"/>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04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51" name="Picture 75"/>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568"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52" name="Picture 76"/>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09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53" name="Picture 77"/>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61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54" name="Picture 78"/>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13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55" name="Picture 79"/>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657"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56" name="Picture 80"/>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18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57" name="Picture 81"/>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70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58" name="Picture 82"/>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24"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01459" name="Group 83"/>
            <p:cNvGrpSpPr>
              <a:grpSpLocks/>
            </p:cNvGrpSpPr>
            <p:nvPr/>
          </p:nvGrpSpPr>
          <p:grpSpPr bwMode="auto">
            <a:xfrm>
              <a:off x="0" y="2474"/>
              <a:ext cx="5760" cy="622"/>
              <a:chOff x="0" y="1851"/>
              <a:chExt cx="5760" cy="622"/>
            </a:xfrm>
          </p:grpSpPr>
          <p:pic>
            <p:nvPicPr>
              <p:cNvPr id="101460" name="Picture 84"/>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0" y="1851"/>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61" name="Picture 85"/>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3"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62" name="Picture 86"/>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04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63" name="Picture 87"/>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568"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64" name="Picture 88"/>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09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65" name="Picture 89"/>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61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66" name="Picture 90"/>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13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67" name="Picture 91"/>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657"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68" name="Picture 92"/>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18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69" name="Picture 93"/>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70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70" name="Picture 94"/>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24"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01471" name="Group 95"/>
            <p:cNvGrpSpPr>
              <a:grpSpLocks/>
            </p:cNvGrpSpPr>
            <p:nvPr/>
          </p:nvGrpSpPr>
          <p:grpSpPr bwMode="auto">
            <a:xfrm>
              <a:off x="0" y="3086"/>
              <a:ext cx="5760" cy="622"/>
              <a:chOff x="0" y="1851"/>
              <a:chExt cx="5760" cy="622"/>
            </a:xfrm>
          </p:grpSpPr>
          <p:pic>
            <p:nvPicPr>
              <p:cNvPr id="101472" name="Picture 96"/>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0" y="1851"/>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73" name="Picture 97"/>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3"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74" name="Picture 98"/>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04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75" name="Picture 99"/>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568"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76" name="Picture 100"/>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09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77" name="Picture 101"/>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61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78" name="Picture 102"/>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13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79" name="Picture 103"/>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657"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80" name="Picture 104"/>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18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81" name="Picture 105"/>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70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82" name="Picture 106"/>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24"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01483" name="Group 107"/>
            <p:cNvGrpSpPr>
              <a:grpSpLocks/>
            </p:cNvGrpSpPr>
            <p:nvPr/>
          </p:nvGrpSpPr>
          <p:grpSpPr bwMode="auto">
            <a:xfrm>
              <a:off x="0" y="3698"/>
              <a:ext cx="5760" cy="622"/>
              <a:chOff x="0" y="1851"/>
              <a:chExt cx="5760" cy="622"/>
            </a:xfrm>
          </p:grpSpPr>
          <p:pic>
            <p:nvPicPr>
              <p:cNvPr id="101484" name="Picture 108"/>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0" y="1851"/>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85" name="Picture 109"/>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3"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86" name="Picture 110"/>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04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87" name="Picture 111"/>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568"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88" name="Picture 112"/>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09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89" name="Picture 113"/>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61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90" name="Picture 114"/>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13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91" name="Picture 115"/>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657"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92" name="Picture 116"/>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18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93" name="Picture 117"/>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70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494" name="Picture 118"/>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24"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01507" name="Group 131"/>
            <p:cNvGrpSpPr>
              <a:grpSpLocks/>
            </p:cNvGrpSpPr>
            <p:nvPr/>
          </p:nvGrpSpPr>
          <p:grpSpPr bwMode="auto">
            <a:xfrm>
              <a:off x="0" y="638"/>
              <a:ext cx="5760" cy="622"/>
              <a:chOff x="0" y="1851"/>
              <a:chExt cx="5760" cy="622"/>
            </a:xfrm>
          </p:grpSpPr>
          <p:pic>
            <p:nvPicPr>
              <p:cNvPr id="101508" name="Picture 132"/>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0" y="1851"/>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509" name="Picture 133"/>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3"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510" name="Picture 134"/>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04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511" name="Picture 135"/>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1568"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512" name="Picture 136"/>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09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513" name="Picture 137"/>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261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514" name="Picture 138"/>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135"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515" name="Picture 139"/>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3657"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516" name="Picture 140"/>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180"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517" name="Picture 141"/>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4702"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1518" name="Picture 142"/>
              <p:cNvPicPr>
                <a:picLocks noChangeAspect="1" noChangeArrowheads="1"/>
              </p:cNvPicPr>
              <p:nvPr/>
            </p:nvPicPr>
            <p:blipFill>
              <a:blip r:embed="rId2">
                <a:extLst>
                  <a:ext uri="{28A0092B-C50C-407E-A947-70E740481C1C}">
                    <a14:useLocalDpi xmlns:a14="http://schemas.microsoft.com/office/drawing/2010/main" val="0"/>
                  </a:ext>
                </a:extLst>
              </a:blip>
              <a:srcRect l="8267" t="3732" r="20267" b="13467"/>
              <a:stretch>
                <a:fillRect/>
              </a:stretch>
            </p:blipFill>
            <p:spPr bwMode="auto">
              <a:xfrm>
                <a:off x="5224" y="1852"/>
                <a:ext cx="536" cy="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01611" name="Group 235"/>
          <p:cNvGrpSpPr>
            <a:grpSpLocks/>
          </p:cNvGrpSpPr>
          <p:nvPr/>
        </p:nvGrpSpPr>
        <p:grpSpPr bwMode="auto">
          <a:xfrm>
            <a:off x="-225425" y="873125"/>
            <a:ext cx="9788525" cy="6602413"/>
            <a:chOff x="-142" y="550"/>
            <a:chExt cx="6166" cy="4159"/>
          </a:xfrm>
        </p:grpSpPr>
        <p:grpSp>
          <p:nvGrpSpPr>
            <p:cNvPr id="101532" name="Group 156"/>
            <p:cNvGrpSpPr>
              <a:grpSpLocks/>
            </p:cNvGrpSpPr>
            <p:nvPr/>
          </p:nvGrpSpPr>
          <p:grpSpPr bwMode="auto">
            <a:xfrm>
              <a:off x="-141" y="1778"/>
              <a:ext cx="6165" cy="475"/>
              <a:chOff x="-140" y="1771"/>
              <a:chExt cx="6165" cy="475"/>
            </a:xfrm>
          </p:grpSpPr>
          <p:sp>
            <p:nvSpPr>
              <p:cNvPr id="101520" name="Freeform 144"/>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21" name="Freeform 145"/>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22" name="Freeform 146"/>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23" name="Freeform 147"/>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24" name="Freeform 148"/>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25" name="Freeform 149"/>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26" name="Freeform 150"/>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27" name="Freeform 151"/>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28" name="Freeform 152"/>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29" name="Freeform 153"/>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30" name="Freeform 154"/>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31" name="Freeform 155"/>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1533" name="Group 157"/>
            <p:cNvGrpSpPr>
              <a:grpSpLocks/>
            </p:cNvGrpSpPr>
            <p:nvPr/>
          </p:nvGrpSpPr>
          <p:grpSpPr bwMode="auto">
            <a:xfrm>
              <a:off x="-142" y="3620"/>
              <a:ext cx="6165" cy="475"/>
              <a:chOff x="-140" y="1771"/>
              <a:chExt cx="6165" cy="475"/>
            </a:xfrm>
          </p:grpSpPr>
          <p:sp>
            <p:nvSpPr>
              <p:cNvPr id="101534" name="Freeform 158"/>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35" name="Freeform 159"/>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36" name="Freeform 160"/>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37" name="Freeform 161"/>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38" name="Freeform 162"/>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39" name="Freeform 163"/>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40" name="Freeform 164"/>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41" name="Freeform 165"/>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42" name="Freeform 166"/>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43" name="Freeform 167"/>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44" name="Freeform 168"/>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45" name="Freeform 169"/>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1546" name="Group 170"/>
            <p:cNvGrpSpPr>
              <a:grpSpLocks/>
            </p:cNvGrpSpPr>
            <p:nvPr/>
          </p:nvGrpSpPr>
          <p:grpSpPr bwMode="auto">
            <a:xfrm>
              <a:off x="-142" y="3006"/>
              <a:ext cx="6165" cy="475"/>
              <a:chOff x="-140" y="1771"/>
              <a:chExt cx="6165" cy="475"/>
            </a:xfrm>
          </p:grpSpPr>
          <p:sp>
            <p:nvSpPr>
              <p:cNvPr id="101547" name="Freeform 171"/>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48" name="Freeform 172"/>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49" name="Freeform 173"/>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50" name="Freeform 174"/>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51" name="Freeform 175"/>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52" name="Freeform 176"/>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53" name="Freeform 177"/>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54" name="Freeform 178"/>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55" name="Freeform 179"/>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56" name="Freeform 180"/>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57" name="Freeform 181"/>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58" name="Freeform 182"/>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1559" name="Group 183"/>
            <p:cNvGrpSpPr>
              <a:grpSpLocks/>
            </p:cNvGrpSpPr>
            <p:nvPr/>
          </p:nvGrpSpPr>
          <p:grpSpPr bwMode="auto">
            <a:xfrm>
              <a:off x="-141" y="2392"/>
              <a:ext cx="6165" cy="475"/>
              <a:chOff x="-140" y="1771"/>
              <a:chExt cx="6165" cy="475"/>
            </a:xfrm>
          </p:grpSpPr>
          <p:sp>
            <p:nvSpPr>
              <p:cNvPr id="101560" name="Freeform 184"/>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61" name="Freeform 185"/>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62" name="Freeform 186"/>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63" name="Freeform 187"/>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64" name="Freeform 188"/>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65" name="Freeform 189"/>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66" name="Freeform 190"/>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67" name="Freeform 191"/>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68" name="Freeform 192"/>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69" name="Freeform 193"/>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70" name="Freeform 194"/>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71" name="Freeform 195"/>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1572" name="Group 196"/>
            <p:cNvGrpSpPr>
              <a:grpSpLocks/>
            </p:cNvGrpSpPr>
            <p:nvPr/>
          </p:nvGrpSpPr>
          <p:grpSpPr bwMode="auto">
            <a:xfrm>
              <a:off x="-142" y="1164"/>
              <a:ext cx="6165" cy="475"/>
              <a:chOff x="-140" y="1771"/>
              <a:chExt cx="6165" cy="475"/>
            </a:xfrm>
          </p:grpSpPr>
          <p:sp>
            <p:nvSpPr>
              <p:cNvPr id="101573" name="Freeform 197"/>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74" name="Freeform 198"/>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75" name="Freeform 199"/>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76" name="Freeform 200"/>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77" name="Freeform 201"/>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78" name="Freeform 202"/>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79" name="Freeform 203"/>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80" name="Freeform 204"/>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81" name="Freeform 205"/>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82" name="Freeform 206"/>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83" name="Freeform 207"/>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84" name="Freeform 208"/>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1585" name="Group 209"/>
            <p:cNvGrpSpPr>
              <a:grpSpLocks/>
            </p:cNvGrpSpPr>
            <p:nvPr/>
          </p:nvGrpSpPr>
          <p:grpSpPr bwMode="auto">
            <a:xfrm>
              <a:off x="-141" y="550"/>
              <a:ext cx="6165" cy="475"/>
              <a:chOff x="-140" y="1771"/>
              <a:chExt cx="6165" cy="475"/>
            </a:xfrm>
          </p:grpSpPr>
          <p:sp>
            <p:nvSpPr>
              <p:cNvPr id="101586" name="Freeform 210"/>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87" name="Freeform 211"/>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88" name="Freeform 212"/>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89" name="Freeform 213"/>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90" name="Freeform 214"/>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91" name="Freeform 215"/>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92" name="Freeform 216"/>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93" name="Freeform 217"/>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94" name="Freeform 218"/>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95" name="Freeform 219"/>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96" name="Freeform 220"/>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597" name="Freeform 221"/>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1598" name="Group 222"/>
            <p:cNvGrpSpPr>
              <a:grpSpLocks/>
            </p:cNvGrpSpPr>
            <p:nvPr/>
          </p:nvGrpSpPr>
          <p:grpSpPr bwMode="auto">
            <a:xfrm>
              <a:off x="-142" y="4234"/>
              <a:ext cx="6165" cy="475"/>
              <a:chOff x="-140" y="1771"/>
              <a:chExt cx="6165" cy="475"/>
            </a:xfrm>
          </p:grpSpPr>
          <p:sp>
            <p:nvSpPr>
              <p:cNvPr id="101599" name="Freeform 223"/>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600" name="Freeform 224"/>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601" name="Freeform 225"/>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602" name="Freeform 226"/>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603" name="Freeform 227"/>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604" name="Freeform 228"/>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605" name="Freeform 229"/>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606" name="Freeform 230"/>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607" name="Freeform 231"/>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608" name="Freeform 232"/>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609" name="Freeform 233"/>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610" name="Freeform 234"/>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101704" name="Group 328"/>
          <p:cNvGrpSpPr>
            <a:grpSpLocks/>
          </p:cNvGrpSpPr>
          <p:nvPr/>
        </p:nvGrpSpPr>
        <p:grpSpPr bwMode="auto">
          <a:xfrm>
            <a:off x="-365125" y="758825"/>
            <a:ext cx="10006013" cy="6846888"/>
            <a:chOff x="-142" y="550"/>
            <a:chExt cx="6303" cy="4313"/>
          </a:xfrm>
        </p:grpSpPr>
        <p:sp>
          <p:nvSpPr>
            <p:cNvPr id="101705" name="Freeform 329"/>
            <p:cNvSpPr>
              <a:spLocks/>
            </p:cNvSpPr>
            <p:nvPr/>
          </p:nvSpPr>
          <p:spPr bwMode="auto">
            <a:xfrm>
              <a:off x="2472"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06" name="Freeform 330"/>
            <p:cNvSpPr>
              <a:spLocks/>
            </p:cNvSpPr>
            <p:nvPr/>
          </p:nvSpPr>
          <p:spPr bwMode="auto">
            <a:xfrm>
              <a:off x="1949"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07" name="Freeform 331"/>
            <p:cNvSpPr>
              <a:spLocks/>
            </p:cNvSpPr>
            <p:nvPr/>
          </p:nvSpPr>
          <p:spPr bwMode="auto">
            <a:xfrm>
              <a:off x="2994"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08" name="Freeform 332"/>
            <p:cNvSpPr>
              <a:spLocks/>
            </p:cNvSpPr>
            <p:nvPr/>
          </p:nvSpPr>
          <p:spPr bwMode="auto">
            <a:xfrm>
              <a:off x="3517"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09" name="Freeform 333"/>
            <p:cNvSpPr>
              <a:spLocks/>
            </p:cNvSpPr>
            <p:nvPr/>
          </p:nvSpPr>
          <p:spPr bwMode="auto">
            <a:xfrm>
              <a:off x="4040" y="1779"/>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10" name="Freeform 334"/>
            <p:cNvSpPr>
              <a:spLocks/>
            </p:cNvSpPr>
            <p:nvPr/>
          </p:nvSpPr>
          <p:spPr bwMode="auto">
            <a:xfrm>
              <a:off x="4562"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11" name="Freeform 335"/>
            <p:cNvSpPr>
              <a:spLocks/>
            </p:cNvSpPr>
            <p:nvPr/>
          </p:nvSpPr>
          <p:spPr bwMode="auto">
            <a:xfrm>
              <a:off x="5085"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12" name="Freeform 336"/>
            <p:cNvSpPr>
              <a:spLocks/>
            </p:cNvSpPr>
            <p:nvPr/>
          </p:nvSpPr>
          <p:spPr bwMode="auto">
            <a:xfrm>
              <a:off x="5608" y="1779"/>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13" name="Freeform 337"/>
            <p:cNvSpPr>
              <a:spLocks/>
            </p:cNvSpPr>
            <p:nvPr/>
          </p:nvSpPr>
          <p:spPr bwMode="auto">
            <a:xfrm>
              <a:off x="1426"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14" name="Freeform 338"/>
            <p:cNvSpPr>
              <a:spLocks/>
            </p:cNvSpPr>
            <p:nvPr/>
          </p:nvSpPr>
          <p:spPr bwMode="auto">
            <a:xfrm>
              <a:off x="904"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15" name="Freeform 339"/>
            <p:cNvSpPr>
              <a:spLocks/>
            </p:cNvSpPr>
            <p:nvPr/>
          </p:nvSpPr>
          <p:spPr bwMode="auto">
            <a:xfrm>
              <a:off x="381"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16" name="Freeform 340"/>
            <p:cNvSpPr>
              <a:spLocks/>
            </p:cNvSpPr>
            <p:nvPr/>
          </p:nvSpPr>
          <p:spPr bwMode="auto">
            <a:xfrm>
              <a:off x="-141"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17" name="Freeform 341"/>
            <p:cNvSpPr>
              <a:spLocks/>
            </p:cNvSpPr>
            <p:nvPr/>
          </p:nvSpPr>
          <p:spPr bwMode="auto">
            <a:xfrm>
              <a:off x="2471"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18" name="Freeform 342"/>
            <p:cNvSpPr>
              <a:spLocks/>
            </p:cNvSpPr>
            <p:nvPr/>
          </p:nvSpPr>
          <p:spPr bwMode="auto">
            <a:xfrm>
              <a:off x="1948"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19" name="Freeform 343"/>
            <p:cNvSpPr>
              <a:spLocks/>
            </p:cNvSpPr>
            <p:nvPr/>
          </p:nvSpPr>
          <p:spPr bwMode="auto">
            <a:xfrm>
              <a:off x="2993"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20" name="Freeform 344"/>
            <p:cNvSpPr>
              <a:spLocks/>
            </p:cNvSpPr>
            <p:nvPr/>
          </p:nvSpPr>
          <p:spPr bwMode="auto">
            <a:xfrm>
              <a:off x="3516"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21" name="Freeform 345"/>
            <p:cNvSpPr>
              <a:spLocks/>
            </p:cNvSpPr>
            <p:nvPr/>
          </p:nvSpPr>
          <p:spPr bwMode="auto">
            <a:xfrm>
              <a:off x="4039" y="3621"/>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22" name="Freeform 346"/>
            <p:cNvSpPr>
              <a:spLocks/>
            </p:cNvSpPr>
            <p:nvPr/>
          </p:nvSpPr>
          <p:spPr bwMode="auto">
            <a:xfrm>
              <a:off x="4561"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23" name="Freeform 347"/>
            <p:cNvSpPr>
              <a:spLocks/>
            </p:cNvSpPr>
            <p:nvPr/>
          </p:nvSpPr>
          <p:spPr bwMode="auto">
            <a:xfrm>
              <a:off x="5084"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24" name="Freeform 348"/>
            <p:cNvSpPr>
              <a:spLocks/>
            </p:cNvSpPr>
            <p:nvPr/>
          </p:nvSpPr>
          <p:spPr bwMode="auto">
            <a:xfrm>
              <a:off x="5607" y="3621"/>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25" name="Freeform 349"/>
            <p:cNvSpPr>
              <a:spLocks/>
            </p:cNvSpPr>
            <p:nvPr/>
          </p:nvSpPr>
          <p:spPr bwMode="auto">
            <a:xfrm>
              <a:off x="1425"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26" name="Freeform 350"/>
            <p:cNvSpPr>
              <a:spLocks/>
            </p:cNvSpPr>
            <p:nvPr/>
          </p:nvSpPr>
          <p:spPr bwMode="auto">
            <a:xfrm>
              <a:off x="903"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27" name="Freeform 351"/>
            <p:cNvSpPr>
              <a:spLocks/>
            </p:cNvSpPr>
            <p:nvPr/>
          </p:nvSpPr>
          <p:spPr bwMode="auto">
            <a:xfrm>
              <a:off x="380"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28" name="Freeform 352"/>
            <p:cNvSpPr>
              <a:spLocks/>
            </p:cNvSpPr>
            <p:nvPr/>
          </p:nvSpPr>
          <p:spPr bwMode="auto">
            <a:xfrm>
              <a:off x="-142"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29" name="Freeform 353"/>
            <p:cNvSpPr>
              <a:spLocks/>
            </p:cNvSpPr>
            <p:nvPr/>
          </p:nvSpPr>
          <p:spPr bwMode="auto">
            <a:xfrm>
              <a:off x="2471"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30" name="Freeform 354"/>
            <p:cNvSpPr>
              <a:spLocks/>
            </p:cNvSpPr>
            <p:nvPr/>
          </p:nvSpPr>
          <p:spPr bwMode="auto">
            <a:xfrm>
              <a:off x="1948"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31" name="Freeform 355"/>
            <p:cNvSpPr>
              <a:spLocks/>
            </p:cNvSpPr>
            <p:nvPr/>
          </p:nvSpPr>
          <p:spPr bwMode="auto">
            <a:xfrm>
              <a:off x="2993"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32" name="Freeform 356"/>
            <p:cNvSpPr>
              <a:spLocks/>
            </p:cNvSpPr>
            <p:nvPr/>
          </p:nvSpPr>
          <p:spPr bwMode="auto">
            <a:xfrm>
              <a:off x="3516"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33" name="Freeform 357"/>
            <p:cNvSpPr>
              <a:spLocks/>
            </p:cNvSpPr>
            <p:nvPr/>
          </p:nvSpPr>
          <p:spPr bwMode="auto">
            <a:xfrm>
              <a:off x="4039" y="3007"/>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34" name="Freeform 358"/>
            <p:cNvSpPr>
              <a:spLocks/>
            </p:cNvSpPr>
            <p:nvPr/>
          </p:nvSpPr>
          <p:spPr bwMode="auto">
            <a:xfrm>
              <a:off x="4561"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35" name="Freeform 359"/>
            <p:cNvSpPr>
              <a:spLocks/>
            </p:cNvSpPr>
            <p:nvPr/>
          </p:nvSpPr>
          <p:spPr bwMode="auto">
            <a:xfrm>
              <a:off x="5084"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36" name="Freeform 360"/>
            <p:cNvSpPr>
              <a:spLocks/>
            </p:cNvSpPr>
            <p:nvPr/>
          </p:nvSpPr>
          <p:spPr bwMode="auto">
            <a:xfrm>
              <a:off x="5607" y="3007"/>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37" name="Freeform 361"/>
            <p:cNvSpPr>
              <a:spLocks/>
            </p:cNvSpPr>
            <p:nvPr/>
          </p:nvSpPr>
          <p:spPr bwMode="auto">
            <a:xfrm>
              <a:off x="1425"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38" name="Freeform 362"/>
            <p:cNvSpPr>
              <a:spLocks/>
            </p:cNvSpPr>
            <p:nvPr/>
          </p:nvSpPr>
          <p:spPr bwMode="auto">
            <a:xfrm>
              <a:off x="903"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39" name="Freeform 363"/>
            <p:cNvSpPr>
              <a:spLocks/>
            </p:cNvSpPr>
            <p:nvPr/>
          </p:nvSpPr>
          <p:spPr bwMode="auto">
            <a:xfrm>
              <a:off x="380"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40" name="Freeform 364"/>
            <p:cNvSpPr>
              <a:spLocks/>
            </p:cNvSpPr>
            <p:nvPr/>
          </p:nvSpPr>
          <p:spPr bwMode="auto">
            <a:xfrm>
              <a:off x="-142"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41" name="Freeform 365"/>
            <p:cNvSpPr>
              <a:spLocks/>
            </p:cNvSpPr>
            <p:nvPr/>
          </p:nvSpPr>
          <p:spPr bwMode="auto">
            <a:xfrm>
              <a:off x="2472"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42" name="Freeform 366"/>
            <p:cNvSpPr>
              <a:spLocks/>
            </p:cNvSpPr>
            <p:nvPr/>
          </p:nvSpPr>
          <p:spPr bwMode="auto">
            <a:xfrm>
              <a:off x="1949"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43" name="Freeform 367"/>
            <p:cNvSpPr>
              <a:spLocks/>
            </p:cNvSpPr>
            <p:nvPr/>
          </p:nvSpPr>
          <p:spPr bwMode="auto">
            <a:xfrm>
              <a:off x="2994"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44" name="Freeform 368"/>
            <p:cNvSpPr>
              <a:spLocks/>
            </p:cNvSpPr>
            <p:nvPr/>
          </p:nvSpPr>
          <p:spPr bwMode="auto">
            <a:xfrm>
              <a:off x="3517"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45" name="Freeform 369"/>
            <p:cNvSpPr>
              <a:spLocks/>
            </p:cNvSpPr>
            <p:nvPr/>
          </p:nvSpPr>
          <p:spPr bwMode="auto">
            <a:xfrm>
              <a:off x="4040" y="2393"/>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46" name="Freeform 370"/>
            <p:cNvSpPr>
              <a:spLocks/>
            </p:cNvSpPr>
            <p:nvPr/>
          </p:nvSpPr>
          <p:spPr bwMode="auto">
            <a:xfrm>
              <a:off x="4562"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47" name="Freeform 371"/>
            <p:cNvSpPr>
              <a:spLocks/>
            </p:cNvSpPr>
            <p:nvPr/>
          </p:nvSpPr>
          <p:spPr bwMode="auto">
            <a:xfrm>
              <a:off x="5085"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48" name="Freeform 372"/>
            <p:cNvSpPr>
              <a:spLocks/>
            </p:cNvSpPr>
            <p:nvPr/>
          </p:nvSpPr>
          <p:spPr bwMode="auto">
            <a:xfrm>
              <a:off x="5608" y="2393"/>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49" name="Freeform 373"/>
            <p:cNvSpPr>
              <a:spLocks/>
            </p:cNvSpPr>
            <p:nvPr/>
          </p:nvSpPr>
          <p:spPr bwMode="auto">
            <a:xfrm>
              <a:off x="1426"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50" name="Freeform 374"/>
            <p:cNvSpPr>
              <a:spLocks/>
            </p:cNvSpPr>
            <p:nvPr/>
          </p:nvSpPr>
          <p:spPr bwMode="auto">
            <a:xfrm>
              <a:off x="904"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51" name="Freeform 375"/>
            <p:cNvSpPr>
              <a:spLocks/>
            </p:cNvSpPr>
            <p:nvPr/>
          </p:nvSpPr>
          <p:spPr bwMode="auto">
            <a:xfrm>
              <a:off x="381"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52" name="Freeform 376"/>
            <p:cNvSpPr>
              <a:spLocks/>
            </p:cNvSpPr>
            <p:nvPr/>
          </p:nvSpPr>
          <p:spPr bwMode="auto">
            <a:xfrm>
              <a:off x="-141"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53" name="Freeform 377"/>
            <p:cNvSpPr>
              <a:spLocks/>
            </p:cNvSpPr>
            <p:nvPr/>
          </p:nvSpPr>
          <p:spPr bwMode="auto">
            <a:xfrm>
              <a:off x="2471"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54" name="Freeform 378"/>
            <p:cNvSpPr>
              <a:spLocks/>
            </p:cNvSpPr>
            <p:nvPr/>
          </p:nvSpPr>
          <p:spPr bwMode="auto">
            <a:xfrm>
              <a:off x="1948"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55" name="Freeform 379"/>
            <p:cNvSpPr>
              <a:spLocks/>
            </p:cNvSpPr>
            <p:nvPr/>
          </p:nvSpPr>
          <p:spPr bwMode="auto">
            <a:xfrm>
              <a:off x="2993"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56" name="Freeform 380"/>
            <p:cNvSpPr>
              <a:spLocks/>
            </p:cNvSpPr>
            <p:nvPr/>
          </p:nvSpPr>
          <p:spPr bwMode="auto">
            <a:xfrm>
              <a:off x="3516"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57" name="Freeform 381"/>
            <p:cNvSpPr>
              <a:spLocks/>
            </p:cNvSpPr>
            <p:nvPr/>
          </p:nvSpPr>
          <p:spPr bwMode="auto">
            <a:xfrm>
              <a:off x="4039" y="1165"/>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58" name="Freeform 382"/>
            <p:cNvSpPr>
              <a:spLocks/>
            </p:cNvSpPr>
            <p:nvPr/>
          </p:nvSpPr>
          <p:spPr bwMode="auto">
            <a:xfrm>
              <a:off x="4561"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59" name="Freeform 383"/>
            <p:cNvSpPr>
              <a:spLocks/>
            </p:cNvSpPr>
            <p:nvPr/>
          </p:nvSpPr>
          <p:spPr bwMode="auto">
            <a:xfrm>
              <a:off x="5084"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60" name="Freeform 384"/>
            <p:cNvSpPr>
              <a:spLocks/>
            </p:cNvSpPr>
            <p:nvPr/>
          </p:nvSpPr>
          <p:spPr bwMode="auto">
            <a:xfrm>
              <a:off x="5607" y="1165"/>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61" name="Freeform 385"/>
            <p:cNvSpPr>
              <a:spLocks/>
            </p:cNvSpPr>
            <p:nvPr/>
          </p:nvSpPr>
          <p:spPr bwMode="auto">
            <a:xfrm>
              <a:off x="1425"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62" name="Freeform 386"/>
            <p:cNvSpPr>
              <a:spLocks/>
            </p:cNvSpPr>
            <p:nvPr/>
          </p:nvSpPr>
          <p:spPr bwMode="auto">
            <a:xfrm>
              <a:off x="903"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63" name="Freeform 387"/>
            <p:cNvSpPr>
              <a:spLocks/>
            </p:cNvSpPr>
            <p:nvPr/>
          </p:nvSpPr>
          <p:spPr bwMode="auto">
            <a:xfrm>
              <a:off x="380"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64" name="Freeform 388"/>
            <p:cNvSpPr>
              <a:spLocks/>
            </p:cNvSpPr>
            <p:nvPr/>
          </p:nvSpPr>
          <p:spPr bwMode="auto">
            <a:xfrm>
              <a:off x="-142"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65" name="Freeform 389"/>
            <p:cNvSpPr>
              <a:spLocks/>
            </p:cNvSpPr>
            <p:nvPr/>
          </p:nvSpPr>
          <p:spPr bwMode="auto">
            <a:xfrm>
              <a:off x="2472"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66" name="Freeform 390"/>
            <p:cNvSpPr>
              <a:spLocks/>
            </p:cNvSpPr>
            <p:nvPr/>
          </p:nvSpPr>
          <p:spPr bwMode="auto">
            <a:xfrm>
              <a:off x="1949"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67" name="Freeform 391"/>
            <p:cNvSpPr>
              <a:spLocks/>
            </p:cNvSpPr>
            <p:nvPr/>
          </p:nvSpPr>
          <p:spPr bwMode="auto">
            <a:xfrm>
              <a:off x="2994"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68" name="Freeform 392"/>
            <p:cNvSpPr>
              <a:spLocks/>
            </p:cNvSpPr>
            <p:nvPr/>
          </p:nvSpPr>
          <p:spPr bwMode="auto">
            <a:xfrm>
              <a:off x="3517"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69" name="Freeform 393"/>
            <p:cNvSpPr>
              <a:spLocks/>
            </p:cNvSpPr>
            <p:nvPr/>
          </p:nvSpPr>
          <p:spPr bwMode="auto">
            <a:xfrm>
              <a:off x="4040" y="551"/>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70" name="Freeform 394"/>
            <p:cNvSpPr>
              <a:spLocks/>
            </p:cNvSpPr>
            <p:nvPr/>
          </p:nvSpPr>
          <p:spPr bwMode="auto">
            <a:xfrm>
              <a:off x="4562"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71" name="Freeform 395"/>
            <p:cNvSpPr>
              <a:spLocks/>
            </p:cNvSpPr>
            <p:nvPr/>
          </p:nvSpPr>
          <p:spPr bwMode="auto">
            <a:xfrm>
              <a:off x="5085"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72" name="Freeform 396"/>
            <p:cNvSpPr>
              <a:spLocks/>
            </p:cNvSpPr>
            <p:nvPr/>
          </p:nvSpPr>
          <p:spPr bwMode="auto">
            <a:xfrm>
              <a:off x="5608" y="551"/>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73" name="Freeform 397"/>
            <p:cNvSpPr>
              <a:spLocks/>
            </p:cNvSpPr>
            <p:nvPr/>
          </p:nvSpPr>
          <p:spPr bwMode="auto">
            <a:xfrm>
              <a:off x="1426"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74" name="Freeform 398"/>
            <p:cNvSpPr>
              <a:spLocks/>
            </p:cNvSpPr>
            <p:nvPr/>
          </p:nvSpPr>
          <p:spPr bwMode="auto">
            <a:xfrm>
              <a:off x="904"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75" name="Freeform 399"/>
            <p:cNvSpPr>
              <a:spLocks/>
            </p:cNvSpPr>
            <p:nvPr/>
          </p:nvSpPr>
          <p:spPr bwMode="auto">
            <a:xfrm>
              <a:off x="381"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76" name="Freeform 400"/>
            <p:cNvSpPr>
              <a:spLocks/>
            </p:cNvSpPr>
            <p:nvPr/>
          </p:nvSpPr>
          <p:spPr bwMode="auto">
            <a:xfrm>
              <a:off x="-141"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77" name="Freeform 401"/>
            <p:cNvSpPr>
              <a:spLocks/>
            </p:cNvSpPr>
            <p:nvPr/>
          </p:nvSpPr>
          <p:spPr bwMode="auto">
            <a:xfrm>
              <a:off x="2471"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78" name="Freeform 402"/>
            <p:cNvSpPr>
              <a:spLocks/>
            </p:cNvSpPr>
            <p:nvPr/>
          </p:nvSpPr>
          <p:spPr bwMode="auto">
            <a:xfrm>
              <a:off x="1948"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79" name="Freeform 403"/>
            <p:cNvSpPr>
              <a:spLocks/>
            </p:cNvSpPr>
            <p:nvPr/>
          </p:nvSpPr>
          <p:spPr bwMode="auto">
            <a:xfrm>
              <a:off x="2993"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80" name="Freeform 404"/>
            <p:cNvSpPr>
              <a:spLocks/>
            </p:cNvSpPr>
            <p:nvPr/>
          </p:nvSpPr>
          <p:spPr bwMode="auto">
            <a:xfrm>
              <a:off x="3516"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81" name="Freeform 405"/>
            <p:cNvSpPr>
              <a:spLocks/>
            </p:cNvSpPr>
            <p:nvPr/>
          </p:nvSpPr>
          <p:spPr bwMode="auto">
            <a:xfrm>
              <a:off x="4039" y="4235"/>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82" name="Freeform 406"/>
            <p:cNvSpPr>
              <a:spLocks/>
            </p:cNvSpPr>
            <p:nvPr/>
          </p:nvSpPr>
          <p:spPr bwMode="auto">
            <a:xfrm>
              <a:off x="4561"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83" name="Freeform 407"/>
            <p:cNvSpPr>
              <a:spLocks/>
            </p:cNvSpPr>
            <p:nvPr/>
          </p:nvSpPr>
          <p:spPr bwMode="auto">
            <a:xfrm>
              <a:off x="5084"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84" name="Freeform 408"/>
            <p:cNvSpPr>
              <a:spLocks/>
            </p:cNvSpPr>
            <p:nvPr/>
          </p:nvSpPr>
          <p:spPr bwMode="auto">
            <a:xfrm>
              <a:off x="5607" y="4235"/>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85" name="Freeform 409"/>
            <p:cNvSpPr>
              <a:spLocks/>
            </p:cNvSpPr>
            <p:nvPr/>
          </p:nvSpPr>
          <p:spPr bwMode="auto">
            <a:xfrm>
              <a:off x="1425"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86" name="Freeform 410"/>
            <p:cNvSpPr>
              <a:spLocks/>
            </p:cNvSpPr>
            <p:nvPr/>
          </p:nvSpPr>
          <p:spPr bwMode="auto">
            <a:xfrm>
              <a:off x="903"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87" name="Freeform 411"/>
            <p:cNvSpPr>
              <a:spLocks/>
            </p:cNvSpPr>
            <p:nvPr/>
          </p:nvSpPr>
          <p:spPr bwMode="auto">
            <a:xfrm>
              <a:off x="380"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788" name="Freeform 412"/>
            <p:cNvSpPr>
              <a:spLocks/>
            </p:cNvSpPr>
            <p:nvPr/>
          </p:nvSpPr>
          <p:spPr bwMode="auto">
            <a:xfrm>
              <a:off x="-142"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6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17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2"/>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5203" name="Rectangle 3"/>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5204" name="Rectangle 4"/>
          <p:cNvSpPr>
            <a:spLocks noGrp="1" noChangeArrowheads="1"/>
          </p:cNvSpPr>
          <p:nvPr>
            <p:ph type="title"/>
          </p:nvPr>
        </p:nvSpPr>
        <p:spPr>
          <a:xfrm>
            <a:off x="457200" y="-207963"/>
            <a:ext cx="8229600" cy="1143001"/>
          </a:xfrm>
        </p:spPr>
        <p:txBody>
          <a:bodyPr/>
          <a:lstStyle/>
          <a:p>
            <a:r>
              <a:rPr lang="en-US" altLang="en-US"/>
              <a:t>ice = bad</a:t>
            </a:r>
          </a:p>
        </p:txBody>
      </p:sp>
      <p:grpSp>
        <p:nvGrpSpPr>
          <p:cNvPr id="435205" name="Group 5"/>
          <p:cNvGrpSpPr>
            <a:grpSpLocks/>
          </p:cNvGrpSpPr>
          <p:nvPr/>
        </p:nvGrpSpPr>
        <p:grpSpPr bwMode="auto">
          <a:xfrm>
            <a:off x="-227013" y="925513"/>
            <a:ext cx="9598026" cy="6134100"/>
            <a:chOff x="1" y="639"/>
            <a:chExt cx="5758" cy="3681"/>
          </a:xfrm>
        </p:grpSpPr>
        <p:grpSp>
          <p:nvGrpSpPr>
            <p:cNvPr id="435206" name="Group 6"/>
            <p:cNvGrpSpPr>
              <a:grpSpLocks/>
            </p:cNvGrpSpPr>
            <p:nvPr/>
          </p:nvGrpSpPr>
          <p:grpSpPr bwMode="auto">
            <a:xfrm>
              <a:off x="1" y="1251"/>
              <a:ext cx="5758" cy="621"/>
              <a:chOff x="1" y="1852"/>
              <a:chExt cx="5758" cy="621"/>
            </a:xfrm>
          </p:grpSpPr>
          <p:pic>
            <p:nvPicPr>
              <p:cNvPr id="435207" name="Picture 7"/>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 y="1852"/>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08" name="Picture 8"/>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4"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09" name="Picture 9"/>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04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10" name="Picture 10"/>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569"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11" name="Picture 11"/>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09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12" name="Picture 12"/>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61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13" name="Picture 13"/>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13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14" name="Picture 14"/>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658"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15" name="Picture 15"/>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18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16" name="Picture 16"/>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70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17" name="Picture 17"/>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25"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435218" name="Group 18"/>
            <p:cNvGrpSpPr>
              <a:grpSpLocks/>
            </p:cNvGrpSpPr>
            <p:nvPr/>
          </p:nvGrpSpPr>
          <p:grpSpPr bwMode="auto">
            <a:xfrm>
              <a:off x="1" y="1863"/>
              <a:ext cx="5758" cy="621"/>
              <a:chOff x="1" y="1852"/>
              <a:chExt cx="5758" cy="621"/>
            </a:xfrm>
          </p:grpSpPr>
          <p:pic>
            <p:nvPicPr>
              <p:cNvPr id="435219" name="Picture 19"/>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 y="1852"/>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20" name="Picture 20"/>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4"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21" name="Picture 21"/>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04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22" name="Picture 22"/>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569"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23" name="Picture 23"/>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09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24" name="Picture 24"/>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61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25" name="Picture 25"/>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13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26" name="Picture 26"/>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658"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27" name="Picture 27"/>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18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28" name="Picture 28"/>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70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29" name="Picture 29"/>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25"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435230" name="Group 30"/>
            <p:cNvGrpSpPr>
              <a:grpSpLocks/>
            </p:cNvGrpSpPr>
            <p:nvPr/>
          </p:nvGrpSpPr>
          <p:grpSpPr bwMode="auto">
            <a:xfrm>
              <a:off x="1" y="2475"/>
              <a:ext cx="5758" cy="621"/>
              <a:chOff x="1" y="1852"/>
              <a:chExt cx="5758" cy="621"/>
            </a:xfrm>
          </p:grpSpPr>
          <p:pic>
            <p:nvPicPr>
              <p:cNvPr id="435231" name="Picture 31"/>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 y="1852"/>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32" name="Picture 32"/>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4"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33" name="Picture 33"/>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04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34" name="Picture 34"/>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569"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35" name="Picture 35"/>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09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36" name="Picture 36"/>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61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37" name="Picture 37"/>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13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38" name="Picture 38"/>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658"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39" name="Picture 39"/>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18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40" name="Picture 40"/>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70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41" name="Picture 41"/>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25"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435242" name="Group 42"/>
            <p:cNvGrpSpPr>
              <a:grpSpLocks/>
            </p:cNvGrpSpPr>
            <p:nvPr/>
          </p:nvGrpSpPr>
          <p:grpSpPr bwMode="auto">
            <a:xfrm>
              <a:off x="1" y="3087"/>
              <a:ext cx="5758" cy="621"/>
              <a:chOff x="1" y="1852"/>
              <a:chExt cx="5758" cy="621"/>
            </a:xfrm>
          </p:grpSpPr>
          <p:pic>
            <p:nvPicPr>
              <p:cNvPr id="435243" name="Picture 43"/>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 y="1852"/>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44" name="Picture 44"/>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4"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45" name="Picture 45"/>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04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46" name="Picture 46"/>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569"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47" name="Picture 47"/>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09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48" name="Picture 48"/>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61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49" name="Picture 49"/>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13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50" name="Picture 50"/>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658"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51" name="Picture 51"/>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18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52" name="Picture 52"/>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70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53" name="Picture 53"/>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25"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435254" name="Group 54"/>
            <p:cNvGrpSpPr>
              <a:grpSpLocks/>
            </p:cNvGrpSpPr>
            <p:nvPr/>
          </p:nvGrpSpPr>
          <p:grpSpPr bwMode="auto">
            <a:xfrm>
              <a:off x="1" y="3699"/>
              <a:ext cx="5758" cy="621"/>
              <a:chOff x="1" y="1852"/>
              <a:chExt cx="5758" cy="621"/>
            </a:xfrm>
          </p:grpSpPr>
          <p:pic>
            <p:nvPicPr>
              <p:cNvPr id="435255" name="Picture 55"/>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 y="1852"/>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56" name="Picture 56"/>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4"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57" name="Picture 57"/>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04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58" name="Picture 58"/>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569"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59" name="Picture 59"/>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09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60" name="Picture 60"/>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61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61" name="Picture 61"/>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13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62" name="Picture 62"/>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658"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63" name="Picture 63"/>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18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64" name="Picture 64"/>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70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65" name="Picture 65"/>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25"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435266" name="Group 66"/>
            <p:cNvGrpSpPr>
              <a:grpSpLocks/>
            </p:cNvGrpSpPr>
            <p:nvPr/>
          </p:nvGrpSpPr>
          <p:grpSpPr bwMode="auto">
            <a:xfrm>
              <a:off x="1" y="639"/>
              <a:ext cx="5758" cy="621"/>
              <a:chOff x="1" y="1852"/>
              <a:chExt cx="5758" cy="621"/>
            </a:xfrm>
          </p:grpSpPr>
          <p:pic>
            <p:nvPicPr>
              <p:cNvPr id="435267" name="Picture 67"/>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 y="1852"/>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68" name="Picture 68"/>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4"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69" name="Picture 69"/>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04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70" name="Picture 70"/>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1569"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71" name="Picture 71"/>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09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72" name="Picture 72"/>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261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73" name="Picture 73"/>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136"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74" name="Picture 74"/>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3658"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75" name="Picture 75"/>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181"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76" name="Picture 76"/>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4703"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277" name="Picture 77"/>
              <p:cNvPicPr>
                <a:picLocks noChangeAspect="1" noChangeArrowheads="1"/>
              </p:cNvPicPr>
              <p:nvPr/>
            </p:nvPicPr>
            <p:blipFill>
              <a:blip r:embed="rId2">
                <a:extLst>
                  <a:ext uri="{28A0092B-C50C-407E-A947-70E740481C1C}">
                    <a14:useLocalDpi xmlns:a14="http://schemas.microsoft.com/office/drawing/2010/main" val="0"/>
                  </a:ext>
                </a:extLst>
              </a:blip>
              <a:srcRect l="8447" t="3839" r="20349" b="13438"/>
              <a:stretch>
                <a:fillRect/>
              </a:stretch>
            </p:blipFill>
            <p:spPr bwMode="auto">
              <a:xfrm>
                <a:off x="5225" y="1853"/>
                <a:ext cx="534" cy="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435278" name="Group 78"/>
          <p:cNvGrpSpPr>
            <a:grpSpLocks/>
          </p:cNvGrpSpPr>
          <p:nvPr/>
        </p:nvGrpSpPr>
        <p:grpSpPr bwMode="auto">
          <a:xfrm>
            <a:off x="-225425" y="873125"/>
            <a:ext cx="9788525" cy="6602413"/>
            <a:chOff x="-142" y="550"/>
            <a:chExt cx="6166" cy="4159"/>
          </a:xfrm>
        </p:grpSpPr>
        <p:grpSp>
          <p:nvGrpSpPr>
            <p:cNvPr id="435279" name="Group 79"/>
            <p:cNvGrpSpPr>
              <a:grpSpLocks/>
            </p:cNvGrpSpPr>
            <p:nvPr/>
          </p:nvGrpSpPr>
          <p:grpSpPr bwMode="auto">
            <a:xfrm>
              <a:off x="-141" y="1778"/>
              <a:ext cx="6165" cy="475"/>
              <a:chOff x="-140" y="1771"/>
              <a:chExt cx="6165" cy="475"/>
            </a:xfrm>
          </p:grpSpPr>
          <p:sp>
            <p:nvSpPr>
              <p:cNvPr id="435280" name="Freeform 80"/>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81" name="Freeform 81"/>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82" name="Freeform 82"/>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83" name="Freeform 83"/>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84" name="Freeform 84"/>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85" name="Freeform 85"/>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86" name="Freeform 86"/>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87" name="Freeform 87"/>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88" name="Freeform 88"/>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89" name="Freeform 89"/>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90" name="Freeform 90"/>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91" name="Freeform 91"/>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35292" name="Group 92"/>
            <p:cNvGrpSpPr>
              <a:grpSpLocks/>
            </p:cNvGrpSpPr>
            <p:nvPr/>
          </p:nvGrpSpPr>
          <p:grpSpPr bwMode="auto">
            <a:xfrm>
              <a:off x="-142" y="3620"/>
              <a:ext cx="6165" cy="475"/>
              <a:chOff x="-140" y="1771"/>
              <a:chExt cx="6165" cy="475"/>
            </a:xfrm>
          </p:grpSpPr>
          <p:sp>
            <p:nvSpPr>
              <p:cNvPr id="435293" name="Freeform 93"/>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94" name="Freeform 94"/>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95" name="Freeform 95"/>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96" name="Freeform 96"/>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97" name="Freeform 97"/>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98" name="Freeform 98"/>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299" name="Freeform 99"/>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00" name="Freeform 100"/>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01" name="Freeform 101"/>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02" name="Freeform 102"/>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03" name="Freeform 103"/>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04" name="Freeform 104"/>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35305" name="Group 105"/>
            <p:cNvGrpSpPr>
              <a:grpSpLocks/>
            </p:cNvGrpSpPr>
            <p:nvPr/>
          </p:nvGrpSpPr>
          <p:grpSpPr bwMode="auto">
            <a:xfrm>
              <a:off x="-142" y="3006"/>
              <a:ext cx="6165" cy="475"/>
              <a:chOff x="-140" y="1771"/>
              <a:chExt cx="6165" cy="475"/>
            </a:xfrm>
          </p:grpSpPr>
          <p:sp>
            <p:nvSpPr>
              <p:cNvPr id="435306" name="Freeform 106"/>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07" name="Freeform 107"/>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08" name="Freeform 108"/>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09" name="Freeform 109"/>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10" name="Freeform 110"/>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11" name="Freeform 111"/>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12" name="Freeform 112"/>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13" name="Freeform 113"/>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14" name="Freeform 114"/>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15" name="Freeform 115"/>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16" name="Freeform 116"/>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17" name="Freeform 117"/>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35318" name="Group 118"/>
            <p:cNvGrpSpPr>
              <a:grpSpLocks/>
            </p:cNvGrpSpPr>
            <p:nvPr/>
          </p:nvGrpSpPr>
          <p:grpSpPr bwMode="auto">
            <a:xfrm>
              <a:off x="-141" y="2392"/>
              <a:ext cx="6165" cy="475"/>
              <a:chOff x="-140" y="1771"/>
              <a:chExt cx="6165" cy="475"/>
            </a:xfrm>
          </p:grpSpPr>
          <p:sp>
            <p:nvSpPr>
              <p:cNvPr id="435319" name="Freeform 119"/>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20" name="Freeform 120"/>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21" name="Freeform 121"/>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22" name="Freeform 122"/>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23" name="Freeform 123"/>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24" name="Freeform 124"/>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25" name="Freeform 125"/>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26" name="Freeform 126"/>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27" name="Freeform 127"/>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28" name="Freeform 128"/>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29" name="Freeform 129"/>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30" name="Freeform 130"/>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35331" name="Group 131"/>
            <p:cNvGrpSpPr>
              <a:grpSpLocks/>
            </p:cNvGrpSpPr>
            <p:nvPr/>
          </p:nvGrpSpPr>
          <p:grpSpPr bwMode="auto">
            <a:xfrm>
              <a:off x="-142" y="1164"/>
              <a:ext cx="6165" cy="475"/>
              <a:chOff x="-140" y="1771"/>
              <a:chExt cx="6165" cy="475"/>
            </a:xfrm>
          </p:grpSpPr>
          <p:sp>
            <p:nvSpPr>
              <p:cNvPr id="435332" name="Freeform 132"/>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33" name="Freeform 133"/>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34" name="Freeform 134"/>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35" name="Freeform 135"/>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36" name="Freeform 136"/>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37" name="Freeform 137"/>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38" name="Freeform 138"/>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39" name="Freeform 139"/>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40" name="Freeform 140"/>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41" name="Freeform 141"/>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42" name="Freeform 142"/>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43" name="Freeform 143"/>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35344" name="Group 144"/>
            <p:cNvGrpSpPr>
              <a:grpSpLocks/>
            </p:cNvGrpSpPr>
            <p:nvPr/>
          </p:nvGrpSpPr>
          <p:grpSpPr bwMode="auto">
            <a:xfrm>
              <a:off x="-141" y="550"/>
              <a:ext cx="6165" cy="475"/>
              <a:chOff x="-140" y="1771"/>
              <a:chExt cx="6165" cy="475"/>
            </a:xfrm>
          </p:grpSpPr>
          <p:sp>
            <p:nvSpPr>
              <p:cNvPr id="435345" name="Freeform 145"/>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46" name="Freeform 146"/>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47" name="Freeform 147"/>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48" name="Freeform 148"/>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49" name="Freeform 149"/>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50" name="Freeform 150"/>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51" name="Freeform 151"/>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52" name="Freeform 152"/>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53" name="Freeform 153"/>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54" name="Freeform 154"/>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55" name="Freeform 155"/>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56" name="Freeform 156"/>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35357" name="Group 157"/>
            <p:cNvGrpSpPr>
              <a:grpSpLocks/>
            </p:cNvGrpSpPr>
            <p:nvPr/>
          </p:nvGrpSpPr>
          <p:grpSpPr bwMode="auto">
            <a:xfrm>
              <a:off x="-142" y="4234"/>
              <a:ext cx="6165" cy="475"/>
              <a:chOff x="-140" y="1771"/>
              <a:chExt cx="6165" cy="475"/>
            </a:xfrm>
          </p:grpSpPr>
          <p:sp>
            <p:nvSpPr>
              <p:cNvPr id="435358" name="Freeform 158"/>
              <p:cNvSpPr>
                <a:spLocks/>
              </p:cNvSpPr>
              <p:nvPr/>
            </p:nvSpPr>
            <p:spPr bwMode="auto">
              <a:xfrm>
                <a:off x="247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59" name="Freeform 159"/>
              <p:cNvSpPr>
                <a:spLocks/>
              </p:cNvSpPr>
              <p:nvPr/>
            </p:nvSpPr>
            <p:spPr bwMode="auto">
              <a:xfrm>
                <a:off x="195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60" name="Freeform 160"/>
              <p:cNvSpPr>
                <a:spLocks/>
              </p:cNvSpPr>
              <p:nvPr/>
            </p:nvSpPr>
            <p:spPr bwMode="auto">
              <a:xfrm>
                <a:off x="299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61" name="Freeform 161"/>
              <p:cNvSpPr>
                <a:spLocks/>
              </p:cNvSpPr>
              <p:nvPr/>
            </p:nvSpPr>
            <p:spPr bwMode="auto">
              <a:xfrm>
                <a:off x="3518"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62" name="Freeform 162"/>
              <p:cNvSpPr>
                <a:spLocks/>
              </p:cNvSpPr>
              <p:nvPr/>
            </p:nvSpPr>
            <p:spPr bwMode="auto">
              <a:xfrm>
                <a:off x="4041"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63" name="Freeform 163"/>
              <p:cNvSpPr>
                <a:spLocks/>
              </p:cNvSpPr>
              <p:nvPr/>
            </p:nvSpPr>
            <p:spPr bwMode="auto">
              <a:xfrm>
                <a:off x="4563"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64" name="Freeform 164"/>
              <p:cNvSpPr>
                <a:spLocks/>
              </p:cNvSpPr>
              <p:nvPr/>
            </p:nvSpPr>
            <p:spPr bwMode="auto">
              <a:xfrm>
                <a:off x="5086"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65" name="Freeform 165"/>
              <p:cNvSpPr>
                <a:spLocks/>
              </p:cNvSpPr>
              <p:nvPr/>
            </p:nvSpPr>
            <p:spPr bwMode="auto">
              <a:xfrm>
                <a:off x="5609" y="1772"/>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66" name="Freeform 166"/>
              <p:cNvSpPr>
                <a:spLocks/>
              </p:cNvSpPr>
              <p:nvPr/>
            </p:nvSpPr>
            <p:spPr bwMode="auto">
              <a:xfrm>
                <a:off x="1427"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67" name="Freeform 167"/>
              <p:cNvSpPr>
                <a:spLocks/>
              </p:cNvSpPr>
              <p:nvPr/>
            </p:nvSpPr>
            <p:spPr bwMode="auto">
              <a:xfrm>
                <a:off x="905"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68" name="Freeform 168"/>
              <p:cNvSpPr>
                <a:spLocks/>
              </p:cNvSpPr>
              <p:nvPr/>
            </p:nvSpPr>
            <p:spPr bwMode="auto">
              <a:xfrm>
                <a:off x="382"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69" name="Freeform 169"/>
              <p:cNvSpPr>
                <a:spLocks/>
              </p:cNvSpPr>
              <p:nvPr/>
            </p:nvSpPr>
            <p:spPr bwMode="auto">
              <a:xfrm>
                <a:off x="-140" y="1771"/>
                <a:ext cx="416" cy="474"/>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solidFill>
                <a:srgbClr val="33CCCC"/>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435370" name="Group 170"/>
          <p:cNvGrpSpPr>
            <a:grpSpLocks/>
          </p:cNvGrpSpPr>
          <p:nvPr/>
        </p:nvGrpSpPr>
        <p:grpSpPr bwMode="auto">
          <a:xfrm>
            <a:off x="-365125" y="758825"/>
            <a:ext cx="10006013" cy="6846888"/>
            <a:chOff x="-142" y="550"/>
            <a:chExt cx="6303" cy="4313"/>
          </a:xfrm>
        </p:grpSpPr>
        <p:sp>
          <p:nvSpPr>
            <p:cNvPr id="435371" name="Freeform 171"/>
            <p:cNvSpPr>
              <a:spLocks/>
            </p:cNvSpPr>
            <p:nvPr/>
          </p:nvSpPr>
          <p:spPr bwMode="auto">
            <a:xfrm>
              <a:off x="2472"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72" name="Freeform 172"/>
            <p:cNvSpPr>
              <a:spLocks/>
            </p:cNvSpPr>
            <p:nvPr/>
          </p:nvSpPr>
          <p:spPr bwMode="auto">
            <a:xfrm>
              <a:off x="1949"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73" name="Freeform 173"/>
            <p:cNvSpPr>
              <a:spLocks/>
            </p:cNvSpPr>
            <p:nvPr/>
          </p:nvSpPr>
          <p:spPr bwMode="auto">
            <a:xfrm>
              <a:off x="2994"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74" name="Freeform 174"/>
            <p:cNvSpPr>
              <a:spLocks/>
            </p:cNvSpPr>
            <p:nvPr/>
          </p:nvSpPr>
          <p:spPr bwMode="auto">
            <a:xfrm>
              <a:off x="3517"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75" name="Freeform 175"/>
            <p:cNvSpPr>
              <a:spLocks/>
            </p:cNvSpPr>
            <p:nvPr/>
          </p:nvSpPr>
          <p:spPr bwMode="auto">
            <a:xfrm>
              <a:off x="4040" y="1779"/>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76" name="Freeform 176"/>
            <p:cNvSpPr>
              <a:spLocks/>
            </p:cNvSpPr>
            <p:nvPr/>
          </p:nvSpPr>
          <p:spPr bwMode="auto">
            <a:xfrm>
              <a:off x="4562"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77" name="Freeform 177"/>
            <p:cNvSpPr>
              <a:spLocks/>
            </p:cNvSpPr>
            <p:nvPr/>
          </p:nvSpPr>
          <p:spPr bwMode="auto">
            <a:xfrm>
              <a:off x="5085"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78" name="Freeform 178"/>
            <p:cNvSpPr>
              <a:spLocks/>
            </p:cNvSpPr>
            <p:nvPr/>
          </p:nvSpPr>
          <p:spPr bwMode="auto">
            <a:xfrm>
              <a:off x="5608" y="1779"/>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79" name="Freeform 179"/>
            <p:cNvSpPr>
              <a:spLocks/>
            </p:cNvSpPr>
            <p:nvPr/>
          </p:nvSpPr>
          <p:spPr bwMode="auto">
            <a:xfrm>
              <a:off x="1426"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80" name="Freeform 180"/>
            <p:cNvSpPr>
              <a:spLocks/>
            </p:cNvSpPr>
            <p:nvPr/>
          </p:nvSpPr>
          <p:spPr bwMode="auto">
            <a:xfrm>
              <a:off x="904"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81" name="Freeform 181"/>
            <p:cNvSpPr>
              <a:spLocks/>
            </p:cNvSpPr>
            <p:nvPr/>
          </p:nvSpPr>
          <p:spPr bwMode="auto">
            <a:xfrm>
              <a:off x="381"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82" name="Freeform 182"/>
            <p:cNvSpPr>
              <a:spLocks/>
            </p:cNvSpPr>
            <p:nvPr/>
          </p:nvSpPr>
          <p:spPr bwMode="auto">
            <a:xfrm>
              <a:off x="-141" y="1778"/>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83" name="Freeform 183"/>
            <p:cNvSpPr>
              <a:spLocks/>
            </p:cNvSpPr>
            <p:nvPr/>
          </p:nvSpPr>
          <p:spPr bwMode="auto">
            <a:xfrm>
              <a:off x="2471"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84" name="Freeform 184"/>
            <p:cNvSpPr>
              <a:spLocks/>
            </p:cNvSpPr>
            <p:nvPr/>
          </p:nvSpPr>
          <p:spPr bwMode="auto">
            <a:xfrm>
              <a:off x="1948"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85" name="Freeform 185"/>
            <p:cNvSpPr>
              <a:spLocks/>
            </p:cNvSpPr>
            <p:nvPr/>
          </p:nvSpPr>
          <p:spPr bwMode="auto">
            <a:xfrm>
              <a:off x="2993"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86" name="Freeform 186"/>
            <p:cNvSpPr>
              <a:spLocks/>
            </p:cNvSpPr>
            <p:nvPr/>
          </p:nvSpPr>
          <p:spPr bwMode="auto">
            <a:xfrm>
              <a:off x="3516"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87" name="Freeform 187"/>
            <p:cNvSpPr>
              <a:spLocks/>
            </p:cNvSpPr>
            <p:nvPr/>
          </p:nvSpPr>
          <p:spPr bwMode="auto">
            <a:xfrm>
              <a:off x="4039" y="3621"/>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88" name="Freeform 188"/>
            <p:cNvSpPr>
              <a:spLocks/>
            </p:cNvSpPr>
            <p:nvPr/>
          </p:nvSpPr>
          <p:spPr bwMode="auto">
            <a:xfrm>
              <a:off x="4561"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89" name="Freeform 189"/>
            <p:cNvSpPr>
              <a:spLocks/>
            </p:cNvSpPr>
            <p:nvPr/>
          </p:nvSpPr>
          <p:spPr bwMode="auto">
            <a:xfrm>
              <a:off x="5084"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90" name="Freeform 190"/>
            <p:cNvSpPr>
              <a:spLocks/>
            </p:cNvSpPr>
            <p:nvPr/>
          </p:nvSpPr>
          <p:spPr bwMode="auto">
            <a:xfrm>
              <a:off x="5607" y="3621"/>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91" name="Freeform 191"/>
            <p:cNvSpPr>
              <a:spLocks/>
            </p:cNvSpPr>
            <p:nvPr/>
          </p:nvSpPr>
          <p:spPr bwMode="auto">
            <a:xfrm>
              <a:off x="1425"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92" name="Freeform 192"/>
            <p:cNvSpPr>
              <a:spLocks/>
            </p:cNvSpPr>
            <p:nvPr/>
          </p:nvSpPr>
          <p:spPr bwMode="auto">
            <a:xfrm>
              <a:off x="903"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93" name="Freeform 193"/>
            <p:cNvSpPr>
              <a:spLocks/>
            </p:cNvSpPr>
            <p:nvPr/>
          </p:nvSpPr>
          <p:spPr bwMode="auto">
            <a:xfrm>
              <a:off x="380"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94" name="Freeform 194"/>
            <p:cNvSpPr>
              <a:spLocks/>
            </p:cNvSpPr>
            <p:nvPr/>
          </p:nvSpPr>
          <p:spPr bwMode="auto">
            <a:xfrm>
              <a:off x="-142" y="362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95" name="Freeform 195"/>
            <p:cNvSpPr>
              <a:spLocks/>
            </p:cNvSpPr>
            <p:nvPr/>
          </p:nvSpPr>
          <p:spPr bwMode="auto">
            <a:xfrm>
              <a:off x="2471"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96" name="Freeform 196"/>
            <p:cNvSpPr>
              <a:spLocks/>
            </p:cNvSpPr>
            <p:nvPr/>
          </p:nvSpPr>
          <p:spPr bwMode="auto">
            <a:xfrm>
              <a:off x="1948"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97" name="Freeform 197"/>
            <p:cNvSpPr>
              <a:spLocks/>
            </p:cNvSpPr>
            <p:nvPr/>
          </p:nvSpPr>
          <p:spPr bwMode="auto">
            <a:xfrm>
              <a:off x="2993"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98" name="Freeform 198"/>
            <p:cNvSpPr>
              <a:spLocks/>
            </p:cNvSpPr>
            <p:nvPr/>
          </p:nvSpPr>
          <p:spPr bwMode="auto">
            <a:xfrm>
              <a:off x="3516"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399" name="Freeform 199"/>
            <p:cNvSpPr>
              <a:spLocks/>
            </p:cNvSpPr>
            <p:nvPr/>
          </p:nvSpPr>
          <p:spPr bwMode="auto">
            <a:xfrm>
              <a:off x="4039" y="3007"/>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00" name="Freeform 200"/>
            <p:cNvSpPr>
              <a:spLocks/>
            </p:cNvSpPr>
            <p:nvPr/>
          </p:nvSpPr>
          <p:spPr bwMode="auto">
            <a:xfrm>
              <a:off x="4561"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01" name="Freeform 201"/>
            <p:cNvSpPr>
              <a:spLocks/>
            </p:cNvSpPr>
            <p:nvPr/>
          </p:nvSpPr>
          <p:spPr bwMode="auto">
            <a:xfrm>
              <a:off x="5084"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02" name="Freeform 202"/>
            <p:cNvSpPr>
              <a:spLocks/>
            </p:cNvSpPr>
            <p:nvPr/>
          </p:nvSpPr>
          <p:spPr bwMode="auto">
            <a:xfrm>
              <a:off x="5607" y="3007"/>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03" name="Freeform 203"/>
            <p:cNvSpPr>
              <a:spLocks/>
            </p:cNvSpPr>
            <p:nvPr/>
          </p:nvSpPr>
          <p:spPr bwMode="auto">
            <a:xfrm>
              <a:off x="1425"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04" name="Freeform 204"/>
            <p:cNvSpPr>
              <a:spLocks/>
            </p:cNvSpPr>
            <p:nvPr/>
          </p:nvSpPr>
          <p:spPr bwMode="auto">
            <a:xfrm>
              <a:off x="903"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05" name="Freeform 205"/>
            <p:cNvSpPr>
              <a:spLocks/>
            </p:cNvSpPr>
            <p:nvPr/>
          </p:nvSpPr>
          <p:spPr bwMode="auto">
            <a:xfrm>
              <a:off x="380"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06" name="Freeform 206"/>
            <p:cNvSpPr>
              <a:spLocks/>
            </p:cNvSpPr>
            <p:nvPr/>
          </p:nvSpPr>
          <p:spPr bwMode="auto">
            <a:xfrm>
              <a:off x="-142" y="3006"/>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07" name="Freeform 207"/>
            <p:cNvSpPr>
              <a:spLocks/>
            </p:cNvSpPr>
            <p:nvPr/>
          </p:nvSpPr>
          <p:spPr bwMode="auto">
            <a:xfrm>
              <a:off x="2472"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08" name="Freeform 208"/>
            <p:cNvSpPr>
              <a:spLocks/>
            </p:cNvSpPr>
            <p:nvPr/>
          </p:nvSpPr>
          <p:spPr bwMode="auto">
            <a:xfrm>
              <a:off x="1949"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09" name="Freeform 209"/>
            <p:cNvSpPr>
              <a:spLocks/>
            </p:cNvSpPr>
            <p:nvPr/>
          </p:nvSpPr>
          <p:spPr bwMode="auto">
            <a:xfrm>
              <a:off x="2994"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10" name="Freeform 210"/>
            <p:cNvSpPr>
              <a:spLocks/>
            </p:cNvSpPr>
            <p:nvPr/>
          </p:nvSpPr>
          <p:spPr bwMode="auto">
            <a:xfrm>
              <a:off x="3517"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11" name="Freeform 211"/>
            <p:cNvSpPr>
              <a:spLocks/>
            </p:cNvSpPr>
            <p:nvPr/>
          </p:nvSpPr>
          <p:spPr bwMode="auto">
            <a:xfrm>
              <a:off x="4040" y="2393"/>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12" name="Freeform 212"/>
            <p:cNvSpPr>
              <a:spLocks/>
            </p:cNvSpPr>
            <p:nvPr/>
          </p:nvSpPr>
          <p:spPr bwMode="auto">
            <a:xfrm>
              <a:off x="4562"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13" name="Freeform 213"/>
            <p:cNvSpPr>
              <a:spLocks/>
            </p:cNvSpPr>
            <p:nvPr/>
          </p:nvSpPr>
          <p:spPr bwMode="auto">
            <a:xfrm>
              <a:off x="5085"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14" name="Freeform 214"/>
            <p:cNvSpPr>
              <a:spLocks/>
            </p:cNvSpPr>
            <p:nvPr/>
          </p:nvSpPr>
          <p:spPr bwMode="auto">
            <a:xfrm>
              <a:off x="5608" y="2393"/>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15" name="Freeform 215"/>
            <p:cNvSpPr>
              <a:spLocks/>
            </p:cNvSpPr>
            <p:nvPr/>
          </p:nvSpPr>
          <p:spPr bwMode="auto">
            <a:xfrm>
              <a:off x="1426"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16" name="Freeform 216"/>
            <p:cNvSpPr>
              <a:spLocks/>
            </p:cNvSpPr>
            <p:nvPr/>
          </p:nvSpPr>
          <p:spPr bwMode="auto">
            <a:xfrm>
              <a:off x="904"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17" name="Freeform 217"/>
            <p:cNvSpPr>
              <a:spLocks/>
            </p:cNvSpPr>
            <p:nvPr/>
          </p:nvSpPr>
          <p:spPr bwMode="auto">
            <a:xfrm>
              <a:off x="381"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18" name="Freeform 218"/>
            <p:cNvSpPr>
              <a:spLocks/>
            </p:cNvSpPr>
            <p:nvPr/>
          </p:nvSpPr>
          <p:spPr bwMode="auto">
            <a:xfrm>
              <a:off x="-141" y="2392"/>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19" name="Freeform 219"/>
            <p:cNvSpPr>
              <a:spLocks/>
            </p:cNvSpPr>
            <p:nvPr/>
          </p:nvSpPr>
          <p:spPr bwMode="auto">
            <a:xfrm>
              <a:off x="2471"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20" name="Freeform 220"/>
            <p:cNvSpPr>
              <a:spLocks/>
            </p:cNvSpPr>
            <p:nvPr/>
          </p:nvSpPr>
          <p:spPr bwMode="auto">
            <a:xfrm>
              <a:off x="1948"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21" name="Freeform 221"/>
            <p:cNvSpPr>
              <a:spLocks/>
            </p:cNvSpPr>
            <p:nvPr/>
          </p:nvSpPr>
          <p:spPr bwMode="auto">
            <a:xfrm>
              <a:off x="2993"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22" name="Freeform 222"/>
            <p:cNvSpPr>
              <a:spLocks/>
            </p:cNvSpPr>
            <p:nvPr/>
          </p:nvSpPr>
          <p:spPr bwMode="auto">
            <a:xfrm>
              <a:off x="3516"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23" name="Freeform 223"/>
            <p:cNvSpPr>
              <a:spLocks/>
            </p:cNvSpPr>
            <p:nvPr/>
          </p:nvSpPr>
          <p:spPr bwMode="auto">
            <a:xfrm>
              <a:off x="4039" y="1165"/>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24" name="Freeform 224"/>
            <p:cNvSpPr>
              <a:spLocks/>
            </p:cNvSpPr>
            <p:nvPr/>
          </p:nvSpPr>
          <p:spPr bwMode="auto">
            <a:xfrm>
              <a:off x="4561"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25" name="Freeform 225"/>
            <p:cNvSpPr>
              <a:spLocks/>
            </p:cNvSpPr>
            <p:nvPr/>
          </p:nvSpPr>
          <p:spPr bwMode="auto">
            <a:xfrm>
              <a:off x="5084"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26" name="Freeform 226"/>
            <p:cNvSpPr>
              <a:spLocks/>
            </p:cNvSpPr>
            <p:nvPr/>
          </p:nvSpPr>
          <p:spPr bwMode="auto">
            <a:xfrm>
              <a:off x="5607" y="1165"/>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27" name="Freeform 227"/>
            <p:cNvSpPr>
              <a:spLocks/>
            </p:cNvSpPr>
            <p:nvPr/>
          </p:nvSpPr>
          <p:spPr bwMode="auto">
            <a:xfrm>
              <a:off x="1425"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28" name="Freeform 228"/>
            <p:cNvSpPr>
              <a:spLocks/>
            </p:cNvSpPr>
            <p:nvPr/>
          </p:nvSpPr>
          <p:spPr bwMode="auto">
            <a:xfrm>
              <a:off x="903"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29" name="Freeform 229"/>
            <p:cNvSpPr>
              <a:spLocks/>
            </p:cNvSpPr>
            <p:nvPr/>
          </p:nvSpPr>
          <p:spPr bwMode="auto">
            <a:xfrm>
              <a:off x="380"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30" name="Freeform 230"/>
            <p:cNvSpPr>
              <a:spLocks/>
            </p:cNvSpPr>
            <p:nvPr/>
          </p:nvSpPr>
          <p:spPr bwMode="auto">
            <a:xfrm>
              <a:off x="-142" y="116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31" name="Freeform 231"/>
            <p:cNvSpPr>
              <a:spLocks/>
            </p:cNvSpPr>
            <p:nvPr/>
          </p:nvSpPr>
          <p:spPr bwMode="auto">
            <a:xfrm>
              <a:off x="2472"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32" name="Freeform 232"/>
            <p:cNvSpPr>
              <a:spLocks/>
            </p:cNvSpPr>
            <p:nvPr/>
          </p:nvSpPr>
          <p:spPr bwMode="auto">
            <a:xfrm>
              <a:off x="1949"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33" name="Freeform 233"/>
            <p:cNvSpPr>
              <a:spLocks/>
            </p:cNvSpPr>
            <p:nvPr/>
          </p:nvSpPr>
          <p:spPr bwMode="auto">
            <a:xfrm>
              <a:off x="2994"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34" name="Freeform 234"/>
            <p:cNvSpPr>
              <a:spLocks/>
            </p:cNvSpPr>
            <p:nvPr/>
          </p:nvSpPr>
          <p:spPr bwMode="auto">
            <a:xfrm>
              <a:off x="3517"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35" name="Freeform 235"/>
            <p:cNvSpPr>
              <a:spLocks/>
            </p:cNvSpPr>
            <p:nvPr/>
          </p:nvSpPr>
          <p:spPr bwMode="auto">
            <a:xfrm>
              <a:off x="4040" y="551"/>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36" name="Freeform 236"/>
            <p:cNvSpPr>
              <a:spLocks/>
            </p:cNvSpPr>
            <p:nvPr/>
          </p:nvSpPr>
          <p:spPr bwMode="auto">
            <a:xfrm>
              <a:off x="4562"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37" name="Freeform 237"/>
            <p:cNvSpPr>
              <a:spLocks/>
            </p:cNvSpPr>
            <p:nvPr/>
          </p:nvSpPr>
          <p:spPr bwMode="auto">
            <a:xfrm>
              <a:off x="5085"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38" name="Freeform 238"/>
            <p:cNvSpPr>
              <a:spLocks/>
            </p:cNvSpPr>
            <p:nvPr/>
          </p:nvSpPr>
          <p:spPr bwMode="auto">
            <a:xfrm>
              <a:off x="5608" y="551"/>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39" name="Freeform 239"/>
            <p:cNvSpPr>
              <a:spLocks/>
            </p:cNvSpPr>
            <p:nvPr/>
          </p:nvSpPr>
          <p:spPr bwMode="auto">
            <a:xfrm>
              <a:off x="1426"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40" name="Freeform 240"/>
            <p:cNvSpPr>
              <a:spLocks/>
            </p:cNvSpPr>
            <p:nvPr/>
          </p:nvSpPr>
          <p:spPr bwMode="auto">
            <a:xfrm>
              <a:off x="904"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41" name="Freeform 241"/>
            <p:cNvSpPr>
              <a:spLocks/>
            </p:cNvSpPr>
            <p:nvPr/>
          </p:nvSpPr>
          <p:spPr bwMode="auto">
            <a:xfrm>
              <a:off x="381"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42" name="Freeform 242"/>
            <p:cNvSpPr>
              <a:spLocks/>
            </p:cNvSpPr>
            <p:nvPr/>
          </p:nvSpPr>
          <p:spPr bwMode="auto">
            <a:xfrm>
              <a:off x="-141" y="550"/>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43" name="Freeform 243"/>
            <p:cNvSpPr>
              <a:spLocks/>
            </p:cNvSpPr>
            <p:nvPr/>
          </p:nvSpPr>
          <p:spPr bwMode="auto">
            <a:xfrm>
              <a:off x="2471"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44" name="Freeform 244"/>
            <p:cNvSpPr>
              <a:spLocks/>
            </p:cNvSpPr>
            <p:nvPr/>
          </p:nvSpPr>
          <p:spPr bwMode="auto">
            <a:xfrm>
              <a:off x="1948"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45" name="Freeform 245"/>
            <p:cNvSpPr>
              <a:spLocks/>
            </p:cNvSpPr>
            <p:nvPr/>
          </p:nvSpPr>
          <p:spPr bwMode="auto">
            <a:xfrm>
              <a:off x="2993"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46" name="Freeform 246"/>
            <p:cNvSpPr>
              <a:spLocks/>
            </p:cNvSpPr>
            <p:nvPr/>
          </p:nvSpPr>
          <p:spPr bwMode="auto">
            <a:xfrm>
              <a:off x="3516"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47" name="Freeform 247"/>
            <p:cNvSpPr>
              <a:spLocks/>
            </p:cNvSpPr>
            <p:nvPr/>
          </p:nvSpPr>
          <p:spPr bwMode="auto">
            <a:xfrm>
              <a:off x="4039" y="4235"/>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48" name="Freeform 248"/>
            <p:cNvSpPr>
              <a:spLocks/>
            </p:cNvSpPr>
            <p:nvPr/>
          </p:nvSpPr>
          <p:spPr bwMode="auto">
            <a:xfrm>
              <a:off x="4561"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49" name="Freeform 249"/>
            <p:cNvSpPr>
              <a:spLocks/>
            </p:cNvSpPr>
            <p:nvPr/>
          </p:nvSpPr>
          <p:spPr bwMode="auto">
            <a:xfrm>
              <a:off x="5084"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50" name="Freeform 250"/>
            <p:cNvSpPr>
              <a:spLocks/>
            </p:cNvSpPr>
            <p:nvPr/>
          </p:nvSpPr>
          <p:spPr bwMode="auto">
            <a:xfrm>
              <a:off x="5607" y="4235"/>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51" name="Freeform 251"/>
            <p:cNvSpPr>
              <a:spLocks/>
            </p:cNvSpPr>
            <p:nvPr/>
          </p:nvSpPr>
          <p:spPr bwMode="auto">
            <a:xfrm>
              <a:off x="1425"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52" name="Freeform 252"/>
            <p:cNvSpPr>
              <a:spLocks/>
            </p:cNvSpPr>
            <p:nvPr/>
          </p:nvSpPr>
          <p:spPr bwMode="auto">
            <a:xfrm>
              <a:off x="903"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53" name="Freeform 253"/>
            <p:cNvSpPr>
              <a:spLocks/>
            </p:cNvSpPr>
            <p:nvPr/>
          </p:nvSpPr>
          <p:spPr bwMode="auto">
            <a:xfrm>
              <a:off x="380"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454" name="Freeform 254"/>
            <p:cNvSpPr>
              <a:spLocks/>
            </p:cNvSpPr>
            <p:nvPr/>
          </p:nvSpPr>
          <p:spPr bwMode="auto">
            <a:xfrm>
              <a:off x="-142" y="4234"/>
              <a:ext cx="553" cy="628"/>
            </a:xfrm>
            <a:custGeom>
              <a:avLst/>
              <a:gdLst>
                <a:gd name="T0" fmla="*/ 84 w 416"/>
                <a:gd name="T1" fmla="*/ 191 h 474"/>
                <a:gd name="T2" fmla="*/ 140 w 416"/>
                <a:gd name="T3" fmla="*/ 271 h 474"/>
                <a:gd name="T4" fmla="*/ 148 w 416"/>
                <a:gd name="T5" fmla="*/ 321 h 474"/>
                <a:gd name="T6" fmla="*/ 154 w 416"/>
                <a:gd name="T7" fmla="*/ 389 h 474"/>
                <a:gd name="T8" fmla="*/ 150 w 416"/>
                <a:gd name="T9" fmla="*/ 445 h 474"/>
                <a:gd name="T10" fmla="*/ 150 w 416"/>
                <a:gd name="T11" fmla="*/ 471 h 474"/>
                <a:gd name="T12" fmla="*/ 196 w 416"/>
                <a:gd name="T13" fmla="*/ 463 h 474"/>
                <a:gd name="T14" fmla="*/ 196 w 416"/>
                <a:gd name="T15" fmla="*/ 413 h 474"/>
                <a:gd name="T16" fmla="*/ 220 w 416"/>
                <a:gd name="T17" fmla="*/ 369 h 474"/>
                <a:gd name="T18" fmla="*/ 256 w 416"/>
                <a:gd name="T19" fmla="*/ 331 h 474"/>
                <a:gd name="T20" fmla="*/ 312 w 416"/>
                <a:gd name="T21" fmla="*/ 335 h 474"/>
                <a:gd name="T22" fmla="*/ 334 w 416"/>
                <a:gd name="T23" fmla="*/ 357 h 474"/>
                <a:gd name="T24" fmla="*/ 370 w 416"/>
                <a:gd name="T25" fmla="*/ 329 h 474"/>
                <a:gd name="T26" fmla="*/ 370 w 416"/>
                <a:gd name="T27" fmla="*/ 275 h 474"/>
                <a:gd name="T28" fmla="*/ 398 w 416"/>
                <a:gd name="T29" fmla="*/ 255 h 474"/>
                <a:gd name="T30" fmla="*/ 384 w 416"/>
                <a:gd name="T31" fmla="*/ 199 h 474"/>
                <a:gd name="T32" fmla="*/ 384 w 416"/>
                <a:gd name="T33" fmla="*/ 151 h 474"/>
                <a:gd name="T34" fmla="*/ 414 w 416"/>
                <a:gd name="T35" fmla="*/ 111 h 474"/>
                <a:gd name="T36" fmla="*/ 372 w 416"/>
                <a:gd name="T37" fmla="*/ 107 h 474"/>
                <a:gd name="T38" fmla="*/ 306 w 416"/>
                <a:gd name="T39" fmla="*/ 97 h 474"/>
                <a:gd name="T40" fmla="*/ 240 w 416"/>
                <a:gd name="T41" fmla="*/ 97 h 474"/>
                <a:gd name="T42" fmla="*/ 218 w 416"/>
                <a:gd name="T43" fmla="*/ 55 h 474"/>
                <a:gd name="T44" fmla="*/ 186 w 416"/>
                <a:gd name="T45" fmla="*/ 15 h 474"/>
                <a:gd name="T46" fmla="*/ 148 w 416"/>
                <a:gd name="T47" fmla="*/ 1 h 474"/>
                <a:gd name="T48" fmla="*/ 108 w 416"/>
                <a:gd name="T49" fmla="*/ 11 h 474"/>
                <a:gd name="T50" fmla="*/ 94 w 416"/>
                <a:gd name="T51" fmla="*/ 69 h 474"/>
                <a:gd name="T52" fmla="*/ 32 w 416"/>
                <a:gd name="T53" fmla="*/ 63 h 474"/>
                <a:gd name="T54" fmla="*/ 2 w 416"/>
                <a:gd name="T55" fmla="*/ 77 h 474"/>
                <a:gd name="T56" fmla="*/ 20 w 416"/>
                <a:gd name="T57" fmla="*/ 117 h 474"/>
                <a:gd name="T58" fmla="*/ 18 w 416"/>
                <a:gd name="T59" fmla="*/ 187 h 474"/>
                <a:gd name="T60" fmla="*/ 56 w 416"/>
                <a:gd name="T61" fmla="*/ 187 h 474"/>
                <a:gd name="T62" fmla="*/ 84 w 416"/>
                <a:gd name="T63" fmla="*/ 19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6" h="474">
                  <a:moveTo>
                    <a:pt x="84" y="191"/>
                  </a:moveTo>
                  <a:cubicBezTo>
                    <a:pt x="106" y="220"/>
                    <a:pt x="129" y="249"/>
                    <a:pt x="140" y="271"/>
                  </a:cubicBezTo>
                  <a:cubicBezTo>
                    <a:pt x="151" y="293"/>
                    <a:pt x="146" y="301"/>
                    <a:pt x="148" y="321"/>
                  </a:cubicBezTo>
                  <a:cubicBezTo>
                    <a:pt x="150" y="341"/>
                    <a:pt x="154" y="368"/>
                    <a:pt x="154" y="389"/>
                  </a:cubicBezTo>
                  <a:cubicBezTo>
                    <a:pt x="154" y="410"/>
                    <a:pt x="151" y="431"/>
                    <a:pt x="150" y="445"/>
                  </a:cubicBezTo>
                  <a:cubicBezTo>
                    <a:pt x="149" y="459"/>
                    <a:pt x="142" y="468"/>
                    <a:pt x="150" y="471"/>
                  </a:cubicBezTo>
                  <a:cubicBezTo>
                    <a:pt x="158" y="474"/>
                    <a:pt x="188" y="473"/>
                    <a:pt x="196" y="463"/>
                  </a:cubicBezTo>
                  <a:cubicBezTo>
                    <a:pt x="204" y="453"/>
                    <a:pt x="192" y="429"/>
                    <a:pt x="196" y="413"/>
                  </a:cubicBezTo>
                  <a:cubicBezTo>
                    <a:pt x="200" y="397"/>
                    <a:pt x="210" y="383"/>
                    <a:pt x="220" y="369"/>
                  </a:cubicBezTo>
                  <a:cubicBezTo>
                    <a:pt x="230" y="355"/>
                    <a:pt x="241" y="337"/>
                    <a:pt x="256" y="331"/>
                  </a:cubicBezTo>
                  <a:cubicBezTo>
                    <a:pt x="271" y="325"/>
                    <a:pt x="299" y="331"/>
                    <a:pt x="312" y="335"/>
                  </a:cubicBezTo>
                  <a:cubicBezTo>
                    <a:pt x="325" y="339"/>
                    <a:pt x="324" y="358"/>
                    <a:pt x="334" y="357"/>
                  </a:cubicBezTo>
                  <a:cubicBezTo>
                    <a:pt x="344" y="356"/>
                    <a:pt x="364" y="343"/>
                    <a:pt x="370" y="329"/>
                  </a:cubicBezTo>
                  <a:cubicBezTo>
                    <a:pt x="376" y="315"/>
                    <a:pt x="365" y="287"/>
                    <a:pt x="370" y="275"/>
                  </a:cubicBezTo>
                  <a:cubicBezTo>
                    <a:pt x="375" y="263"/>
                    <a:pt x="396" y="268"/>
                    <a:pt x="398" y="255"/>
                  </a:cubicBezTo>
                  <a:cubicBezTo>
                    <a:pt x="400" y="242"/>
                    <a:pt x="386" y="216"/>
                    <a:pt x="384" y="199"/>
                  </a:cubicBezTo>
                  <a:cubicBezTo>
                    <a:pt x="382" y="182"/>
                    <a:pt x="379" y="166"/>
                    <a:pt x="384" y="151"/>
                  </a:cubicBezTo>
                  <a:cubicBezTo>
                    <a:pt x="389" y="136"/>
                    <a:pt x="416" y="118"/>
                    <a:pt x="414" y="111"/>
                  </a:cubicBezTo>
                  <a:cubicBezTo>
                    <a:pt x="412" y="104"/>
                    <a:pt x="390" y="109"/>
                    <a:pt x="372" y="107"/>
                  </a:cubicBezTo>
                  <a:cubicBezTo>
                    <a:pt x="354" y="105"/>
                    <a:pt x="328" y="99"/>
                    <a:pt x="306" y="97"/>
                  </a:cubicBezTo>
                  <a:cubicBezTo>
                    <a:pt x="284" y="95"/>
                    <a:pt x="255" y="104"/>
                    <a:pt x="240" y="97"/>
                  </a:cubicBezTo>
                  <a:cubicBezTo>
                    <a:pt x="225" y="90"/>
                    <a:pt x="227" y="69"/>
                    <a:pt x="218" y="55"/>
                  </a:cubicBezTo>
                  <a:cubicBezTo>
                    <a:pt x="209" y="41"/>
                    <a:pt x="198" y="24"/>
                    <a:pt x="186" y="15"/>
                  </a:cubicBezTo>
                  <a:cubicBezTo>
                    <a:pt x="174" y="6"/>
                    <a:pt x="161" y="2"/>
                    <a:pt x="148" y="1"/>
                  </a:cubicBezTo>
                  <a:cubicBezTo>
                    <a:pt x="135" y="0"/>
                    <a:pt x="117" y="0"/>
                    <a:pt x="108" y="11"/>
                  </a:cubicBezTo>
                  <a:cubicBezTo>
                    <a:pt x="99" y="22"/>
                    <a:pt x="107" y="60"/>
                    <a:pt x="94" y="69"/>
                  </a:cubicBezTo>
                  <a:cubicBezTo>
                    <a:pt x="81" y="78"/>
                    <a:pt x="47" y="62"/>
                    <a:pt x="32" y="63"/>
                  </a:cubicBezTo>
                  <a:cubicBezTo>
                    <a:pt x="17" y="64"/>
                    <a:pt x="4" y="68"/>
                    <a:pt x="2" y="77"/>
                  </a:cubicBezTo>
                  <a:cubicBezTo>
                    <a:pt x="0" y="86"/>
                    <a:pt x="17" y="99"/>
                    <a:pt x="20" y="117"/>
                  </a:cubicBezTo>
                  <a:cubicBezTo>
                    <a:pt x="23" y="135"/>
                    <a:pt x="12" y="175"/>
                    <a:pt x="18" y="187"/>
                  </a:cubicBezTo>
                  <a:cubicBezTo>
                    <a:pt x="24" y="199"/>
                    <a:pt x="40" y="193"/>
                    <a:pt x="56" y="187"/>
                  </a:cubicBezTo>
                  <a:cubicBezTo>
                    <a:pt x="56" y="187"/>
                    <a:pt x="84" y="191"/>
                    <a:pt x="84" y="191"/>
                  </a:cubicBezTo>
                  <a:close/>
                </a:path>
              </a:pathLst>
            </a:custGeom>
            <a:pattFill prst="horzBrick">
              <a:fgClr>
                <a:schemeClr val="bg1"/>
              </a:fgClr>
              <a:bgClr>
                <a:schemeClr val="hlink"/>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nodeType="clickEffect">
                                  <p:stCondLst>
                                    <p:cond delay="0"/>
                                  </p:stCondLst>
                                  <p:childTnLst>
                                    <p:animScale>
                                      <p:cBhvr>
                                        <p:cTn id="6" dur="1000" fill="hold"/>
                                        <p:tgtEl>
                                          <p:spTgt spid="435205"/>
                                        </p:tgtEl>
                                      </p:cBhvr>
                                      <p:by x="95000" y="95000"/>
                                    </p:animScale>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3527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353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nvGrpSpPr>
        <p:grpSpPr bwMode="auto">
          <a:xfrm>
            <a:off x="1624013" y="1433513"/>
            <a:ext cx="5886450" cy="4710112"/>
            <a:chOff x="1023" y="903"/>
            <a:chExt cx="3708" cy="2967"/>
          </a:xfrm>
        </p:grpSpPr>
        <p:graphicFrame>
          <p:nvGraphicFramePr>
            <p:cNvPr id="142339" name="Object 3"/>
            <p:cNvGraphicFramePr>
              <a:graphicFrameLocks noChangeAspect="1"/>
            </p:cNvGraphicFramePr>
            <p:nvPr/>
          </p:nvGraphicFramePr>
          <p:xfrm>
            <a:off x="1023" y="903"/>
            <a:ext cx="3708" cy="2181"/>
          </p:xfrm>
          <a:graphic>
            <a:graphicData uri="http://schemas.openxmlformats.org/presentationml/2006/ole">
              <mc:AlternateContent xmlns:mc="http://schemas.openxmlformats.org/markup-compatibility/2006">
                <mc:Choice xmlns:v="urn:schemas-microsoft-com:vml" Requires="v">
                  <p:oleObj spid="_x0000_s142429" name="Image" r:id="rId3" imgW="11961905" imgH="7034921" progId="Photoshop.Image.6">
                    <p:embed/>
                  </p:oleObj>
                </mc:Choice>
                <mc:Fallback>
                  <p:oleObj name="Image" r:id="rId3" imgW="11961905" imgH="7034921" progId="Photoshop.Image.6">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23" y="903"/>
                          <a:ext cx="3708" cy="21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2340" name="Line 4"/>
            <p:cNvSpPr>
              <a:spLocks noChangeShapeType="1"/>
            </p:cNvSpPr>
            <p:nvPr/>
          </p:nvSpPr>
          <p:spPr bwMode="auto">
            <a:xfrm>
              <a:off x="1134"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1" name="Line 5"/>
            <p:cNvSpPr>
              <a:spLocks noChangeShapeType="1"/>
            </p:cNvSpPr>
            <p:nvPr/>
          </p:nvSpPr>
          <p:spPr bwMode="auto">
            <a:xfrm>
              <a:off x="1388" y="3103"/>
              <a:ext cx="0" cy="76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2" name="Line 6"/>
            <p:cNvSpPr>
              <a:spLocks noChangeShapeType="1"/>
            </p:cNvSpPr>
            <p:nvPr/>
          </p:nvSpPr>
          <p:spPr bwMode="auto">
            <a:xfrm>
              <a:off x="1642" y="3150"/>
              <a:ext cx="0" cy="72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3" name="Line 7"/>
            <p:cNvSpPr>
              <a:spLocks noChangeShapeType="1"/>
            </p:cNvSpPr>
            <p:nvPr/>
          </p:nvSpPr>
          <p:spPr bwMode="auto">
            <a:xfrm>
              <a:off x="1896" y="3243"/>
              <a:ext cx="0" cy="62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4" name="Line 8"/>
            <p:cNvSpPr>
              <a:spLocks noChangeShapeType="1"/>
            </p:cNvSpPr>
            <p:nvPr/>
          </p:nvSpPr>
          <p:spPr bwMode="auto">
            <a:xfrm>
              <a:off x="2151" y="3393"/>
              <a:ext cx="0" cy="47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5" name="Line 9"/>
            <p:cNvSpPr>
              <a:spLocks noChangeShapeType="1"/>
            </p:cNvSpPr>
            <p:nvPr/>
          </p:nvSpPr>
          <p:spPr bwMode="auto">
            <a:xfrm>
              <a:off x="2405" y="3550"/>
              <a:ext cx="0" cy="32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6" name="Line 10"/>
            <p:cNvSpPr>
              <a:spLocks noChangeShapeType="1"/>
            </p:cNvSpPr>
            <p:nvPr/>
          </p:nvSpPr>
          <p:spPr bwMode="auto">
            <a:xfrm>
              <a:off x="2659" y="3653"/>
              <a:ext cx="0" cy="2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7" name="Line 11"/>
            <p:cNvSpPr>
              <a:spLocks noChangeShapeType="1"/>
            </p:cNvSpPr>
            <p:nvPr/>
          </p:nvSpPr>
          <p:spPr bwMode="auto">
            <a:xfrm>
              <a:off x="2914" y="3764"/>
              <a:ext cx="0" cy="10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8" name="Line 12"/>
            <p:cNvSpPr>
              <a:spLocks noChangeShapeType="1"/>
            </p:cNvSpPr>
            <p:nvPr/>
          </p:nvSpPr>
          <p:spPr bwMode="auto">
            <a:xfrm>
              <a:off x="3168" y="3827"/>
              <a:ext cx="0" cy="4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9" name="Line 13"/>
            <p:cNvSpPr>
              <a:spLocks noChangeShapeType="1"/>
            </p:cNvSpPr>
            <p:nvPr/>
          </p:nvSpPr>
          <p:spPr bwMode="auto">
            <a:xfrm>
              <a:off x="3422" y="3845"/>
              <a:ext cx="0" cy="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2350" name="Rectangle 14"/>
          <p:cNvSpPr>
            <a:spLocks noGrp="1" noChangeArrowheads="1"/>
          </p:cNvSpPr>
          <p:nvPr>
            <p:ph type="title"/>
          </p:nvPr>
        </p:nvSpPr>
        <p:spPr/>
        <p:txBody>
          <a:bodyPr/>
          <a:lstStyle/>
          <a:p>
            <a:r>
              <a:rPr lang="en-US" altLang="en-US"/>
              <a:t>stress and strain</a:t>
            </a:r>
          </a:p>
        </p:txBody>
      </p:sp>
      <p:grpSp>
        <p:nvGrpSpPr>
          <p:cNvPr id="142351" name="Group 15"/>
          <p:cNvGrpSpPr>
            <a:grpSpLocks/>
          </p:cNvGrpSpPr>
          <p:nvPr/>
        </p:nvGrpSpPr>
        <p:grpSpPr bwMode="auto">
          <a:xfrm>
            <a:off x="1573213" y="1404938"/>
            <a:ext cx="5988050" cy="4740275"/>
            <a:chOff x="991" y="885"/>
            <a:chExt cx="3772" cy="2986"/>
          </a:xfrm>
        </p:grpSpPr>
        <p:graphicFrame>
          <p:nvGraphicFramePr>
            <p:cNvPr id="142352" name="Object 16"/>
            <p:cNvGraphicFramePr>
              <a:graphicFrameLocks noChangeAspect="1"/>
            </p:cNvGraphicFramePr>
            <p:nvPr/>
          </p:nvGraphicFramePr>
          <p:xfrm>
            <a:off x="991" y="885"/>
            <a:ext cx="3772" cy="2218"/>
          </p:xfrm>
          <a:graphic>
            <a:graphicData uri="http://schemas.openxmlformats.org/presentationml/2006/ole">
              <mc:AlternateContent xmlns:mc="http://schemas.openxmlformats.org/markup-compatibility/2006">
                <mc:Choice xmlns:v="urn:schemas-microsoft-com:vml" Requires="v">
                  <p:oleObj spid="_x0000_s142430" name="Image" r:id="rId5" imgW="11961905" imgH="7034921" progId="Photoshop.Image.6">
                    <p:embed/>
                  </p:oleObj>
                </mc:Choice>
                <mc:Fallback>
                  <p:oleObj name="Image" r:id="rId5" imgW="11961905" imgH="7034921" progId="Photoshop.Image.6">
                    <p:embed/>
                    <p:pic>
                      <p:nvPicPr>
                        <p:cNvPr id="0" name="Object 1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91" y="885"/>
                          <a:ext cx="3772" cy="2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2353" name="Line 17"/>
            <p:cNvSpPr>
              <a:spLocks noChangeShapeType="1"/>
            </p:cNvSpPr>
            <p:nvPr/>
          </p:nvSpPr>
          <p:spPr bwMode="auto">
            <a:xfrm>
              <a:off x="1134"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54" name="Line 18"/>
            <p:cNvSpPr>
              <a:spLocks noChangeShapeType="1"/>
            </p:cNvSpPr>
            <p:nvPr/>
          </p:nvSpPr>
          <p:spPr bwMode="auto">
            <a:xfrm>
              <a:off x="1388"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55" name="Line 19"/>
            <p:cNvSpPr>
              <a:spLocks noChangeShapeType="1"/>
            </p:cNvSpPr>
            <p:nvPr/>
          </p:nvSpPr>
          <p:spPr bwMode="auto">
            <a:xfrm>
              <a:off x="1642"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56" name="Line 20"/>
            <p:cNvSpPr>
              <a:spLocks noChangeShapeType="1"/>
            </p:cNvSpPr>
            <p:nvPr/>
          </p:nvSpPr>
          <p:spPr bwMode="auto">
            <a:xfrm>
              <a:off x="1896"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57" name="Line 21"/>
            <p:cNvSpPr>
              <a:spLocks noChangeShapeType="1"/>
            </p:cNvSpPr>
            <p:nvPr/>
          </p:nvSpPr>
          <p:spPr bwMode="auto">
            <a:xfrm>
              <a:off x="2151"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58" name="Line 22"/>
            <p:cNvSpPr>
              <a:spLocks noChangeShapeType="1"/>
            </p:cNvSpPr>
            <p:nvPr/>
          </p:nvSpPr>
          <p:spPr bwMode="auto">
            <a:xfrm>
              <a:off x="2405"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59" name="Line 23"/>
            <p:cNvSpPr>
              <a:spLocks noChangeShapeType="1"/>
            </p:cNvSpPr>
            <p:nvPr/>
          </p:nvSpPr>
          <p:spPr bwMode="auto">
            <a:xfrm>
              <a:off x="2659"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0" name="Line 24"/>
            <p:cNvSpPr>
              <a:spLocks noChangeShapeType="1"/>
            </p:cNvSpPr>
            <p:nvPr/>
          </p:nvSpPr>
          <p:spPr bwMode="auto">
            <a:xfrm>
              <a:off x="2914"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1" name="Line 25"/>
            <p:cNvSpPr>
              <a:spLocks noChangeShapeType="1"/>
            </p:cNvSpPr>
            <p:nvPr/>
          </p:nvSpPr>
          <p:spPr bwMode="auto">
            <a:xfrm>
              <a:off x="3168"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2" name="Line 26"/>
            <p:cNvSpPr>
              <a:spLocks noChangeShapeType="1"/>
            </p:cNvSpPr>
            <p:nvPr/>
          </p:nvSpPr>
          <p:spPr bwMode="auto">
            <a:xfrm>
              <a:off x="3422"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3" name="Line 27"/>
            <p:cNvSpPr>
              <a:spLocks noChangeShapeType="1"/>
            </p:cNvSpPr>
            <p:nvPr/>
          </p:nvSpPr>
          <p:spPr bwMode="auto">
            <a:xfrm>
              <a:off x="3677"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4" name="Line 28"/>
            <p:cNvSpPr>
              <a:spLocks noChangeShapeType="1"/>
            </p:cNvSpPr>
            <p:nvPr/>
          </p:nvSpPr>
          <p:spPr bwMode="auto">
            <a:xfrm>
              <a:off x="3931"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5" name="Line 29"/>
            <p:cNvSpPr>
              <a:spLocks noChangeShapeType="1"/>
            </p:cNvSpPr>
            <p:nvPr/>
          </p:nvSpPr>
          <p:spPr bwMode="auto">
            <a:xfrm>
              <a:off x="4185"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6" name="Line 30"/>
            <p:cNvSpPr>
              <a:spLocks noChangeShapeType="1"/>
            </p:cNvSpPr>
            <p:nvPr/>
          </p:nvSpPr>
          <p:spPr bwMode="auto">
            <a:xfrm>
              <a:off x="4440" y="3070"/>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2367" name="Group 31"/>
          <p:cNvGrpSpPr>
            <a:grpSpLocks/>
          </p:cNvGrpSpPr>
          <p:nvPr/>
        </p:nvGrpSpPr>
        <p:grpSpPr bwMode="auto">
          <a:xfrm>
            <a:off x="874713" y="4633913"/>
            <a:ext cx="7977187" cy="2070100"/>
            <a:chOff x="551" y="2919"/>
            <a:chExt cx="5025" cy="1304"/>
          </a:xfrm>
        </p:grpSpPr>
        <p:sp>
          <p:nvSpPr>
            <p:cNvPr id="142368" name="Line 32"/>
            <p:cNvSpPr>
              <a:spLocks noChangeShapeType="1"/>
            </p:cNvSpPr>
            <p:nvPr/>
          </p:nvSpPr>
          <p:spPr bwMode="auto">
            <a:xfrm flipV="1">
              <a:off x="813" y="2919"/>
              <a:ext cx="0" cy="955"/>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9" name="Line 33"/>
            <p:cNvSpPr>
              <a:spLocks noChangeShapeType="1"/>
            </p:cNvSpPr>
            <p:nvPr/>
          </p:nvSpPr>
          <p:spPr bwMode="auto">
            <a:xfrm>
              <a:off x="813" y="3874"/>
              <a:ext cx="4158" cy="0"/>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70" name="Text Box 34"/>
            <p:cNvSpPr txBox="1">
              <a:spLocks noChangeArrowheads="1"/>
            </p:cNvSpPr>
            <p:nvPr/>
          </p:nvSpPr>
          <p:spPr bwMode="auto">
            <a:xfrm rot="16200000">
              <a:off x="345" y="3279"/>
              <a:ext cx="6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intensity</a:t>
              </a:r>
            </a:p>
          </p:txBody>
        </p:sp>
        <p:sp>
          <p:nvSpPr>
            <p:cNvPr id="142371" name="Text Box 35"/>
            <p:cNvSpPr txBox="1">
              <a:spLocks noChangeArrowheads="1"/>
            </p:cNvSpPr>
            <p:nvPr/>
          </p:nvSpPr>
          <p:spPr bwMode="auto">
            <a:xfrm>
              <a:off x="2416" y="3992"/>
              <a:ext cx="97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resolution (</a:t>
              </a:r>
              <a:r>
                <a:rPr lang="en-US" altLang="en-US">
                  <a:cs typeface="Arial" pitchFamily="34" charset="0"/>
                </a:rPr>
                <a:t>Å</a:t>
              </a:r>
              <a:r>
                <a:rPr lang="en-US" altLang="en-US"/>
                <a:t>)</a:t>
              </a:r>
            </a:p>
          </p:txBody>
        </p:sp>
        <p:sp>
          <p:nvSpPr>
            <p:cNvPr id="142372" name="Text Box 36"/>
            <p:cNvSpPr txBox="1">
              <a:spLocks noChangeArrowheads="1"/>
            </p:cNvSpPr>
            <p:nvPr/>
          </p:nvSpPr>
          <p:spPr bwMode="auto">
            <a:xfrm>
              <a:off x="680" y="3845"/>
              <a:ext cx="4896" cy="2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500" b="1">
                  <a:sym typeface="Symbol" pitchFamily="18" charset="2"/>
                </a:rPr>
                <a:t> </a:t>
              </a:r>
              <a:r>
                <a:rPr lang="en-US" altLang="en-US" sz="1500" b="1"/>
                <a:t>             10          5                3           2.7         2.5       2.0         1.8         1.5</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2338"/>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1423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8690" name="Object 2"/>
          <p:cNvGraphicFramePr>
            <a:graphicFrameLocks noChangeAspect="1"/>
          </p:cNvGraphicFramePr>
          <p:nvPr/>
        </p:nvGraphicFramePr>
        <p:xfrm>
          <a:off x="1571625" y="1406525"/>
          <a:ext cx="5988050" cy="3521075"/>
        </p:xfrm>
        <a:graphic>
          <a:graphicData uri="http://schemas.openxmlformats.org/presentationml/2006/ole">
            <mc:AlternateContent xmlns:mc="http://schemas.openxmlformats.org/markup-compatibility/2006">
              <mc:Choice xmlns:v="urn:schemas-microsoft-com:vml" Requires="v">
                <p:oleObj spid="_x0000_s498814" name="Image" r:id="rId3" imgW="11961905" imgH="7034921" progId="Photoshop.Image.6">
                  <p:embed/>
                </p:oleObj>
              </mc:Choice>
              <mc:Fallback>
                <p:oleObj name="Image" r:id="rId3" imgW="11961905" imgH="7034921" progId="Photoshop.Image.6">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71625" y="1406525"/>
                        <a:ext cx="5988050" cy="3521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98691" name="Rectangle 3"/>
          <p:cNvSpPr>
            <a:spLocks noGrp="1" noChangeArrowheads="1"/>
          </p:cNvSpPr>
          <p:nvPr>
            <p:ph type="title"/>
          </p:nvPr>
        </p:nvSpPr>
        <p:spPr/>
        <p:txBody>
          <a:bodyPr/>
          <a:lstStyle/>
          <a:p>
            <a:r>
              <a:rPr lang="en-US" altLang="en-US"/>
              <a:t>stress and strain</a:t>
            </a:r>
          </a:p>
        </p:txBody>
      </p:sp>
      <p:grpSp>
        <p:nvGrpSpPr>
          <p:cNvPr id="498692" name="Group 4"/>
          <p:cNvGrpSpPr>
            <a:grpSpLocks/>
          </p:cNvGrpSpPr>
          <p:nvPr/>
        </p:nvGrpSpPr>
        <p:grpSpPr bwMode="auto">
          <a:xfrm>
            <a:off x="874713" y="4633913"/>
            <a:ext cx="7977187" cy="2070100"/>
            <a:chOff x="551" y="2919"/>
            <a:chExt cx="5025" cy="1304"/>
          </a:xfrm>
        </p:grpSpPr>
        <p:sp>
          <p:nvSpPr>
            <p:cNvPr id="498693" name="Line 5"/>
            <p:cNvSpPr>
              <a:spLocks noChangeShapeType="1"/>
            </p:cNvSpPr>
            <p:nvPr/>
          </p:nvSpPr>
          <p:spPr bwMode="auto">
            <a:xfrm flipV="1">
              <a:off x="813" y="2919"/>
              <a:ext cx="0" cy="955"/>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694" name="Line 6"/>
            <p:cNvSpPr>
              <a:spLocks noChangeShapeType="1"/>
            </p:cNvSpPr>
            <p:nvPr/>
          </p:nvSpPr>
          <p:spPr bwMode="auto">
            <a:xfrm>
              <a:off x="813" y="3874"/>
              <a:ext cx="4158" cy="0"/>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695" name="Text Box 7"/>
            <p:cNvSpPr txBox="1">
              <a:spLocks noChangeArrowheads="1"/>
            </p:cNvSpPr>
            <p:nvPr/>
          </p:nvSpPr>
          <p:spPr bwMode="auto">
            <a:xfrm rot="16200000">
              <a:off x="345" y="3279"/>
              <a:ext cx="6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intensity</a:t>
              </a:r>
            </a:p>
          </p:txBody>
        </p:sp>
        <p:sp>
          <p:nvSpPr>
            <p:cNvPr id="498696" name="Text Box 8"/>
            <p:cNvSpPr txBox="1">
              <a:spLocks noChangeArrowheads="1"/>
            </p:cNvSpPr>
            <p:nvPr/>
          </p:nvSpPr>
          <p:spPr bwMode="auto">
            <a:xfrm>
              <a:off x="2416" y="3992"/>
              <a:ext cx="97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resolution (</a:t>
              </a:r>
              <a:r>
                <a:rPr lang="en-US" altLang="en-US">
                  <a:cs typeface="Arial" pitchFamily="34" charset="0"/>
                </a:rPr>
                <a:t>Å</a:t>
              </a:r>
              <a:r>
                <a:rPr lang="en-US" altLang="en-US"/>
                <a:t>)</a:t>
              </a:r>
            </a:p>
          </p:txBody>
        </p:sp>
        <p:sp>
          <p:nvSpPr>
            <p:cNvPr id="498697" name="Text Box 9"/>
            <p:cNvSpPr txBox="1">
              <a:spLocks noChangeArrowheads="1"/>
            </p:cNvSpPr>
            <p:nvPr/>
          </p:nvSpPr>
          <p:spPr bwMode="auto">
            <a:xfrm>
              <a:off x="680" y="3845"/>
              <a:ext cx="4896" cy="2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500" b="1">
                  <a:sym typeface="Symbol" pitchFamily="18" charset="2"/>
                </a:rPr>
                <a:t> </a:t>
              </a:r>
              <a:r>
                <a:rPr lang="en-US" altLang="en-US" sz="1500" b="1"/>
                <a:t>             10          5                3           2.7         2.5       2.0         1.8         1.5</a:t>
              </a:r>
            </a:p>
          </p:txBody>
        </p:sp>
      </p:grpSp>
      <p:grpSp>
        <p:nvGrpSpPr>
          <p:cNvPr id="498698" name="Group 10"/>
          <p:cNvGrpSpPr>
            <a:grpSpLocks/>
          </p:cNvGrpSpPr>
          <p:nvPr/>
        </p:nvGrpSpPr>
        <p:grpSpPr bwMode="auto">
          <a:xfrm>
            <a:off x="1571625" y="1406525"/>
            <a:ext cx="5905500" cy="4738688"/>
            <a:chOff x="990" y="886"/>
            <a:chExt cx="3720" cy="2985"/>
          </a:xfrm>
        </p:grpSpPr>
        <p:graphicFrame>
          <p:nvGraphicFramePr>
            <p:cNvPr id="498699" name="Object 11"/>
            <p:cNvGraphicFramePr>
              <a:graphicFrameLocks noChangeAspect="1"/>
            </p:cNvGraphicFramePr>
            <p:nvPr/>
          </p:nvGraphicFramePr>
          <p:xfrm>
            <a:off x="990" y="886"/>
            <a:ext cx="3720" cy="2187"/>
          </p:xfrm>
          <a:graphic>
            <a:graphicData uri="http://schemas.openxmlformats.org/presentationml/2006/ole">
              <mc:AlternateContent xmlns:mc="http://schemas.openxmlformats.org/markup-compatibility/2006">
                <mc:Choice xmlns:v="urn:schemas-microsoft-com:vml" Requires="v">
                  <p:oleObj spid="_x0000_s498815" name="Image" r:id="rId5" imgW="11961905" imgH="7034921" progId="Photoshop.Image.6">
                    <p:embed/>
                  </p:oleObj>
                </mc:Choice>
                <mc:Fallback>
                  <p:oleObj name="Image" r:id="rId5" imgW="11961905" imgH="7034921" progId="Photoshop.Image.6">
                    <p:embed/>
                    <p:pic>
                      <p:nvPicPr>
                        <p:cNvPr id="0" name="Object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886"/>
                          <a:ext cx="3720" cy="2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98700" name="Line 12"/>
            <p:cNvSpPr>
              <a:spLocks noChangeShapeType="1"/>
            </p:cNvSpPr>
            <p:nvPr/>
          </p:nvSpPr>
          <p:spPr bwMode="auto">
            <a:xfrm>
              <a:off x="1134"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01" name="Line 13"/>
            <p:cNvSpPr>
              <a:spLocks noChangeShapeType="1"/>
            </p:cNvSpPr>
            <p:nvPr/>
          </p:nvSpPr>
          <p:spPr bwMode="auto">
            <a:xfrm>
              <a:off x="1392"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02" name="Line 14"/>
            <p:cNvSpPr>
              <a:spLocks noChangeShapeType="1"/>
            </p:cNvSpPr>
            <p:nvPr/>
          </p:nvSpPr>
          <p:spPr bwMode="auto">
            <a:xfrm>
              <a:off x="1651"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03" name="Line 15"/>
            <p:cNvSpPr>
              <a:spLocks noChangeShapeType="1"/>
            </p:cNvSpPr>
            <p:nvPr/>
          </p:nvSpPr>
          <p:spPr bwMode="auto">
            <a:xfrm>
              <a:off x="1909"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04" name="Line 16"/>
            <p:cNvSpPr>
              <a:spLocks noChangeShapeType="1"/>
            </p:cNvSpPr>
            <p:nvPr/>
          </p:nvSpPr>
          <p:spPr bwMode="auto">
            <a:xfrm>
              <a:off x="2168"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05" name="Line 17"/>
            <p:cNvSpPr>
              <a:spLocks noChangeShapeType="1"/>
            </p:cNvSpPr>
            <p:nvPr/>
          </p:nvSpPr>
          <p:spPr bwMode="auto">
            <a:xfrm>
              <a:off x="2427"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06" name="Line 18"/>
            <p:cNvSpPr>
              <a:spLocks noChangeShapeType="1"/>
            </p:cNvSpPr>
            <p:nvPr/>
          </p:nvSpPr>
          <p:spPr bwMode="auto">
            <a:xfrm>
              <a:off x="2685"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07" name="Line 19"/>
            <p:cNvSpPr>
              <a:spLocks noChangeShapeType="1"/>
            </p:cNvSpPr>
            <p:nvPr/>
          </p:nvSpPr>
          <p:spPr bwMode="auto">
            <a:xfrm>
              <a:off x="2944"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08" name="Line 20"/>
            <p:cNvSpPr>
              <a:spLocks noChangeShapeType="1"/>
            </p:cNvSpPr>
            <p:nvPr/>
          </p:nvSpPr>
          <p:spPr bwMode="auto">
            <a:xfrm>
              <a:off x="3202"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09" name="Line 21"/>
            <p:cNvSpPr>
              <a:spLocks noChangeShapeType="1"/>
            </p:cNvSpPr>
            <p:nvPr/>
          </p:nvSpPr>
          <p:spPr bwMode="auto">
            <a:xfrm>
              <a:off x="3461"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10" name="Line 22"/>
            <p:cNvSpPr>
              <a:spLocks noChangeShapeType="1"/>
            </p:cNvSpPr>
            <p:nvPr/>
          </p:nvSpPr>
          <p:spPr bwMode="auto">
            <a:xfrm>
              <a:off x="3720"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11" name="Line 23"/>
            <p:cNvSpPr>
              <a:spLocks noChangeShapeType="1"/>
            </p:cNvSpPr>
            <p:nvPr/>
          </p:nvSpPr>
          <p:spPr bwMode="auto">
            <a:xfrm>
              <a:off x="3978"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12" name="Line 24"/>
            <p:cNvSpPr>
              <a:spLocks noChangeShapeType="1"/>
            </p:cNvSpPr>
            <p:nvPr/>
          </p:nvSpPr>
          <p:spPr bwMode="auto">
            <a:xfrm>
              <a:off x="4237"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13" name="Line 25"/>
            <p:cNvSpPr>
              <a:spLocks noChangeShapeType="1"/>
            </p:cNvSpPr>
            <p:nvPr/>
          </p:nvSpPr>
          <p:spPr bwMode="auto">
            <a:xfrm>
              <a:off x="4496" y="3070"/>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98714" name="Group 26"/>
          <p:cNvGrpSpPr>
            <a:grpSpLocks/>
          </p:cNvGrpSpPr>
          <p:nvPr/>
        </p:nvGrpSpPr>
        <p:grpSpPr bwMode="auto">
          <a:xfrm>
            <a:off x="1571625" y="1406525"/>
            <a:ext cx="5988050" cy="4738688"/>
            <a:chOff x="990" y="886"/>
            <a:chExt cx="3772" cy="2985"/>
          </a:xfrm>
        </p:grpSpPr>
        <p:graphicFrame>
          <p:nvGraphicFramePr>
            <p:cNvPr id="498715" name="Object 27"/>
            <p:cNvGraphicFramePr>
              <a:graphicFrameLocks noChangeAspect="1"/>
            </p:cNvGraphicFramePr>
            <p:nvPr/>
          </p:nvGraphicFramePr>
          <p:xfrm>
            <a:off x="990" y="886"/>
            <a:ext cx="3772" cy="2218"/>
          </p:xfrm>
          <a:graphic>
            <a:graphicData uri="http://schemas.openxmlformats.org/presentationml/2006/ole">
              <mc:AlternateContent xmlns:mc="http://schemas.openxmlformats.org/markup-compatibility/2006">
                <mc:Choice xmlns:v="urn:schemas-microsoft-com:vml" Requires="v">
                  <p:oleObj spid="_x0000_s498816" name="Image" r:id="rId6" imgW="11961905" imgH="7034921" progId="Photoshop.Image.6">
                    <p:embed/>
                  </p:oleObj>
                </mc:Choice>
                <mc:Fallback>
                  <p:oleObj name="Image" r:id="rId6" imgW="11961905" imgH="7034921" progId="Photoshop.Image.6">
                    <p:embed/>
                    <p:pic>
                      <p:nvPicPr>
                        <p:cNvPr id="0" name="Object 2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886"/>
                          <a:ext cx="3772" cy="2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98716" name="Line 28"/>
            <p:cNvSpPr>
              <a:spLocks noChangeShapeType="1"/>
            </p:cNvSpPr>
            <p:nvPr/>
          </p:nvSpPr>
          <p:spPr bwMode="auto">
            <a:xfrm>
              <a:off x="1134"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17" name="Line 29"/>
            <p:cNvSpPr>
              <a:spLocks noChangeShapeType="1"/>
            </p:cNvSpPr>
            <p:nvPr/>
          </p:nvSpPr>
          <p:spPr bwMode="auto">
            <a:xfrm>
              <a:off x="1388"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18" name="Line 30"/>
            <p:cNvSpPr>
              <a:spLocks noChangeShapeType="1"/>
            </p:cNvSpPr>
            <p:nvPr/>
          </p:nvSpPr>
          <p:spPr bwMode="auto">
            <a:xfrm>
              <a:off x="1642"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19" name="Line 31"/>
            <p:cNvSpPr>
              <a:spLocks noChangeShapeType="1"/>
            </p:cNvSpPr>
            <p:nvPr/>
          </p:nvSpPr>
          <p:spPr bwMode="auto">
            <a:xfrm>
              <a:off x="1896"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20" name="Line 32"/>
            <p:cNvSpPr>
              <a:spLocks noChangeShapeType="1"/>
            </p:cNvSpPr>
            <p:nvPr/>
          </p:nvSpPr>
          <p:spPr bwMode="auto">
            <a:xfrm>
              <a:off x="2151"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21" name="Line 33"/>
            <p:cNvSpPr>
              <a:spLocks noChangeShapeType="1"/>
            </p:cNvSpPr>
            <p:nvPr/>
          </p:nvSpPr>
          <p:spPr bwMode="auto">
            <a:xfrm>
              <a:off x="2405"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22" name="Line 34"/>
            <p:cNvSpPr>
              <a:spLocks noChangeShapeType="1"/>
            </p:cNvSpPr>
            <p:nvPr/>
          </p:nvSpPr>
          <p:spPr bwMode="auto">
            <a:xfrm>
              <a:off x="2659"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23" name="Line 35"/>
            <p:cNvSpPr>
              <a:spLocks noChangeShapeType="1"/>
            </p:cNvSpPr>
            <p:nvPr/>
          </p:nvSpPr>
          <p:spPr bwMode="auto">
            <a:xfrm>
              <a:off x="2914"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24" name="Line 36"/>
            <p:cNvSpPr>
              <a:spLocks noChangeShapeType="1"/>
            </p:cNvSpPr>
            <p:nvPr/>
          </p:nvSpPr>
          <p:spPr bwMode="auto">
            <a:xfrm>
              <a:off x="3168"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25" name="Line 37"/>
            <p:cNvSpPr>
              <a:spLocks noChangeShapeType="1"/>
            </p:cNvSpPr>
            <p:nvPr/>
          </p:nvSpPr>
          <p:spPr bwMode="auto">
            <a:xfrm>
              <a:off x="3422"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26" name="Line 38"/>
            <p:cNvSpPr>
              <a:spLocks noChangeShapeType="1"/>
            </p:cNvSpPr>
            <p:nvPr/>
          </p:nvSpPr>
          <p:spPr bwMode="auto">
            <a:xfrm>
              <a:off x="3677"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27" name="Line 39"/>
            <p:cNvSpPr>
              <a:spLocks noChangeShapeType="1"/>
            </p:cNvSpPr>
            <p:nvPr/>
          </p:nvSpPr>
          <p:spPr bwMode="auto">
            <a:xfrm>
              <a:off x="3931"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28" name="Line 40"/>
            <p:cNvSpPr>
              <a:spLocks noChangeShapeType="1"/>
            </p:cNvSpPr>
            <p:nvPr/>
          </p:nvSpPr>
          <p:spPr bwMode="auto">
            <a:xfrm>
              <a:off x="4185" y="3069"/>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8729" name="Line 41"/>
            <p:cNvSpPr>
              <a:spLocks noChangeShapeType="1"/>
            </p:cNvSpPr>
            <p:nvPr/>
          </p:nvSpPr>
          <p:spPr bwMode="auto">
            <a:xfrm>
              <a:off x="4440" y="3070"/>
              <a:ext cx="0" cy="8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498714"/>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498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0291" name="Rectangle 3"/>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0292" name="Rectangle 4"/>
          <p:cNvSpPr>
            <a:spLocks noGrp="1" noChangeArrowheads="1"/>
          </p:cNvSpPr>
          <p:nvPr>
            <p:ph type="title"/>
          </p:nvPr>
        </p:nvSpPr>
        <p:spPr>
          <a:xfrm>
            <a:off x="457200" y="-207963"/>
            <a:ext cx="8229600" cy="1143001"/>
          </a:xfrm>
        </p:spPr>
        <p:txBody>
          <a:bodyPr/>
          <a:lstStyle/>
          <a:p>
            <a:r>
              <a:rPr lang="en-US" altLang="en-US"/>
              <a:t>cryo assay</a:t>
            </a:r>
          </a:p>
        </p:txBody>
      </p:sp>
      <p:sp>
        <p:nvSpPr>
          <p:cNvPr id="140293" name="Text Box 5"/>
          <p:cNvSpPr txBox="1">
            <a:spLocks noChangeArrowheads="1"/>
          </p:cNvSpPr>
          <p:nvPr/>
        </p:nvSpPr>
        <p:spPr bwMode="auto">
          <a:xfrm>
            <a:off x="776288" y="1654175"/>
            <a:ext cx="7829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endParaRPr lang="en-US" altLang="en-US"/>
          </a:p>
        </p:txBody>
      </p:sp>
      <p:sp>
        <p:nvSpPr>
          <p:cNvPr id="140294" name="Text Box 6"/>
          <p:cNvSpPr txBox="1">
            <a:spLocks noChangeArrowheads="1"/>
          </p:cNvSpPr>
          <p:nvPr/>
        </p:nvSpPr>
        <p:spPr bwMode="auto">
          <a:xfrm>
            <a:off x="1576388" y="1798638"/>
            <a:ext cx="5757862" cy="2395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algn="ctr"/>
            <a:r>
              <a:rPr lang="en-US" altLang="en-US" sz="3600"/>
              <a:t>does it “freeze clear”?</a:t>
            </a:r>
          </a:p>
          <a:p>
            <a:pPr algn="ctr"/>
            <a:endParaRPr lang="en-US" altLang="en-US" sz="3600"/>
          </a:p>
          <a:p>
            <a:pPr algn="ctr"/>
            <a:endParaRPr lang="en-US" altLang="en-US" sz="3600"/>
          </a:p>
          <a:p>
            <a:pPr algn="ctr"/>
            <a:r>
              <a:rPr lang="en-US" altLang="en-US" sz="3600"/>
              <a:t>vs.</a:t>
            </a:r>
          </a:p>
          <a:p>
            <a:endParaRPr lang="en-US" altLang="en-US" sz="1000" baseline="-25000"/>
          </a:p>
        </p:txBody>
      </p:sp>
      <p:pic>
        <p:nvPicPr>
          <p:cNvPr id="140295" name="Picture 7" descr="snap_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18138" y="2843213"/>
            <a:ext cx="1506537" cy="2211387"/>
          </a:xfrm>
          <a:prstGeom prst="rect">
            <a:avLst/>
          </a:prstGeom>
          <a:noFill/>
          <a:extLst>
            <a:ext uri="{909E8E84-426E-40DD-AFC4-6F175D3DCCD1}">
              <a14:hiddenFill xmlns:a14="http://schemas.microsoft.com/office/drawing/2010/main">
                <a:solidFill>
                  <a:srgbClr val="FFFFFF"/>
                </a:solidFill>
              </a14:hiddenFill>
            </a:ext>
          </a:extLst>
        </p:spPr>
      </p:pic>
      <p:pic>
        <p:nvPicPr>
          <p:cNvPr id="140296" name="Picture 8" descr="snap_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49438" y="2889250"/>
            <a:ext cx="1506537" cy="221138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Oval 2"/>
          <p:cNvSpPr>
            <a:spLocks noChangeArrowheads="1"/>
          </p:cNvSpPr>
          <p:nvPr/>
        </p:nvSpPr>
        <p:spPr bwMode="auto">
          <a:xfrm>
            <a:off x="3767138" y="2686050"/>
            <a:ext cx="1273175" cy="263525"/>
          </a:xfrm>
          <a:prstGeom prst="ellipse">
            <a:avLst/>
          </a:prstGeom>
          <a:solidFill>
            <a:srgbClr val="0033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03" name="AutoShape 3"/>
          <p:cNvSpPr>
            <a:spLocks noChangeArrowheads="1"/>
          </p:cNvSpPr>
          <p:nvPr/>
        </p:nvSpPr>
        <p:spPr bwMode="auto">
          <a:xfrm>
            <a:off x="3667125" y="1765300"/>
            <a:ext cx="1487488" cy="1047750"/>
          </a:xfrm>
          <a:prstGeom prst="roundRect">
            <a:avLst>
              <a:gd name="adj" fmla="val 16667"/>
            </a:avLst>
          </a:prstGeom>
          <a:solidFill>
            <a:srgbClr val="FF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04" name="Rectangle 4"/>
          <p:cNvSpPr>
            <a:spLocks noChangeArrowheads="1"/>
          </p:cNvSpPr>
          <p:nvPr/>
        </p:nvSpPr>
        <p:spPr bwMode="auto">
          <a:xfrm>
            <a:off x="7704138" y="901700"/>
            <a:ext cx="487362" cy="5311775"/>
          </a:xfrm>
          <a:prstGeom prst="rect">
            <a:avLst/>
          </a:pr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05" name="Freeform 5"/>
          <p:cNvSpPr>
            <a:spLocks/>
          </p:cNvSpPr>
          <p:nvPr/>
        </p:nvSpPr>
        <p:spPr bwMode="auto">
          <a:xfrm>
            <a:off x="2841625" y="969963"/>
            <a:ext cx="5753100" cy="1660525"/>
          </a:xfrm>
          <a:custGeom>
            <a:avLst/>
            <a:gdLst>
              <a:gd name="T0" fmla="*/ 151 w 3624"/>
              <a:gd name="T1" fmla="*/ 139 h 1046"/>
              <a:gd name="T2" fmla="*/ 151 w 3624"/>
              <a:gd name="T3" fmla="*/ 438 h 1046"/>
              <a:gd name="T4" fmla="*/ 254 w 3624"/>
              <a:gd name="T5" fmla="*/ 533 h 1046"/>
              <a:gd name="T6" fmla="*/ 1674 w 3624"/>
              <a:gd name="T7" fmla="*/ 541 h 1046"/>
              <a:gd name="T8" fmla="*/ 2029 w 3624"/>
              <a:gd name="T9" fmla="*/ 715 h 1046"/>
              <a:gd name="T10" fmla="*/ 2581 w 3624"/>
              <a:gd name="T11" fmla="*/ 943 h 1046"/>
              <a:gd name="T12" fmla="*/ 3457 w 3624"/>
              <a:gd name="T13" fmla="*/ 983 h 1046"/>
              <a:gd name="T14" fmla="*/ 3583 w 3624"/>
              <a:gd name="T15" fmla="*/ 565 h 1046"/>
              <a:gd name="T16" fmla="*/ 3481 w 3624"/>
              <a:gd name="T17" fmla="*/ 289 h 1046"/>
              <a:gd name="T18" fmla="*/ 2810 w 3624"/>
              <a:gd name="T19" fmla="*/ 91 h 1046"/>
              <a:gd name="T20" fmla="*/ 1769 w 3624"/>
              <a:gd name="T21" fmla="*/ 12 h 1046"/>
              <a:gd name="T22" fmla="*/ 301 w 3624"/>
              <a:gd name="T23" fmla="*/ 20 h 1046"/>
              <a:gd name="T24" fmla="*/ 151 w 3624"/>
              <a:gd name="T25" fmla="*/ 139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24" h="1046">
                <a:moveTo>
                  <a:pt x="151" y="139"/>
                </a:moveTo>
                <a:cubicBezTo>
                  <a:pt x="126" y="209"/>
                  <a:pt x="134" y="372"/>
                  <a:pt x="151" y="438"/>
                </a:cubicBezTo>
                <a:cubicBezTo>
                  <a:pt x="168" y="504"/>
                  <a:pt x="0" y="516"/>
                  <a:pt x="254" y="533"/>
                </a:cubicBezTo>
                <a:cubicBezTo>
                  <a:pt x="508" y="550"/>
                  <a:pt x="1378" y="511"/>
                  <a:pt x="1674" y="541"/>
                </a:cubicBezTo>
                <a:cubicBezTo>
                  <a:pt x="1970" y="571"/>
                  <a:pt x="1878" y="648"/>
                  <a:pt x="2029" y="715"/>
                </a:cubicBezTo>
                <a:cubicBezTo>
                  <a:pt x="2180" y="782"/>
                  <a:pt x="2343" y="898"/>
                  <a:pt x="2581" y="943"/>
                </a:cubicBezTo>
                <a:cubicBezTo>
                  <a:pt x="2819" y="988"/>
                  <a:pt x="3290" y="1046"/>
                  <a:pt x="3457" y="983"/>
                </a:cubicBezTo>
                <a:cubicBezTo>
                  <a:pt x="3624" y="920"/>
                  <a:pt x="3579" y="681"/>
                  <a:pt x="3583" y="565"/>
                </a:cubicBezTo>
                <a:cubicBezTo>
                  <a:pt x="3587" y="449"/>
                  <a:pt x="3610" y="368"/>
                  <a:pt x="3481" y="289"/>
                </a:cubicBezTo>
                <a:cubicBezTo>
                  <a:pt x="3352" y="210"/>
                  <a:pt x="3095" y="137"/>
                  <a:pt x="2810" y="91"/>
                </a:cubicBezTo>
                <a:cubicBezTo>
                  <a:pt x="2525" y="45"/>
                  <a:pt x="2187" y="24"/>
                  <a:pt x="1769" y="12"/>
                </a:cubicBezTo>
                <a:cubicBezTo>
                  <a:pt x="1351" y="0"/>
                  <a:pt x="575" y="3"/>
                  <a:pt x="301" y="20"/>
                </a:cubicBezTo>
                <a:cubicBezTo>
                  <a:pt x="27" y="37"/>
                  <a:pt x="176" y="69"/>
                  <a:pt x="151" y="139"/>
                </a:cubicBezTo>
                <a:close/>
              </a:path>
            </a:pathLst>
          </a:custGeom>
          <a:solidFill>
            <a:srgbClr val="FF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06" name="Rectangle 6"/>
          <p:cNvSpPr>
            <a:spLocks noGrp="1" noChangeArrowheads="1"/>
          </p:cNvSpPr>
          <p:nvPr>
            <p:ph type="title"/>
          </p:nvPr>
        </p:nvSpPr>
        <p:spPr>
          <a:xfrm>
            <a:off x="457200" y="33338"/>
            <a:ext cx="8229600" cy="504825"/>
          </a:xfrm>
        </p:spPr>
        <p:txBody>
          <a:bodyPr/>
          <a:lstStyle/>
          <a:p>
            <a:r>
              <a:rPr lang="en-US" altLang="en-US" sz="2800"/>
              <a:t>You do not need a cryostream to check your cryo!</a:t>
            </a:r>
          </a:p>
        </p:txBody>
      </p:sp>
      <p:grpSp>
        <p:nvGrpSpPr>
          <p:cNvPr id="102407" name="Group 7"/>
          <p:cNvGrpSpPr>
            <a:grpSpLocks/>
          </p:cNvGrpSpPr>
          <p:nvPr/>
        </p:nvGrpSpPr>
        <p:grpSpPr bwMode="auto">
          <a:xfrm>
            <a:off x="-3848100" y="966788"/>
            <a:ext cx="3848100" cy="2252662"/>
            <a:chOff x="1543" y="2247"/>
            <a:chExt cx="2424" cy="1419"/>
          </a:xfrm>
        </p:grpSpPr>
        <p:sp>
          <p:nvSpPr>
            <p:cNvPr id="102408" name="Freeform 8"/>
            <p:cNvSpPr>
              <a:spLocks/>
            </p:cNvSpPr>
            <p:nvPr/>
          </p:nvSpPr>
          <p:spPr bwMode="auto">
            <a:xfrm>
              <a:off x="1543" y="2334"/>
              <a:ext cx="2424" cy="852"/>
            </a:xfrm>
            <a:custGeom>
              <a:avLst/>
              <a:gdLst>
                <a:gd name="T0" fmla="*/ 202 w 4168"/>
                <a:gd name="T1" fmla="*/ 452 h 1481"/>
                <a:gd name="T2" fmla="*/ 297 w 4168"/>
                <a:gd name="T3" fmla="*/ 121 h 1481"/>
                <a:gd name="T4" fmla="*/ 922 w 4168"/>
                <a:gd name="T5" fmla="*/ 91 h 1481"/>
                <a:gd name="T6" fmla="*/ 1159 w 4168"/>
                <a:gd name="T7" fmla="*/ 106 h 1481"/>
                <a:gd name="T8" fmla="*/ 1404 w 4168"/>
                <a:gd name="T9" fmla="*/ 106 h 1481"/>
                <a:gd name="T10" fmla="*/ 1836 w 4168"/>
                <a:gd name="T11" fmla="*/ 89 h 1481"/>
                <a:gd name="T12" fmla="*/ 2128 w 4168"/>
                <a:gd name="T13" fmla="*/ 89 h 1481"/>
                <a:gd name="T14" fmla="*/ 2285 w 4168"/>
                <a:gd name="T15" fmla="*/ 81 h 1481"/>
                <a:gd name="T16" fmla="*/ 2427 w 4168"/>
                <a:gd name="T17" fmla="*/ 81 h 1481"/>
                <a:gd name="T18" fmla="*/ 2577 w 4168"/>
                <a:gd name="T19" fmla="*/ 65 h 1481"/>
                <a:gd name="T20" fmla="*/ 2901 w 4168"/>
                <a:gd name="T21" fmla="*/ 58 h 1481"/>
                <a:gd name="T22" fmla="*/ 3264 w 4168"/>
                <a:gd name="T23" fmla="*/ 65 h 1481"/>
                <a:gd name="T24" fmla="*/ 3942 w 4168"/>
                <a:gd name="T25" fmla="*/ 97 h 1481"/>
                <a:gd name="T26" fmla="*/ 4005 w 4168"/>
                <a:gd name="T27" fmla="*/ 649 h 1481"/>
                <a:gd name="T28" fmla="*/ 4053 w 4168"/>
                <a:gd name="T29" fmla="*/ 1312 h 1481"/>
                <a:gd name="T30" fmla="*/ 3313 w 4168"/>
                <a:gd name="T31" fmla="*/ 1227 h 1481"/>
                <a:gd name="T32" fmla="*/ 851 w 4168"/>
                <a:gd name="T33" fmla="*/ 1274 h 1481"/>
                <a:gd name="T34" fmla="*/ 108 w 4168"/>
                <a:gd name="T35" fmla="*/ 1344 h 1481"/>
                <a:gd name="T36" fmla="*/ 202 w 4168"/>
                <a:gd name="T37" fmla="*/ 452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68" h="1481">
                  <a:moveTo>
                    <a:pt x="202" y="452"/>
                  </a:moveTo>
                  <a:cubicBezTo>
                    <a:pt x="233" y="248"/>
                    <a:pt x="177" y="181"/>
                    <a:pt x="297" y="121"/>
                  </a:cubicBezTo>
                  <a:cubicBezTo>
                    <a:pt x="417" y="61"/>
                    <a:pt x="778" y="93"/>
                    <a:pt x="922" y="91"/>
                  </a:cubicBezTo>
                  <a:cubicBezTo>
                    <a:pt x="1066" y="89"/>
                    <a:pt x="1079" y="103"/>
                    <a:pt x="1159" y="106"/>
                  </a:cubicBezTo>
                  <a:cubicBezTo>
                    <a:pt x="1239" y="109"/>
                    <a:pt x="1291" y="109"/>
                    <a:pt x="1404" y="106"/>
                  </a:cubicBezTo>
                  <a:cubicBezTo>
                    <a:pt x="1517" y="103"/>
                    <a:pt x="1715" y="92"/>
                    <a:pt x="1836" y="89"/>
                  </a:cubicBezTo>
                  <a:cubicBezTo>
                    <a:pt x="1957" y="86"/>
                    <a:pt x="2053" y="90"/>
                    <a:pt x="2128" y="89"/>
                  </a:cubicBezTo>
                  <a:cubicBezTo>
                    <a:pt x="2203" y="88"/>
                    <a:pt x="2235" y="82"/>
                    <a:pt x="2285" y="81"/>
                  </a:cubicBezTo>
                  <a:cubicBezTo>
                    <a:pt x="2335" y="80"/>
                    <a:pt x="2378" y="84"/>
                    <a:pt x="2427" y="81"/>
                  </a:cubicBezTo>
                  <a:cubicBezTo>
                    <a:pt x="2476" y="78"/>
                    <a:pt x="2498" y="69"/>
                    <a:pt x="2577" y="65"/>
                  </a:cubicBezTo>
                  <a:cubicBezTo>
                    <a:pt x="2656" y="61"/>
                    <a:pt x="2787" y="58"/>
                    <a:pt x="2901" y="58"/>
                  </a:cubicBezTo>
                  <a:cubicBezTo>
                    <a:pt x="3015" y="58"/>
                    <a:pt x="3091" y="59"/>
                    <a:pt x="3264" y="65"/>
                  </a:cubicBezTo>
                  <a:cubicBezTo>
                    <a:pt x="3437" y="71"/>
                    <a:pt x="3818" y="0"/>
                    <a:pt x="3942" y="97"/>
                  </a:cubicBezTo>
                  <a:cubicBezTo>
                    <a:pt x="4066" y="194"/>
                    <a:pt x="3987" y="447"/>
                    <a:pt x="4005" y="649"/>
                  </a:cubicBezTo>
                  <a:cubicBezTo>
                    <a:pt x="4023" y="851"/>
                    <a:pt x="4168" y="1216"/>
                    <a:pt x="4053" y="1312"/>
                  </a:cubicBezTo>
                  <a:cubicBezTo>
                    <a:pt x="3938" y="1408"/>
                    <a:pt x="3847" y="1233"/>
                    <a:pt x="3313" y="1227"/>
                  </a:cubicBezTo>
                  <a:cubicBezTo>
                    <a:pt x="2779" y="1221"/>
                    <a:pt x="1385" y="1255"/>
                    <a:pt x="851" y="1274"/>
                  </a:cubicBezTo>
                  <a:cubicBezTo>
                    <a:pt x="317" y="1293"/>
                    <a:pt x="216" y="1481"/>
                    <a:pt x="108" y="1344"/>
                  </a:cubicBezTo>
                  <a:cubicBezTo>
                    <a:pt x="0" y="1207"/>
                    <a:pt x="72" y="669"/>
                    <a:pt x="202" y="452"/>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09" name="Freeform 9"/>
            <p:cNvSpPr>
              <a:spLocks/>
            </p:cNvSpPr>
            <p:nvPr/>
          </p:nvSpPr>
          <p:spPr bwMode="auto">
            <a:xfrm>
              <a:off x="1797" y="2492"/>
              <a:ext cx="1911" cy="989"/>
            </a:xfrm>
            <a:custGeom>
              <a:avLst/>
              <a:gdLst>
                <a:gd name="T0" fmla="*/ 399 w 3288"/>
                <a:gd name="T1" fmla="*/ 359 h 1718"/>
                <a:gd name="T2" fmla="*/ 462 w 3288"/>
                <a:gd name="T3" fmla="*/ 303 h 1718"/>
                <a:gd name="T4" fmla="*/ 493 w 3288"/>
                <a:gd name="T5" fmla="*/ 351 h 1718"/>
                <a:gd name="T6" fmla="*/ 572 w 3288"/>
                <a:gd name="T7" fmla="*/ 366 h 1718"/>
                <a:gd name="T8" fmla="*/ 604 w 3288"/>
                <a:gd name="T9" fmla="*/ 319 h 1718"/>
                <a:gd name="T10" fmla="*/ 667 w 3288"/>
                <a:gd name="T11" fmla="*/ 366 h 1718"/>
                <a:gd name="T12" fmla="*/ 730 w 3288"/>
                <a:gd name="T13" fmla="*/ 366 h 1718"/>
                <a:gd name="T14" fmla="*/ 801 w 3288"/>
                <a:gd name="T15" fmla="*/ 390 h 1718"/>
                <a:gd name="T16" fmla="*/ 840 w 3288"/>
                <a:gd name="T17" fmla="*/ 382 h 1718"/>
                <a:gd name="T18" fmla="*/ 880 w 3288"/>
                <a:gd name="T19" fmla="*/ 366 h 1718"/>
                <a:gd name="T20" fmla="*/ 975 w 3288"/>
                <a:gd name="T21" fmla="*/ 366 h 1718"/>
                <a:gd name="T22" fmla="*/ 1022 w 3288"/>
                <a:gd name="T23" fmla="*/ 382 h 1718"/>
                <a:gd name="T24" fmla="*/ 1077 w 3288"/>
                <a:gd name="T25" fmla="*/ 359 h 1718"/>
                <a:gd name="T26" fmla="*/ 1132 w 3288"/>
                <a:gd name="T27" fmla="*/ 335 h 1718"/>
                <a:gd name="T28" fmla="*/ 1243 w 3288"/>
                <a:gd name="T29" fmla="*/ 335 h 1718"/>
                <a:gd name="T30" fmla="*/ 1282 w 3288"/>
                <a:gd name="T31" fmla="*/ 390 h 1718"/>
                <a:gd name="T32" fmla="*/ 1330 w 3288"/>
                <a:gd name="T33" fmla="*/ 366 h 1718"/>
                <a:gd name="T34" fmla="*/ 1416 w 3288"/>
                <a:gd name="T35" fmla="*/ 398 h 1718"/>
                <a:gd name="T36" fmla="*/ 1503 w 3288"/>
                <a:gd name="T37" fmla="*/ 374 h 1718"/>
                <a:gd name="T38" fmla="*/ 1551 w 3288"/>
                <a:gd name="T39" fmla="*/ 398 h 1718"/>
                <a:gd name="T40" fmla="*/ 1637 w 3288"/>
                <a:gd name="T41" fmla="*/ 366 h 1718"/>
                <a:gd name="T42" fmla="*/ 1700 w 3288"/>
                <a:gd name="T43" fmla="*/ 382 h 1718"/>
                <a:gd name="T44" fmla="*/ 1811 w 3288"/>
                <a:gd name="T45" fmla="*/ 351 h 1718"/>
                <a:gd name="T46" fmla="*/ 1866 w 3288"/>
                <a:gd name="T47" fmla="*/ 382 h 1718"/>
                <a:gd name="T48" fmla="*/ 1937 w 3288"/>
                <a:gd name="T49" fmla="*/ 351 h 1718"/>
                <a:gd name="T50" fmla="*/ 2000 w 3288"/>
                <a:gd name="T51" fmla="*/ 366 h 1718"/>
                <a:gd name="T52" fmla="*/ 2071 w 3288"/>
                <a:gd name="T53" fmla="*/ 343 h 1718"/>
                <a:gd name="T54" fmla="*/ 2150 w 3288"/>
                <a:gd name="T55" fmla="*/ 366 h 1718"/>
                <a:gd name="T56" fmla="*/ 2237 w 3288"/>
                <a:gd name="T57" fmla="*/ 343 h 1718"/>
                <a:gd name="T58" fmla="*/ 2292 w 3288"/>
                <a:gd name="T59" fmla="*/ 359 h 1718"/>
                <a:gd name="T60" fmla="*/ 2371 w 3288"/>
                <a:gd name="T61" fmla="*/ 335 h 1718"/>
                <a:gd name="T62" fmla="*/ 2482 w 3288"/>
                <a:gd name="T63" fmla="*/ 351 h 1718"/>
                <a:gd name="T64" fmla="*/ 2576 w 3288"/>
                <a:gd name="T65" fmla="*/ 351 h 1718"/>
                <a:gd name="T66" fmla="*/ 2718 w 3288"/>
                <a:gd name="T67" fmla="*/ 343 h 1718"/>
                <a:gd name="T68" fmla="*/ 2789 w 3288"/>
                <a:gd name="T69" fmla="*/ 327 h 1718"/>
                <a:gd name="T70" fmla="*/ 2845 w 3288"/>
                <a:gd name="T71" fmla="*/ 193 h 1718"/>
                <a:gd name="T72" fmla="*/ 2884 w 3288"/>
                <a:gd name="T73" fmla="*/ 1487 h 1718"/>
                <a:gd name="T74" fmla="*/ 422 w 3288"/>
                <a:gd name="T75" fmla="*/ 1534 h 1718"/>
                <a:gd name="T76" fmla="*/ 351 w 3288"/>
                <a:gd name="T77" fmla="*/ 382 h 1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88" h="1718">
                  <a:moveTo>
                    <a:pt x="399" y="359"/>
                  </a:moveTo>
                  <a:cubicBezTo>
                    <a:pt x="422" y="331"/>
                    <a:pt x="446" y="304"/>
                    <a:pt x="462" y="303"/>
                  </a:cubicBezTo>
                  <a:cubicBezTo>
                    <a:pt x="478" y="302"/>
                    <a:pt x="475" y="341"/>
                    <a:pt x="493" y="351"/>
                  </a:cubicBezTo>
                  <a:cubicBezTo>
                    <a:pt x="511" y="361"/>
                    <a:pt x="554" y="371"/>
                    <a:pt x="572" y="366"/>
                  </a:cubicBezTo>
                  <a:cubicBezTo>
                    <a:pt x="590" y="361"/>
                    <a:pt x="588" y="319"/>
                    <a:pt x="604" y="319"/>
                  </a:cubicBezTo>
                  <a:cubicBezTo>
                    <a:pt x="620" y="319"/>
                    <a:pt x="646" y="358"/>
                    <a:pt x="667" y="366"/>
                  </a:cubicBezTo>
                  <a:cubicBezTo>
                    <a:pt x="688" y="374"/>
                    <a:pt x="708" y="362"/>
                    <a:pt x="730" y="366"/>
                  </a:cubicBezTo>
                  <a:cubicBezTo>
                    <a:pt x="752" y="370"/>
                    <a:pt x="783" y="387"/>
                    <a:pt x="801" y="390"/>
                  </a:cubicBezTo>
                  <a:cubicBezTo>
                    <a:pt x="819" y="393"/>
                    <a:pt x="827" y="386"/>
                    <a:pt x="840" y="382"/>
                  </a:cubicBezTo>
                  <a:cubicBezTo>
                    <a:pt x="853" y="378"/>
                    <a:pt x="858" y="369"/>
                    <a:pt x="880" y="366"/>
                  </a:cubicBezTo>
                  <a:cubicBezTo>
                    <a:pt x="902" y="363"/>
                    <a:pt x="951" y="363"/>
                    <a:pt x="975" y="366"/>
                  </a:cubicBezTo>
                  <a:cubicBezTo>
                    <a:pt x="999" y="369"/>
                    <a:pt x="1005" y="383"/>
                    <a:pt x="1022" y="382"/>
                  </a:cubicBezTo>
                  <a:cubicBezTo>
                    <a:pt x="1039" y="381"/>
                    <a:pt x="1059" y="367"/>
                    <a:pt x="1077" y="359"/>
                  </a:cubicBezTo>
                  <a:cubicBezTo>
                    <a:pt x="1095" y="351"/>
                    <a:pt x="1104" y="339"/>
                    <a:pt x="1132" y="335"/>
                  </a:cubicBezTo>
                  <a:cubicBezTo>
                    <a:pt x="1160" y="331"/>
                    <a:pt x="1218" y="326"/>
                    <a:pt x="1243" y="335"/>
                  </a:cubicBezTo>
                  <a:cubicBezTo>
                    <a:pt x="1268" y="344"/>
                    <a:pt x="1268" y="385"/>
                    <a:pt x="1282" y="390"/>
                  </a:cubicBezTo>
                  <a:cubicBezTo>
                    <a:pt x="1296" y="395"/>
                    <a:pt x="1308" y="365"/>
                    <a:pt x="1330" y="366"/>
                  </a:cubicBezTo>
                  <a:cubicBezTo>
                    <a:pt x="1352" y="367"/>
                    <a:pt x="1387" y="397"/>
                    <a:pt x="1416" y="398"/>
                  </a:cubicBezTo>
                  <a:cubicBezTo>
                    <a:pt x="1445" y="399"/>
                    <a:pt x="1481" y="374"/>
                    <a:pt x="1503" y="374"/>
                  </a:cubicBezTo>
                  <a:cubicBezTo>
                    <a:pt x="1525" y="374"/>
                    <a:pt x="1529" y="399"/>
                    <a:pt x="1551" y="398"/>
                  </a:cubicBezTo>
                  <a:cubicBezTo>
                    <a:pt x="1573" y="397"/>
                    <a:pt x="1612" y="369"/>
                    <a:pt x="1637" y="366"/>
                  </a:cubicBezTo>
                  <a:cubicBezTo>
                    <a:pt x="1662" y="363"/>
                    <a:pt x="1671" y="384"/>
                    <a:pt x="1700" y="382"/>
                  </a:cubicBezTo>
                  <a:cubicBezTo>
                    <a:pt x="1729" y="380"/>
                    <a:pt x="1783" y="351"/>
                    <a:pt x="1811" y="351"/>
                  </a:cubicBezTo>
                  <a:cubicBezTo>
                    <a:pt x="1839" y="351"/>
                    <a:pt x="1845" y="382"/>
                    <a:pt x="1866" y="382"/>
                  </a:cubicBezTo>
                  <a:cubicBezTo>
                    <a:pt x="1887" y="382"/>
                    <a:pt x="1915" y="354"/>
                    <a:pt x="1937" y="351"/>
                  </a:cubicBezTo>
                  <a:cubicBezTo>
                    <a:pt x="1959" y="348"/>
                    <a:pt x="1978" y="367"/>
                    <a:pt x="2000" y="366"/>
                  </a:cubicBezTo>
                  <a:cubicBezTo>
                    <a:pt x="2022" y="365"/>
                    <a:pt x="2046" y="343"/>
                    <a:pt x="2071" y="343"/>
                  </a:cubicBezTo>
                  <a:cubicBezTo>
                    <a:pt x="2096" y="343"/>
                    <a:pt x="2122" y="366"/>
                    <a:pt x="2150" y="366"/>
                  </a:cubicBezTo>
                  <a:cubicBezTo>
                    <a:pt x="2178" y="366"/>
                    <a:pt x="2213" y="344"/>
                    <a:pt x="2237" y="343"/>
                  </a:cubicBezTo>
                  <a:cubicBezTo>
                    <a:pt x="2261" y="342"/>
                    <a:pt x="2270" y="360"/>
                    <a:pt x="2292" y="359"/>
                  </a:cubicBezTo>
                  <a:cubicBezTo>
                    <a:pt x="2314" y="358"/>
                    <a:pt x="2339" y="336"/>
                    <a:pt x="2371" y="335"/>
                  </a:cubicBezTo>
                  <a:cubicBezTo>
                    <a:pt x="2403" y="334"/>
                    <a:pt x="2448" y="348"/>
                    <a:pt x="2482" y="351"/>
                  </a:cubicBezTo>
                  <a:cubicBezTo>
                    <a:pt x="2516" y="354"/>
                    <a:pt x="2537" y="352"/>
                    <a:pt x="2576" y="351"/>
                  </a:cubicBezTo>
                  <a:cubicBezTo>
                    <a:pt x="2615" y="350"/>
                    <a:pt x="2683" y="347"/>
                    <a:pt x="2718" y="343"/>
                  </a:cubicBezTo>
                  <a:cubicBezTo>
                    <a:pt x="2753" y="339"/>
                    <a:pt x="2768" y="352"/>
                    <a:pt x="2789" y="327"/>
                  </a:cubicBezTo>
                  <a:cubicBezTo>
                    <a:pt x="2810" y="302"/>
                    <a:pt x="2829" y="0"/>
                    <a:pt x="2845" y="193"/>
                  </a:cubicBezTo>
                  <a:cubicBezTo>
                    <a:pt x="2861" y="386"/>
                    <a:pt x="3288" y="1264"/>
                    <a:pt x="2884" y="1487"/>
                  </a:cubicBezTo>
                  <a:cubicBezTo>
                    <a:pt x="2480" y="1710"/>
                    <a:pt x="844" y="1718"/>
                    <a:pt x="422" y="1534"/>
                  </a:cubicBezTo>
                  <a:cubicBezTo>
                    <a:pt x="0" y="1350"/>
                    <a:pt x="175" y="866"/>
                    <a:pt x="351" y="382"/>
                  </a:cubicBezTo>
                </a:path>
              </a:pathLst>
            </a:cu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10" name="Freeform 10"/>
            <p:cNvSpPr>
              <a:spLocks/>
            </p:cNvSpPr>
            <p:nvPr/>
          </p:nvSpPr>
          <p:spPr bwMode="auto">
            <a:xfrm>
              <a:off x="1735" y="2443"/>
              <a:ext cx="2053" cy="1223"/>
            </a:xfrm>
            <a:custGeom>
              <a:avLst/>
              <a:gdLst>
                <a:gd name="T0" fmla="*/ 1 w 3528"/>
                <a:gd name="T1" fmla="*/ 2124 h 2124"/>
                <a:gd name="T2" fmla="*/ 0 w 3528"/>
                <a:gd name="T3" fmla="*/ 1 h 2124"/>
                <a:gd name="T4" fmla="*/ 703 w 3528"/>
                <a:gd name="T5" fmla="*/ 0 h 2124"/>
                <a:gd name="T6" fmla="*/ 704 w 3528"/>
                <a:gd name="T7" fmla="*/ 1422 h 2124"/>
                <a:gd name="T8" fmla="*/ 2824 w 3528"/>
                <a:gd name="T9" fmla="*/ 1422 h 2124"/>
                <a:gd name="T10" fmla="*/ 2826 w 3528"/>
                <a:gd name="T11" fmla="*/ 1 h 2124"/>
                <a:gd name="T12" fmla="*/ 3528 w 3528"/>
                <a:gd name="T13" fmla="*/ 2 h 2124"/>
                <a:gd name="T14" fmla="*/ 3528 w 3528"/>
                <a:gd name="T15" fmla="*/ 2124 h 2124"/>
                <a:gd name="T16" fmla="*/ 1 w 3528"/>
                <a:gd name="T17" fmla="*/ 2124 h 2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8" h="2124">
                  <a:moveTo>
                    <a:pt x="1" y="2124"/>
                  </a:moveTo>
                  <a:lnTo>
                    <a:pt x="0" y="1"/>
                  </a:lnTo>
                  <a:lnTo>
                    <a:pt x="703" y="0"/>
                  </a:lnTo>
                  <a:lnTo>
                    <a:pt x="704" y="1422"/>
                  </a:lnTo>
                  <a:lnTo>
                    <a:pt x="2824" y="1422"/>
                  </a:lnTo>
                  <a:lnTo>
                    <a:pt x="2826" y="1"/>
                  </a:lnTo>
                  <a:lnTo>
                    <a:pt x="3528" y="2"/>
                  </a:lnTo>
                  <a:lnTo>
                    <a:pt x="3528" y="2124"/>
                  </a:lnTo>
                  <a:lnTo>
                    <a:pt x="1" y="2124"/>
                  </a:lnTo>
                  <a:close/>
                </a:path>
              </a:pathLst>
            </a:custGeom>
            <a:solidFill>
              <a:srgbClr val="A589A5"/>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11" name="AutoShape 11"/>
            <p:cNvSpPr>
              <a:spLocks noChangeArrowheads="1"/>
            </p:cNvSpPr>
            <p:nvPr/>
          </p:nvSpPr>
          <p:spPr bwMode="auto">
            <a:xfrm>
              <a:off x="3788" y="2492"/>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12" name="AutoShape 12"/>
            <p:cNvSpPr>
              <a:spLocks noChangeArrowheads="1"/>
            </p:cNvSpPr>
            <p:nvPr/>
          </p:nvSpPr>
          <p:spPr bwMode="auto">
            <a:xfrm>
              <a:off x="3804" y="2792"/>
              <a:ext cx="36" cy="32"/>
            </a:xfrm>
            <a:prstGeom prst="hexagon">
              <a:avLst>
                <a:gd name="adj" fmla="val 2812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13" name="AutoShape 13"/>
            <p:cNvSpPr>
              <a:spLocks noChangeArrowheads="1"/>
            </p:cNvSpPr>
            <p:nvPr/>
          </p:nvSpPr>
          <p:spPr bwMode="auto">
            <a:xfrm>
              <a:off x="3899" y="2878"/>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14" name="AutoShape 14"/>
            <p:cNvSpPr>
              <a:spLocks noChangeArrowheads="1"/>
            </p:cNvSpPr>
            <p:nvPr/>
          </p:nvSpPr>
          <p:spPr bwMode="auto">
            <a:xfrm>
              <a:off x="3823" y="2878"/>
              <a:ext cx="33" cy="32"/>
            </a:xfrm>
            <a:prstGeom prst="hexagon">
              <a:avLst>
                <a:gd name="adj" fmla="val 25781"/>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15" name="AutoShape 15"/>
            <p:cNvSpPr>
              <a:spLocks noChangeArrowheads="1"/>
            </p:cNvSpPr>
            <p:nvPr/>
          </p:nvSpPr>
          <p:spPr bwMode="auto">
            <a:xfrm>
              <a:off x="3898" y="2777"/>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16" name="AutoShape 16"/>
            <p:cNvSpPr>
              <a:spLocks noChangeArrowheads="1"/>
            </p:cNvSpPr>
            <p:nvPr/>
          </p:nvSpPr>
          <p:spPr bwMode="auto">
            <a:xfrm>
              <a:off x="3856" y="2712"/>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17" name="AutoShape 17"/>
            <p:cNvSpPr>
              <a:spLocks noChangeArrowheads="1"/>
            </p:cNvSpPr>
            <p:nvPr/>
          </p:nvSpPr>
          <p:spPr bwMode="auto">
            <a:xfrm>
              <a:off x="3899" y="3013"/>
              <a:ext cx="34" cy="33"/>
            </a:xfrm>
            <a:prstGeom prst="hexagon">
              <a:avLst>
                <a:gd name="adj" fmla="val 25758"/>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18" name="AutoShape 18"/>
            <p:cNvSpPr>
              <a:spLocks noChangeArrowheads="1"/>
            </p:cNvSpPr>
            <p:nvPr/>
          </p:nvSpPr>
          <p:spPr bwMode="auto">
            <a:xfrm>
              <a:off x="3788" y="2846"/>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19" name="AutoShape 19"/>
            <p:cNvSpPr>
              <a:spLocks noChangeArrowheads="1"/>
            </p:cNvSpPr>
            <p:nvPr/>
          </p:nvSpPr>
          <p:spPr bwMode="auto">
            <a:xfrm>
              <a:off x="3804" y="2616"/>
              <a:ext cx="36" cy="32"/>
            </a:xfrm>
            <a:prstGeom prst="hexagon">
              <a:avLst>
                <a:gd name="adj" fmla="val 2812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20" name="AutoShape 20"/>
            <p:cNvSpPr>
              <a:spLocks noChangeArrowheads="1"/>
            </p:cNvSpPr>
            <p:nvPr/>
          </p:nvSpPr>
          <p:spPr bwMode="auto">
            <a:xfrm>
              <a:off x="3856" y="2524"/>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21" name="AutoShape 21"/>
            <p:cNvSpPr>
              <a:spLocks noChangeArrowheads="1"/>
            </p:cNvSpPr>
            <p:nvPr/>
          </p:nvSpPr>
          <p:spPr bwMode="auto">
            <a:xfrm>
              <a:off x="2145" y="2316"/>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22" name="AutoShape 22"/>
            <p:cNvSpPr>
              <a:spLocks noChangeArrowheads="1"/>
            </p:cNvSpPr>
            <p:nvPr/>
          </p:nvSpPr>
          <p:spPr bwMode="auto">
            <a:xfrm>
              <a:off x="2201" y="2335"/>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23" name="AutoShape 23"/>
            <p:cNvSpPr>
              <a:spLocks noChangeArrowheads="1"/>
            </p:cNvSpPr>
            <p:nvPr/>
          </p:nvSpPr>
          <p:spPr bwMode="auto">
            <a:xfrm>
              <a:off x="2257" y="2427"/>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24" name="AutoShape 24"/>
            <p:cNvSpPr>
              <a:spLocks noChangeArrowheads="1"/>
            </p:cNvSpPr>
            <p:nvPr/>
          </p:nvSpPr>
          <p:spPr bwMode="auto">
            <a:xfrm>
              <a:off x="2309" y="2404"/>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25" name="AutoShape 25"/>
            <p:cNvSpPr>
              <a:spLocks noChangeArrowheads="1"/>
            </p:cNvSpPr>
            <p:nvPr/>
          </p:nvSpPr>
          <p:spPr bwMode="auto">
            <a:xfrm>
              <a:off x="2111" y="2380"/>
              <a:ext cx="34" cy="33"/>
            </a:xfrm>
            <a:prstGeom prst="hexagon">
              <a:avLst>
                <a:gd name="adj" fmla="val 25758"/>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26" name="AutoShape 26"/>
            <p:cNvSpPr>
              <a:spLocks noChangeArrowheads="1"/>
            </p:cNvSpPr>
            <p:nvPr/>
          </p:nvSpPr>
          <p:spPr bwMode="auto">
            <a:xfrm>
              <a:off x="2343" y="2348"/>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27" name="AutoShape 27"/>
            <p:cNvSpPr>
              <a:spLocks noChangeArrowheads="1"/>
            </p:cNvSpPr>
            <p:nvPr/>
          </p:nvSpPr>
          <p:spPr bwMode="auto">
            <a:xfrm>
              <a:off x="2436" y="2404"/>
              <a:ext cx="36" cy="32"/>
            </a:xfrm>
            <a:prstGeom prst="hexagon">
              <a:avLst>
                <a:gd name="adj" fmla="val 2812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28" name="AutoShape 28"/>
            <p:cNvSpPr>
              <a:spLocks noChangeArrowheads="1"/>
            </p:cNvSpPr>
            <p:nvPr/>
          </p:nvSpPr>
          <p:spPr bwMode="auto">
            <a:xfrm>
              <a:off x="2488" y="2344"/>
              <a:ext cx="36" cy="32"/>
            </a:xfrm>
            <a:prstGeom prst="hexagon">
              <a:avLst>
                <a:gd name="adj" fmla="val 2812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29" name="AutoShape 29"/>
            <p:cNvSpPr>
              <a:spLocks noChangeArrowheads="1"/>
            </p:cNvSpPr>
            <p:nvPr/>
          </p:nvSpPr>
          <p:spPr bwMode="auto">
            <a:xfrm>
              <a:off x="2274" y="2348"/>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30" name="AutoShape 30"/>
            <p:cNvSpPr>
              <a:spLocks noChangeArrowheads="1"/>
            </p:cNvSpPr>
            <p:nvPr/>
          </p:nvSpPr>
          <p:spPr bwMode="auto">
            <a:xfrm>
              <a:off x="2218" y="2283"/>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31" name="AutoShape 31"/>
            <p:cNvSpPr>
              <a:spLocks noChangeArrowheads="1"/>
            </p:cNvSpPr>
            <p:nvPr/>
          </p:nvSpPr>
          <p:spPr bwMode="auto">
            <a:xfrm>
              <a:off x="2419" y="2309"/>
              <a:ext cx="36" cy="33"/>
            </a:xfrm>
            <a:prstGeom prst="hexagon">
              <a:avLst>
                <a:gd name="adj" fmla="val 2727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32" name="AutoShape 32"/>
            <p:cNvSpPr>
              <a:spLocks noChangeArrowheads="1"/>
            </p:cNvSpPr>
            <p:nvPr/>
          </p:nvSpPr>
          <p:spPr bwMode="auto">
            <a:xfrm>
              <a:off x="2531" y="2419"/>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33" name="AutoShape 33"/>
            <p:cNvSpPr>
              <a:spLocks noChangeArrowheads="1"/>
            </p:cNvSpPr>
            <p:nvPr/>
          </p:nvSpPr>
          <p:spPr bwMode="auto">
            <a:xfrm>
              <a:off x="2583" y="2397"/>
              <a:ext cx="34" cy="33"/>
            </a:xfrm>
            <a:prstGeom prst="hexagon">
              <a:avLst>
                <a:gd name="adj" fmla="val 25758"/>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34" name="AutoShape 34"/>
            <p:cNvSpPr>
              <a:spLocks noChangeArrowheads="1"/>
            </p:cNvSpPr>
            <p:nvPr/>
          </p:nvSpPr>
          <p:spPr bwMode="auto">
            <a:xfrm>
              <a:off x="2309" y="2300"/>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35" name="AutoShape 35"/>
            <p:cNvSpPr>
              <a:spLocks noChangeArrowheads="1"/>
            </p:cNvSpPr>
            <p:nvPr/>
          </p:nvSpPr>
          <p:spPr bwMode="auto">
            <a:xfrm>
              <a:off x="2617" y="2342"/>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36" name="AutoShape 36"/>
            <p:cNvSpPr>
              <a:spLocks noChangeArrowheads="1"/>
            </p:cNvSpPr>
            <p:nvPr/>
          </p:nvSpPr>
          <p:spPr bwMode="auto">
            <a:xfrm>
              <a:off x="2651" y="2435"/>
              <a:ext cx="35" cy="31"/>
            </a:xfrm>
            <a:prstGeom prst="hexagon">
              <a:avLst>
                <a:gd name="adj" fmla="val 28226"/>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37" name="AutoShape 37"/>
            <p:cNvSpPr>
              <a:spLocks noChangeArrowheads="1"/>
            </p:cNvSpPr>
            <p:nvPr/>
          </p:nvSpPr>
          <p:spPr bwMode="auto">
            <a:xfrm>
              <a:off x="2531" y="2327"/>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38" name="AutoShape 38"/>
            <p:cNvSpPr>
              <a:spLocks noChangeArrowheads="1"/>
            </p:cNvSpPr>
            <p:nvPr/>
          </p:nvSpPr>
          <p:spPr bwMode="auto">
            <a:xfrm>
              <a:off x="2686" y="2279"/>
              <a:ext cx="34" cy="33"/>
            </a:xfrm>
            <a:prstGeom prst="hexagon">
              <a:avLst>
                <a:gd name="adj" fmla="val 25758"/>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39" name="AutoShape 39"/>
            <p:cNvSpPr>
              <a:spLocks noChangeArrowheads="1"/>
            </p:cNvSpPr>
            <p:nvPr/>
          </p:nvSpPr>
          <p:spPr bwMode="auto">
            <a:xfrm>
              <a:off x="2742" y="2335"/>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0" name="AutoShape 40"/>
            <p:cNvSpPr>
              <a:spLocks noChangeArrowheads="1"/>
            </p:cNvSpPr>
            <p:nvPr/>
          </p:nvSpPr>
          <p:spPr bwMode="auto">
            <a:xfrm>
              <a:off x="2798" y="2389"/>
              <a:ext cx="34" cy="33"/>
            </a:xfrm>
            <a:prstGeom prst="hexagon">
              <a:avLst>
                <a:gd name="adj" fmla="val 25758"/>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1" name="AutoShape 41"/>
            <p:cNvSpPr>
              <a:spLocks noChangeArrowheads="1"/>
            </p:cNvSpPr>
            <p:nvPr/>
          </p:nvSpPr>
          <p:spPr bwMode="auto">
            <a:xfrm>
              <a:off x="2849" y="2367"/>
              <a:ext cx="33" cy="31"/>
            </a:xfrm>
            <a:prstGeom prst="hexagon">
              <a:avLst>
                <a:gd name="adj" fmla="val 2661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2" name="AutoShape 42"/>
            <p:cNvSpPr>
              <a:spLocks noChangeArrowheads="1"/>
            </p:cNvSpPr>
            <p:nvPr/>
          </p:nvSpPr>
          <p:spPr bwMode="auto">
            <a:xfrm>
              <a:off x="2942" y="2339"/>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3" name="AutoShape 43"/>
            <p:cNvSpPr>
              <a:spLocks noChangeArrowheads="1"/>
            </p:cNvSpPr>
            <p:nvPr/>
          </p:nvSpPr>
          <p:spPr bwMode="auto">
            <a:xfrm>
              <a:off x="2918" y="2404"/>
              <a:ext cx="33" cy="32"/>
            </a:xfrm>
            <a:prstGeom prst="hexagon">
              <a:avLst>
                <a:gd name="adj" fmla="val 25781"/>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4" name="AutoShape 44"/>
            <p:cNvSpPr>
              <a:spLocks noChangeArrowheads="1"/>
            </p:cNvSpPr>
            <p:nvPr/>
          </p:nvSpPr>
          <p:spPr bwMode="auto">
            <a:xfrm>
              <a:off x="2815" y="2312"/>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5" name="AutoShape 45"/>
            <p:cNvSpPr>
              <a:spLocks noChangeArrowheads="1"/>
            </p:cNvSpPr>
            <p:nvPr/>
          </p:nvSpPr>
          <p:spPr bwMode="auto">
            <a:xfrm>
              <a:off x="2759" y="2247"/>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6" name="AutoShape 46"/>
            <p:cNvSpPr>
              <a:spLocks noChangeArrowheads="1"/>
            </p:cNvSpPr>
            <p:nvPr/>
          </p:nvSpPr>
          <p:spPr bwMode="auto">
            <a:xfrm>
              <a:off x="2921" y="2279"/>
              <a:ext cx="34" cy="33"/>
            </a:xfrm>
            <a:prstGeom prst="hexagon">
              <a:avLst>
                <a:gd name="adj" fmla="val 25758"/>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7" name="AutoShape 47"/>
            <p:cNvSpPr>
              <a:spLocks noChangeArrowheads="1"/>
            </p:cNvSpPr>
            <p:nvPr/>
          </p:nvSpPr>
          <p:spPr bwMode="auto">
            <a:xfrm>
              <a:off x="2977" y="2335"/>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8" name="AutoShape 48"/>
            <p:cNvSpPr>
              <a:spLocks noChangeArrowheads="1"/>
            </p:cNvSpPr>
            <p:nvPr/>
          </p:nvSpPr>
          <p:spPr bwMode="auto">
            <a:xfrm>
              <a:off x="3033" y="2389"/>
              <a:ext cx="34" cy="33"/>
            </a:xfrm>
            <a:prstGeom prst="hexagon">
              <a:avLst>
                <a:gd name="adj" fmla="val 25758"/>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9" name="AutoShape 49"/>
            <p:cNvSpPr>
              <a:spLocks noChangeArrowheads="1"/>
            </p:cNvSpPr>
            <p:nvPr/>
          </p:nvSpPr>
          <p:spPr bwMode="auto">
            <a:xfrm>
              <a:off x="3084" y="2367"/>
              <a:ext cx="35" cy="31"/>
            </a:xfrm>
            <a:prstGeom prst="hexagon">
              <a:avLst>
                <a:gd name="adj" fmla="val 28226"/>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0" name="AutoShape 50"/>
            <p:cNvSpPr>
              <a:spLocks noChangeArrowheads="1"/>
            </p:cNvSpPr>
            <p:nvPr/>
          </p:nvSpPr>
          <p:spPr bwMode="auto">
            <a:xfrm>
              <a:off x="2998" y="2303"/>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1" name="AutoShape 51"/>
            <p:cNvSpPr>
              <a:spLocks noChangeArrowheads="1"/>
            </p:cNvSpPr>
            <p:nvPr/>
          </p:nvSpPr>
          <p:spPr bwMode="auto">
            <a:xfrm>
              <a:off x="3119" y="2312"/>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2" name="AutoShape 52"/>
            <p:cNvSpPr>
              <a:spLocks noChangeArrowheads="1"/>
            </p:cNvSpPr>
            <p:nvPr/>
          </p:nvSpPr>
          <p:spPr bwMode="auto">
            <a:xfrm>
              <a:off x="3153" y="2404"/>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3" name="AutoShape 53"/>
            <p:cNvSpPr>
              <a:spLocks noChangeArrowheads="1"/>
            </p:cNvSpPr>
            <p:nvPr/>
          </p:nvSpPr>
          <p:spPr bwMode="auto">
            <a:xfrm>
              <a:off x="3050" y="2312"/>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4" name="AutoShape 54"/>
            <p:cNvSpPr>
              <a:spLocks noChangeArrowheads="1"/>
            </p:cNvSpPr>
            <p:nvPr/>
          </p:nvSpPr>
          <p:spPr bwMode="auto">
            <a:xfrm>
              <a:off x="2994" y="2247"/>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5" name="AutoShape 55"/>
            <p:cNvSpPr>
              <a:spLocks noChangeArrowheads="1"/>
            </p:cNvSpPr>
            <p:nvPr/>
          </p:nvSpPr>
          <p:spPr bwMode="auto">
            <a:xfrm>
              <a:off x="2707" y="2388"/>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6" name="AutoShape 56"/>
            <p:cNvSpPr>
              <a:spLocks noChangeArrowheads="1"/>
            </p:cNvSpPr>
            <p:nvPr/>
          </p:nvSpPr>
          <p:spPr bwMode="auto">
            <a:xfrm>
              <a:off x="3218" y="2312"/>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7" name="AutoShape 57"/>
            <p:cNvSpPr>
              <a:spLocks noChangeArrowheads="1"/>
            </p:cNvSpPr>
            <p:nvPr/>
          </p:nvSpPr>
          <p:spPr bwMode="auto">
            <a:xfrm>
              <a:off x="3273" y="2367"/>
              <a:ext cx="35" cy="31"/>
            </a:xfrm>
            <a:prstGeom prst="hexagon">
              <a:avLst>
                <a:gd name="adj" fmla="val 28226"/>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8" name="AutoShape 58"/>
            <p:cNvSpPr>
              <a:spLocks noChangeArrowheads="1"/>
            </p:cNvSpPr>
            <p:nvPr/>
          </p:nvSpPr>
          <p:spPr bwMode="auto">
            <a:xfrm>
              <a:off x="3358" y="2288"/>
              <a:ext cx="36" cy="33"/>
            </a:xfrm>
            <a:prstGeom prst="hexagon">
              <a:avLst>
                <a:gd name="adj" fmla="val 2727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9" name="AutoShape 59"/>
            <p:cNvSpPr>
              <a:spLocks noChangeArrowheads="1"/>
            </p:cNvSpPr>
            <p:nvPr/>
          </p:nvSpPr>
          <p:spPr bwMode="auto">
            <a:xfrm>
              <a:off x="3394" y="2382"/>
              <a:ext cx="33" cy="32"/>
            </a:xfrm>
            <a:prstGeom prst="hexagon">
              <a:avLst>
                <a:gd name="adj" fmla="val 25781"/>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0" name="AutoShape 60"/>
            <p:cNvSpPr>
              <a:spLocks noChangeArrowheads="1"/>
            </p:cNvSpPr>
            <p:nvPr/>
          </p:nvSpPr>
          <p:spPr bwMode="auto">
            <a:xfrm>
              <a:off x="3401" y="2321"/>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1" name="AutoShape 61"/>
            <p:cNvSpPr>
              <a:spLocks noChangeArrowheads="1"/>
            </p:cNvSpPr>
            <p:nvPr/>
          </p:nvSpPr>
          <p:spPr bwMode="auto">
            <a:xfrm>
              <a:off x="3289" y="2288"/>
              <a:ext cx="36" cy="33"/>
            </a:xfrm>
            <a:prstGeom prst="hexagon">
              <a:avLst>
                <a:gd name="adj" fmla="val 2727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2" name="AutoShape 62"/>
            <p:cNvSpPr>
              <a:spLocks noChangeArrowheads="1"/>
            </p:cNvSpPr>
            <p:nvPr/>
          </p:nvSpPr>
          <p:spPr bwMode="auto">
            <a:xfrm>
              <a:off x="2583" y="2283"/>
              <a:ext cx="34" cy="33"/>
            </a:xfrm>
            <a:prstGeom prst="hexagon">
              <a:avLst>
                <a:gd name="adj" fmla="val 25758"/>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3" name="AutoShape 63"/>
            <p:cNvSpPr>
              <a:spLocks noChangeArrowheads="1"/>
            </p:cNvSpPr>
            <p:nvPr/>
          </p:nvSpPr>
          <p:spPr bwMode="auto">
            <a:xfrm>
              <a:off x="1797" y="2380"/>
              <a:ext cx="33" cy="33"/>
            </a:xfrm>
            <a:prstGeom prst="hexagon">
              <a:avLst>
                <a:gd name="adj" fmla="val 25000"/>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4" name="AutoShape 64"/>
            <p:cNvSpPr>
              <a:spLocks noChangeArrowheads="1"/>
            </p:cNvSpPr>
            <p:nvPr/>
          </p:nvSpPr>
          <p:spPr bwMode="auto">
            <a:xfrm>
              <a:off x="1851" y="2321"/>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5" name="AutoShape 65"/>
            <p:cNvSpPr>
              <a:spLocks noChangeArrowheads="1"/>
            </p:cNvSpPr>
            <p:nvPr/>
          </p:nvSpPr>
          <p:spPr bwMode="auto">
            <a:xfrm>
              <a:off x="1907" y="2376"/>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6" name="AutoShape 66"/>
            <p:cNvSpPr>
              <a:spLocks noChangeArrowheads="1"/>
            </p:cNvSpPr>
            <p:nvPr/>
          </p:nvSpPr>
          <p:spPr bwMode="auto">
            <a:xfrm>
              <a:off x="1959" y="2353"/>
              <a:ext cx="34" cy="33"/>
            </a:xfrm>
            <a:prstGeom prst="hexagon">
              <a:avLst>
                <a:gd name="adj" fmla="val 25758"/>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7" name="AutoShape 67"/>
            <p:cNvSpPr>
              <a:spLocks noChangeArrowheads="1"/>
            </p:cNvSpPr>
            <p:nvPr/>
          </p:nvSpPr>
          <p:spPr bwMode="auto">
            <a:xfrm>
              <a:off x="1856" y="2402"/>
              <a:ext cx="34" cy="33"/>
            </a:xfrm>
            <a:prstGeom prst="hexagon">
              <a:avLst>
                <a:gd name="adj" fmla="val 25758"/>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8" name="AutoShape 68"/>
            <p:cNvSpPr>
              <a:spLocks noChangeArrowheads="1"/>
            </p:cNvSpPr>
            <p:nvPr/>
          </p:nvSpPr>
          <p:spPr bwMode="auto">
            <a:xfrm>
              <a:off x="1993" y="2297"/>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9" name="AutoShape 69"/>
            <p:cNvSpPr>
              <a:spLocks noChangeArrowheads="1"/>
            </p:cNvSpPr>
            <p:nvPr/>
          </p:nvSpPr>
          <p:spPr bwMode="auto">
            <a:xfrm>
              <a:off x="2028" y="2391"/>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0" name="AutoShape 70"/>
            <p:cNvSpPr>
              <a:spLocks noChangeArrowheads="1"/>
            </p:cNvSpPr>
            <p:nvPr/>
          </p:nvSpPr>
          <p:spPr bwMode="auto">
            <a:xfrm>
              <a:off x="2036" y="2330"/>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1" name="AutoShape 71"/>
            <p:cNvSpPr>
              <a:spLocks noChangeArrowheads="1"/>
            </p:cNvSpPr>
            <p:nvPr/>
          </p:nvSpPr>
          <p:spPr bwMode="auto">
            <a:xfrm>
              <a:off x="1924" y="2297"/>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2" name="AutoShape 72"/>
            <p:cNvSpPr>
              <a:spLocks noChangeArrowheads="1"/>
            </p:cNvSpPr>
            <p:nvPr/>
          </p:nvSpPr>
          <p:spPr bwMode="auto">
            <a:xfrm>
              <a:off x="3676" y="2386"/>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3" name="AutoShape 73"/>
            <p:cNvSpPr>
              <a:spLocks noChangeArrowheads="1"/>
            </p:cNvSpPr>
            <p:nvPr/>
          </p:nvSpPr>
          <p:spPr bwMode="auto">
            <a:xfrm>
              <a:off x="3732" y="2349"/>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4" name="AutoShape 74"/>
            <p:cNvSpPr>
              <a:spLocks noChangeArrowheads="1"/>
            </p:cNvSpPr>
            <p:nvPr/>
          </p:nvSpPr>
          <p:spPr bwMode="auto">
            <a:xfrm>
              <a:off x="3788" y="2404"/>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5" name="AutoShape 75"/>
            <p:cNvSpPr>
              <a:spLocks noChangeArrowheads="1"/>
            </p:cNvSpPr>
            <p:nvPr/>
          </p:nvSpPr>
          <p:spPr bwMode="auto">
            <a:xfrm>
              <a:off x="3840" y="2382"/>
              <a:ext cx="33" cy="32"/>
            </a:xfrm>
            <a:prstGeom prst="hexagon">
              <a:avLst>
                <a:gd name="adj" fmla="val 25781"/>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6" name="AutoShape 76"/>
            <p:cNvSpPr>
              <a:spLocks noChangeArrowheads="1"/>
            </p:cNvSpPr>
            <p:nvPr/>
          </p:nvSpPr>
          <p:spPr bwMode="auto">
            <a:xfrm>
              <a:off x="3873" y="2326"/>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7" name="AutoShape 77"/>
            <p:cNvSpPr>
              <a:spLocks noChangeArrowheads="1"/>
            </p:cNvSpPr>
            <p:nvPr/>
          </p:nvSpPr>
          <p:spPr bwMode="auto">
            <a:xfrm>
              <a:off x="3856" y="2459"/>
              <a:ext cx="34" cy="33"/>
            </a:xfrm>
            <a:prstGeom prst="hexagon">
              <a:avLst>
                <a:gd name="adj" fmla="val 25758"/>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8" name="AutoShape 78"/>
            <p:cNvSpPr>
              <a:spLocks noChangeArrowheads="1"/>
            </p:cNvSpPr>
            <p:nvPr/>
          </p:nvSpPr>
          <p:spPr bwMode="auto">
            <a:xfrm>
              <a:off x="1665" y="2452"/>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9" name="AutoShape 79"/>
            <p:cNvSpPr>
              <a:spLocks noChangeArrowheads="1"/>
            </p:cNvSpPr>
            <p:nvPr/>
          </p:nvSpPr>
          <p:spPr bwMode="auto">
            <a:xfrm>
              <a:off x="3804" y="2326"/>
              <a:ext cx="36" cy="32"/>
            </a:xfrm>
            <a:prstGeom prst="hexagon">
              <a:avLst>
                <a:gd name="adj" fmla="val 2812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0" name="AutoShape 80"/>
            <p:cNvSpPr>
              <a:spLocks noChangeArrowheads="1"/>
            </p:cNvSpPr>
            <p:nvPr/>
          </p:nvSpPr>
          <p:spPr bwMode="auto">
            <a:xfrm>
              <a:off x="3457" y="2398"/>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1" name="AutoShape 81"/>
            <p:cNvSpPr>
              <a:spLocks noChangeArrowheads="1"/>
            </p:cNvSpPr>
            <p:nvPr/>
          </p:nvSpPr>
          <p:spPr bwMode="auto">
            <a:xfrm>
              <a:off x="3401" y="2256"/>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2" name="AutoShape 82"/>
            <p:cNvSpPr>
              <a:spLocks noChangeArrowheads="1"/>
            </p:cNvSpPr>
            <p:nvPr/>
          </p:nvSpPr>
          <p:spPr bwMode="auto">
            <a:xfrm>
              <a:off x="3457" y="2310"/>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3" name="AutoShape 83"/>
            <p:cNvSpPr>
              <a:spLocks noChangeArrowheads="1"/>
            </p:cNvSpPr>
            <p:nvPr/>
          </p:nvSpPr>
          <p:spPr bwMode="auto">
            <a:xfrm>
              <a:off x="3513" y="2366"/>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4" name="AutoShape 84"/>
            <p:cNvSpPr>
              <a:spLocks noChangeArrowheads="1"/>
            </p:cNvSpPr>
            <p:nvPr/>
          </p:nvSpPr>
          <p:spPr bwMode="auto">
            <a:xfrm>
              <a:off x="3565" y="2343"/>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5" name="AutoShape 85"/>
            <p:cNvSpPr>
              <a:spLocks noChangeArrowheads="1"/>
            </p:cNvSpPr>
            <p:nvPr/>
          </p:nvSpPr>
          <p:spPr bwMode="auto">
            <a:xfrm>
              <a:off x="3599" y="2288"/>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6" name="AutoShape 86"/>
            <p:cNvSpPr>
              <a:spLocks noChangeArrowheads="1"/>
            </p:cNvSpPr>
            <p:nvPr/>
          </p:nvSpPr>
          <p:spPr bwMode="auto">
            <a:xfrm>
              <a:off x="3633" y="2380"/>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7" name="AutoShape 87"/>
            <p:cNvSpPr>
              <a:spLocks noChangeArrowheads="1"/>
            </p:cNvSpPr>
            <p:nvPr/>
          </p:nvSpPr>
          <p:spPr bwMode="auto">
            <a:xfrm>
              <a:off x="3530" y="2288"/>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8" name="AutoShape 88"/>
            <p:cNvSpPr>
              <a:spLocks noChangeArrowheads="1"/>
            </p:cNvSpPr>
            <p:nvPr/>
          </p:nvSpPr>
          <p:spPr bwMode="auto">
            <a:xfrm>
              <a:off x="1592" y="2878"/>
              <a:ext cx="36" cy="32"/>
            </a:xfrm>
            <a:prstGeom prst="hexagon">
              <a:avLst>
                <a:gd name="adj" fmla="val 2812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9" name="AutoShape 89"/>
            <p:cNvSpPr>
              <a:spLocks noChangeArrowheads="1"/>
            </p:cNvSpPr>
            <p:nvPr/>
          </p:nvSpPr>
          <p:spPr bwMode="auto">
            <a:xfrm>
              <a:off x="1665" y="2744"/>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0" name="AutoShape 90"/>
            <p:cNvSpPr>
              <a:spLocks noChangeArrowheads="1"/>
            </p:cNvSpPr>
            <p:nvPr/>
          </p:nvSpPr>
          <p:spPr bwMode="auto">
            <a:xfrm>
              <a:off x="1592" y="3046"/>
              <a:ext cx="36" cy="32"/>
            </a:xfrm>
            <a:prstGeom prst="hexagon">
              <a:avLst>
                <a:gd name="adj" fmla="val 2812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1" name="AutoShape 91"/>
            <p:cNvSpPr>
              <a:spLocks noChangeArrowheads="1"/>
            </p:cNvSpPr>
            <p:nvPr/>
          </p:nvSpPr>
          <p:spPr bwMode="auto">
            <a:xfrm>
              <a:off x="1644" y="2540"/>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2" name="AutoShape 92"/>
            <p:cNvSpPr>
              <a:spLocks noChangeArrowheads="1"/>
            </p:cNvSpPr>
            <p:nvPr/>
          </p:nvSpPr>
          <p:spPr bwMode="auto">
            <a:xfrm>
              <a:off x="1592" y="2760"/>
              <a:ext cx="36" cy="32"/>
            </a:xfrm>
            <a:prstGeom prst="hexagon">
              <a:avLst>
                <a:gd name="adj" fmla="val 2812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3" name="AutoShape 93"/>
            <p:cNvSpPr>
              <a:spLocks noChangeArrowheads="1"/>
            </p:cNvSpPr>
            <p:nvPr/>
          </p:nvSpPr>
          <p:spPr bwMode="auto">
            <a:xfrm>
              <a:off x="1543" y="2982"/>
              <a:ext cx="34" cy="31"/>
            </a:xfrm>
            <a:prstGeom prst="hexagon">
              <a:avLst>
                <a:gd name="adj" fmla="val 2741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4" name="AutoShape 94"/>
            <p:cNvSpPr>
              <a:spLocks noChangeArrowheads="1"/>
            </p:cNvSpPr>
            <p:nvPr/>
          </p:nvSpPr>
          <p:spPr bwMode="auto">
            <a:xfrm>
              <a:off x="1717" y="2380"/>
              <a:ext cx="35" cy="33"/>
            </a:xfrm>
            <a:prstGeom prst="hexagon">
              <a:avLst>
                <a:gd name="adj" fmla="val 26515"/>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5" name="AutoShape 95"/>
            <p:cNvSpPr>
              <a:spLocks noChangeArrowheads="1"/>
            </p:cNvSpPr>
            <p:nvPr/>
          </p:nvSpPr>
          <p:spPr bwMode="auto">
            <a:xfrm>
              <a:off x="1726" y="2320"/>
              <a:ext cx="34" cy="32"/>
            </a:xfrm>
            <a:prstGeom prst="hexagon">
              <a:avLst>
                <a:gd name="adj" fmla="val 26563"/>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6" name="AutoShape 96"/>
            <p:cNvSpPr>
              <a:spLocks noChangeArrowheads="1"/>
            </p:cNvSpPr>
            <p:nvPr/>
          </p:nvSpPr>
          <p:spPr bwMode="auto">
            <a:xfrm>
              <a:off x="1609" y="2695"/>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7" name="AutoShape 97"/>
            <p:cNvSpPr>
              <a:spLocks noChangeArrowheads="1"/>
            </p:cNvSpPr>
            <p:nvPr/>
          </p:nvSpPr>
          <p:spPr bwMode="auto">
            <a:xfrm>
              <a:off x="1648" y="2616"/>
              <a:ext cx="35" cy="32"/>
            </a:xfrm>
            <a:prstGeom prst="hexagon">
              <a:avLst>
                <a:gd name="adj" fmla="val 27344"/>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8" name="Text Box 98"/>
            <p:cNvSpPr txBox="1">
              <a:spLocks noChangeArrowheads="1"/>
            </p:cNvSpPr>
            <p:nvPr/>
          </p:nvSpPr>
          <p:spPr bwMode="auto">
            <a:xfrm>
              <a:off x="2394" y="2874"/>
              <a:ext cx="64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liquid N</a:t>
              </a:r>
              <a:r>
                <a:rPr lang="en-US" altLang="en-US" baseline="-25000"/>
                <a:t>2</a:t>
              </a:r>
            </a:p>
          </p:txBody>
        </p:sp>
      </p:grpSp>
      <p:sp>
        <p:nvSpPr>
          <p:cNvPr id="102499" name="Oval 99"/>
          <p:cNvSpPr>
            <a:spLocks noChangeArrowheads="1"/>
          </p:cNvSpPr>
          <p:nvPr/>
        </p:nvSpPr>
        <p:spPr bwMode="auto">
          <a:xfrm>
            <a:off x="6070600" y="1262063"/>
            <a:ext cx="1127125" cy="1090612"/>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00" name="Oval 100"/>
          <p:cNvSpPr>
            <a:spLocks noChangeArrowheads="1"/>
          </p:cNvSpPr>
          <p:nvPr/>
        </p:nvSpPr>
        <p:spPr bwMode="auto">
          <a:xfrm>
            <a:off x="5394325" y="1139825"/>
            <a:ext cx="638175" cy="6286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01" name="AutoShape 101"/>
          <p:cNvSpPr>
            <a:spLocks noChangeArrowheads="1"/>
          </p:cNvSpPr>
          <p:nvPr/>
        </p:nvSpPr>
        <p:spPr bwMode="auto">
          <a:xfrm>
            <a:off x="1365250" y="5824538"/>
            <a:ext cx="7302500" cy="1033462"/>
          </a:xfrm>
          <a:prstGeom prst="roundRect">
            <a:avLst>
              <a:gd name="adj" fmla="val 16667"/>
            </a:avLst>
          </a:prstGeom>
          <a:solidFill>
            <a:srgbClr val="FF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02" name="Line 102"/>
          <p:cNvSpPr>
            <a:spLocks noChangeShapeType="1"/>
          </p:cNvSpPr>
          <p:nvPr/>
        </p:nvSpPr>
        <p:spPr bwMode="auto">
          <a:xfrm>
            <a:off x="3770313" y="2881313"/>
            <a:ext cx="538162" cy="14033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503" name="Line 103"/>
          <p:cNvSpPr>
            <a:spLocks noChangeShapeType="1"/>
          </p:cNvSpPr>
          <p:nvPr/>
        </p:nvSpPr>
        <p:spPr bwMode="auto">
          <a:xfrm flipH="1">
            <a:off x="4460875" y="2908300"/>
            <a:ext cx="563563" cy="13668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02504" name="Group 104"/>
          <p:cNvGrpSpPr>
            <a:grpSpLocks/>
          </p:cNvGrpSpPr>
          <p:nvPr/>
        </p:nvGrpSpPr>
        <p:grpSpPr bwMode="auto">
          <a:xfrm>
            <a:off x="3738563" y="3943350"/>
            <a:ext cx="820737" cy="427038"/>
            <a:chOff x="445" y="1175"/>
            <a:chExt cx="517" cy="269"/>
          </a:xfrm>
        </p:grpSpPr>
        <p:sp>
          <p:nvSpPr>
            <p:cNvPr id="102505" name="Freeform 105"/>
            <p:cNvSpPr>
              <a:spLocks noChangeAspect="1"/>
            </p:cNvSpPr>
            <p:nvPr/>
          </p:nvSpPr>
          <p:spPr bwMode="auto">
            <a:xfrm rot="2166978" flipH="1">
              <a:off x="647" y="1293"/>
              <a:ext cx="315" cy="151"/>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508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506" name="Rectangle 106"/>
            <p:cNvSpPr>
              <a:spLocks noChangeArrowheads="1"/>
            </p:cNvSpPr>
            <p:nvPr/>
          </p:nvSpPr>
          <p:spPr bwMode="auto">
            <a:xfrm rot="2166978" flipH="1">
              <a:off x="833" y="1393"/>
              <a:ext cx="23" cy="27"/>
            </a:xfrm>
            <a:prstGeom prst="rect">
              <a:avLst/>
            </a:prstGeom>
            <a:solidFill>
              <a:srgbClr val="FF0000"/>
            </a:solidFill>
            <a:ln w="9525">
              <a:miter lim="800000"/>
              <a:headEnd/>
              <a:tailEnd/>
            </a:ln>
            <a:effectLst/>
            <a:scene3d>
              <a:camera prst="legacyObliqueTopRight">
                <a:rot lat="20399999" lon="20999999" rev="0"/>
              </a:camera>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
          <p:nvSpPr>
            <p:cNvPr id="102507" name="Freeform 107"/>
            <p:cNvSpPr>
              <a:spLocks/>
            </p:cNvSpPr>
            <p:nvPr/>
          </p:nvSpPr>
          <p:spPr bwMode="auto">
            <a:xfrm rot="2166978" flipH="1">
              <a:off x="445" y="1175"/>
              <a:ext cx="293" cy="32"/>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50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508" name="Freeform 108"/>
            <p:cNvSpPr>
              <a:spLocks/>
            </p:cNvSpPr>
            <p:nvPr/>
          </p:nvSpPr>
          <p:spPr bwMode="auto">
            <a:xfrm rot="12966978">
              <a:off x="454" y="1179"/>
              <a:ext cx="293" cy="32"/>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50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nodeType="clickEffect">
                                  <p:stCondLst>
                                    <p:cond delay="0"/>
                                  </p:stCondLst>
                                  <p:childTnLst>
                                    <p:animMotion origin="layout" path="M 0.68559 0.37894 C 0.5125 0.36088 0.33993 0.34375 0.22396 0.30764 C 0.10851 0.27176 0.04879 0.21736 -0.01128 0.16366 " pathEditMode="relative" rAng="0" ptsTypes="aaA">
                                      <p:cBhvr>
                                        <p:cTn id="6" dur="2000" spd="-100000" fill="hold"/>
                                        <p:tgtEl>
                                          <p:spTgt spid="102407"/>
                                        </p:tgtEl>
                                        <p:attrNameLst>
                                          <p:attrName>ppt_x</p:attrName>
                                          <p:attrName>ppt_y</p:attrName>
                                        </p:attrNameLst>
                                      </p:cBhvr>
                                      <p:rCtr x="-34844" y="-10764"/>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250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250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025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02" grpId="0" animBg="1"/>
      <p:bldP spid="102503"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427" name="Rectangle 3"/>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428" name="Rectangle 4"/>
          <p:cNvSpPr>
            <a:spLocks noGrp="1" noChangeArrowheads="1"/>
          </p:cNvSpPr>
          <p:nvPr>
            <p:ph type="title"/>
          </p:nvPr>
        </p:nvSpPr>
        <p:spPr>
          <a:xfrm>
            <a:off x="457200" y="-207963"/>
            <a:ext cx="8229600" cy="1143001"/>
          </a:xfrm>
        </p:spPr>
        <p:txBody>
          <a:bodyPr/>
          <a:lstStyle/>
          <a:p>
            <a:r>
              <a:rPr lang="en-US" altLang="en-US"/>
              <a:t>clear drop, right?</a:t>
            </a:r>
          </a:p>
        </p:txBody>
      </p:sp>
      <p:pic>
        <p:nvPicPr>
          <p:cNvPr id="103429" name="Picture 5" descr="snap_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06863" y="1714500"/>
            <a:ext cx="5037137" cy="34353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nanoice2_0_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75" y="-2282825"/>
            <a:ext cx="9140825" cy="9140825"/>
          </a:xfrm>
          <a:prstGeom prst="rect">
            <a:avLst/>
          </a:prstGeom>
          <a:noFill/>
          <a:extLst>
            <a:ext uri="{909E8E84-426E-40DD-AFC4-6F175D3DCCD1}">
              <a14:hiddenFill xmlns:a14="http://schemas.microsoft.com/office/drawing/2010/main">
                <a:solidFill>
                  <a:srgbClr val="FFFFFF"/>
                </a:solidFill>
              </a14:hiddenFill>
            </a:ext>
          </a:extLst>
        </p:spPr>
      </p:pic>
      <p:sp>
        <p:nvSpPr>
          <p:cNvPr id="104451"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452" name="Rectangle 4"/>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453" name="Rectangle 5"/>
          <p:cNvSpPr>
            <a:spLocks noGrp="1" noChangeArrowheads="1"/>
          </p:cNvSpPr>
          <p:nvPr>
            <p:ph type="title"/>
          </p:nvPr>
        </p:nvSpPr>
        <p:spPr>
          <a:xfrm>
            <a:off x="457200" y="-207963"/>
            <a:ext cx="8229600" cy="1143001"/>
          </a:xfrm>
        </p:spPr>
        <p:txBody>
          <a:bodyPr/>
          <a:lstStyle/>
          <a:p>
            <a:r>
              <a:rPr lang="en-US" altLang="en-US"/>
              <a:t>cubic ice</a:t>
            </a:r>
          </a:p>
        </p:txBody>
      </p:sp>
      <p:pic>
        <p:nvPicPr>
          <p:cNvPr id="104454" name="Picture 6" descr="snap_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06863" y="1714500"/>
            <a:ext cx="5037137" cy="3435350"/>
          </a:xfrm>
          <a:prstGeom prst="rect">
            <a:avLst/>
          </a:prstGeom>
          <a:noFill/>
          <a:extLst>
            <a:ext uri="{909E8E84-426E-40DD-AFC4-6F175D3DCCD1}">
              <a14:hiddenFill xmlns:a14="http://schemas.microsoft.com/office/drawing/2010/main">
                <a:solidFill>
                  <a:srgbClr val="FFFFFF"/>
                </a:solidFill>
              </a14:hiddenFill>
            </a:ext>
          </a:extLst>
        </p:spPr>
      </p:pic>
      <p:sp>
        <p:nvSpPr>
          <p:cNvPr id="104455" name="Oval 7"/>
          <p:cNvSpPr>
            <a:spLocks noChangeArrowheads="1"/>
          </p:cNvSpPr>
          <p:nvPr/>
        </p:nvSpPr>
        <p:spPr bwMode="auto">
          <a:xfrm>
            <a:off x="6338888" y="2981325"/>
            <a:ext cx="914400" cy="914400"/>
          </a:xfrm>
          <a:prstGeom prst="ellipse">
            <a:avLst/>
          </a:pr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456" name="Rectangle 8"/>
          <p:cNvSpPr>
            <a:spLocks noChangeArrowheads="1"/>
          </p:cNvSpPr>
          <p:nvPr/>
        </p:nvSpPr>
        <p:spPr bwMode="auto">
          <a:xfrm>
            <a:off x="4084638" y="5649913"/>
            <a:ext cx="459581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sz="4000"/>
              <a:t>0.92 g/cm</a:t>
            </a:r>
            <a:r>
              <a:rPr lang="en-US" altLang="en-US" sz="4000" baseline="30000"/>
              <a:t>3</a:t>
            </a:r>
            <a:r>
              <a:rPr lang="en-US" altLang="en-US" sz="4000"/>
              <a:t> </a:t>
            </a:r>
          </a:p>
        </p:txBody>
      </p:sp>
    </p:spTree>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4" name="Picture 2" descr="hexice_0_00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282825"/>
            <a:ext cx="9140825" cy="9140825"/>
          </a:xfrm>
          <a:prstGeom prst="rect">
            <a:avLst/>
          </a:prstGeom>
          <a:noFill/>
          <a:extLst>
            <a:ext uri="{909E8E84-426E-40DD-AFC4-6F175D3DCCD1}">
              <a14:hiddenFill xmlns:a14="http://schemas.microsoft.com/office/drawing/2010/main">
                <a:solidFill>
                  <a:srgbClr val="FFFFFF"/>
                </a:solidFill>
              </a14:hiddenFill>
            </a:ext>
          </a:extLst>
        </p:spPr>
      </p:pic>
      <p:pic>
        <p:nvPicPr>
          <p:cNvPr id="105475" name="Picture 3" descr="snap_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3213" y="1714500"/>
            <a:ext cx="5027612" cy="3427413"/>
          </a:xfrm>
          <a:prstGeom prst="rect">
            <a:avLst/>
          </a:prstGeom>
          <a:noFill/>
          <a:extLst>
            <a:ext uri="{909E8E84-426E-40DD-AFC4-6F175D3DCCD1}">
              <a14:hiddenFill xmlns:a14="http://schemas.microsoft.com/office/drawing/2010/main">
                <a:solidFill>
                  <a:srgbClr val="FFFFFF"/>
                </a:solidFill>
              </a14:hiddenFill>
            </a:ext>
          </a:extLst>
        </p:spPr>
      </p:pic>
      <p:sp>
        <p:nvSpPr>
          <p:cNvPr id="105476" name="Rectangle 4"/>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5477" name="Rectangle 5"/>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5478" name="Rectangle 6"/>
          <p:cNvSpPr>
            <a:spLocks noGrp="1" noChangeArrowheads="1"/>
          </p:cNvSpPr>
          <p:nvPr>
            <p:ph type="title"/>
          </p:nvPr>
        </p:nvSpPr>
        <p:spPr>
          <a:xfrm>
            <a:off x="457200" y="-207963"/>
            <a:ext cx="8229600" cy="1143001"/>
          </a:xfrm>
        </p:spPr>
        <p:txBody>
          <a:bodyPr/>
          <a:lstStyle/>
          <a:p>
            <a:r>
              <a:rPr lang="en-US" altLang="en-US"/>
              <a:t>hexagonal ice</a:t>
            </a:r>
          </a:p>
        </p:txBody>
      </p:sp>
      <p:sp>
        <p:nvSpPr>
          <p:cNvPr id="105479" name="Oval 7"/>
          <p:cNvSpPr>
            <a:spLocks noChangeArrowheads="1"/>
          </p:cNvSpPr>
          <p:nvPr/>
        </p:nvSpPr>
        <p:spPr bwMode="auto">
          <a:xfrm>
            <a:off x="6338888" y="2981325"/>
            <a:ext cx="914400" cy="914400"/>
          </a:xfrm>
          <a:prstGeom prst="ellipse">
            <a:avLst/>
          </a:pr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5480" name="Rectangle 8"/>
          <p:cNvSpPr>
            <a:spLocks noChangeArrowheads="1"/>
          </p:cNvSpPr>
          <p:nvPr/>
        </p:nvSpPr>
        <p:spPr bwMode="auto">
          <a:xfrm>
            <a:off x="4084638" y="5649913"/>
            <a:ext cx="459581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sz="4000"/>
              <a:t>0.92 g/cm</a:t>
            </a:r>
            <a:r>
              <a:rPr lang="en-US" altLang="en-US" sz="4000" baseline="30000"/>
              <a:t>3</a:t>
            </a:r>
            <a:r>
              <a:rPr lang="en-US" altLang="en-US" sz="4000"/>
              <a:t> </a:t>
            </a: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itle 1"/>
          <p:cNvSpPr>
            <a:spLocks noGrp="1"/>
          </p:cNvSpPr>
          <p:nvPr>
            <p:ph type="title"/>
          </p:nvPr>
        </p:nvSpPr>
        <p:spPr/>
        <p:txBody>
          <a:bodyPr/>
          <a:lstStyle/>
          <a:p>
            <a:r>
              <a:rPr lang="en-US" altLang="en-US" sz="4800" smtClean="0"/>
              <a:t>The transitions are sharp!</a:t>
            </a:r>
          </a:p>
        </p:txBody>
      </p:sp>
      <p:sp>
        <p:nvSpPr>
          <p:cNvPr id="59395" name="Content Placeholder 2"/>
          <p:cNvSpPr>
            <a:spLocks noGrp="1"/>
          </p:cNvSpPr>
          <p:nvPr>
            <p:ph idx="1"/>
          </p:nvPr>
        </p:nvSpPr>
        <p:spPr>
          <a:xfrm>
            <a:off x="685800" y="3282950"/>
            <a:ext cx="7772400" cy="2813050"/>
          </a:xfrm>
        </p:spPr>
        <p:txBody>
          <a:bodyPr/>
          <a:lstStyle/>
          <a:p>
            <a:pPr marL="0" indent="0" algn="ctr">
              <a:buFontTx/>
              <a:buNone/>
            </a:pPr>
            <a:r>
              <a:rPr lang="en-US" altLang="en-US" smtClean="0"/>
              <a:t>How can we predict success/failure?</a:t>
            </a:r>
          </a:p>
        </p:txBody>
      </p:sp>
      <p:sp>
        <p:nvSpPr>
          <p:cNvPr id="4" name="Rectangle 2"/>
          <p:cNvSpPr txBox="1">
            <a:spLocks noChangeArrowheads="1"/>
          </p:cNvSpPr>
          <p:nvPr/>
        </p:nvSpPr>
        <p:spPr bwMode="auto">
          <a:xfrm>
            <a:off x="685800" y="4700788"/>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a:lstStyle>
          <a:p>
            <a:pPr eaLnBrk="1" hangingPunct="1"/>
            <a:r>
              <a:rPr lang="en-US" altLang="en-US" sz="6000" kern="0" smtClean="0">
                <a:solidFill>
                  <a:srgbClr val="000000"/>
                </a:solidFill>
              </a:rPr>
              <a:t>Know Thy Experiment</a:t>
            </a:r>
            <a:endParaRPr lang="en-US" altLang="en-US" sz="6000" kern="0" dirty="0" smtClean="0">
              <a:solidFill>
                <a:srgbClr val="000000"/>
              </a:solidFill>
            </a:endParaRPr>
          </a:p>
        </p:txBody>
      </p:sp>
    </p:spTree>
    <p:extLst>
      <p:ext uri="{BB962C8B-B14F-4D97-AF65-F5344CB8AC3E}">
        <p14:creationId xmlns:p14="http://schemas.microsoft.com/office/powerpoint/2010/main" val="4239430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nanoice3_0_005"/>
          <p:cNvPicPr>
            <a:picLocks noChangeAspect="1" noChangeArrowheads="1"/>
          </p:cNvPicPr>
          <p:nvPr/>
        </p:nvPicPr>
        <p:blipFill>
          <a:blip r:embed="rId2">
            <a:lum bright="-20000" contrast="40000"/>
            <a:extLst>
              <a:ext uri="{28A0092B-C50C-407E-A947-70E740481C1C}">
                <a14:useLocalDpi xmlns:a14="http://schemas.microsoft.com/office/drawing/2010/main" val="0"/>
              </a:ext>
            </a:extLst>
          </a:blip>
          <a:srcRect/>
          <a:stretch>
            <a:fillRect/>
          </a:stretch>
        </p:blipFill>
        <p:spPr bwMode="auto">
          <a:xfrm>
            <a:off x="0" y="-2282825"/>
            <a:ext cx="9140825" cy="914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499" name="Picture 3" descr="snap_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6388" y="1714500"/>
            <a:ext cx="5027612" cy="3427413"/>
          </a:xfrm>
          <a:prstGeom prst="rect">
            <a:avLst/>
          </a:prstGeom>
          <a:noFill/>
          <a:extLst>
            <a:ext uri="{909E8E84-426E-40DD-AFC4-6F175D3DCCD1}">
              <a14:hiddenFill xmlns:a14="http://schemas.microsoft.com/office/drawing/2010/main">
                <a:solidFill>
                  <a:srgbClr val="FFFFFF"/>
                </a:solidFill>
              </a14:hiddenFill>
            </a:ext>
          </a:extLst>
        </p:spPr>
      </p:pic>
      <p:sp>
        <p:nvSpPr>
          <p:cNvPr id="106500" name="Rectangle 4"/>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501" name="Rectangle 5"/>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502" name="Rectangle 6"/>
          <p:cNvSpPr>
            <a:spLocks noGrp="1" noChangeArrowheads="1"/>
          </p:cNvSpPr>
          <p:nvPr>
            <p:ph type="title"/>
          </p:nvPr>
        </p:nvSpPr>
        <p:spPr>
          <a:xfrm>
            <a:off x="457200" y="-207963"/>
            <a:ext cx="8229600" cy="1143001"/>
          </a:xfrm>
        </p:spPr>
        <p:txBody>
          <a:bodyPr/>
          <a:lstStyle/>
          <a:p>
            <a:r>
              <a:rPr lang="en-US" altLang="en-US"/>
              <a:t>nano-crystalline cubic ice</a:t>
            </a:r>
          </a:p>
        </p:txBody>
      </p:sp>
      <p:sp>
        <p:nvSpPr>
          <p:cNvPr id="106503" name="Oval 7"/>
          <p:cNvSpPr>
            <a:spLocks noChangeArrowheads="1"/>
          </p:cNvSpPr>
          <p:nvPr/>
        </p:nvSpPr>
        <p:spPr bwMode="auto">
          <a:xfrm>
            <a:off x="6338888" y="2981325"/>
            <a:ext cx="914400" cy="914400"/>
          </a:xfrm>
          <a:prstGeom prst="ellipse">
            <a:avLst/>
          </a:pr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504" name="Rectangle 8"/>
          <p:cNvSpPr>
            <a:spLocks noChangeArrowheads="1"/>
          </p:cNvSpPr>
          <p:nvPr/>
        </p:nvSpPr>
        <p:spPr bwMode="auto">
          <a:xfrm>
            <a:off x="4084638" y="5649913"/>
            <a:ext cx="459581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sz="4000"/>
              <a:t>~0.93 g/cm</a:t>
            </a:r>
            <a:r>
              <a:rPr lang="en-US" altLang="en-US" sz="4000" baseline="30000"/>
              <a:t>3</a:t>
            </a:r>
            <a:r>
              <a:rPr lang="en-US" altLang="en-US" sz="4000"/>
              <a:t> </a:t>
            </a:r>
          </a:p>
        </p:txBody>
      </p:sp>
    </p:spTree>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Picture 2" descr="nanoice4_0_007"/>
          <p:cNvPicPr>
            <a:picLocks noChangeAspect="1" noChangeArrowheads="1"/>
          </p:cNvPicPr>
          <p:nvPr/>
        </p:nvPicPr>
        <p:blipFill>
          <a:blip r:embed="rId2">
            <a:lum bright="-20000" contrast="40000"/>
            <a:extLst>
              <a:ext uri="{28A0092B-C50C-407E-A947-70E740481C1C}">
                <a14:useLocalDpi xmlns:a14="http://schemas.microsoft.com/office/drawing/2010/main" val="0"/>
              </a:ext>
            </a:extLst>
          </a:blip>
          <a:srcRect/>
          <a:stretch>
            <a:fillRect/>
          </a:stretch>
        </p:blipFill>
        <p:spPr bwMode="auto">
          <a:xfrm>
            <a:off x="0" y="-2282825"/>
            <a:ext cx="9140825" cy="914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23" name="Picture 3" descr="snap_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6388" y="1714500"/>
            <a:ext cx="5027612" cy="3427413"/>
          </a:xfrm>
          <a:prstGeom prst="rect">
            <a:avLst/>
          </a:prstGeom>
          <a:noFill/>
          <a:extLst>
            <a:ext uri="{909E8E84-426E-40DD-AFC4-6F175D3DCCD1}">
              <a14:hiddenFill xmlns:a14="http://schemas.microsoft.com/office/drawing/2010/main">
                <a:solidFill>
                  <a:srgbClr val="FFFFFF"/>
                </a:solidFill>
              </a14:hiddenFill>
            </a:ext>
          </a:extLst>
        </p:spPr>
      </p:pic>
      <p:sp>
        <p:nvSpPr>
          <p:cNvPr id="107524" name="Rectangle 4"/>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7525" name="Rectangle 5"/>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7526" name="Rectangle 6"/>
          <p:cNvSpPr>
            <a:spLocks noGrp="1" noChangeArrowheads="1"/>
          </p:cNvSpPr>
          <p:nvPr>
            <p:ph type="title"/>
          </p:nvPr>
        </p:nvSpPr>
        <p:spPr>
          <a:xfrm>
            <a:off x="457200" y="-207963"/>
            <a:ext cx="8229600" cy="1143001"/>
          </a:xfrm>
        </p:spPr>
        <p:txBody>
          <a:bodyPr/>
          <a:lstStyle/>
          <a:p>
            <a:r>
              <a:rPr lang="en-US" altLang="en-US"/>
              <a:t>amorphous ice</a:t>
            </a:r>
          </a:p>
        </p:txBody>
      </p:sp>
      <p:sp>
        <p:nvSpPr>
          <p:cNvPr id="107527" name="Oval 7"/>
          <p:cNvSpPr>
            <a:spLocks noChangeArrowheads="1"/>
          </p:cNvSpPr>
          <p:nvPr/>
        </p:nvSpPr>
        <p:spPr bwMode="auto">
          <a:xfrm>
            <a:off x="6338888" y="2981325"/>
            <a:ext cx="914400" cy="914400"/>
          </a:xfrm>
          <a:prstGeom prst="ellipse">
            <a:avLst/>
          </a:pr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7529" name="Rectangle 9"/>
          <p:cNvSpPr>
            <a:spLocks noChangeArrowheads="1"/>
          </p:cNvSpPr>
          <p:nvPr/>
        </p:nvSpPr>
        <p:spPr bwMode="auto">
          <a:xfrm>
            <a:off x="4084638" y="5649913"/>
            <a:ext cx="459581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sz="4000"/>
              <a:t>0.94 g/cm</a:t>
            </a:r>
            <a:r>
              <a:rPr lang="en-US" altLang="en-US" sz="4000" baseline="30000"/>
              <a:t>3</a:t>
            </a:r>
            <a:r>
              <a:rPr lang="en-US" altLang="en-US" sz="4000"/>
              <a:t> </a:t>
            </a:r>
          </a:p>
        </p:txBody>
      </p:sp>
    </p:spTree>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2"/>
          <p:cNvSpPr>
            <a:spLocks noGrp="1" noChangeArrowheads="1"/>
          </p:cNvSpPr>
          <p:nvPr>
            <p:ph type="title"/>
          </p:nvPr>
        </p:nvSpPr>
        <p:spPr/>
        <p:txBody>
          <a:bodyPr/>
          <a:lstStyle/>
          <a:p>
            <a:r>
              <a:rPr lang="en-US" altLang="en-US" b="1"/>
              <a:t>annealing</a:t>
            </a:r>
          </a:p>
        </p:txBody>
      </p:sp>
      <p:sp>
        <p:nvSpPr>
          <p:cNvPr id="494595" name="Rectangle 3"/>
          <p:cNvSpPr>
            <a:spLocks noChangeArrowheads="1"/>
          </p:cNvSpPr>
          <p:nvPr/>
        </p:nvSpPr>
        <p:spPr bwMode="auto">
          <a:xfrm>
            <a:off x="300038" y="1600200"/>
            <a:ext cx="8386762"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609600" indent="-609600">
              <a:spcBef>
                <a:spcPct val="20000"/>
              </a:spcBef>
              <a:buChar char="•"/>
              <a:defRPr sz="3200">
                <a:solidFill>
                  <a:schemeClr val="tx1"/>
                </a:solidFill>
                <a:latin typeface="Arial" pitchFamily="34" charset="0"/>
              </a:defRPr>
            </a:lvl1pPr>
            <a:lvl2pPr marL="990600" indent="-533400">
              <a:spcBef>
                <a:spcPct val="20000"/>
              </a:spcBef>
              <a:buChar char="–"/>
              <a:defRPr sz="2800">
                <a:solidFill>
                  <a:schemeClr val="tx1"/>
                </a:solidFill>
                <a:latin typeface="Arial" pitchFamily="34" charset="0"/>
              </a:defRPr>
            </a:lvl2pPr>
            <a:lvl3pPr marL="1371600" indent="-457200">
              <a:spcBef>
                <a:spcPct val="20000"/>
              </a:spcBef>
              <a:buChar char="•"/>
              <a:defRPr sz="2400">
                <a:solidFill>
                  <a:schemeClr val="tx1"/>
                </a:solidFill>
                <a:latin typeface="Arial" pitchFamily="34" charset="0"/>
              </a:defRPr>
            </a:lvl3pPr>
            <a:lvl4pPr marL="1752600" indent="-381000">
              <a:spcBef>
                <a:spcPct val="20000"/>
              </a:spcBef>
              <a:buChar char="–"/>
              <a:defRPr sz="2000">
                <a:solidFill>
                  <a:schemeClr val="tx1"/>
                </a:solidFill>
                <a:latin typeface="Arial" pitchFamily="34" charset="0"/>
              </a:defRPr>
            </a:lvl4pPr>
            <a:lvl5pPr marL="2209800" indent="-381000">
              <a:spcBef>
                <a:spcPct val="20000"/>
              </a:spcBef>
              <a:buChar char="»"/>
              <a:defRPr sz="2000">
                <a:solidFill>
                  <a:schemeClr val="tx1"/>
                </a:solidFill>
                <a:latin typeface="Arial" pitchFamily="34" charset="0"/>
              </a:defRPr>
            </a:lvl5pPr>
            <a:lvl6pPr marL="2667000" indent="-381000" fontAlgn="base">
              <a:spcBef>
                <a:spcPct val="20000"/>
              </a:spcBef>
              <a:spcAft>
                <a:spcPct val="0"/>
              </a:spcAft>
              <a:buChar char="»"/>
              <a:defRPr sz="2000">
                <a:solidFill>
                  <a:schemeClr val="tx1"/>
                </a:solidFill>
                <a:latin typeface="Arial" pitchFamily="34" charset="0"/>
              </a:defRPr>
            </a:lvl6pPr>
            <a:lvl7pPr marL="3124200" indent="-381000" fontAlgn="base">
              <a:spcBef>
                <a:spcPct val="20000"/>
              </a:spcBef>
              <a:spcAft>
                <a:spcPct val="0"/>
              </a:spcAft>
              <a:buChar char="»"/>
              <a:defRPr sz="2000">
                <a:solidFill>
                  <a:schemeClr val="tx1"/>
                </a:solidFill>
                <a:latin typeface="Arial" pitchFamily="34" charset="0"/>
              </a:defRPr>
            </a:lvl7pPr>
            <a:lvl8pPr marL="3581400" indent="-381000" fontAlgn="base">
              <a:spcBef>
                <a:spcPct val="20000"/>
              </a:spcBef>
              <a:spcAft>
                <a:spcPct val="0"/>
              </a:spcAft>
              <a:buChar char="»"/>
              <a:defRPr sz="2000">
                <a:solidFill>
                  <a:schemeClr val="tx1"/>
                </a:solidFill>
                <a:latin typeface="Arial" pitchFamily="34" charset="0"/>
              </a:defRPr>
            </a:lvl8pPr>
            <a:lvl9pPr marL="4038600" indent="-381000" fontAlgn="base">
              <a:spcBef>
                <a:spcPct val="20000"/>
              </a:spcBef>
              <a:spcAft>
                <a:spcPct val="0"/>
              </a:spcAft>
              <a:buChar char="»"/>
              <a:defRPr sz="2000">
                <a:solidFill>
                  <a:schemeClr val="tx1"/>
                </a:solidFill>
                <a:latin typeface="Arial" pitchFamily="34" charset="0"/>
              </a:defRPr>
            </a:lvl9pPr>
          </a:lstStyle>
          <a:p>
            <a:pPr>
              <a:buFontTx/>
              <a:buAutoNum type="arabicPeriod"/>
            </a:pPr>
            <a:r>
              <a:rPr lang="en-US" altLang="en-US" sz="4000"/>
              <a:t>easiest way to change your cryo</a:t>
            </a:r>
          </a:p>
          <a:p>
            <a:pPr>
              <a:buFontTx/>
              <a:buAutoNum type="arabicPeriod"/>
            </a:pPr>
            <a:r>
              <a:rPr lang="en-US" altLang="en-US" sz="4000"/>
              <a:t>WATCH droplet melt before re-cooling</a:t>
            </a:r>
          </a:p>
          <a:p>
            <a:pPr>
              <a:buFontTx/>
              <a:buAutoNum type="arabicPeriod"/>
            </a:pPr>
            <a:r>
              <a:rPr lang="en-US" altLang="en-US" sz="4000"/>
              <a:t>snapshots only!</a:t>
            </a:r>
          </a:p>
        </p:txBody>
      </p:sp>
      <p:sp>
        <p:nvSpPr>
          <p:cNvPr id="494596" name="Rectangle 4"/>
          <p:cNvSpPr>
            <a:spLocks noChangeArrowheads="1"/>
          </p:cNvSpPr>
          <p:nvPr/>
        </p:nvSpPr>
        <p:spPr bwMode="auto">
          <a:xfrm>
            <a:off x="1681163" y="6254750"/>
            <a:ext cx="5543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Juers &amp; Matthews (2004) </a:t>
            </a:r>
            <a:r>
              <a:rPr lang="en-US" altLang="en-US" i="1"/>
              <a:t>Acta Cryst. D</a:t>
            </a:r>
            <a:r>
              <a:rPr lang="en-US" altLang="en-US"/>
              <a:t> </a:t>
            </a:r>
            <a:r>
              <a:rPr lang="en-US" altLang="en-US" b="1"/>
              <a:t>60</a:t>
            </a:r>
            <a:r>
              <a:rPr lang="en-US" altLang="en-US"/>
              <a:t>, 412-421. </a:t>
            </a:r>
          </a:p>
        </p:txBody>
      </p:sp>
    </p:spTree>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2"/>
          <p:cNvSpPr>
            <a:spLocks noGrp="1" noChangeArrowheads="1"/>
          </p:cNvSpPr>
          <p:nvPr>
            <p:ph type="title"/>
          </p:nvPr>
        </p:nvSpPr>
        <p:spPr/>
        <p:txBody>
          <a:bodyPr/>
          <a:lstStyle/>
          <a:p>
            <a:r>
              <a:rPr lang="en-US" altLang="en-US" b="1"/>
              <a:t>annealing gone wrong</a:t>
            </a:r>
          </a:p>
        </p:txBody>
      </p:sp>
      <p:pic>
        <p:nvPicPr>
          <p:cNvPr id="495619" name="thaw.wmv">
            <a:hlinkClick r:id="" action="ppaction://media"/>
          </p:cNvPr>
          <p:cNvPicPr>
            <a:picLocks noGrp="1" noRot="1" noChangeAspect="1" noChangeArrowheads="1"/>
          </p:cNvPicPr>
          <p:nvPr>
            <p:ph idx="1"/>
            <a:videoFile r:link="rId1"/>
          </p:nvPr>
        </p:nvPicPr>
        <p:blipFill>
          <a:blip r:embed="rId3"/>
          <a:srcRect/>
          <a:stretch>
            <a:fillRect/>
          </a:stretch>
        </p:blipFill>
        <p:spPr>
          <a:xfrm>
            <a:off x="1220788" y="1644650"/>
            <a:ext cx="6700837" cy="4568825"/>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4080" fill="hold"/>
                                        <p:tgtEl>
                                          <p:spTgt spid="49561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fill="hold" display="0">
                  <p:stCondLst>
                    <p:cond delay="indefinite"/>
                  </p:stCondLst>
                  <p:endCondLst>
                    <p:cond evt="onNext" delay="0">
                      <p:tgtEl>
                        <p:sldTgt/>
                      </p:tgtEl>
                    </p:cond>
                    <p:cond evt="onPrev" delay="0">
                      <p:tgtEl>
                        <p:sldTgt/>
                      </p:tgtEl>
                    </p:cond>
                  </p:endCondLst>
                </p:cTn>
                <p:tgtEl>
                  <p:spTgt spid="495619"/>
                </p:tgtEl>
              </p:cMediaNode>
            </p:video>
            <p:seq concurrent="1" nextAc="seek">
              <p:cTn id="8" restart="whenNotActive" fill="hold" evtFilter="cancelBubble" nodeType="interactiveSeq">
                <p:stCondLst>
                  <p:cond evt="onClick" delay="0">
                    <p:tgtEl>
                      <p:spTgt spid="495619"/>
                    </p:tgtEl>
                  </p:cond>
                </p:stCondLst>
                <p:endSync evt="end" delay="0">
                  <p:rtn val="all"/>
                </p:endSync>
                <p:childTnLst>
                  <p:par>
                    <p:cTn id="9" fill="hold" nodeType="clickPar">
                      <p:stCondLst>
                        <p:cond delay="0"/>
                      </p:stCondLst>
                      <p:childTnLst>
                        <p:par>
                          <p:cTn id="10" fill="hold" nodeType="withGroup">
                            <p:stCondLst>
                              <p:cond delay="0"/>
                            </p:stCondLst>
                            <p:childTnLst>
                              <p:par>
                                <p:cTn id="11" presetID="2" presetClass="mediacall" presetSubtype="0" fill="hold" nodeType="clickEffect">
                                  <p:stCondLst>
                                    <p:cond delay="0"/>
                                  </p:stCondLst>
                                  <p:childTnLst>
                                    <p:cmd type="call" cmd="togglePause">
                                      <p:cBhvr>
                                        <p:cTn id="12" dur="1" fill="hold"/>
                                        <p:tgtEl>
                                          <p:spTgt spid="495619"/>
                                        </p:tgtEl>
                                      </p:cBhvr>
                                    </p:cmd>
                                  </p:childTnLst>
                                </p:cTn>
                              </p:par>
                            </p:childTnLst>
                          </p:cTn>
                        </p:par>
                      </p:childTnLst>
                    </p:cTn>
                  </p:par>
                </p:childTnLst>
              </p:cTn>
              <p:nextCondLst>
                <p:cond evt="onClick" delay="0">
                  <p:tgtEl>
                    <p:spTgt spid="495619"/>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2"/>
          <p:cNvSpPr>
            <a:spLocks noGrp="1" noChangeArrowheads="1"/>
          </p:cNvSpPr>
          <p:nvPr>
            <p:ph type="title"/>
          </p:nvPr>
        </p:nvSpPr>
        <p:spPr/>
        <p:txBody>
          <a:bodyPr/>
          <a:lstStyle/>
          <a:p>
            <a:r>
              <a:rPr lang="en-US" altLang="en-US" b="1"/>
              <a:t>annealing – in slo-mo</a:t>
            </a:r>
          </a:p>
        </p:txBody>
      </p:sp>
      <p:pic>
        <p:nvPicPr>
          <p:cNvPr id="496643" name="thaw_slomo.wmv">
            <a:hlinkClick r:id="" action="ppaction://media"/>
          </p:cNvPr>
          <p:cNvPicPr>
            <a:picLocks noGrp="1" noRot="1" noChangeAspect="1" noChangeArrowheads="1"/>
          </p:cNvPicPr>
          <p:nvPr>
            <p:ph idx="1"/>
            <a:videoFile r:link="rId1"/>
          </p:nvPr>
        </p:nvPicPr>
        <p:blipFill>
          <a:blip r:embed="rId3"/>
          <a:srcRect/>
          <a:stretch>
            <a:fillRect/>
          </a:stretch>
        </p:blipFill>
        <p:spPr>
          <a:xfrm>
            <a:off x="1220788" y="1644650"/>
            <a:ext cx="6700837" cy="4568825"/>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21600" fill="hold"/>
                                        <p:tgtEl>
                                          <p:spTgt spid="49664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fill="hold" display="0">
                  <p:stCondLst>
                    <p:cond delay="indefinite"/>
                  </p:stCondLst>
                  <p:endCondLst>
                    <p:cond evt="onNext" delay="0">
                      <p:tgtEl>
                        <p:sldTgt/>
                      </p:tgtEl>
                    </p:cond>
                    <p:cond evt="onPrev" delay="0">
                      <p:tgtEl>
                        <p:sldTgt/>
                      </p:tgtEl>
                    </p:cond>
                  </p:endCondLst>
                </p:cTn>
                <p:tgtEl>
                  <p:spTgt spid="496643"/>
                </p:tgtEl>
              </p:cMediaNode>
            </p:video>
            <p:seq concurrent="1" nextAc="seek">
              <p:cTn id="8" restart="whenNotActive" fill="hold" evtFilter="cancelBubble" nodeType="interactiveSeq">
                <p:stCondLst>
                  <p:cond evt="onClick" delay="0">
                    <p:tgtEl>
                      <p:spTgt spid="496643"/>
                    </p:tgtEl>
                  </p:cond>
                </p:stCondLst>
                <p:endSync evt="end" delay="0">
                  <p:rtn val="all"/>
                </p:endSync>
                <p:childTnLst>
                  <p:par>
                    <p:cTn id="9" fill="hold" nodeType="clickPar">
                      <p:stCondLst>
                        <p:cond delay="0"/>
                      </p:stCondLst>
                      <p:childTnLst>
                        <p:par>
                          <p:cTn id="10" fill="hold" nodeType="withGroup">
                            <p:stCondLst>
                              <p:cond delay="0"/>
                            </p:stCondLst>
                            <p:childTnLst>
                              <p:par>
                                <p:cTn id="11" presetID="2" presetClass="mediacall" presetSubtype="0" fill="hold" nodeType="clickEffect">
                                  <p:stCondLst>
                                    <p:cond delay="0"/>
                                  </p:stCondLst>
                                  <p:childTnLst>
                                    <p:cmd type="call" cmd="togglePause">
                                      <p:cBhvr>
                                        <p:cTn id="12" dur="1" fill="hold"/>
                                        <p:tgtEl>
                                          <p:spTgt spid="496643"/>
                                        </p:tgtEl>
                                      </p:cBhvr>
                                    </p:cmd>
                                  </p:childTnLst>
                                </p:cTn>
                              </p:par>
                            </p:childTnLst>
                          </p:cTn>
                        </p:par>
                      </p:childTnLst>
                    </p:cTn>
                  </p:par>
                </p:childTnLst>
              </p:cTn>
              <p:nextCondLst>
                <p:cond evt="onClick" delay="0">
                  <p:tgtEl>
                    <p:spTgt spid="496643"/>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Causes Disorder?</a:t>
            </a:r>
            <a:endParaRPr lang="en-US" dirty="0"/>
          </a:p>
        </p:txBody>
      </p:sp>
      <p:sp>
        <p:nvSpPr>
          <p:cNvPr id="3" name="Content Placeholder 2"/>
          <p:cNvSpPr>
            <a:spLocks noGrp="1"/>
          </p:cNvSpPr>
          <p:nvPr>
            <p:ph idx="1"/>
          </p:nvPr>
        </p:nvSpPr>
        <p:spPr>
          <a:xfrm>
            <a:off x="1180406" y="1600200"/>
            <a:ext cx="7506393" cy="4525963"/>
          </a:xfrm>
        </p:spPr>
        <p:txBody>
          <a:bodyPr/>
          <a:lstStyle/>
          <a:p>
            <a:r>
              <a:rPr lang="en-US" sz="4000" dirty="0" smtClean="0">
                <a:solidFill>
                  <a:schemeClr val="bg1">
                    <a:lumMod val="85000"/>
                  </a:schemeClr>
                </a:solidFill>
              </a:rPr>
              <a:t>Function</a:t>
            </a:r>
          </a:p>
          <a:p>
            <a:r>
              <a:rPr lang="en-US" sz="4000" dirty="0" smtClean="0">
                <a:solidFill>
                  <a:schemeClr val="bg1">
                    <a:lumMod val="85000"/>
                  </a:schemeClr>
                </a:solidFill>
              </a:rPr>
              <a:t>Radiation damage</a:t>
            </a:r>
          </a:p>
          <a:p>
            <a:r>
              <a:rPr lang="en-US" sz="4000" dirty="0" err="1" smtClean="0">
                <a:solidFill>
                  <a:schemeClr val="bg1">
                    <a:lumMod val="85000"/>
                  </a:schemeClr>
                </a:solidFill>
              </a:rPr>
              <a:t>Mosaicity</a:t>
            </a:r>
            <a:r>
              <a:rPr lang="en-US" sz="4000" dirty="0">
                <a:solidFill>
                  <a:schemeClr val="bg1">
                    <a:lumMod val="85000"/>
                  </a:schemeClr>
                </a:solidFill>
              </a:rPr>
              <a:t>	</a:t>
            </a:r>
            <a:r>
              <a:rPr lang="en-US" sz="4000" dirty="0" smtClean="0">
                <a:solidFill>
                  <a:schemeClr val="bg1">
                    <a:lumMod val="85000"/>
                  </a:schemeClr>
                </a:solidFill>
              </a:rPr>
              <a:t>	&gt; ~3 </a:t>
            </a:r>
            <a:r>
              <a:rPr lang="el-GR" sz="4000" dirty="0" smtClean="0">
                <a:solidFill>
                  <a:schemeClr val="bg1">
                    <a:lumMod val="85000"/>
                  </a:schemeClr>
                </a:solidFill>
              </a:rPr>
              <a:t>μ</a:t>
            </a:r>
            <a:r>
              <a:rPr lang="en-US" sz="4000" dirty="0" smtClean="0">
                <a:solidFill>
                  <a:schemeClr val="bg1">
                    <a:lumMod val="85000"/>
                  </a:schemeClr>
                </a:solidFill>
              </a:rPr>
              <a:t>m</a:t>
            </a:r>
          </a:p>
          <a:p>
            <a:r>
              <a:rPr lang="en-US" sz="4000" dirty="0" smtClean="0">
                <a:solidFill>
                  <a:schemeClr val="bg1">
                    <a:lumMod val="85000"/>
                  </a:schemeClr>
                </a:solidFill>
              </a:rPr>
              <a:t>Strain</a:t>
            </a:r>
            <a:r>
              <a:rPr lang="en-US" sz="4000" dirty="0">
                <a:solidFill>
                  <a:schemeClr val="bg1">
                    <a:lumMod val="85000"/>
                  </a:schemeClr>
                </a:solidFill>
              </a:rPr>
              <a:t>	</a:t>
            </a:r>
            <a:r>
              <a:rPr lang="en-US" sz="4000" dirty="0" smtClean="0">
                <a:solidFill>
                  <a:schemeClr val="bg1">
                    <a:lumMod val="85000"/>
                  </a:schemeClr>
                </a:solidFill>
              </a:rPr>
              <a:t>		&lt; ~3 </a:t>
            </a:r>
            <a:r>
              <a:rPr lang="el-GR" sz="4000" dirty="0" smtClean="0">
                <a:solidFill>
                  <a:schemeClr val="bg1">
                    <a:lumMod val="85000"/>
                  </a:schemeClr>
                </a:solidFill>
              </a:rPr>
              <a:t>μ</a:t>
            </a:r>
            <a:r>
              <a:rPr lang="en-US" sz="4000" dirty="0" smtClean="0">
                <a:solidFill>
                  <a:schemeClr val="bg1">
                    <a:lumMod val="85000"/>
                  </a:schemeClr>
                </a:solidFill>
              </a:rPr>
              <a:t>m</a:t>
            </a:r>
          </a:p>
          <a:p>
            <a:r>
              <a:rPr lang="en-US" sz="4000" dirty="0" err="1" smtClean="0">
                <a:solidFill>
                  <a:schemeClr val="bg1">
                    <a:lumMod val="85000"/>
                  </a:schemeClr>
                </a:solidFill>
              </a:rPr>
              <a:t>Xtal</a:t>
            </a:r>
            <a:r>
              <a:rPr lang="en-US" sz="4000" dirty="0" smtClean="0">
                <a:solidFill>
                  <a:schemeClr val="bg1">
                    <a:lumMod val="85000"/>
                  </a:schemeClr>
                </a:solidFill>
              </a:rPr>
              <a:t> abuse</a:t>
            </a:r>
          </a:p>
          <a:p>
            <a:r>
              <a:rPr lang="en-US" sz="4000" dirty="0" smtClean="0">
                <a:solidFill>
                  <a:srgbClr val="FF0000"/>
                </a:solidFill>
              </a:rPr>
              <a:t>Dehydration</a:t>
            </a:r>
          </a:p>
          <a:p>
            <a:endParaRPr lang="en-US" dirty="0" smtClean="0"/>
          </a:p>
          <a:p>
            <a:endParaRPr lang="en-US" dirty="0"/>
          </a:p>
        </p:txBody>
      </p:sp>
    </p:spTree>
    <p:extLst>
      <p:ext uri="{BB962C8B-B14F-4D97-AF65-F5344CB8AC3E}">
        <p14:creationId xmlns:p14="http://schemas.microsoft.com/office/powerpoint/2010/main" val="1070722808"/>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Freeform 2"/>
          <p:cNvSpPr>
            <a:spLocks/>
          </p:cNvSpPr>
          <p:nvPr/>
        </p:nvSpPr>
        <p:spPr bwMode="auto">
          <a:xfrm>
            <a:off x="2843213" y="5305425"/>
            <a:ext cx="2905125" cy="706438"/>
          </a:xfrm>
          <a:custGeom>
            <a:avLst/>
            <a:gdLst>
              <a:gd name="T0" fmla="*/ 851 w 1830"/>
              <a:gd name="T1" fmla="*/ 6 h 540"/>
              <a:gd name="T2" fmla="*/ 912 w 1830"/>
              <a:gd name="T3" fmla="*/ 7 h 540"/>
              <a:gd name="T4" fmla="*/ 979 w 1830"/>
              <a:gd name="T5" fmla="*/ 7 h 540"/>
              <a:gd name="T6" fmla="*/ 1065 w 1830"/>
              <a:gd name="T7" fmla="*/ 15 h 540"/>
              <a:gd name="T8" fmla="*/ 1168 w 1830"/>
              <a:gd name="T9" fmla="*/ 30 h 540"/>
              <a:gd name="T10" fmla="*/ 1252 w 1830"/>
              <a:gd name="T11" fmla="*/ 45 h 540"/>
              <a:gd name="T12" fmla="*/ 1358 w 1830"/>
              <a:gd name="T13" fmla="*/ 71 h 540"/>
              <a:gd name="T14" fmla="*/ 1469 w 1830"/>
              <a:gd name="T15" fmla="*/ 109 h 540"/>
              <a:gd name="T16" fmla="*/ 1574 w 1830"/>
              <a:gd name="T17" fmla="*/ 154 h 540"/>
              <a:gd name="T18" fmla="*/ 1636 w 1830"/>
              <a:gd name="T19" fmla="*/ 188 h 540"/>
              <a:gd name="T20" fmla="*/ 1713 w 1830"/>
              <a:gd name="T21" fmla="*/ 233 h 540"/>
              <a:gd name="T22" fmla="*/ 1759 w 1830"/>
              <a:gd name="T23" fmla="*/ 268 h 540"/>
              <a:gd name="T24" fmla="*/ 1781 w 1830"/>
              <a:gd name="T25" fmla="*/ 293 h 540"/>
              <a:gd name="T26" fmla="*/ 1791 w 1830"/>
              <a:gd name="T27" fmla="*/ 302 h 540"/>
              <a:gd name="T28" fmla="*/ 1544 w 1830"/>
              <a:gd name="T29" fmla="*/ 449 h 540"/>
              <a:gd name="T30" fmla="*/ 1037 w 1830"/>
              <a:gd name="T31" fmla="*/ 529 h 540"/>
              <a:gd name="T32" fmla="*/ 111 w 1830"/>
              <a:gd name="T33" fmla="*/ 382 h 540"/>
              <a:gd name="T34" fmla="*/ 374 w 1830"/>
              <a:gd name="T35" fmla="*/ 143 h 540"/>
              <a:gd name="T36" fmla="*/ 572 w 1830"/>
              <a:gd name="T37" fmla="*/ 53 h 540"/>
              <a:gd name="T38" fmla="*/ 720 w 1830"/>
              <a:gd name="T39" fmla="*/ 20 h 540"/>
              <a:gd name="T40" fmla="*/ 851 w 1830"/>
              <a:gd name="T41"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0" h="540">
                <a:moveTo>
                  <a:pt x="851" y="6"/>
                </a:moveTo>
                <a:cubicBezTo>
                  <a:pt x="883" y="0"/>
                  <a:pt x="890" y="7"/>
                  <a:pt x="912" y="7"/>
                </a:cubicBezTo>
                <a:cubicBezTo>
                  <a:pt x="933" y="7"/>
                  <a:pt x="953" y="6"/>
                  <a:pt x="979" y="7"/>
                </a:cubicBezTo>
                <a:cubicBezTo>
                  <a:pt x="1004" y="9"/>
                  <a:pt x="1033" y="11"/>
                  <a:pt x="1065" y="15"/>
                </a:cubicBezTo>
                <a:cubicBezTo>
                  <a:pt x="1096" y="19"/>
                  <a:pt x="1136" y="24"/>
                  <a:pt x="1168" y="30"/>
                </a:cubicBezTo>
                <a:cubicBezTo>
                  <a:pt x="1199" y="35"/>
                  <a:pt x="1220" y="38"/>
                  <a:pt x="1252" y="45"/>
                </a:cubicBezTo>
                <a:cubicBezTo>
                  <a:pt x="1284" y="52"/>
                  <a:pt x="1322" y="61"/>
                  <a:pt x="1358" y="71"/>
                </a:cubicBezTo>
                <a:cubicBezTo>
                  <a:pt x="1394" y="82"/>
                  <a:pt x="1433" y="96"/>
                  <a:pt x="1469" y="109"/>
                </a:cubicBezTo>
                <a:cubicBezTo>
                  <a:pt x="1505" y="123"/>
                  <a:pt x="1546" y="141"/>
                  <a:pt x="1574" y="154"/>
                </a:cubicBezTo>
                <a:cubicBezTo>
                  <a:pt x="1602" y="167"/>
                  <a:pt x="1613" y="175"/>
                  <a:pt x="1636" y="188"/>
                </a:cubicBezTo>
                <a:cubicBezTo>
                  <a:pt x="1659" y="201"/>
                  <a:pt x="1692" y="219"/>
                  <a:pt x="1713" y="233"/>
                </a:cubicBezTo>
                <a:cubicBezTo>
                  <a:pt x="1733" y="246"/>
                  <a:pt x="1748" y="258"/>
                  <a:pt x="1759" y="268"/>
                </a:cubicBezTo>
                <a:cubicBezTo>
                  <a:pt x="1771" y="278"/>
                  <a:pt x="1776" y="287"/>
                  <a:pt x="1781" y="293"/>
                </a:cubicBezTo>
                <a:cubicBezTo>
                  <a:pt x="1786" y="299"/>
                  <a:pt x="1830" y="276"/>
                  <a:pt x="1791" y="302"/>
                </a:cubicBezTo>
                <a:cubicBezTo>
                  <a:pt x="1751" y="328"/>
                  <a:pt x="1669" y="411"/>
                  <a:pt x="1544" y="449"/>
                </a:cubicBezTo>
                <a:cubicBezTo>
                  <a:pt x="1418" y="487"/>
                  <a:pt x="1276" y="540"/>
                  <a:pt x="1037" y="529"/>
                </a:cubicBezTo>
                <a:cubicBezTo>
                  <a:pt x="798" y="518"/>
                  <a:pt x="222" y="446"/>
                  <a:pt x="111" y="382"/>
                </a:cubicBezTo>
                <a:cubicBezTo>
                  <a:pt x="0" y="318"/>
                  <a:pt x="297" y="198"/>
                  <a:pt x="374" y="143"/>
                </a:cubicBezTo>
                <a:cubicBezTo>
                  <a:pt x="451" y="88"/>
                  <a:pt x="514" y="73"/>
                  <a:pt x="572" y="53"/>
                </a:cubicBezTo>
                <a:cubicBezTo>
                  <a:pt x="630" y="33"/>
                  <a:pt x="674" y="28"/>
                  <a:pt x="720" y="20"/>
                </a:cubicBezTo>
                <a:cubicBezTo>
                  <a:pt x="766" y="12"/>
                  <a:pt x="824" y="9"/>
                  <a:pt x="851" y="6"/>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31" name="Freeform 3"/>
          <p:cNvSpPr>
            <a:spLocks/>
          </p:cNvSpPr>
          <p:nvPr/>
        </p:nvSpPr>
        <p:spPr bwMode="auto">
          <a:xfrm>
            <a:off x="2841625" y="5167313"/>
            <a:ext cx="2905125" cy="857250"/>
          </a:xfrm>
          <a:custGeom>
            <a:avLst/>
            <a:gdLst>
              <a:gd name="T0" fmla="*/ 851 w 1830"/>
              <a:gd name="T1" fmla="*/ 6 h 540"/>
              <a:gd name="T2" fmla="*/ 912 w 1830"/>
              <a:gd name="T3" fmla="*/ 7 h 540"/>
              <a:gd name="T4" fmla="*/ 979 w 1830"/>
              <a:gd name="T5" fmla="*/ 7 h 540"/>
              <a:gd name="T6" fmla="*/ 1065 w 1830"/>
              <a:gd name="T7" fmla="*/ 15 h 540"/>
              <a:gd name="T8" fmla="*/ 1168 w 1830"/>
              <a:gd name="T9" fmla="*/ 30 h 540"/>
              <a:gd name="T10" fmla="*/ 1252 w 1830"/>
              <a:gd name="T11" fmla="*/ 45 h 540"/>
              <a:gd name="T12" fmla="*/ 1358 w 1830"/>
              <a:gd name="T13" fmla="*/ 71 h 540"/>
              <a:gd name="T14" fmla="*/ 1469 w 1830"/>
              <a:gd name="T15" fmla="*/ 109 h 540"/>
              <a:gd name="T16" fmla="*/ 1574 w 1830"/>
              <a:gd name="T17" fmla="*/ 154 h 540"/>
              <a:gd name="T18" fmla="*/ 1636 w 1830"/>
              <a:gd name="T19" fmla="*/ 188 h 540"/>
              <a:gd name="T20" fmla="*/ 1713 w 1830"/>
              <a:gd name="T21" fmla="*/ 233 h 540"/>
              <a:gd name="T22" fmla="*/ 1759 w 1830"/>
              <a:gd name="T23" fmla="*/ 268 h 540"/>
              <a:gd name="T24" fmla="*/ 1781 w 1830"/>
              <a:gd name="T25" fmla="*/ 293 h 540"/>
              <a:gd name="T26" fmla="*/ 1791 w 1830"/>
              <a:gd name="T27" fmla="*/ 302 h 540"/>
              <a:gd name="T28" fmla="*/ 1544 w 1830"/>
              <a:gd name="T29" fmla="*/ 449 h 540"/>
              <a:gd name="T30" fmla="*/ 1037 w 1830"/>
              <a:gd name="T31" fmla="*/ 529 h 540"/>
              <a:gd name="T32" fmla="*/ 111 w 1830"/>
              <a:gd name="T33" fmla="*/ 382 h 540"/>
              <a:gd name="T34" fmla="*/ 374 w 1830"/>
              <a:gd name="T35" fmla="*/ 143 h 540"/>
              <a:gd name="T36" fmla="*/ 572 w 1830"/>
              <a:gd name="T37" fmla="*/ 53 h 540"/>
              <a:gd name="T38" fmla="*/ 720 w 1830"/>
              <a:gd name="T39" fmla="*/ 20 h 540"/>
              <a:gd name="T40" fmla="*/ 851 w 1830"/>
              <a:gd name="T41"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0" h="540">
                <a:moveTo>
                  <a:pt x="851" y="6"/>
                </a:moveTo>
                <a:cubicBezTo>
                  <a:pt x="883" y="0"/>
                  <a:pt x="890" y="7"/>
                  <a:pt x="912" y="7"/>
                </a:cubicBezTo>
                <a:cubicBezTo>
                  <a:pt x="933" y="7"/>
                  <a:pt x="953" y="6"/>
                  <a:pt x="979" y="7"/>
                </a:cubicBezTo>
                <a:cubicBezTo>
                  <a:pt x="1004" y="9"/>
                  <a:pt x="1033" y="11"/>
                  <a:pt x="1065" y="15"/>
                </a:cubicBezTo>
                <a:cubicBezTo>
                  <a:pt x="1096" y="19"/>
                  <a:pt x="1136" y="24"/>
                  <a:pt x="1168" y="30"/>
                </a:cubicBezTo>
                <a:cubicBezTo>
                  <a:pt x="1199" y="35"/>
                  <a:pt x="1220" y="38"/>
                  <a:pt x="1252" y="45"/>
                </a:cubicBezTo>
                <a:cubicBezTo>
                  <a:pt x="1284" y="52"/>
                  <a:pt x="1322" y="61"/>
                  <a:pt x="1358" y="71"/>
                </a:cubicBezTo>
                <a:cubicBezTo>
                  <a:pt x="1394" y="82"/>
                  <a:pt x="1433" y="96"/>
                  <a:pt x="1469" y="109"/>
                </a:cubicBezTo>
                <a:cubicBezTo>
                  <a:pt x="1505" y="123"/>
                  <a:pt x="1546" y="141"/>
                  <a:pt x="1574" y="154"/>
                </a:cubicBezTo>
                <a:cubicBezTo>
                  <a:pt x="1602" y="167"/>
                  <a:pt x="1613" y="175"/>
                  <a:pt x="1636" y="188"/>
                </a:cubicBezTo>
                <a:cubicBezTo>
                  <a:pt x="1659" y="201"/>
                  <a:pt x="1692" y="219"/>
                  <a:pt x="1713" y="233"/>
                </a:cubicBezTo>
                <a:cubicBezTo>
                  <a:pt x="1733" y="246"/>
                  <a:pt x="1748" y="258"/>
                  <a:pt x="1759" y="268"/>
                </a:cubicBezTo>
                <a:cubicBezTo>
                  <a:pt x="1771" y="278"/>
                  <a:pt x="1776" y="287"/>
                  <a:pt x="1781" y="293"/>
                </a:cubicBezTo>
                <a:cubicBezTo>
                  <a:pt x="1786" y="299"/>
                  <a:pt x="1830" y="276"/>
                  <a:pt x="1791" y="302"/>
                </a:cubicBezTo>
                <a:cubicBezTo>
                  <a:pt x="1751" y="328"/>
                  <a:pt x="1669" y="411"/>
                  <a:pt x="1544" y="449"/>
                </a:cubicBezTo>
                <a:cubicBezTo>
                  <a:pt x="1418" y="487"/>
                  <a:pt x="1276" y="540"/>
                  <a:pt x="1037" y="529"/>
                </a:cubicBezTo>
                <a:cubicBezTo>
                  <a:pt x="798" y="518"/>
                  <a:pt x="222" y="446"/>
                  <a:pt x="111" y="382"/>
                </a:cubicBezTo>
                <a:cubicBezTo>
                  <a:pt x="0" y="318"/>
                  <a:pt x="297" y="198"/>
                  <a:pt x="374" y="143"/>
                </a:cubicBezTo>
                <a:cubicBezTo>
                  <a:pt x="451" y="88"/>
                  <a:pt x="514" y="73"/>
                  <a:pt x="572" y="53"/>
                </a:cubicBezTo>
                <a:cubicBezTo>
                  <a:pt x="630" y="33"/>
                  <a:pt x="674" y="28"/>
                  <a:pt x="720" y="20"/>
                </a:cubicBezTo>
                <a:cubicBezTo>
                  <a:pt x="766" y="12"/>
                  <a:pt x="824" y="9"/>
                  <a:pt x="851" y="6"/>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32" name="Rectangle 4"/>
          <p:cNvSpPr>
            <a:spLocks noChangeArrowheads="1"/>
          </p:cNvSpPr>
          <p:nvPr/>
        </p:nvSpPr>
        <p:spPr bwMode="auto">
          <a:xfrm>
            <a:off x="454025" y="27146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pitchFamily="34" charset="0"/>
              </a:defRPr>
            </a:lvl1pPr>
            <a:lvl2pPr algn="ctr">
              <a:defRPr sz="4400">
                <a:solidFill>
                  <a:schemeClr val="tx2"/>
                </a:solidFill>
                <a:latin typeface="Arial" pitchFamily="34" charset="0"/>
              </a:defRPr>
            </a:lvl2pPr>
            <a:lvl3pPr algn="ctr">
              <a:defRPr sz="4400">
                <a:solidFill>
                  <a:schemeClr val="tx2"/>
                </a:solidFill>
                <a:latin typeface="Arial" pitchFamily="34" charset="0"/>
              </a:defRPr>
            </a:lvl3pPr>
            <a:lvl4pPr algn="ctr">
              <a:defRPr sz="4400">
                <a:solidFill>
                  <a:schemeClr val="tx2"/>
                </a:solidFill>
                <a:latin typeface="Arial" pitchFamily="34" charset="0"/>
              </a:defRPr>
            </a:lvl4pPr>
            <a:lvl5pPr algn="ctr">
              <a:defRPr sz="4400">
                <a:solidFill>
                  <a:schemeClr val="tx2"/>
                </a:solidFill>
                <a:latin typeface="Arial" pitchFamily="34" charset="0"/>
              </a:defRPr>
            </a:lvl5pPr>
            <a:lvl6pPr marL="457200" algn="ctr" fontAlgn="base">
              <a:spcBef>
                <a:spcPct val="0"/>
              </a:spcBef>
              <a:spcAft>
                <a:spcPct val="0"/>
              </a:spcAft>
              <a:defRPr sz="4400">
                <a:solidFill>
                  <a:schemeClr val="tx2"/>
                </a:solidFill>
                <a:latin typeface="Arial" pitchFamily="34" charset="0"/>
              </a:defRPr>
            </a:lvl6pPr>
            <a:lvl7pPr marL="914400" algn="ctr" fontAlgn="base">
              <a:spcBef>
                <a:spcPct val="0"/>
              </a:spcBef>
              <a:spcAft>
                <a:spcPct val="0"/>
              </a:spcAft>
              <a:defRPr sz="4400">
                <a:solidFill>
                  <a:schemeClr val="tx2"/>
                </a:solidFill>
                <a:latin typeface="Arial" pitchFamily="34" charset="0"/>
              </a:defRPr>
            </a:lvl7pPr>
            <a:lvl8pPr marL="1371600" algn="ctr" fontAlgn="base">
              <a:spcBef>
                <a:spcPct val="0"/>
              </a:spcBef>
              <a:spcAft>
                <a:spcPct val="0"/>
              </a:spcAft>
              <a:defRPr sz="4400">
                <a:solidFill>
                  <a:schemeClr val="tx2"/>
                </a:solidFill>
                <a:latin typeface="Arial" pitchFamily="34" charset="0"/>
              </a:defRPr>
            </a:lvl8pPr>
            <a:lvl9pPr marL="1828800" algn="ctr" fontAlgn="base">
              <a:spcBef>
                <a:spcPct val="0"/>
              </a:spcBef>
              <a:spcAft>
                <a:spcPct val="0"/>
              </a:spcAft>
              <a:defRPr sz="4400">
                <a:solidFill>
                  <a:schemeClr val="tx2"/>
                </a:solidFill>
                <a:latin typeface="Arial" pitchFamily="34" charset="0"/>
              </a:defRPr>
            </a:lvl9pPr>
          </a:lstStyle>
          <a:p>
            <a:r>
              <a:rPr lang="en-US" altLang="en-US" sz="5400"/>
              <a:t>equilibrated drop</a:t>
            </a:r>
            <a:br>
              <a:rPr lang="en-US" altLang="en-US" sz="5400"/>
            </a:br>
            <a:endParaRPr lang="en-US" altLang="en-US" sz="4000"/>
          </a:p>
        </p:txBody>
      </p:sp>
      <p:sp>
        <p:nvSpPr>
          <p:cNvPr id="124933" name="Rectangle 5"/>
          <p:cNvSpPr>
            <a:spLocks noGrp="1" noChangeArrowheads="1"/>
          </p:cNvSpPr>
          <p:nvPr>
            <p:ph type="title"/>
          </p:nvPr>
        </p:nvSpPr>
        <p:spPr/>
        <p:txBody>
          <a:bodyPr/>
          <a:lstStyle/>
          <a:p>
            <a:r>
              <a:rPr lang="en-US" altLang="en-US" sz="5400"/>
              <a:t>opened drop:</a:t>
            </a:r>
            <a:br>
              <a:rPr lang="en-US" altLang="en-US" sz="5400"/>
            </a:br>
            <a:r>
              <a:rPr lang="en-US" altLang="en-US" sz="4000"/>
              <a:t>you have ~30 seconds!</a:t>
            </a:r>
          </a:p>
        </p:txBody>
      </p:sp>
      <p:sp>
        <p:nvSpPr>
          <p:cNvPr id="124934" name="Freeform 6"/>
          <p:cNvSpPr>
            <a:spLocks/>
          </p:cNvSpPr>
          <p:nvPr/>
        </p:nvSpPr>
        <p:spPr bwMode="auto">
          <a:xfrm>
            <a:off x="-1703388" y="2362200"/>
            <a:ext cx="11834813" cy="5210175"/>
          </a:xfrm>
          <a:custGeom>
            <a:avLst/>
            <a:gdLst>
              <a:gd name="T0" fmla="*/ 3723 w 7455"/>
              <a:gd name="T1" fmla="*/ 2238 h 3282"/>
              <a:gd name="T2" fmla="*/ 3768 w 7455"/>
              <a:gd name="T3" fmla="*/ 2238 h 3282"/>
              <a:gd name="T4" fmla="*/ 3827 w 7455"/>
              <a:gd name="T5" fmla="*/ 2238 h 3282"/>
              <a:gd name="T6" fmla="*/ 3905 w 7455"/>
              <a:gd name="T7" fmla="*/ 2233 h 3282"/>
              <a:gd name="T8" fmla="*/ 3987 w 7455"/>
              <a:gd name="T9" fmla="*/ 2226 h 3282"/>
              <a:gd name="T10" fmla="*/ 4123 w 7455"/>
              <a:gd name="T11" fmla="*/ 2209 h 3282"/>
              <a:gd name="T12" fmla="*/ 4250 w 7455"/>
              <a:gd name="T13" fmla="*/ 2184 h 3282"/>
              <a:gd name="T14" fmla="*/ 4406 w 7455"/>
              <a:gd name="T15" fmla="*/ 2140 h 3282"/>
              <a:gd name="T16" fmla="*/ 4536 w 7455"/>
              <a:gd name="T17" fmla="*/ 2091 h 3282"/>
              <a:gd name="T18" fmla="*/ 4637 w 7455"/>
              <a:gd name="T19" fmla="*/ 2042 h 3282"/>
              <a:gd name="T20" fmla="*/ 4731 w 7455"/>
              <a:gd name="T21" fmla="*/ 1983 h 3282"/>
              <a:gd name="T22" fmla="*/ 4804 w 7455"/>
              <a:gd name="T23" fmla="*/ 1921 h 3282"/>
              <a:gd name="T24" fmla="*/ 4845 w 7455"/>
              <a:gd name="T25" fmla="*/ 1878 h 3282"/>
              <a:gd name="T26" fmla="*/ 4892 w 7455"/>
              <a:gd name="T27" fmla="*/ 1842 h 3282"/>
              <a:gd name="T28" fmla="*/ 5163 w 7455"/>
              <a:gd name="T29" fmla="*/ 1836 h 3282"/>
              <a:gd name="T30" fmla="*/ 5330 w 7455"/>
              <a:gd name="T31" fmla="*/ 1836 h 3282"/>
              <a:gd name="T32" fmla="*/ 5408 w 7455"/>
              <a:gd name="T33" fmla="*/ 1794 h 3282"/>
              <a:gd name="T34" fmla="*/ 5414 w 7455"/>
              <a:gd name="T35" fmla="*/ 1674 h 3282"/>
              <a:gd name="T36" fmla="*/ 5418 w 7455"/>
              <a:gd name="T37" fmla="*/ 1540 h 3282"/>
              <a:gd name="T38" fmla="*/ 5417 w 7455"/>
              <a:gd name="T39" fmla="*/ 849 h 3282"/>
              <a:gd name="T40" fmla="*/ 5414 w 7455"/>
              <a:gd name="T41" fmla="*/ 534 h 3282"/>
              <a:gd name="T42" fmla="*/ 5435 w 7455"/>
              <a:gd name="T43" fmla="*/ 411 h 3282"/>
              <a:gd name="T44" fmla="*/ 5492 w 7455"/>
              <a:gd name="T45" fmla="*/ 291 h 3282"/>
              <a:gd name="T46" fmla="*/ 5639 w 7455"/>
              <a:gd name="T47" fmla="*/ 195 h 3282"/>
              <a:gd name="T48" fmla="*/ 5927 w 7455"/>
              <a:gd name="T49" fmla="*/ 183 h 3282"/>
              <a:gd name="T50" fmla="*/ 6308 w 7455"/>
              <a:gd name="T51" fmla="*/ 180 h 3282"/>
              <a:gd name="T52" fmla="*/ 6743 w 7455"/>
              <a:gd name="T53" fmla="*/ 177 h 3282"/>
              <a:gd name="T54" fmla="*/ 7127 w 7455"/>
              <a:gd name="T55" fmla="*/ 183 h 3282"/>
              <a:gd name="T56" fmla="*/ 7289 w 7455"/>
              <a:gd name="T57" fmla="*/ 180 h 3282"/>
              <a:gd name="T58" fmla="*/ 7310 w 7455"/>
              <a:gd name="T59" fmla="*/ 446 h 3282"/>
              <a:gd name="T60" fmla="*/ 7063 w 7455"/>
              <a:gd name="T61" fmla="*/ 2857 h 3282"/>
              <a:gd name="T62" fmla="*/ 4957 w 7455"/>
              <a:gd name="T63" fmla="*/ 2947 h 3282"/>
              <a:gd name="T64" fmla="*/ 736 w 7455"/>
              <a:gd name="T65" fmla="*/ 2873 h 3282"/>
              <a:gd name="T66" fmla="*/ 538 w 7455"/>
              <a:gd name="T67" fmla="*/ 495 h 3282"/>
              <a:gd name="T68" fmla="*/ 563 w 7455"/>
              <a:gd name="T69" fmla="*/ 198 h 3282"/>
              <a:gd name="T70" fmla="*/ 1583 w 7455"/>
              <a:gd name="T71" fmla="*/ 165 h 3282"/>
              <a:gd name="T72" fmla="*/ 2060 w 7455"/>
              <a:gd name="T73" fmla="*/ 171 h 3282"/>
              <a:gd name="T74" fmla="*/ 2240 w 7455"/>
              <a:gd name="T75" fmla="*/ 255 h 3282"/>
              <a:gd name="T76" fmla="*/ 2342 w 7455"/>
              <a:gd name="T77" fmla="*/ 474 h 3282"/>
              <a:gd name="T78" fmla="*/ 2336 w 7455"/>
              <a:gd name="T79" fmla="*/ 1146 h 3282"/>
              <a:gd name="T80" fmla="*/ 2339 w 7455"/>
              <a:gd name="T81" fmla="*/ 1719 h 3282"/>
              <a:gd name="T82" fmla="*/ 2351 w 7455"/>
              <a:gd name="T83" fmla="*/ 1842 h 3282"/>
              <a:gd name="T84" fmla="*/ 2456 w 7455"/>
              <a:gd name="T85" fmla="*/ 1881 h 3282"/>
              <a:gd name="T86" fmla="*/ 2793 w 7455"/>
              <a:gd name="T87" fmla="*/ 1886 h 3282"/>
              <a:gd name="T88" fmla="*/ 2990 w 7455"/>
              <a:gd name="T89" fmla="*/ 2034 h 3282"/>
              <a:gd name="T90" fmla="*/ 3155 w 7455"/>
              <a:gd name="T91" fmla="*/ 2165 h 3282"/>
              <a:gd name="T92" fmla="*/ 3426 w 7455"/>
              <a:gd name="T93" fmla="*/ 2223 h 3282"/>
              <a:gd name="T94" fmla="*/ 3723 w 7455"/>
              <a:gd name="T95" fmla="*/ 2238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5" h="3282">
                <a:moveTo>
                  <a:pt x="3723" y="2238"/>
                </a:moveTo>
                <a:cubicBezTo>
                  <a:pt x="3763" y="2232"/>
                  <a:pt x="3751" y="2238"/>
                  <a:pt x="3768" y="2238"/>
                </a:cubicBezTo>
                <a:cubicBezTo>
                  <a:pt x="3786" y="2238"/>
                  <a:pt x="3804" y="2238"/>
                  <a:pt x="3827" y="2238"/>
                </a:cubicBezTo>
                <a:cubicBezTo>
                  <a:pt x="3850" y="2237"/>
                  <a:pt x="3878" y="2234"/>
                  <a:pt x="3905" y="2233"/>
                </a:cubicBezTo>
                <a:cubicBezTo>
                  <a:pt x="3931" y="2231"/>
                  <a:pt x="3950" y="2230"/>
                  <a:pt x="3987" y="2226"/>
                </a:cubicBezTo>
                <a:cubicBezTo>
                  <a:pt x="4023" y="2222"/>
                  <a:pt x="4079" y="2216"/>
                  <a:pt x="4123" y="2209"/>
                </a:cubicBezTo>
                <a:cubicBezTo>
                  <a:pt x="4167" y="2202"/>
                  <a:pt x="4203" y="2195"/>
                  <a:pt x="4250" y="2184"/>
                </a:cubicBezTo>
                <a:cubicBezTo>
                  <a:pt x="4298" y="2172"/>
                  <a:pt x="4358" y="2155"/>
                  <a:pt x="4406" y="2140"/>
                </a:cubicBezTo>
                <a:cubicBezTo>
                  <a:pt x="4454" y="2124"/>
                  <a:pt x="4498" y="2107"/>
                  <a:pt x="4536" y="2091"/>
                </a:cubicBezTo>
                <a:cubicBezTo>
                  <a:pt x="4575" y="2074"/>
                  <a:pt x="4604" y="2060"/>
                  <a:pt x="4637" y="2042"/>
                </a:cubicBezTo>
                <a:cubicBezTo>
                  <a:pt x="4669" y="2024"/>
                  <a:pt x="4703" y="2003"/>
                  <a:pt x="4731" y="1983"/>
                </a:cubicBezTo>
                <a:cubicBezTo>
                  <a:pt x="4759" y="1962"/>
                  <a:pt x="4785" y="1938"/>
                  <a:pt x="4804" y="1921"/>
                </a:cubicBezTo>
                <a:cubicBezTo>
                  <a:pt x="4823" y="1904"/>
                  <a:pt x="4830" y="1891"/>
                  <a:pt x="4845" y="1878"/>
                </a:cubicBezTo>
                <a:cubicBezTo>
                  <a:pt x="4860" y="1865"/>
                  <a:pt x="4839" y="1849"/>
                  <a:pt x="4892" y="1842"/>
                </a:cubicBezTo>
                <a:cubicBezTo>
                  <a:pt x="4945" y="1835"/>
                  <a:pt x="5090" y="1837"/>
                  <a:pt x="5163" y="1836"/>
                </a:cubicBezTo>
                <a:cubicBezTo>
                  <a:pt x="5236" y="1835"/>
                  <a:pt x="5289" y="1843"/>
                  <a:pt x="5330" y="1836"/>
                </a:cubicBezTo>
                <a:cubicBezTo>
                  <a:pt x="5371" y="1829"/>
                  <a:pt x="5394" y="1821"/>
                  <a:pt x="5408" y="1794"/>
                </a:cubicBezTo>
                <a:cubicBezTo>
                  <a:pt x="5422" y="1767"/>
                  <a:pt x="5412" y="1716"/>
                  <a:pt x="5414" y="1674"/>
                </a:cubicBezTo>
                <a:cubicBezTo>
                  <a:pt x="5416" y="1632"/>
                  <a:pt x="5418" y="1677"/>
                  <a:pt x="5418" y="1540"/>
                </a:cubicBezTo>
                <a:cubicBezTo>
                  <a:pt x="5418" y="1403"/>
                  <a:pt x="5418" y="1017"/>
                  <a:pt x="5417" y="849"/>
                </a:cubicBezTo>
                <a:cubicBezTo>
                  <a:pt x="5416" y="681"/>
                  <a:pt x="5411" y="607"/>
                  <a:pt x="5414" y="534"/>
                </a:cubicBezTo>
                <a:cubicBezTo>
                  <a:pt x="5417" y="461"/>
                  <a:pt x="5422" y="452"/>
                  <a:pt x="5435" y="411"/>
                </a:cubicBezTo>
                <a:cubicBezTo>
                  <a:pt x="5448" y="370"/>
                  <a:pt x="5458" y="327"/>
                  <a:pt x="5492" y="291"/>
                </a:cubicBezTo>
                <a:cubicBezTo>
                  <a:pt x="5526" y="255"/>
                  <a:pt x="5567" y="213"/>
                  <a:pt x="5639" y="195"/>
                </a:cubicBezTo>
                <a:cubicBezTo>
                  <a:pt x="5711" y="177"/>
                  <a:pt x="5816" y="185"/>
                  <a:pt x="5927" y="183"/>
                </a:cubicBezTo>
                <a:cubicBezTo>
                  <a:pt x="6038" y="181"/>
                  <a:pt x="6172" y="181"/>
                  <a:pt x="6308" y="180"/>
                </a:cubicBezTo>
                <a:cubicBezTo>
                  <a:pt x="6444" y="179"/>
                  <a:pt x="6607" y="177"/>
                  <a:pt x="6743" y="177"/>
                </a:cubicBezTo>
                <a:cubicBezTo>
                  <a:pt x="6879" y="177"/>
                  <a:pt x="7036" y="182"/>
                  <a:pt x="7127" y="183"/>
                </a:cubicBezTo>
                <a:cubicBezTo>
                  <a:pt x="7218" y="184"/>
                  <a:pt x="7259" y="136"/>
                  <a:pt x="7289" y="180"/>
                </a:cubicBezTo>
                <a:cubicBezTo>
                  <a:pt x="7319" y="224"/>
                  <a:pt x="7348" y="0"/>
                  <a:pt x="7310" y="446"/>
                </a:cubicBezTo>
                <a:cubicBezTo>
                  <a:pt x="7272" y="892"/>
                  <a:pt x="7455" y="2440"/>
                  <a:pt x="7063" y="2857"/>
                </a:cubicBezTo>
                <a:cubicBezTo>
                  <a:pt x="6671" y="3274"/>
                  <a:pt x="6011" y="2944"/>
                  <a:pt x="4957" y="2947"/>
                </a:cubicBezTo>
                <a:cubicBezTo>
                  <a:pt x="3903" y="2950"/>
                  <a:pt x="1472" y="3282"/>
                  <a:pt x="736" y="2873"/>
                </a:cubicBezTo>
                <a:cubicBezTo>
                  <a:pt x="0" y="2464"/>
                  <a:pt x="567" y="941"/>
                  <a:pt x="538" y="495"/>
                </a:cubicBezTo>
                <a:cubicBezTo>
                  <a:pt x="509" y="49"/>
                  <a:pt x="389" y="253"/>
                  <a:pt x="563" y="198"/>
                </a:cubicBezTo>
                <a:cubicBezTo>
                  <a:pt x="737" y="143"/>
                  <a:pt x="1334" y="169"/>
                  <a:pt x="1583" y="165"/>
                </a:cubicBezTo>
                <a:cubicBezTo>
                  <a:pt x="1832" y="161"/>
                  <a:pt x="1951" y="156"/>
                  <a:pt x="2060" y="171"/>
                </a:cubicBezTo>
                <a:cubicBezTo>
                  <a:pt x="2169" y="186"/>
                  <a:pt x="2193" y="204"/>
                  <a:pt x="2240" y="255"/>
                </a:cubicBezTo>
                <a:cubicBezTo>
                  <a:pt x="2287" y="306"/>
                  <a:pt x="2326" y="326"/>
                  <a:pt x="2342" y="474"/>
                </a:cubicBezTo>
                <a:cubicBezTo>
                  <a:pt x="2358" y="622"/>
                  <a:pt x="2336" y="939"/>
                  <a:pt x="2336" y="1146"/>
                </a:cubicBezTo>
                <a:cubicBezTo>
                  <a:pt x="2336" y="1353"/>
                  <a:pt x="2337" y="1603"/>
                  <a:pt x="2339" y="1719"/>
                </a:cubicBezTo>
                <a:cubicBezTo>
                  <a:pt x="2341" y="1835"/>
                  <a:pt x="2332" y="1815"/>
                  <a:pt x="2351" y="1842"/>
                </a:cubicBezTo>
                <a:cubicBezTo>
                  <a:pt x="2370" y="1869"/>
                  <a:pt x="2382" y="1874"/>
                  <a:pt x="2456" y="1881"/>
                </a:cubicBezTo>
                <a:cubicBezTo>
                  <a:pt x="2530" y="1888"/>
                  <a:pt x="2704" y="1861"/>
                  <a:pt x="2793" y="1886"/>
                </a:cubicBezTo>
                <a:cubicBezTo>
                  <a:pt x="2882" y="1911"/>
                  <a:pt x="2930" y="1988"/>
                  <a:pt x="2990" y="2034"/>
                </a:cubicBezTo>
                <a:cubicBezTo>
                  <a:pt x="3050" y="2080"/>
                  <a:pt x="3082" y="2134"/>
                  <a:pt x="3155" y="2165"/>
                </a:cubicBezTo>
                <a:cubicBezTo>
                  <a:pt x="3228" y="2196"/>
                  <a:pt x="3331" y="2211"/>
                  <a:pt x="3426" y="2223"/>
                </a:cubicBezTo>
                <a:cubicBezTo>
                  <a:pt x="3521" y="2235"/>
                  <a:pt x="3661" y="2235"/>
                  <a:pt x="3723" y="2238"/>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24935" name="Group 7"/>
          <p:cNvGrpSpPr>
            <a:grpSpLocks/>
          </p:cNvGrpSpPr>
          <p:nvPr/>
        </p:nvGrpSpPr>
        <p:grpSpPr bwMode="auto">
          <a:xfrm>
            <a:off x="5197475" y="5548313"/>
            <a:ext cx="277813" cy="238125"/>
            <a:chOff x="3192" y="2215"/>
            <a:chExt cx="920" cy="943"/>
          </a:xfrm>
        </p:grpSpPr>
        <p:sp>
          <p:nvSpPr>
            <p:cNvPr id="124936" name="Freeform 8"/>
            <p:cNvSpPr>
              <a:spLocks/>
            </p:cNvSpPr>
            <p:nvPr/>
          </p:nvSpPr>
          <p:spPr bwMode="auto">
            <a:xfrm>
              <a:off x="3192" y="2220"/>
              <a:ext cx="918" cy="938"/>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37" name="Line 9"/>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38" name="Line 10"/>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39" name="Line 11"/>
            <p:cNvSpPr>
              <a:spLocks noChangeShapeType="1"/>
            </p:cNvSpPr>
            <p:nvPr/>
          </p:nvSpPr>
          <p:spPr bwMode="auto">
            <a:xfrm flipV="1">
              <a:off x="3791" y="2408"/>
              <a:ext cx="138" cy="51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0" name="Line 12"/>
            <p:cNvSpPr>
              <a:spLocks noChangeShapeType="1"/>
            </p:cNvSpPr>
            <p:nvPr/>
          </p:nvSpPr>
          <p:spPr bwMode="auto">
            <a:xfrm flipV="1">
              <a:off x="3992" y="2383"/>
              <a:ext cx="120" cy="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1" name="Freeform 13"/>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2" name="Freeform 14"/>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3" name="Freeform 15"/>
            <p:cNvSpPr>
              <a:spLocks/>
            </p:cNvSpPr>
            <p:nvPr/>
          </p:nvSpPr>
          <p:spPr bwMode="auto">
            <a:xfrm>
              <a:off x="3930" y="2338"/>
              <a:ext cx="182" cy="70"/>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4" name="Freeform 16"/>
            <p:cNvSpPr>
              <a:spLocks/>
            </p:cNvSpPr>
            <p:nvPr/>
          </p:nvSpPr>
          <p:spPr bwMode="auto">
            <a:xfrm>
              <a:off x="3412" y="2215"/>
              <a:ext cx="698" cy="167"/>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24945" name="Freeform 17"/>
          <p:cNvSpPr>
            <a:spLocks/>
          </p:cNvSpPr>
          <p:nvPr/>
        </p:nvSpPr>
        <p:spPr bwMode="auto">
          <a:xfrm>
            <a:off x="-692150" y="2141538"/>
            <a:ext cx="6705600" cy="487362"/>
          </a:xfrm>
          <a:custGeom>
            <a:avLst/>
            <a:gdLst>
              <a:gd name="T0" fmla="*/ 0 w 4224"/>
              <a:gd name="T1" fmla="*/ 272 h 307"/>
              <a:gd name="T2" fmla="*/ 1242 w 4224"/>
              <a:gd name="T3" fmla="*/ 264 h 307"/>
              <a:gd name="T4" fmla="*/ 2987 w 4224"/>
              <a:gd name="T5" fmla="*/ 256 h 307"/>
              <a:gd name="T6" fmla="*/ 4024 w 4224"/>
              <a:gd name="T7" fmla="*/ 264 h 307"/>
              <a:gd name="T8" fmla="*/ 4188 w 4224"/>
              <a:gd name="T9" fmla="*/ 0 h 307"/>
            </a:gdLst>
            <a:ahLst/>
            <a:cxnLst>
              <a:cxn ang="0">
                <a:pos x="T0" y="T1"/>
              </a:cxn>
              <a:cxn ang="0">
                <a:pos x="T2" y="T3"/>
              </a:cxn>
              <a:cxn ang="0">
                <a:pos x="T4" y="T5"/>
              </a:cxn>
              <a:cxn ang="0">
                <a:pos x="T6" y="T7"/>
              </a:cxn>
              <a:cxn ang="0">
                <a:pos x="T8" y="T9"/>
              </a:cxn>
            </a:cxnLst>
            <a:rect l="0" t="0" r="r" b="b"/>
            <a:pathLst>
              <a:path w="4224" h="307">
                <a:moveTo>
                  <a:pt x="0" y="272"/>
                </a:moveTo>
                <a:cubicBezTo>
                  <a:pt x="207" y="271"/>
                  <a:pt x="744" y="267"/>
                  <a:pt x="1242" y="264"/>
                </a:cubicBezTo>
                <a:cubicBezTo>
                  <a:pt x="1740" y="261"/>
                  <a:pt x="2523" y="256"/>
                  <a:pt x="2987" y="256"/>
                </a:cubicBezTo>
                <a:cubicBezTo>
                  <a:pt x="3451" y="256"/>
                  <a:pt x="3824" y="307"/>
                  <a:pt x="4024" y="264"/>
                </a:cubicBezTo>
                <a:cubicBezTo>
                  <a:pt x="4224" y="221"/>
                  <a:pt x="4161" y="44"/>
                  <a:pt x="4188" y="0"/>
                </a:cubicBezTo>
              </a:path>
            </a:pathLst>
          </a:custGeom>
          <a:noFill/>
          <a:ln w="101600">
            <a:solidFill>
              <a:srgbClr val="BEBEBE"/>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6" name="Freeform 18"/>
          <p:cNvSpPr>
            <a:spLocks/>
          </p:cNvSpPr>
          <p:nvPr/>
        </p:nvSpPr>
        <p:spPr bwMode="auto">
          <a:xfrm>
            <a:off x="6570663" y="2573338"/>
            <a:ext cx="2795587" cy="469900"/>
          </a:xfrm>
          <a:custGeom>
            <a:avLst/>
            <a:gdLst>
              <a:gd name="T0" fmla="*/ 0 w 1761"/>
              <a:gd name="T1" fmla="*/ 296 h 296"/>
              <a:gd name="T2" fmla="*/ 214 w 1761"/>
              <a:gd name="T3" fmla="*/ 58 h 296"/>
              <a:gd name="T4" fmla="*/ 453 w 1761"/>
              <a:gd name="T5" fmla="*/ 16 h 296"/>
              <a:gd name="T6" fmla="*/ 1761 w 1761"/>
              <a:gd name="T7" fmla="*/ 0 h 296"/>
            </a:gdLst>
            <a:ahLst/>
            <a:cxnLst>
              <a:cxn ang="0">
                <a:pos x="T0" y="T1"/>
              </a:cxn>
              <a:cxn ang="0">
                <a:pos x="T2" y="T3"/>
              </a:cxn>
              <a:cxn ang="0">
                <a:pos x="T4" y="T5"/>
              </a:cxn>
              <a:cxn ang="0">
                <a:pos x="T6" y="T7"/>
              </a:cxn>
            </a:cxnLst>
            <a:rect l="0" t="0" r="r" b="b"/>
            <a:pathLst>
              <a:path w="1761" h="296">
                <a:moveTo>
                  <a:pt x="0" y="296"/>
                </a:moveTo>
                <a:cubicBezTo>
                  <a:pt x="69" y="200"/>
                  <a:pt x="139" y="105"/>
                  <a:pt x="214" y="58"/>
                </a:cubicBezTo>
                <a:cubicBezTo>
                  <a:pt x="289" y="11"/>
                  <a:pt x="195" y="26"/>
                  <a:pt x="453" y="16"/>
                </a:cubicBezTo>
                <a:cubicBezTo>
                  <a:pt x="711" y="6"/>
                  <a:pt x="1489" y="3"/>
                  <a:pt x="1761" y="0"/>
                </a:cubicBezTo>
              </a:path>
            </a:pathLst>
          </a:custGeom>
          <a:noFill/>
          <a:ln w="88900">
            <a:solidFill>
              <a:srgbClr val="BEBEBE"/>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7" name="Line 19"/>
          <p:cNvSpPr>
            <a:spLocks noChangeShapeType="1"/>
          </p:cNvSpPr>
          <p:nvPr/>
        </p:nvSpPr>
        <p:spPr bwMode="auto">
          <a:xfrm>
            <a:off x="-836613" y="2560638"/>
            <a:ext cx="10202863" cy="0"/>
          </a:xfrm>
          <a:prstGeom prst="line">
            <a:avLst/>
          </a:prstGeom>
          <a:noFill/>
          <a:ln w="101600">
            <a:solidFill>
              <a:srgbClr val="BEBEB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24948" name="Group 20"/>
          <p:cNvGrpSpPr>
            <a:grpSpLocks/>
          </p:cNvGrpSpPr>
          <p:nvPr/>
        </p:nvGrpSpPr>
        <p:grpSpPr bwMode="auto">
          <a:xfrm>
            <a:off x="2543175" y="2952750"/>
            <a:ext cx="4041775" cy="2043113"/>
            <a:chOff x="1602" y="1860"/>
            <a:chExt cx="2546" cy="1287"/>
          </a:xfrm>
        </p:grpSpPr>
        <p:sp>
          <p:nvSpPr>
            <p:cNvPr id="124949" name="Oval 21"/>
            <p:cNvSpPr>
              <a:spLocks noChangeArrowheads="1"/>
            </p:cNvSpPr>
            <p:nvPr/>
          </p:nvSpPr>
          <p:spPr bwMode="auto">
            <a:xfrm>
              <a:off x="1605" y="1860"/>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50" name="Oval 22"/>
            <p:cNvSpPr>
              <a:spLocks noChangeArrowheads="1"/>
            </p:cNvSpPr>
            <p:nvPr/>
          </p:nvSpPr>
          <p:spPr bwMode="auto">
            <a:xfrm>
              <a:off x="3791" y="1972"/>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51" name="Oval 23"/>
            <p:cNvSpPr>
              <a:spLocks noChangeArrowheads="1"/>
            </p:cNvSpPr>
            <p:nvPr/>
          </p:nvSpPr>
          <p:spPr bwMode="auto">
            <a:xfrm>
              <a:off x="2685" y="2315"/>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52" name="Oval 24"/>
            <p:cNvSpPr>
              <a:spLocks noChangeArrowheads="1"/>
            </p:cNvSpPr>
            <p:nvPr/>
          </p:nvSpPr>
          <p:spPr bwMode="auto">
            <a:xfrm>
              <a:off x="1893" y="214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53" name="Oval 25"/>
            <p:cNvSpPr>
              <a:spLocks noChangeArrowheads="1"/>
            </p:cNvSpPr>
            <p:nvPr/>
          </p:nvSpPr>
          <p:spPr bwMode="auto">
            <a:xfrm>
              <a:off x="1602" y="3091"/>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54" name="Oval 26"/>
            <p:cNvSpPr>
              <a:spLocks noChangeArrowheads="1"/>
            </p:cNvSpPr>
            <p:nvPr/>
          </p:nvSpPr>
          <p:spPr bwMode="auto">
            <a:xfrm>
              <a:off x="1987" y="2875"/>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55" name="Oval 27"/>
            <p:cNvSpPr>
              <a:spLocks noChangeArrowheads="1"/>
            </p:cNvSpPr>
            <p:nvPr/>
          </p:nvSpPr>
          <p:spPr bwMode="auto">
            <a:xfrm>
              <a:off x="3218" y="251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56" name="Oval 28"/>
            <p:cNvSpPr>
              <a:spLocks noChangeArrowheads="1"/>
            </p:cNvSpPr>
            <p:nvPr/>
          </p:nvSpPr>
          <p:spPr bwMode="auto">
            <a:xfrm>
              <a:off x="2812" y="1940"/>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57" name="Oval 29"/>
            <p:cNvSpPr>
              <a:spLocks noChangeArrowheads="1"/>
            </p:cNvSpPr>
            <p:nvPr/>
          </p:nvSpPr>
          <p:spPr bwMode="auto">
            <a:xfrm>
              <a:off x="2373" y="2628"/>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58" name="Oval 30"/>
            <p:cNvSpPr>
              <a:spLocks noChangeArrowheads="1"/>
            </p:cNvSpPr>
            <p:nvPr/>
          </p:nvSpPr>
          <p:spPr bwMode="auto">
            <a:xfrm>
              <a:off x="3292" y="2304"/>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59" name="Oval 31"/>
            <p:cNvSpPr>
              <a:spLocks noChangeArrowheads="1"/>
            </p:cNvSpPr>
            <p:nvPr/>
          </p:nvSpPr>
          <p:spPr bwMode="auto">
            <a:xfrm>
              <a:off x="3380" y="3050"/>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60" name="Oval 32"/>
            <p:cNvSpPr>
              <a:spLocks noChangeArrowheads="1"/>
            </p:cNvSpPr>
            <p:nvPr/>
          </p:nvSpPr>
          <p:spPr bwMode="auto">
            <a:xfrm>
              <a:off x="3937" y="2677"/>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61" name="Oval 33"/>
            <p:cNvSpPr>
              <a:spLocks noChangeArrowheads="1"/>
            </p:cNvSpPr>
            <p:nvPr/>
          </p:nvSpPr>
          <p:spPr bwMode="auto">
            <a:xfrm>
              <a:off x="2244" y="1947"/>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62" name="Oval 34"/>
            <p:cNvSpPr>
              <a:spLocks noChangeArrowheads="1"/>
            </p:cNvSpPr>
            <p:nvPr/>
          </p:nvSpPr>
          <p:spPr bwMode="auto">
            <a:xfrm>
              <a:off x="4092" y="3072"/>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4963" name="Oval 35"/>
            <p:cNvSpPr>
              <a:spLocks noChangeArrowheads="1"/>
            </p:cNvSpPr>
            <p:nvPr/>
          </p:nvSpPr>
          <p:spPr bwMode="auto">
            <a:xfrm>
              <a:off x="2601" y="2996"/>
              <a:ext cx="56" cy="5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24947"/>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12494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49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4933"/>
                                        </p:tgtEl>
                                        <p:attrNameLst>
                                          <p:attrName>style.visibility</p:attrName>
                                        </p:attrNameLst>
                                      </p:cBhvr>
                                      <p:to>
                                        <p:strVal val="visible"/>
                                      </p:to>
                                    </p:set>
                                  </p:childTnLst>
                                </p:cTn>
                              </p:par>
                              <p:par>
                                <p:cTn id="13" presetID="1" presetClass="exit" presetSubtype="0" fill="hold" grpId="0" nodeType="withEffect">
                                  <p:stCondLst>
                                    <p:cond delay="0"/>
                                  </p:stCondLst>
                                  <p:childTnLst>
                                    <p:set>
                                      <p:cBhvr>
                                        <p:cTn id="14" dur="1" fill="hold">
                                          <p:stCondLst>
                                            <p:cond delay="0"/>
                                          </p:stCondLst>
                                        </p:cTn>
                                        <p:tgtEl>
                                          <p:spTgt spid="124932"/>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124948"/>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1249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1" grpId="0" animBg="1"/>
      <p:bldP spid="124932" grpId="0"/>
      <p:bldP spid="124933" grpId="0"/>
      <p:bldP spid="124945" grpId="0" animBg="1"/>
      <p:bldP spid="124946" grpId="0" animBg="1"/>
      <p:bldP spid="124947"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itle 1"/>
          <p:cNvSpPr>
            <a:spLocks noGrp="1"/>
          </p:cNvSpPr>
          <p:nvPr>
            <p:ph type="title"/>
          </p:nvPr>
        </p:nvSpPr>
        <p:spPr>
          <a:xfrm>
            <a:off x="469900" y="0"/>
            <a:ext cx="8229600" cy="1143000"/>
          </a:xfrm>
        </p:spPr>
        <p:txBody>
          <a:bodyPr/>
          <a:lstStyle/>
          <a:p>
            <a:r>
              <a:rPr lang="en-US" altLang="en-US" smtClean="0"/>
              <a:t>First diffraction from protein xtal</a:t>
            </a:r>
          </a:p>
        </p:txBody>
      </p:sp>
      <p:pic>
        <p:nvPicPr>
          <p:cNvPr id="63491" name="Picture 3"/>
          <p:cNvPicPr>
            <a:picLocks noChangeAspect="1" noChangeArrowheads="1"/>
          </p:cNvPicPr>
          <p:nvPr/>
        </p:nvPicPr>
        <p:blipFill>
          <a:blip r:embed="rId2">
            <a:extLst>
              <a:ext uri="{28A0092B-C50C-407E-A947-70E740481C1C}">
                <a14:useLocalDpi xmlns:a14="http://schemas.microsoft.com/office/drawing/2010/main" val="0"/>
              </a:ext>
            </a:extLst>
          </a:blip>
          <a:srcRect l="51630" t="15807" r="11501" b="9012"/>
          <a:stretch>
            <a:fillRect/>
          </a:stretch>
        </p:blipFill>
        <p:spPr bwMode="auto">
          <a:xfrm>
            <a:off x="3754438" y="1082675"/>
            <a:ext cx="5029200" cy="5765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3492" name="Picture 5" descr="http://dodology.files.wordpress.com/2010/05/young-dorothy-npg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1988" y="2909888"/>
            <a:ext cx="1619250" cy="212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3" name="Picture 7" descr="http://www.iva.dk/bh/core%20concepts%20in%20lis/articles%20a-z/bernaljd.jpg"/>
          <p:cNvPicPr>
            <a:picLocks noChangeAspect="1" noChangeArrowheads="1"/>
          </p:cNvPicPr>
          <p:nvPr/>
        </p:nvPicPr>
        <p:blipFill>
          <a:blip r:embed="rId4">
            <a:extLst>
              <a:ext uri="{28A0092B-C50C-407E-A947-70E740481C1C}">
                <a14:useLocalDpi xmlns:a14="http://schemas.microsoft.com/office/drawing/2010/main" val="0"/>
              </a:ext>
            </a:extLst>
          </a:blip>
          <a:srcRect l="16081" r="13725" b="13155"/>
          <a:stretch>
            <a:fillRect/>
          </a:stretch>
        </p:blipFill>
        <p:spPr bwMode="auto">
          <a:xfrm>
            <a:off x="180975" y="2909888"/>
            <a:ext cx="1673225" cy="212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4" name="Rectangle 3"/>
          <p:cNvSpPr>
            <a:spLocks noChangeArrowheads="1"/>
          </p:cNvSpPr>
          <p:nvPr/>
        </p:nvSpPr>
        <p:spPr bwMode="auto">
          <a:xfrm>
            <a:off x="115888" y="5638800"/>
            <a:ext cx="3503612"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altLang="en-US">
                <a:solidFill>
                  <a:srgbClr val="000000"/>
                </a:solidFill>
              </a:rPr>
              <a:t>Bernal, J. &amp; Crowfoot, D. (1934). "X-ray photographs of crystalline pepsin", </a:t>
            </a:r>
            <a:r>
              <a:rPr lang="en-US" altLang="en-US" i="1">
                <a:solidFill>
                  <a:srgbClr val="000000"/>
                </a:solidFill>
              </a:rPr>
              <a:t>Nature</a:t>
            </a:r>
            <a:r>
              <a:rPr lang="en-US" altLang="en-US">
                <a:solidFill>
                  <a:srgbClr val="000000"/>
                </a:solidFill>
              </a:rPr>
              <a:t> </a:t>
            </a:r>
            <a:r>
              <a:rPr lang="en-US" altLang="en-US" b="1">
                <a:solidFill>
                  <a:srgbClr val="000000"/>
                </a:solidFill>
              </a:rPr>
              <a:t>133</a:t>
            </a:r>
            <a:r>
              <a:rPr lang="en-US" altLang="en-US">
                <a:solidFill>
                  <a:srgbClr val="000000"/>
                </a:solidFill>
              </a:rPr>
              <a:t>, 794-795. </a:t>
            </a:r>
          </a:p>
        </p:txBody>
      </p:sp>
      <p:sp>
        <p:nvSpPr>
          <p:cNvPr id="7" name="Freeform 6"/>
          <p:cNvSpPr/>
          <p:nvPr/>
        </p:nvSpPr>
        <p:spPr>
          <a:xfrm>
            <a:off x="3594100" y="2847975"/>
            <a:ext cx="5273675" cy="469900"/>
          </a:xfrm>
          <a:custGeom>
            <a:avLst/>
            <a:gdLst>
              <a:gd name="connsiteX0" fmla="*/ 4222974 w 5274032"/>
              <a:gd name="connsiteY0" fmla="*/ 10474 h 469645"/>
              <a:gd name="connsiteX1" fmla="*/ 3231301 w 5274032"/>
              <a:gd name="connsiteY1" fmla="*/ 23353 h 469645"/>
              <a:gd name="connsiteX2" fmla="*/ 3179785 w 5274032"/>
              <a:gd name="connsiteY2" fmla="*/ 216536 h 469645"/>
              <a:gd name="connsiteX3" fmla="*/ 2638873 w 5274032"/>
              <a:gd name="connsiteY3" fmla="*/ 242294 h 469645"/>
              <a:gd name="connsiteX4" fmla="*/ 256281 w 5274032"/>
              <a:gd name="connsiteY4" fmla="*/ 229415 h 469645"/>
              <a:gd name="connsiteX5" fmla="*/ 269160 w 5274032"/>
              <a:gd name="connsiteY5" fmla="*/ 448356 h 469645"/>
              <a:gd name="connsiteX6" fmla="*/ 2059323 w 5274032"/>
              <a:gd name="connsiteY6" fmla="*/ 461234 h 469645"/>
              <a:gd name="connsiteX7" fmla="*/ 4313126 w 5274032"/>
              <a:gd name="connsiteY7" fmla="*/ 448356 h 469645"/>
              <a:gd name="connsiteX8" fmla="*/ 4532067 w 5274032"/>
              <a:gd name="connsiteY8" fmla="*/ 396840 h 469645"/>
              <a:gd name="connsiteX9" fmla="*/ 4519188 w 5274032"/>
              <a:gd name="connsiteY9" fmla="*/ 242294 h 469645"/>
              <a:gd name="connsiteX10" fmla="*/ 5150253 w 5274032"/>
              <a:gd name="connsiteY10" fmla="*/ 255172 h 469645"/>
              <a:gd name="connsiteX11" fmla="*/ 5253284 w 5274032"/>
              <a:gd name="connsiteY11" fmla="*/ 87747 h 469645"/>
              <a:gd name="connsiteX12" fmla="*/ 4879797 w 5274032"/>
              <a:gd name="connsiteY12" fmla="*/ 10474 h 469645"/>
              <a:gd name="connsiteX13" fmla="*/ 4879797 w 5274032"/>
              <a:gd name="connsiteY13" fmla="*/ 10474 h 469645"/>
              <a:gd name="connsiteX14" fmla="*/ 4879797 w 5274032"/>
              <a:gd name="connsiteY14" fmla="*/ 10474 h 469645"/>
              <a:gd name="connsiteX0" fmla="*/ 4222974 w 5274032"/>
              <a:gd name="connsiteY0" fmla="*/ 10474 h 469645"/>
              <a:gd name="connsiteX1" fmla="*/ 3231301 w 5274032"/>
              <a:gd name="connsiteY1" fmla="*/ 23353 h 469645"/>
              <a:gd name="connsiteX2" fmla="*/ 3179785 w 5274032"/>
              <a:gd name="connsiteY2" fmla="*/ 216536 h 469645"/>
              <a:gd name="connsiteX3" fmla="*/ 2638873 w 5274032"/>
              <a:gd name="connsiteY3" fmla="*/ 242294 h 469645"/>
              <a:gd name="connsiteX4" fmla="*/ 256281 w 5274032"/>
              <a:gd name="connsiteY4" fmla="*/ 229415 h 469645"/>
              <a:gd name="connsiteX5" fmla="*/ 269160 w 5274032"/>
              <a:gd name="connsiteY5" fmla="*/ 448356 h 469645"/>
              <a:gd name="connsiteX6" fmla="*/ 2059323 w 5274032"/>
              <a:gd name="connsiteY6" fmla="*/ 461234 h 469645"/>
              <a:gd name="connsiteX7" fmla="*/ 4313126 w 5274032"/>
              <a:gd name="connsiteY7" fmla="*/ 448356 h 469645"/>
              <a:gd name="connsiteX8" fmla="*/ 4532067 w 5274032"/>
              <a:gd name="connsiteY8" fmla="*/ 396840 h 469645"/>
              <a:gd name="connsiteX9" fmla="*/ 4519188 w 5274032"/>
              <a:gd name="connsiteY9" fmla="*/ 242294 h 469645"/>
              <a:gd name="connsiteX10" fmla="*/ 5150253 w 5274032"/>
              <a:gd name="connsiteY10" fmla="*/ 255172 h 469645"/>
              <a:gd name="connsiteX11" fmla="*/ 5253284 w 5274032"/>
              <a:gd name="connsiteY11" fmla="*/ 87747 h 469645"/>
              <a:gd name="connsiteX12" fmla="*/ 4879797 w 5274032"/>
              <a:gd name="connsiteY12" fmla="*/ 10474 h 469645"/>
              <a:gd name="connsiteX13" fmla="*/ 4879797 w 5274032"/>
              <a:gd name="connsiteY13" fmla="*/ 10474 h 469645"/>
              <a:gd name="connsiteX14" fmla="*/ 4879797 w 5274032"/>
              <a:gd name="connsiteY14" fmla="*/ 10474 h 469645"/>
              <a:gd name="connsiteX15" fmla="*/ 4222974 w 5274032"/>
              <a:gd name="connsiteY15" fmla="*/ 10474 h 46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4032" h="469645">
                <a:moveTo>
                  <a:pt x="4222974" y="10474"/>
                </a:moveTo>
                <a:cubicBezTo>
                  <a:pt x="3814070" y="-259"/>
                  <a:pt x="3405166" y="-10991"/>
                  <a:pt x="3231301" y="23353"/>
                </a:cubicBezTo>
                <a:cubicBezTo>
                  <a:pt x="3057436" y="57697"/>
                  <a:pt x="3278523" y="180046"/>
                  <a:pt x="3179785" y="216536"/>
                </a:cubicBezTo>
                <a:cubicBezTo>
                  <a:pt x="3081047" y="253026"/>
                  <a:pt x="2638873" y="242294"/>
                  <a:pt x="2638873" y="242294"/>
                </a:cubicBezTo>
                <a:cubicBezTo>
                  <a:pt x="2151622" y="244441"/>
                  <a:pt x="651233" y="195071"/>
                  <a:pt x="256281" y="229415"/>
                </a:cubicBezTo>
                <a:cubicBezTo>
                  <a:pt x="-138671" y="263759"/>
                  <a:pt x="-31347" y="409720"/>
                  <a:pt x="269160" y="448356"/>
                </a:cubicBezTo>
                <a:cubicBezTo>
                  <a:pt x="569667" y="486993"/>
                  <a:pt x="2059323" y="461234"/>
                  <a:pt x="2059323" y="461234"/>
                </a:cubicBezTo>
                <a:lnTo>
                  <a:pt x="4313126" y="448356"/>
                </a:lnTo>
                <a:cubicBezTo>
                  <a:pt x="4725250" y="437624"/>
                  <a:pt x="4497723" y="431184"/>
                  <a:pt x="4532067" y="396840"/>
                </a:cubicBezTo>
                <a:cubicBezTo>
                  <a:pt x="4566411" y="362496"/>
                  <a:pt x="4416157" y="265905"/>
                  <a:pt x="4519188" y="242294"/>
                </a:cubicBezTo>
                <a:cubicBezTo>
                  <a:pt x="4622219" y="218683"/>
                  <a:pt x="5027904" y="280930"/>
                  <a:pt x="5150253" y="255172"/>
                </a:cubicBezTo>
                <a:cubicBezTo>
                  <a:pt x="5272602" y="229414"/>
                  <a:pt x="5298360" y="128530"/>
                  <a:pt x="5253284" y="87747"/>
                </a:cubicBezTo>
                <a:cubicBezTo>
                  <a:pt x="5208208" y="46964"/>
                  <a:pt x="4879797" y="10474"/>
                  <a:pt x="4879797" y="10474"/>
                </a:cubicBezTo>
                <a:lnTo>
                  <a:pt x="4879797" y="10474"/>
                </a:lnTo>
                <a:lnTo>
                  <a:pt x="4879797" y="10474"/>
                </a:lnTo>
                <a:lnTo>
                  <a:pt x="4222974" y="10474"/>
                </a:lnTo>
                <a:close/>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63496" name="TextBox 7"/>
          <p:cNvSpPr txBox="1">
            <a:spLocks noChangeArrowheads="1"/>
          </p:cNvSpPr>
          <p:nvPr/>
        </p:nvSpPr>
        <p:spPr bwMode="auto">
          <a:xfrm>
            <a:off x="1196975" y="1312863"/>
            <a:ext cx="12112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altLang="en-US" sz="3600">
                <a:solidFill>
                  <a:srgbClr val="000000"/>
                </a:solidFill>
              </a:rPr>
              <a:t>1934</a:t>
            </a:r>
          </a:p>
        </p:txBody>
      </p:sp>
    </p:spTree>
    <p:extLst>
      <p:ext uri="{BB962C8B-B14F-4D97-AF65-F5344CB8AC3E}">
        <p14:creationId xmlns:p14="http://schemas.microsoft.com/office/powerpoint/2010/main" val="5195183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itle 1"/>
          <p:cNvSpPr>
            <a:spLocks noGrp="1"/>
          </p:cNvSpPr>
          <p:nvPr>
            <p:ph type="title"/>
          </p:nvPr>
        </p:nvSpPr>
        <p:spPr>
          <a:xfrm>
            <a:off x="-7933" y="120650"/>
            <a:ext cx="6797675" cy="1143000"/>
          </a:xfrm>
        </p:spPr>
        <p:txBody>
          <a:bodyPr/>
          <a:lstStyle/>
          <a:p>
            <a:r>
              <a:rPr lang="en-US" altLang="en-US" dirty="0" smtClean="0"/>
              <a:t>Dehydration: 1934</a:t>
            </a:r>
          </a:p>
        </p:txBody>
      </p:sp>
      <p:sp>
        <p:nvSpPr>
          <p:cNvPr id="4" name="Cube 3"/>
          <p:cNvSpPr/>
          <p:nvPr/>
        </p:nvSpPr>
        <p:spPr>
          <a:xfrm>
            <a:off x="5924550" y="3590925"/>
            <a:ext cx="242888" cy="250825"/>
          </a:xfrm>
          <a:prstGeom prst="cub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cxnSp>
        <p:nvCxnSpPr>
          <p:cNvPr id="7" name="Straight Arrow Connector 6"/>
          <p:cNvCxnSpPr/>
          <p:nvPr/>
        </p:nvCxnSpPr>
        <p:spPr>
          <a:xfrm flipV="1">
            <a:off x="835025" y="1987550"/>
            <a:ext cx="0" cy="4227513"/>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9702" name="TextBox 7"/>
          <p:cNvSpPr txBox="1">
            <a:spLocks noChangeArrowheads="1"/>
          </p:cNvSpPr>
          <p:nvPr/>
        </p:nvSpPr>
        <p:spPr bwMode="auto">
          <a:xfrm>
            <a:off x="4460875" y="3457575"/>
            <a:ext cx="1219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2400">
                <a:solidFill>
                  <a:srgbClr val="000000"/>
                </a:solidFill>
                <a:latin typeface="Arial" pitchFamily="34" charset="0"/>
              </a:rPr>
              <a:t>100 </a:t>
            </a:r>
            <a:r>
              <a:rPr lang="el-GR" altLang="en-US" sz="2400">
                <a:solidFill>
                  <a:srgbClr val="000000"/>
                </a:solidFill>
                <a:latin typeface="Arial" pitchFamily="34" charset="0"/>
              </a:rPr>
              <a:t>μ</a:t>
            </a:r>
            <a:r>
              <a:rPr lang="en-US" altLang="en-US" sz="2400">
                <a:solidFill>
                  <a:srgbClr val="000000"/>
                </a:solidFill>
                <a:latin typeface="Arial" pitchFamily="34" charset="0"/>
              </a:rPr>
              <a:t>m</a:t>
            </a:r>
          </a:p>
        </p:txBody>
      </p:sp>
      <p:sp>
        <p:nvSpPr>
          <p:cNvPr id="8" name="Cube 7"/>
          <p:cNvSpPr/>
          <p:nvPr/>
        </p:nvSpPr>
        <p:spPr>
          <a:xfrm>
            <a:off x="1057275" y="1536700"/>
            <a:ext cx="1778000" cy="4678363"/>
          </a:xfrm>
          <a:prstGeom prst="cub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65543" name="TextBox 7"/>
          <p:cNvSpPr txBox="1">
            <a:spLocks noChangeArrowheads="1"/>
          </p:cNvSpPr>
          <p:nvPr/>
        </p:nvSpPr>
        <p:spPr bwMode="auto">
          <a:xfrm rot="-5400000">
            <a:off x="7938" y="3938587"/>
            <a:ext cx="9540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2400">
                <a:solidFill>
                  <a:srgbClr val="000000"/>
                </a:solidFill>
                <a:latin typeface="Arial" pitchFamily="34" charset="0"/>
              </a:rPr>
              <a:t>2 mm</a:t>
            </a:r>
          </a:p>
        </p:txBody>
      </p:sp>
      <p:sp>
        <p:nvSpPr>
          <p:cNvPr id="15" name="TextBox 14"/>
          <p:cNvSpPr txBox="1">
            <a:spLocks noChangeArrowheads="1"/>
          </p:cNvSpPr>
          <p:nvPr/>
        </p:nvSpPr>
        <p:spPr bwMode="auto">
          <a:xfrm>
            <a:off x="2949575" y="1736725"/>
            <a:ext cx="241141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4400">
                <a:solidFill>
                  <a:srgbClr val="000000"/>
                </a:solidFill>
                <a:latin typeface="Arial" pitchFamily="34" charset="0"/>
              </a:rPr>
              <a:t> = 1.5 μL</a:t>
            </a:r>
          </a:p>
        </p:txBody>
      </p:sp>
      <p:cxnSp>
        <p:nvCxnSpPr>
          <p:cNvPr id="16" name="Straight Arrow Connector 15"/>
          <p:cNvCxnSpPr/>
          <p:nvPr/>
        </p:nvCxnSpPr>
        <p:spPr>
          <a:xfrm flipV="1">
            <a:off x="5773738" y="3600450"/>
            <a:ext cx="0" cy="211138"/>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 name="TextBox 16"/>
          <p:cNvSpPr txBox="1">
            <a:spLocks noChangeArrowheads="1"/>
          </p:cNvSpPr>
          <p:nvPr/>
        </p:nvSpPr>
        <p:spPr bwMode="auto">
          <a:xfrm>
            <a:off x="6102350" y="3344863"/>
            <a:ext cx="2400300"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4400">
                <a:solidFill>
                  <a:srgbClr val="000000"/>
                </a:solidFill>
                <a:latin typeface="Arial" pitchFamily="34" charset="0"/>
              </a:rPr>
              <a:t> = 1.0 nL</a:t>
            </a:r>
          </a:p>
        </p:txBody>
      </p:sp>
      <p:sp>
        <p:nvSpPr>
          <p:cNvPr id="18" name="Cube 17"/>
          <p:cNvSpPr/>
          <p:nvPr/>
        </p:nvSpPr>
        <p:spPr>
          <a:xfrm>
            <a:off x="6026150" y="5146675"/>
            <a:ext cx="26988" cy="28575"/>
          </a:xfrm>
          <a:prstGeom prst="cub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9" name="TextBox 7"/>
          <p:cNvSpPr txBox="1">
            <a:spLocks noChangeArrowheads="1"/>
          </p:cNvSpPr>
          <p:nvPr/>
        </p:nvSpPr>
        <p:spPr bwMode="auto">
          <a:xfrm>
            <a:off x="4638675" y="4924425"/>
            <a:ext cx="10477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2400">
                <a:solidFill>
                  <a:srgbClr val="000000"/>
                </a:solidFill>
                <a:latin typeface="Arial" pitchFamily="34" charset="0"/>
              </a:rPr>
              <a:t>10 </a:t>
            </a:r>
            <a:r>
              <a:rPr lang="el-GR" altLang="en-US" sz="2400">
                <a:solidFill>
                  <a:srgbClr val="000000"/>
                </a:solidFill>
                <a:latin typeface="Arial" pitchFamily="34" charset="0"/>
              </a:rPr>
              <a:t>μ</a:t>
            </a:r>
            <a:r>
              <a:rPr lang="en-US" altLang="en-US" sz="2400">
                <a:solidFill>
                  <a:srgbClr val="000000"/>
                </a:solidFill>
                <a:latin typeface="Arial" pitchFamily="34" charset="0"/>
              </a:rPr>
              <a:t>m</a:t>
            </a:r>
          </a:p>
        </p:txBody>
      </p:sp>
      <p:cxnSp>
        <p:nvCxnSpPr>
          <p:cNvPr id="20" name="Straight Arrow Connector 19"/>
          <p:cNvCxnSpPr/>
          <p:nvPr/>
        </p:nvCxnSpPr>
        <p:spPr>
          <a:xfrm flipV="1">
            <a:off x="5875338" y="5156200"/>
            <a:ext cx="0" cy="1905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1" name="TextBox 20"/>
          <p:cNvSpPr txBox="1">
            <a:spLocks noChangeArrowheads="1"/>
          </p:cNvSpPr>
          <p:nvPr/>
        </p:nvSpPr>
        <p:spPr bwMode="auto">
          <a:xfrm>
            <a:off x="6165850" y="4784725"/>
            <a:ext cx="239871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4400">
                <a:solidFill>
                  <a:srgbClr val="000000"/>
                </a:solidFill>
                <a:latin typeface="Arial" pitchFamily="34" charset="0"/>
              </a:rPr>
              <a:t> = 1.0 pL</a:t>
            </a:r>
          </a:p>
        </p:txBody>
      </p:sp>
      <p:sp>
        <p:nvSpPr>
          <p:cNvPr id="14" name="Rectangle 13"/>
          <p:cNvSpPr>
            <a:spLocks noChangeArrowheads="1"/>
          </p:cNvSpPr>
          <p:nvPr/>
        </p:nvSpPr>
        <p:spPr bwMode="auto">
          <a:xfrm>
            <a:off x="5729288" y="301625"/>
            <a:ext cx="25795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altLang="en-US" sz="4400" dirty="0">
                <a:solidFill>
                  <a:srgbClr val="000000"/>
                </a:solidFill>
                <a:latin typeface="Calibri" pitchFamily="34" charset="0"/>
              </a:rPr>
              <a:t>and </a:t>
            </a:r>
            <a:r>
              <a:rPr lang="en-US" altLang="en-US" sz="4400" dirty="0" smtClean="0">
                <a:solidFill>
                  <a:srgbClr val="000000"/>
                </a:solidFill>
                <a:latin typeface="Calibri" pitchFamily="34" charset="0"/>
              </a:rPr>
              <a:t>2016?</a:t>
            </a:r>
            <a:endParaRPr lang="en-US" altLang="en-US" dirty="0">
              <a:solidFill>
                <a:srgbClr val="000000"/>
              </a:solidFill>
              <a:latin typeface="Calibri" pitchFamily="34" charset="0"/>
            </a:endParaRPr>
          </a:p>
        </p:txBody>
      </p:sp>
      <p:sp>
        <p:nvSpPr>
          <p:cNvPr id="22" name="Cube 21"/>
          <p:cNvSpPr/>
          <p:nvPr/>
        </p:nvSpPr>
        <p:spPr>
          <a:xfrm>
            <a:off x="6022296" y="6046561"/>
            <a:ext cx="9144" cy="9144"/>
          </a:xfrm>
          <a:prstGeom prst="cub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 name="TextBox 7"/>
          <p:cNvSpPr txBox="1">
            <a:spLocks noChangeArrowheads="1"/>
          </p:cNvSpPr>
          <p:nvPr/>
        </p:nvSpPr>
        <p:spPr bwMode="auto">
          <a:xfrm>
            <a:off x="4634821" y="5824311"/>
            <a:ext cx="8755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2400" dirty="0" smtClean="0">
                <a:solidFill>
                  <a:srgbClr val="000000"/>
                </a:solidFill>
                <a:latin typeface="Arial" pitchFamily="34" charset="0"/>
              </a:rPr>
              <a:t>1 </a:t>
            </a:r>
            <a:r>
              <a:rPr lang="el-GR" altLang="en-US" sz="2400" dirty="0">
                <a:solidFill>
                  <a:srgbClr val="000000"/>
                </a:solidFill>
                <a:latin typeface="Arial" pitchFamily="34" charset="0"/>
              </a:rPr>
              <a:t>μ</a:t>
            </a:r>
            <a:r>
              <a:rPr lang="en-US" altLang="en-US" sz="2400" dirty="0">
                <a:solidFill>
                  <a:srgbClr val="000000"/>
                </a:solidFill>
                <a:latin typeface="Arial" pitchFamily="34" charset="0"/>
              </a:rPr>
              <a:t>m</a:t>
            </a:r>
          </a:p>
        </p:txBody>
      </p:sp>
      <p:sp>
        <p:nvSpPr>
          <p:cNvPr id="25" name="TextBox 24"/>
          <p:cNvSpPr txBox="1">
            <a:spLocks noChangeArrowheads="1"/>
          </p:cNvSpPr>
          <p:nvPr/>
        </p:nvSpPr>
        <p:spPr bwMode="auto">
          <a:xfrm>
            <a:off x="6161996" y="5684611"/>
            <a:ext cx="224292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4400" dirty="0">
                <a:solidFill>
                  <a:srgbClr val="000000"/>
                </a:solidFill>
                <a:latin typeface="Arial" pitchFamily="34" charset="0"/>
              </a:rPr>
              <a:t> = 1.0 </a:t>
            </a:r>
            <a:r>
              <a:rPr lang="en-US" altLang="en-US" sz="4400" dirty="0" err="1" smtClean="0">
                <a:solidFill>
                  <a:srgbClr val="000000"/>
                </a:solidFill>
                <a:latin typeface="Arial" pitchFamily="34" charset="0"/>
              </a:rPr>
              <a:t>fL</a:t>
            </a:r>
            <a:endParaRPr lang="en-US" altLang="en-US" sz="4400" dirty="0">
              <a:solidFill>
                <a:srgbClr val="000000"/>
              </a:solidFill>
              <a:latin typeface="Arial" pitchFamily="34" charset="0"/>
            </a:endParaRPr>
          </a:p>
        </p:txBody>
      </p:sp>
    </p:spTree>
    <p:extLst>
      <p:ext uri="{BB962C8B-B14F-4D97-AF65-F5344CB8AC3E}">
        <p14:creationId xmlns:p14="http://schemas.microsoft.com/office/powerpoint/2010/main" val="320919858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70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9702" grpId="0"/>
      <p:bldP spid="15" grpId="0"/>
      <p:bldP spid="17" grpId="0"/>
      <p:bldP spid="18" grpId="0" animBg="1"/>
      <p:bldP spid="19" grpId="0"/>
      <p:bldP spid="21" grpId="0"/>
      <p:bldP spid="14" grpId="0"/>
      <p:bldP spid="22" grpId="0" animBg="1"/>
      <p:bldP spid="23" grpId="0"/>
      <p:bldP spid="25"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49382" y="990600"/>
            <a:ext cx="8381999" cy="5693866"/>
          </a:xfrm>
          <a:prstGeom prst="rect">
            <a:avLst/>
          </a:prstGeom>
          <a:noFill/>
        </p:spPr>
        <p:txBody>
          <a:bodyPr wrap="square" rtlCol="0">
            <a:spAutoFit/>
          </a:bodyPr>
          <a:lstStyle/>
          <a:p>
            <a:pPr fontAlgn="auto">
              <a:spcBef>
                <a:spcPts val="0"/>
              </a:spcBef>
              <a:spcAft>
                <a:spcPts val="0"/>
              </a:spcAft>
            </a:pPr>
            <a:r>
              <a:rPr lang="en-US" sz="1400" dirty="0">
                <a:solidFill>
                  <a:prstClr val="black"/>
                </a:solidFill>
                <a:latin typeface="Calibri"/>
              </a:rPr>
              <a:t>Dear James</a:t>
            </a:r>
          </a:p>
          <a:p>
            <a:pPr fontAlgn="auto">
              <a:spcBef>
                <a:spcPts val="0"/>
              </a:spcBef>
              <a:spcAft>
                <a:spcPts val="0"/>
              </a:spcAft>
            </a:pPr>
            <a:endParaRPr lang="en-US" sz="1400" dirty="0">
              <a:solidFill>
                <a:prstClr val="black"/>
              </a:solidFill>
              <a:latin typeface="Calibri"/>
            </a:endParaRPr>
          </a:p>
          <a:p>
            <a:pPr fontAlgn="auto">
              <a:spcBef>
                <a:spcPts val="0"/>
              </a:spcBef>
              <a:spcAft>
                <a:spcPts val="0"/>
              </a:spcAft>
            </a:pPr>
            <a:r>
              <a:rPr lang="en-US" sz="1400" dirty="0">
                <a:solidFill>
                  <a:prstClr val="black"/>
                </a:solidFill>
                <a:latin typeface="Calibri"/>
              </a:rPr>
              <a:t>The story of the two forms of lysozyme crystals goes back to about 1964 when it was found that the diffraction patterns from different crystals could be placed in one of two classes depending on their intensities. This discovery was a big set back at the time and I can remember a lecture title being changed from the 'The structure of lysozyme' to 'The structure of lysozyme two steps forward and one step back'. Thereafter the crystals were screened based on intensities of the (11,11,l) rows to distinguish them (e.g. 11,11,4 &gt; 11,11,5 in one form and vice versa in another). Data were collected only for those that fulfilled the Type II criteria. (These reflections were easy to measure on the linear </a:t>
            </a:r>
            <a:r>
              <a:rPr lang="en-US" sz="1400" dirty="0" err="1">
                <a:solidFill>
                  <a:prstClr val="black"/>
                </a:solidFill>
                <a:latin typeface="Calibri"/>
              </a:rPr>
              <a:t>diffractometer</a:t>
            </a:r>
            <a:r>
              <a:rPr lang="en-US" sz="1400" dirty="0">
                <a:solidFill>
                  <a:prstClr val="black"/>
                </a:solidFill>
                <a:latin typeface="Calibri"/>
              </a:rPr>
              <a:t> because crystals were mounted to rotate about the diagonal axis). As I recall both Type I and Type II could be found in the same </a:t>
            </a:r>
            <a:r>
              <a:rPr lang="en-US" sz="1400" dirty="0" err="1">
                <a:solidFill>
                  <a:prstClr val="black"/>
                </a:solidFill>
                <a:latin typeface="Calibri"/>
              </a:rPr>
              <a:t>crystallisation</a:t>
            </a:r>
            <a:r>
              <a:rPr lang="en-US" sz="1400" dirty="0">
                <a:solidFill>
                  <a:prstClr val="black"/>
                </a:solidFill>
                <a:latin typeface="Calibri"/>
              </a:rPr>
              <a:t> batch . Although sometimes the external morphology allowed recognition this was not infallible. </a:t>
            </a:r>
          </a:p>
          <a:p>
            <a:pPr fontAlgn="auto">
              <a:spcBef>
                <a:spcPts val="0"/>
              </a:spcBef>
              <a:spcAft>
                <a:spcPts val="0"/>
              </a:spcAft>
            </a:pPr>
            <a:endParaRPr lang="en-US" sz="1400" dirty="0">
              <a:solidFill>
                <a:prstClr val="black"/>
              </a:solidFill>
              <a:latin typeface="Calibri"/>
            </a:endParaRPr>
          </a:p>
          <a:p>
            <a:pPr fontAlgn="auto">
              <a:spcBef>
                <a:spcPts val="0"/>
              </a:spcBef>
              <a:spcAft>
                <a:spcPts val="0"/>
              </a:spcAft>
            </a:pPr>
            <a:r>
              <a:rPr lang="en-US" sz="1400" dirty="0">
                <a:solidFill>
                  <a:prstClr val="black"/>
                </a:solidFill>
                <a:latin typeface="Calibri"/>
              </a:rPr>
              <a:t>The structure was based on Type II crystals. Later a graduate student Helen </a:t>
            </a:r>
            <a:r>
              <a:rPr lang="en-US" sz="1400" dirty="0" err="1">
                <a:solidFill>
                  <a:prstClr val="black"/>
                </a:solidFill>
                <a:latin typeface="Calibri"/>
              </a:rPr>
              <a:t>Handoll</a:t>
            </a:r>
            <a:r>
              <a:rPr lang="en-US" sz="1400" dirty="0">
                <a:solidFill>
                  <a:prstClr val="black"/>
                </a:solidFill>
                <a:latin typeface="Calibri"/>
              </a:rPr>
              <a:t> examined Type I. The work, which was in the early days and before refinement </a:t>
            </a:r>
            <a:r>
              <a:rPr lang="en-US" sz="1400" dirty="0" err="1">
                <a:solidFill>
                  <a:prstClr val="black"/>
                </a:solidFill>
                <a:latin typeface="Calibri"/>
              </a:rPr>
              <a:t>programmes</a:t>
            </a:r>
            <a:r>
              <a:rPr lang="en-US" sz="1400" dirty="0">
                <a:solidFill>
                  <a:prstClr val="black"/>
                </a:solidFill>
                <a:latin typeface="Calibri"/>
              </a:rPr>
              <a:t>, seemed to suggest that the differences lay in the arrangement of water or chloride molecules (Lysozyme was </a:t>
            </a:r>
            <a:r>
              <a:rPr lang="en-US" sz="1400" dirty="0" err="1">
                <a:solidFill>
                  <a:prstClr val="black"/>
                </a:solidFill>
                <a:latin typeface="Calibri"/>
              </a:rPr>
              <a:t>crystallised</a:t>
            </a:r>
            <a:r>
              <a:rPr lang="en-US" sz="1400" dirty="0">
                <a:solidFill>
                  <a:prstClr val="black"/>
                </a:solidFill>
                <a:latin typeface="Calibri"/>
              </a:rPr>
              <a:t> from </a:t>
            </a:r>
            <a:r>
              <a:rPr lang="en-US" sz="1400" dirty="0" err="1">
                <a:solidFill>
                  <a:prstClr val="black"/>
                </a:solidFill>
                <a:latin typeface="Calibri"/>
              </a:rPr>
              <a:t>NaCl</a:t>
            </a:r>
            <a:r>
              <a:rPr lang="en-US" sz="1400" dirty="0">
                <a:solidFill>
                  <a:prstClr val="black"/>
                </a:solidFill>
                <a:latin typeface="Calibri"/>
              </a:rPr>
              <a:t>). But the work was never written up. Keith Wilson at one stage was following this up as lysozyme was being used to test data collection strategies but I do not know the outcome. </a:t>
            </a:r>
          </a:p>
          <a:p>
            <a:pPr fontAlgn="auto">
              <a:spcBef>
                <a:spcPts val="0"/>
              </a:spcBef>
              <a:spcAft>
                <a:spcPts val="0"/>
              </a:spcAft>
            </a:pPr>
            <a:endParaRPr lang="en-US" sz="1400" dirty="0">
              <a:solidFill>
                <a:prstClr val="black"/>
              </a:solidFill>
              <a:latin typeface="Calibri"/>
            </a:endParaRPr>
          </a:p>
          <a:p>
            <a:pPr fontAlgn="auto">
              <a:spcBef>
                <a:spcPts val="0"/>
              </a:spcBef>
              <a:spcAft>
                <a:spcPts val="0"/>
              </a:spcAft>
            </a:pPr>
            <a:r>
              <a:rPr lang="en-US" sz="1400" dirty="0">
                <a:solidFill>
                  <a:prstClr val="black"/>
                </a:solidFill>
                <a:latin typeface="Calibri"/>
              </a:rPr>
              <a:t>An account of this is given in International Table Volume F (</a:t>
            </a:r>
            <a:r>
              <a:rPr lang="en-US" sz="1400" dirty="0" err="1">
                <a:solidFill>
                  <a:prstClr val="black"/>
                </a:solidFill>
                <a:latin typeface="Calibri"/>
              </a:rPr>
              <a:t>Rossmann</a:t>
            </a:r>
            <a:r>
              <a:rPr lang="en-US" sz="1400" dirty="0">
                <a:solidFill>
                  <a:prstClr val="black"/>
                </a:solidFill>
                <a:latin typeface="Calibri"/>
              </a:rPr>
              <a:t> and Arnold edited 2001) p760. </a:t>
            </a:r>
          </a:p>
          <a:p>
            <a:pPr fontAlgn="auto">
              <a:spcBef>
                <a:spcPts val="0"/>
              </a:spcBef>
              <a:spcAft>
                <a:spcPts val="0"/>
              </a:spcAft>
            </a:pPr>
            <a:endParaRPr lang="en-US" sz="1400" dirty="0">
              <a:solidFill>
                <a:prstClr val="black"/>
              </a:solidFill>
              <a:latin typeface="Calibri"/>
            </a:endParaRPr>
          </a:p>
          <a:p>
            <a:pPr fontAlgn="auto">
              <a:spcBef>
                <a:spcPts val="0"/>
              </a:spcBef>
              <a:spcAft>
                <a:spcPts val="0"/>
              </a:spcAft>
            </a:pPr>
            <a:r>
              <a:rPr lang="en-US" sz="1400" dirty="0">
                <a:solidFill>
                  <a:prstClr val="black"/>
                </a:solidFill>
                <a:latin typeface="Calibri"/>
              </a:rPr>
              <a:t>Tony North was much involved in sorting this out and if you wanted more info he would be the person to contact. I hope this is helpful. Do let me know if you need more. </a:t>
            </a:r>
          </a:p>
          <a:p>
            <a:pPr fontAlgn="auto">
              <a:spcBef>
                <a:spcPts val="0"/>
              </a:spcBef>
              <a:spcAft>
                <a:spcPts val="0"/>
              </a:spcAft>
            </a:pPr>
            <a:endParaRPr lang="en-US" sz="1400" dirty="0">
              <a:solidFill>
                <a:prstClr val="black"/>
              </a:solidFill>
              <a:latin typeface="Calibri"/>
            </a:endParaRPr>
          </a:p>
          <a:p>
            <a:pPr fontAlgn="auto">
              <a:spcBef>
                <a:spcPts val="0"/>
              </a:spcBef>
              <a:spcAft>
                <a:spcPts val="0"/>
              </a:spcAft>
            </a:pPr>
            <a:r>
              <a:rPr lang="en-US" sz="1400" dirty="0">
                <a:solidFill>
                  <a:prstClr val="black"/>
                </a:solidFill>
                <a:latin typeface="Calibri"/>
              </a:rPr>
              <a:t>Best wishes </a:t>
            </a:r>
          </a:p>
          <a:p>
            <a:pPr fontAlgn="auto">
              <a:spcBef>
                <a:spcPts val="0"/>
              </a:spcBef>
              <a:spcAft>
                <a:spcPts val="0"/>
              </a:spcAft>
            </a:pPr>
            <a:endParaRPr lang="en-US" sz="1400" dirty="0">
              <a:solidFill>
                <a:prstClr val="black"/>
              </a:solidFill>
              <a:latin typeface="Calibri"/>
            </a:endParaRPr>
          </a:p>
          <a:p>
            <a:pPr fontAlgn="auto">
              <a:spcBef>
                <a:spcPts val="0"/>
              </a:spcBef>
              <a:spcAft>
                <a:spcPts val="0"/>
              </a:spcAft>
            </a:pPr>
            <a:r>
              <a:rPr lang="en-US" sz="1400" dirty="0">
                <a:solidFill>
                  <a:prstClr val="black"/>
                </a:solidFill>
                <a:latin typeface="Calibri"/>
              </a:rPr>
              <a:t>Louise </a:t>
            </a:r>
          </a:p>
        </p:txBody>
      </p:sp>
      <p:sp>
        <p:nvSpPr>
          <p:cNvPr id="5" name="Title 1"/>
          <p:cNvSpPr txBox="1">
            <a:spLocks/>
          </p:cNvSpPr>
          <p:nvPr/>
        </p:nvSpPr>
        <p:spPr>
          <a:xfrm>
            <a:off x="457200" y="0"/>
            <a:ext cx="82296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smtClean="0">
                <a:solidFill>
                  <a:prstClr val="black"/>
                </a:solidFill>
              </a:rPr>
              <a:t>Non-isomorphism in lysozyme</a:t>
            </a:r>
            <a:endParaRPr lang="en-US" dirty="0">
              <a:solidFill>
                <a:prstClr val="black"/>
              </a:solidFill>
            </a:endParaRPr>
          </a:p>
        </p:txBody>
      </p:sp>
      <p:sp>
        <p:nvSpPr>
          <p:cNvPr id="2" name="Oval 1"/>
          <p:cNvSpPr/>
          <p:nvPr/>
        </p:nvSpPr>
        <p:spPr>
          <a:xfrm>
            <a:off x="4114800" y="2895600"/>
            <a:ext cx="2286000" cy="3810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2938421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8547" name="Rectangle 2"/>
          <p:cNvSpPr>
            <a:spLocks noGrp="1" noChangeArrowheads="1"/>
          </p:cNvSpPr>
          <p:nvPr>
            <p:ph type="title"/>
          </p:nvPr>
        </p:nvSpPr>
        <p:spPr>
          <a:xfrm>
            <a:off x="685800" y="196850"/>
            <a:ext cx="7772400" cy="1143000"/>
          </a:xfrm>
        </p:spPr>
        <p:txBody>
          <a:bodyPr/>
          <a:lstStyle/>
          <a:p>
            <a:pPr eaLnBrk="1" hangingPunct="1"/>
            <a:r>
              <a:rPr lang="en-US" altLang="en-US" sz="5400" smtClean="0"/>
              <a:t>Basic Principles</a:t>
            </a:r>
          </a:p>
        </p:txBody>
      </p:sp>
      <p:sp>
        <p:nvSpPr>
          <p:cNvPr id="438275" name="Rectangle 3"/>
          <p:cNvSpPr>
            <a:spLocks noGrp="1" noChangeArrowheads="1"/>
          </p:cNvSpPr>
          <p:nvPr>
            <p:ph type="body" idx="1"/>
          </p:nvPr>
        </p:nvSpPr>
        <p:spPr>
          <a:xfrm>
            <a:off x="300038" y="1600200"/>
            <a:ext cx="8386762" cy="4525963"/>
          </a:xfrm>
        </p:spPr>
        <p:txBody>
          <a:bodyPr/>
          <a:lstStyle/>
          <a:p>
            <a:pPr eaLnBrk="1" hangingPunct="1">
              <a:buFontTx/>
              <a:buNone/>
            </a:pPr>
            <a:r>
              <a:rPr lang="en-US" altLang="en-US" smtClean="0"/>
              <a:t>“Hell, there are </a:t>
            </a:r>
            <a:r>
              <a:rPr lang="en-US" altLang="en-US" smtClean="0">
                <a:solidFill>
                  <a:srgbClr val="990000"/>
                </a:solidFill>
              </a:rPr>
              <a:t>NO RULES</a:t>
            </a:r>
            <a:r>
              <a:rPr lang="en-US" altLang="en-US" smtClean="0"/>
              <a:t> here - we're trying to accomplish something.”</a:t>
            </a:r>
          </a:p>
          <a:p>
            <a:pPr algn="r" eaLnBrk="1" hangingPunct="1">
              <a:buFontTx/>
              <a:buNone/>
            </a:pPr>
            <a:r>
              <a:rPr lang="en-US" altLang="en-US" sz="2000" smtClean="0"/>
              <a:t>Thomas A. Edison – inventor</a:t>
            </a:r>
          </a:p>
          <a:p>
            <a:pPr algn="ctr" eaLnBrk="1" hangingPunct="1">
              <a:buFontTx/>
              <a:buNone/>
            </a:pPr>
            <a:endParaRPr lang="en-US" altLang="en-US" smtClean="0"/>
          </a:p>
          <a:p>
            <a:pPr eaLnBrk="1" hangingPunct="1">
              <a:buFontTx/>
              <a:buNone/>
            </a:pPr>
            <a:r>
              <a:rPr lang="en-US" altLang="en-US" smtClean="0"/>
              <a:t>“You’ve got to have an </a:t>
            </a:r>
            <a:r>
              <a:rPr lang="en-US" altLang="en-US" smtClean="0">
                <a:solidFill>
                  <a:srgbClr val="990000"/>
                </a:solidFill>
              </a:rPr>
              <a:t>ASSAY</a:t>
            </a:r>
            <a:r>
              <a:rPr lang="en-US" altLang="en-US" smtClean="0"/>
              <a:t>.”</a:t>
            </a:r>
          </a:p>
          <a:p>
            <a:pPr algn="r" eaLnBrk="1" hangingPunct="1">
              <a:buFontTx/>
              <a:buNone/>
            </a:pPr>
            <a:r>
              <a:rPr lang="en-US" altLang="en-US" sz="2000" smtClean="0"/>
              <a:t>Arthur Kornberg – Nobel Laureate</a:t>
            </a:r>
          </a:p>
          <a:p>
            <a:pPr algn="ctr" eaLnBrk="1" hangingPunct="1">
              <a:buFontTx/>
              <a:buNone/>
            </a:pPr>
            <a:endParaRPr lang="en-US" altLang="en-US" sz="2000" smtClean="0"/>
          </a:p>
          <a:p>
            <a:pPr eaLnBrk="1" hangingPunct="1">
              <a:buFontTx/>
              <a:buNone/>
            </a:pPr>
            <a:r>
              <a:rPr lang="en-US" altLang="en-US" smtClean="0"/>
              <a:t>“Control, control, you must learn </a:t>
            </a:r>
            <a:r>
              <a:rPr lang="en-US" altLang="en-US" smtClean="0">
                <a:solidFill>
                  <a:srgbClr val="990000"/>
                </a:solidFill>
              </a:rPr>
              <a:t>CONTROL</a:t>
            </a:r>
            <a:r>
              <a:rPr lang="en-US" altLang="en-US" smtClean="0"/>
              <a:t>!”</a:t>
            </a:r>
          </a:p>
          <a:p>
            <a:pPr algn="r" eaLnBrk="1" hangingPunct="1">
              <a:buFontTx/>
              <a:buNone/>
            </a:pPr>
            <a:r>
              <a:rPr lang="en-US" altLang="en-US" sz="2000" smtClean="0"/>
              <a:t>Yoda – Jedi Master</a:t>
            </a:r>
          </a:p>
          <a:p>
            <a:pPr eaLnBrk="1" hangingPunct="1">
              <a:buFontTx/>
              <a:buNone/>
            </a:pPr>
            <a:endParaRPr lang="en-US" altLang="en-US" sz="2000" smtClean="0"/>
          </a:p>
        </p:txBody>
      </p:sp>
    </p:spTree>
    <p:extLst>
      <p:ext uri="{BB962C8B-B14F-4D97-AF65-F5344CB8AC3E}">
        <p14:creationId xmlns:p14="http://schemas.microsoft.com/office/powerpoint/2010/main" val="33962819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3827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8275">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3827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38275">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382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38275">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011" name="Object 3"/>
          <p:cNvGraphicFramePr>
            <a:graphicFrameLocks noChangeAspect="1"/>
          </p:cNvGraphicFramePr>
          <p:nvPr>
            <p:extLst>
              <p:ext uri="{D42A27DB-BD31-4B8C-83A1-F6EECF244321}">
                <p14:modId xmlns:p14="http://schemas.microsoft.com/office/powerpoint/2010/main" val="634687233"/>
              </p:ext>
            </p:extLst>
          </p:nvPr>
        </p:nvGraphicFramePr>
        <p:xfrm>
          <a:off x="669925" y="938213"/>
          <a:ext cx="7937500" cy="5694362"/>
        </p:xfrm>
        <a:graphic>
          <a:graphicData uri="http://schemas.openxmlformats.org/presentationml/2006/ole">
            <mc:AlternateContent xmlns:mc="http://schemas.openxmlformats.org/markup-compatibility/2006">
              <mc:Choice xmlns:v="urn:schemas-microsoft-com:vml" Requires="v">
                <p:oleObj spid="_x0000_s769053" name="Chart" r:id="rId3" imgW="6458065" imgH="4629091" progId="MSGraph.Chart.8">
                  <p:embed followColorScheme="full"/>
                </p:oleObj>
              </mc:Choice>
              <mc:Fallback>
                <p:oleObj name="Chart" r:id="rId3" imgW="6458065" imgH="4629091" progId="MSGraph.Chart.8">
                  <p:embed followColorScheme="full"/>
                  <p:pic>
                    <p:nvPicPr>
                      <p:cNvPr id="0" name=""/>
                      <p:cNvPicPr>
                        <a:picLocks noChangeAspect="1" noChangeArrowheads="1"/>
                      </p:cNvPicPr>
                      <p:nvPr/>
                    </p:nvPicPr>
                    <p:blipFill>
                      <a:blip r:embed="rId4"/>
                      <a:srcRect/>
                      <a:stretch>
                        <a:fillRect/>
                      </a:stretch>
                    </p:blipFill>
                    <p:spPr bwMode="auto">
                      <a:xfrm>
                        <a:off x="669925" y="938213"/>
                        <a:ext cx="7937500" cy="56943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3012" name="Text Box 4"/>
          <p:cNvSpPr txBox="1">
            <a:spLocks noChangeArrowheads="1"/>
          </p:cNvSpPr>
          <p:nvPr/>
        </p:nvSpPr>
        <p:spPr bwMode="auto">
          <a:xfrm>
            <a:off x="3519306" y="6057900"/>
            <a:ext cx="284834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2800" b="1" dirty="0" smtClean="0"/>
              <a:t>Johnson’s ratio</a:t>
            </a:r>
            <a:endParaRPr lang="en-US" sz="2800" b="1" dirty="0"/>
          </a:p>
        </p:txBody>
      </p:sp>
      <p:sp>
        <p:nvSpPr>
          <p:cNvPr id="43013" name="Text Box 5"/>
          <p:cNvSpPr txBox="1">
            <a:spLocks noChangeArrowheads="1"/>
          </p:cNvSpPr>
          <p:nvPr/>
        </p:nvSpPr>
        <p:spPr bwMode="auto">
          <a:xfrm rot="-5400000">
            <a:off x="-1372218" y="3056265"/>
            <a:ext cx="354295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2800" b="1" dirty="0" smtClean="0"/>
              <a:t>Structure factor (e</a:t>
            </a:r>
            <a:r>
              <a:rPr lang="en-US" sz="2800" b="1" baseline="30000" dirty="0" smtClean="0"/>
              <a:t>-</a:t>
            </a:r>
            <a:r>
              <a:rPr lang="en-US" sz="2800" b="1" dirty="0" smtClean="0"/>
              <a:t>)</a:t>
            </a:r>
            <a:endParaRPr lang="en-US" sz="2800" b="1" dirty="0"/>
          </a:p>
        </p:txBody>
      </p:sp>
      <p:sp>
        <p:nvSpPr>
          <p:cNvPr id="7" name="Title 1"/>
          <p:cNvSpPr txBox="1">
            <a:spLocks/>
          </p:cNvSpPr>
          <p:nvPr/>
        </p:nvSpPr>
        <p:spPr>
          <a:xfrm>
            <a:off x="457200" y="0"/>
            <a:ext cx="82296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mtClean="0"/>
              <a:t>Non-isomorphism in lysozyme</a:t>
            </a:r>
            <a:endParaRPr lang="en-US" dirty="0"/>
          </a:p>
        </p:txBody>
      </p:sp>
    </p:spTree>
    <p:extLst>
      <p:ext uri="{BB962C8B-B14F-4D97-AF65-F5344CB8AC3E}">
        <p14:creationId xmlns:p14="http://schemas.microsoft.com/office/powerpoint/2010/main" val="1994192143"/>
      </p:ext>
    </p:extLst>
  </p:cSld>
  <p:clrMapOvr>
    <a:masterClrMapping/>
  </p:clrMapOvr>
  <p:transition/>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011" name="Object 3"/>
          <p:cNvGraphicFramePr>
            <a:graphicFrameLocks noChangeAspect="1"/>
          </p:cNvGraphicFramePr>
          <p:nvPr>
            <p:extLst>
              <p:ext uri="{D42A27DB-BD31-4B8C-83A1-F6EECF244321}">
                <p14:modId xmlns:p14="http://schemas.microsoft.com/office/powerpoint/2010/main" val="169712763"/>
              </p:ext>
            </p:extLst>
          </p:nvPr>
        </p:nvGraphicFramePr>
        <p:xfrm>
          <a:off x="669925" y="938213"/>
          <a:ext cx="7937500" cy="5694362"/>
        </p:xfrm>
        <a:graphic>
          <a:graphicData uri="http://schemas.openxmlformats.org/presentationml/2006/ole">
            <mc:AlternateContent xmlns:mc="http://schemas.openxmlformats.org/markup-compatibility/2006">
              <mc:Choice xmlns:v="urn:schemas-microsoft-com:vml" Requires="v">
                <p:oleObj spid="_x0000_s770077" name="Chart" r:id="rId3" imgW="6458065" imgH="4629091" progId="MSGraph.Chart.8">
                  <p:embed followColorScheme="full"/>
                </p:oleObj>
              </mc:Choice>
              <mc:Fallback>
                <p:oleObj name="Chart" r:id="rId3" imgW="6458065" imgH="4629091" progId="MSGraph.Chart.8">
                  <p:embed followColorScheme="full"/>
                  <p:pic>
                    <p:nvPicPr>
                      <p:cNvPr id="0" name=""/>
                      <p:cNvPicPr>
                        <a:picLocks noChangeAspect="1" noChangeArrowheads="1"/>
                      </p:cNvPicPr>
                      <p:nvPr/>
                    </p:nvPicPr>
                    <p:blipFill>
                      <a:blip r:embed="rId4"/>
                      <a:srcRect/>
                      <a:stretch>
                        <a:fillRect/>
                      </a:stretch>
                    </p:blipFill>
                    <p:spPr bwMode="auto">
                      <a:xfrm>
                        <a:off x="669925" y="938213"/>
                        <a:ext cx="7937500" cy="56943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3012" name="Text Box 4"/>
          <p:cNvSpPr txBox="1">
            <a:spLocks noChangeArrowheads="1"/>
          </p:cNvSpPr>
          <p:nvPr/>
        </p:nvSpPr>
        <p:spPr bwMode="auto">
          <a:xfrm>
            <a:off x="3519306" y="6057900"/>
            <a:ext cx="284834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2800" b="1" dirty="0" smtClean="0"/>
              <a:t>Johnson’s ratio</a:t>
            </a:r>
            <a:endParaRPr lang="en-US" sz="2800" b="1" dirty="0"/>
          </a:p>
        </p:txBody>
      </p:sp>
      <p:sp>
        <p:nvSpPr>
          <p:cNvPr id="43013" name="Text Box 5"/>
          <p:cNvSpPr txBox="1">
            <a:spLocks noChangeArrowheads="1"/>
          </p:cNvSpPr>
          <p:nvPr/>
        </p:nvSpPr>
        <p:spPr bwMode="auto">
          <a:xfrm rot="-5400000">
            <a:off x="-1372218" y="3056265"/>
            <a:ext cx="354295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2800" b="1" dirty="0" smtClean="0"/>
              <a:t>Structure factor (e</a:t>
            </a:r>
            <a:r>
              <a:rPr lang="en-US" sz="2800" b="1" baseline="30000" dirty="0" smtClean="0"/>
              <a:t>-</a:t>
            </a:r>
            <a:r>
              <a:rPr lang="en-US" sz="2800" b="1" dirty="0" smtClean="0"/>
              <a:t>)</a:t>
            </a:r>
            <a:endParaRPr lang="en-US" sz="2800" b="1" dirty="0"/>
          </a:p>
        </p:txBody>
      </p:sp>
      <p:sp>
        <p:nvSpPr>
          <p:cNvPr id="7" name="Title 1"/>
          <p:cNvSpPr txBox="1">
            <a:spLocks/>
          </p:cNvSpPr>
          <p:nvPr/>
        </p:nvSpPr>
        <p:spPr>
          <a:xfrm>
            <a:off x="457200" y="0"/>
            <a:ext cx="82296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mtClean="0"/>
              <a:t>Non-isomorphism in lysozyme</a:t>
            </a:r>
            <a:endParaRPr lang="en-US" dirty="0"/>
          </a:p>
        </p:txBody>
      </p:sp>
      <p:sp>
        <p:nvSpPr>
          <p:cNvPr id="2" name="Oval 1"/>
          <p:cNvSpPr/>
          <p:nvPr/>
        </p:nvSpPr>
        <p:spPr>
          <a:xfrm>
            <a:off x="1981200" y="1981200"/>
            <a:ext cx="457200" cy="2819400"/>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7010400" y="1546396"/>
            <a:ext cx="457200" cy="2819400"/>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426634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855" y="172627"/>
            <a:ext cx="9144000" cy="66853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83592979"/>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Content Placeholder 8"/>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07661" y="-304800"/>
            <a:ext cx="8709660" cy="7543800"/>
          </a:xfrm>
        </p:spPr>
      </p:pic>
      <p:sp>
        <p:nvSpPr>
          <p:cNvPr id="2" name="Title 1"/>
          <p:cNvSpPr>
            <a:spLocks noGrp="1"/>
          </p:cNvSpPr>
          <p:nvPr>
            <p:ph type="title"/>
          </p:nvPr>
        </p:nvSpPr>
        <p:spPr>
          <a:xfrm>
            <a:off x="457200" y="0"/>
            <a:ext cx="8229600" cy="1143000"/>
          </a:xfrm>
        </p:spPr>
        <p:txBody>
          <a:bodyPr/>
          <a:lstStyle/>
          <a:p>
            <a:r>
              <a:rPr lang="en-US" dirty="0" smtClean="0"/>
              <a:t>Non-isomorphism in lysozyme</a:t>
            </a:r>
            <a:endParaRPr lang="en-US" dirty="0"/>
          </a:p>
        </p:txBody>
      </p:sp>
      <p:sp>
        <p:nvSpPr>
          <p:cNvPr id="6" name="TextBox 5"/>
          <p:cNvSpPr txBox="1"/>
          <p:nvPr/>
        </p:nvSpPr>
        <p:spPr>
          <a:xfrm>
            <a:off x="304800" y="6019799"/>
            <a:ext cx="3332772" cy="584775"/>
          </a:xfrm>
          <a:prstGeom prst="rect">
            <a:avLst/>
          </a:prstGeom>
          <a:noFill/>
        </p:spPr>
        <p:txBody>
          <a:bodyPr wrap="none" rtlCol="0">
            <a:spAutoFit/>
          </a:bodyPr>
          <a:lstStyle/>
          <a:p>
            <a:pPr fontAlgn="auto">
              <a:spcBef>
                <a:spcPts val="0"/>
              </a:spcBef>
              <a:spcAft>
                <a:spcPts val="0"/>
              </a:spcAft>
            </a:pPr>
            <a:r>
              <a:rPr lang="en-US" sz="3200" dirty="0">
                <a:solidFill>
                  <a:prstClr val="black"/>
                </a:solidFill>
                <a:latin typeface="Calibri"/>
              </a:rPr>
              <a:t>RH 84.2% </a:t>
            </a:r>
            <a:r>
              <a:rPr lang="en-US" sz="3200" dirty="0" err="1">
                <a:solidFill>
                  <a:prstClr val="black"/>
                </a:solidFill>
                <a:latin typeface="Calibri"/>
              </a:rPr>
              <a:t>vs</a:t>
            </a:r>
            <a:r>
              <a:rPr lang="en-US" sz="3200" dirty="0">
                <a:solidFill>
                  <a:prstClr val="black"/>
                </a:solidFill>
                <a:latin typeface="Calibri"/>
              </a:rPr>
              <a:t> 71.9%</a:t>
            </a:r>
          </a:p>
        </p:txBody>
      </p:sp>
      <p:sp>
        <p:nvSpPr>
          <p:cNvPr id="8" name="Rectangle 7"/>
          <p:cNvSpPr/>
          <p:nvPr/>
        </p:nvSpPr>
        <p:spPr>
          <a:xfrm>
            <a:off x="6781800" y="6050575"/>
            <a:ext cx="2135521" cy="584775"/>
          </a:xfrm>
          <a:prstGeom prst="rect">
            <a:avLst/>
          </a:prstGeom>
        </p:spPr>
        <p:txBody>
          <a:bodyPr wrap="none">
            <a:spAutoFit/>
          </a:bodyPr>
          <a:lstStyle/>
          <a:p>
            <a:pPr fontAlgn="auto">
              <a:spcBef>
                <a:spcPts val="0"/>
              </a:spcBef>
              <a:spcAft>
                <a:spcPts val="0"/>
              </a:spcAft>
            </a:pPr>
            <a:r>
              <a:rPr lang="en-US" sz="3200" dirty="0" err="1">
                <a:solidFill>
                  <a:prstClr val="black"/>
                </a:solidFill>
                <a:latin typeface="Calibri"/>
              </a:rPr>
              <a:t>R</a:t>
            </a:r>
            <a:r>
              <a:rPr lang="en-US" sz="3200" baseline="-25000" dirty="0" err="1">
                <a:solidFill>
                  <a:prstClr val="black"/>
                </a:solidFill>
                <a:latin typeface="Calibri"/>
              </a:rPr>
              <a:t>iso</a:t>
            </a:r>
            <a:r>
              <a:rPr lang="en-US" sz="3200" dirty="0">
                <a:solidFill>
                  <a:prstClr val="black"/>
                </a:solidFill>
                <a:latin typeface="Calibri"/>
              </a:rPr>
              <a:t> = 44.5%</a:t>
            </a:r>
          </a:p>
        </p:txBody>
      </p:sp>
      <p:sp>
        <p:nvSpPr>
          <p:cNvPr id="10" name="Rectangle 9"/>
          <p:cNvSpPr/>
          <p:nvPr/>
        </p:nvSpPr>
        <p:spPr>
          <a:xfrm>
            <a:off x="3672208" y="6050576"/>
            <a:ext cx="2651688" cy="584775"/>
          </a:xfrm>
          <a:prstGeom prst="rect">
            <a:avLst/>
          </a:prstGeom>
        </p:spPr>
        <p:txBody>
          <a:bodyPr wrap="none">
            <a:spAutoFit/>
          </a:bodyPr>
          <a:lstStyle/>
          <a:p>
            <a:pPr fontAlgn="auto">
              <a:spcBef>
                <a:spcPts val="0"/>
              </a:spcBef>
              <a:spcAft>
                <a:spcPts val="0"/>
              </a:spcAft>
            </a:pPr>
            <a:r>
              <a:rPr lang="en-US" sz="3200" dirty="0">
                <a:solidFill>
                  <a:prstClr val="black"/>
                </a:solidFill>
                <a:latin typeface="Calibri"/>
              </a:rPr>
              <a:t>RMSD = 0.18 Å</a:t>
            </a:r>
          </a:p>
        </p:txBody>
      </p:sp>
      <p:sp>
        <p:nvSpPr>
          <p:cNvPr id="11" name="Rectangle 10"/>
          <p:cNvSpPr/>
          <p:nvPr/>
        </p:nvSpPr>
        <p:spPr>
          <a:xfrm>
            <a:off x="-381000" y="-152400"/>
            <a:ext cx="15240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a:solidFill>
                <a:prstClr val="white"/>
              </a:solidFill>
            </a:endParaRPr>
          </a:p>
        </p:txBody>
      </p:sp>
      <p:sp>
        <p:nvSpPr>
          <p:cNvPr id="3" name="TextBox 2"/>
          <p:cNvSpPr txBox="1"/>
          <p:nvPr/>
        </p:nvSpPr>
        <p:spPr>
          <a:xfrm>
            <a:off x="7474857" y="1172028"/>
            <a:ext cx="736099" cy="646331"/>
          </a:xfrm>
          <a:prstGeom prst="rect">
            <a:avLst/>
          </a:prstGeom>
          <a:noFill/>
        </p:spPr>
        <p:txBody>
          <a:bodyPr wrap="none" rtlCol="0">
            <a:spAutoFit/>
          </a:bodyPr>
          <a:lstStyle/>
          <a:p>
            <a:r>
              <a:rPr lang="en-US" dirty="0">
                <a:solidFill>
                  <a:prstClr val="black"/>
                </a:solidFill>
              </a:rPr>
              <a:t>3aw6</a:t>
            </a:r>
          </a:p>
          <a:p>
            <a:r>
              <a:rPr lang="en-US" dirty="0">
                <a:solidFill>
                  <a:prstClr val="black"/>
                </a:solidFill>
              </a:rPr>
              <a:t>3aw7</a:t>
            </a:r>
          </a:p>
        </p:txBody>
      </p:sp>
    </p:spTree>
    <p:extLst>
      <p:ext uri="{BB962C8B-B14F-4D97-AF65-F5344CB8AC3E}">
        <p14:creationId xmlns:p14="http://schemas.microsoft.com/office/powerpoint/2010/main" val="4162895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88" name="Freeform 44"/>
          <p:cNvSpPr>
            <a:spLocks/>
          </p:cNvSpPr>
          <p:nvPr/>
        </p:nvSpPr>
        <p:spPr bwMode="auto">
          <a:xfrm>
            <a:off x="2843213" y="5305425"/>
            <a:ext cx="2905125" cy="706438"/>
          </a:xfrm>
          <a:custGeom>
            <a:avLst/>
            <a:gdLst>
              <a:gd name="T0" fmla="*/ 851 w 1830"/>
              <a:gd name="T1" fmla="*/ 6 h 540"/>
              <a:gd name="T2" fmla="*/ 912 w 1830"/>
              <a:gd name="T3" fmla="*/ 7 h 540"/>
              <a:gd name="T4" fmla="*/ 979 w 1830"/>
              <a:gd name="T5" fmla="*/ 7 h 540"/>
              <a:gd name="T6" fmla="*/ 1065 w 1830"/>
              <a:gd name="T7" fmla="*/ 15 h 540"/>
              <a:gd name="T8" fmla="*/ 1168 w 1830"/>
              <a:gd name="T9" fmla="*/ 30 h 540"/>
              <a:gd name="T10" fmla="*/ 1252 w 1830"/>
              <a:gd name="T11" fmla="*/ 45 h 540"/>
              <a:gd name="T12" fmla="*/ 1358 w 1830"/>
              <a:gd name="T13" fmla="*/ 71 h 540"/>
              <a:gd name="T14" fmla="*/ 1469 w 1830"/>
              <a:gd name="T15" fmla="*/ 109 h 540"/>
              <a:gd name="T16" fmla="*/ 1574 w 1830"/>
              <a:gd name="T17" fmla="*/ 154 h 540"/>
              <a:gd name="T18" fmla="*/ 1636 w 1830"/>
              <a:gd name="T19" fmla="*/ 188 h 540"/>
              <a:gd name="T20" fmla="*/ 1713 w 1830"/>
              <a:gd name="T21" fmla="*/ 233 h 540"/>
              <a:gd name="T22" fmla="*/ 1759 w 1830"/>
              <a:gd name="T23" fmla="*/ 268 h 540"/>
              <a:gd name="T24" fmla="*/ 1781 w 1830"/>
              <a:gd name="T25" fmla="*/ 293 h 540"/>
              <a:gd name="T26" fmla="*/ 1791 w 1830"/>
              <a:gd name="T27" fmla="*/ 302 h 540"/>
              <a:gd name="T28" fmla="*/ 1544 w 1830"/>
              <a:gd name="T29" fmla="*/ 449 h 540"/>
              <a:gd name="T30" fmla="*/ 1037 w 1830"/>
              <a:gd name="T31" fmla="*/ 529 h 540"/>
              <a:gd name="T32" fmla="*/ 111 w 1830"/>
              <a:gd name="T33" fmla="*/ 382 h 540"/>
              <a:gd name="T34" fmla="*/ 374 w 1830"/>
              <a:gd name="T35" fmla="*/ 143 h 540"/>
              <a:gd name="T36" fmla="*/ 572 w 1830"/>
              <a:gd name="T37" fmla="*/ 53 h 540"/>
              <a:gd name="T38" fmla="*/ 720 w 1830"/>
              <a:gd name="T39" fmla="*/ 20 h 540"/>
              <a:gd name="T40" fmla="*/ 851 w 1830"/>
              <a:gd name="T41"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0" h="540">
                <a:moveTo>
                  <a:pt x="851" y="6"/>
                </a:moveTo>
                <a:cubicBezTo>
                  <a:pt x="883" y="0"/>
                  <a:pt x="890" y="7"/>
                  <a:pt x="912" y="7"/>
                </a:cubicBezTo>
                <a:cubicBezTo>
                  <a:pt x="933" y="7"/>
                  <a:pt x="953" y="6"/>
                  <a:pt x="979" y="7"/>
                </a:cubicBezTo>
                <a:cubicBezTo>
                  <a:pt x="1004" y="9"/>
                  <a:pt x="1033" y="11"/>
                  <a:pt x="1065" y="15"/>
                </a:cubicBezTo>
                <a:cubicBezTo>
                  <a:pt x="1096" y="19"/>
                  <a:pt x="1136" y="24"/>
                  <a:pt x="1168" y="30"/>
                </a:cubicBezTo>
                <a:cubicBezTo>
                  <a:pt x="1199" y="35"/>
                  <a:pt x="1220" y="38"/>
                  <a:pt x="1252" y="45"/>
                </a:cubicBezTo>
                <a:cubicBezTo>
                  <a:pt x="1284" y="52"/>
                  <a:pt x="1322" y="61"/>
                  <a:pt x="1358" y="71"/>
                </a:cubicBezTo>
                <a:cubicBezTo>
                  <a:pt x="1394" y="82"/>
                  <a:pt x="1433" y="96"/>
                  <a:pt x="1469" y="109"/>
                </a:cubicBezTo>
                <a:cubicBezTo>
                  <a:pt x="1505" y="123"/>
                  <a:pt x="1546" y="141"/>
                  <a:pt x="1574" y="154"/>
                </a:cubicBezTo>
                <a:cubicBezTo>
                  <a:pt x="1602" y="167"/>
                  <a:pt x="1613" y="175"/>
                  <a:pt x="1636" y="188"/>
                </a:cubicBezTo>
                <a:cubicBezTo>
                  <a:pt x="1659" y="201"/>
                  <a:pt x="1692" y="219"/>
                  <a:pt x="1713" y="233"/>
                </a:cubicBezTo>
                <a:cubicBezTo>
                  <a:pt x="1733" y="246"/>
                  <a:pt x="1748" y="258"/>
                  <a:pt x="1759" y="268"/>
                </a:cubicBezTo>
                <a:cubicBezTo>
                  <a:pt x="1771" y="278"/>
                  <a:pt x="1776" y="287"/>
                  <a:pt x="1781" y="293"/>
                </a:cubicBezTo>
                <a:cubicBezTo>
                  <a:pt x="1786" y="299"/>
                  <a:pt x="1830" y="276"/>
                  <a:pt x="1791" y="302"/>
                </a:cubicBezTo>
                <a:cubicBezTo>
                  <a:pt x="1751" y="328"/>
                  <a:pt x="1669" y="411"/>
                  <a:pt x="1544" y="449"/>
                </a:cubicBezTo>
                <a:cubicBezTo>
                  <a:pt x="1418" y="487"/>
                  <a:pt x="1276" y="540"/>
                  <a:pt x="1037" y="529"/>
                </a:cubicBezTo>
                <a:cubicBezTo>
                  <a:pt x="798" y="518"/>
                  <a:pt x="222" y="446"/>
                  <a:pt x="111" y="382"/>
                </a:cubicBezTo>
                <a:cubicBezTo>
                  <a:pt x="0" y="318"/>
                  <a:pt x="297" y="198"/>
                  <a:pt x="374" y="143"/>
                </a:cubicBezTo>
                <a:cubicBezTo>
                  <a:pt x="451" y="88"/>
                  <a:pt x="514" y="73"/>
                  <a:pt x="572" y="53"/>
                </a:cubicBezTo>
                <a:cubicBezTo>
                  <a:pt x="630" y="33"/>
                  <a:pt x="674" y="28"/>
                  <a:pt x="720" y="20"/>
                </a:cubicBezTo>
                <a:cubicBezTo>
                  <a:pt x="766" y="12"/>
                  <a:pt x="824" y="9"/>
                  <a:pt x="851" y="6"/>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159746" name="Freeform 2"/>
          <p:cNvSpPr>
            <a:spLocks/>
          </p:cNvSpPr>
          <p:nvPr/>
        </p:nvSpPr>
        <p:spPr bwMode="auto">
          <a:xfrm>
            <a:off x="2841625" y="5167313"/>
            <a:ext cx="2905125" cy="857250"/>
          </a:xfrm>
          <a:custGeom>
            <a:avLst/>
            <a:gdLst>
              <a:gd name="T0" fmla="*/ 851 w 1830"/>
              <a:gd name="T1" fmla="*/ 6 h 540"/>
              <a:gd name="T2" fmla="*/ 912 w 1830"/>
              <a:gd name="T3" fmla="*/ 7 h 540"/>
              <a:gd name="T4" fmla="*/ 979 w 1830"/>
              <a:gd name="T5" fmla="*/ 7 h 540"/>
              <a:gd name="T6" fmla="*/ 1065 w 1830"/>
              <a:gd name="T7" fmla="*/ 15 h 540"/>
              <a:gd name="T8" fmla="*/ 1168 w 1830"/>
              <a:gd name="T9" fmla="*/ 30 h 540"/>
              <a:gd name="T10" fmla="*/ 1252 w 1830"/>
              <a:gd name="T11" fmla="*/ 45 h 540"/>
              <a:gd name="T12" fmla="*/ 1358 w 1830"/>
              <a:gd name="T13" fmla="*/ 71 h 540"/>
              <a:gd name="T14" fmla="*/ 1469 w 1830"/>
              <a:gd name="T15" fmla="*/ 109 h 540"/>
              <a:gd name="T16" fmla="*/ 1574 w 1830"/>
              <a:gd name="T17" fmla="*/ 154 h 540"/>
              <a:gd name="T18" fmla="*/ 1636 w 1830"/>
              <a:gd name="T19" fmla="*/ 188 h 540"/>
              <a:gd name="T20" fmla="*/ 1713 w 1830"/>
              <a:gd name="T21" fmla="*/ 233 h 540"/>
              <a:gd name="T22" fmla="*/ 1759 w 1830"/>
              <a:gd name="T23" fmla="*/ 268 h 540"/>
              <a:gd name="T24" fmla="*/ 1781 w 1830"/>
              <a:gd name="T25" fmla="*/ 293 h 540"/>
              <a:gd name="T26" fmla="*/ 1791 w 1830"/>
              <a:gd name="T27" fmla="*/ 302 h 540"/>
              <a:gd name="T28" fmla="*/ 1544 w 1830"/>
              <a:gd name="T29" fmla="*/ 449 h 540"/>
              <a:gd name="T30" fmla="*/ 1037 w 1830"/>
              <a:gd name="T31" fmla="*/ 529 h 540"/>
              <a:gd name="T32" fmla="*/ 111 w 1830"/>
              <a:gd name="T33" fmla="*/ 382 h 540"/>
              <a:gd name="T34" fmla="*/ 374 w 1830"/>
              <a:gd name="T35" fmla="*/ 143 h 540"/>
              <a:gd name="T36" fmla="*/ 572 w 1830"/>
              <a:gd name="T37" fmla="*/ 53 h 540"/>
              <a:gd name="T38" fmla="*/ 720 w 1830"/>
              <a:gd name="T39" fmla="*/ 20 h 540"/>
              <a:gd name="T40" fmla="*/ 851 w 1830"/>
              <a:gd name="T41"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0" h="540">
                <a:moveTo>
                  <a:pt x="851" y="6"/>
                </a:moveTo>
                <a:cubicBezTo>
                  <a:pt x="883" y="0"/>
                  <a:pt x="890" y="7"/>
                  <a:pt x="912" y="7"/>
                </a:cubicBezTo>
                <a:cubicBezTo>
                  <a:pt x="933" y="7"/>
                  <a:pt x="953" y="6"/>
                  <a:pt x="979" y="7"/>
                </a:cubicBezTo>
                <a:cubicBezTo>
                  <a:pt x="1004" y="9"/>
                  <a:pt x="1033" y="11"/>
                  <a:pt x="1065" y="15"/>
                </a:cubicBezTo>
                <a:cubicBezTo>
                  <a:pt x="1096" y="19"/>
                  <a:pt x="1136" y="24"/>
                  <a:pt x="1168" y="30"/>
                </a:cubicBezTo>
                <a:cubicBezTo>
                  <a:pt x="1199" y="35"/>
                  <a:pt x="1220" y="38"/>
                  <a:pt x="1252" y="45"/>
                </a:cubicBezTo>
                <a:cubicBezTo>
                  <a:pt x="1284" y="52"/>
                  <a:pt x="1322" y="61"/>
                  <a:pt x="1358" y="71"/>
                </a:cubicBezTo>
                <a:cubicBezTo>
                  <a:pt x="1394" y="82"/>
                  <a:pt x="1433" y="96"/>
                  <a:pt x="1469" y="109"/>
                </a:cubicBezTo>
                <a:cubicBezTo>
                  <a:pt x="1505" y="123"/>
                  <a:pt x="1546" y="141"/>
                  <a:pt x="1574" y="154"/>
                </a:cubicBezTo>
                <a:cubicBezTo>
                  <a:pt x="1602" y="167"/>
                  <a:pt x="1613" y="175"/>
                  <a:pt x="1636" y="188"/>
                </a:cubicBezTo>
                <a:cubicBezTo>
                  <a:pt x="1659" y="201"/>
                  <a:pt x="1692" y="219"/>
                  <a:pt x="1713" y="233"/>
                </a:cubicBezTo>
                <a:cubicBezTo>
                  <a:pt x="1733" y="246"/>
                  <a:pt x="1748" y="258"/>
                  <a:pt x="1759" y="268"/>
                </a:cubicBezTo>
                <a:cubicBezTo>
                  <a:pt x="1771" y="278"/>
                  <a:pt x="1776" y="287"/>
                  <a:pt x="1781" y="293"/>
                </a:cubicBezTo>
                <a:cubicBezTo>
                  <a:pt x="1786" y="299"/>
                  <a:pt x="1830" y="276"/>
                  <a:pt x="1791" y="302"/>
                </a:cubicBezTo>
                <a:cubicBezTo>
                  <a:pt x="1751" y="328"/>
                  <a:pt x="1669" y="411"/>
                  <a:pt x="1544" y="449"/>
                </a:cubicBezTo>
                <a:cubicBezTo>
                  <a:pt x="1418" y="487"/>
                  <a:pt x="1276" y="540"/>
                  <a:pt x="1037" y="529"/>
                </a:cubicBezTo>
                <a:cubicBezTo>
                  <a:pt x="798" y="518"/>
                  <a:pt x="222" y="446"/>
                  <a:pt x="111" y="382"/>
                </a:cubicBezTo>
                <a:cubicBezTo>
                  <a:pt x="0" y="318"/>
                  <a:pt x="297" y="198"/>
                  <a:pt x="374" y="143"/>
                </a:cubicBezTo>
                <a:cubicBezTo>
                  <a:pt x="451" y="88"/>
                  <a:pt x="514" y="73"/>
                  <a:pt x="572" y="53"/>
                </a:cubicBezTo>
                <a:cubicBezTo>
                  <a:pt x="630" y="33"/>
                  <a:pt x="674" y="28"/>
                  <a:pt x="720" y="20"/>
                </a:cubicBezTo>
                <a:cubicBezTo>
                  <a:pt x="766" y="12"/>
                  <a:pt x="824" y="9"/>
                  <a:pt x="851" y="6"/>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159749" name="Freeform 5"/>
          <p:cNvSpPr>
            <a:spLocks/>
          </p:cNvSpPr>
          <p:nvPr/>
        </p:nvSpPr>
        <p:spPr bwMode="auto">
          <a:xfrm>
            <a:off x="-1703388" y="2362200"/>
            <a:ext cx="11834813" cy="5210175"/>
          </a:xfrm>
          <a:custGeom>
            <a:avLst/>
            <a:gdLst>
              <a:gd name="T0" fmla="*/ 3723 w 7455"/>
              <a:gd name="T1" fmla="*/ 2238 h 3282"/>
              <a:gd name="T2" fmla="*/ 3768 w 7455"/>
              <a:gd name="T3" fmla="*/ 2238 h 3282"/>
              <a:gd name="T4" fmla="*/ 3827 w 7455"/>
              <a:gd name="T5" fmla="*/ 2238 h 3282"/>
              <a:gd name="T6" fmla="*/ 3905 w 7455"/>
              <a:gd name="T7" fmla="*/ 2233 h 3282"/>
              <a:gd name="T8" fmla="*/ 3987 w 7455"/>
              <a:gd name="T9" fmla="*/ 2226 h 3282"/>
              <a:gd name="T10" fmla="*/ 4123 w 7455"/>
              <a:gd name="T11" fmla="*/ 2209 h 3282"/>
              <a:gd name="T12" fmla="*/ 4250 w 7455"/>
              <a:gd name="T13" fmla="*/ 2184 h 3282"/>
              <a:gd name="T14" fmla="*/ 4406 w 7455"/>
              <a:gd name="T15" fmla="*/ 2140 h 3282"/>
              <a:gd name="T16" fmla="*/ 4536 w 7455"/>
              <a:gd name="T17" fmla="*/ 2091 h 3282"/>
              <a:gd name="T18" fmla="*/ 4637 w 7455"/>
              <a:gd name="T19" fmla="*/ 2042 h 3282"/>
              <a:gd name="T20" fmla="*/ 4731 w 7455"/>
              <a:gd name="T21" fmla="*/ 1983 h 3282"/>
              <a:gd name="T22" fmla="*/ 4804 w 7455"/>
              <a:gd name="T23" fmla="*/ 1921 h 3282"/>
              <a:gd name="T24" fmla="*/ 4845 w 7455"/>
              <a:gd name="T25" fmla="*/ 1878 h 3282"/>
              <a:gd name="T26" fmla="*/ 4892 w 7455"/>
              <a:gd name="T27" fmla="*/ 1842 h 3282"/>
              <a:gd name="T28" fmla="*/ 5163 w 7455"/>
              <a:gd name="T29" fmla="*/ 1836 h 3282"/>
              <a:gd name="T30" fmla="*/ 5330 w 7455"/>
              <a:gd name="T31" fmla="*/ 1836 h 3282"/>
              <a:gd name="T32" fmla="*/ 5408 w 7455"/>
              <a:gd name="T33" fmla="*/ 1794 h 3282"/>
              <a:gd name="T34" fmla="*/ 5414 w 7455"/>
              <a:gd name="T35" fmla="*/ 1674 h 3282"/>
              <a:gd name="T36" fmla="*/ 5418 w 7455"/>
              <a:gd name="T37" fmla="*/ 1540 h 3282"/>
              <a:gd name="T38" fmla="*/ 5417 w 7455"/>
              <a:gd name="T39" fmla="*/ 849 h 3282"/>
              <a:gd name="T40" fmla="*/ 5414 w 7455"/>
              <a:gd name="T41" fmla="*/ 534 h 3282"/>
              <a:gd name="T42" fmla="*/ 5435 w 7455"/>
              <a:gd name="T43" fmla="*/ 411 h 3282"/>
              <a:gd name="T44" fmla="*/ 5492 w 7455"/>
              <a:gd name="T45" fmla="*/ 291 h 3282"/>
              <a:gd name="T46" fmla="*/ 5639 w 7455"/>
              <a:gd name="T47" fmla="*/ 195 h 3282"/>
              <a:gd name="T48" fmla="*/ 5927 w 7455"/>
              <a:gd name="T49" fmla="*/ 183 h 3282"/>
              <a:gd name="T50" fmla="*/ 6308 w 7455"/>
              <a:gd name="T51" fmla="*/ 180 h 3282"/>
              <a:gd name="T52" fmla="*/ 6743 w 7455"/>
              <a:gd name="T53" fmla="*/ 177 h 3282"/>
              <a:gd name="T54" fmla="*/ 7127 w 7455"/>
              <a:gd name="T55" fmla="*/ 183 h 3282"/>
              <a:gd name="T56" fmla="*/ 7289 w 7455"/>
              <a:gd name="T57" fmla="*/ 180 h 3282"/>
              <a:gd name="T58" fmla="*/ 7310 w 7455"/>
              <a:gd name="T59" fmla="*/ 446 h 3282"/>
              <a:gd name="T60" fmla="*/ 7063 w 7455"/>
              <a:gd name="T61" fmla="*/ 2857 h 3282"/>
              <a:gd name="T62" fmla="*/ 4957 w 7455"/>
              <a:gd name="T63" fmla="*/ 2947 h 3282"/>
              <a:gd name="T64" fmla="*/ 736 w 7455"/>
              <a:gd name="T65" fmla="*/ 2873 h 3282"/>
              <a:gd name="T66" fmla="*/ 538 w 7455"/>
              <a:gd name="T67" fmla="*/ 495 h 3282"/>
              <a:gd name="T68" fmla="*/ 563 w 7455"/>
              <a:gd name="T69" fmla="*/ 198 h 3282"/>
              <a:gd name="T70" fmla="*/ 1583 w 7455"/>
              <a:gd name="T71" fmla="*/ 165 h 3282"/>
              <a:gd name="T72" fmla="*/ 2060 w 7455"/>
              <a:gd name="T73" fmla="*/ 171 h 3282"/>
              <a:gd name="T74" fmla="*/ 2240 w 7455"/>
              <a:gd name="T75" fmla="*/ 255 h 3282"/>
              <a:gd name="T76" fmla="*/ 2342 w 7455"/>
              <a:gd name="T77" fmla="*/ 474 h 3282"/>
              <a:gd name="T78" fmla="*/ 2336 w 7455"/>
              <a:gd name="T79" fmla="*/ 1146 h 3282"/>
              <a:gd name="T80" fmla="*/ 2339 w 7455"/>
              <a:gd name="T81" fmla="*/ 1719 h 3282"/>
              <a:gd name="T82" fmla="*/ 2351 w 7455"/>
              <a:gd name="T83" fmla="*/ 1842 h 3282"/>
              <a:gd name="T84" fmla="*/ 2456 w 7455"/>
              <a:gd name="T85" fmla="*/ 1881 h 3282"/>
              <a:gd name="T86" fmla="*/ 2793 w 7455"/>
              <a:gd name="T87" fmla="*/ 1886 h 3282"/>
              <a:gd name="T88" fmla="*/ 2990 w 7455"/>
              <a:gd name="T89" fmla="*/ 2034 h 3282"/>
              <a:gd name="T90" fmla="*/ 3155 w 7455"/>
              <a:gd name="T91" fmla="*/ 2165 h 3282"/>
              <a:gd name="T92" fmla="*/ 3426 w 7455"/>
              <a:gd name="T93" fmla="*/ 2223 h 3282"/>
              <a:gd name="T94" fmla="*/ 3723 w 7455"/>
              <a:gd name="T95" fmla="*/ 2238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5" h="3282">
                <a:moveTo>
                  <a:pt x="3723" y="2238"/>
                </a:moveTo>
                <a:cubicBezTo>
                  <a:pt x="3763" y="2232"/>
                  <a:pt x="3751" y="2238"/>
                  <a:pt x="3768" y="2238"/>
                </a:cubicBezTo>
                <a:cubicBezTo>
                  <a:pt x="3786" y="2238"/>
                  <a:pt x="3804" y="2238"/>
                  <a:pt x="3827" y="2238"/>
                </a:cubicBezTo>
                <a:cubicBezTo>
                  <a:pt x="3850" y="2237"/>
                  <a:pt x="3878" y="2234"/>
                  <a:pt x="3905" y="2233"/>
                </a:cubicBezTo>
                <a:cubicBezTo>
                  <a:pt x="3931" y="2231"/>
                  <a:pt x="3950" y="2230"/>
                  <a:pt x="3987" y="2226"/>
                </a:cubicBezTo>
                <a:cubicBezTo>
                  <a:pt x="4023" y="2222"/>
                  <a:pt x="4079" y="2216"/>
                  <a:pt x="4123" y="2209"/>
                </a:cubicBezTo>
                <a:cubicBezTo>
                  <a:pt x="4167" y="2202"/>
                  <a:pt x="4203" y="2195"/>
                  <a:pt x="4250" y="2184"/>
                </a:cubicBezTo>
                <a:cubicBezTo>
                  <a:pt x="4298" y="2172"/>
                  <a:pt x="4358" y="2155"/>
                  <a:pt x="4406" y="2140"/>
                </a:cubicBezTo>
                <a:cubicBezTo>
                  <a:pt x="4454" y="2124"/>
                  <a:pt x="4498" y="2107"/>
                  <a:pt x="4536" y="2091"/>
                </a:cubicBezTo>
                <a:cubicBezTo>
                  <a:pt x="4575" y="2074"/>
                  <a:pt x="4604" y="2060"/>
                  <a:pt x="4637" y="2042"/>
                </a:cubicBezTo>
                <a:cubicBezTo>
                  <a:pt x="4669" y="2024"/>
                  <a:pt x="4703" y="2003"/>
                  <a:pt x="4731" y="1983"/>
                </a:cubicBezTo>
                <a:cubicBezTo>
                  <a:pt x="4759" y="1962"/>
                  <a:pt x="4785" y="1938"/>
                  <a:pt x="4804" y="1921"/>
                </a:cubicBezTo>
                <a:cubicBezTo>
                  <a:pt x="4823" y="1904"/>
                  <a:pt x="4830" y="1891"/>
                  <a:pt x="4845" y="1878"/>
                </a:cubicBezTo>
                <a:cubicBezTo>
                  <a:pt x="4860" y="1865"/>
                  <a:pt x="4839" y="1849"/>
                  <a:pt x="4892" y="1842"/>
                </a:cubicBezTo>
                <a:cubicBezTo>
                  <a:pt x="4945" y="1835"/>
                  <a:pt x="5090" y="1837"/>
                  <a:pt x="5163" y="1836"/>
                </a:cubicBezTo>
                <a:cubicBezTo>
                  <a:pt x="5236" y="1835"/>
                  <a:pt x="5289" y="1843"/>
                  <a:pt x="5330" y="1836"/>
                </a:cubicBezTo>
                <a:cubicBezTo>
                  <a:pt x="5371" y="1829"/>
                  <a:pt x="5394" y="1821"/>
                  <a:pt x="5408" y="1794"/>
                </a:cubicBezTo>
                <a:cubicBezTo>
                  <a:pt x="5422" y="1767"/>
                  <a:pt x="5412" y="1716"/>
                  <a:pt x="5414" y="1674"/>
                </a:cubicBezTo>
                <a:cubicBezTo>
                  <a:pt x="5416" y="1632"/>
                  <a:pt x="5418" y="1677"/>
                  <a:pt x="5418" y="1540"/>
                </a:cubicBezTo>
                <a:cubicBezTo>
                  <a:pt x="5418" y="1403"/>
                  <a:pt x="5418" y="1017"/>
                  <a:pt x="5417" y="849"/>
                </a:cubicBezTo>
                <a:cubicBezTo>
                  <a:pt x="5416" y="681"/>
                  <a:pt x="5411" y="607"/>
                  <a:pt x="5414" y="534"/>
                </a:cubicBezTo>
                <a:cubicBezTo>
                  <a:pt x="5417" y="461"/>
                  <a:pt x="5422" y="452"/>
                  <a:pt x="5435" y="411"/>
                </a:cubicBezTo>
                <a:cubicBezTo>
                  <a:pt x="5448" y="370"/>
                  <a:pt x="5458" y="327"/>
                  <a:pt x="5492" y="291"/>
                </a:cubicBezTo>
                <a:cubicBezTo>
                  <a:pt x="5526" y="255"/>
                  <a:pt x="5567" y="213"/>
                  <a:pt x="5639" y="195"/>
                </a:cubicBezTo>
                <a:cubicBezTo>
                  <a:pt x="5711" y="177"/>
                  <a:pt x="5816" y="185"/>
                  <a:pt x="5927" y="183"/>
                </a:cubicBezTo>
                <a:cubicBezTo>
                  <a:pt x="6038" y="181"/>
                  <a:pt x="6172" y="181"/>
                  <a:pt x="6308" y="180"/>
                </a:cubicBezTo>
                <a:cubicBezTo>
                  <a:pt x="6444" y="179"/>
                  <a:pt x="6607" y="177"/>
                  <a:pt x="6743" y="177"/>
                </a:cubicBezTo>
                <a:cubicBezTo>
                  <a:pt x="6879" y="177"/>
                  <a:pt x="7036" y="182"/>
                  <a:pt x="7127" y="183"/>
                </a:cubicBezTo>
                <a:cubicBezTo>
                  <a:pt x="7218" y="184"/>
                  <a:pt x="7259" y="136"/>
                  <a:pt x="7289" y="180"/>
                </a:cubicBezTo>
                <a:cubicBezTo>
                  <a:pt x="7319" y="224"/>
                  <a:pt x="7348" y="0"/>
                  <a:pt x="7310" y="446"/>
                </a:cubicBezTo>
                <a:cubicBezTo>
                  <a:pt x="7272" y="892"/>
                  <a:pt x="7455" y="2440"/>
                  <a:pt x="7063" y="2857"/>
                </a:cubicBezTo>
                <a:cubicBezTo>
                  <a:pt x="6671" y="3274"/>
                  <a:pt x="6011" y="2944"/>
                  <a:pt x="4957" y="2947"/>
                </a:cubicBezTo>
                <a:cubicBezTo>
                  <a:pt x="3903" y="2950"/>
                  <a:pt x="1472" y="3282"/>
                  <a:pt x="736" y="2873"/>
                </a:cubicBezTo>
                <a:cubicBezTo>
                  <a:pt x="0" y="2464"/>
                  <a:pt x="567" y="941"/>
                  <a:pt x="538" y="495"/>
                </a:cubicBezTo>
                <a:cubicBezTo>
                  <a:pt x="509" y="49"/>
                  <a:pt x="389" y="253"/>
                  <a:pt x="563" y="198"/>
                </a:cubicBezTo>
                <a:cubicBezTo>
                  <a:pt x="737" y="143"/>
                  <a:pt x="1334" y="169"/>
                  <a:pt x="1583" y="165"/>
                </a:cubicBezTo>
                <a:cubicBezTo>
                  <a:pt x="1832" y="161"/>
                  <a:pt x="1951" y="156"/>
                  <a:pt x="2060" y="171"/>
                </a:cubicBezTo>
                <a:cubicBezTo>
                  <a:pt x="2169" y="186"/>
                  <a:pt x="2193" y="204"/>
                  <a:pt x="2240" y="255"/>
                </a:cubicBezTo>
                <a:cubicBezTo>
                  <a:pt x="2287" y="306"/>
                  <a:pt x="2326" y="326"/>
                  <a:pt x="2342" y="474"/>
                </a:cubicBezTo>
                <a:cubicBezTo>
                  <a:pt x="2358" y="622"/>
                  <a:pt x="2336" y="939"/>
                  <a:pt x="2336" y="1146"/>
                </a:cubicBezTo>
                <a:cubicBezTo>
                  <a:pt x="2336" y="1353"/>
                  <a:pt x="2337" y="1603"/>
                  <a:pt x="2339" y="1719"/>
                </a:cubicBezTo>
                <a:cubicBezTo>
                  <a:pt x="2341" y="1835"/>
                  <a:pt x="2332" y="1815"/>
                  <a:pt x="2351" y="1842"/>
                </a:cubicBezTo>
                <a:cubicBezTo>
                  <a:pt x="2370" y="1869"/>
                  <a:pt x="2382" y="1874"/>
                  <a:pt x="2456" y="1881"/>
                </a:cubicBezTo>
                <a:cubicBezTo>
                  <a:pt x="2530" y="1888"/>
                  <a:pt x="2704" y="1861"/>
                  <a:pt x="2793" y="1886"/>
                </a:cubicBezTo>
                <a:cubicBezTo>
                  <a:pt x="2882" y="1911"/>
                  <a:pt x="2930" y="1988"/>
                  <a:pt x="2990" y="2034"/>
                </a:cubicBezTo>
                <a:cubicBezTo>
                  <a:pt x="3050" y="2080"/>
                  <a:pt x="3082" y="2134"/>
                  <a:pt x="3155" y="2165"/>
                </a:cubicBezTo>
                <a:cubicBezTo>
                  <a:pt x="3228" y="2196"/>
                  <a:pt x="3331" y="2211"/>
                  <a:pt x="3426" y="2223"/>
                </a:cubicBezTo>
                <a:cubicBezTo>
                  <a:pt x="3521" y="2235"/>
                  <a:pt x="3661" y="2235"/>
                  <a:pt x="3723" y="2238"/>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grpSp>
        <p:nvGrpSpPr>
          <p:cNvPr id="159763" name="Group 19"/>
          <p:cNvGrpSpPr>
            <a:grpSpLocks/>
          </p:cNvGrpSpPr>
          <p:nvPr/>
        </p:nvGrpSpPr>
        <p:grpSpPr bwMode="auto">
          <a:xfrm>
            <a:off x="5197475" y="5548313"/>
            <a:ext cx="277813" cy="238125"/>
            <a:chOff x="3192" y="2215"/>
            <a:chExt cx="920" cy="943"/>
          </a:xfrm>
        </p:grpSpPr>
        <p:sp>
          <p:nvSpPr>
            <p:cNvPr id="159747" name="Freeform 3"/>
            <p:cNvSpPr>
              <a:spLocks/>
            </p:cNvSpPr>
            <p:nvPr/>
          </p:nvSpPr>
          <p:spPr bwMode="auto">
            <a:xfrm>
              <a:off x="3192" y="2220"/>
              <a:ext cx="918" cy="938"/>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159750" name="Line 6"/>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159751" name="Line 7"/>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159752" name="Line 8"/>
            <p:cNvSpPr>
              <a:spLocks noChangeShapeType="1"/>
            </p:cNvSpPr>
            <p:nvPr/>
          </p:nvSpPr>
          <p:spPr bwMode="auto">
            <a:xfrm flipV="1">
              <a:off x="3791" y="2408"/>
              <a:ext cx="138" cy="51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159753" name="Line 9"/>
            <p:cNvSpPr>
              <a:spLocks noChangeShapeType="1"/>
            </p:cNvSpPr>
            <p:nvPr/>
          </p:nvSpPr>
          <p:spPr bwMode="auto">
            <a:xfrm flipV="1">
              <a:off x="3992" y="2383"/>
              <a:ext cx="120" cy="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159754" name="Freeform 10"/>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159755" name="Freeform 11"/>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159756" name="Freeform 12"/>
            <p:cNvSpPr>
              <a:spLocks/>
            </p:cNvSpPr>
            <p:nvPr/>
          </p:nvSpPr>
          <p:spPr bwMode="auto">
            <a:xfrm>
              <a:off x="3930" y="2338"/>
              <a:ext cx="182" cy="70"/>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159757" name="Freeform 13"/>
            <p:cNvSpPr>
              <a:spLocks/>
            </p:cNvSpPr>
            <p:nvPr/>
          </p:nvSpPr>
          <p:spPr bwMode="auto">
            <a:xfrm>
              <a:off x="3412" y="2215"/>
              <a:ext cx="698" cy="167"/>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grpSp>
      <p:sp>
        <p:nvSpPr>
          <p:cNvPr id="159765" name="Freeform 21"/>
          <p:cNvSpPr>
            <a:spLocks/>
          </p:cNvSpPr>
          <p:nvPr/>
        </p:nvSpPr>
        <p:spPr bwMode="auto">
          <a:xfrm>
            <a:off x="-692150" y="2141538"/>
            <a:ext cx="6705600" cy="487362"/>
          </a:xfrm>
          <a:custGeom>
            <a:avLst/>
            <a:gdLst>
              <a:gd name="T0" fmla="*/ 0 w 4224"/>
              <a:gd name="T1" fmla="*/ 272 h 307"/>
              <a:gd name="T2" fmla="*/ 1242 w 4224"/>
              <a:gd name="T3" fmla="*/ 264 h 307"/>
              <a:gd name="T4" fmla="*/ 2987 w 4224"/>
              <a:gd name="T5" fmla="*/ 256 h 307"/>
              <a:gd name="T6" fmla="*/ 4024 w 4224"/>
              <a:gd name="T7" fmla="*/ 264 h 307"/>
              <a:gd name="T8" fmla="*/ 4188 w 4224"/>
              <a:gd name="T9" fmla="*/ 0 h 307"/>
            </a:gdLst>
            <a:ahLst/>
            <a:cxnLst>
              <a:cxn ang="0">
                <a:pos x="T0" y="T1"/>
              </a:cxn>
              <a:cxn ang="0">
                <a:pos x="T2" y="T3"/>
              </a:cxn>
              <a:cxn ang="0">
                <a:pos x="T4" y="T5"/>
              </a:cxn>
              <a:cxn ang="0">
                <a:pos x="T6" y="T7"/>
              </a:cxn>
              <a:cxn ang="0">
                <a:pos x="T8" y="T9"/>
              </a:cxn>
            </a:cxnLst>
            <a:rect l="0" t="0" r="r" b="b"/>
            <a:pathLst>
              <a:path w="4224" h="307">
                <a:moveTo>
                  <a:pt x="0" y="272"/>
                </a:moveTo>
                <a:cubicBezTo>
                  <a:pt x="207" y="271"/>
                  <a:pt x="744" y="267"/>
                  <a:pt x="1242" y="264"/>
                </a:cubicBezTo>
                <a:cubicBezTo>
                  <a:pt x="1740" y="261"/>
                  <a:pt x="2523" y="256"/>
                  <a:pt x="2987" y="256"/>
                </a:cubicBezTo>
                <a:cubicBezTo>
                  <a:pt x="3451" y="256"/>
                  <a:pt x="3824" y="307"/>
                  <a:pt x="4024" y="264"/>
                </a:cubicBezTo>
                <a:cubicBezTo>
                  <a:pt x="4224" y="221"/>
                  <a:pt x="4161" y="44"/>
                  <a:pt x="4188" y="0"/>
                </a:cubicBezTo>
              </a:path>
            </a:pathLst>
          </a:custGeom>
          <a:noFill/>
          <a:ln w="101600">
            <a:solidFill>
              <a:srgbClr val="BEBEBE"/>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159766" name="Freeform 22"/>
          <p:cNvSpPr>
            <a:spLocks/>
          </p:cNvSpPr>
          <p:nvPr/>
        </p:nvSpPr>
        <p:spPr bwMode="auto">
          <a:xfrm>
            <a:off x="6570663" y="2573338"/>
            <a:ext cx="2795587" cy="469900"/>
          </a:xfrm>
          <a:custGeom>
            <a:avLst/>
            <a:gdLst>
              <a:gd name="T0" fmla="*/ 0 w 1761"/>
              <a:gd name="T1" fmla="*/ 296 h 296"/>
              <a:gd name="T2" fmla="*/ 214 w 1761"/>
              <a:gd name="T3" fmla="*/ 58 h 296"/>
              <a:gd name="T4" fmla="*/ 453 w 1761"/>
              <a:gd name="T5" fmla="*/ 16 h 296"/>
              <a:gd name="T6" fmla="*/ 1761 w 1761"/>
              <a:gd name="T7" fmla="*/ 0 h 296"/>
            </a:gdLst>
            <a:ahLst/>
            <a:cxnLst>
              <a:cxn ang="0">
                <a:pos x="T0" y="T1"/>
              </a:cxn>
              <a:cxn ang="0">
                <a:pos x="T2" y="T3"/>
              </a:cxn>
              <a:cxn ang="0">
                <a:pos x="T4" y="T5"/>
              </a:cxn>
              <a:cxn ang="0">
                <a:pos x="T6" y="T7"/>
              </a:cxn>
            </a:cxnLst>
            <a:rect l="0" t="0" r="r" b="b"/>
            <a:pathLst>
              <a:path w="1761" h="296">
                <a:moveTo>
                  <a:pt x="0" y="296"/>
                </a:moveTo>
                <a:cubicBezTo>
                  <a:pt x="69" y="200"/>
                  <a:pt x="139" y="105"/>
                  <a:pt x="214" y="58"/>
                </a:cubicBezTo>
                <a:cubicBezTo>
                  <a:pt x="289" y="11"/>
                  <a:pt x="195" y="26"/>
                  <a:pt x="453" y="16"/>
                </a:cubicBezTo>
                <a:cubicBezTo>
                  <a:pt x="711" y="6"/>
                  <a:pt x="1489" y="3"/>
                  <a:pt x="1761" y="0"/>
                </a:cubicBezTo>
              </a:path>
            </a:pathLst>
          </a:custGeom>
          <a:noFill/>
          <a:ln w="88900">
            <a:solidFill>
              <a:srgbClr val="BEBEBE"/>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endParaRPr>
          </a:p>
        </p:txBody>
      </p:sp>
      <p:sp>
        <p:nvSpPr>
          <p:cNvPr id="2" name="Title 1"/>
          <p:cNvSpPr>
            <a:spLocks noGrp="1"/>
          </p:cNvSpPr>
          <p:nvPr>
            <p:ph type="title"/>
          </p:nvPr>
        </p:nvSpPr>
        <p:spPr/>
        <p:txBody>
          <a:bodyPr/>
          <a:lstStyle/>
          <a:p>
            <a:r>
              <a:rPr lang="en-US" b="1" dirty="0" smtClean="0">
                <a:latin typeface="+mn-lt"/>
              </a:rPr>
              <a:t>“same drop” ?</a:t>
            </a:r>
            <a:endParaRPr lang="en-US" b="1" dirty="0">
              <a:latin typeface="+mn-lt"/>
            </a:endParaRPr>
          </a:p>
        </p:txBody>
      </p:sp>
    </p:spTree>
    <p:extLst>
      <p:ext uri="{BB962C8B-B14F-4D97-AF65-F5344CB8AC3E}">
        <p14:creationId xmlns:p14="http://schemas.microsoft.com/office/powerpoint/2010/main" val="6987765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5976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9765"/>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1597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6" grpId="0" animBg="1"/>
      <p:bldP spid="159765" grpId="0" animBg="1"/>
      <p:bldP spid="159766"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 y="5946502"/>
            <a:ext cx="4804229" cy="923330"/>
          </a:xfrm>
          <a:prstGeom prst="rect">
            <a:avLst/>
          </a:prstGeom>
        </p:spPr>
        <p:txBody>
          <a:bodyPr wrap="square">
            <a:spAutoFit/>
          </a:bodyPr>
          <a:lstStyle/>
          <a:p>
            <a:r>
              <a:rPr lang="en-US" dirty="0" err="1">
                <a:solidFill>
                  <a:srgbClr val="000000"/>
                </a:solidFill>
              </a:rPr>
              <a:t>Magdoff</a:t>
            </a:r>
            <a:r>
              <a:rPr lang="en-US" dirty="0">
                <a:solidFill>
                  <a:srgbClr val="000000"/>
                </a:solidFill>
              </a:rPr>
              <a:t> &amp; Crick (1955) “</a:t>
            </a:r>
            <a:r>
              <a:rPr lang="en-US" dirty="0" err="1">
                <a:solidFill>
                  <a:srgbClr val="000000"/>
                </a:solidFill>
              </a:rPr>
              <a:t>Ribonuclease</a:t>
            </a:r>
            <a:r>
              <a:rPr lang="en-US" dirty="0">
                <a:solidFill>
                  <a:srgbClr val="000000"/>
                </a:solidFill>
              </a:rPr>
              <a:t> II. Accuracy of measurement and shrinkage”, </a:t>
            </a:r>
            <a:r>
              <a:rPr lang="en-US" i="1" dirty="0" err="1">
                <a:solidFill>
                  <a:srgbClr val="000000"/>
                </a:solidFill>
              </a:rPr>
              <a:t>Acta</a:t>
            </a:r>
            <a:r>
              <a:rPr lang="en-US" i="1" dirty="0">
                <a:solidFill>
                  <a:srgbClr val="000000"/>
                </a:solidFill>
              </a:rPr>
              <a:t> </a:t>
            </a:r>
            <a:r>
              <a:rPr lang="en-US" i="1" dirty="0" err="1">
                <a:solidFill>
                  <a:srgbClr val="000000"/>
                </a:solidFill>
              </a:rPr>
              <a:t>Cryst</a:t>
            </a:r>
            <a:r>
              <a:rPr lang="en-US" i="1" dirty="0">
                <a:solidFill>
                  <a:srgbClr val="000000"/>
                </a:solidFill>
              </a:rPr>
              <a:t>. </a:t>
            </a:r>
            <a:r>
              <a:rPr lang="en-US" b="1" dirty="0">
                <a:solidFill>
                  <a:srgbClr val="000000"/>
                </a:solidFill>
              </a:rPr>
              <a:t>8</a:t>
            </a:r>
            <a:r>
              <a:rPr lang="en-US" dirty="0">
                <a:solidFill>
                  <a:srgbClr val="000000"/>
                </a:solidFill>
              </a:rPr>
              <a:t>, 461-8.</a:t>
            </a:r>
          </a:p>
        </p:txBody>
      </p:sp>
      <p:sp>
        <p:nvSpPr>
          <p:cNvPr id="3" name="Rectangle 2"/>
          <p:cNvSpPr/>
          <p:nvPr/>
        </p:nvSpPr>
        <p:spPr>
          <a:xfrm>
            <a:off x="4688114" y="5962465"/>
            <a:ext cx="4557484" cy="923330"/>
          </a:xfrm>
          <a:prstGeom prst="rect">
            <a:avLst/>
          </a:prstGeom>
        </p:spPr>
        <p:txBody>
          <a:bodyPr wrap="square">
            <a:spAutoFit/>
          </a:bodyPr>
          <a:lstStyle/>
          <a:p>
            <a:r>
              <a:rPr lang="en-US" dirty="0">
                <a:solidFill>
                  <a:srgbClr val="000000"/>
                </a:solidFill>
              </a:rPr>
              <a:t>Crick &amp; </a:t>
            </a:r>
            <a:r>
              <a:rPr lang="en-US" dirty="0" err="1">
                <a:solidFill>
                  <a:srgbClr val="000000"/>
                </a:solidFill>
              </a:rPr>
              <a:t>Magdoff</a:t>
            </a:r>
            <a:r>
              <a:rPr lang="en-US" dirty="0">
                <a:solidFill>
                  <a:srgbClr val="000000"/>
                </a:solidFill>
              </a:rPr>
              <a:t> (1956) “The theory of the method of </a:t>
            </a:r>
            <a:r>
              <a:rPr lang="en-US" dirty="0" err="1">
                <a:solidFill>
                  <a:srgbClr val="000000"/>
                </a:solidFill>
              </a:rPr>
              <a:t>isomorphous</a:t>
            </a:r>
            <a:r>
              <a:rPr lang="en-US" dirty="0">
                <a:solidFill>
                  <a:srgbClr val="000000"/>
                </a:solidFill>
              </a:rPr>
              <a:t> replacement for protein crystals”, </a:t>
            </a:r>
            <a:r>
              <a:rPr lang="en-US" i="1" dirty="0" err="1">
                <a:solidFill>
                  <a:srgbClr val="000000"/>
                </a:solidFill>
              </a:rPr>
              <a:t>Acta</a:t>
            </a:r>
            <a:r>
              <a:rPr lang="en-US" i="1" dirty="0">
                <a:solidFill>
                  <a:srgbClr val="000000"/>
                </a:solidFill>
              </a:rPr>
              <a:t> </a:t>
            </a:r>
            <a:r>
              <a:rPr lang="en-US" i="1" dirty="0" err="1">
                <a:solidFill>
                  <a:srgbClr val="000000"/>
                </a:solidFill>
              </a:rPr>
              <a:t>Cryst</a:t>
            </a:r>
            <a:r>
              <a:rPr lang="en-US" i="1" dirty="0">
                <a:solidFill>
                  <a:srgbClr val="000000"/>
                </a:solidFill>
              </a:rPr>
              <a:t>. </a:t>
            </a:r>
            <a:r>
              <a:rPr lang="en-US" b="1" dirty="0">
                <a:solidFill>
                  <a:srgbClr val="000000"/>
                </a:solidFill>
              </a:rPr>
              <a:t>9</a:t>
            </a:r>
            <a:r>
              <a:rPr lang="en-US" dirty="0">
                <a:solidFill>
                  <a:srgbClr val="000000"/>
                </a:solidFill>
              </a:rPr>
              <a:t>, 901-8.</a:t>
            </a:r>
          </a:p>
        </p:txBody>
      </p:sp>
      <p:grpSp>
        <p:nvGrpSpPr>
          <p:cNvPr id="6" name="Group 5"/>
          <p:cNvGrpSpPr/>
          <p:nvPr/>
        </p:nvGrpSpPr>
        <p:grpSpPr>
          <a:xfrm>
            <a:off x="1444529" y="236400"/>
            <a:ext cx="6026752" cy="5653495"/>
            <a:chOff x="1444529" y="236400"/>
            <a:chExt cx="6026752" cy="5653495"/>
          </a:xfrm>
        </p:grpSpPr>
        <p:pic>
          <p:nvPicPr>
            <p:cNvPr id="3516418"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2558" t="15778" r="32948" b="10246"/>
            <a:stretch/>
          </p:blipFill>
          <p:spPr bwMode="auto">
            <a:xfrm>
              <a:off x="1444529" y="236400"/>
              <a:ext cx="6026752" cy="45997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16419"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l="24008" t="39038" r="23112" b="43105"/>
            <a:stretch/>
          </p:blipFill>
          <p:spPr bwMode="auto">
            <a:xfrm>
              <a:off x="1560641" y="4779561"/>
              <a:ext cx="5848252" cy="11103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4" name="Freeform 3"/>
          <p:cNvSpPr/>
          <p:nvPr/>
        </p:nvSpPr>
        <p:spPr>
          <a:xfrm>
            <a:off x="3474543" y="885569"/>
            <a:ext cx="2658458" cy="370829"/>
          </a:xfrm>
          <a:custGeom>
            <a:avLst/>
            <a:gdLst>
              <a:gd name="connsiteX0" fmla="*/ 2447286 w 2658458"/>
              <a:gd name="connsiteY0" fmla="*/ 43345 h 370829"/>
              <a:gd name="connsiteX1" fmla="*/ 1242600 w 2658458"/>
              <a:gd name="connsiteY1" fmla="*/ 14317 h 370829"/>
              <a:gd name="connsiteX2" fmla="*/ 168543 w 2658458"/>
              <a:gd name="connsiteY2" fmla="*/ 28831 h 370829"/>
              <a:gd name="connsiteX3" fmla="*/ 241114 w 2658458"/>
              <a:gd name="connsiteY3" fmla="*/ 333631 h 370829"/>
              <a:gd name="connsiteX4" fmla="*/ 2432771 w 2658458"/>
              <a:gd name="connsiteY4" fmla="*/ 333631 h 370829"/>
              <a:gd name="connsiteX5" fmla="*/ 2447286 w 2658458"/>
              <a:gd name="connsiteY5" fmla="*/ 43345 h 37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8458" h="370829">
                <a:moveTo>
                  <a:pt x="2447286" y="43345"/>
                </a:moveTo>
                <a:cubicBezTo>
                  <a:pt x="2248924" y="-9874"/>
                  <a:pt x="1242600" y="14317"/>
                  <a:pt x="1242600" y="14317"/>
                </a:cubicBezTo>
                <a:cubicBezTo>
                  <a:pt x="862810" y="11898"/>
                  <a:pt x="335457" y="-24388"/>
                  <a:pt x="168543" y="28831"/>
                </a:cubicBezTo>
                <a:cubicBezTo>
                  <a:pt x="1629" y="82050"/>
                  <a:pt x="-136257" y="282831"/>
                  <a:pt x="241114" y="333631"/>
                </a:cubicBezTo>
                <a:cubicBezTo>
                  <a:pt x="618485" y="384431"/>
                  <a:pt x="2057819" y="382012"/>
                  <a:pt x="2432771" y="333631"/>
                </a:cubicBezTo>
                <a:cubicBezTo>
                  <a:pt x="2807723" y="285250"/>
                  <a:pt x="2645648" y="96564"/>
                  <a:pt x="2447286" y="43345"/>
                </a:cubicBezTo>
                <a:close/>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7" name="Freeform 6"/>
          <p:cNvSpPr/>
          <p:nvPr/>
        </p:nvSpPr>
        <p:spPr>
          <a:xfrm>
            <a:off x="3614057" y="4737837"/>
            <a:ext cx="1379574" cy="370829"/>
          </a:xfrm>
          <a:custGeom>
            <a:avLst/>
            <a:gdLst>
              <a:gd name="connsiteX0" fmla="*/ 2447286 w 2658458"/>
              <a:gd name="connsiteY0" fmla="*/ 43345 h 370829"/>
              <a:gd name="connsiteX1" fmla="*/ 1242600 w 2658458"/>
              <a:gd name="connsiteY1" fmla="*/ 14317 h 370829"/>
              <a:gd name="connsiteX2" fmla="*/ 168543 w 2658458"/>
              <a:gd name="connsiteY2" fmla="*/ 28831 h 370829"/>
              <a:gd name="connsiteX3" fmla="*/ 241114 w 2658458"/>
              <a:gd name="connsiteY3" fmla="*/ 333631 h 370829"/>
              <a:gd name="connsiteX4" fmla="*/ 2432771 w 2658458"/>
              <a:gd name="connsiteY4" fmla="*/ 333631 h 370829"/>
              <a:gd name="connsiteX5" fmla="*/ 2447286 w 2658458"/>
              <a:gd name="connsiteY5" fmla="*/ 43345 h 37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8458" h="370829">
                <a:moveTo>
                  <a:pt x="2447286" y="43345"/>
                </a:moveTo>
                <a:cubicBezTo>
                  <a:pt x="2248924" y="-9874"/>
                  <a:pt x="1242600" y="14317"/>
                  <a:pt x="1242600" y="14317"/>
                </a:cubicBezTo>
                <a:cubicBezTo>
                  <a:pt x="862810" y="11898"/>
                  <a:pt x="335457" y="-24388"/>
                  <a:pt x="168543" y="28831"/>
                </a:cubicBezTo>
                <a:cubicBezTo>
                  <a:pt x="1629" y="82050"/>
                  <a:pt x="-136257" y="282831"/>
                  <a:pt x="241114" y="333631"/>
                </a:cubicBezTo>
                <a:cubicBezTo>
                  <a:pt x="618485" y="384431"/>
                  <a:pt x="2057819" y="382012"/>
                  <a:pt x="2432771" y="333631"/>
                </a:cubicBezTo>
                <a:cubicBezTo>
                  <a:pt x="2807723" y="285250"/>
                  <a:pt x="2645648" y="96564"/>
                  <a:pt x="2447286" y="43345"/>
                </a:cubicBezTo>
                <a:close/>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Freeform 8"/>
          <p:cNvSpPr/>
          <p:nvPr/>
        </p:nvSpPr>
        <p:spPr>
          <a:xfrm>
            <a:off x="3846286" y="1923340"/>
            <a:ext cx="3164829" cy="370829"/>
          </a:xfrm>
          <a:custGeom>
            <a:avLst/>
            <a:gdLst>
              <a:gd name="connsiteX0" fmla="*/ 2447286 w 2658458"/>
              <a:gd name="connsiteY0" fmla="*/ 43345 h 370829"/>
              <a:gd name="connsiteX1" fmla="*/ 1242600 w 2658458"/>
              <a:gd name="connsiteY1" fmla="*/ 14317 h 370829"/>
              <a:gd name="connsiteX2" fmla="*/ 168543 w 2658458"/>
              <a:gd name="connsiteY2" fmla="*/ 28831 h 370829"/>
              <a:gd name="connsiteX3" fmla="*/ 241114 w 2658458"/>
              <a:gd name="connsiteY3" fmla="*/ 333631 h 370829"/>
              <a:gd name="connsiteX4" fmla="*/ 2432771 w 2658458"/>
              <a:gd name="connsiteY4" fmla="*/ 333631 h 370829"/>
              <a:gd name="connsiteX5" fmla="*/ 2447286 w 2658458"/>
              <a:gd name="connsiteY5" fmla="*/ 43345 h 37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8458" h="370829">
                <a:moveTo>
                  <a:pt x="2447286" y="43345"/>
                </a:moveTo>
                <a:cubicBezTo>
                  <a:pt x="2248924" y="-9874"/>
                  <a:pt x="1242600" y="14317"/>
                  <a:pt x="1242600" y="14317"/>
                </a:cubicBezTo>
                <a:cubicBezTo>
                  <a:pt x="862810" y="11898"/>
                  <a:pt x="335457" y="-24388"/>
                  <a:pt x="168543" y="28831"/>
                </a:cubicBezTo>
                <a:cubicBezTo>
                  <a:pt x="1629" y="82050"/>
                  <a:pt x="-136257" y="282831"/>
                  <a:pt x="241114" y="333631"/>
                </a:cubicBezTo>
                <a:cubicBezTo>
                  <a:pt x="618485" y="384431"/>
                  <a:pt x="2057819" y="382012"/>
                  <a:pt x="2432771" y="333631"/>
                </a:cubicBezTo>
                <a:cubicBezTo>
                  <a:pt x="2807723" y="285250"/>
                  <a:pt x="2645648" y="96564"/>
                  <a:pt x="2447286" y="43345"/>
                </a:cubicBezTo>
                <a:close/>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 name="Freeform 9"/>
          <p:cNvSpPr/>
          <p:nvPr/>
        </p:nvSpPr>
        <p:spPr>
          <a:xfrm>
            <a:off x="2336800" y="5010335"/>
            <a:ext cx="1981914" cy="370829"/>
          </a:xfrm>
          <a:custGeom>
            <a:avLst/>
            <a:gdLst>
              <a:gd name="connsiteX0" fmla="*/ 2447286 w 2658458"/>
              <a:gd name="connsiteY0" fmla="*/ 43345 h 370829"/>
              <a:gd name="connsiteX1" fmla="*/ 1242600 w 2658458"/>
              <a:gd name="connsiteY1" fmla="*/ 14317 h 370829"/>
              <a:gd name="connsiteX2" fmla="*/ 168543 w 2658458"/>
              <a:gd name="connsiteY2" fmla="*/ 28831 h 370829"/>
              <a:gd name="connsiteX3" fmla="*/ 241114 w 2658458"/>
              <a:gd name="connsiteY3" fmla="*/ 333631 h 370829"/>
              <a:gd name="connsiteX4" fmla="*/ 2432771 w 2658458"/>
              <a:gd name="connsiteY4" fmla="*/ 333631 h 370829"/>
              <a:gd name="connsiteX5" fmla="*/ 2447286 w 2658458"/>
              <a:gd name="connsiteY5" fmla="*/ 43345 h 37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8458" h="370829">
                <a:moveTo>
                  <a:pt x="2447286" y="43345"/>
                </a:moveTo>
                <a:cubicBezTo>
                  <a:pt x="2248924" y="-9874"/>
                  <a:pt x="1242600" y="14317"/>
                  <a:pt x="1242600" y="14317"/>
                </a:cubicBezTo>
                <a:cubicBezTo>
                  <a:pt x="862810" y="11898"/>
                  <a:pt x="335457" y="-24388"/>
                  <a:pt x="168543" y="28831"/>
                </a:cubicBezTo>
                <a:cubicBezTo>
                  <a:pt x="1629" y="82050"/>
                  <a:pt x="-136257" y="282831"/>
                  <a:pt x="241114" y="333631"/>
                </a:cubicBezTo>
                <a:cubicBezTo>
                  <a:pt x="618485" y="384431"/>
                  <a:pt x="2057819" y="382012"/>
                  <a:pt x="2432771" y="333631"/>
                </a:cubicBezTo>
                <a:cubicBezTo>
                  <a:pt x="2807723" y="285250"/>
                  <a:pt x="2645648" y="96564"/>
                  <a:pt x="2447286" y="43345"/>
                </a:cubicBezTo>
                <a:close/>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1" name="Freeform 10"/>
          <p:cNvSpPr/>
          <p:nvPr/>
        </p:nvSpPr>
        <p:spPr>
          <a:xfrm>
            <a:off x="2104393" y="2757714"/>
            <a:ext cx="5452400" cy="617770"/>
          </a:xfrm>
          <a:custGeom>
            <a:avLst/>
            <a:gdLst>
              <a:gd name="connsiteX0" fmla="*/ 2447286 w 2658458"/>
              <a:gd name="connsiteY0" fmla="*/ 43345 h 370829"/>
              <a:gd name="connsiteX1" fmla="*/ 1242600 w 2658458"/>
              <a:gd name="connsiteY1" fmla="*/ 14317 h 370829"/>
              <a:gd name="connsiteX2" fmla="*/ 168543 w 2658458"/>
              <a:gd name="connsiteY2" fmla="*/ 28831 h 370829"/>
              <a:gd name="connsiteX3" fmla="*/ 241114 w 2658458"/>
              <a:gd name="connsiteY3" fmla="*/ 333631 h 370829"/>
              <a:gd name="connsiteX4" fmla="*/ 2432771 w 2658458"/>
              <a:gd name="connsiteY4" fmla="*/ 333631 h 370829"/>
              <a:gd name="connsiteX5" fmla="*/ 2447286 w 2658458"/>
              <a:gd name="connsiteY5" fmla="*/ 43345 h 370829"/>
              <a:gd name="connsiteX0" fmla="*/ 2447286 w 3987321"/>
              <a:gd name="connsiteY0" fmla="*/ 44092 h 371576"/>
              <a:gd name="connsiteX1" fmla="*/ 3968499 w 3987321"/>
              <a:gd name="connsiteY1" fmla="*/ 58606 h 371576"/>
              <a:gd name="connsiteX2" fmla="*/ 1242600 w 3987321"/>
              <a:gd name="connsiteY2" fmla="*/ 15064 h 371576"/>
              <a:gd name="connsiteX3" fmla="*/ 168543 w 3987321"/>
              <a:gd name="connsiteY3" fmla="*/ 29578 h 371576"/>
              <a:gd name="connsiteX4" fmla="*/ 241114 w 3987321"/>
              <a:gd name="connsiteY4" fmla="*/ 334378 h 371576"/>
              <a:gd name="connsiteX5" fmla="*/ 2432771 w 3987321"/>
              <a:gd name="connsiteY5" fmla="*/ 334378 h 371576"/>
              <a:gd name="connsiteX6" fmla="*/ 2447286 w 3987321"/>
              <a:gd name="connsiteY6" fmla="*/ 44092 h 371576"/>
              <a:gd name="connsiteX0" fmla="*/ 2447286 w 3987321"/>
              <a:gd name="connsiteY0" fmla="*/ 290286 h 617770"/>
              <a:gd name="connsiteX1" fmla="*/ 3968499 w 3987321"/>
              <a:gd name="connsiteY1" fmla="*/ 304800 h 617770"/>
              <a:gd name="connsiteX2" fmla="*/ 1639825 w 3987321"/>
              <a:gd name="connsiteY2" fmla="*/ 0 h 617770"/>
              <a:gd name="connsiteX3" fmla="*/ 1242600 w 3987321"/>
              <a:gd name="connsiteY3" fmla="*/ 261258 h 617770"/>
              <a:gd name="connsiteX4" fmla="*/ 168543 w 3987321"/>
              <a:gd name="connsiteY4" fmla="*/ 275772 h 617770"/>
              <a:gd name="connsiteX5" fmla="*/ 241114 w 3987321"/>
              <a:gd name="connsiteY5" fmla="*/ 580572 h 617770"/>
              <a:gd name="connsiteX6" fmla="*/ 2432771 w 3987321"/>
              <a:gd name="connsiteY6" fmla="*/ 580572 h 617770"/>
              <a:gd name="connsiteX7" fmla="*/ 2447286 w 3987321"/>
              <a:gd name="connsiteY7" fmla="*/ 290286 h 617770"/>
              <a:gd name="connsiteX0" fmla="*/ 2431303 w 3971338"/>
              <a:gd name="connsiteY0" fmla="*/ 290286 h 617770"/>
              <a:gd name="connsiteX1" fmla="*/ 3952516 w 3971338"/>
              <a:gd name="connsiteY1" fmla="*/ 304800 h 617770"/>
              <a:gd name="connsiteX2" fmla="*/ 1623842 w 3971338"/>
              <a:gd name="connsiteY2" fmla="*/ 0 h 617770"/>
              <a:gd name="connsiteX3" fmla="*/ 946201 w 3971338"/>
              <a:gd name="connsiteY3" fmla="*/ 14516 h 617770"/>
              <a:gd name="connsiteX4" fmla="*/ 152560 w 3971338"/>
              <a:gd name="connsiteY4" fmla="*/ 275772 h 617770"/>
              <a:gd name="connsiteX5" fmla="*/ 225131 w 3971338"/>
              <a:gd name="connsiteY5" fmla="*/ 580572 h 617770"/>
              <a:gd name="connsiteX6" fmla="*/ 2416788 w 3971338"/>
              <a:gd name="connsiteY6" fmla="*/ 580572 h 617770"/>
              <a:gd name="connsiteX7" fmla="*/ 2431303 w 3971338"/>
              <a:gd name="connsiteY7" fmla="*/ 290286 h 617770"/>
              <a:gd name="connsiteX0" fmla="*/ 2429678 w 3969713"/>
              <a:gd name="connsiteY0" fmla="*/ 290286 h 617770"/>
              <a:gd name="connsiteX1" fmla="*/ 3950891 w 3969713"/>
              <a:gd name="connsiteY1" fmla="*/ 304800 h 617770"/>
              <a:gd name="connsiteX2" fmla="*/ 1622217 w 3969713"/>
              <a:gd name="connsiteY2" fmla="*/ 0 h 617770"/>
              <a:gd name="connsiteX3" fmla="*/ 944576 w 3969713"/>
              <a:gd name="connsiteY3" fmla="*/ 14516 h 617770"/>
              <a:gd name="connsiteX4" fmla="*/ 915080 w 3969713"/>
              <a:gd name="connsiteY4" fmla="*/ 304800 h 617770"/>
              <a:gd name="connsiteX5" fmla="*/ 150935 w 3969713"/>
              <a:gd name="connsiteY5" fmla="*/ 275772 h 617770"/>
              <a:gd name="connsiteX6" fmla="*/ 223506 w 3969713"/>
              <a:gd name="connsiteY6" fmla="*/ 580572 h 617770"/>
              <a:gd name="connsiteX7" fmla="*/ 2415163 w 3969713"/>
              <a:gd name="connsiteY7" fmla="*/ 580572 h 617770"/>
              <a:gd name="connsiteX8" fmla="*/ 2429678 w 3969713"/>
              <a:gd name="connsiteY8" fmla="*/ 290286 h 617770"/>
              <a:gd name="connsiteX0" fmla="*/ 2701332 w 4241367"/>
              <a:gd name="connsiteY0" fmla="*/ 290286 h 617770"/>
              <a:gd name="connsiteX1" fmla="*/ 4222545 w 4241367"/>
              <a:gd name="connsiteY1" fmla="*/ 304800 h 617770"/>
              <a:gd name="connsiteX2" fmla="*/ 1893871 w 4241367"/>
              <a:gd name="connsiteY2" fmla="*/ 0 h 617770"/>
              <a:gd name="connsiteX3" fmla="*/ 1216230 w 4241367"/>
              <a:gd name="connsiteY3" fmla="*/ 14516 h 617770"/>
              <a:gd name="connsiteX4" fmla="*/ 1186734 w 4241367"/>
              <a:gd name="connsiteY4" fmla="*/ 304800 h 617770"/>
              <a:gd name="connsiteX5" fmla="*/ 32445 w 4241367"/>
              <a:gd name="connsiteY5" fmla="*/ 319315 h 617770"/>
              <a:gd name="connsiteX6" fmla="*/ 495160 w 4241367"/>
              <a:gd name="connsiteY6" fmla="*/ 580572 h 617770"/>
              <a:gd name="connsiteX7" fmla="*/ 2686817 w 4241367"/>
              <a:gd name="connsiteY7" fmla="*/ 580572 h 617770"/>
              <a:gd name="connsiteX8" fmla="*/ 2701332 w 4241367"/>
              <a:gd name="connsiteY8" fmla="*/ 290286 h 617770"/>
              <a:gd name="connsiteX0" fmla="*/ 2880254 w 4420289"/>
              <a:gd name="connsiteY0" fmla="*/ 290286 h 617770"/>
              <a:gd name="connsiteX1" fmla="*/ 4401467 w 4420289"/>
              <a:gd name="connsiteY1" fmla="*/ 304800 h 617770"/>
              <a:gd name="connsiteX2" fmla="*/ 2072793 w 4420289"/>
              <a:gd name="connsiteY2" fmla="*/ 0 h 617770"/>
              <a:gd name="connsiteX3" fmla="*/ 1395152 w 4420289"/>
              <a:gd name="connsiteY3" fmla="*/ 14516 h 617770"/>
              <a:gd name="connsiteX4" fmla="*/ 1365656 w 4420289"/>
              <a:gd name="connsiteY4" fmla="*/ 304800 h 617770"/>
              <a:gd name="connsiteX5" fmla="*/ 211367 w 4420289"/>
              <a:gd name="connsiteY5" fmla="*/ 319315 h 617770"/>
              <a:gd name="connsiteX6" fmla="*/ 222978 w 4420289"/>
              <a:gd name="connsiteY6" fmla="*/ 580572 h 617770"/>
              <a:gd name="connsiteX7" fmla="*/ 2865739 w 4420289"/>
              <a:gd name="connsiteY7" fmla="*/ 580572 h 617770"/>
              <a:gd name="connsiteX8" fmla="*/ 2880254 w 4420289"/>
              <a:gd name="connsiteY8" fmla="*/ 290286 h 617770"/>
              <a:gd name="connsiteX0" fmla="*/ 2880254 w 4580019"/>
              <a:gd name="connsiteY0" fmla="*/ 290286 h 617770"/>
              <a:gd name="connsiteX1" fmla="*/ 4401467 w 4580019"/>
              <a:gd name="connsiteY1" fmla="*/ 304800 h 617770"/>
              <a:gd name="connsiteX2" fmla="*/ 4364890 w 4580019"/>
              <a:gd name="connsiteY2" fmla="*/ 43543 h 617770"/>
              <a:gd name="connsiteX3" fmla="*/ 2072793 w 4580019"/>
              <a:gd name="connsiteY3" fmla="*/ 0 h 617770"/>
              <a:gd name="connsiteX4" fmla="*/ 1395152 w 4580019"/>
              <a:gd name="connsiteY4" fmla="*/ 14516 h 617770"/>
              <a:gd name="connsiteX5" fmla="*/ 1365656 w 4580019"/>
              <a:gd name="connsiteY5" fmla="*/ 304800 h 617770"/>
              <a:gd name="connsiteX6" fmla="*/ 211367 w 4580019"/>
              <a:gd name="connsiteY6" fmla="*/ 319315 h 617770"/>
              <a:gd name="connsiteX7" fmla="*/ 222978 w 4580019"/>
              <a:gd name="connsiteY7" fmla="*/ 580572 h 617770"/>
              <a:gd name="connsiteX8" fmla="*/ 2865739 w 4580019"/>
              <a:gd name="connsiteY8" fmla="*/ 580572 h 617770"/>
              <a:gd name="connsiteX9" fmla="*/ 2880254 w 4580019"/>
              <a:gd name="connsiteY9" fmla="*/ 290286 h 617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80019" h="617770">
                <a:moveTo>
                  <a:pt x="2880254" y="290286"/>
                </a:moveTo>
                <a:cubicBezTo>
                  <a:pt x="3136209" y="244324"/>
                  <a:pt x="4602248" y="309638"/>
                  <a:pt x="4401467" y="304800"/>
                </a:cubicBezTo>
                <a:cubicBezTo>
                  <a:pt x="4520890" y="285448"/>
                  <a:pt x="4753002" y="94343"/>
                  <a:pt x="4364890" y="43543"/>
                </a:cubicBezTo>
                <a:cubicBezTo>
                  <a:pt x="3976778" y="-7257"/>
                  <a:pt x="2439733" y="26609"/>
                  <a:pt x="2072793" y="0"/>
                </a:cubicBezTo>
                <a:cubicBezTo>
                  <a:pt x="1940385" y="87086"/>
                  <a:pt x="1513008" y="-36284"/>
                  <a:pt x="1395152" y="14516"/>
                </a:cubicBezTo>
                <a:cubicBezTo>
                  <a:pt x="1277296" y="65316"/>
                  <a:pt x="1497929" y="261257"/>
                  <a:pt x="1365656" y="304800"/>
                </a:cubicBezTo>
                <a:cubicBezTo>
                  <a:pt x="1233383" y="348343"/>
                  <a:pt x="401813" y="273353"/>
                  <a:pt x="211367" y="319315"/>
                </a:cubicBezTo>
                <a:cubicBezTo>
                  <a:pt x="20921" y="365277"/>
                  <a:pt x="-154393" y="529772"/>
                  <a:pt x="222978" y="580572"/>
                </a:cubicBezTo>
                <a:cubicBezTo>
                  <a:pt x="600349" y="631372"/>
                  <a:pt x="2422860" y="628953"/>
                  <a:pt x="2865739" y="580572"/>
                </a:cubicBezTo>
                <a:cubicBezTo>
                  <a:pt x="3308618" y="532191"/>
                  <a:pt x="2624299" y="336248"/>
                  <a:pt x="2880254" y="290286"/>
                </a:cubicBezTo>
                <a:close/>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Freeform 12"/>
          <p:cNvSpPr/>
          <p:nvPr/>
        </p:nvSpPr>
        <p:spPr>
          <a:xfrm>
            <a:off x="1517097" y="4482760"/>
            <a:ext cx="4201531" cy="370829"/>
          </a:xfrm>
          <a:custGeom>
            <a:avLst/>
            <a:gdLst>
              <a:gd name="connsiteX0" fmla="*/ 2447286 w 2658458"/>
              <a:gd name="connsiteY0" fmla="*/ 43345 h 370829"/>
              <a:gd name="connsiteX1" fmla="*/ 1242600 w 2658458"/>
              <a:gd name="connsiteY1" fmla="*/ 14317 h 370829"/>
              <a:gd name="connsiteX2" fmla="*/ 168543 w 2658458"/>
              <a:gd name="connsiteY2" fmla="*/ 28831 h 370829"/>
              <a:gd name="connsiteX3" fmla="*/ 241114 w 2658458"/>
              <a:gd name="connsiteY3" fmla="*/ 333631 h 370829"/>
              <a:gd name="connsiteX4" fmla="*/ 2432771 w 2658458"/>
              <a:gd name="connsiteY4" fmla="*/ 333631 h 370829"/>
              <a:gd name="connsiteX5" fmla="*/ 2447286 w 2658458"/>
              <a:gd name="connsiteY5" fmla="*/ 43345 h 37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8458" h="370829">
                <a:moveTo>
                  <a:pt x="2447286" y="43345"/>
                </a:moveTo>
                <a:cubicBezTo>
                  <a:pt x="2248924" y="-9874"/>
                  <a:pt x="1242600" y="14317"/>
                  <a:pt x="1242600" y="14317"/>
                </a:cubicBezTo>
                <a:cubicBezTo>
                  <a:pt x="862810" y="11898"/>
                  <a:pt x="335457" y="-24388"/>
                  <a:pt x="168543" y="28831"/>
                </a:cubicBezTo>
                <a:cubicBezTo>
                  <a:pt x="1629" y="82050"/>
                  <a:pt x="-136257" y="282831"/>
                  <a:pt x="241114" y="333631"/>
                </a:cubicBezTo>
                <a:cubicBezTo>
                  <a:pt x="618485" y="384431"/>
                  <a:pt x="2057819" y="382012"/>
                  <a:pt x="2432771" y="333631"/>
                </a:cubicBezTo>
                <a:cubicBezTo>
                  <a:pt x="2807723" y="285250"/>
                  <a:pt x="2645648" y="96564"/>
                  <a:pt x="2447286" y="43345"/>
                </a:cubicBezTo>
                <a:close/>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937897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xit" presetSubtype="0" fill="hold" grpId="1" nodeType="withEffect">
                                  <p:stCondLst>
                                    <p:cond delay="0"/>
                                  </p:stCondLst>
                                  <p:childTnLst>
                                    <p:set>
                                      <p:cBhvr>
                                        <p:cTn id="16" dur="1" fill="hold">
                                          <p:stCondLst>
                                            <p:cond delay="0"/>
                                          </p:stCondLst>
                                        </p:cTn>
                                        <p:tgtEl>
                                          <p:spTgt spid="4"/>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7"/>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0"/>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9"/>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4" grpId="1" animBg="1"/>
      <p:bldP spid="7" grpId="0" animBg="1"/>
      <p:bldP spid="7" grpId="1" animBg="1"/>
      <p:bldP spid="9" grpId="0" animBg="1"/>
      <p:bldP spid="9" grpId="1" animBg="1"/>
      <p:bldP spid="10" grpId="0" animBg="1"/>
      <p:bldP spid="10" grpId="1" animBg="1"/>
      <p:bldP spid="11" grpId="0" animBg="1"/>
      <p:bldP spid="13"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xfrm>
            <a:off x="457200" y="20638"/>
            <a:ext cx="8229600" cy="1730375"/>
          </a:xfrm>
        </p:spPr>
        <p:txBody>
          <a:bodyPr/>
          <a:lstStyle/>
          <a:p>
            <a:pPr eaLnBrk="1" hangingPunct="1"/>
            <a:r>
              <a:rPr lang="en-US" altLang="en-US" smtClean="0">
                <a:solidFill>
                  <a:schemeClr val="tx1"/>
                </a:solidFill>
              </a:rPr>
              <a:t>Elastic deformation</a:t>
            </a:r>
            <a:br>
              <a:rPr lang="en-US" altLang="en-US" smtClean="0">
                <a:solidFill>
                  <a:schemeClr val="tx1"/>
                </a:solidFill>
              </a:rPr>
            </a:br>
            <a:r>
              <a:rPr lang="en-US" altLang="en-US" smtClean="0">
                <a:solidFill>
                  <a:schemeClr val="tx1"/>
                </a:solidFill>
              </a:rPr>
              <a:t>= non-isomorphism</a:t>
            </a:r>
          </a:p>
        </p:txBody>
      </p:sp>
      <p:sp>
        <p:nvSpPr>
          <p:cNvPr id="3" name="Oval 2"/>
          <p:cNvSpPr/>
          <p:nvPr/>
        </p:nvSpPr>
        <p:spPr bwMode="auto">
          <a:xfrm rot="19736609" flipH="1" flipV="1">
            <a:off x="2952750"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0" name="Oval 9"/>
          <p:cNvSpPr/>
          <p:nvPr/>
        </p:nvSpPr>
        <p:spPr bwMode="auto">
          <a:xfrm rot="19736609" flipH="1" flipV="1">
            <a:off x="3233738" y="58753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1" name="Oval 10"/>
          <p:cNvSpPr/>
          <p:nvPr/>
        </p:nvSpPr>
        <p:spPr bwMode="auto">
          <a:xfrm rot="19736609" flipH="1" flipV="1">
            <a:off x="3514725" y="58753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2" name="Oval 11"/>
          <p:cNvSpPr/>
          <p:nvPr/>
        </p:nvSpPr>
        <p:spPr bwMode="auto">
          <a:xfrm rot="19736609" flipH="1" flipV="1">
            <a:off x="3794125"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3" name="Oval 12"/>
          <p:cNvSpPr/>
          <p:nvPr/>
        </p:nvSpPr>
        <p:spPr bwMode="auto">
          <a:xfrm rot="19736609" flipH="1" flipV="1">
            <a:off x="4075113"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4" name="Oval 13"/>
          <p:cNvSpPr/>
          <p:nvPr/>
        </p:nvSpPr>
        <p:spPr bwMode="auto">
          <a:xfrm rot="19736609" flipH="1" flipV="1">
            <a:off x="4356100" y="58753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5" name="Oval 14"/>
          <p:cNvSpPr/>
          <p:nvPr/>
        </p:nvSpPr>
        <p:spPr bwMode="auto">
          <a:xfrm rot="19736609" flipH="1" flipV="1">
            <a:off x="4637088" y="58753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6" name="Oval 15"/>
          <p:cNvSpPr/>
          <p:nvPr/>
        </p:nvSpPr>
        <p:spPr bwMode="auto">
          <a:xfrm rot="19736609" flipH="1" flipV="1">
            <a:off x="4916488"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7" name="Oval 16"/>
          <p:cNvSpPr/>
          <p:nvPr/>
        </p:nvSpPr>
        <p:spPr bwMode="auto">
          <a:xfrm rot="19736609" flipH="1" flipV="1">
            <a:off x="5197475"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8" name="Oval 17"/>
          <p:cNvSpPr/>
          <p:nvPr/>
        </p:nvSpPr>
        <p:spPr bwMode="auto">
          <a:xfrm rot="19736609" flipH="1" flipV="1">
            <a:off x="5478463" y="58753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9" name="Oval 18"/>
          <p:cNvSpPr/>
          <p:nvPr/>
        </p:nvSpPr>
        <p:spPr bwMode="auto">
          <a:xfrm rot="19736609" flipH="1" flipV="1">
            <a:off x="5759450" y="58753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0" name="Oval 19"/>
          <p:cNvSpPr/>
          <p:nvPr/>
        </p:nvSpPr>
        <p:spPr bwMode="auto">
          <a:xfrm rot="19736609" flipH="1" flipV="1">
            <a:off x="6038850"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5" name="Oval 214"/>
          <p:cNvSpPr/>
          <p:nvPr/>
        </p:nvSpPr>
        <p:spPr bwMode="auto">
          <a:xfrm rot="19736609" flipH="1" flipV="1">
            <a:off x="2952750"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6" name="Oval 215"/>
          <p:cNvSpPr/>
          <p:nvPr/>
        </p:nvSpPr>
        <p:spPr bwMode="auto">
          <a:xfrm rot="19736609" flipH="1" flipV="1">
            <a:off x="3233738" y="18542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7" name="Oval 216"/>
          <p:cNvSpPr/>
          <p:nvPr/>
        </p:nvSpPr>
        <p:spPr bwMode="auto">
          <a:xfrm rot="19736609" flipH="1" flipV="1">
            <a:off x="3514725" y="18542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8" name="Oval 217"/>
          <p:cNvSpPr/>
          <p:nvPr/>
        </p:nvSpPr>
        <p:spPr bwMode="auto">
          <a:xfrm rot="19736609" flipH="1" flipV="1">
            <a:off x="3794125"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9" name="Oval 218"/>
          <p:cNvSpPr/>
          <p:nvPr/>
        </p:nvSpPr>
        <p:spPr bwMode="auto">
          <a:xfrm rot="19736609" flipH="1" flipV="1">
            <a:off x="4075113"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0" name="Oval 219"/>
          <p:cNvSpPr/>
          <p:nvPr/>
        </p:nvSpPr>
        <p:spPr bwMode="auto">
          <a:xfrm rot="19736609" flipH="1" flipV="1">
            <a:off x="4356100" y="18542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1" name="Oval 220"/>
          <p:cNvSpPr/>
          <p:nvPr/>
        </p:nvSpPr>
        <p:spPr bwMode="auto">
          <a:xfrm rot="19736609" flipH="1" flipV="1">
            <a:off x="4637088" y="18542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2" name="Oval 221"/>
          <p:cNvSpPr/>
          <p:nvPr/>
        </p:nvSpPr>
        <p:spPr bwMode="auto">
          <a:xfrm rot="19736609" flipH="1" flipV="1">
            <a:off x="4916488"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3" name="Oval 222"/>
          <p:cNvSpPr/>
          <p:nvPr/>
        </p:nvSpPr>
        <p:spPr bwMode="auto">
          <a:xfrm rot="19736609" flipH="1" flipV="1">
            <a:off x="5197475"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4" name="Oval 223"/>
          <p:cNvSpPr/>
          <p:nvPr/>
        </p:nvSpPr>
        <p:spPr bwMode="auto">
          <a:xfrm rot="19736609" flipH="1" flipV="1">
            <a:off x="5478463" y="18542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5" name="Oval 224"/>
          <p:cNvSpPr/>
          <p:nvPr/>
        </p:nvSpPr>
        <p:spPr bwMode="auto">
          <a:xfrm rot="19736609" flipH="1" flipV="1">
            <a:off x="5759450" y="18542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6" name="Oval 225"/>
          <p:cNvSpPr/>
          <p:nvPr/>
        </p:nvSpPr>
        <p:spPr bwMode="auto">
          <a:xfrm rot="19736609" flipH="1" flipV="1">
            <a:off x="6038850"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8" name="Oval 227"/>
          <p:cNvSpPr/>
          <p:nvPr/>
        </p:nvSpPr>
        <p:spPr bwMode="auto">
          <a:xfrm rot="19736609" flipH="1" flipV="1">
            <a:off x="2952750"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9" name="Oval 228"/>
          <p:cNvSpPr/>
          <p:nvPr/>
        </p:nvSpPr>
        <p:spPr bwMode="auto">
          <a:xfrm rot="19736609" flipH="1" flipV="1">
            <a:off x="3233738" y="208915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0" name="Oval 229"/>
          <p:cNvSpPr/>
          <p:nvPr/>
        </p:nvSpPr>
        <p:spPr bwMode="auto">
          <a:xfrm rot="19736609" flipH="1" flipV="1">
            <a:off x="3514725" y="208915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1" name="Oval 230"/>
          <p:cNvSpPr/>
          <p:nvPr/>
        </p:nvSpPr>
        <p:spPr bwMode="auto">
          <a:xfrm rot="19736609" flipH="1" flipV="1">
            <a:off x="3794125"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2" name="Oval 231"/>
          <p:cNvSpPr/>
          <p:nvPr/>
        </p:nvSpPr>
        <p:spPr bwMode="auto">
          <a:xfrm rot="19736609" flipH="1" flipV="1">
            <a:off x="4075113"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3" name="Oval 232"/>
          <p:cNvSpPr/>
          <p:nvPr/>
        </p:nvSpPr>
        <p:spPr bwMode="auto">
          <a:xfrm rot="19736609" flipH="1" flipV="1">
            <a:off x="4356100" y="208915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4" name="Oval 233"/>
          <p:cNvSpPr/>
          <p:nvPr/>
        </p:nvSpPr>
        <p:spPr bwMode="auto">
          <a:xfrm rot="19736609" flipH="1" flipV="1">
            <a:off x="4637088" y="208915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5" name="Oval 234"/>
          <p:cNvSpPr/>
          <p:nvPr/>
        </p:nvSpPr>
        <p:spPr bwMode="auto">
          <a:xfrm rot="19736609" flipH="1" flipV="1">
            <a:off x="4916488"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6" name="Oval 235"/>
          <p:cNvSpPr/>
          <p:nvPr/>
        </p:nvSpPr>
        <p:spPr bwMode="auto">
          <a:xfrm rot="19736609" flipH="1" flipV="1">
            <a:off x="5197475"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7" name="Oval 236"/>
          <p:cNvSpPr/>
          <p:nvPr/>
        </p:nvSpPr>
        <p:spPr bwMode="auto">
          <a:xfrm rot="19736609" flipH="1" flipV="1">
            <a:off x="5478463" y="208915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8" name="Oval 237"/>
          <p:cNvSpPr/>
          <p:nvPr/>
        </p:nvSpPr>
        <p:spPr bwMode="auto">
          <a:xfrm rot="19736609" flipH="1" flipV="1">
            <a:off x="5759450" y="208915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9" name="Oval 238"/>
          <p:cNvSpPr/>
          <p:nvPr/>
        </p:nvSpPr>
        <p:spPr bwMode="auto">
          <a:xfrm rot="19736609" flipH="1" flipV="1">
            <a:off x="6038850"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1" name="Oval 240"/>
          <p:cNvSpPr/>
          <p:nvPr/>
        </p:nvSpPr>
        <p:spPr bwMode="auto">
          <a:xfrm rot="19736609" flipH="1" flipV="1">
            <a:off x="2952750"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2" name="Oval 241"/>
          <p:cNvSpPr/>
          <p:nvPr/>
        </p:nvSpPr>
        <p:spPr bwMode="auto">
          <a:xfrm rot="19736609" flipH="1" flipV="1">
            <a:off x="3233738" y="234156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3" name="Oval 242"/>
          <p:cNvSpPr/>
          <p:nvPr/>
        </p:nvSpPr>
        <p:spPr bwMode="auto">
          <a:xfrm rot="19736609" flipH="1" flipV="1">
            <a:off x="3514725" y="234156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4" name="Oval 243"/>
          <p:cNvSpPr/>
          <p:nvPr/>
        </p:nvSpPr>
        <p:spPr bwMode="auto">
          <a:xfrm rot="19736609" flipH="1" flipV="1">
            <a:off x="3794125"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5" name="Oval 244"/>
          <p:cNvSpPr/>
          <p:nvPr/>
        </p:nvSpPr>
        <p:spPr bwMode="auto">
          <a:xfrm rot="19736609" flipH="1" flipV="1">
            <a:off x="4075113"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6" name="Oval 245"/>
          <p:cNvSpPr/>
          <p:nvPr/>
        </p:nvSpPr>
        <p:spPr bwMode="auto">
          <a:xfrm rot="19736609" flipH="1" flipV="1">
            <a:off x="4356100" y="234156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7" name="Oval 246"/>
          <p:cNvSpPr/>
          <p:nvPr/>
        </p:nvSpPr>
        <p:spPr bwMode="auto">
          <a:xfrm rot="19736609" flipH="1" flipV="1">
            <a:off x="4637088" y="234156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8" name="Oval 247"/>
          <p:cNvSpPr/>
          <p:nvPr/>
        </p:nvSpPr>
        <p:spPr bwMode="auto">
          <a:xfrm rot="19736609" flipH="1" flipV="1">
            <a:off x="4916488"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9" name="Oval 248"/>
          <p:cNvSpPr/>
          <p:nvPr/>
        </p:nvSpPr>
        <p:spPr bwMode="auto">
          <a:xfrm rot="19736609" flipH="1" flipV="1">
            <a:off x="5197475"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0" name="Oval 249"/>
          <p:cNvSpPr/>
          <p:nvPr/>
        </p:nvSpPr>
        <p:spPr bwMode="auto">
          <a:xfrm rot="19736609" flipH="1" flipV="1">
            <a:off x="5478463" y="234156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1" name="Oval 250"/>
          <p:cNvSpPr/>
          <p:nvPr/>
        </p:nvSpPr>
        <p:spPr bwMode="auto">
          <a:xfrm rot="19736609" flipH="1" flipV="1">
            <a:off x="5759450" y="234156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2" name="Oval 251"/>
          <p:cNvSpPr/>
          <p:nvPr/>
        </p:nvSpPr>
        <p:spPr bwMode="auto">
          <a:xfrm rot="19736609" flipH="1" flipV="1">
            <a:off x="6038850"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4" name="Oval 253"/>
          <p:cNvSpPr/>
          <p:nvPr/>
        </p:nvSpPr>
        <p:spPr bwMode="auto">
          <a:xfrm rot="19736609" flipH="1" flipV="1">
            <a:off x="2952750"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5" name="Oval 254"/>
          <p:cNvSpPr/>
          <p:nvPr/>
        </p:nvSpPr>
        <p:spPr bwMode="auto">
          <a:xfrm rot="19736609" flipH="1" flipV="1">
            <a:off x="3233738" y="2593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6" name="Oval 255"/>
          <p:cNvSpPr/>
          <p:nvPr/>
        </p:nvSpPr>
        <p:spPr bwMode="auto">
          <a:xfrm rot="19736609" flipH="1" flipV="1">
            <a:off x="3514725" y="2593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7" name="Oval 256"/>
          <p:cNvSpPr/>
          <p:nvPr/>
        </p:nvSpPr>
        <p:spPr bwMode="auto">
          <a:xfrm rot="19736609" flipH="1" flipV="1">
            <a:off x="3794125"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8" name="Oval 257"/>
          <p:cNvSpPr/>
          <p:nvPr/>
        </p:nvSpPr>
        <p:spPr bwMode="auto">
          <a:xfrm rot="19736609" flipH="1" flipV="1">
            <a:off x="4075113"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9" name="Oval 258"/>
          <p:cNvSpPr/>
          <p:nvPr/>
        </p:nvSpPr>
        <p:spPr bwMode="auto">
          <a:xfrm rot="19736609" flipH="1" flipV="1">
            <a:off x="4356100" y="2593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0" name="Oval 259"/>
          <p:cNvSpPr/>
          <p:nvPr/>
        </p:nvSpPr>
        <p:spPr bwMode="auto">
          <a:xfrm rot="19736609" flipH="1" flipV="1">
            <a:off x="4637088" y="2593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1" name="Oval 260"/>
          <p:cNvSpPr/>
          <p:nvPr/>
        </p:nvSpPr>
        <p:spPr bwMode="auto">
          <a:xfrm rot="19736609" flipH="1" flipV="1">
            <a:off x="4916488"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2" name="Oval 261"/>
          <p:cNvSpPr/>
          <p:nvPr/>
        </p:nvSpPr>
        <p:spPr bwMode="auto">
          <a:xfrm rot="19736609" flipH="1" flipV="1">
            <a:off x="5197475"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3" name="Oval 262"/>
          <p:cNvSpPr/>
          <p:nvPr/>
        </p:nvSpPr>
        <p:spPr bwMode="auto">
          <a:xfrm rot="19736609" flipH="1" flipV="1">
            <a:off x="5478463" y="2593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4" name="Oval 263"/>
          <p:cNvSpPr/>
          <p:nvPr/>
        </p:nvSpPr>
        <p:spPr bwMode="auto">
          <a:xfrm rot="19736609" flipH="1" flipV="1">
            <a:off x="5759450" y="2593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5" name="Oval 264"/>
          <p:cNvSpPr/>
          <p:nvPr/>
        </p:nvSpPr>
        <p:spPr bwMode="auto">
          <a:xfrm rot="19736609" flipH="1" flipV="1">
            <a:off x="6038850"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7" name="Oval 266"/>
          <p:cNvSpPr/>
          <p:nvPr/>
        </p:nvSpPr>
        <p:spPr bwMode="auto">
          <a:xfrm rot="19736609" flipH="1" flipV="1">
            <a:off x="2952750"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8" name="Oval 267"/>
          <p:cNvSpPr/>
          <p:nvPr/>
        </p:nvSpPr>
        <p:spPr bwMode="auto">
          <a:xfrm rot="19736609" flipH="1" flipV="1">
            <a:off x="3233738" y="2847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9" name="Oval 268"/>
          <p:cNvSpPr/>
          <p:nvPr/>
        </p:nvSpPr>
        <p:spPr bwMode="auto">
          <a:xfrm rot="19736609" flipH="1" flipV="1">
            <a:off x="3514725" y="2847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0" name="Oval 269"/>
          <p:cNvSpPr/>
          <p:nvPr/>
        </p:nvSpPr>
        <p:spPr bwMode="auto">
          <a:xfrm rot="19736609" flipH="1" flipV="1">
            <a:off x="3794125"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1" name="Oval 270"/>
          <p:cNvSpPr/>
          <p:nvPr/>
        </p:nvSpPr>
        <p:spPr bwMode="auto">
          <a:xfrm rot="19736609" flipH="1" flipV="1">
            <a:off x="4075113"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2" name="Oval 271"/>
          <p:cNvSpPr/>
          <p:nvPr/>
        </p:nvSpPr>
        <p:spPr bwMode="auto">
          <a:xfrm rot="19736609" flipH="1" flipV="1">
            <a:off x="4356100" y="2847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3" name="Oval 272"/>
          <p:cNvSpPr/>
          <p:nvPr/>
        </p:nvSpPr>
        <p:spPr bwMode="auto">
          <a:xfrm rot="19736609" flipH="1" flipV="1">
            <a:off x="4637088" y="2847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4" name="Oval 273"/>
          <p:cNvSpPr/>
          <p:nvPr/>
        </p:nvSpPr>
        <p:spPr bwMode="auto">
          <a:xfrm rot="19736609" flipH="1" flipV="1">
            <a:off x="4916488"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5" name="Oval 274"/>
          <p:cNvSpPr/>
          <p:nvPr/>
        </p:nvSpPr>
        <p:spPr bwMode="auto">
          <a:xfrm rot="19736609" flipH="1" flipV="1">
            <a:off x="5197475"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6" name="Oval 275"/>
          <p:cNvSpPr/>
          <p:nvPr/>
        </p:nvSpPr>
        <p:spPr bwMode="auto">
          <a:xfrm rot="19736609" flipH="1" flipV="1">
            <a:off x="5478463" y="2847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7" name="Oval 276"/>
          <p:cNvSpPr/>
          <p:nvPr/>
        </p:nvSpPr>
        <p:spPr bwMode="auto">
          <a:xfrm rot="19736609" flipH="1" flipV="1">
            <a:off x="5759450" y="2847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8" name="Oval 277"/>
          <p:cNvSpPr/>
          <p:nvPr/>
        </p:nvSpPr>
        <p:spPr bwMode="auto">
          <a:xfrm rot="19736609" flipH="1" flipV="1">
            <a:off x="6038850"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0" name="Oval 279"/>
          <p:cNvSpPr/>
          <p:nvPr/>
        </p:nvSpPr>
        <p:spPr bwMode="auto">
          <a:xfrm rot="19736609" flipH="1" flipV="1">
            <a:off x="2952750"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1" name="Oval 280"/>
          <p:cNvSpPr/>
          <p:nvPr/>
        </p:nvSpPr>
        <p:spPr bwMode="auto">
          <a:xfrm rot="19736609" flipH="1" flipV="1">
            <a:off x="3233738" y="309880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2" name="Oval 281"/>
          <p:cNvSpPr/>
          <p:nvPr/>
        </p:nvSpPr>
        <p:spPr bwMode="auto">
          <a:xfrm rot="19736609" flipH="1" flipV="1">
            <a:off x="3514725" y="309880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3" name="Oval 282"/>
          <p:cNvSpPr/>
          <p:nvPr/>
        </p:nvSpPr>
        <p:spPr bwMode="auto">
          <a:xfrm rot="19736609" flipH="1" flipV="1">
            <a:off x="3794125"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4" name="Oval 283"/>
          <p:cNvSpPr/>
          <p:nvPr/>
        </p:nvSpPr>
        <p:spPr bwMode="auto">
          <a:xfrm rot="19736609" flipH="1" flipV="1">
            <a:off x="4075113"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5" name="Oval 284"/>
          <p:cNvSpPr/>
          <p:nvPr/>
        </p:nvSpPr>
        <p:spPr bwMode="auto">
          <a:xfrm rot="19736609" flipH="1" flipV="1">
            <a:off x="4356100" y="309880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6" name="Oval 285"/>
          <p:cNvSpPr/>
          <p:nvPr/>
        </p:nvSpPr>
        <p:spPr bwMode="auto">
          <a:xfrm rot="19736609" flipH="1" flipV="1">
            <a:off x="4637088" y="309880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7" name="Oval 286"/>
          <p:cNvSpPr/>
          <p:nvPr/>
        </p:nvSpPr>
        <p:spPr bwMode="auto">
          <a:xfrm rot="19736609" flipH="1" flipV="1">
            <a:off x="4916488"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8" name="Oval 287"/>
          <p:cNvSpPr/>
          <p:nvPr/>
        </p:nvSpPr>
        <p:spPr bwMode="auto">
          <a:xfrm rot="19736609" flipH="1" flipV="1">
            <a:off x="5197475"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9" name="Oval 288"/>
          <p:cNvSpPr/>
          <p:nvPr/>
        </p:nvSpPr>
        <p:spPr bwMode="auto">
          <a:xfrm rot="19736609" flipH="1" flipV="1">
            <a:off x="5478463" y="309880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0" name="Oval 289"/>
          <p:cNvSpPr/>
          <p:nvPr/>
        </p:nvSpPr>
        <p:spPr bwMode="auto">
          <a:xfrm rot="19736609" flipH="1" flipV="1">
            <a:off x="5759450" y="309880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1" name="Oval 290"/>
          <p:cNvSpPr/>
          <p:nvPr/>
        </p:nvSpPr>
        <p:spPr bwMode="auto">
          <a:xfrm rot="19736609" flipH="1" flipV="1">
            <a:off x="6038850"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3" name="Oval 292"/>
          <p:cNvSpPr/>
          <p:nvPr/>
        </p:nvSpPr>
        <p:spPr bwMode="auto">
          <a:xfrm rot="19736609" flipH="1" flipV="1">
            <a:off x="2952750"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4" name="Oval 293"/>
          <p:cNvSpPr/>
          <p:nvPr/>
        </p:nvSpPr>
        <p:spPr bwMode="auto">
          <a:xfrm rot="19736609" flipH="1" flipV="1">
            <a:off x="3233738" y="335121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5" name="Oval 294"/>
          <p:cNvSpPr/>
          <p:nvPr/>
        </p:nvSpPr>
        <p:spPr bwMode="auto">
          <a:xfrm rot="19736609" flipH="1" flipV="1">
            <a:off x="3514725" y="335121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6" name="Oval 295"/>
          <p:cNvSpPr/>
          <p:nvPr/>
        </p:nvSpPr>
        <p:spPr bwMode="auto">
          <a:xfrm rot="19736609" flipH="1" flipV="1">
            <a:off x="3794125"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7" name="Oval 296"/>
          <p:cNvSpPr/>
          <p:nvPr/>
        </p:nvSpPr>
        <p:spPr bwMode="auto">
          <a:xfrm rot="19736609" flipH="1" flipV="1">
            <a:off x="4075113"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8" name="Oval 297"/>
          <p:cNvSpPr/>
          <p:nvPr/>
        </p:nvSpPr>
        <p:spPr bwMode="auto">
          <a:xfrm rot="19736609" flipH="1" flipV="1">
            <a:off x="4356100" y="335121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9" name="Oval 298"/>
          <p:cNvSpPr/>
          <p:nvPr/>
        </p:nvSpPr>
        <p:spPr bwMode="auto">
          <a:xfrm rot="19736609" flipH="1" flipV="1">
            <a:off x="4637088" y="335121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0" name="Oval 299"/>
          <p:cNvSpPr/>
          <p:nvPr/>
        </p:nvSpPr>
        <p:spPr bwMode="auto">
          <a:xfrm rot="19736609" flipH="1" flipV="1">
            <a:off x="4916488"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1" name="Oval 300"/>
          <p:cNvSpPr/>
          <p:nvPr/>
        </p:nvSpPr>
        <p:spPr bwMode="auto">
          <a:xfrm rot="19736609" flipH="1" flipV="1">
            <a:off x="5197475"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2" name="Oval 301"/>
          <p:cNvSpPr/>
          <p:nvPr/>
        </p:nvSpPr>
        <p:spPr bwMode="auto">
          <a:xfrm rot="19736609" flipH="1" flipV="1">
            <a:off x="5478463" y="335121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3" name="Oval 302"/>
          <p:cNvSpPr/>
          <p:nvPr/>
        </p:nvSpPr>
        <p:spPr bwMode="auto">
          <a:xfrm rot="19736609" flipH="1" flipV="1">
            <a:off x="5759450" y="335121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4" name="Oval 303"/>
          <p:cNvSpPr/>
          <p:nvPr/>
        </p:nvSpPr>
        <p:spPr bwMode="auto">
          <a:xfrm rot="19736609" flipH="1" flipV="1">
            <a:off x="6038850"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6" name="Oval 305"/>
          <p:cNvSpPr/>
          <p:nvPr/>
        </p:nvSpPr>
        <p:spPr bwMode="auto">
          <a:xfrm rot="19736609" flipH="1" flipV="1">
            <a:off x="2952750"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7" name="Oval 306"/>
          <p:cNvSpPr/>
          <p:nvPr/>
        </p:nvSpPr>
        <p:spPr bwMode="auto">
          <a:xfrm rot="19736609" flipH="1" flipV="1">
            <a:off x="3233738" y="36036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8" name="Oval 307"/>
          <p:cNvSpPr/>
          <p:nvPr/>
        </p:nvSpPr>
        <p:spPr bwMode="auto">
          <a:xfrm rot="19736609" flipH="1" flipV="1">
            <a:off x="3514725" y="36036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9" name="Oval 308"/>
          <p:cNvSpPr/>
          <p:nvPr/>
        </p:nvSpPr>
        <p:spPr bwMode="auto">
          <a:xfrm rot="19736609" flipH="1" flipV="1">
            <a:off x="3794125"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0" name="Oval 309"/>
          <p:cNvSpPr/>
          <p:nvPr/>
        </p:nvSpPr>
        <p:spPr bwMode="auto">
          <a:xfrm rot="19736609" flipH="1" flipV="1">
            <a:off x="4075113"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1" name="Oval 310"/>
          <p:cNvSpPr/>
          <p:nvPr/>
        </p:nvSpPr>
        <p:spPr bwMode="auto">
          <a:xfrm rot="19736609" flipH="1" flipV="1">
            <a:off x="4356100" y="36036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2" name="Oval 311"/>
          <p:cNvSpPr/>
          <p:nvPr/>
        </p:nvSpPr>
        <p:spPr bwMode="auto">
          <a:xfrm rot="19736609" flipH="1" flipV="1">
            <a:off x="4637088" y="36036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3" name="Oval 312"/>
          <p:cNvSpPr/>
          <p:nvPr/>
        </p:nvSpPr>
        <p:spPr bwMode="auto">
          <a:xfrm rot="19736609" flipH="1" flipV="1">
            <a:off x="4916488"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4" name="Oval 313"/>
          <p:cNvSpPr/>
          <p:nvPr/>
        </p:nvSpPr>
        <p:spPr bwMode="auto">
          <a:xfrm rot="19736609" flipH="1" flipV="1">
            <a:off x="5197475"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5" name="Oval 314"/>
          <p:cNvSpPr/>
          <p:nvPr/>
        </p:nvSpPr>
        <p:spPr bwMode="auto">
          <a:xfrm rot="19736609" flipH="1" flipV="1">
            <a:off x="5478463" y="36036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6" name="Oval 315"/>
          <p:cNvSpPr/>
          <p:nvPr/>
        </p:nvSpPr>
        <p:spPr bwMode="auto">
          <a:xfrm rot="19736609" flipH="1" flipV="1">
            <a:off x="5759450" y="36036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7" name="Oval 316"/>
          <p:cNvSpPr/>
          <p:nvPr/>
        </p:nvSpPr>
        <p:spPr bwMode="auto">
          <a:xfrm rot="19736609" flipH="1" flipV="1">
            <a:off x="6038850"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9" name="Oval 318"/>
          <p:cNvSpPr/>
          <p:nvPr/>
        </p:nvSpPr>
        <p:spPr bwMode="auto">
          <a:xfrm rot="19736609" flipH="1" flipV="1">
            <a:off x="2952750"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0" name="Oval 319"/>
          <p:cNvSpPr/>
          <p:nvPr/>
        </p:nvSpPr>
        <p:spPr bwMode="auto">
          <a:xfrm rot="19736609" flipH="1" flipV="1">
            <a:off x="3233738" y="410845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1" name="Oval 320"/>
          <p:cNvSpPr/>
          <p:nvPr/>
        </p:nvSpPr>
        <p:spPr bwMode="auto">
          <a:xfrm rot="19736609" flipH="1" flipV="1">
            <a:off x="3514725" y="410845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2" name="Oval 321"/>
          <p:cNvSpPr/>
          <p:nvPr/>
        </p:nvSpPr>
        <p:spPr bwMode="auto">
          <a:xfrm rot="19736609" flipH="1" flipV="1">
            <a:off x="3794125"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3" name="Oval 322"/>
          <p:cNvSpPr/>
          <p:nvPr/>
        </p:nvSpPr>
        <p:spPr bwMode="auto">
          <a:xfrm rot="19736609" flipH="1" flipV="1">
            <a:off x="4075113"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4" name="Oval 323"/>
          <p:cNvSpPr/>
          <p:nvPr/>
        </p:nvSpPr>
        <p:spPr bwMode="auto">
          <a:xfrm rot="19736609" flipH="1" flipV="1">
            <a:off x="4356100" y="410845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5" name="Oval 324"/>
          <p:cNvSpPr/>
          <p:nvPr/>
        </p:nvSpPr>
        <p:spPr bwMode="auto">
          <a:xfrm rot="19736609" flipH="1" flipV="1">
            <a:off x="4637088" y="410845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6" name="Oval 325"/>
          <p:cNvSpPr/>
          <p:nvPr/>
        </p:nvSpPr>
        <p:spPr bwMode="auto">
          <a:xfrm rot="19736609" flipH="1" flipV="1">
            <a:off x="4916488"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7" name="Oval 326"/>
          <p:cNvSpPr/>
          <p:nvPr/>
        </p:nvSpPr>
        <p:spPr bwMode="auto">
          <a:xfrm rot="19736609" flipH="1" flipV="1">
            <a:off x="5197475"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8" name="Oval 327"/>
          <p:cNvSpPr/>
          <p:nvPr/>
        </p:nvSpPr>
        <p:spPr bwMode="auto">
          <a:xfrm rot="19736609" flipH="1" flipV="1">
            <a:off x="5478463" y="410845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9" name="Oval 328"/>
          <p:cNvSpPr/>
          <p:nvPr/>
        </p:nvSpPr>
        <p:spPr bwMode="auto">
          <a:xfrm rot="19736609" flipH="1" flipV="1">
            <a:off x="5759450" y="410845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0" name="Oval 329"/>
          <p:cNvSpPr/>
          <p:nvPr/>
        </p:nvSpPr>
        <p:spPr bwMode="auto">
          <a:xfrm rot="19736609" flipH="1" flipV="1">
            <a:off x="6038850"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2" name="Oval 331"/>
          <p:cNvSpPr/>
          <p:nvPr/>
        </p:nvSpPr>
        <p:spPr bwMode="auto">
          <a:xfrm rot="19736609" flipH="1" flipV="1">
            <a:off x="2952750"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3" name="Oval 332"/>
          <p:cNvSpPr/>
          <p:nvPr/>
        </p:nvSpPr>
        <p:spPr bwMode="auto">
          <a:xfrm rot="19736609" flipH="1" flipV="1">
            <a:off x="3233738" y="436086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4" name="Oval 333"/>
          <p:cNvSpPr/>
          <p:nvPr/>
        </p:nvSpPr>
        <p:spPr bwMode="auto">
          <a:xfrm rot="19736609" flipH="1" flipV="1">
            <a:off x="3514725" y="436086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5" name="Oval 334"/>
          <p:cNvSpPr/>
          <p:nvPr/>
        </p:nvSpPr>
        <p:spPr bwMode="auto">
          <a:xfrm rot="19736609" flipH="1" flipV="1">
            <a:off x="3794125"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6" name="Oval 335"/>
          <p:cNvSpPr/>
          <p:nvPr/>
        </p:nvSpPr>
        <p:spPr bwMode="auto">
          <a:xfrm rot="19736609" flipH="1" flipV="1">
            <a:off x="4075113"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7" name="Oval 336"/>
          <p:cNvSpPr/>
          <p:nvPr/>
        </p:nvSpPr>
        <p:spPr bwMode="auto">
          <a:xfrm rot="19736609" flipH="1" flipV="1">
            <a:off x="4356100" y="436086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8" name="Oval 337"/>
          <p:cNvSpPr/>
          <p:nvPr/>
        </p:nvSpPr>
        <p:spPr bwMode="auto">
          <a:xfrm rot="19736609" flipH="1" flipV="1">
            <a:off x="4637088" y="436086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9" name="Oval 338"/>
          <p:cNvSpPr/>
          <p:nvPr/>
        </p:nvSpPr>
        <p:spPr bwMode="auto">
          <a:xfrm rot="19736609" flipH="1" flipV="1">
            <a:off x="4916488"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0" name="Oval 339"/>
          <p:cNvSpPr/>
          <p:nvPr/>
        </p:nvSpPr>
        <p:spPr bwMode="auto">
          <a:xfrm rot="19736609" flipH="1" flipV="1">
            <a:off x="5197475"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1" name="Oval 340"/>
          <p:cNvSpPr/>
          <p:nvPr/>
        </p:nvSpPr>
        <p:spPr bwMode="auto">
          <a:xfrm rot="19736609" flipH="1" flipV="1">
            <a:off x="5478463" y="436086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2" name="Oval 341"/>
          <p:cNvSpPr/>
          <p:nvPr/>
        </p:nvSpPr>
        <p:spPr bwMode="auto">
          <a:xfrm rot="19736609" flipH="1" flipV="1">
            <a:off x="5759450" y="436086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3" name="Oval 342"/>
          <p:cNvSpPr/>
          <p:nvPr/>
        </p:nvSpPr>
        <p:spPr bwMode="auto">
          <a:xfrm rot="19736609" flipH="1" flipV="1">
            <a:off x="6038850"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5" name="Oval 344"/>
          <p:cNvSpPr/>
          <p:nvPr/>
        </p:nvSpPr>
        <p:spPr bwMode="auto">
          <a:xfrm rot="19736609" flipH="1" flipV="1">
            <a:off x="2952750"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6" name="Oval 345"/>
          <p:cNvSpPr/>
          <p:nvPr/>
        </p:nvSpPr>
        <p:spPr bwMode="auto">
          <a:xfrm rot="19736609" flipH="1" flipV="1">
            <a:off x="3233738" y="46132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7" name="Oval 346"/>
          <p:cNvSpPr/>
          <p:nvPr/>
        </p:nvSpPr>
        <p:spPr bwMode="auto">
          <a:xfrm rot="19736609" flipH="1" flipV="1">
            <a:off x="3514725" y="46132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8" name="Oval 347"/>
          <p:cNvSpPr/>
          <p:nvPr/>
        </p:nvSpPr>
        <p:spPr bwMode="auto">
          <a:xfrm rot="19736609" flipH="1" flipV="1">
            <a:off x="3794125"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9" name="Oval 348"/>
          <p:cNvSpPr/>
          <p:nvPr/>
        </p:nvSpPr>
        <p:spPr bwMode="auto">
          <a:xfrm rot="19736609" flipH="1" flipV="1">
            <a:off x="4075113"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0" name="Oval 349"/>
          <p:cNvSpPr/>
          <p:nvPr/>
        </p:nvSpPr>
        <p:spPr bwMode="auto">
          <a:xfrm rot="19736609" flipH="1" flipV="1">
            <a:off x="4356100" y="46132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1" name="Oval 350"/>
          <p:cNvSpPr/>
          <p:nvPr/>
        </p:nvSpPr>
        <p:spPr bwMode="auto">
          <a:xfrm rot="19736609" flipH="1" flipV="1">
            <a:off x="4637088" y="46132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2" name="Oval 351"/>
          <p:cNvSpPr/>
          <p:nvPr/>
        </p:nvSpPr>
        <p:spPr bwMode="auto">
          <a:xfrm rot="19736609" flipH="1" flipV="1">
            <a:off x="4916488"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3" name="Oval 352"/>
          <p:cNvSpPr/>
          <p:nvPr/>
        </p:nvSpPr>
        <p:spPr bwMode="auto">
          <a:xfrm rot="19736609" flipH="1" flipV="1">
            <a:off x="5197475"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4" name="Oval 353"/>
          <p:cNvSpPr/>
          <p:nvPr/>
        </p:nvSpPr>
        <p:spPr bwMode="auto">
          <a:xfrm rot="19736609" flipH="1" flipV="1">
            <a:off x="5478463" y="46132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5" name="Oval 354"/>
          <p:cNvSpPr/>
          <p:nvPr/>
        </p:nvSpPr>
        <p:spPr bwMode="auto">
          <a:xfrm rot="19736609" flipH="1" flipV="1">
            <a:off x="5759450" y="46132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6" name="Oval 355"/>
          <p:cNvSpPr/>
          <p:nvPr/>
        </p:nvSpPr>
        <p:spPr bwMode="auto">
          <a:xfrm rot="19736609" flipH="1" flipV="1">
            <a:off x="6038850"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8" name="Oval 357"/>
          <p:cNvSpPr/>
          <p:nvPr/>
        </p:nvSpPr>
        <p:spPr bwMode="auto">
          <a:xfrm rot="19736609" flipH="1" flipV="1">
            <a:off x="2952750"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9" name="Oval 358"/>
          <p:cNvSpPr/>
          <p:nvPr/>
        </p:nvSpPr>
        <p:spPr bwMode="auto">
          <a:xfrm rot="19736609" flipH="1" flipV="1">
            <a:off x="3233738" y="48641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0" name="Oval 359"/>
          <p:cNvSpPr/>
          <p:nvPr/>
        </p:nvSpPr>
        <p:spPr bwMode="auto">
          <a:xfrm rot="19736609" flipH="1" flipV="1">
            <a:off x="3514725" y="48641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1" name="Oval 360"/>
          <p:cNvSpPr/>
          <p:nvPr/>
        </p:nvSpPr>
        <p:spPr bwMode="auto">
          <a:xfrm rot="19736609" flipH="1" flipV="1">
            <a:off x="3794125"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2" name="Oval 361"/>
          <p:cNvSpPr/>
          <p:nvPr/>
        </p:nvSpPr>
        <p:spPr bwMode="auto">
          <a:xfrm rot="19736609" flipH="1" flipV="1">
            <a:off x="4075113"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3" name="Oval 362"/>
          <p:cNvSpPr/>
          <p:nvPr/>
        </p:nvSpPr>
        <p:spPr bwMode="auto">
          <a:xfrm rot="19736609" flipH="1" flipV="1">
            <a:off x="4356100" y="48641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4" name="Oval 363"/>
          <p:cNvSpPr/>
          <p:nvPr/>
        </p:nvSpPr>
        <p:spPr bwMode="auto">
          <a:xfrm rot="19736609" flipH="1" flipV="1">
            <a:off x="4637088" y="48641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5" name="Oval 364"/>
          <p:cNvSpPr/>
          <p:nvPr/>
        </p:nvSpPr>
        <p:spPr bwMode="auto">
          <a:xfrm rot="19736609" flipH="1" flipV="1">
            <a:off x="4916488"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6" name="Oval 365"/>
          <p:cNvSpPr/>
          <p:nvPr/>
        </p:nvSpPr>
        <p:spPr bwMode="auto">
          <a:xfrm rot="19736609" flipH="1" flipV="1">
            <a:off x="5197475"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7" name="Oval 366"/>
          <p:cNvSpPr/>
          <p:nvPr/>
        </p:nvSpPr>
        <p:spPr bwMode="auto">
          <a:xfrm rot="19736609" flipH="1" flipV="1">
            <a:off x="5478463" y="48641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8" name="Oval 367"/>
          <p:cNvSpPr/>
          <p:nvPr/>
        </p:nvSpPr>
        <p:spPr bwMode="auto">
          <a:xfrm rot="19736609" flipH="1" flipV="1">
            <a:off x="5759450" y="48641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9" name="Oval 368"/>
          <p:cNvSpPr/>
          <p:nvPr/>
        </p:nvSpPr>
        <p:spPr bwMode="auto">
          <a:xfrm rot="19736609" flipH="1" flipV="1">
            <a:off x="6038850"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1" name="Oval 370"/>
          <p:cNvSpPr/>
          <p:nvPr/>
        </p:nvSpPr>
        <p:spPr bwMode="auto">
          <a:xfrm rot="19736609" flipH="1" flipV="1">
            <a:off x="2952750"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2" name="Oval 371"/>
          <p:cNvSpPr/>
          <p:nvPr/>
        </p:nvSpPr>
        <p:spPr bwMode="auto">
          <a:xfrm rot="19736609" flipH="1" flipV="1">
            <a:off x="3233738" y="511651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3" name="Oval 372"/>
          <p:cNvSpPr/>
          <p:nvPr/>
        </p:nvSpPr>
        <p:spPr bwMode="auto">
          <a:xfrm rot="19736609" flipH="1" flipV="1">
            <a:off x="3514725" y="511651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4" name="Oval 373"/>
          <p:cNvSpPr/>
          <p:nvPr/>
        </p:nvSpPr>
        <p:spPr bwMode="auto">
          <a:xfrm rot="19736609" flipH="1" flipV="1">
            <a:off x="3794125"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5" name="Oval 374"/>
          <p:cNvSpPr/>
          <p:nvPr/>
        </p:nvSpPr>
        <p:spPr bwMode="auto">
          <a:xfrm rot="19736609" flipH="1" flipV="1">
            <a:off x="4075113"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6" name="Oval 375"/>
          <p:cNvSpPr/>
          <p:nvPr/>
        </p:nvSpPr>
        <p:spPr bwMode="auto">
          <a:xfrm rot="19736609" flipH="1" flipV="1">
            <a:off x="4356100" y="511651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7" name="Oval 376"/>
          <p:cNvSpPr/>
          <p:nvPr/>
        </p:nvSpPr>
        <p:spPr bwMode="auto">
          <a:xfrm rot="19736609" flipH="1" flipV="1">
            <a:off x="4637088" y="511651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8" name="Oval 377"/>
          <p:cNvSpPr/>
          <p:nvPr/>
        </p:nvSpPr>
        <p:spPr bwMode="auto">
          <a:xfrm rot="19736609" flipH="1" flipV="1">
            <a:off x="4916488"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9" name="Oval 378"/>
          <p:cNvSpPr/>
          <p:nvPr/>
        </p:nvSpPr>
        <p:spPr bwMode="auto">
          <a:xfrm rot="19736609" flipH="1" flipV="1">
            <a:off x="5197475"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0" name="Oval 379"/>
          <p:cNvSpPr/>
          <p:nvPr/>
        </p:nvSpPr>
        <p:spPr bwMode="auto">
          <a:xfrm rot="19736609" flipH="1" flipV="1">
            <a:off x="5478463" y="511651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1" name="Oval 380"/>
          <p:cNvSpPr/>
          <p:nvPr/>
        </p:nvSpPr>
        <p:spPr bwMode="auto">
          <a:xfrm rot="19736609" flipH="1" flipV="1">
            <a:off x="5759450" y="511651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2" name="Oval 381"/>
          <p:cNvSpPr/>
          <p:nvPr/>
        </p:nvSpPr>
        <p:spPr bwMode="auto">
          <a:xfrm rot="19736609" flipH="1" flipV="1">
            <a:off x="6038850"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4" name="Oval 383"/>
          <p:cNvSpPr/>
          <p:nvPr/>
        </p:nvSpPr>
        <p:spPr bwMode="auto">
          <a:xfrm rot="19736609" flipH="1" flipV="1">
            <a:off x="2952750"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5" name="Oval 384"/>
          <p:cNvSpPr/>
          <p:nvPr/>
        </p:nvSpPr>
        <p:spPr bwMode="auto">
          <a:xfrm rot="19736609" flipH="1" flipV="1">
            <a:off x="3233738" y="5368925"/>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6" name="Oval 385"/>
          <p:cNvSpPr/>
          <p:nvPr/>
        </p:nvSpPr>
        <p:spPr bwMode="auto">
          <a:xfrm rot="19736609" flipH="1" flipV="1">
            <a:off x="3514725" y="5368925"/>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7" name="Oval 386"/>
          <p:cNvSpPr/>
          <p:nvPr/>
        </p:nvSpPr>
        <p:spPr bwMode="auto">
          <a:xfrm rot="19736609" flipH="1" flipV="1">
            <a:off x="3794125"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8" name="Oval 387"/>
          <p:cNvSpPr/>
          <p:nvPr/>
        </p:nvSpPr>
        <p:spPr bwMode="auto">
          <a:xfrm rot="19736609" flipH="1" flipV="1">
            <a:off x="4075113"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9" name="Oval 388"/>
          <p:cNvSpPr/>
          <p:nvPr/>
        </p:nvSpPr>
        <p:spPr bwMode="auto">
          <a:xfrm rot="19736609" flipH="1" flipV="1">
            <a:off x="4356100" y="5368925"/>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0" name="Oval 389"/>
          <p:cNvSpPr/>
          <p:nvPr/>
        </p:nvSpPr>
        <p:spPr bwMode="auto">
          <a:xfrm rot="19736609" flipH="1" flipV="1">
            <a:off x="4637088" y="5368925"/>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1" name="Oval 390"/>
          <p:cNvSpPr/>
          <p:nvPr/>
        </p:nvSpPr>
        <p:spPr bwMode="auto">
          <a:xfrm rot="19736609" flipH="1" flipV="1">
            <a:off x="4916488"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2" name="Oval 391"/>
          <p:cNvSpPr/>
          <p:nvPr/>
        </p:nvSpPr>
        <p:spPr bwMode="auto">
          <a:xfrm rot="19736609" flipH="1" flipV="1">
            <a:off x="5197475"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3" name="Oval 392"/>
          <p:cNvSpPr/>
          <p:nvPr/>
        </p:nvSpPr>
        <p:spPr bwMode="auto">
          <a:xfrm rot="19736609" flipH="1" flipV="1">
            <a:off x="5478463" y="5368925"/>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4" name="Oval 393"/>
          <p:cNvSpPr/>
          <p:nvPr/>
        </p:nvSpPr>
        <p:spPr bwMode="auto">
          <a:xfrm rot="19736609" flipH="1" flipV="1">
            <a:off x="5759450" y="5368925"/>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5" name="Oval 394"/>
          <p:cNvSpPr/>
          <p:nvPr/>
        </p:nvSpPr>
        <p:spPr bwMode="auto">
          <a:xfrm rot="19736609" flipH="1" flipV="1">
            <a:off x="6038850"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7" name="Oval 396"/>
          <p:cNvSpPr/>
          <p:nvPr/>
        </p:nvSpPr>
        <p:spPr bwMode="auto">
          <a:xfrm rot="19736609" flipH="1" flipV="1">
            <a:off x="2952750"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8" name="Oval 397"/>
          <p:cNvSpPr/>
          <p:nvPr/>
        </p:nvSpPr>
        <p:spPr bwMode="auto">
          <a:xfrm rot="19736609" flipH="1" flipV="1">
            <a:off x="3233738" y="56229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9" name="Oval 398"/>
          <p:cNvSpPr/>
          <p:nvPr/>
        </p:nvSpPr>
        <p:spPr bwMode="auto">
          <a:xfrm rot="19736609" flipH="1" flipV="1">
            <a:off x="3514725" y="56229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0" name="Oval 399"/>
          <p:cNvSpPr/>
          <p:nvPr/>
        </p:nvSpPr>
        <p:spPr bwMode="auto">
          <a:xfrm rot="19736609" flipH="1" flipV="1">
            <a:off x="3794125"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1" name="Oval 400"/>
          <p:cNvSpPr/>
          <p:nvPr/>
        </p:nvSpPr>
        <p:spPr bwMode="auto">
          <a:xfrm rot="19736609" flipH="1" flipV="1">
            <a:off x="4075113"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2" name="Oval 401"/>
          <p:cNvSpPr/>
          <p:nvPr/>
        </p:nvSpPr>
        <p:spPr bwMode="auto">
          <a:xfrm rot="19736609" flipH="1" flipV="1">
            <a:off x="4356100" y="56229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3" name="Oval 402"/>
          <p:cNvSpPr/>
          <p:nvPr/>
        </p:nvSpPr>
        <p:spPr bwMode="auto">
          <a:xfrm rot="19736609" flipH="1" flipV="1">
            <a:off x="4637088" y="56229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4" name="Oval 403"/>
          <p:cNvSpPr/>
          <p:nvPr/>
        </p:nvSpPr>
        <p:spPr bwMode="auto">
          <a:xfrm rot="19736609" flipH="1" flipV="1">
            <a:off x="4916488"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5" name="Oval 404"/>
          <p:cNvSpPr/>
          <p:nvPr/>
        </p:nvSpPr>
        <p:spPr bwMode="auto">
          <a:xfrm rot="19736609" flipH="1" flipV="1">
            <a:off x="5197475"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6" name="Oval 405"/>
          <p:cNvSpPr/>
          <p:nvPr/>
        </p:nvSpPr>
        <p:spPr bwMode="auto">
          <a:xfrm rot="19736609" flipH="1" flipV="1">
            <a:off x="5478463" y="56229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7" name="Oval 406"/>
          <p:cNvSpPr/>
          <p:nvPr/>
        </p:nvSpPr>
        <p:spPr bwMode="auto">
          <a:xfrm rot="19736609" flipH="1" flipV="1">
            <a:off x="5759450" y="56229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8" name="Oval 407"/>
          <p:cNvSpPr/>
          <p:nvPr/>
        </p:nvSpPr>
        <p:spPr bwMode="auto">
          <a:xfrm rot="19736609" flipH="1" flipV="1">
            <a:off x="6038850"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0" name="Oval 409"/>
          <p:cNvSpPr/>
          <p:nvPr/>
        </p:nvSpPr>
        <p:spPr bwMode="auto">
          <a:xfrm rot="19736609" flipH="1" flipV="1">
            <a:off x="2952750"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1" name="Oval 410"/>
          <p:cNvSpPr/>
          <p:nvPr/>
        </p:nvSpPr>
        <p:spPr bwMode="auto">
          <a:xfrm rot="19736609" flipH="1" flipV="1">
            <a:off x="3233738" y="38560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2" name="Oval 411"/>
          <p:cNvSpPr/>
          <p:nvPr/>
        </p:nvSpPr>
        <p:spPr bwMode="auto">
          <a:xfrm rot="19736609" flipH="1" flipV="1">
            <a:off x="3514725" y="38560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3" name="Oval 412"/>
          <p:cNvSpPr/>
          <p:nvPr/>
        </p:nvSpPr>
        <p:spPr bwMode="auto">
          <a:xfrm rot="19736609" flipH="1" flipV="1">
            <a:off x="3794125"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4" name="Oval 413"/>
          <p:cNvSpPr/>
          <p:nvPr/>
        </p:nvSpPr>
        <p:spPr bwMode="auto">
          <a:xfrm rot="19736609" flipH="1" flipV="1">
            <a:off x="4075113"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5" name="Oval 414"/>
          <p:cNvSpPr/>
          <p:nvPr/>
        </p:nvSpPr>
        <p:spPr bwMode="auto">
          <a:xfrm rot="19736609" flipH="1" flipV="1">
            <a:off x="4356100" y="38560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6" name="Oval 415"/>
          <p:cNvSpPr/>
          <p:nvPr/>
        </p:nvSpPr>
        <p:spPr bwMode="auto">
          <a:xfrm rot="19736609" flipH="1" flipV="1">
            <a:off x="4637088" y="38560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7" name="Oval 416"/>
          <p:cNvSpPr/>
          <p:nvPr/>
        </p:nvSpPr>
        <p:spPr bwMode="auto">
          <a:xfrm rot="19736609" flipH="1" flipV="1">
            <a:off x="4916488"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8" name="Oval 417"/>
          <p:cNvSpPr/>
          <p:nvPr/>
        </p:nvSpPr>
        <p:spPr bwMode="auto">
          <a:xfrm rot="19736609" flipH="1" flipV="1">
            <a:off x="5197475"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9" name="Oval 418"/>
          <p:cNvSpPr/>
          <p:nvPr/>
        </p:nvSpPr>
        <p:spPr bwMode="auto">
          <a:xfrm rot="19736609" flipH="1" flipV="1">
            <a:off x="5478463" y="38560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20" name="Oval 419"/>
          <p:cNvSpPr/>
          <p:nvPr/>
        </p:nvSpPr>
        <p:spPr bwMode="auto">
          <a:xfrm rot="19736609" flipH="1" flipV="1">
            <a:off x="5759450" y="38560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21" name="Oval 420"/>
          <p:cNvSpPr/>
          <p:nvPr/>
        </p:nvSpPr>
        <p:spPr bwMode="auto">
          <a:xfrm rot="19736609" flipH="1" flipV="1">
            <a:off x="6038850"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114493884"/>
      </p:ext>
    </p:extLst>
  </p:cSld>
  <p:clrMapOvr>
    <a:masterClrMapping/>
  </p:clrMapOvr>
  <p:transition/>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498" name="Group 29"/>
          <p:cNvGrpSpPr>
            <a:grpSpLocks/>
          </p:cNvGrpSpPr>
          <p:nvPr/>
        </p:nvGrpSpPr>
        <p:grpSpPr bwMode="auto">
          <a:xfrm>
            <a:off x="3005138" y="5824538"/>
            <a:ext cx="3265487" cy="282575"/>
            <a:chOff x="3004726" y="5823939"/>
            <a:chExt cx="3265386" cy="283448"/>
          </a:xfrm>
        </p:grpSpPr>
        <p:sp>
          <p:nvSpPr>
            <p:cNvPr id="3" name="Oval 2"/>
            <p:cNvSpPr/>
            <p:nvPr/>
          </p:nvSpPr>
          <p:spPr bwMode="auto">
            <a:xfrm rot="18583957" flipH="1" flipV="1">
              <a:off x="2952693" y="5875972"/>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0" name="Oval 9"/>
            <p:cNvSpPr/>
            <p:nvPr/>
          </p:nvSpPr>
          <p:spPr bwMode="auto">
            <a:xfrm rot="18583957" flipH="1" flipV="1">
              <a:off x="3232881" y="5875176"/>
              <a:ext cx="28185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1" name="Oval 10"/>
            <p:cNvSpPr/>
            <p:nvPr/>
          </p:nvSpPr>
          <p:spPr bwMode="auto">
            <a:xfrm rot="18583957" flipH="1" flipV="1">
              <a:off x="3513859" y="5875176"/>
              <a:ext cx="28185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2" name="Oval 11"/>
            <p:cNvSpPr/>
            <p:nvPr/>
          </p:nvSpPr>
          <p:spPr bwMode="auto">
            <a:xfrm rot="18583957" flipH="1" flipV="1">
              <a:off x="3794042" y="5875972"/>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3" name="Oval 12"/>
            <p:cNvSpPr/>
            <p:nvPr/>
          </p:nvSpPr>
          <p:spPr bwMode="auto">
            <a:xfrm rot="18583957" flipH="1" flipV="1">
              <a:off x="4075020" y="5875972"/>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4" name="Oval 13"/>
            <p:cNvSpPr/>
            <p:nvPr/>
          </p:nvSpPr>
          <p:spPr bwMode="auto">
            <a:xfrm rot="18583957" flipH="1" flipV="1">
              <a:off x="4355208" y="5875176"/>
              <a:ext cx="28185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5" name="Oval 14"/>
            <p:cNvSpPr/>
            <p:nvPr/>
          </p:nvSpPr>
          <p:spPr bwMode="auto">
            <a:xfrm rot="18583957" flipH="1" flipV="1">
              <a:off x="4636187" y="5875176"/>
              <a:ext cx="28185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6" name="Oval 15"/>
            <p:cNvSpPr/>
            <p:nvPr/>
          </p:nvSpPr>
          <p:spPr bwMode="auto">
            <a:xfrm rot="18583957" flipH="1" flipV="1">
              <a:off x="4916369" y="5875972"/>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7" name="Oval 16"/>
            <p:cNvSpPr/>
            <p:nvPr/>
          </p:nvSpPr>
          <p:spPr bwMode="auto">
            <a:xfrm rot="18583957" flipH="1" flipV="1">
              <a:off x="5197348" y="5875972"/>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8" name="Oval 17"/>
            <p:cNvSpPr/>
            <p:nvPr/>
          </p:nvSpPr>
          <p:spPr bwMode="auto">
            <a:xfrm rot="18583957" flipH="1" flipV="1">
              <a:off x="5477536" y="5875176"/>
              <a:ext cx="28185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9" name="Oval 18"/>
            <p:cNvSpPr/>
            <p:nvPr/>
          </p:nvSpPr>
          <p:spPr bwMode="auto">
            <a:xfrm rot="18583957" flipH="1" flipV="1">
              <a:off x="5758514" y="5875176"/>
              <a:ext cx="28185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0" name="Oval 19"/>
            <p:cNvSpPr/>
            <p:nvPr/>
          </p:nvSpPr>
          <p:spPr bwMode="auto">
            <a:xfrm rot="18583957" flipH="1" flipV="1">
              <a:off x="6038697" y="5875972"/>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499" name="Group 1"/>
          <p:cNvGrpSpPr>
            <a:grpSpLocks/>
          </p:cNvGrpSpPr>
          <p:nvPr/>
        </p:nvGrpSpPr>
        <p:grpSpPr bwMode="auto">
          <a:xfrm>
            <a:off x="3003550" y="1979613"/>
            <a:ext cx="3267075" cy="282575"/>
            <a:chOff x="3003957" y="1557582"/>
            <a:chExt cx="3266598" cy="283447"/>
          </a:xfrm>
        </p:grpSpPr>
        <p:sp>
          <p:nvSpPr>
            <p:cNvPr id="215" name="Oval 214"/>
            <p:cNvSpPr/>
            <p:nvPr/>
          </p:nvSpPr>
          <p:spPr bwMode="auto">
            <a:xfrm rot="18583957" flipH="1" flipV="1">
              <a:off x="2952708" y="1608831"/>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6" name="Oval 215"/>
            <p:cNvSpPr/>
            <p:nvPr/>
          </p:nvSpPr>
          <p:spPr bwMode="auto">
            <a:xfrm rot="18583957" flipH="1" flipV="1">
              <a:off x="3232863" y="1608035"/>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7" name="Oval 216"/>
            <p:cNvSpPr/>
            <p:nvPr/>
          </p:nvSpPr>
          <p:spPr bwMode="auto">
            <a:xfrm rot="18583957" flipH="1" flipV="1">
              <a:off x="3513810" y="1608035"/>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8" name="Oval 217"/>
            <p:cNvSpPr/>
            <p:nvPr/>
          </p:nvSpPr>
          <p:spPr bwMode="auto">
            <a:xfrm rot="18583957" flipH="1" flipV="1">
              <a:off x="3793960" y="1608831"/>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9" name="Oval 218"/>
            <p:cNvSpPr/>
            <p:nvPr/>
          </p:nvSpPr>
          <p:spPr bwMode="auto">
            <a:xfrm rot="18583957" flipH="1" flipV="1">
              <a:off x="4074907" y="1608831"/>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0" name="Oval 219"/>
            <p:cNvSpPr/>
            <p:nvPr/>
          </p:nvSpPr>
          <p:spPr bwMode="auto">
            <a:xfrm rot="18583957" flipH="1" flipV="1">
              <a:off x="4355063" y="1608035"/>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1" name="Oval 220"/>
            <p:cNvSpPr/>
            <p:nvPr/>
          </p:nvSpPr>
          <p:spPr bwMode="auto">
            <a:xfrm rot="18583957" flipH="1" flipV="1">
              <a:off x="4636009" y="1608035"/>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2" name="Oval 221"/>
            <p:cNvSpPr/>
            <p:nvPr/>
          </p:nvSpPr>
          <p:spPr bwMode="auto">
            <a:xfrm rot="18583957" flipH="1" flipV="1">
              <a:off x="4916159" y="1608831"/>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3" name="Oval 222"/>
            <p:cNvSpPr/>
            <p:nvPr/>
          </p:nvSpPr>
          <p:spPr bwMode="auto">
            <a:xfrm rot="18583957" flipH="1" flipV="1">
              <a:off x="5197105" y="1608831"/>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4" name="Oval 223"/>
            <p:cNvSpPr/>
            <p:nvPr/>
          </p:nvSpPr>
          <p:spPr bwMode="auto">
            <a:xfrm rot="18583957" flipH="1" flipV="1">
              <a:off x="5477261" y="1608035"/>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5" name="Oval 224"/>
            <p:cNvSpPr/>
            <p:nvPr/>
          </p:nvSpPr>
          <p:spPr bwMode="auto">
            <a:xfrm rot="18583957" flipH="1" flipV="1">
              <a:off x="5758208" y="1608035"/>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6" name="Oval 225"/>
            <p:cNvSpPr/>
            <p:nvPr/>
          </p:nvSpPr>
          <p:spPr bwMode="auto">
            <a:xfrm rot="18583957" flipH="1" flipV="1">
              <a:off x="6038357" y="1608831"/>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00" name="Group 3"/>
          <p:cNvGrpSpPr>
            <a:grpSpLocks/>
          </p:cNvGrpSpPr>
          <p:nvPr/>
        </p:nvGrpSpPr>
        <p:grpSpPr bwMode="auto">
          <a:xfrm>
            <a:off x="3003550" y="1722438"/>
            <a:ext cx="3267075" cy="284162"/>
            <a:chOff x="3003958" y="1806680"/>
            <a:chExt cx="3266597" cy="283447"/>
          </a:xfrm>
        </p:grpSpPr>
        <p:sp>
          <p:nvSpPr>
            <p:cNvPr id="228" name="Oval 227"/>
            <p:cNvSpPr/>
            <p:nvPr/>
          </p:nvSpPr>
          <p:spPr bwMode="auto">
            <a:xfrm rot="18583957" flipH="1" flipV="1">
              <a:off x="2952709" y="185792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9" name="Oval 228"/>
            <p:cNvSpPr/>
            <p:nvPr/>
          </p:nvSpPr>
          <p:spPr bwMode="auto">
            <a:xfrm rot="18583957" flipH="1" flipV="1">
              <a:off x="3232859" y="1857138"/>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0" name="Oval 229"/>
            <p:cNvSpPr/>
            <p:nvPr/>
          </p:nvSpPr>
          <p:spPr bwMode="auto">
            <a:xfrm rot="18583957" flipH="1" flipV="1">
              <a:off x="3513806" y="1857138"/>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1" name="Oval 230"/>
            <p:cNvSpPr/>
            <p:nvPr/>
          </p:nvSpPr>
          <p:spPr bwMode="auto">
            <a:xfrm rot="18583957" flipH="1" flipV="1">
              <a:off x="3793961" y="185792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2" name="Oval 231"/>
            <p:cNvSpPr/>
            <p:nvPr/>
          </p:nvSpPr>
          <p:spPr bwMode="auto">
            <a:xfrm rot="18583957" flipH="1" flipV="1">
              <a:off x="4074908" y="185792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3" name="Oval 232"/>
            <p:cNvSpPr/>
            <p:nvPr/>
          </p:nvSpPr>
          <p:spPr bwMode="auto">
            <a:xfrm rot="18583957" flipH="1" flipV="1">
              <a:off x="4355058" y="1857138"/>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4" name="Oval 233"/>
            <p:cNvSpPr/>
            <p:nvPr/>
          </p:nvSpPr>
          <p:spPr bwMode="auto">
            <a:xfrm rot="18583957" flipH="1" flipV="1">
              <a:off x="4636004" y="1857138"/>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5" name="Oval 234"/>
            <p:cNvSpPr/>
            <p:nvPr/>
          </p:nvSpPr>
          <p:spPr bwMode="auto">
            <a:xfrm rot="18583957" flipH="1" flipV="1">
              <a:off x="4916160" y="185792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6" name="Oval 235"/>
            <p:cNvSpPr/>
            <p:nvPr/>
          </p:nvSpPr>
          <p:spPr bwMode="auto">
            <a:xfrm rot="18583957" flipH="1" flipV="1">
              <a:off x="5197106" y="185792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7" name="Oval 236"/>
            <p:cNvSpPr/>
            <p:nvPr/>
          </p:nvSpPr>
          <p:spPr bwMode="auto">
            <a:xfrm rot="18583957" flipH="1" flipV="1">
              <a:off x="5477256" y="1857138"/>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8" name="Oval 237"/>
            <p:cNvSpPr/>
            <p:nvPr/>
          </p:nvSpPr>
          <p:spPr bwMode="auto">
            <a:xfrm rot="18583957" flipH="1" flipV="1">
              <a:off x="5758203" y="1857138"/>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9" name="Oval 238"/>
            <p:cNvSpPr/>
            <p:nvPr/>
          </p:nvSpPr>
          <p:spPr bwMode="auto">
            <a:xfrm rot="18583957" flipH="1" flipV="1">
              <a:off x="6038358" y="185792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01" name="Group 4"/>
          <p:cNvGrpSpPr>
            <a:grpSpLocks/>
          </p:cNvGrpSpPr>
          <p:nvPr/>
        </p:nvGrpSpPr>
        <p:grpSpPr bwMode="auto">
          <a:xfrm>
            <a:off x="3003550" y="2235200"/>
            <a:ext cx="3267075" cy="284163"/>
            <a:chOff x="3003957" y="2073360"/>
            <a:chExt cx="3266598" cy="283447"/>
          </a:xfrm>
        </p:grpSpPr>
        <p:sp>
          <p:nvSpPr>
            <p:cNvPr id="241" name="Oval 240"/>
            <p:cNvSpPr/>
            <p:nvPr/>
          </p:nvSpPr>
          <p:spPr bwMode="auto">
            <a:xfrm rot="18583957" flipH="1" flipV="1">
              <a:off x="2952708" y="212460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2" name="Oval 241"/>
            <p:cNvSpPr/>
            <p:nvPr/>
          </p:nvSpPr>
          <p:spPr bwMode="auto">
            <a:xfrm rot="18583957" flipH="1" flipV="1">
              <a:off x="3232859" y="2123817"/>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3" name="Oval 242"/>
            <p:cNvSpPr/>
            <p:nvPr/>
          </p:nvSpPr>
          <p:spPr bwMode="auto">
            <a:xfrm rot="18583957" flipH="1" flipV="1">
              <a:off x="3513806" y="2123817"/>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4" name="Oval 243"/>
            <p:cNvSpPr/>
            <p:nvPr/>
          </p:nvSpPr>
          <p:spPr bwMode="auto">
            <a:xfrm rot="18583957" flipH="1" flipV="1">
              <a:off x="3793960" y="212460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5" name="Oval 244"/>
            <p:cNvSpPr/>
            <p:nvPr/>
          </p:nvSpPr>
          <p:spPr bwMode="auto">
            <a:xfrm rot="18583957" flipH="1" flipV="1">
              <a:off x="4074907" y="212460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6" name="Oval 245"/>
            <p:cNvSpPr/>
            <p:nvPr/>
          </p:nvSpPr>
          <p:spPr bwMode="auto">
            <a:xfrm rot="18583957" flipH="1" flipV="1">
              <a:off x="4355058" y="2123817"/>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7" name="Oval 246"/>
            <p:cNvSpPr/>
            <p:nvPr/>
          </p:nvSpPr>
          <p:spPr bwMode="auto">
            <a:xfrm rot="18583957" flipH="1" flipV="1">
              <a:off x="4636004" y="2123817"/>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8" name="Oval 247"/>
            <p:cNvSpPr/>
            <p:nvPr/>
          </p:nvSpPr>
          <p:spPr bwMode="auto">
            <a:xfrm rot="18583957" flipH="1" flipV="1">
              <a:off x="4916159" y="212460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9" name="Oval 248"/>
            <p:cNvSpPr/>
            <p:nvPr/>
          </p:nvSpPr>
          <p:spPr bwMode="auto">
            <a:xfrm rot="18583957" flipH="1" flipV="1">
              <a:off x="5197105" y="212460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0" name="Oval 249"/>
            <p:cNvSpPr/>
            <p:nvPr/>
          </p:nvSpPr>
          <p:spPr bwMode="auto">
            <a:xfrm rot="18583957" flipH="1" flipV="1">
              <a:off x="5477256" y="2123817"/>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1" name="Oval 250"/>
            <p:cNvSpPr/>
            <p:nvPr/>
          </p:nvSpPr>
          <p:spPr bwMode="auto">
            <a:xfrm rot="18583957" flipH="1" flipV="1">
              <a:off x="5758203" y="2123817"/>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2" name="Oval 251"/>
            <p:cNvSpPr/>
            <p:nvPr/>
          </p:nvSpPr>
          <p:spPr bwMode="auto">
            <a:xfrm rot="18583957" flipH="1" flipV="1">
              <a:off x="6038357" y="2124609"/>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02" name="Group 5"/>
          <p:cNvGrpSpPr>
            <a:grpSpLocks/>
          </p:cNvGrpSpPr>
          <p:nvPr/>
        </p:nvGrpSpPr>
        <p:grpSpPr bwMode="auto">
          <a:xfrm>
            <a:off x="3003550" y="2492375"/>
            <a:ext cx="3267075" cy="282575"/>
            <a:chOff x="3003958" y="2340043"/>
            <a:chExt cx="3266597" cy="283447"/>
          </a:xfrm>
        </p:grpSpPr>
        <p:sp>
          <p:nvSpPr>
            <p:cNvPr id="254" name="Oval 253"/>
            <p:cNvSpPr/>
            <p:nvPr/>
          </p:nvSpPr>
          <p:spPr bwMode="auto">
            <a:xfrm rot="18583957" flipH="1" flipV="1">
              <a:off x="2952709" y="2391292"/>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5" name="Oval 254"/>
            <p:cNvSpPr/>
            <p:nvPr/>
          </p:nvSpPr>
          <p:spPr bwMode="auto">
            <a:xfrm rot="18583957" flipH="1" flipV="1">
              <a:off x="3232864" y="2390496"/>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6" name="Oval 255"/>
            <p:cNvSpPr/>
            <p:nvPr/>
          </p:nvSpPr>
          <p:spPr bwMode="auto">
            <a:xfrm rot="18583957" flipH="1" flipV="1">
              <a:off x="3513811" y="2390496"/>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7" name="Oval 256"/>
            <p:cNvSpPr/>
            <p:nvPr/>
          </p:nvSpPr>
          <p:spPr bwMode="auto">
            <a:xfrm rot="18583957" flipH="1" flipV="1">
              <a:off x="3793961" y="2391292"/>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8" name="Oval 257"/>
            <p:cNvSpPr/>
            <p:nvPr/>
          </p:nvSpPr>
          <p:spPr bwMode="auto">
            <a:xfrm rot="18583957" flipH="1" flipV="1">
              <a:off x="4074908" y="2391292"/>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9" name="Oval 258"/>
            <p:cNvSpPr/>
            <p:nvPr/>
          </p:nvSpPr>
          <p:spPr bwMode="auto">
            <a:xfrm rot="18583957" flipH="1" flipV="1">
              <a:off x="4355063" y="2390496"/>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0" name="Oval 259"/>
            <p:cNvSpPr/>
            <p:nvPr/>
          </p:nvSpPr>
          <p:spPr bwMode="auto">
            <a:xfrm rot="18583957" flipH="1" flipV="1">
              <a:off x="4636009" y="2390496"/>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1" name="Oval 260"/>
            <p:cNvSpPr/>
            <p:nvPr/>
          </p:nvSpPr>
          <p:spPr bwMode="auto">
            <a:xfrm rot="18583957" flipH="1" flipV="1">
              <a:off x="4916159" y="2391292"/>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2" name="Oval 261"/>
            <p:cNvSpPr/>
            <p:nvPr/>
          </p:nvSpPr>
          <p:spPr bwMode="auto">
            <a:xfrm rot="18583957" flipH="1" flipV="1">
              <a:off x="5197105" y="2391292"/>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3" name="Oval 262"/>
            <p:cNvSpPr/>
            <p:nvPr/>
          </p:nvSpPr>
          <p:spPr bwMode="auto">
            <a:xfrm rot="18583957" flipH="1" flipV="1">
              <a:off x="5477261" y="2390496"/>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4" name="Oval 263"/>
            <p:cNvSpPr/>
            <p:nvPr/>
          </p:nvSpPr>
          <p:spPr bwMode="auto">
            <a:xfrm rot="18583957" flipH="1" flipV="1">
              <a:off x="5758208" y="2390496"/>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5" name="Oval 264"/>
            <p:cNvSpPr/>
            <p:nvPr/>
          </p:nvSpPr>
          <p:spPr bwMode="auto">
            <a:xfrm rot="18583957" flipH="1" flipV="1">
              <a:off x="6038357" y="2391292"/>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03" name="Group 6"/>
          <p:cNvGrpSpPr>
            <a:grpSpLocks/>
          </p:cNvGrpSpPr>
          <p:nvPr/>
        </p:nvGrpSpPr>
        <p:grpSpPr bwMode="auto">
          <a:xfrm>
            <a:off x="3005138" y="2747963"/>
            <a:ext cx="3265487" cy="284162"/>
            <a:chOff x="3004726" y="2607660"/>
            <a:chExt cx="3265386" cy="283448"/>
          </a:xfrm>
        </p:grpSpPr>
        <p:sp>
          <p:nvSpPr>
            <p:cNvPr id="267" name="Oval 266"/>
            <p:cNvSpPr/>
            <p:nvPr/>
          </p:nvSpPr>
          <p:spPr bwMode="auto">
            <a:xfrm rot="18583957" flipH="1" flipV="1">
              <a:off x="2952693" y="2659693"/>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8" name="Oval 267"/>
            <p:cNvSpPr/>
            <p:nvPr/>
          </p:nvSpPr>
          <p:spPr bwMode="auto">
            <a:xfrm rot="18583957" flipH="1" flipV="1">
              <a:off x="3232876" y="2658902"/>
              <a:ext cx="28186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9" name="Oval 268"/>
            <p:cNvSpPr/>
            <p:nvPr/>
          </p:nvSpPr>
          <p:spPr bwMode="auto">
            <a:xfrm rot="18583957" flipH="1" flipV="1">
              <a:off x="3513854" y="2658902"/>
              <a:ext cx="28186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0" name="Oval 269"/>
            <p:cNvSpPr/>
            <p:nvPr/>
          </p:nvSpPr>
          <p:spPr bwMode="auto">
            <a:xfrm rot="18583957" flipH="1" flipV="1">
              <a:off x="3794042" y="2659693"/>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1" name="Oval 270"/>
            <p:cNvSpPr/>
            <p:nvPr/>
          </p:nvSpPr>
          <p:spPr bwMode="auto">
            <a:xfrm rot="18583957" flipH="1" flipV="1">
              <a:off x="4075021" y="2659693"/>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2" name="Oval 271"/>
            <p:cNvSpPr/>
            <p:nvPr/>
          </p:nvSpPr>
          <p:spPr bwMode="auto">
            <a:xfrm rot="18583957" flipH="1" flipV="1">
              <a:off x="4355203" y="2658902"/>
              <a:ext cx="28186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3" name="Oval 272"/>
            <p:cNvSpPr/>
            <p:nvPr/>
          </p:nvSpPr>
          <p:spPr bwMode="auto">
            <a:xfrm rot="18583957" flipH="1" flipV="1">
              <a:off x="4636182" y="2658902"/>
              <a:ext cx="28186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4" name="Oval 273"/>
            <p:cNvSpPr/>
            <p:nvPr/>
          </p:nvSpPr>
          <p:spPr bwMode="auto">
            <a:xfrm rot="18583957" flipH="1" flipV="1">
              <a:off x="4916369" y="2659693"/>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5" name="Oval 274"/>
            <p:cNvSpPr/>
            <p:nvPr/>
          </p:nvSpPr>
          <p:spPr bwMode="auto">
            <a:xfrm rot="18583957" flipH="1" flipV="1">
              <a:off x="5197349" y="2659693"/>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6" name="Oval 275"/>
            <p:cNvSpPr/>
            <p:nvPr/>
          </p:nvSpPr>
          <p:spPr bwMode="auto">
            <a:xfrm rot="18583957" flipH="1" flipV="1">
              <a:off x="5477531" y="2658902"/>
              <a:ext cx="28186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7" name="Oval 276"/>
            <p:cNvSpPr/>
            <p:nvPr/>
          </p:nvSpPr>
          <p:spPr bwMode="auto">
            <a:xfrm rot="18583957" flipH="1" flipV="1">
              <a:off x="5758509" y="2658902"/>
              <a:ext cx="28186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8" name="Oval 277"/>
            <p:cNvSpPr/>
            <p:nvPr/>
          </p:nvSpPr>
          <p:spPr bwMode="auto">
            <a:xfrm rot="18583957" flipH="1" flipV="1">
              <a:off x="6038698" y="2659693"/>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04" name="Group 7"/>
          <p:cNvGrpSpPr>
            <a:grpSpLocks/>
          </p:cNvGrpSpPr>
          <p:nvPr/>
        </p:nvGrpSpPr>
        <p:grpSpPr bwMode="auto">
          <a:xfrm>
            <a:off x="3005138" y="3003550"/>
            <a:ext cx="3265487" cy="284163"/>
            <a:chOff x="3004726" y="2874341"/>
            <a:chExt cx="3265386" cy="283448"/>
          </a:xfrm>
        </p:grpSpPr>
        <p:sp>
          <p:nvSpPr>
            <p:cNvPr id="280" name="Oval 279"/>
            <p:cNvSpPr/>
            <p:nvPr/>
          </p:nvSpPr>
          <p:spPr bwMode="auto">
            <a:xfrm rot="18583957" flipH="1" flipV="1">
              <a:off x="2952693" y="2926374"/>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1" name="Oval 280"/>
            <p:cNvSpPr/>
            <p:nvPr/>
          </p:nvSpPr>
          <p:spPr bwMode="auto">
            <a:xfrm rot="18583957" flipH="1" flipV="1">
              <a:off x="3232876" y="2925582"/>
              <a:ext cx="281864"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2" name="Oval 281"/>
            <p:cNvSpPr/>
            <p:nvPr/>
          </p:nvSpPr>
          <p:spPr bwMode="auto">
            <a:xfrm rot="18583957" flipH="1" flipV="1">
              <a:off x="3513854" y="2925582"/>
              <a:ext cx="281864"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3" name="Oval 282"/>
            <p:cNvSpPr/>
            <p:nvPr/>
          </p:nvSpPr>
          <p:spPr bwMode="auto">
            <a:xfrm rot="18583957" flipH="1" flipV="1">
              <a:off x="3794042" y="2926374"/>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4" name="Oval 283"/>
            <p:cNvSpPr/>
            <p:nvPr/>
          </p:nvSpPr>
          <p:spPr bwMode="auto">
            <a:xfrm rot="18583957" flipH="1" flipV="1">
              <a:off x="4075020" y="2926374"/>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5" name="Oval 284"/>
            <p:cNvSpPr/>
            <p:nvPr/>
          </p:nvSpPr>
          <p:spPr bwMode="auto">
            <a:xfrm rot="18583957" flipH="1" flipV="1">
              <a:off x="4355203" y="2925582"/>
              <a:ext cx="281864"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6" name="Oval 285"/>
            <p:cNvSpPr/>
            <p:nvPr/>
          </p:nvSpPr>
          <p:spPr bwMode="auto">
            <a:xfrm rot="18583957" flipH="1" flipV="1">
              <a:off x="4636183" y="2925582"/>
              <a:ext cx="281864"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7" name="Oval 286"/>
            <p:cNvSpPr/>
            <p:nvPr/>
          </p:nvSpPr>
          <p:spPr bwMode="auto">
            <a:xfrm rot="18583957" flipH="1" flipV="1">
              <a:off x="4916369" y="2926374"/>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8" name="Oval 287"/>
            <p:cNvSpPr/>
            <p:nvPr/>
          </p:nvSpPr>
          <p:spPr bwMode="auto">
            <a:xfrm rot="18583957" flipH="1" flipV="1">
              <a:off x="5197348" y="2926374"/>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9" name="Oval 288"/>
            <p:cNvSpPr/>
            <p:nvPr/>
          </p:nvSpPr>
          <p:spPr bwMode="auto">
            <a:xfrm rot="18583957" flipH="1" flipV="1">
              <a:off x="5477532" y="2925582"/>
              <a:ext cx="281864"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0" name="Oval 289"/>
            <p:cNvSpPr/>
            <p:nvPr/>
          </p:nvSpPr>
          <p:spPr bwMode="auto">
            <a:xfrm rot="18583957" flipH="1" flipV="1">
              <a:off x="5758510" y="2925582"/>
              <a:ext cx="281864"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1" name="Oval 290"/>
            <p:cNvSpPr/>
            <p:nvPr/>
          </p:nvSpPr>
          <p:spPr bwMode="auto">
            <a:xfrm rot="18583957" flipH="1" flipV="1">
              <a:off x="6038697" y="2926374"/>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05" name="Group 8"/>
          <p:cNvGrpSpPr>
            <a:grpSpLocks/>
          </p:cNvGrpSpPr>
          <p:nvPr/>
        </p:nvGrpSpPr>
        <p:grpSpPr bwMode="auto">
          <a:xfrm>
            <a:off x="3005138" y="3260725"/>
            <a:ext cx="3265487" cy="282575"/>
            <a:chOff x="3004726" y="3141023"/>
            <a:chExt cx="3265386" cy="283448"/>
          </a:xfrm>
        </p:grpSpPr>
        <p:sp>
          <p:nvSpPr>
            <p:cNvPr id="293" name="Oval 292"/>
            <p:cNvSpPr/>
            <p:nvPr/>
          </p:nvSpPr>
          <p:spPr bwMode="auto">
            <a:xfrm rot="18583957" flipH="1" flipV="1">
              <a:off x="2952693" y="3193056"/>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4" name="Oval 293"/>
            <p:cNvSpPr/>
            <p:nvPr/>
          </p:nvSpPr>
          <p:spPr bwMode="auto">
            <a:xfrm rot="18583957" flipH="1" flipV="1">
              <a:off x="3232881" y="3192260"/>
              <a:ext cx="281856"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5" name="Oval 294"/>
            <p:cNvSpPr/>
            <p:nvPr/>
          </p:nvSpPr>
          <p:spPr bwMode="auto">
            <a:xfrm rot="18583957" flipH="1" flipV="1">
              <a:off x="3513859" y="3192260"/>
              <a:ext cx="281856"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6" name="Oval 295"/>
            <p:cNvSpPr/>
            <p:nvPr/>
          </p:nvSpPr>
          <p:spPr bwMode="auto">
            <a:xfrm rot="18583957" flipH="1" flipV="1">
              <a:off x="3794042" y="3193056"/>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7" name="Oval 296"/>
            <p:cNvSpPr/>
            <p:nvPr/>
          </p:nvSpPr>
          <p:spPr bwMode="auto">
            <a:xfrm rot="18583957" flipH="1" flipV="1">
              <a:off x="4075020" y="3193056"/>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8" name="Oval 297"/>
            <p:cNvSpPr/>
            <p:nvPr/>
          </p:nvSpPr>
          <p:spPr bwMode="auto">
            <a:xfrm rot="18583957" flipH="1" flipV="1">
              <a:off x="4355208" y="3192260"/>
              <a:ext cx="281856"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9" name="Oval 298"/>
            <p:cNvSpPr/>
            <p:nvPr/>
          </p:nvSpPr>
          <p:spPr bwMode="auto">
            <a:xfrm rot="18583957" flipH="1" flipV="1">
              <a:off x="4636187" y="3192260"/>
              <a:ext cx="281856"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0" name="Oval 299"/>
            <p:cNvSpPr/>
            <p:nvPr/>
          </p:nvSpPr>
          <p:spPr bwMode="auto">
            <a:xfrm rot="18583957" flipH="1" flipV="1">
              <a:off x="4916369" y="3193056"/>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1" name="Oval 300"/>
            <p:cNvSpPr/>
            <p:nvPr/>
          </p:nvSpPr>
          <p:spPr bwMode="auto">
            <a:xfrm rot="18583957" flipH="1" flipV="1">
              <a:off x="5197348" y="3193056"/>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2" name="Oval 301"/>
            <p:cNvSpPr/>
            <p:nvPr/>
          </p:nvSpPr>
          <p:spPr bwMode="auto">
            <a:xfrm rot="18583957" flipH="1" flipV="1">
              <a:off x="5477536" y="3192260"/>
              <a:ext cx="281856"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3" name="Oval 302"/>
            <p:cNvSpPr/>
            <p:nvPr/>
          </p:nvSpPr>
          <p:spPr bwMode="auto">
            <a:xfrm rot="18583957" flipH="1" flipV="1">
              <a:off x="5758514" y="3192260"/>
              <a:ext cx="281856"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4" name="Oval 303"/>
            <p:cNvSpPr/>
            <p:nvPr/>
          </p:nvSpPr>
          <p:spPr bwMode="auto">
            <a:xfrm rot="18583957" flipH="1" flipV="1">
              <a:off x="6038697" y="3193056"/>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06" name="Group 20"/>
          <p:cNvGrpSpPr>
            <a:grpSpLocks/>
          </p:cNvGrpSpPr>
          <p:nvPr/>
        </p:nvGrpSpPr>
        <p:grpSpPr bwMode="auto">
          <a:xfrm>
            <a:off x="3005138" y="3516313"/>
            <a:ext cx="3265487" cy="284162"/>
            <a:chOff x="3004726" y="3422218"/>
            <a:chExt cx="3265386" cy="283448"/>
          </a:xfrm>
        </p:grpSpPr>
        <p:sp>
          <p:nvSpPr>
            <p:cNvPr id="306" name="Oval 305"/>
            <p:cNvSpPr/>
            <p:nvPr/>
          </p:nvSpPr>
          <p:spPr bwMode="auto">
            <a:xfrm rot="18583957" flipH="1" flipV="1">
              <a:off x="2952693" y="3474251"/>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7" name="Oval 306"/>
            <p:cNvSpPr/>
            <p:nvPr/>
          </p:nvSpPr>
          <p:spPr bwMode="auto">
            <a:xfrm rot="18583957" flipH="1" flipV="1">
              <a:off x="3232876" y="3473460"/>
              <a:ext cx="28186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8" name="Oval 307"/>
            <p:cNvSpPr/>
            <p:nvPr/>
          </p:nvSpPr>
          <p:spPr bwMode="auto">
            <a:xfrm rot="18583957" flipH="1" flipV="1">
              <a:off x="3513854" y="3473460"/>
              <a:ext cx="28186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9" name="Oval 308"/>
            <p:cNvSpPr/>
            <p:nvPr/>
          </p:nvSpPr>
          <p:spPr bwMode="auto">
            <a:xfrm rot="18583957" flipH="1" flipV="1">
              <a:off x="3794042" y="3474251"/>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0" name="Oval 309"/>
            <p:cNvSpPr/>
            <p:nvPr/>
          </p:nvSpPr>
          <p:spPr bwMode="auto">
            <a:xfrm rot="18583957" flipH="1" flipV="1">
              <a:off x="4075021" y="3474251"/>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1" name="Oval 310"/>
            <p:cNvSpPr/>
            <p:nvPr/>
          </p:nvSpPr>
          <p:spPr bwMode="auto">
            <a:xfrm rot="18583957" flipH="1" flipV="1">
              <a:off x="4355203" y="3473460"/>
              <a:ext cx="28186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2" name="Oval 311"/>
            <p:cNvSpPr/>
            <p:nvPr/>
          </p:nvSpPr>
          <p:spPr bwMode="auto">
            <a:xfrm rot="18583957" flipH="1" flipV="1">
              <a:off x="4636182" y="3473460"/>
              <a:ext cx="28186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3" name="Oval 312"/>
            <p:cNvSpPr/>
            <p:nvPr/>
          </p:nvSpPr>
          <p:spPr bwMode="auto">
            <a:xfrm rot="18583957" flipH="1" flipV="1">
              <a:off x="4916369" y="3474251"/>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4" name="Oval 313"/>
            <p:cNvSpPr/>
            <p:nvPr/>
          </p:nvSpPr>
          <p:spPr bwMode="auto">
            <a:xfrm rot="18583957" flipH="1" flipV="1">
              <a:off x="5197349" y="3474251"/>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5" name="Oval 314"/>
            <p:cNvSpPr/>
            <p:nvPr/>
          </p:nvSpPr>
          <p:spPr bwMode="auto">
            <a:xfrm rot="18583957" flipH="1" flipV="1">
              <a:off x="5477531" y="3473460"/>
              <a:ext cx="28186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6" name="Oval 315"/>
            <p:cNvSpPr/>
            <p:nvPr/>
          </p:nvSpPr>
          <p:spPr bwMode="auto">
            <a:xfrm rot="18583957" flipH="1" flipV="1">
              <a:off x="5758509" y="3473460"/>
              <a:ext cx="28186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7" name="Oval 316"/>
            <p:cNvSpPr/>
            <p:nvPr/>
          </p:nvSpPr>
          <p:spPr bwMode="auto">
            <a:xfrm rot="18583957" flipH="1" flipV="1">
              <a:off x="6038698" y="3474251"/>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07" name="Group 22"/>
          <p:cNvGrpSpPr>
            <a:grpSpLocks/>
          </p:cNvGrpSpPr>
          <p:nvPr/>
        </p:nvGrpSpPr>
        <p:grpSpPr bwMode="auto">
          <a:xfrm>
            <a:off x="3005138" y="4029075"/>
            <a:ext cx="3265487" cy="284163"/>
            <a:chOff x="3004726" y="3955581"/>
            <a:chExt cx="3265386" cy="283448"/>
          </a:xfrm>
        </p:grpSpPr>
        <p:sp>
          <p:nvSpPr>
            <p:cNvPr id="319" name="Oval 318"/>
            <p:cNvSpPr/>
            <p:nvPr/>
          </p:nvSpPr>
          <p:spPr bwMode="auto">
            <a:xfrm rot="18583957" flipH="1" flipV="1">
              <a:off x="2952693" y="4007614"/>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0" name="Oval 319"/>
            <p:cNvSpPr/>
            <p:nvPr/>
          </p:nvSpPr>
          <p:spPr bwMode="auto">
            <a:xfrm rot="18583957" flipH="1" flipV="1">
              <a:off x="3232876" y="4006822"/>
              <a:ext cx="281864"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1" name="Oval 320"/>
            <p:cNvSpPr/>
            <p:nvPr/>
          </p:nvSpPr>
          <p:spPr bwMode="auto">
            <a:xfrm rot="18583957" flipH="1" flipV="1">
              <a:off x="3513854" y="4006822"/>
              <a:ext cx="281864"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2" name="Oval 321"/>
            <p:cNvSpPr/>
            <p:nvPr/>
          </p:nvSpPr>
          <p:spPr bwMode="auto">
            <a:xfrm rot="18583957" flipH="1" flipV="1">
              <a:off x="3794042" y="4007614"/>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3" name="Oval 322"/>
            <p:cNvSpPr/>
            <p:nvPr/>
          </p:nvSpPr>
          <p:spPr bwMode="auto">
            <a:xfrm rot="18583957" flipH="1" flipV="1">
              <a:off x="4075020" y="4007614"/>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4" name="Oval 323"/>
            <p:cNvSpPr/>
            <p:nvPr/>
          </p:nvSpPr>
          <p:spPr bwMode="auto">
            <a:xfrm rot="18583957" flipH="1" flipV="1">
              <a:off x="4355203" y="4006822"/>
              <a:ext cx="281864"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5" name="Oval 324"/>
            <p:cNvSpPr/>
            <p:nvPr/>
          </p:nvSpPr>
          <p:spPr bwMode="auto">
            <a:xfrm rot="18583957" flipH="1" flipV="1">
              <a:off x="4636183" y="4006822"/>
              <a:ext cx="281864"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6" name="Oval 325"/>
            <p:cNvSpPr/>
            <p:nvPr/>
          </p:nvSpPr>
          <p:spPr bwMode="auto">
            <a:xfrm rot="18583957" flipH="1" flipV="1">
              <a:off x="4916369" y="4007614"/>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7" name="Oval 326"/>
            <p:cNvSpPr/>
            <p:nvPr/>
          </p:nvSpPr>
          <p:spPr bwMode="auto">
            <a:xfrm rot="18583957" flipH="1" flipV="1">
              <a:off x="5197348" y="4007614"/>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8" name="Oval 327"/>
            <p:cNvSpPr/>
            <p:nvPr/>
          </p:nvSpPr>
          <p:spPr bwMode="auto">
            <a:xfrm rot="18583957" flipH="1" flipV="1">
              <a:off x="5477532" y="4006822"/>
              <a:ext cx="281864"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9" name="Oval 328"/>
            <p:cNvSpPr/>
            <p:nvPr/>
          </p:nvSpPr>
          <p:spPr bwMode="auto">
            <a:xfrm rot="18583957" flipH="1" flipV="1">
              <a:off x="5758510" y="4006822"/>
              <a:ext cx="281864"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0" name="Oval 329"/>
            <p:cNvSpPr/>
            <p:nvPr/>
          </p:nvSpPr>
          <p:spPr bwMode="auto">
            <a:xfrm rot="18583957" flipH="1" flipV="1">
              <a:off x="6038697" y="4007614"/>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08" name="Group 23"/>
          <p:cNvGrpSpPr>
            <a:grpSpLocks/>
          </p:cNvGrpSpPr>
          <p:nvPr/>
        </p:nvGrpSpPr>
        <p:grpSpPr bwMode="auto">
          <a:xfrm>
            <a:off x="3005138" y="4286250"/>
            <a:ext cx="3265487" cy="282575"/>
            <a:chOff x="3004726" y="4222263"/>
            <a:chExt cx="3265386" cy="283448"/>
          </a:xfrm>
        </p:grpSpPr>
        <p:sp>
          <p:nvSpPr>
            <p:cNvPr id="332" name="Oval 331"/>
            <p:cNvSpPr/>
            <p:nvPr/>
          </p:nvSpPr>
          <p:spPr bwMode="auto">
            <a:xfrm rot="18583957" flipH="1" flipV="1">
              <a:off x="2952693" y="4274296"/>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3" name="Oval 332"/>
            <p:cNvSpPr/>
            <p:nvPr/>
          </p:nvSpPr>
          <p:spPr bwMode="auto">
            <a:xfrm rot="18583957" flipH="1" flipV="1">
              <a:off x="3232881" y="4273500"/>
              <a:ext cx="281856"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4" name="Oval 333"/>
            <p:cNvSpPr/>
            <p:nvPr/>
          </p:nvSpPr>
          <p:spPr bwMode="auto">
            <a:xfrm rot="18583957" flipH="1" flipV="1">
              <a:off x="3513859" y="4273500"/>
              <a:ext cx="281856"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5" name="Oval 334"/>
            <p:cNvSpPr/>
            <p:nvPr/>
          </p:nvSpPr>
          <p:spPr bwMode="auto">
            <a:xfrm rot="18583957" flipH="1" flipV="1">
              <a:off x="3794042" y="4274296"/>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6" name="Oval 335"/>
            <p:cNvSpPr/>
            <p:nvPr/>
          </p:nvSpPr>
          <p:spPr bwMode="auto">
            <a:xfrm rot="18583957" flipH="1" flipV="1">
              <a:off x="4075020" y="4274296"/>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7" name="Oval 336"/>
            <p:cNvSpPr/>
            <p:nvPr/>
          </p:nvSpPr>
          <p:spPr bwMode="auto">
            <a:xfrm rot="18583957" flipH="1" flipV="1">
              <a:off x="4355208" y="4273500"/>
              <a:ext cx="281856"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8" name="Oval 337"/>
            <p:cNvSpPr/>
            <p:nvPr/>
          </p:nvSpPr>
          <p:spPr bwMode="auto">
            <a:xfrm rot="18583957" flipH="1" flipV="1">
              <a:off x="4636187" y="4273500"/>
              <a:ext cx="281856"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9" name="Oval 338"/>
            <p:cNvSpPr/>
            <p:nvPr/>
          </p:nvSpPr>
          <p:spPr bwMode="auto">
            <a:xfrm rot="18583957" flipH="1" flipV="1">
              <a:off x="4916369" y="4274296"/>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0" name="Oval 339"/>
            <p:cNvSpPr/>
            <p:nvPr/>
          </p:nvSpPr>
          <p:spPr bwMode="auto">
            <a:xfrm rot="18583957" flipH="1" flipV="1">
              <a:off x="5197348" y="4274296"/>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1" name="Oval 340"/>
            <p:cNvSpPr/>
            <p:nvPr/>
          </p:nvSpPr>
          <p:spPr bwMode="auto">
            <a:xfrm rot="18583957" flipH="1" flipV="1">
              <a:off x="5477536" y="4273500"/>
              <a:ext cx="281856"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2" name="Oval 341"/>
            <p:cNvSpPr/>
            <p:nvPr/>
          </p:nvSpPr>
          <p:spPr bwMode="auto">
            <a:xfrm rot="18583957" flipH="1" flipV="1">
              <a:off x="5758514" y="4273500"/>
              <a:ext cx="281856"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3" name="Oval 342"/>
            <p:cNvSpPr/>
            <p:nvPr/>
          </p:nvSpPr>
          <p:spPr bwMode="auto">
            <a:xfrm rot="18583957" flipH="1" flipV="1">
              <a:off x="6038697" y="4274296"/>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09" name="Group 24"/>
          <p:cNvGrpSpPr>
            <a:grpSpLocks/>
          </p:cNvGrpSpPr>
          <p:nvPr/>
        </p:nvGrpSpPr>
        <p:grpSpPr bwMode="auto">
          <a:xfrm>
            <a:off x="3003550" y="4541838"/>
            <a:ext cx="3267075" cy="284162"/>
            <a:chOff x="3003957" y="4489595"/>
            <a:chExt cx="3266598" cy="283447"/>
          </a:xfrm>
        </p:grpSpPr>
        <p:sp>
          <p:nvSpPr>
            <p:cNvPr id="345" name="Oval 344"/>
            <p:cNvSpPr/>
            <p:nvPr/>
          </p:nvSpPr>
          <p:spPr bwMode="auto">
            <a:xfrm rot="18583957" flipH="1" flipV="1">
              <a:off x="2952708" y="4540844"/>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6" name="Oval 345"/>
            <p:cNvSpPr/>
            <p:nvPr/>
          </p:nvSpPr>
          <p:spPr bwMode="auto">
            <a:xfrm rot="18583957" flipH="1" flipV="1">
              <a:off x="3232858" y="4540053"/>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7" name="Oval 346"/>
            <p:cNvSpPr/>
            <p:nvPr/>
          </p:nvSpPr>
          <p:spPr bwMode="auto">
            <a:xfrm rot="18583957" flipH="1" flipV="1">
              <a:off x="3513805" y="4540053"/>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8" name="Oval 347"/>
            <p:cNvSpPr/>
            <p:nvPr/>
          </p:nvSpPr>
          <p:spPr bwMode="auto">
            <a:xfrm rot="18583957" flipH="1" flipV="1">
              <a:off x="3793960" y="4540844"/>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9" name="Oval 348"/>
            <p:cNvSpPr/>
            <p:nvPr/>
          </p:nvSpPr>
          <p:spPr bwMode="auto">
            <a:xfrm rot="18583957" flipH="1" flipV="1">
              <a:off x="4074907" y="4540844"/>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0" name="Oval 349"/>
            <p:cNvSpPr/>
            <p:nvPr/>
          </p:nvSpPr>
          <p:spPr bwMode="auto">
            <a:xfrm rot="18583957" flipH="1" flipV="1">
              <a:off x="4355058" y="4540053"/>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1" name="Oval 350"/>
            <p:cNvSpPr/>
            <p:nvPr/>
          </p:nvSpPr>
          <p:spPr bwMode="auto">
            <a:xfrm rot="18583957" flipH="1" flipV="1">
              <a:off x="4636004" y="4540053"/>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2" name="Oval 351"/>
            <p:cNvSpPr/>
            <p:nvPr/>
          </p:nvSpPr>
          <p:spPr bwMode="auto">
            <a:xfrm rot="18583957" flipH="1" flipV="1">
              <a:off x="4916160" y="4540844"/>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3" name="Oval 352"/>
            <p:cNvSpPr/>
            <p:nvPr/>
          </p:nvSpPr>
          <p:spPr bwMode="auto">
            <a:xfrm rot="18583957" flipH="1" flipV="1">
              <a:off x="5197106" y="4540844"/>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4" name="Oval 353"/>
            <p:cNvSpPr/>
            <p:nvPr/>
          </p:nvSpPr>
          <p:spPr bwMode="auto">
            <a:xfrm rot="18583957" flipH="1" flipV="1">
              <a:off x="5477256" y="4540053"/>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5" name="Oval 354"/>
            <p:cNvSpPr/>
            <p:nvPr/>
          </p:nvSpPr>
          <p:spPr bwMode="auto">
            <a:xfrm rot="18583957" flipH="1" flipV="1">
              <a:off x="5758203" y="4540053"/>
              <a:ext cx="28186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6" name="Oval 355"/>
            <p:cNvSpPr/>
            <p:nvPr/>
          </p:nvSpPr>
          <p:spPr bwMode="auto">
            <a:xfrm rot="18583957" flipH="1" flipV="1">
              <a:off x="6038358" y="4540844"/>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10" name="Group 25"/>
          <p:cNvGrpSpPr>
            <a:grpSpLocks/>
          </p:cNvGrpSpPr>
          <p:nvPr/>
        </p:nvGrpSpPr>
        <p:grpSpPr bwMode="auto">
          <a:xfrm>
            <a:off x="3003550" y="4799013"/>
            <a:ext cx="3267075" cy="282575"/>
            <a:chOff x="3003958" y="4756278"/>
            <a:chExt cx="3266597" cy="283447"/>
          </a:xfrm>
        </p:grpSpPr>
        <p:sp>
          <p:nvSpPr>
            <p:cNvPr id="358" name="Oval 357"/>
            <p:cNvSpPr/>
            <p:nvPr/>
          </p:nvSpPr>
          <p:spPr bwMode="auto">
            <a:xfrm rot="18583957" flipH="1" flipV="1">
              <a:off x="2952709" y="480752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9" name="Oval 358"/>
            <p:cNvSpPr/>
            <p:nvPr/>
          </p:nvSpPr>
          <p:spPr bwMode="auto">
            <a:xfrm rot="18583957" flipH="1" flipV="1">
              <a:off x="3232864" y="4806731"/>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0" name="Oval 359"/>
            <p:cNvSpPr/>
            <p:nvPr/>
          </p:nvSpPr>
          <p:spPr bwMode="auto">
            <a:xfrm rot="18583957" flipH="1" flipV="1">
              <a:off x="3513811" y="4806731"/>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1" name="Oval 360"/>
            <p:cNvSpPr/>
            <p:nvPr/>
          </p:nvSpPr>
          <p:spPr bwMode="auto">
            <a:xfrm rot="18583957" flipH="1" flipV="1">
              <a:off x="3793961" y="480752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2" name="Oval 361"/>
            <p:cNvSpPr/>
            <p:nvPr/>
          </p:nvSpPr>
          <p:spPr bwMode="auto">
            <a:xfrm rot="18583957" flipH="1" flipV="1">
              <a:off x="4074908" y="480752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3" name="Oval 362"/>
            <p:cNvSpPr/>
            <p:nvPr/>
          </p:nvSpPr>
          <p:spPr bwMode="auto">
            <a:xfrm rot="18583957" flipH="1" flipV="1">
              <a:off x="4355063" y="4806731"/>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4" name="Oval 363"/>
            <p:cNvSpPr/>
            <p:nvPr/>
          </p:nvSpPr>
          <p:spPr bwMode="auto">
            <a:xfrm rot="18583957" flipH="1" flipV="1">
              <a:off x="4636009" y="4806731"/>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5" name="Oval 364"/>
            <p:cNvSpPr/>
            <p:nvPr/>
          </p:nvSpPr>
          <p:spPr bwMode="auto">
            <a:xfrm rot="18583957" flipH="1" flipV="1">
              <a:off x="4916159" y="480752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6" name="Oval 365"/>
            <p:cNvSpPr/>
            <p:nvPr/>
          </p:nvSpPr>
          <p:spPr bwMode="auto">
            <a:xfrm rot="18583957" flipH="1" flipV="1">
              <a:off x="5197105" y="480752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7" name="Oval 366"/>
            <p:cNvSpPr/>
            <p:nvPr/>
          </p:nvSpPr>
          <p:spPr bwMode="auto">
            <a:xfrm rot="18583957" flipH="1" flipV="1">
              <a:off x="5477261" y="4806731"/>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8" name="Oval 367"/>
            <p:cNvSpPr/>
            <p:nvPr/>
          </p:nvSpPr>
          <p:spPr bwMode="auto">
            <a:xfrm rot="18583957" flipH="1" flipV="1">
              <a:off x="5758208" y="4806731"/>
              <a:ext cx="281854"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9" name="Oval 368"/>
            <p:cNvSpPr/>
            <p:nvPr/>
          </p:nvSpPr>
          <p:spPr bwMode="auto">
            <a:xfrm rot="18583957" flipH="1" flipV="1">
              <a:off x="6038357" y="480752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11" name="Group 26"/>
          <p:cNvGrpSpPr>
            <a:grpSpLocks/>
          </p:cNvGrpSpPr>
          <p:nvPr/>
        </p:nvGrpSpPr>
        <p:grpSpPr bwMode="auto">
          <a:xfrm>
            <a:off x="3003550" y="5054600"/>
            <a:ext cx="3267075" cy="284163"/>
            <a:chOff x="3003957" y="5022958"/>
            <a:chExt cx="3266598" cy="283447"/>
          </a:xfrm>
        </p:grpSpPr>
        <p:sp>
          <p:nvSpPr>
            <p:cNvPr id="371" name="Oval 370"/>
            <p:cNvSpPr/>
            <p:nvPr/>
          </p:nvSpPr>
          <p:spPr bwMode="auto">
            <a:xfrm rot="18583957" flipH="1" flipV="1">
              <a:off x="2952708" y="507420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2" name="Oval 371"/>
            <p:cNvSpPr/>
            <p:nvPr/>
          </p:nvSpPr>
          <p:spPr bwMode="auto">
            <a:xfrm rot="18583957" flipH="1" flipV="1">
              <a:off x="3232859" y="5073415"/>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3" name="Oval 372"/>
            <p:cNvSpPr/>
            <p:nvPr/>
          </p:nvSpPr>
          <p:spPr bwMode="auto">
            <a:xfrm rot="18583957" flipH="1" flipV="1">
              <a:off x="3513806" y="5073415"/>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4" name="Oval 373"/>
            <p:cNvSpPr/>
            <p:nvPr/>
          </p:nvSpPr>
          <p:spPr bwMode="auto">
            <a:xfrm rot="18583957" flipH="1" flipV="1">
              <a:off x="3793960" y="507420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5" name="Oval 374"/>
            <p:cNvSpPr/>
            <p:nvPr/>
          </p:nvSpPr>
          <p:spPr bwMode="auto">
            <a:xfrm rot="18583957" flipH="1" flipV="1">
              <a:off x="4074907" y="507420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6" name="Oval 375"/>
            <p:cNvSpPr/>
            <p:nvPr/>
          </p:nvSpPr>
          <p:spPr bwMode="auto">
            <a:xfrm rot="18583957" flipH="1" flipV="1">
              <a:off x="4355058" y="5073415"/>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7" name="Oval 376"/>
            <p:cNvSpPr/>
            <p:nvPr/>
          </p:nvSpPr>
          <p:spPr bwMode="auto">
            <a:xfrm rot="18583957" flipH="1" flipV="1">
              <a:off x="4636004" y="5073415"/>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8" name="Oval 377"/>
            <p:cNvSpPr/>
            <p:nvPr/>
          </p:nvSpPr>
          <p:spPr bwMode="auto">
            <a:xfrm rot="18583957" flipH="1" flipV="1">
              <a:off x="4916159" y="507420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9" name="Oval 378"/>
            <p:cNvSpPr/>
            <p:nvPr/>
          </p:nvSpPr>
          <p:spPr bwMode="auto">
            <a:xfrm rot="18583957" flipH="1" flipV="1">
              <a:off x="5197105" y="507420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0" name="Oval 379"/>
            <p:cNvSpPr/>
            <p:nvPr/>
          </p:nvSpPr>
          <p:spPr bwMode="auto">
            <a:xfrm rot="18583957" flipH="1" flipV="1">
              <a:off x="5477256" y="5073415"/>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1" name="Oval 380"/>
            <p:cNvSpPr/>
            <p:nvPr/>
          </p:nvSpPr>
          <p:spPr bwMode="auto">
            <a:xfrm rot="18583957" flipH="1" flipV="1">
              <a:off x="5758203" y="5073415"/>
              <a:ext cx="281863"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2" name="Oval 381"/>
            <p:cNvSpPr/>
            <p:nvPr/>
          </p:nvSpPr>
          <p:spPr bwMode="auto">
            <a:xfrm rot="18583957" flipH="1" flipV="1">
              <a:off x="6038357" y="5074207"/>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12" name="Group 27"/>
          <p:cNvGrpSpPr>
            <a:grpSpLocks/>
          </p:cNvGrpSpPr>
          <p:nvPr/>
        </p:nvGrpSpPr>
        <p:grpSpPr bwMode="auto">
          <a:xfrm>
            <a:off x="3003550" y="5311775"/>
            <a:ext cx="3267075" cy="282575"/>
            <a:chOff x="3003958" y="5289641"/>
            <a:chExt cx="3266597" cy="283447"/>
          </a:xfrm>
        </p:grpSpPr>
        <p:sp>
          <p:nvSpPr>
            <p:cNvPr id="384" name="Oval 383"/>
            <p:cNvSpPr/>
            <p:nvPr/>
          </p:nvSpPr>
          <p:spPr bwMode="auto">
            <a:xfrm rot="18583957" flipH="1" flipV="1">
              <a:off x="2952709" y="5340890"/>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5" name="Oval 384"/>
            <p:cNvSpPr/>
            <p:nvPr/>
          </p:nvSpPr>
          <p:spPr bwMode="auto">
            <a:xfrm rot="18583957" flipH="1" flipV="1">
              <a:off x="3232864" y="5340094"/>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6" name="Oval 385"/>
            <p:cNvSpPr/>
            <p:nvPr/>
          </p:nvSpPr>
          <p:spPr bwMode="auto">
            <a:xfrm rot="18583957" flipH="1" flipV="1">
              <a:off x="3513811" y="5340094"/>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7" name="Oval 386"/>
            <p:cNvSpPr/>
            <p:nvPr/>
          </p:nvSpPr>
          <p:spPr bwMode="auto">
            <a:xfrm rot="18583957" flipH="1" flipV="1">
              <a:off x="3793961" y="5340890"/>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8" name="Oval 387"/>
            <p:cNvSpPr/>
            <p:nvPr/>
          </p:nvSpPr>
          <p:spPr bwMode="auto">
            <a:xfrm rot="18583957" flipH="1" flipV="1">
              <a:off x="4074908" y="5340890"/>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9" name="Oval 388"/>
            <p:cNvSpPr/>
            <p:nvPr/>
          </p:nvSpPr>
          <p:spPr bwMode="auto">
            <a:xfrm rot="18583957" flipH="1" flipV="1">
              <a:off x="4355063" y="5340094"/>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0" name="Oval 389"/>
            <p:cNvSpPr/>
            <p:nvPr/>
          </p:nvSpPr>
          <p:spPr bwMode="auto">
            <a:xfrm rot="18583957" flipH="1" flipV="1">
              <a:off x="4636009" y="5340094"/>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1" name="Oval 390"/>
            <p:cNvSpPr/>
            <p:nvPr/>
          </p:nvSpPr>
          <p:spPr bwMode="auto">
            <a:xfrm rot="18583957" flipH="1" flipV="1">
              <a:off x="4916159" y="5340890"/>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2" name="Oval 391"/>
            <p:cNvSpPr/>
            <p:nvPr/>
          </p:nvSpPr>
          <p:spPr bwMode="auto">
            <a:xfrm rot="18583957" flipH="1" flipV="1">
              <a:off x="5197105" y="5340890"/>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3" name="Oval 392"/>
            <p:cNvSpPr/>
            <p:nvPr/>
          </p:nvSpPr>
          <p:spPr bwMode="auto">
            <a:xfrm rot="18583957" flipH="1" flipV="1">
              <a:off x="5477261" y="5340094"/>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4" name="Oval 393"/>
            <p:cNvSpPr/>
            <p:nvPr/>
          </p:nvSpPr>
          <p:spPr bwMode="auto">
            <a:xfrm rot="18583957" flipH="1" flipV="1">
              <a:off x="5758208" y="5340094"/>
              <a:ext cx="281855"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5" name="Oval 394"/>
            <p:cNvSpPr/>
            <p:nvPr/>
          </p:nvSpPr>
          <p:spPr bwMode="auto">
            <a:xfrm rot="18583957" flipH="1" flipV="1">
              <a:off x="6038357" y="5340890"/>
              <a:ext cx="283447" cy="18094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13" name="Group 28"/>
          <p:cNvGrpSpPr>
            <a:grpSpLocks/>
          </p:cNvGrpSpPr>
          <p:nvPr/>
        </p:nvGrpSpPr>
        <p:grpSpPr bwMode="auto">
          <a:xfrm>
            <a:off x="3005138" y="5567363"/>
            <a:ext cx="3265487" cy="284162"/>
            <a:chOff x="3004726" y="5557258"/>
            <a:chExt cx="3265386" cy="283448"/>
          </a:xfrm>
        </p:grpSpPr>
        <p:sp>
          <p:nvSpPr>
            <p:cNvPr id="397" name="Oval 396"/>
            <p:cNvSpPr/>
            <p:nvPr/>
          </p:nvSpPr>
          <p:spPr bwMode="auto">
            <a:xfrm rot="18583957" flipH="1" flipV="1">
              <a:off x="2952693" y="5609291"/>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8" name="Oval 397"/>
            <p:cNvSpPr/>
            <p:nvPr/>
          </p:nvSpPr>
          <p:spPr bwMode="auto">
            <a:xfrm rot="18583957" flipH="1" flipV="1">
              <a:off x="3232876" y="5608500"/>
              <a:ext cx="28186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9" name="Oval 398"/>
            <p:cNvSpPr/>
            <p:nvPr/>
          </p:nvSpPr>
          <p:spPr bwMode="auto">
            <a:xfrm rot="18583957" flipH="1" flipV="1">
              <a:off x="3513854" y="5608500"/>
              <a:ext cx="28186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0" name="Oval 399"/>
            <p:cNvSpPr/>
            <p:nvPr/>
          </p:nvSpPr>
          <p:spPr bwMode="auto">
            <a:xfrm rot="18583957" flipH="1" flipV="1">
              <a:off x="3794042" y="5609291"/>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1" name="Oval 400"/>
            <p:cNvSpPr/>
            <p:nvPr/>
          </p:nvSpPr>
          <p:spPr bwMode="auto">
            <a:xfrm rot="18583957" flipH="1" flipV="1">
              <a:off x="4075021" y="5609291"/>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2" name="Oval 401"/>
            <p:cNvSpPr/>
            <p:nvPr/>
          </p:nvSpPr>
          <p:spPr bwMode="auto">
            <a:xfrm rot="18583957" flipH="1" flipV="1">
              <a:off x="4355203" y="5608500"/>
              <a:ext cx="28186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3" name="Oval 402"/>
            <p:cNvSpPr/>
            <p:nvPr/>
          </p:nvSpPr>
          <p:spPr bwMode="auto">
            <a:xfrm rot="18583957" flipH="1" flipV="1">
              <a:off x="4636182" y="5608500"/>
              <a:ext cx="28186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4" name="Oval 403"/>
            <p:cNvSpPr/>
            <p:nvPr/>
          </p:nvSpPr>
          <p:spPr bwMode="auto">
            <a:xfrm rot="18583957" flipH="1" flipV="1">
              <a:off x="4916369" y="5609291"/>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5" name="Oval 404"/>
            <p:cNvSpPr/>
            <p:nvPr/>
          </p:nvSpPr>
          <p:spPr bwMode="auto">
            <a:xfrm rot="18583957" flipH="1" flipV="1">
              <a:off x="5197349" y="5609291"/>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6" name="Oval 405"/>
            <p:cNvSpPr/>
            <p:nvPr/>
          </p:nvSpPr>
          <p:spPr bwMode="auto">
            <a:xfrm rot="18583957" flipH="1" flipV="1">
              <a:off x="5477531" y="5608500"/>
              <a:ext cx="28186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7" name="Oval 406"/>
            <p:cNvSpPr/>
            <p:nvPr/>
          </p:nvSpPr>
          <p:spPr bwMode="auto">
            <a:xfrm rot="18583957" flipH="1" flipV="1">
              <a:off x="5758509" y="5608500"/>
              <a:ext cx="28186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8" name="Oval 407"/>
            <p:cNvSpPr/>
            <p:nvPr/>
          </p:nvSpPr>
          <p:spPr bwMode="auto">
            <a:xfrm rot="18583957" flipH="1" flipV="1">
              <a:off x="6038698" y="5609291"/>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grpSp>
        <p:nvGrpSpPr>
          <p:cNvPr id="106514" name="Group 21"/>
          <p:cNvGrpSpPr>
            <a:grpSpLocks/>
          </p:cNvGrpSpPr>
          <p:nvPr/>
        </p:nvGrpSpPr>
        <p:grpSpPr bwMode="auto">
          <a:xfrm>
            <a:off x="3005138" y="3773488"/>
            <a:ext cx="3265487" cy="282575"/>
            <a:chOff x="3004726" y="3688900"/>
            <a:chExt cx="3265386" cy="283448"/>
          </a:xfrm>
        </p:grpSpPr>
        <p:sp>
          <p:nvSpPr>
            <p:cNvPr id="410" name="Oval 409"/>
            <p:cNvSpPr/>
            <p:nvPr/>
          </p:nvSpPr>
          <p:spPr bwMode="auto">
            <a:xfrm rot="18583957" flipH="1" flipV="1">
              <a:off x="2952693" y="3740933"/>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1" name="Oval 410"/>
            <p:cNvSpPr/>
            <p:nvPr/>
          </p:nvSpPr>
          <p:spPr bwMode="auto">
            <a:xfrm rot="18583957" flipH="1" flipV="1">
              <a:off x="3232881" y="3740137"/>
              <a:ext cx="28185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2" name="Oval 411"/>
            <p:cNvSpPr/>
            <p:nvPr/>
          </p:nvSpPr>
          <p:spPr bwMode="auto">
            <a:xfrm rot="18583957" flipH="1" flipV="1">
              <a:off x="3513859" y="3740137"/>
              <a:ext cx="28185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3" name="Oval 412"/>
            <p:cNvSpPr/>
            <p:nvPr/>
          </p:nvSpPr>
          <p:spPr bwMode="auto">
            <a:xfrm rot="18583957" flipH="1" flipV="1">
              <a:off x="3794042" y="3740933"/>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4" name="Oval 413"/>
            <p:cNvSpPr/>
            <p:nvPr/>
          </p:nvSpPr>
          <p:spPr bwMode="auto">
            <a:xfrm rot="18583957" flipH="1" flipV="1">
              <a:off x="4075020" y="3740933"/>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5" name="Oval 414"/>
            <p:cNvSpPr/>
            <p:nvPr/>
          </p:nvSpPr>
          <p:spPr bwMode="auto">
            <a:xfrm rot="18583957" flipH="1" flipV="1">
              <a:off x="4355208" y="3740137"/>
              <a:ext cx="28185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6" name="Oval 415"/>
            <p:cNvSpPr/>
            <p:nvPr/>
          </p:nvSpPr>
          <p:spPr bwMode="auto">
            <a:xfrm rot="18583957" flipH="1" flipV="1">
              <a:off x="4636187" y="3740137"/>
              <a:ext cx="28185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7" name="Oval 416"/>
            <p:cNvSpPr/>
            <p:nvPr/>
          </p:nvSpPr>
          <p:spPr bwMode="auto">
            <a:xfrm rot="18583957" flipH="1" flipV="1">
              <a:off x="4916369" y="3740933"/>
              <a:ext cx="283448"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8" name="Oval 417"/>
            <p:cNvSpPr/>
            <p:nvPr/>
          </p:nvSpPr>
          <p:spPr bwMode="auto">
            <a:xfrm rot="18583957" flipH="1" flipV="1">
              <a:off x="5197348" y="3740933"/>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9" name="Oval 418"/>
            <p:cNvSpPr/>
            <p:nvPr/>
          </p:nvSpPr>
          <p:spPr bwMode="auto">
            <a:xfrm rot="18583957" flipH="1" flipV="1">
              <a:off x="5477536" y="3740137"/>
              <a:ext cx="281855"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20" name="Oval 419"/>
            <p:cNvSpPr/>
            <p:nvPr/>
          </p:nvSpPr>
          <p:spPr bwMode="auto">
            <a:xfrm rot="18583957" flipH="1" flipV="1">
              <a:off x="5758514" y="3740137"/>
              <a:ext cx="281855" cy="17938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21" name="Oval 420"/>
            <p:cNvSpPr/>
            <p:nvPr/>
          </p:nvSpPr>
          <p:spPr bwMode="auto">
            <a:xfrm rot="18583957" flipH="1" flipV="1">
              <a:off x="6038697" y="3740933"/>
              <a:ext cx="283448" cy="17938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sp>
        <p:nvSpPr>
          <p:cNvPr id="106515" name="Rectangle 2"/>
          <p:cNvSpPr>
            <a:spLocks noGrp="1" noChangeArrowheads="1"/>
          </p:cNvSpPr>
          <p:nvPr>
            <p:ph type="title"/>
          </p:nvPr>
        </p:nvSpPr>
        <p:spPr>
          <a:xfrm>
            <a:off x="457200" y="20638"/>
            <a:ext cx="8229600" cy="1730375"/>
          </a:xfrm>
        </p:spPr>
        <p:txBody>
          <a:bodyPr/>
          <a:lstStyle/>
          <a:p>
            <a:pPr eaLnBrk="1" hangingPunct="1"/>
            <a:r>
              <a:rPr lang="en-US" altLang="en-US" smtClean="0">
                <a:solidFill>
                  <a:schemeClr val="tx1"/>
                </a:solidFill>
              </a:rPr>
              <a:t>Elastic deformation</a:t>
            </a:r>
            <a:br>
              <a:rPr lang="en-US" altLang="en-US" smtClean="0">
                <a:solidFill>
                  <a:schemeClr val="tx1"/>
                </a:solidFill>
              </a:rPr>
            </a:br>
            <a:r>
              <a:rPr lang="en-US" altLang="en-US" smtClean="0">
                <a:solidFill>
                  <a:schemeClr val="tx1"/>
                </a:solidFill>
              </a:rPr>
              <a:t>= non-isomorphism</a:t>
            </a:r>
          </a:p>
        </p:txBody>
      </p:sp>
    </p:spTree>
    <p:extLst>
      <p:ext uri="{BB962C8B-B14F-4D97-AF65-F5344CB8AC3E}">
        <p14:creationId xmlns:p14="http://schemas.microsoft.com/office/powerpoint/2010/main" val="4262345007"/>
      </p:ext>
    </p:extLst>
  </p:cSld>
  <p:clrMapOvr>
    <a:masterClrMapping/>
  </p:clrMapOvr>
  <p:transition/>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457200" y="20638"/>
            <a:ext cx="8229600" cy="1641475"/>
          </a:xfrm>
        </p:spPr>
        <p:txBody>
          <a:bodyPr/>
          <a:lstStyle/>
          <a:p>
            <a:pPr eaLnBrk="1" hangingPunct="1"/>
            <a:r>
              <a:rPr lang="en-US" altLang="en-US" smtClean="0">
                <a:solidFill>
                  <a:schemeClr val="tx1"/>
                </a:solidFill>
              </a:rPr>
              <a:t>Plastic deformation</a:t>
            </a:r>
            <a:br>
              <a:rPr lang="en-US" altLang="en-US" smtClean="0">
                <a:solidFill>
                  <a:schemeClr val="tx1"/>
                </a:solidFill>
              </a:rPr>
            </a:br>
            <a:r>
              <a:rPr lang="en-US" altLang="en-US" smtClean="0">
                <a:solidFill>
                  <a:schemeClr val="tx1"/>
                </a:solidFill>
              </a:rPr>
              <a:t>= poor diffraction</a:t>
            </a:r>
          </a:p>
        </p:txBody>
      </p:sp>
      <p:sp>
        <p:nvSpPr>
          <p:cNvPr id="3" name="Oval 2"/>
          <p:cNvSpPr/>
          <p:nvPr/>
        </p:nvSpPr>
        <p:spPr bwMode="auto">
          <a:xfrm rot="19736609" flipH="1" flipV="1">
            <a:off x="2952750"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0" name="Oval 9"/>
          <p:cNvSpPr/>
          <p:nvPr/>
        </p:nvSpPr>
        <p:spPr bwMode="auto">
          <a:xfrm rot="19736609" flipH="1" flipV="1">
            <a:off x="3233738" y="58753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1" name="Oval 10"/>
          <p:cNvSpPr/>
          <p:nvPr/>
        </p:nvSpPr>
        <p:spPr bwMode="auto">
          <a:xfrm rot="19736609" flipH="1" flipV="1">
            <a:off x="3514725" y="58753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2" name="Oval 11"/>
          <p:cNvSpPr/>
          <p:nvPr/>
        </p:nvSpPr>
        <p:spPr bwMode="auto">
          <a:xfrm rot="19736609" flipH="1" flipV="1">
            <a:off x="3794125"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3" name="Oval 12"/>
          <p:cNvSpPr/>
          <p:nvPr/>
        </p:nvSpPr>
        <p:spPr bwMode="auto">
          <a:xfrm rot="19736609" flipH="1" flipV="1">
            <a:off x="4075113"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4" name="Oval 13"/>
          <p:cNvSpPr/>
          <p:nvPr/>
        </p:nvSpPr>
        <p:spPr bwMode="auto">
          <a:xfrm rot="19736609" flipH="1" flipV="1">
            <a:off x="4356100" y="58753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5" name="Oval 14"/>
          <p:cNvSpPr/>
          <p:nvPr/>
        </p:nvSpPr>
        <p:spPr bwMode="auto">
          <a:xfrm rot="19736609" flipH="1" flipV="1">
            <a:off x="4637088" y="58753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6" name="Oval 15"/>
          <p:cNvSpPr/>
          <p:nvPr/>
        </p:nvSpPr>
        <p:spPr bwMode="auto">
          <a:xfrm rot="19736609" flipH="1" flipV="1">
            <a:off x="4916488"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7" name="Oval 16"/>
          <p:cNvSpPr/>
          <p:nvPr/>
        </p:nvSpPr>
        <p:spPr bwMode="auto">
          <a:xfrm rot="19736609" flipH="1" flipV="1">
            <a:off x="5197475"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8" name="Oval 17"/>
          <p:cNvSpPr/>
          <p:nvPr/>
        </p:nvSpPr>
        <p:spPr bwMode="auto">
          <a:xfrm rot="19736609" flipH="1" flipV="1">
            <a:off x="5478463" y="58753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9" name="Oval 18"/>
          <p:cNvSpPr/>
          <p:nvPr/>
        </p:nvSpPr>
        <p:spPr bwMode="auto">
          <a:xfrm rot="19736609" flipH="1" flipV="1">
            <a:off x="5759450" y="58753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0" name="Oval 19"/>
          <p:cNvSpPr/>
          <p:nvPr/>
        </p:nvSpPr>
        <p:spPr bwMode="auto">
          <a:xfrm rot="19736609" flipH="1" flipV="1">
            <a:off x="6038850"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5" name="Oval 214"/>
          <p:cNvSpPr/>
          <p:nvPr/>
        </p:nvSpPr>
        <p:spPr bwMode="auto">
          <a:xfrm rot="19736609" flipH="1" flipV="1">
            <a:off x="2952750"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6" name="Oval 215"/>
          <p:cNvSpPr/>
          <p:nvPr/>
        </p:nvSpPr>
        <p:spPr bwMode="auto">
          <a:xfrm rot="19736609" flipH="1" flipV="1">
            <a:off x="3233738" y="18542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7" name="Oval 216"/>
          <p:cNvSpPr/>
          <p:nvPr/>
        </p:nvSpPr>
        <p:spPr bwMode="auto">
          <a:xfrm rot="19736609" flipH="1" flipV="1">
            <a:off x="3514725" y="18542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8" name="Oval 217"/>
          <p:cNvSpPr/>
          <p:nvPr/>
        </p:nvSpPr>
        <p:spPr bwMode="auto">
          <a:xfrm rot="19736609" flipH="1" flipV="1">
            <a:off x="3794125"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9" name="Oval 218"/>
          <p:cNvSpPr/>
          <p:nvPr/>
        </p:nvSpPr>
        <p:spPr bwMode="auto">
          <a:xfrm rot="19736609" flipH="1" flipV="1">
            <a:off x="4075113"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0" name="Oval 219"/>
          <p:cNvSpPr/>
          <p:nvPr/>
        </p:nvSpPr>
        <p:spPr bwMode="auto">
          <a:xfrm rot="19736609" flipH="1" flipV="1">
            <a:off x="4356100" y="18542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1" name="Oval 220"/>
          <p:cNvSpPr/>
          <p:nvPr/>
        </p:nvSpPr>
        <p:spPr bwMode="auto">
          <a:xfrm rot="19736609" flipH="1" flipV="1">
            <a:off x="4637088" y="18542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2" name="Oval 221"/>
          <p:cNvSpPr/>
          <p:nvPr/>
        </p:nvSpPr>
        <p:spPr bwMode="auto">
          <a:xfrm rot="19736609" flipH="1" flipV="1">
            <a:off x="4916488"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3" name="Oval 222"/>
          <p:cNvSpPr/>
          <p:nvPr/>
        </p:nvSpPr>
        <p:spPr bwMode="auto">
          <a:xfrm rot="19736609" flipH="1" flipV="1">
            <a:off x="5197475"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4" name="Oval 223"/>
          <p:cNvSpPr/>
          <p:nvPr/>
        </p:nvSpPr>
        <p:spPr bwMode="auto">
          <a:xfrm rot="19736609" flipH="1" flipV="1">
            <a:off x="5478463" y="18542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5" name="Oval 224"/>
          <p:cNvSpPr/>
          <p:nvPr/>
        </p:nvSpPr>
        <p:spPr bwMode="auto">
          <a:xfrm rot="19736609" flipH="1" flipV="1">
            <a:off x="5759450" y="18542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6" name="Oval 225"/>
          <p:cNvSpPr/>
          <p:nvPr/>
        </p:nvSpPr>
        <p:spPr bwMode="auto">
          <a:xfrm rot="19736609" flipH="1" flipV="1">
            <a:off x="6038850"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8" name="Oval 227"/>
          <p:cNvSpPr/>
          <p:nvPr/>
        </p:nvSpPr>
        <p:spPr bwMode="auto">
          <a:xfrm rot="19736609" flipH="1" flipV="1">
            <a:off x="2952750"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9" name="Oval 228"/>
          <p:cNvSpPr/>
          <p:nvPr/>
        </p:nvSpPr>
        <p:spPr bwMode="auto">
          <a:xfrm rot="19736609" flipH="1" flipV="1">
            <a:off x="3233738" y="208915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0" name="Oval 229"/>
          <p:cNvSpPr/>
          <p:nvPr/>
        </p:nvSpPr>
        <p:spPr bwMode="auto">
          <a:xfrm rot="19736609" flipH="1" flipV="1">
            <a:off x="3514725" y="208915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1" name="Oval 230"/>
          <p:cNvSpPr/>
          <p:nvPr/>
        </p:nvSpPr>
        <p:spPr bwMode="auto">
          <a:xfrm rot="19736609" flipH="1" flipV="1">
            <a:off x="3794125"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2" name="Oval 231"/>
          <p:cNvSpPr/>
          <p:nvPr/>
        </p:nvSpPr>
        <p:spPr bwMode="auto">
          <a:xfrm rot="19736609" flipH="1" flipV="1">
            <a:off x="4075113"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3" name="Oval 232"/>
          <p:cNvSpPr/>
          <p:nvPr/>
        </p:nvSpPr>
        <p:spPr bwMode="auto">
          <a:xfrm rot="19736609" flipH="1" flipV="1">
            <a:off x="4356100" y="208915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4" name="Oval 233"/>
          <p:cNvSpPr/>
          <p:nvPr/>
        </p:nvSpPr>
        <p:spPr bwMode="auto">
          <a:xfrm rot="19736609" flipH="1" flipV="1">
            <a:off x="4637088" y="208915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5" name="Oval 234"/>
          <p:cNvSpPr/>
          <p:nvPr/>
        </p:nvSpPr>
        <p:spPr bwMode="auto">
          <a:xfrm rot="19736609" flipH="1" flipV="1">
            <a:off x="4916488"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6" name="Oval 235"/>
          <p:cNvSpPr/>
          <p:nvPr/>
        </p:nvSpPr>
        <p:spPr bwMode="auto">
          <a:xfrm rot="19736609" flipH="1" flipV="1">
            <a:off x="5197475"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7" name="Oval 236"/>
          <p:cNvSpPr/>
          <p:nvPr/>
        </p:nvSpPr>
        <p:spPr bwMode="auto">
          <a:xfrm rot="19736609" flipH="1" flipV="1">
            <a:off x="5478463" y="208915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8" name="Oval 237"/>
          <p:cNvSpPr/>
          <p:nvPr/>
        </p:nvSpPr>
        <p:spPr bwMode="auto">
          <a:xfrm rot="19736609" flipH="1" flipV="1">
            <a:off x="5759450" y="208915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9" name="Oval 238"/>
          <p:cNvSpPr/>
          <p:nvPr/>
        </p:nvSpPr>
        <p:spPr bwMode="auto">
          <a:xfrm rot="19736609" flipH="1" flipV="1">
            <a:off x="6038850"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1" name="Oval 240"/>
          <p:cNvSpPr/>
          <p:nvPr/>
        </p:nvSpPr>
        <p:spPr bwMode="auto">
          <a:xfrm rot="19736609" flipH="1" flipV="1">
            <a:off x="2952750"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2" name="Oval 241"/>
          <p:cNvSpPr/>
          <p:nvPr/>
        </p:nvSpPr>
        <p:spPr bwMode="auto">
          <a:xfrm rot="19736609" flipH="1" flipV="1">
            <a:off x="3233738" y="234156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3" name="Oval 242"/>
          <p:cNvSpPr/>
          <p:nvPr/>
        </p:nvSpPr>
        <p:spPr bwMode="auto">
          <a:xfrm rot="19736609" flipH="1" flipV="1">
            <a:off x="3514725" y="234156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4" name="Oval 243"/>
          <p:cNvSpPr/>
          <p:nvPr/>
        </p:nvSpPr>
        <p:spPr bwMode="auto">
          <a:xfrm rot="19736609" flipH="1" flipV="1">
            <a:off x="3794125"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5" name="Oval 244"/>
          <p:cNvSpPr/>
          <p:nvPr/>
        </p:nvSpPr>
        <p:spPr bwMode="auto">
          <a:xfrm rot="19736609" flipH="1" flipV="1">
            <a:off x="4075113"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6" name="Oval 245"/>
          <p:cNvSpPr/>
          <p:nvPr/>
        </p:nvSpPr>
        <p:spPr bwMode="auto">
          <a:xfrm rot="19736609" flipH="1" flipV="1">
            <a:off x="4356100" y="234156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7" name="Oval 246"/>
          <p:cNvSpPr/>
          <p:nvPr/>
        </p:nvSpPr>
        <p:spPr bwMode="auto">
          <a:xfrm rot="19736609" flipH="1" flipV="1">
            <a:off x="4637088" y="234156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8" name="Oval 247"/>
          <p:cNvSpPr/>
          <p:nvPr/>
        </p:nvSpPr>
        <p:spPr bwMode="auto">
          <a:xfrm rot="19736609" flipH="1" flipV="1">
            <a:off x="4916488"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9" name="Oval 248"/>
          <p:cNvSpPr/>
          <p:nvPr/>
        </p:nvSpPr>
        <p:spPr bwMode="auto">
          <a:xfrm rot="19736609" flipH="1" flipV="1">
            <a:off x="5197475"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0" name="Oval 249"/>
          <p:cNvSpPr/>
          <p:nvPr/>
        </p:nvSpPr>
        <p:spPr bwMode="auto">
          <a:xfrm rot="19736609" flipH="1" flipV="1">
            <a:off x="5478463" y="234156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1" name="Oval 250"/>
          <p:cNvSpPr/>
          <p:nvPr/>
        </p:nvSpPr>
        <p:spPr bwMode="auto">
          <a:xfrm rot="19736609" flipH="1" flipV="1">
            <a:off x="5759450" y="234156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2" name="Oval 251"/>
          <p:cNvSpPr/>
          <p:nvPr/>
        </p:nvSpPr>
        <p:spPr bwMode="auto">
          <a:xfrm rot="19736609" flipH="1" flipV="1">
            <a:off x="6038850"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4" name="Oval 253"/>
          <p:cNvSpPr/>
          <p:nvPr/>
        </p:nvSpPr>
        <p:spPr bwMode="auto">
          <a:xfrm rot="19736609" flipH="1" flipV="1">
            <a:off x="2952750"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5" name="Oval 254"/>
          <p:cNvSpPr/>
          <p:nvPr/>
        </p:nvSpPr>
        <p:spPr bwMode="auto">
          <a:xfrm rot="19736609" flipH="1" flipV="1">
            <a:off x="3233738" y="2593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6" name="Oval 255"/>
          <p:cNvSpPr/>
          <p:nvPr/>
        </p:nvSpPr>
        <p:spPr bwMode="auto">
          <a:xfrm rot="19736609" flipH="1" flipV="1">
            <a:off x="3514725" y="2593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7" name="Oval 256"/>
          <p:cNvSpPr/>
          <p:nvPr/>
        </p:nvSpPr>
        <p:spPr bwMode="auto">
          <a:xfrm rot="19736609" flipH="1" flipV="1">
            <a:off x="3794125"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8" name="Oval 257"/>
          <p:cNvSpPr/>
          <p:nvPr/>
        </p:nvSpPr>
        <p:spPr bwMode="auto">
          <a:xfrm rot="19736609" flipH="1" flipV="1">
            <a:off x="4075113"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9" name="Oval 258"/>
          <p:cNvSpPr/>
          <p:nvPr/>
        </p:nvSpPr>
        <p:spPr bwMode="auto">
          <a:xfrm rot="19736609" flipH="1" flipV="1">
            <a:off x="4356100" y="2593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0" name="Oval 259"/>
          <p:cNvSpPr/>
          <p:nvPr/>
        </p:nvSpPr>
        <p:spPr bwMode="auto">
          <a:xfrm rot="19736609" flipH="1" flipV="1">
            <a:off x="4637088" y="2593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1" name="Oval 260"/>
          <p:cNvSpPr/>
          <p:nvPr/>
        </p:nvSpPr>
        <p:spPr bwMode="auto">
          <a:xfrm rot="19736609" flipH="1" flipV="1">
            <a:off x="4916488"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2" name="Oval 261"/>
          <p:cNvSpPr/>
          <p:nvPr/>
        </p:nvSpPr>
        <p:spPr bwMode="auto">
          <a:xfrm rot="19736609" flipH="1" flipV="1">
            <a:off x="5197475"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3" name="Oval 262"/>
          <p:cNvSpPr/>
          <p:nvPr/>
        </p:nvSpPr>
        <p:spPr bwMode="auto">
          <a:xfrm rot="19736609" flipH="1" flipV="1">
            <a:off x="5478463" y="2593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4" name="Oval 263"/>
          <p:cNvSpPr/>
          <p:nvPr/>
        </p:nvSpPr>
        <p:spPr bwMode="auto">
          <a:xfrm rot="19736609" flipH="1" flipV="1">
            <a:off x="5759450" y="2593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5" name="Oval 264"/>
          <p:cNvSpPr/>
          <p:nvPr/>
        </p:nvSpPr>
        <p:spPr bwMode="auto">
          <a:xfrm rot="19736609" flipH="1" flipV="1">
            <a:off x="6038850"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7" name="Oval 266"/>
          <p:cNvSpPr/>
          <p:nvPr/>
        </p:nvSpPr>
        <p:spPr bwMode="auto">
          <a:xfrm rot="19736609" flipH="1" flipV="1">
            <a:off x="2952750"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8" name="Oval 267"/>
          <p:cNvSpPr/>
          <p:nvPr/>
        </p:nvSpPr>
        <p:spPr bwMode="auto">
          <a:xfrm rot="19736609" flipH="1" flipV="1">
            <a:off x="3233738" y="2847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9" name="Oval 268"/>
          <p:cNvSpPr/>
          <p:nvPr/>
        </p:nvSpPr>
        <p:spPr bwMode="auto">
          <a:xfrm rot="19736609" flipH="1" flipV="1">
            <a:off x="3514725" y="2847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0" name="Oval 269"/>
          <p:cNvSpPr/>
          <p:nvPr/>
        </p:nvSpPr>
        <p:spPr bwMode="auto">
          <a:xfrm rot="19736609" flipH="1" flipV="1">
            <a:off x="3794125"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1" name="Oval 270"/>
          <p:cNvSpPr/>
          <p:nvPr/>
        </p:nvSpPr>
        <p:spPr bwMode="auto">
          <a:xfrm rot="19736609" flipH="1" flipV="1">
            <a:off x="4075113"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2" name="Oval 271"/>
          <p:cNvSpPr/>
          <p:nvPr/>
        </p:nvSpPr>
        <p:spPr bwMode="auto">
          <a:xfrm rot="19736609" flipH="1" flipV="1">
            <a:off x="4356100" y="2847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3" name="Oval 272"/>
          <p:cNvSpPr/>
          <p:nvPr/>
        </p:nvSpPr>
        <p:spPr bwMode="auto">
          <a:xfrm rot="19736609" flipH="1" flipV="1">
            <a:off x="4637088" y="2847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4" name="Oval 273"/>
          <p:cNvSpPr/>
          <p:nvPr/>
        </p:nvSpPr>
        <p:spPr bwMode="auto">
          <a:xfrm rot="19736609" flipH="1" flipV="1">
            <a:off x="4916488"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5" name="Oval 274"/>
          <p:cNvSpPr/>
          <p:nvPr/>
        </p:nvSpPr>
        <p:spPr bwMode="auto">
          <a:xfrm rot="19736609" flipH="1" flipV="1">
            <a:off x="5197475"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6" name="Oval 275"/>
          <p:cNvSpPr/>
          <p:nvPr/>
        </p:nvSpPr>
        <p:spPr bwMode="auto">
          <a:xfrm rot="19736609" flipH="1" flipV="1">
            <a:off x="5478463" y="2847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7" name="Oval 276"/>
          <p:cNvSpPr/>
          <p:nvPr/>
        </p:nvSpPr>
        <p:spPr bwMode="auto">
          <a:xfrm rot="19736609" flipH="1" flipV="1">
            <a:off x="5759450" y="2847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8" name="Oval 277"/>
          <p:cNvSpPr/>
          <p:nvPr/>
        </p:nvSpPr>
        <p:spPr bwMode="auto">
          <a:xfrm rot="19736609" flipH="1" flipV="1">
            <a:off x="6038850"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0" name="Oval 279"/>
          <p:cNvSpPr/>
          <p:nvPr/>
        </p:nvSpPr>
        <p:spPr bwMode="auto">
          <a:xfrm rot="19736609" flipH="1" flipV="1">
            <a:off x="2952750"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1" name="Oval 280"/>
          <p:cNvSpPr/>
          <p:nvPr/>
        </p:nvSpPr>
        <p:spPr bwMode="auto">
          <a:xfrm rot="19736609" flipH="1" flipV="1">
            <a:off x="3233738" y="309880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2" name="Oval 281"/>
          <p:cNvSpPr/>
          <p:nvPr/>
        </p:nvSpPr>
        <p:spPr bwMode="auto">
          <a:xfrm rot="19736609" flipH="1" flipV="1">
            <a:off x="3514725" y="309880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3" name="Oval 282"/>
          <p:cNvSpPr/>
          <p:nvPr/>
        </p:nvSpPr>
        <p:spPr bwMode="auto">
          <a:xfrm rot="19736609" flipH="1" flipV="1">
            <a:off x="3794125"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4" name="Oval 283"/>
          <p:cNvSpPr/>
          <p:nvPr/>
        </p:nvSpPr>
        <p:spPr bwMode="auto">
          <a:xfrm rot="19736609" flipH="1" flipV="1">
            <a:off x="4075113"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5" name="Oval 284"/>
          <p:cNvSpPr/>
          <p:nvPr/>
        </p:nvSpPr>
        <p:spPr bwMode="auto">
          <a:xfrm rot="19736609" flipH="1" flipV="1">
            <a:off x="4356100" y="309880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6" name="Oval 285"/>
          <p:cNvSpPr/>
          <p:nvPr/>
        </p:nvSpPr>
        <p:spPr bwMode="auto">
          <a:xfrm rot="19736609" flipH="1" flipV="1">
            <a:off x="4637088" y="309880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7" name="Oval 286"/>
          <p:cNvSpPr/>
          <p:nvPr/>
        </p:nvSpPr>
        <p:spPr bwMode="auto">
          <a:xfrm rot="19736609" flipH="1" flipV="1">
            <a:off x="4916488"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8" name="Oval 287"/>
          <p:cNvSpPr/>
          <p:nvPr/>
        </p:nvSpPr>
        <p:spPr bwMode="auto">
          <a:xfrm rot="19736609" flipH="1" flipV="1">
            <a:off x="5197475"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9" name="Oval 288"/>
          <p:cNvSpPr/>
          <p:nvPr/>
        </p:nvSpPr>
        <p:spPr bwMode="auto">
          <a:xfrm rot="19736609" flipH="1" flipV="1">
            <a:off x="5478463" y="309880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0" name="Oval 289"/>
          <p:cNvSpPr/>
          <p:nvPr/>
        </p:nvSpPr>
        <p:spPr bwMode="auto">
          <a:xfrm rot="19736609" flipH="1" flipV="1">
            <a:off x="5759450" y="309880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1" name="Oval 290"/>
          <p:cNvSpPr/>
          <p:nvPr/>
        </p:nvSpPr>
        <p:spPr bwMode="auto">
          <a:xfrm rot="19736609" flipH="1" flipV="1">
            <a:off x="6038850"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3" name="Oval 292"/>
          <p:cNvSpPr/>
          <p:nvPr/>
        </p:nvSpPr>
        <p:spPr bwMode="auto">
          <a:xfrm rot="19736609" flipH="1" flipV="1">
            <a:off x="2952750"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4" name="Oval 293"/>
          <p:cNvSpPr/>
          <p:nvPr/>
        </p:nvSpPr>
        <p:spPr bwMode="auto">
          <a:xfrm rot="19736609" flipH="1" flipV="1">
            <a:off x="3233738" y="335121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5" name="Oval 294"/>
          <p:cNvSpPr/>
          <p:nvPr/>
        </p:nvSpPr>
        <p:spPr bwMode="auto">
          <a:xfrm rot="19736609" flipH="1" flipV="1">
            <a:off x="3514725" y="335121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6" name="Oval 295"/>
          <p:cNvSpPr/>
          <p:nvPr/>
        </p:nvSpPr>
        <p:spPr bwMode="auto">
          <a:xfrm rot="19736609" flipH="1" flipV="1">
            <a:off x="3794125"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7" name="Oval 296"/>
          <p:cNvSpPr/>
          <p:nvPr/>
        </p:nvSpPr>
        <p:spPr bwMode="auto">
          <a:xfrm rot="19736609" flipH="1" flipV="1">
            <a:off x="4075113"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8" name="Oval 297"/>
          <p:cNvSpPr/>
          <p:nvPr/>
        </p:nvSpPr>
        <p:spPr bwMode="auto">
          <a:xfrm rot="19736609" flipH="1" flipV="1">
            <a:off x="4356100" y="335121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9" name="Oval 298"/>
          <p:cNvSpPr/>
          <p:nvPr/>
        </p:nvSpPr>
        <p:spPr bwMode="auto">
          <a:xfrm rot="19736609" flipH="1" flipV="1">
            <a:off x="4637088" y="335121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0" name="Oval 299"/>
          <p:cNvSpPr/>
          <p:nvPr/>
        </p:nvSpPr>
        <p:spPr bwMode="auto">
          <a:xfrm rot="19736609" flipH="1" flipV="1">
            <a:off x="4916488"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1" name="Oval 300"/>
          <p:cNvSpPr/>
          <p:nvPr/>
        </p:nvSpPr>
        <p:spPr bwMode="auto">
          <a:xfrm rot="19736609" flipH="1" flipV="1">
            <a:off x="5197475"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2" name="Oval 301"/>
          <p:cNvSpPr/>
          <p:nvPr/>
        </p:nvSpPr>
        <p:spPr bwMode="auto">
          <a:xfrm rot="19736609" flipH="1" flipV="1">
            <a:off x="5478463" y="335121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3" name="Oval 302"/>
          <p:cNvSpPr/>
          <p:nvPr/>
        </p:nvSpPr>
        <p:spPr bwMode="auto">
          <a:xfrm rot="19736609" flipH="1" flipV="1">
            <a:off x="5759450" y="335121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4" name="Oval 303"/>
          <p:cNvSpPr/>
          <p:nvPr/>
        </p:nvSpPr>
        <p:spPr bwMode="auto">
          <a:xfrm rot="19736609" flipH="1" flipV="1">
            <a:off x="6038850"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6" name="Oval 305"/>
          <p:cNvSpPr/>
          <p:nvPr/>
        </p:nvSpPr>
        <p:spPr bwMode="auto">
          <a:xfrm rot="19736609" flipH="1" flipV="1">
            <a:off x="2952750"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7" name="Oval 306"/>
          <p:cNvSpPr/>
          <p:nvPr/>
        </p:nvSpPr>
        <p:spPr bwMode="auto">
          <a:xfrm rot="19736609" flipH="1" flipV="1">
            <a:off x="3233738" y="36036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8" name="Oval 307"/>
          <p:cNvSpPr/>
          <p:nvPr/>
        </p:nvSpPr>
        <p:spPr bwMode="auto">
          <a:xfrm rot="19736609" flipH="1" flipV="1">
            <a:off x="3514725" y="36036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9" name="Oval 308"/>
          <p:cNvSpPr/>
          <p:nvPr/>
        </p:nvSpPr>
        <p:spPr bwMode="auto">
          <a:xfrm rot="19736609" flipH="1" flipV="1">
            <a:off x="3794125"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0" name="Oval 309"/>
          <p:cNvSpPr/>
          <p:nvPr/>
        </p:nvSpPr>
        <p:spPr bwMode="auto">
          <a:xfrm rot="19736609" flipH="1" flipV="1">
            <a:off x="4075113"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1" name="Oval 310"/>
          <p:cNvSpPr/>
          <p:nvPr/>
        </p:nvSpPr>
        <p:spPr bwMode="auto">
          <a:xfrm rot="19736609" flipH="1" flipV="1">
            <a:off x="4356100" y="36036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2" name="Oval 311"/>
          <p:cNvSpPr/>
          <p:nvPr/>
        </p:nvSpPr>
        <p:spPr bwMode="auto">
          <a:xfrm rot="19736609" flipH="1" flipV="1">
            <a:off x="4637088" y="36036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3" name="Oval 312"/>
          <p:cNvSpPr/>
          <p:nvPr/>
        </p:nvSpPr>
        <p:spPr bwMode="auto">
          <a:xfrm rot="19736609" flipH="1" flipV="1">
            <a:off x="4916488"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4" name="Oval 313"/>
          <p:cNvSpPr/>
          <p:nvPr/>
        </p:nvSpPr>
        <p:spPr bwMode="auto">
          <a:xfrm rot="19736609" flipH="1" flipV="1">
            <a:off x="5197475"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5" name="Oval 314"/>
          <p:cNvSpPr/>
          <p:nvPr/>
        </p:nvSpPr>
        <p:spPr bwMode="auto">
          <a:xfrm rot="19736609" flipH="1" flipV="1">
            <a:off x="5478463" y="36036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6" name="Oval 315"/>
          <p:cNvSpPr/>
          <p:nvPr/>
        </p:nvSpPr>
        <p:spPr bwMode="auto">
          <a:xfrm rot="19736609" flipH="1" flipV="1">
            <a:off x="5759450" y="36036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7" name="Oval 316"/>
          <p:cNvSpPr/>
          <p:nvPr/>
        </p:nvSpPr>
        <p:spPr bwMode="auto">
          <a:xfrm rot="19736609" flipH="1" flipV="1">
            <a:off x="6038850"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9" name="Oval 318"/>
          <p:cNvSpPr/>
          <p:nvPr/>
        </p:nvSpPr>
        <p:spPr bwMode="auto">
          <a:xfrm rot="19736609" flipH="1" flipV="1">
            <a:off x="2952750"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0" name="Oval 319"/>
          <p:cNvSpPr/>
          <p:nvPr/>
        </p:nvSpPr>
        <p:spPr bwMode="auto">
          <a:xfrm rot="19736609" flipH="1" flipV="1">
            <a:off x="3233738" y="410845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1" name="Oval 320"/>
          <p:cNvSpPr/>
          <p:nvPr/>
        </p:nvSpPr>
        <p:spPr bwMode="auto">
          <a:xfrm rot="19736609" flipH="1" flipV="1">
            <a:off x="3514725" y="410845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2" name="Oval 321"/>
          <p:cNvSpPr/>
          <p:nvPr/>
        </p:nvSpPr>
        <p:spPr bwMode="auto">
          <a:xfrm rot="19736609" flipH="1" flipV="1">
            <a:off x="3794125"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3" name="Oval 322"/>
          <p:cNvSpPr/>
          <p:nvPr/>
        </p:nvSpPr>
        <p:spPr bwMode="auto">
          <a:xfrm rot="19736609" flipH="1" flipV="1">
            <a:off x="4075113"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4" name="Oval 323"/>
          <p:cNvSpPr/>
          <p:nvPr/>
        </p:nvSpPr>
        <p:spPr bwMode="auto">
          <a:xfrm rot="19736609" flipH="1" flipV="1">
            <a:off x="4356100" y="410845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5" name="Oval 324"/>
          <p:cNvSpPr/>
          <p:nvPr/>
        </p:nvSpPr>
        <p:spPr bwMode="auto">
          <a:xfrm rot="19736609" flipH="1" flipV="1">
            <a:off x="4637088" y="410845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6" name="Oval 325"/>
          <p:cNvSpPr/>
          <p:nvPr/>
        </p:nvSpPr>
        <p:spPr bwMode="auto">
          <a:xfrm rot="19736609" flipH="1" flipV="1">
            <a:off x="4916488"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7" name="Oval 326"/>
          <p:cNvSpPr/>
          <p:nvPr/>
        </p:nvSpPr>
        <p:spPr bwMode="auto">
          <a:xfrm rot="19736609" flipH="1" flipV="1">
            <a:off x="5197475"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8" name="Oval 327"/>
          <p:cNvSpPr/>
          <p:nvPr/>
        </p:nvSpPr>
        <p:spPr bwMode="auto">
          <a:xfrm rot="19736609" flipH="1" flipV="1">
            <a:off x="5478463" y="410845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9" name="Oval 328"/>
          <p:cNvSpPr/>
          <p:nvPr/>
        </p:nvSpPr>
        <p:spPr bwMode="auto">
          <a:xfrm rot="19736609" flipH="1" flipV="1">
            <a:off x="5759450" y="410845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0" name="Oval 329"/>
          <p:cNvSpPr/>
          <p:nvPr/>
        </p:nvSpPr>
        <p:spPr bwMode="auto">
          <a:xfrm rot="19736609" flipH="1" flipV="1">
            <a:off x="6038850"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2" name="Oval 331"/>
          <p:cNvSpPr/>
          <p:nvPr/>
        </p:nvSpPr>
        <p:spPr bwMode="auto">
          <a:xfrm rot="19736609" flipH="1" flipV="1">
            <a:off x="2952750"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3" name="Oval 332"/>
          <p:cNvSpPr/>
          <p:nvPr/>
        </p:nvSpPr>
        <p:spPr bwMode="auto">
          <a:xfrm rot="19736609" flipH="1" flipV="1">
            <a:off x="3233738" y="436086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4" name="Oval 333"/>
          <p:cNvSpPr/>
          <p:nvPr/>
        </p:nvSpPr>
        <p:spPr bwMode="auto">
          <a:xfrm rot="19736609" flipH="1" flipV="1">
            <a:off x="3514725" y="436086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5" name="Oval 334"/>
          <p:cNvSpPr/>
          <p:nvPr/>
        </p:nvSpPr>
        <p:spPr bwMode="auto">
          <a:xfrm rot="19736609" flipH="1" flipV="1">
            <a:off x="3794125"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6" name="Oval 335"/>
          <p:cNvSpPr/>
          <p:nvPr/>
        </p:nvSpPr>
        <p:spPr bwMode="auto">
          <a:xfrm rot="19736609" flipH="1" flipV="1">
            <a:off x="4075113"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7" name="Oval 336"/>
          <p:cNvSpPr/>
          <p:nvPr/>
        </p:nvSpPr>
        <p:spPr bwMode="auto">
          <a:xfrm rot="19736609" flipH="1" flipV="1">
            <a:off x="4356100" y="436086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8" name="Oval 337"/>
          <p:cNvSpPr/>
          <p:nvPr/>
        </p:nvSpPr>
        <p:spPr bwMode="auto">
          <a:xfrm rot="19736609" flipH="1" flipV="1">
            <a:off x="4637088" y="436086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9" name="Oval 338"/>
          <p:cNvSpPr/>
          <p:nvPr/>
        </p:nvSpPr>
        <p:spPr bwMode="auto">
          <a:xfrm rot="19736609" flipH="1" flipV="1">
            <a:off x="4916488"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0" name="Oval 339"/>
          <p:cNvSpPr/>
          <p:nvPr/>
        </p:nvSpPr>
        <p:spPr bwMode="auto">
          <a:xfrm rot="19736609" flipH="1" flipV="1">
            <a:off x="5197475"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1" name="Oval 340"/>
          <p:cNvSpPr/>
          <p:nvPr/>
        </p:nvSpPr>
        <p:spPr bwMode="auto">
          <a:xfrm rot="19736609" flipH="1" flipV="1">
            <a:off x="5478463" y="436086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2" name="Oval 341"/>
          <p:cNvSpPr/>
          <p:nvPr/>
        </p:nvSpPr>
        <p:spPr bwMode="auto">
          <a:xfrm rot="19736609" flipH="1" flipV="1">
            <a:off x="5759450" y="436086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3" name="Oval 342"/>
          <p:cNvSpPr/>
          <p:nvPr/>
        </p:nvSpPr>
        <p:spPr bwMode="auto">
          <a:xfrm rot="19736609" flipH="1" flipV="1">
            <a:off x="6038850"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5" name="Oval 344"/>
          <p:cNvSpPr/>
          <p:nvPr/>
        </p:nvSpPr>
        <p:spPr bwMode="auto">
          <a:xfrm rot="19736609" flipH="1" flipV="1">
            <a:off x="2952750"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6" name="Oval 345"/>
          <p:cNvSpPr/>
          <p:nvPr/>
        </p:nvSpPr>
        <p:spPr bwMode="auto">
          <a:xfrm rot="19736609" flipH="1" flipV="1">
            <a:off x="3233738" y="46132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7" name="Oval 346"/>
          <p:cNvSpPr/>
          <p:nvPr/>
        </p:nvSpPr>
        <p:spPr bwMode="auto">
          <a:xfrm rot="19736609" flipH="1" flipV="1">
            <a:off x="3514725" y="46132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8" name="Oval 347"/>
          <p:cNvSpPr/>
          <p:nvPr/>
        </p:nvSpPr>
        <p:spPr bwMode="auto">
          <a:xfrm rot="19736609" flipH="1" flipV="1">
            <a:off x="3794125"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9" name="Oval 348"/>
          <p:cNvSpPr/>
          <p:nvPr/>
        </p:nvSpPr>
        <p:spPr bwMode="auto">
          <a:xfrm rot="19736609" flipH="1" flipV="1">
            <a:off x="4075113"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0" name="Oval 349"/>
          <p:cNvSpPr/>
          <p:nvPr/>
        </p:nvSpPr>
        <p:spPr bwMode="auto">
          <a:xfrm rot="19736609" flipH="1" flipV="1">
            <a:off x="4356100" y="46132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1" name="Oval 350"/>
          <p:cNvSpPr/>
          <p:nvPr/>
        </p:nvSpPr>
        <p:spPr bwMode="auto">
          <a:xfrm rot="19736609" flipH="1" flipV="1">
            <a:off x="4637088" y="46132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2" name="Oval 351"/>
          <p:cNvSpPr/>
          <p:nvPr/>
        </p:nvSpPr>
        <p:spPr bwMode="auto">
          <a:xfrm rot="19736609" flipH="1" flipV="1">
            <a:off x="4916488"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3" name="Oval 352"/>
          <p:cNvSpPr/>
          <p:nvPr/>
        </p:nvSpPr>
        <p:spPr bwMode="auto">
          <a:xfrm rot="19736609" flipH="1" flipV="1">
            <a:off x="5197475"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4" name="Oval 353"/>
          <p:cNvSpPr/>
          <p:nvPr/>
        </p:nvSpPr>
        <p:spPr bwMode="auto">
          <a:xfrm rot="19736609" flipH="1" flipV="1">
            <a:off x="5478463" y="46132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5" name="Oval 354"/>
          <p:cNvSpPr/>
          <p:nvPr/>
        </p:nvSpPr>
        <p:spPr bwMode="auto">
          <a:xfrm rot="19736609" flipH="1" flipV="1">
            <a:off x="5759450" y="46132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6" name="Oval 355"/>
          <p:cNvSpPr/>
          <p:nvPr/>
        </p:nvSpPr>
        <p:spPr bwMode="auto">
          <a:xfrm rot="19736609" flipH="1" flipV="1">
            <a:off x="6038850"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8" name="Oval 357"/>
          <p:cNvSpPr/>
          <p:nvPr/>
        </p:nvSpPr>
        <p:spPr bwMode="auto">
          <a:xfrm rot="19736609" flipH="1" flipV="1">
            <a:off x="2952750"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9" name="Oval 358"/>
          <p:cNvSpPr/>
          <p:nvPr/>
        </p:nvSpPr>
        <p:spPr bwMode="auto">
          <a:xfrm rot="19736609" flipH="1" flipV="1">
            <a:off x="3233738" y="48641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0" name="Oval 359"/>
          <p:cNvSpPr/>
          <p:nvPr/>
        </p:nvSpPr>
        <p:spPr bwMode="auto">
          <a:xfrm rot="19736609" flipH="1" flipV="1">
            <a:off x="3514725" y="48641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1" name="Oval 360"/>
          <p:cNvSpPr/>
          <p:nvPr/>
        </p:nvSpPr>
        <p:spPr bwMode="auto">
          <a:xfrm rot="19736609" flipH="1" flipV="1">
            <a:off x="3794125"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2" name="Oval 361"/>
          <p:cNvSpPr/>
          <p:nvPr/>
        </p:nvSpPr>
        <p:spPr bwMode="auto">
          <a:xfrm rot="19736609" flipH="1" flipV="1">
            <a:off x="4075113"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3" name="Oval 362"/>
          <p:cNvSpPr/>
          <p:nvPr/>
        </p:nvSpPr>
        <p:spPr bwMode="auto">
          <a:xfrm rot="19736609" flipH="1" flipV="1">
            <a:off x="4356100" y="48641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4" name="Oval 363"/>
          <p:cNvSpPr/>
          <p:nvPr/>
        </p:nvSpPr>
        <p:spPr bwMode="auto">
          <a:xfrm rot="19736609" flipH="1" flipV="1">
            <a:off x="4637088" y="48641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5" name="Oval 364"/>
          <p:cNvSpPr/>
          <p:nvPr/>
        </p:nvSpPr>
        <p:spPr bwMode="auto">
          <a:xfrm rot="19736609" flipH="1" flipV="1">
            <a:off x="4916488"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6" name="Oval 365"/>
          <p:cNvSpPr/>
          <p:nvPr/>
        </p:nvSpPr>
        <p:spPr bwMode="auto">
          <a:xfrm rot="19736609" flipH="1" flipV="1">
            <a:off x="5197475"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7" name="Oval 366"/>
          <p:cNvSpPr/>
          <p:nvPr/>
        </p:nvSpPr>
        <p:spPr bwMode="auto">
          <a:xfrm rot="19736609" flipH="1" flipV="1">
            <a:off x="5478463" y="48641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8" name="Oval 367"/>
          <p:cNvSpPr/>
          <p:nvPr/>
        </p:nvSpPr>
        <p:spPr bwMode="auto">
          <a:xfrm rot="19736609" flipH="1" flipV="1">
            <a:off x="5759450" y="48641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9" name="Oval 368"/>
          <p:cNvSpPr/>
          <p:nvPr/>
        </p:nvSpPr>
        <p:spPr bwMode="auto">
          <a:xfrm rot="19736609" flipH="1" flipV="1">
            <a:off x="6038850"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1" name="Oval 370"/>
          <p:cNvSpPr/>
          <p:nvPr/>
        </p:nvSpPr>
        <p:spPr bwMode="auto">
          <a:xfrm rot="19736609" flipH="1" flipV="1">
            <a:off x="2952750"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2" name="Oval 371"/>
          <p:cNvSpPr/>
          <p:nvPr/>
        </p:nvSpPr>
        <p:spPr bwMode="auto">
          <a:xfrm rot="19736609" flipH="1" flipV="1">
            <a:off x="3233738" y="511651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3" name="Oval 372"/>
          <p:cNvSpPr/>
          <p:nvPr/>
        </p:nvSpPr>
        <p:spPr bwMode="auto">
          <a:xfrm rot="19736609" flipH="1" flipV="1">
            <a:off x="3514725" y="511651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4" name="Oval 373"/>
          <p:cNvSpPr/>
          <p:nvPr/>
        </p:nvSpPr>
        <p:spPr bwMode="auto">
          <a:xfrm rot="19736609" flipH="1" flipV="1">
            <a:off x="3794125"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5" name="Oval 374"/>
          <p:cNvSpPr/>
          <p:nvPr/>
        </p:nvSpPr>
        <p:spPr bwMode="auto">
          <a:xfrm rot="19736609" flipH="1" flipV="1">
            <a:off x="4075113"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6" name="Oval 375"/>
          <p:cNvSpPr/>
          <p:nvPr/>
        </p:nvSpPr>
        <p:spPr bwMode="auto">
          <a:xfrm rot="19736609" flipH="1" flipV="1">
            <a:off x="4356100" y="511651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7" name="Oval 376"/>
          <p:cNvSpPr/>
          <p:nvPr/>
        </p:nvSpPr>
        <p:spPr bwMode="auto">
          <a:xfrm rot="19736609" flipH="1" flipV="1">
            <a:off x="4637088" y="511651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8" name="Oval 377"/>
          <p:cNvSpPr/>
          <p:nvPr/>
        </p:nvSpPr>
        <p:spPr bwMode="auto">
          <a:xfrm rot="19736609" flipH="1" flipV="1">
            <a:off x="4916488"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9" name="Oval 378"/>
          <p:cNvSpPr/>
          <p:nvPr/>
        </p:nvSpPr>
        <p:spPr bwMode="auto">
          <a:xfrm rot="19736609" flipH="1" flipV="1">
            <a:off x="5197475"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0" name="Oval 379"/>
          <p:cNvSpPr/>
          <p:nvPr/>
        </p:nvSpPr>
        <p:spPr bwMode="auto">
          <a:xfrm rot="19736609" flipH="1" flipV="1">
            <a:off x="5478463" y="511651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1" name="Oval 380"/>
          <p:cNvSpPr/>
          <p:nvPr/>
        </p:nvSpPr>
        <p:spPr bwMode="auto">
          <a:xfrm rot="19736609" flipH="1" flipV="1">
            <a:off x="5759450" y="511651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2" name="Oval 381"/>
          <p:cNvSpPr/>
          <p:nvPr/>
        </p:nvSpPr>
        <p:spPr bwMode="auto">
          <a:xfrm rot="19736609" flipH="1" flipV="1">
            <a:off x="6038850"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4" name="Oval 383"/>
          <p:cNvSpPr/>
          <p:nvPr/>
        </p:nvSpPr>
        <p:spPr bwMode="auto">
          <a:xfrm rot="19736609" flipH="1" flipV="1">
            <a:off x="2952750"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5" name="Oval 384"/>
          <p:cNvSpPr/>
          <p:nvPr/>
        </p:nvSpPr>
        <p:spPr bwMode="auto">
          <a:xfrm rot="19736609" flipH="1" flipV="1">
            <a:off x="3233738" y="5368925"/>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6" name="Oval 385"/>
          <p:cNvSpPr/>
          <p:nvPr/>
        </p:nvSpPr>
        <p:spPr bwMode="auto">
          <a:xfrm rot="19736609" flipH="1" flipV="1">
            <a:off x="3514725" y="5368925"/>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7" name="Oval 386"/>
          <p:cNvSpPr/>
          <p:nvPr/>
        </p:nvSpPr>
        <p:spPr bwMode="auto">
          <a:xfrm rot="19736609" flipH="1" flipV="1">
            <a:off x="3794125"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8" name="Oval 387"/>
          <p:cNvSpPr/>
          <p:nvPr/>
        </p:nvSpPr>
        <p:spPr bwMode="auto">
          <a:xfrm rot="19736609" flipH="1" flipV="1">
            <a:off x="4075113"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9" name="Oval 388"/>
          <p:cNvSpPr/>
          <p:nvPr/>
        </p:nvSpPr>
        <p:spPr bwMode="auto">
          <a:xfrm rot="19736609" flipH="1" flipV="1">
            <a:off x="4356100" y="5368925"/>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0" name="Oval 389"/>
          <p:cNvSpPr/>
          <p:nvPr/>
        </p:nvSpPr>
        <p:spPr bwMode="auto">
          <a:xfrm rot="19736609" flipH="1" flipV="1">
            <a:off x="4637088" y="5368925"/>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1" name="Oval 390"/>
          <p:cNvSpPr/>
          <p:nvPr/>
        </p:nvSpPr>
        <p:spPr bwMode="auto">
          <a:xfrm rot="19736609" flipH="1" flipV="1">
            <a:off x="4916488"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2" name="Oval 391"/>
          <p:cNvSpPr/>
          <p:nvPr/>
        </p:nvSpPr>
        <p:spPr bwMode="auto">
          <a:xfrm rot="19736609" flipH="1" flipV="1">
            <a:off x="5197475"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3" name="Oval 392"/>
          <p:cNvSpPr/>
          <p:nvPr/>
        </p:nvSpPr>
        <p:spPr bwMode="auto">
          <a:xfrm rot="19736609" flipH="1" flipV="1">
            <a:off x="5478463" y="5368925"/>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4" name="Oval 393"/>
          <p:cNvSpPr/>
          <p:nvPr/>
        </p:nvSpPr>
        <p:spPr bwMode="auto">
          <a:xfrm rot="19736609" flipH="1" flipV="1">
            <a:off x="5759450" y="5368925"/>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5" name="Oval 394"/>
          <p:cNvSpPr/>
          <p:nvPr/>
        </p:nvSpPr>
        <p:spPr bwMode="auto">
          <a:xfrm rot="19736609" flipH="1" flipV="1">
            <a:off x="6038850"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7" name="Oval 396"/>
          <p:cNvSpPr/>
          <p:nvPr/>
        </p:nvSpPr>
        <p:spPr bwMode="auto">
          <a:xfrm rot="19736609" flipH="1" flipV="1">
            <a:off x="2952750"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8" name="Oval 397"/>
          <p:cNvSpPr/>
          <p:nvPr/>
        </p:nvSpPr>
        <p:spPr bwMode="auto">
          <a:xfrm rot="19736609" flipH="1" flipV="1">
            <a:off x="3233738" y="56229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9" name="Oval 398"/>
          <p:cNvSpPr/>
          <p:nvPr/>
        </p:nvSpPr>
        <p:spPr bwMode="auto">
          <a:xfrm rot="19736609" flipH="1" flipV="1">
            <a:off x="3514725" y="56229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0" name="Oval 399"/>
          <p:cNvSpPr/>
          <p:nvPr/>
        </p:nvSpPr>
        <p:spPr bwMode="auto">
          <a:xfrm rot="19736609" flipH="1" flipV="1">
            <a:off x="3794125"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1" name="Oval 400"/>
          <p:cNvSpPr/>
          <p:nvPr/>
        </p:nvSpPr>
        <p:spPr bwMode="auto">
          <a:xfrm rot="19736609" flipH="1" flipV="1">
            <a:off x="4075113"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2" name="Oval 401"/>
          <p:cNvSpPr/>
          <p:nvPr/>
        </p:nvSpPr>
        <p:spPr bwMode="auto">
          <a:xfrm rot="19736609" flipH="1" flipV="1">
            <a:off x="4356100" y="56229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3" name="Oval 402"/>
          <p:cNvSpPr/>
          <p:nvPr/>
        </p:nvSpPr>
        <p:spPr bwMode="auto">
          <a:xfrm rot="19736609" flipH="1" flipV="1">
            <a:off x="4637088" y="56229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4" name="Oval 403"/>
          <p:cNvSpPr/>
          <p:nvPr/>
        </p:nvSpPr>
        <p:spPr bwMode="auto">
          <a:xfrm rot="19736609" flipH="1" flipV="1">
            <a:off x="4916488"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5" name="Oval 404"/>
          <p:cNvSpPr/>
          <p:nvPr/>
        </p:nvSpPr>
        <p:spPr bwMode="auto">
          <a:xfrm rot="19736609" flipH="1" flipV="1">
            <a:off x="5197475"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6" name="Oval 405"/>
          <p:cNvSpPr/>
          <p:nvPr/>
        </p:nvSpPr>
        <p:spPr bwMode="auto">
          <a:xfrm rot="19736609" flipH="1" flipV="1">
            <a:off x="5478463" y="56229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7" name="Oval 406"/>
          <p:cNvSpPr/>
          <p:nvPr/>
        </p:nvSpPr>
        <p:spPr bwMode="auto">
          <a:xfrm rot="19736609" flipH="1" flipV="1">
            <a:off x="5759450" y="56229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8" name="Oval 407"/>
          <p:cNvSpPr/>
          <p:nvPr/>
        </p:nvSpPr>
        <p:spPr bwMode="auto">
          <a:xfrm rot="19736609" flipH="1" flipV="1">
            <a:off x="6038850"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0" name="Oval 409"/>
          <p:cNvSpPr/>
          <p:nvPr/>
        </p:nvSpPr>
        <p:spPr bwMode="auto">
          <a:xfrm rot="19736609" flipH="1" flipV="1">
            <a:off x="2952750"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1" name="Oval 410"/>
          <p:cNvSpPr/>
          <p:nvPr/>
        </p:nvSpPr>
        <p:spPr bwMode="auto">
          <a:xfrm rot="19736609" flipH="1" flipV="1">
            <a:off x="3233738" y="38560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2" name="Oval 411"/>
          <p:cNvSpPr/>
          <p:nvPr/>
        </p:nvSpPr>
        <p:spPr bwMode="auto">
          <a:xfrm rot="19736609" flipH="1" flipV="1">
            <a:off x="3514725" y="38560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3" name="Oval 412"/>
          <p:cNvSpPr/>
          <p:nvPr/>
        </p:nvSpPr>
        <p:spPr bwMode="auto">
          <a:xfrm rot="19736609" flipH="1" flipV="1">
            <a:off x="3794125"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4" name="Oval 413"/>
          <p:cNvSpPr/>
          <p:nvPr/>
        </p:nvSpPr>
        <p:spPr bwMode="auto">
          <a:xfrm rot="19736609" flipH="1" flipV="1">
            <a:off x="4075113"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5" name="Oval 414"/>
          <p:cNvSpPr/>
          <p:nvPr/>
        </p:nvSpPr>
        <p:spPr bwMode="auto">
          <a:xfrm rot="19736609" flipH="1" flipV="1">
            <a:off x="4356100" y="38560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6" name="Oval 415"/>
          <p:cNvSpPr/>
          <p:nvPr/>
        </p:nvSpPr>
        <p:spPr bwMode="auto">
          <a:xfrm rot="19736609" flipH="1" flipV="1">
            <a:off x="4637088" y="38560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7" name="Oval 416"/>
          <p:cNvSpPr/>
          <p:nvPr/>
        </p:nvSpPr>
        <p:spPr bwMode="auto">
          <a:xfrm rot="19736609" flipH="1" flipV="1">
            <a:off x="4916488"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8" name="Oval 417"/>
          <p:cNvSpPr/>
          <p:nvPr/>
        </p:nvSpPr>
        <p:spPr bwMode="auto">
          <a:xfrm rot="19736609" flipH="1" flipV="1">
            <a:off x="5197475"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9" name="Oval 418"/>
          <p:cNvSpPr/>
          <p:nvPr/>
        </p:nvSpPr>
        <p:spPr bwMode="auto">
          <a:xfrm rot="19736609" flipH="1" flipV="1">
            <a:off x="5478463" y="38560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20" name="Oval 419"/>
          <p:cNvSpPr/>
          <p:nvPr/>
        </p:nvSpPr>
        <p:spPr bwMode="auto">
          <a:xfrm rot="19736609" flipH="1" flipV="1">
            <a:off x="5759450" y="38560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21" name="Oval 420"/>
          <p:cNvSpPr/>
          <p:nvPr/>
        </p:nvSpPr>
        <p:spPr bwMode="auto">
          <a:xfrm rot="19736609" flipH="1" flipV="1">
            <a:off x="6038850"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2819013870"/>
      </p:ext>
    </p:extLst>
  </p:cSld>
  <p:clrMapOvr>
    <a:masterClrMapping/>
  </p:clrMapOvr>
  <p:transition/>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bwMode="auto">
          <a:xfrm rot="19736609" flipH="1" flipV="1">
            <a:off x="2952750"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0" name="Oval 9"/>
          <p:cNvSpPr/>
          <p:nvPr/>
        </p:nvSpPr>
        <p:spPr bwMode="auto">
          <a:xfrm rot="19736609" flipH="1" flipV="1">
            <a:off x="3233738" y="58753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1" name="Oval 10"/>
          <p:cNvSpPr/>
          <p:nvPr/>
        </p:nvSpPr>
        <p:spPr bwMode="auto">
          <a:xfrm rot="19736609" flipH="1" flipV="1">
            <a:off x="3514725" y="58753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2" name="Oval 11"/>
          <p:cNvSpPr/>
          <p:nvPr/>
        </p:nvSpPr>
        <p:spPr bwMode="auto">
          <a:xfrm rot="19736609" flipH="1" flipV="1">
            <a:off x="3794125"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3" name="Oval 12"/>
          <p:cNvSpPr/>
          <p:nvPr/>
        </p:nvSpPr>
        <p:spPr bwMode="auto">
          <a:xfrm rot="19736609" flipH="1" flipV="1">
            <a:off x="4075113" y="58753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4" name="Oval 13"/>
          <p:cNvSpPr/>
          <p:nvPr/>
        </p:nvSpPr>
        <p:spPr bwMode="auto">
          <a:xfrm rot="19736609" flipH="1" flipV="1">
            <a:off x="4356100" y="58753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5" name="Oval 14"/>
          <p:cNvSpPr/>
          <p:nvPr/>
        </p:nvSpPr>
        <p:spPr bwMode="auto">
          <a:xfrm rot="19736609" flipH="1" flipV="1">
            <a:off x="4637088" y="578485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6" name="Oval 15"/>
          <p:cNvSpPr/>
          <p:nvPr/>
        </p:nvSpPr>
        <p:spPr bwMode="auto">
          <a:xfrm rot="19736609" flipH="1" flipV="1">
            <a:off x="4916488" y="57848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7" name="Oval 16"/>
          <p:cNvSpPr/>
          <p:nvPr/>
        </p:nvSpPr>
        <p:spPr bwMode="auto">
          <a:xfrm rot="19736609" flipH="1" flipV="1">
            <a:off x="5197475" y="57848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8" name="Oval 17"/>
          <p:cNvSpPr/>
          <p:nvPr/>
        </p:nvSpPr>
        <p:spPr bwMode="auto">
          <a:xfrm rot="19736609" flipH="1" flipV="1">
            <a:off x="5478463" y="578485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9" name="Oval 18"/>
          <p:cNvSpPr/>
          <p:nvPr/>
        </p:nvSpPr>
        <p:spPr bwMode="auto">
          <a:xfrm rot="19736609" flipH="1" flipV="1">
            <a:off x="5759450" y="578485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0" name="Oval 19"/>
          <p:cNvSpPr/>
          <p:nvPr/>
        </p:nvSpPr>
        <p:spPr bwMode="auto">
          <a:xfrm rot="19736609" flipH="1" flipV="1">
            <a:off x="6038850" y="57848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5" name="Oval 214"/>
          <p:cNvSpPr/>
          <p:nvPr/>
        </p:nvSpPr>
        <p:spPr bwMode="auto">
          <a:xfrm rot="19736609" flipH="1" flipV="1">
            <a:off x="2952750"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6" name="Oval 215"/>
          <p:cNvSpPr/>
          <p:nvPr/>
        </p:nvSpPr>
        <p:spPr bwMode="auto">
          <a:xfrm rot="19736609" flipH="1" flipV="1">
            <a:off x="3233738" y="18542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7" name="Oval 216"/>
          <p:cNvSpPr/>
          <p:nvPr/>
        </p:nvSpPr>
        <p:spPr bwMode="auto">
          <a:xfrm rot="19736609" flipH="1" flipV="1">
            <a:off x="3514725" y="18542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8" name="Oval 217"/>
          <p:cNvSpPr/>
          <p:nvPr/>
        </p:nvSpPr>
        <p:spPr bwMode="auto">
          <a:xfrm rot="19736609" flipH="1" flipV="1">
            <a:off x="3794125"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19" name="Oval 218"/>
          <p:cNvSpPr/>
          <p:nvPr/>
        </p:nvSpPr>
        <p:spPr bwMode="auto">
          <a:xfrm rot="19736609" flipH="1" flipV="1">
            <a:off x="4075113" y="1855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0" name="Oval 219"/>
          <p:cNvSpPr/>
          <p:nvPr/>
        </p:nvSpPr>
        <p:spPr bwMode="auto">
          <a:xfrm rot="19736609" flipH="1" flipV="1">
            <a:off x="4356100" y="18542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1" name="Oval 220"/>
          <p:cNvSpPr/>
          <p:nvPr/>
        </p:nvSpPr>
        <p:spPr bwMode="auto">
          <a:xfrm rot="19736609" flipH="1" flipV="1">
            <a:off x="4637088" y="176371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2" name="Oval 221"/>
          <p:cNvSpPr/>
          <p:nvPr/>
        </p:nvSpPr>
        <p:spPr bwMode="auto">
          <a:xfrm rot="19736609" flipH="1" flipV="1">
            <a:off x="4916488" y="17653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3" name="Oval 222"/>
          <p:cNvSpPr/>
          <p:nvPr/>
        </p:nvSpPr>
        <p:spPr bwMode="auto">
          <a:xfrm rot="19736609" flipH="1" flipV="1">
            <a:off x="5197475" y="17653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4" name="Oval 223"/>
          <p:cNvSpPr/>
          <p:nvPr/>
        </p:nvSpPr>
        <p:spPr bwMode="auto">
          <a:xfrm rot="19736609" flipH="1" flipV="1">
            <a:off x="5478463" y="176371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5" name="Oval 224"/>
          <p:cNvSpPr/>
          <p:nvPr/>
        </p:nvSpPr>
        <p:spPr bwMode="auto">
          <a:xfrm rot="19736609" flipH="1" flipV="1">
            <a:off x="5759450" y="176371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6" name="Oval 225"/>
          <p:cNvSpPr/>
          <p:nvPr/>
        </p:nvSpPr>
        <p:spPr bwMode="auto">
          <a:xfrm rot="19736609" flipH="1" flipV="1">
            <a:off x="6038850" y="17653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8" name="Oval 227"/>
          <p:cNvSpPr/>
          <p:nvPr/>
        </p:nvSpPr>
        <p:spPr bwMode="auto">
          <a:xfrm rot="19736609" flipH="1" flipV="1">
            <a:off x="2952750"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29" name="Oval 228"/>
          <p:cNvSpPr/>
          <p:nvPr/>
        </p:nvSpPr>
        <p:spPr bwMode="auto">
          <a:xfrm rot="19736609" flipH="1" flipV="1">
            <a:off x="3233738" y="208915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0" name="Oval 229"/>
          <p:cNvSpPr/>
          <p:nvPr/>
        </p:nvSpPr>
        <p:spPr bwMode="auto">
          <a:xfrm rot="19736609" flipH="1" flipV="1">
            <a:off x="3514725" y="208915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1" name="Oval 230"/>
          <p:cNvSpPr/>
          <p:nvPr/>
        </p:nvSpPr>
        <p:spPr bwMode="auto">
          <a:xfrm rot="19736609" flipH="1" flipV="1">
            <a:off x="3794125"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2" name="Oval 231"/>
          <p:cNvSpPr/>
          <p:nvPr/>
        </p:nvSpPr>
        <p:spPr bwMode="auto">
          <a:xfrm rot="19736609" flipH="1" flipV="1">
            <a:off x="4075113" y="209073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3" name="Oval 232"/>
          <p:cNvSpPr/>
          <p:nvPr/>
        </p:nvSpPr>
        <p:spPr bwMode="auto">
          <a:xfrm rot="19736609" flipH="1" flipV="1">
            <a:off x="4356100" y="208915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4" name="Oval 233"/>
          <p:cNvSpPr/>
          <p:nvPr/>
        </p:nvSpPr>
        <p:spPr bwMode="auto">
          <a:xfrm rot="19736609" flipH="1" flipV="1">
            <a:off x="4637088" y="199866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5" name="Oval 234"/>
          <p:cNvSpPr/>
          <p:nvPr/>
        </p:nvSpPr>
        <p:spPr bwMode="auto">
          <a:xfrm rot="19736609" flipH="1" flipV="1">
            <a:off x="4916488" y="200025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6" name="Oval 235"/>
          <p:cNvSpPr/>
          <p:nvPr/>
        </p:nvSpPr>
        <p:spPr bwMode="auto">
          <a:xfrm rot="19736609" flipH="1" flipV="1">
            <a:off x="5197475" y="200025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7" name="Oval 236"/>
          <p:cNvSpPr/>
          <p:nvPr/>
        </p:nvSpPr>
        <p:spPr bwMode="auto">
          <a:xfrm rot="19736609" flipH="1" flipV="1">
            <a:off x="5478463" y="199866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8" name="Oval 237"/>
          <p:cNvSpPr/>
          <p:nvPr/>
        </p:nvSpPr>
        <p:spPr bwMode="auto">
          <a:xfrm rot="19736609" flipH="1" flipV="1">
            <a:off x="5759450" y="199866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39" name="Oval 238"/>
          <p:cNvSpPr/>
          <p:nvPr/>
        </p:nvSpPr>
        <p:spPr bwMode="auto">
          <a:xfrm rot="19736609" flipH="1" flipV="1">
            <a:off x="6038850" y="200025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1" name="Oval 240"/>
          <p:cNvSpPr/>
          <p:nvPr/>
        </p:nvSpPr>
        <p:spPr bwMode="auto">
          <a:xfrm rot="19736609" flipH="1" flipV="1">
            <a:off x="2952750"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2" name="Oval 241"/>
          <p:cNvSpPr/>
          <p:nvPr/>
        </p:nvSpPr>
        <p:spPr bwMode="auto">
          <a:xfrm rot="19736609" flipH="1" flipV="1">
            <a:off x="3233738" y="234156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3" name="Oval 242"/>
          <p:cNvSpPr/>
          <p:nvPr/>
        </p:nvSpPr>
        <p:spPr bwMode="auto">
          <a:xfrm rot="19736609" flipH="1" flipV="1">
            <a:off x="3514725" y="234156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4" name="Oval 243"/>
          <p:cNvSpPr/>
          <p:nvPr/>
        </p:nvSpPr>
        <p:spPr bwMode="auto">
          <a:xfrm rot="19736609" flipH="1" flipV="1">
            <a:off x="3794125"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5" name="Oval 244"/>
          <p:cNvSpPr/>
          <p:nvPr/>
        </p:nvSpPr>
        <p:spPr bwMode="auto">
          <a:xfrm rot="19736609" flipH="1" flipV="1">
            <a:off x="4075113" y="23431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6" name="Oval 245"/>
          <p:cNvSpPr/>
          <p:nvPr/>
        </p:nvSpPr>
        <p:spPr bwMode="auto">
          <a:xfrm rot="19736609" flipH="1" flipV="1">
            <a:off x="4356100" y="234156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7" name="Oval 246"/>
          <p:cNvSpPr/>
          <p:nvPr/>
        </p:nvSpPr>
        <p:spPr bwMode="auto">
          <a:xfrm rot="19736609" flipH="1" flipV="1">
            <a:off x="4637088" y="2251075"/>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8" name="Oval 247"/>
          <p:cNvSpPr/>
          <p:nvPr/>
        </p:nvSpPr>
        <p:spPr bwMode="auto">
          <a:xfrm rot="19736609" flipH="1" flipV="1">
            <a:off x="4916488" y="22526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49" name="Oval 248"/>
          <p:cNvSpPr/>
          <p:nvPr/>
        </p:nvSpPr>
        <p:spPr bwMode="auto">
          <a:xfrm rot="19736609" flipH="1" flipV="1">
            <a:off x="5197475" y="22526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0" name="Oval 249"/>
          <p:cNvSpPr/>
          <p:nvPr/>
        </p:nvSpPr>
        <p:spPr bwMode="auto">
          <a:xfrm rot="19736609" flipH="1" flipV="1">
            <a:off x="5478463" y="2251075"/>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1" name="Oval 250"/>
          <p:cNvSpPr/>
          <p:nvPr/>
        </p:nvSpPr>
        <p:spPr bwMode="auto">
          <a:xfrm rot="19736609" flipH="1" flipV="1">
            <a:off x="5759450" y="2251075"/>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2" name="Oval 251"/>
          <p:cNvSpPr/>
          <p:nvPr/>
        </p:nvSpPr>
        <p:spPr bwMode="auto">
          <a:xfrm rot="19736609" flipH="1" flipV="1">
            <a:off x="6038850" y="22526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4" name="Oval 253"/>
          <p:cNvSpPr/>
          <p:nvPr/>
        </p:nvSpPr>
        <p:spPr bwMode="auto">
          <a:xfrm rot="19736609" flipH="1" flipV="1">
            <a:off x="2952750"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5" name="Oval 254"/>
          <p:cNvSpPr/>
          <p:nvPr/>
        </p:nvSpPr>
        <p:spPr bwMode="auto">
          <a:xfrm rot="19736609" flipH="1" flipV="1">
            <a:off x="3233738" y="2593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6" name="Oval 255"/>
          <p:cNvSpPr/>
          <p:nvPr/>
        </p:nvSpPr>
        <p:spPr bwMode="auto">
          <a:xfrm rot="19736609" flipH="1" flipV="1">
            <a:off x="3514725" y="2593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7" name="Oval 256"/>
          <p:cNvSpPr/>
          <p:nvPr/>
        </p:nvSpPr>
        <p:spPr bwMode="auto">
          <a:xfrm rot="19736609" flipH="1" flipV="1">
            <a:off x="3794125"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8" name="Oval 257"/>
          <p:cNvSpPr/>
          <p:nvPr/>
        </p:nvSpPr>
        <p:spPr bwMode="auto">
          <a:xfrm rot="19736609" flipH="1" flipV="1">
            <a:off x="4075113" y="25955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59" name="Oval 258"/>
          <p:cNvSpPr/>
          <p:nvPr/>
        </p:nvSpPr>
        <p:spPr bwMode="auto">
          <a:xfrm rot="19736609" flipH="1" flipV="1">
            <a:off x="4356100" y="2593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0" name="Oval 259"/>
          <p:cNvSpPr/>
          <p:nvPr/>
        </p:nvSpPr>
        <p:spPr bwMode="auto">
          <a:xfrm rot="19736609" flipH="1" flipV="1">
            <a:off x="4637088" y="250348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1" name="Oval 260"/>
          <p:cNvSpPr/>
          <p:nvPr/>
        </p:nvSpPr>
        <p:spPr bwMode="auto">
          <a:xfrm rot="19736609" flipH="1" flipV="1">
            <a:off x="4916488" y="25050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2" name="Oval 261"/>
          <p:cNvSpPr/>
          <p:nvPr/>
        </p:nvSpPr>
        <p:spPr bwMode="auto">
          <a:xfrm rot="19736609" flipH="1" flipV="1">
            <a:off x="5197475" y="25050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3" name="Oval 262"/>
          <p:cNvSpPr/>
          <p:nvPr/>
        </p:nvSpPr>
        <p:spPr bwMode="auto">
          <a:xfrm rot="19736609" flipH="1" flipV="1">
            <a:off x="5478463" y="250348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4" name="Oval 263"/>
          <p:cNvSpPr/>
          <p:nvPr/>
        </p:nvSpPr>
        <p:spPr bwMode="auto">
          <a:xfrm rot="19736609" flipH="1" flipV="1">
            <a:off x="5759450" y="250348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5" name="Oval 264"/>
          <p:cNvSpPr/>
          <p:nvPr/>
        </p:nvSpPr>
        <p:spPr bwMode="auto">
          <a:xfrm rot="19736609" flipH="1" flipV="1">
            <a:off x="6038850" y="25050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7" name="Oval 266"/>
          <p:cNvSpPr/>
          <p:nvPr/>
        </p:nvSpPr>
        <p:spPr bwMode="auto">
          <a:xfrm rot="19736609" flipH="1" flipV="1">
            <a:off x="2952750"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8" name="Oval 267"/>
          <p:cNvSpPr/>
          <p:nvPr/>
        </p:nvSpPr>
        <p:spPr bwMode="auto">
          <a:xfrm rot="19736609" flipH="1" flipV="1">
            <a:off x="3233738" y="28479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69" name="Oval 268"/>
          <p:cNvSpPr/>
          <p:nvPr/>
        </p:nvSpPr>
        <p:spPr bwMode="auto">
          <a:xfrm rot="19736609" flipH="1" flipV="1">
            <a:off x="3514725" y="2847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0" name="Oval 269"/>
          <p:cNvSpPr/>
          <p:nvPr/>
        </p:nvSpPr>
        <p:spPr bwMode="auto">
          <a:xfrm rot="19736609" flipH="1" flipV="1">
            <a:off x="3794125"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1" name="Oval 270"/>
          <p:cNvSpPr/>
          <p:nvPr/>
        </p:nvSpPr>
        <p:spPr bwMode="auto">
          <a:xfrm rot="19736609" flipH="1" flipV="1">
            <a:off x="4075113" y="28479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2" name="Oval 271"/>
          <p:cNvSpPr/>
          <p:nvPr/>
        </p:nvSpPr>
        <p:spPr bwMode="auto">
          <a:xfrm rot="19736609" flipH="1" flipV="1">
            <a:off x="4356100" y="28479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3" name="Oval 272"/>
          <p:cNvSpPr/>
          <p:nvPr/>
        </p:nvSpPr>
        <p:spPr bwMode="auto">
          <a:xfrm rot="19736609" flipH="1" flipV="1">
            <a:off x="4637088" y="275748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4" name="Oval 273"/>
          <p:cNvSpPr/>
          <p:nvPr/>
        </p:nvSpPr>
        <p:spPr bwMode="auto">
          <a:xfrm rot="19736609" flipH="1" flipV="1">
            <a:off x="4916488" y="27574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5" name="Oval 274"/>
          <p:cNvSpPr/>
          <p:nvPr/>
        </p:nvSpPr>
        <p:spPr bwMode="auto">
          <a:xfrm rot="19736609" flipH="1" flipV="1">
            <a:off x="5197475" y="27574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6" name="Oval 275"/>
          <p:cNvSpPr/>
          <p:nvPr/>
        </p:nvSpPr>
        <p:spPr bwMode="auto">
          <a:xfrm rot="19736609" flipH="1" flipV="1">
            <a:off x="5478463" y="275748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7" name="Oval 276"/>
          <p:cNvSpPr/>
          <p:nvPr/>
        </p:nvSpPr>
        <p:spPr bwMode="auto">
          <a:xfrm rot="19736609" flipH="1" flipV="1">
            <a:off x="5759450" y="275748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78" name="Oval 277"/>
          <p:cNvSpPr/>
          <p:nvPr/>
        </p:nvSpPr>
        <p:spPr bwMode="auto">
          <a:xfrm rot="19736609" flipH="1" flipV="1">
            <a:off x="6038850" y="27574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0" name="Oval 279"/>
          <p:cNvSpPr/>
          <p:nvPr/>
        </p:nvSpPr>
        <p:spPr bwMode="auto">
          <a:xfrm rot="19736609" flipH="1" flipV="1">
            <a:off x="2952750"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1" name="Oval 280"/>
          <p:cNvSpPr/>
          <p:nvPr/>
        </p:nvSpPr>
        <p:spPr bwMode="auto">
          <a:xfrm rot="19736609" flipH="1" flipV="1">
            <a:off x="3233738" y="309880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2" name="Oval 281"/>
          <p:cNvSpPr/>
          <p:nvPr/>
        </p:nvSpPr>
        <p:spPr bwMode="auto">
          <a:xfrm rot="19736609" flipH="1" flipV="1">
            <a:off x="3514725" y="309880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3" name="Oval 282"/>
          <p:cNvSpPr/>
          <p:nvPr/>
        </p:nvSpPr>
        <p:spPr bwMode="auto">
          <a:xfrm rot="19736609" flipH="1" flipV="1">
            <a:off x="3794125"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4" name="Oval 283"/>
          <p:cNvSpPr/>
          <p:nvPr/>
        </p:nvSpPr>
        <p:spPr bwMode="auto">
          <a:xfrm rot="19736609" flipH="1" flipV="1">
            <a:off x="4075113" y="310038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5" name="Oval 284"/>
          <p:cNvSpPr/>
          <p:nvPr/>
        </p:nvSpPr>
        <p:spPr bwMode="auto">
          <a:xfrm rot="19736609" flipH="1" flipV="1">
            <a:off x="4356100" y="309880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6" name="Oval 285"/>
          <p:cNvSpPr/>
          <p:nvPr/>
        </p:nvSpPr>
        <p:spPr bwMode="auto">
          <a:xfrm rot="19736609" flipH="1" flipV="1">
            <a:off x="4637088" y="300831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7" name="Oval 286"/>
          <p:cNvSpPr/>
          <p:nvPr/>
        </p:nvSpPr>
        <p:spPr bwMode="auto">
          <a:xfrm rot="19736609" flipH="1" flipV="1">
            <a:off x="4916488" y="30099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8" name="Oval 287"/>
          <p:cNvSpPr/>
          <p:nvPr/>
        </p:nvSpPr>
        <p:spPr bwMode="auto">
          <a:xfrm rot="19736609" flipH="1" flipV="1">
            <a:off x="5197475" y="30099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89" name="Oval 288"/>
          <p:cNvSpPr/>
          <p:nvPr/>
        </p:nvSpPr>
        <p:spPr bwMode="auto">
          <a:xfrm rot="19736609" flipH="1" flipV="1">
            <a:off x="5478463" y="300831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0" name="Oval 289"/>
          <p:cNvSpPr/>
          <p:nvPr/>
        </p:nvSpPr>
        <p:spPr bwMode="auto">
          <a:xfrm rot="19736609" flipH="1" flipV="1">
            <a:off x="5759450" y="300831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1" name="Oval 290"/>
          <p:cNvSpPr/>
          <p:nvPr/>
        </p:nvSpPr>
        <p:spPr bwMode="auto">
          <a:xfrm rot="19736609" flipH="1" flipV="1">
            <a:off x="6038850" y="30099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3" name="Oval 292"/>
          <p:cNvSpPr/>
          <p:nvPr/>
        </p:nvSpPr>
        <p:spPr bwMode="auto">
          <a:xfrm rot="19736609" flipH="1" flipV="1">
            <a:off x="2952750"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4" name="Oval 293"/>
          <p:cNvSpPr/>
          <p:nvPr/>
        </p:nvSpPr>
        <p:spPr bwMode="auto">
          <a:xfrm rot="19736609" flipH="1" flipV="1">
            <a:off x="3233738" y="335121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5" name="Oval 294"/>
          <p:cNvSpPr/>
          <p:nvPr/>
        </p:nvSpPr>
        <p:spPr bwMode="auto">
          <a:xfrm rot="19736609" flipH="1" flipV="1">
            <a:off x="3514725" y="335121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6" name="Oval 295"/>
          <p:cNvSpPr/>
          <p:nvPr/>
        </p:nvSpPr>
        <p:spPr bwMode="auto">
          <a:xfrm rot="19736609" flipH="1" flipV="1">
            <a:off x="3794125"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7" name="Oval 296"/>
          <p:cNvSpPr/>
          <p:nvPr/>
        </p:nvSpPr>
        <p:spPr bwMode="auto">
          <a:xfrm rot="19736609" flipH="1" flipV="1">
            <a:off x="4075113" y="335280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8" name="Oval 297"/>
          <p:cNvSpPr/>
          <p:nvPr/>
        </p:nvSpPr>
        <p:spPr bwMode="auto">
          <a:xfrm rot="19736609" flipH="1" flipV="1">
            <a:off x="4356100" y="335121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299" name="Oval 298"/>
          <p:cNvSpPr/>
          <p:nvPr/>
        </p:nvSpPr>
        <p:spPr bwMode="auto">
          <a:xfrm rot="19736609" flipH="1" flipV="1">
            <a:off x="4637088" y="32607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0" name="Oval 299"/>
          <p:cNvSpPr/>
          <p:nvPr/>
        </p:nvSpPr>
        <p:spPr bwMode="auto">
          <a:xfrm rot="19736609" flipH="1" flipV="1">
            <a:off x="4916488" y="32623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1" name="Oval 300"/>
          <p:cNvSpPr/>
          <p:nvPr/>
        </p:nvSpPr>
        <p:spPr bwMode="auto">
          <a:xfrm rot="19736609" flipH="1" flipV="1">
            <a:off x="5197475" y="32623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2" name="Oval 301"/>
          <p:cNvSpPr/>
          <p:nvPr/>
        </p:nvSpPr>
        <p:spPr bwMode="auto">
          <a:xfrm rot="19736609" flipH="1" flipV="1">
            <a:off x="5478463" y="32607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3" name="Oval 302"/>
          <p:cNvSpPr/>
          <p:nvPr/>
        </p:nvSpPr>
        <p:spPr bwMode="auto">
          <a:xfrm rot="19736609" flipH="1" flipV="1">
            <a:off x="5759450" y="32607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4" name="Oval 303"/>
          <p:cNvSpPr/>
          <p:nvPr/>
        </p:nvSpPr>
        <p:spPr bwMode="auto">
          <a:xfrm rot="19736609" flipH="1" flipV="1">
            <a:off x="6038850" y="32623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6" name="Oval 305"/>
          <p:cNvSpPr/>
          <p:nvPr/>
        </p:nvSpPr>
        <p:spPr bwMode="auto">
          <a:xfrm rot="19736609" flipH="1" flipV="1">
            <a:off x="2952750"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7" name="Oval 306"/>
          <p:cNvSpPr/>
          <p:nvPr/>
        </p:nvSpPr>
        <p:spPr bwMode="auto">
          <a:xfrm rot="19736609" flipH="1" flipV="1">
            <a:off x="3233738" y="36036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8" name="Oval 307"/>
          <p:cNvSpPr/>
          <p:nvPr/>
        </p:nvSpPr>
        <p:spPr bwMode="auto">
          <a:xfrm rot="19736609" flipH="1" flipV="1">
            <a:off x="3514725" y="36036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09" name="Oval 308"/>
          <p:cNvSpPr/>
          <p:nvPr/>
        </p:nvSpPr>
        <p:spPr bwMode="auto">
          <a:xfrm rot="19736609" flipH="1" flipV="1">
            <a:off x="3794125"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0" name="Oval 309"/>
          <p:cNvSpPr/>
          <p:nvPr/>
        </p:nvSpPr>
        <p:spPr bwMode="auto">
          <a:xfrm rot="19736609" flipH="1" flipV="1">
            <a:off x="4075113" y="36052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1" name="Oval 310"/>
          <p:cNvSpPr/>
          <p:nvPr/>
        </p:nvSpPr>
        <p:spPr bwMode="auto">
          <a:xfrm rot="19736609" flipH="1" flipV="1">
            <a:off x="4356100" y="36036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2" name="Oval 311"/>
          <p:cNvSpPr/>
          <p:nvPr/>
        </p:nvSpPr>
        <p:spPr bwMode="auto">
          <a:xfrm rot="19736609" flipH="1" flipV="1">
            <a:off x="4637088" y="35131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3" name="Oval 312"/>
          <p:cNvSpPr/>
          <p:nvPr/>
        </p:nvSpPr>
        <p:spPr bwMode="auto">
          <a:xfrm rot="19736609" flipH="1" flipV="1">
            <a:off x="4916488" y="35147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4" name="Oval 313"/>
          <p:cNvSpPr/>
          <p:nvPr/>
        </p:nvSpPr>
        <p:spPr bwMode="auto">
          <a:xfrm rot="19736609" flipH="1" flipV="1">
            <a:off x="5197475" y="35147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5" name="Oval 314"/>
          <p:cNvSpPr/>
          <p:nvPr/>
        </p:nvSpPr>
        <p:spPr bwMode="auto">
          <a:xfrm rot="19736609" flipH="1" flipV="1">
            <a:off x="5478463" y="35131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6" name="Oval 315"/>
          <p:cNvSpPr/>
          <p:nvPr/>
        </p:nvSpPr>
        <p:spPr bwMode="auto">
          <a:xfrm rot="19736609" flipH="1" flipV="1">
            <a:off x="5759450" y="35131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7" name="Oval 316"/>
          <p:cNvSpPr/>
          <p:nvPr/>
        </p:nvSpPr>
        <p:spPr bwMode="auto">
          <a:xfrm rot="19736609" flipH="1" flipV="1">
            <a:off x="6038850" y="35147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19" name="Oval 318"/>
          <p:cNvSpPr/>
          <p:nvPr/>
        </p:nvSpPr>
        <p:spPr bwMode="auto">
          <a:xfrm rot="19736609" flipH="1" flipV="1">
            <a:off x="2952750"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0" name="Oval 319"/>
          <p:cNvSpPr/>
          <p:nvPr/>
        </p:nvSpPr>
        <p:spPr bwMode="auto">
          <a:xfrm rot="19736609" flipH="1" flipV="1">
            <a:off x="3233738" y="410845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1" name="Oval 320"/>
          <p:cNvSpPr/>
          <p:nvPr/>
        </p:nvSpPr>
        <p:spPr bwMode="auto">
          <a:xfrm rot="19736609" flipH="1" flipV="1">
            <a:off x="3514725" y="410845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2" name="Oval 321"/>
          <p:cNvSpPr/>
          <p:nvPr/>
        </p:nvSpPr>
        <p:spPr bwMode="auto">
          <a:xfrm rot="19736609" flipH="1" flipV="1">
            <a:off x="3794125"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3" name="Oval 322"/>
          <p:cNvSpPr/>
          <p:nvPr/>
        </p:nvSpPr>
        <p:spPr bwMode="auto">
          <a:xfrm rot="19736609" flipH="1" flipV="1">
            <a:off x="4075113" y="41100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4" name="Oval 323"/>
          <p:cNvSpPr/>
          <p:nvPr/>
        </p:nvSpPr>
        <p:spPr bwMode="auto">
          <a:xfrm rot="19736609" flipH="1" flipV="1">
            <a:off x="4356100" y="410845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5" name="Oval 324"/>
          <p:cNvSpPr/>
          <p:nvPr/>
        </p:nvSpPr>
        <p:spPr bwMode="auto">
          <a:xfrm rot="19736609" flipH="1" flipV="1">
            <a:off x="4637088" y="401796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6" name="Oval 325"/>
          <p:cNvSpPr/>
          <p:nvPr/>
        </p:nvSpPr>
        <p:spPr bwMode="auto">
          <a:xfrm rot="19736609" flipH="1" flipV="1">
            <a:off x="4916488" y="40195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7" name="Oval 326"/>
          <p:cNvSpPr/>
          <p:nvPr/>
        </p:nvSpPr>
        <p:spPr bwMode="auto">
          <a:xfrm rot="19736609" flipH="1" flipV="1">
            <a:off x="5197475" y="40195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8" name="Oval 327"/>
          <p:cNvSpPr/>
          <p:nvPr/>
        </p:nvSpPr>
        <p:spPr bwMode="auto">
          <a:xfrm rot="19736609" flipH="1" flipV="1">
            <a:off x="5478463" y="401796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29" name="Oval 328"/>
          <p:cNvSpPr/>
          <p:nvPr/>
        </p:nvSpPr>
        <p:spPr bwMode="auto">
          <a:xfrm rot="19736609" flipH="1" flipV="1">
            <a:off x="5759450" y="401796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0" name="Oval 329"/>
          <p:cNvSpPr/>
          <p:nvPr/>
        </p:nvSpPr>
        <p:spPr bwMode="auto">
          <a:xfrm rot="19736609" flipH="1" flipV="1">
            <a:off x="6038850" y="4019550"/>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2" name="Oval 331"/>
          <p:cNvSpPr/>
          <p:nvPr/>
        </p:nvSpPr>
        <p:spPr bwMode="auto">
          <a:xfrm rot="19736609" flipH="1" flipV="1">
            <a:off x="2952750"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3" name="Oval 332"/>
          <p:cNvSpPr/>
          <p:nvPr/>
        </p:nvSpPr>
        <p:spPr bwMode="auto">
          <a:xfrm rot="19736609" flipH="1" flipV="1">
            <a:off x="3233738" y="4360863"/>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4" name="Oval 333"/>
          <p:cNvSpPr/>
          <p:nvPr/>
        </p:nvSpPr>
        <p:spPr bwMode="auto">
          <a:xfrm rot="19736609" flipH="1" flipV="1">
            <a:off x="3514725" y="436086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5" name="Oval 334"/>
          <p:cNvSpPr/>
          <p:nvPr/>
        </p:nvSpPr>
        <p:spPr bwMode="auto">
          <a:xfrm rot="19736609" flipH="1" flipV="1">
            <a:off x="3794125"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6" name="Oval 335"/>
          <p:cNvSpPr/>
          <p:nvPr/>
        </p:nvSpPr>
        <p:spPr bwMode="auto">
          <a:xfrm rot="19736609" flipH="1" flipV="1">
            <a:off x="4075113" y="436086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7" name="Oval 336"/>
          <p:cNvSpPr/>
          <p:nvPr/>
        </p:nvSpPr>
        <p:spPr bwMode="auto">
          <a:xfrm rot="19736609" flipH="1" flipV="1">
            <a:off x="4356100" y="4360863"/>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8" name="Oval 337"/>
          <p:cNvSpPr/>
          <p:nvPr/>
        </p:nvSpPr>
        <p:spPr bwMode="auto">
          <a:xfrm rot="19736609" flipH="1" flipV="1">
            <a:off x="4637088" y="42703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39" name="Oval 338"/>
          <p:cNvSpPr/>
          <p:nvPr/>
        </p:nvSpPr>
        <p:spPr bwMode="auto">
          <a:xfrm rot="19736609" flipH="1" flipV="1">
            <a:off x="4916488" y="42703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0" name="Oval 339"/>
          <p:cNvSpPr/>
          <p:nvPr/>
        </p:nvSpPr>
        <p:spPr bwMode="auto">
          <a:xfrm rot="19736609" flipH="1" flipV="1">
            <a:off x="5197475" y="42703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1" name="Oval 340"/>
          <p:cNvSpPr/>
          <p:nvPr/>
        </p:nvSpPr>
        <p:spPr bwMode="auto">
          <a:xfrm rot="19736609" flipH="1" flipV="1">
            <a:off x="5478463" y="42703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2" name="Oval 341"/>
          <p:cNvSpPr/>
          <p:nvPr/>
        </p:nvSpPr>
        <p:spPr bwMode="auto">
          <a:xfrm rot="19736609" flipH="1" flipV="1">
            <a:off x="5759450" y="42703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3" name="Oval 342"/>
          <p:cNvSpPr/>
          <p:nvPr/>
        </p:nvSpPr>
        <p:spPr bwMode="auto">
          <a:xfrm rot="19736609" flipH="1" flipV="1">
            <a:off x="6038850" y="427037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5" name="Oval 344"/>
          <p:cNvSpPr/>
          <p:nvPr/>
        </p:nvSpPr>
        <p:spPr bwMode="auto">
          <a:xfrm rot="19736609" flipH="1" flipV="1">
            <a:off x="2952750"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6" name="Oval 345"/>
          <p:cNvSpPr/>
          <p:nvPr/>
        </p:nvSpPr>
        <p:spPr bwMode="auto">
          <a:xfrm rot="19736609" flipH="1" flipV="1">
            <a:off x="3233738" y="461327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7" name="Oval 346"/>
          <p:cNvSpPr/>
          <p:nvPr/>
        </p:nvSpPr>
        <p:spPr bwMode="auto">
          <a:xfrm rot="19736609" flipH="1" flipV="1">
            <a:off x="3514725" y="46132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8" name="Oval 347"/>
          <p:cNvSpPr/>
          <p:nvPr/>
        </p:nvSpPr>
        <p:spPr bwMode="auto">
          <a:xfrm rot="19736609" flipH="1" flipV="1">
            <a:off x="3794125"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9" name="Oval 348"/>
          <p:cNvSpPr/>
          <p:nvPr/>
        </p:nvSpPr>
        <p:spPr bwMode="auto">
          <a:xfrm rot="19736609" flipH="1" flipV="1">
            <a:off x="4075113" y="461327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0" name="Oval 349"/>
          <p:cNvSpPr/>
          <p:nvPr/>
        </p:nvSpPr>
        <p:spPr bwMode="auto">
          <a:xfrm rot="19736609" flipH="1" flipV="1">
            <a:off x="4356100" y="461327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1" name="Oval 350"/>
          <p:cNvSpPr/>
          <p:nvPr/>
        </p:nvSpPr>
        <p:spPr bwMode="auto">
          <a:xfrm rot="19736609" flipH="1" flipV="1">
            <a:off x="4637088" y="452278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2" name="Oval 351"/>
          <p:cNvSpPr/>
          <p:nvPr/>
        </p:nvSpPr>
        <p:spPr bwMode="auto">
          <a:xfrm rot="19736609" flipH="1" flipV="1">
            <a:off x="4916488" y="4522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3" name="Oval 352"/>
          <p:cNvSpPr/>
          <p:nvPr/>
        </p:nvSpPr>
        <p:spPr bwMode="auto">
          <a:xfrm rot="19736609" flipH="1" flipV="1">
            <a:off x="5197475" y="4522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4" name="Oval 353"/>
          <p:cNvSpPr/>
          <p:nvPr/>
        </p:nvSpPr>
        <p:spPr bwMode="auto">
          <a:xfrm rot="19736609" flipH="1" flipV="1">
            <a:off x="5478463" y="452278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5" name="Oval 354"/>
          <p:cNvSpPr/>
          <p:nvPr/>
        </p:nvSpPr>
        <p:spPr bwMode="auto">
          <a:xfrm rot="19736609" flipH="1" flipV="1">
            <a:off x="5759450" y="452278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6" name="Oval 355"/>
          <p:cNvSpPr/>
          <p:nvPr/>
        </p:nvSpPr>
        <p:spPr bwMode="auto">
          <a:xfrm rot="19736609" flipH="1" flipV="1">
            <a:off x="6038850" y="45227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8" name="Oval 357"/>
          <p:cNvSpPr/>
          <p:nvPr/>
        </p:nvSpPr>
        <p:spPr bwMode="auto">
          <a:xfrm rot="19736609" flipH="1" flipV="1">
            <a:off x="2952750"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59" name="Oval 358"/>
          <p:cNvSpPr/>
          <p:nvPr/>
        </p:nvSpPr>
        <p:spPr bwMode="auto">
          <a:xfrm rot="19736609" flipH="1" flipV="1">
            <a:off x="3233738" y="4864100"/>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0" name="Oval 359"/>
          <p:cNvSpPr/>
          <p:nvPr/>
        </p:nvSpPr>
        <p:spPr bwMode="auto">
          <a:xfrm rot="19736609" flipH="1" flipV="1">
            <a:off x="3514725" y="48641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1" name="Oval 360"/>
          <p:cNvSpPr/>
          <p:nvPr/>
        </p:nvSpPr>
        <p:spPr bwMode="auto">
          <a:xfrm rot="19736609" flipH="1" flipV="1">
            <a:off x="3794125"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2" name="Oval 361"/>
          <p:cNvSpPr/>
          <p:nvPr/>
        </p:nvSpPr>
        <p:spPr bwMode="auto">
          <a:xfrm rot="19736609" flipH="1" flipV="1">
            <a:off x="4075113" y="4865688"/>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3" name="Oval 362"/>
          <p:cNvSpPr/>
          <p:nvPr/>
        </p:nvSpPr>
        <p:spPr bwMode="auto">
          <a:xfrm rot="19736609" flipH="1" flipV="1">
            <a:off x="4356100" y="4864100"/>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4" name="Oval 363"/>
          <p:cNvSpPr/>
          <p:nvPr/>
        </p:nvSpPr>
        <p:spPr bwMode="auto">
          <a:xfrm rot="19736609" flipH="1" flipV="1">
            <a:off x="4637088" y="477361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5" name="Oval 364"/>
          <p:cNvSpPr/>
          <p:nvPr/>
        </p:nvSpPr>
        <p:spPr bwMode="auto">
          <a:xfrm rot="19736609" flipH="1" flipV="1">
            <a:off x="4916488" y="47752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6" name="Oval 365"/>
          <p:cNvSpPr/>
          <p:nvPr/>
        </p:nvSpPr>
        <p:spPr bwMode="auto">
          <a:xfrm rot="19736609" flipH="1" flipV="1">
            <a:off x="5197475" y="47752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7" name="Oval 366"/>
          <p:cNvSpPr/>
          <p:nvPr/>
        </p:nvSpPr>
        <p:spPr bwMode="auto">
          <a:xfrm rot="19736609" flipH="1" flipV="1">
            <a:off x="5478463" y="477361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8" name="Oval 367"/>
          <p:cNvSpPr/>
          <p:nvPr/>
        </p:nvSpPr>
        <p:spPr bwMode="auto">
          <a:xfrm rot="19736609" flipH="1" flipV="1">
            <a:off x="5759450" y="477361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69" name="Oval 368"/>
          <p:cNvSpPr/>
          <p:nvPr/>
        </p:nvSpPr>
        <p:spPr bwMode="auto">
          <a:xfrm rot="19736609" flipH="1" flipV="1">
            <a:off x="6038850" y="47752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1" name="Oval 370"/>
          <p:cNvSpPr/>
          <p:nvPr/>
        </p:nvSpPr>
        <p:spPr bwMode="auto">
          <a:xfrm rot="19736609" flipH="1" flipV="1">
            <a:off x="2952750"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2" name="Oval 371"/>
          <p:cNvSpPr/>
          <p:nvPr/>
        </p:nvSpPr>
        <p:spPr bwMode="auto">
          <a:xfrm rot="19736609" flipH="1" flipV="1">
            <a:off x="3233738" y="5116513"/>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3" name="Oval 372"/>
          <p:cNvSpPr/>
          <p:nvPr/>
        </p:nvSpPr>
        <p:spPr bwMode="auto">
          <a:xfrm rot="19736609" flipH="1" flipV="1">
            <a:off x="3514725" y="511651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4" name="Oval 373"/>
          <p:cNvSpPr/>
          <p:nvPr/>
        </p:nvSpPr>
        <p:spPr bwMode="auto">
          <a:xfrm rot="19736609" flipH="1" flipV="1">
            <a:off x="3794125"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5" name="Oval 374"/>
          <p:cNvSpPr/>
          <p:nvPr/>
        </p:nvSpPr>
        <p:spPr bwMode="auto">
          <a:xfrm rot="19736609" flipH="1" flipV="1">
            <a:off x="4075113" y="5118100"/>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6" name="Oval 375"/>
          <p:cNvSpPr/>
          <p:nvPr/>
        </p:nvSpPr>
        <p:spPr bwMode="auto">
          <a:xfrm rot="19736609" flipH="1" flipV="1">
            <a:off x="4356100" y="5116513"/>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7" name="Oval 376"/>
          <p:cNvSpPr/>
          <p:nvPr/>
        </p:nvSpPr>
        <p:spPr bwMode="auto">
          <a:xfrm rot="19736609" flipH="1" flipV="1">
            <a:off x="4637088" y="5026025"/>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8" name="Oval 377"/>
          <p:cNvSpPr/>
          <p:nvPr/>
        </p:nvSpPr>
        <p:spPr bwMode="auto">
          <a:xfrm rot="19736609" flipH="1" flipV="1">
            <a:off x="4916488" y="50276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79" name="Oval 378"/>
          <p:cNvSpPr/>
          <p:nvPr/>
        </p:nvSpPr>
        <p:spPr bwMode="auto">
          <a:xfrm rot="19736609" flipH="1" flipV="1">
            <a:off x="5197475" y="50276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0" name="Oval 379"/>
          <p:cNvSpPr/>
          <p:nvPr/>
        </p:nvSpPr>
        <p:spPr bwMode="auto">
          <a:xfrm rot="19736609" flipH="1" flipV="1">
            <a:off x="5478463" y="5026025"/>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1" name="Oval 380"/>
          <p:cNvSpPr/>
          <p:nvPr/>
        </p:nvSpPr>
        <p:spPr bwMode="auto">
          <a:xfrm rot="19736609" flipH="1" flipV="1">
            <a:off x="5759450" y="5026025"/>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2" name="Oval 381"/>
          <p:cNvSpPr/>
          <p:nvPr/>
        </p:nvSpPr>
        <p:spPr bwMode="auto">
          <a:xfrm rot="19736609" flipH="1" flipV="1">
            <a:off x="6038850" y="50276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4" name="Oval 383"/>
          <p:cNvSpPr/>
          <p:nvPr/>
        </p:nvSpPr>
        <p:spPr bwMode="auto">
          <a:xfrm rot="19736609" flipH="1" flipV="1">
            <a:off x="2952750"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5" name="Oval 384"/>
          <p:cNvSpPr/>
          <p:nvPr/>
        </p:nvSpPr>
        <p:spPr bwMode="auto">
          <a:xfrm rot="19736609" flipH="1" flipV="1">
            <a:off x="3233738" y="5368925"/>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6" name="Oval 385"/>
          <p:cNvSpPr/>
          <p:nvPr/>
        </p:nvSpPr>
        <p:spPr bwMode="auto">
          <a:xfrm rot="19736609" flipH="1" flipV="1">
            <a:off x="3514725" y="5368925"/>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7" name="Oval 386"/>
          <p:cNvSpPr/>
          <p:nvPr/>
        </p:nvSpPr>
        <p:spPr bwMode="auto">
          <a:xfrm rot="19736609" flipH="1" flipV="1">
            <a:off x="3794125"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8" name="Oval 387"/>
          <p:cNvSpPr/>
          <p:nvPr/>
        </p:nvSpPr>
        <p:spPr bwMode="auto">
          <a:xfrm rot="19736609" flipH="1" flipV="1">
            <a:off x="4075113" y="5370513"/>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89" name="Oval 388"/>
          <p:cNvSpPr/>
          <p:nvPr/>
        </p:nvSpPr>
        <p:spPr bwMode="auto">
          <a:xfrm rot="19736609" flipH="1" flipV="1">
            <a:off x="4356100" y="5368925"/>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0" name="Oval 389"/>
          <p:cNvSpPr/>
          <p:nvPr/>
        </p:nvSpPr>
        <p:spPr bwMode="auto">
          <a:xfrm rot="19736609" flipH="1" flipV="1">
            <a:off x="4637088" y="5278438"/>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1" name="Oval 390"/>
          <p:cNvSpPr/>
          <p:nvPr/>
        </p:nvSpPr>
        <p:spPr bwMode="auto">
          <a:xfrm rot="19736609" flipH="1" flipV="1">
            <a:off x="4916488" y="528002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2" name="Oval 391"/>
          <p:cNvSpPr/>
          <p:nvPr/>
        </p:nvSpPr>
        <p:spPr bwMode="auto">
          <a:xfrm rot="19736609" flipH="1" flipV="1">
            <a:off x="5197475" y="528002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3" name="Oval 392"/>
          <p:cNvSpPr/>
          <p:nvPr/>
        </p:nvSpPr>
        <p:spPr bwMode="auto">
          <a:xfrm rot="19736609" flipH="1" flipV="1">
            <a:off x="5478463" y="5278438"/>
            <a:ext cx="280987"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4" name="Oval 393"/>
          <p:cNvSpPr/>
          <p:nvPr/>
        </p:nvSpPr>
        <p:spPr bwMode="auto">
          <a:xfrm rot="19736609" flipH="1" flipV="1">
            <a:off x="5759450" y="5278438"/>
            <a:ext cx="280988"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5" name="Oval 394"/>
          <p:cNvSpPr/>
          <p:nvPr/>
        </p:nvSpPr>
        <p:spPr bwMode="auto">
          <a:xfrm rot="19736609" flipH="1" flipV="1">
            <a:off x="6038850" y="5280025"/>
            <a:ext cx="282575" cy="18097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7" name="Oval 396"/>
          <p:cNvSpPr/>
          <p:nvPr/>
        </p:nvSpPr>
        <p:spPr bwMode="auto">
          <a:xfrm rot="19736609" flipH="1" flipV="1">
            <a:off x="2952750"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8" name="Oval 397"/>
          <p:cNvSpPr/>
          <p:nvPr/>
        </p:nvSpPr>
        <p:spPr bwMode="auto">
          <a:xfrm rot="19736609" flipH="1" flipV="1">
            <a:off x="3233738" y="5622925"/>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99" name="Oval 398"/>
          <p:cNvSpPr/>
          <p:nvPr/>
        </p:nvSpPr>
        <p:spPr bwMode="auto">
          <a:xfrm rot="19736609" flipH="1" flipV="1">
            <a:off x="3514725" y="56229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0" name="Oval 399"/>
          <p:cNvSpPr/>
          <p:nvPr/>
        </p:nvSpPr>
        <p:spPr bwMode="auto">
          <a:xfrm rot="19736609" flipH="1" flipV="1">
            <a:off x="3794125"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1" name="Oval 400"/>
          <p:cNvSpPr/>
          <p:nvPr/>
        </p:nvSpPr>
        <p:spPr bwMode="auto">
          <a:xfrm rot="19736609" flipH="1" flipV="1">
            <a:off x="4075113" y="5624513"/>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2" name="Oval 401"/>
          <p:cNvSpPr/>
          <p:nvPr/>
        </p:nvSpPr>
        <p:spPr bwMode="auto">
          <a:xfrm rot="19736609" flipH="1" flipV="1">
            <a:off x="4356100" y="5622925"/>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3" name="Oval 402"/>
          <p:cNvSpPr/>
          <p:nvPr/>
        </p:nvSpPr>
        <p:spPr bwMode="auto">
          <a:xfrm rot="19736609" flipH="1" flipV="1">
            <a:off x="4637088" y="55324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4" name="Oval 403"/>
          <p:cNvSpPr/>
          <p:nvPr/>
        </p:nvSpPr>
        <p:spPr bwMode="auto">
          <a:xfrm rot="19736609" flipH="1" flipV="1">
            <a:off x="4916488" y="55340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5" name="Oval 404"/>
          <p:cNvSpPr/>
          <p:nvPr/>
        </p:nvSpPr>
        <p:spPr bwMode="auto">
          <a:xfrm rot="19736609" flipH="1" flipV="1">
            <a:off x="5197475" y="55340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6" name="Oval 405"/>
          <p:cNvSpPr/>
          <p:nvPr/>
        </p:nvSpPr>
        <p:spPr bwMode="auto">
          <a:xfrm rot="19736609" flipH="1" flipV="1">
            <a:off x="5478463" y="55324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7" name="Oval 406"/>
          <p:cNvSpPr/>
          <p:nvPr/>
        </p:nvSpPr>
        <p:spPr bwMode="auto">
          <a:xfrm rot="19736609" flipH="1" flipV="1">
            <a:off x="5759450" y="55324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08" name="Oval 407"/>
          <p:cNvSpPr/>
          <p:nvPr/>
        </p:nvSpPr>
        <p:spPr bwMode="auto">
          <a:xfrm rot="19736609" flipH="1" flipV="1">
            <a:off x="6038850" y="55340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0" name="Oval 409"/>
          <p:cNvSpPr/>
          <p:nvPr/>
        </p:nvSpPr>
        <p:spPr bwMode="auto">
          <a:xfrm rot="19736609" flipH="1" flipV="1">
            <a:off x="2952750"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1" name="Oval 410"/>
          <p:cNvSpPr/>
          <p:nvPr/>
        </p:nvSpPr>
        <p:spPr bwMode="auto">
          <a:xfrm rot="19736609" flipH="1" flipV="1">
            <a:off x="3233738" y="3856038"/>
            <a:ext cx="280987"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2" name="Oval 411"/>
          <p:cNvSpPr/>
          <p:nvPr/>
        </p:nvSpPr>
        <p:spPr bwMode="auto">
          <a:xfrm rot="19736609" flipH="1" flipV="1">
            <a:off x="3514725" y="38560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3" name="Oval 412"/>
          <p:cNvSpPr/>
          <p:nvPr/>
        </p:nvSpPr>
        <p:spPr bwMode="auto">
          <a:xfrm rot="19736609" flipH="1" flipV="1">
            <a:off x="3794125"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4" name="Oval 413"/>
          <p:cNvSpPr/>
          <p:nvPr/>
        </p:nvSpPr>
        <p:spPr bwMode="auto">
          <a:xfrm rot="19736609" flipH="1" flipV="1">
            <a:off x="4075113" y="3857625"/>
            <a:ext cx="282575"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5" name="Oval 414"/>
          <p:cNvSpPr/>
          <p:nvPr/>
        </p:nvSpPr>
        <p:spPr bwMode="auto">
          <a:xfrm rot="19736609" flipH="1" flipV="1">
            <a:off x="4356100" y="3856038"/>
            <a:ext cx="280988"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6" name="Oval 415"/>
          <p:cNvSpPr/>
          <p:nvPr/>
        </p:nvSpPr>
        <p:spPr bwMode="auto">
          <a:xfrm rot="19736609" flipH="1" flipV="1">
            <a:off x="4637088" y="376555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7" name="Oval 416"/>
          <p:cNvSpPr/>
          <p:nvPr/>
        </p:nvSpPr>
        <p:spPr bwMode="auto">
          <a:xfrm rot="19736609" flipH="1" flipV="1">
            <a:off x="4916488" y="37671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8" name="Oval 417"/>
          <p:cNvSpPr/>
          <p:nvPr/>
        </p:nvSpPr>
        <p:spPr bwMode="auto">
          <a:xfrm rot="19736609" flipH="1" flipV="1">
            <a:off x="5197475" y="37671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19" name="Oval 418"/>
          <p:cNvSpPr/>
          <p:nvPr/>
        </p:nvSpPr>
        <p:spPr bwMode="auto">
          <a:xfrm rot="19736609" flipH="1" flipV="1">
            <a:off x="5478463" y="3765550"/>
            <a:ext cx="280987"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20" name="Oval 419"/>
          <p:cNvSpPr/>
          <p:nvPr/>
        </p:nvSpPr>
        <p:spPr bwMode="auto">
          <a:xfrm rot="19736609" flipH="1" flipV="1">
            <a:off x="5759450" y="3765550"/>
            <a:ext cx="280988" cy="17938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421" name="Oval 420"/>
          <p:cNvSpPr/>
          <p:nvPr/>
        </p:nvSpPr>
        <p:spPr bwMode="auto">
          <a:xfrm rot="19736609" flipH="1" flipV="1">
            <a:off x="6038850" y="3767138"/>
            <a:ext cx="282575" cy="17938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108750" name="Rectangle 2"/>
          <p:cNvSpPr>
            <a:spLocks noGrp="1" noChangeArrowheads="1"/>
          </p:cNvSpPr>
          <p:nvPr>
            <p:ph type="title"/>
          </p:nvPr>
        </p:nvSpPr>
        <p:spPr>
          <a:xfrm>
            <a:off x="457200" y="20638"/>
            <a:ext cx="8229600" cy="1641475"/>
          </a:xfrm>
        </p:spPr>
        <p:txBody>
          <a:bodyPr/>
          <a:lstStyle/>
          <a:p>
            <a:pPr eaLnBrk="1" hangingPunct="1"/>
            <a:r>
              <a:rPr lang="en-US" altLang="en-US" smtClean="0">
                <a:solidFill>
                  <a:schemeClr val="tx1"/>
                </a:solidFill>
              </a:rPr>
              <a:t>Plastic deformation</a:t>
            </a:r>
            <a:br>
              <a:rPr lang="en-US" altLang="en-US" smtClean="0">
                <a:solidFill>
                  <a:schemeClr val="tx1"/>
                </a:solidFill>
              </a:rPr>
            </a:br>
            <a:r>
              <a:rPr lang="en-US" altLang="en-US" smtClean="0">
                <a:solidFill>
                  <a:schemeClr val="tx1"/>
                </a:solidFill>
              </a:rPr>
              <a:t>= poor diffraction</a:t>
            </a:r>
          </a:p>
        </p:txBody>
      </p:sp>
    </p:spTree>
    <p:extLst>
      <p:ext uri="{BB962C8B-B14F-4D97-AF65-F5344CB8AC3E}">
        <p14:creationId xmlns:p14="http://schemas.microsoft.com/office/powerpoint/2010/main" val="919446502"/>
      </p:ext>
    </p:extLst>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AutoShape 2"/>
          <p:cNvSpPr>
            <a:spLocks noChangeArrowheads="1"/>
          </p:cNvSpPr>
          <p:nvPr/>
        </p:nvSpPr>
        <p:spPr bwMode="auto">
          <a:xfrm rot="-5400000">
            <a:off x="8032750" y="3238500"/>
            <a:ext cx="533400" cy="914400"/>
          </a:xfrm>
          <a:prstGeom prst="can">
            <a:avLst>
              <a:gd name="adj" fmla="val 42857"/>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endParaRPr lang="en-US" altLang="en-US">
              <a:solidFill>
                <a:srgbClr val="000000"/>
              </a:solidFill>
            </a:endParaRPr>
          </a:p>
        </p:txBody>
      </p:sp>
      <p:sp>
        <p:nvSpPr>
          <p:cNvPr id="51203" name="Rectangle 3"/>
          <p:cNvSpPr>
            <a:spLocks noGrp="1" noChangeArrowheads="1"/>
          </p:cNvSpPr>
          <p:nvPr>
            <p:ph type="title"/>
          </p:nvPr>
        </p:nvSpPr>
        <p:spPr/>
        <p:txBody>
          <a:bodyPr/>
          <a:lstStyle/>
          <a:p>
            <a:pPr eaLnBrk="1" hangingPunct="1"/>
            <a:r>
              <a:rPr lang="en-US" altLang="en-US" smtClean="0"/>
              <a:t>Where do photons go?</a:t>
            </a:r>
          </a:p>
        </p:txBody>
      </p:sp>
      <p:sp>
        <p:nvSpPr>
          <p:cNvPr id="51204" name="Text Box 4"/>
          <p:cNvSpPr txBox="1">
            <a:spLocks noChangeArrowheads="1"/>
          </p:cNvSpPr>
          <p:nvPr/>
        </p:nvSpPr>
        <p:spPr bwMode="auto">
          <a:xfrm>
            <a:off x="7853363" y="4092575"/>
            <a:ext cx="9032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200" b="1">
                <a:solidFill>
                  <a:srgbClr val="000000"/>
                </a:solidFill>
              </a:rPr>
              <a:t>beamstop</a:t>
            </a:r>
          </a:p>
        </p:txBody>
      </p:sp>
      <p:grpSp>
        <p:nvGrpSpPr>
          <p:cNvPr id="90117" name="Group 5"/>
          <p:cNvGrpSpPr>
            <a:grpSpLocks/>
          </p:cNvGrpSpPr>
          <p:nvPr/>
        </p:nvGrpSpPr>
        <p:grpSpPr bwMode="auto">
          <a:xfrm>
            <a:off x="609600" y="3524250"/>
            <a:ext cx="7340600" cy="304800"/>
            <a:chOff x="384" y="2220"/>
            <a:chExt cx="4624" cy="192"/>
          </a:xfrm>
        </p:grpSpPr>
        <p:sp>
          <p:nvSpPr>
            <p:cNvPr id="51208" name="Line 6"/>
            <p:cNvSpPr>
              <a:spLocks noChangeShapeType="1"/>
            </p:cNvSpPr>
            <p:nvPr/>
          </p:nvSpPr>
          <p:spPr bwMode="auto">
            <a:xfrm flipV="1">
              <a:off x="384" y="2316"/>
              <a:ext cx="4624" cy="0"/>
            </a:xfrm>
            <a:prstGeom prst="line">
              <a:avLst/>
            </a:prstGeom>
            <a:noFill/>
            <a:ln w="254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1209" name="Line 7"/>
            <p:cNvSpPr>
              <a:spLocks noChangeShapeType="1"/>
            </p:cNvSpPr>
            <p:nvPr/>
          </p:nvSpPr>
          <p:spPr bwMode="auto">
            <a:xfrm flipV="1">
              <a:off x="384" y="2316"/>
              <a:ext cx="2435" cy="0"/>
            </a:xfrm>
            <a:prstGeom prst="line">
              <a:avLst/>
            </a:prstGeom>
            <a:noFill/>
            <a:ln w="279400">
              <a:solidFill>
                <a:srgbClr val="CC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1210" name="Text Box 8"/>
            <p:cNvSpPr txBox="1">
              <a:spLocks noChangeArrowheads="1"/>
            </p:cNvSpPr>
            <p:nvPr/>
          </p:nvSpPr>
          <p:spPr bwMode="auto">
            <a:xfrm>
              <a:off x="3525" y="2220"/>
              <a:ext cx="108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FFFFFF"/>
                  </a:solidFill>
                </a:rPr>
                <a:t>Transmitted (98%)</a:t>
              </a:r>
            </a:p>
          </p:txBody>
        </p:sp>
      </p:grpSp>
      <p:sp>
        <p:nvSpPr>
          <p:cNvPr id="51206" name="Text Box 9"/>
          <p:cNvSpPr txBox="1">
            <a:spLocks noChangeArrowheads="1"/>
          </p:cNvSpPr>
          <p:nvPr/>
        </p:nvSpPr>
        <p:spPr bwMode="auto">
          <a:xfrm>
            <a:off x="609600" y="1417638"/>
            <a:ext cx="201136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3200" b="1">
                <a:solidFill>
                  <a:srgbClr val="000000"/>
                </a:solidFill>
              </a:rPr>
              <a:t>Protein</a:t>
            </a:r>
          </a:p>
          <a:p>
            <a:pPr algn="ctr" eaLnBrk="1" hangingPunct="1"/>
            <a:r>
              <a:rPr lang="en-US" altLang="en-US" sz="3200" b="1">
                <a:solidFill>
                  <a:srgbClr val="000000"/>
                </a:solidFill>
              </a:rPr>
              <a:t>1A x-rays</a:t>
            </a:r>
          </a:p>
        </p:txBody>
      </p:sp>
      <p:pic>
        <p:nvPicPr>
          <p:cNvPr id="51207" name="Picture 10" descr="MCBS00386_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98888" y="3122613"/>
            <a:ext cx="1360487"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3053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0117"/>
                                        </p:tgtEl>
                                        <p:attrNameLst>
                                          <p:attrName>style.visibility</p:attrName>
                                        </p:attrNameLst>
                                      </p:cBhvr>
                                      <p:to>
                                        <p:strVal val="visible"/>
                                      </p:to>
                                    </p:set>
                                    <p:animEffect transition="in" filter="wipe(left)">
                                      <p:cBhvr>
                                        <p:cTn id="7" dur="1000"/>
                                        <p:tgtEl>
                                          <p:spTgt spid="90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Xtal5_t1 graph</a:t>
            </a:r>
            <a:endParaRPr lang="en-US" dirty="0"/>
          </a:p>
        </p:txBody>
      </p:sp>
      <p:sp>
        <p:nvSpPr>
          <p:cNvPr id="3" name="Subtitle 2"/>
          <p:cNvSpPr>
            <a:spLocks noGrp="1"/>
          </p:cNvSpPr>
          <p:nvPr>
            <p:ph type="subTitle" idx="1"/>
          </p:nvPr>
        </p:nvSpPr>
        <p:spPr/>
        <p:txBody>
          <a:bodyPr/>
          <a:lstStyle/>
          <a:p>
            <a:endParaRPr lang="en-US" dirty="0"/>
          </a:p>
        </p:txBody>
      </p:sp>
      <p:pic>
        <p:nvPicPr>
          <p:cNvPr id="10" name="graph.avi">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219200" y="190500"/>
            <a:ext cx="6705600" cy="6477000"/>
          </a:xfrm>
          <a:prstGeom prst="rect">
            <a:avLst/>
          </a:prstGeom>
        </p:spPr>
      </p:pic>
      <p:sp>
        <p:nvSpPr>
          <p:cNvPr id="5" name="TextBox 4"/>
          <p:cNvSpPr txBox="1"/>
          <p:nvPr/>
        </p:nvSpPr>
        <p:spPr>
          <a:xfrm rot="16200000">
            <a:off x="47563" y="928914"/>
            <a:ext cx="1569660" cy="369332"/>
          </a:xfrm>
          <a:prstGeom prst="rect">
            <a:avLst/>
          </a:prstGeom>
          <a:noFill/>
        </p:spPr>
        <p:txBody>
          <a:bodyPr wrap="none" rtlCol="0">
            <a:spAutoFit/>
          </a:bodyPr>
          <a:lstStyle/>
          <a:p>
            <a:r>
              <a:rPr lang="en-US" dirty="0" smtClean="0"/>
              <a:t>Spot intensity</a:t>
            </a:r>
            <a:endParaRPr lang="en-US" dirty="0"/>
          </a:p>
        </p:txBody>
      </p:sp>
    </p:spTree>
    <p:extLst>
      <p:ext uri="{BB962C8B-B14F-4D97-AF65-F5344CB8AC3E}">
        <p14:creationId xmlns:p14="http://schemas.microsoft.com/office/powerpoint/2010/main" val="1058316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7400"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10"/>
                </p:tgtEl>
              </p:cMediaNode>
            </p:video>
            <p:seq concurrent="1" nextAc="seek">
              <p:cTn id="8" restart="whenNotActive" fill="hold" evtFilter="cancelBubble" nodeType="interactiveSeq">
                <p:stCondLst>
                  <p:cond evt="onClick" delay="0">
                    <p:tgtEl>
                      <p:spTgt spid="1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0"/>
                                        </p:tgtEl>
                                      </p:cBhvr>
                                    </p:cmd>
                                  </p:childTnLst>
                                </p:cTn>
                              </p:par>
                            </p:childTnLst>
                          </p:cTn>
                        </p:par>
                      </p:childTnLst>
                    </p:cTn>
                  </p:par>
                </p:childTnLst>
              </p:cTn>
              <p:nextCondLst>
                <p:cond evt="onClick" delay="0">
                  <p:tgtEl>
                    <p:spTgt spid="10"/>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19200" y="190500"/>
            <a:ext cx="6705600" cy="6477000"/>
          </a:xfrm>
          <a:prstGeom prst="rect">
            <a:avLst/>
          </a:prstGeom>
        </p:spPr>
      </p:pic>
      <p:sp>
        <p:nvSpPr>
          <p:cNvPr id="7" name="TextBox 6"/>
          <p:cNvSpPr txBox="1"/>
          <p:nvPr/>
        </p:nvSpPr>
        <p:spPr>
          <a:xfrm rot="16200000">
            <a:off x="47563" y="928914"/>
            <a:ext cx="1569660" cy="369332"/>
          </a:xfrm>
          <a:prstGeom prst="rect">
            <a:avLst/>
          </a:prstGeom>
          <a:noFill/>
        </p:spPr>
        <p:txBody>
          <a:bodyPr wrap="none" rtlCol="0">
            <a:spAutoFit/>
          </a:bodyPr>
          <a:lstStyle/>
          <a:p>
            <a:r>
              <a:rPr lang="en-US" dirty="0" smtClean="0"/>
              <a:t>Spot intensity</a:t>
            </a:r>
            <a:endParaRPr lang="en-US" dirty="0"/>
          </a:p>
        </p:txBody>
      </p:sp>
    </p:spTree>
    <p:extLst>
      <p:ext uri="{BB962C8B-B14F-4D97-AF65-F5344CB8AC3E}">
        <p14:creationId xmlns:p14="http://schemas.microsoft.com/office/powerpoint/2010/main" val="3202285196"/>
      </p:ext>
    </p:extLst>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much H</a:t>
            </a:r>
            <a:r>
              <a:rPr lang="en-US" baseline="-25000" dirty="0" smtClean="0"/>
              <a:t>2</a:t>
            </a:r>
            <a:r>
              <a:rPr lang="en-US" dirty="0" smtClean="0"/>
              <a:t> are we making?</a:t>
            </a:r>
            <a:endParaRPr lang="en-US" dirty="0"/>
          </a:p>
        </p:txBody>
      </p:sp>
      <p:sp>
        <p:nvSpPr>
          <p:cNvPr id="3" name="Content Placeholder 2"/>
          <p:cNvSpPr>
            <a:spLocks noGrp="1"/>
          </p:cNvSpPr>
          <p:nvPr>
            <p:ph idx="1"/>
          </p:nvPr>
        </p:nvSpPr>
        <p:spPr/>
        <p:txBody>
          <a:bodyPr>
            <a:normAutofit lnSpcReduction="10000"/>
          </a:bodyPr>
          <a:lstStyle/>
          <a:p>
            <a:r>
              <a:rPr lang="en-US" sz="2800" dirty="0" err="1" smtClean="0">
                <a:latin typeface="Arial" panose="020B0604020202020204" pitchFamily="34" charset="0"/>
                <a:cs typeface="Arial" panose="020B0604020202020204" pitchFamily="34" charset="0"/>
              </a:rPr>
              <a:t>Meents</a:t>
            </a:r>
            <a:r>
              <a:rPr lang="en-US" sz="2800" dirty="0" smtClean="0">
                <a:latin typeface="Arial" panose="020B0604020202020204" pitchFamily="34" charset="0"/>
                <a:cs typeface="Arial" panose="020B0604020202020204" pitchFamily="34" charset="0"/>
              </a:rPr>
              <a:t> et al. (2010) claimed:</a:t>
            </a:r>
          </a:p>
          <a:p>
            <a:pPr marL="0" indent="0">
              <a:buNone/>
            </a:pPr>
            <a:r>
              <a:rPr lang="en-US" sz="2800" dirty="0" smtClean="0">
                <a:latin typeface="Arial" panose="020B0604020202020204" pitchFamily="34" charset="0"/>
                <a:cs typeface="Arial" panose="020B0604020202020204" pitchFamily="34" charset="0"/>
              </a:rPr>
              <a:t>    </a:t>
            </a:r>
            <a:r>
              <a:rPr lang="en-US" sz="2000" dirty="0" smtClean="0">
                <a:latin typeface="Courier New" panose="02070309020205020404" pitchFamily="49" charset="0"/>
                <a:cs typeface="Courier New" panose="02070309020205020404" pitchFamily="49" charset="0"/>
              </a:rPr>
              <a:t>"</a:t>
            </a:r>
            <a:r>
              <a:rPr lang="en-US" sz="2000" dirty="0">
                <a:latin typeface="Courier New" panose="02070309020205020404" pitchFamily="49" charset="0"/>
                <a:cs typeface="Courier New" panose="02070309020205020404" pitchFamily="49" charset="0"/>
              </a:rPr>
              <a:t>400 molecules of H2 for </a:t>
            </a:r>
            <a:r>
              <a:rPr lang="en-US" sz="2000" dirty="0" smtClean="0">
                <a:latin typeface="Courier New" panose="02070309020205020404" pitchFamily="49" charset="0"/>
                <a:cs typeface="Courier New" panose="02070309020205020404" pitchFamily="49" charset="0"/>
              </a:rPr>
              <a:t>every </a:t>
            </a:r>
            <a:r>
              <a:rPr lang="en-US" sz="2000" dirty="0">
                <a:latin typeface="Courier New" panose="02070309020205020404" pitchFamily="49" charset="0"/>
                <a:cs typeface="Courier New" panose="02070309020205020404" pitchFamily="49" charset="0"/>
              </a:rPr>
              <a:t>12.5 </a:t>
            </a:r>
            <a:r>
              <a:rPr lang="en-US" sz="2000" dirty="0" err="1">
                <a:latin typeface="Courier New" panose="02070309020205020404" pitchFamily="49" charset="0"/>
                <a:cs typeface="Courier New" panose="02070309020205020404" pitchFamily="49" charset="0"/>
              </a:rPr>
              <a:t>keV</a:t>
            </a:r>
            <a:r>
              <a:rPr lang="en-US" sz="2000" dirty="0">
                <a:latin typeface="Courier New" panose="02070309020205020404" pitchFamily="49" charset="0"/>
                <a:cs typeface="Courier New" panose="02070309020205020404" pitchFamily="49" charset="0"/>
              </a:rPr>
              <a:t> </a:t>
            </a:r>
            <a:r>
              <a:rPr lang="en-US" sz="2000" dirty="0" smtClean="0">
                <a:latin typeface="Courier New" panose="02070309020205020404" pitchFamily="49" charset="0"/>
                <a:cs typeface="Courier New" panose="02070309020205020404" pitchFamily="49" charset="0"/>
              </a:rPr>
              <a:t>photon“ </a:t>
            </a:r>
          </a:p>
          <a:p>
            <a:pPr marL="0" indent="0">
              <a:buNone/>
            </a:pPr>
            <a:r>
              <a:rPr lang="en-US" sz="2000" dirty="0">
                <a:latin typeface="Courier New" panose="02070309020205020404" pitchFamily="49" charset="0"/>
                <a:cs typeface="Courier New" panose="02070309020205020404" pitchFamily="49" charset="0"/>
              </a:rPr>
              <a:t> </a:t>
            </a:r>
            <a:r>
              <a:rPr lang="en-US" sz="2000" dirty="0" smtClean="0">
                <a:latin typeface="Courier New" panose="02070309020205020404" pitchFamily="49" charset="0"/>
                <a:cs typeface="Courier New" panose="02070309020205020404" pitchFamily="49" charset="0"/>
              </a:rPr>
              <a:t>  </a:t>
            </a:r>
            <a:r>
              <a:rPr lang="en-US" sz="2800" dirty="0" smtClean="0">
                <a:latin typeface="Arial" panose="020B0604020202020204" pitchFamily="34" charset="0"/>
                <a:cs typeface="Arial" panose="020B0604020202020204" pitchFamily="34" charset="0"/>
              </a:rPr>
              <a:t>= 3.3x10</a:t>
            </a:r>
            <a:r>
              <a:rPr lang="en-US" sz="2800" baseline="30000" dirty="0" smtClean="0">
                <a:latin typeface="Arial" panose="020B0604020202020204" pitchFamily="34" charset="0"/>
                <a:cs typeface="Arial" panose="020B0604020202020204" pitchFamily="34" charset="0"/>
              </a:rPr>
              <a:t>-7</a:t>
            </a:r>
            <a:r>
              <a:rPr lang="en-US" sz="2800" dirty="0" smtClean="0">
                <a:latin typeface="Arial" panose="020B0604020202020204" pitchFamily="34" charset="0"/>
                <a:cs typeface="Arial" panose="020B0604020202020204" pitchFamily="34" charset="0"/>
              </a:rPr>
              <a:t> </a:t>
            </a:r>
            <a:r>
              <a:rPr lang="en-US" sz="2800" dirty="0" err="1" smtClean="0">
                <a:latin typeface="Arial" panose="020B0604020202020204" pitchFamily="34" charset="0"/>
                <a:cs typeface="Arial" panose="020B0604020202020204" pitchFamily="34" charset="0"/>
              </a:rPr>
              <a:t>mol</a:t>
            </a:r>
            <a:r>
              <a:rPr lang="en-US" sz="2800" dirty="0" smtClean="0">
                <a:latin typeface="Arial" panose="020B0604020202020204" pitchFamily="34" charset="0"/>
                <a:cs typeface="Arial" panose="020B0604020202020204" pitchFamily="34" charset="0"/>
              </a:rPr>
              <a:t>/J</a:t>
            </a:r>
          </a:p>
          <a:p>
            <a:r>
              <a:rPr lang="en-US" sz="2800" dirty="0" smtClean="0">
                <a:latin typeface="Arial" panose="020B0604020202020204" pitchFamily="34" charset="0"/>
                <a:cs typeface="Arial" panose="020B0604020202020204" pitchFamily="34" charset="0"/>
              </a:rPr>
              <a:t>200 </a:t>
            </a:r>
            <a:r>
              <a:rPr lang="en-US" sz="2800" dirty="0" err="1" smtClean="0">
                <a:latin typeface="Arial" panose="020B0604020202020204" pitchFamily="34" charset="0"/>
                <a:cs typeface="Arial" panose="020B0604020202020204" pitchFamily="34" charset="0"/>
              </a:rPr>
              <a:t>kGy</a:t>
            </a:r>
            <a:r>
              <a:rPr lang="en-US" sz="2800" dirty="0" smtClean="0">
                <a:latin typeface="Arial" panose="020B0604020202020204" pitchFamily="34" charset="0"/>
                <a:cs typeface="Arial" panose="020B0604020202020204" pitchFamily="34" charset="0"/>
              </a:rPr>
              <a:t> to </a:t>
            </a:r>
            <a:r>
              <a:rPr lang="en-US" sz="2800" dirty="0">
                <a:latin typeface="Arial" panose="020B0604020202020204" pitchFamily="34" charset="0"/>
                <a:cs typeface="Arial" panose="020B0604020202020204" pitchFamily="34" charset="0"/>
              </a:rPr>
              <a:t>100 um</a:t>
            </a:r>
            <a:r>
              <a:rPr lang="en-US" sz="2800" baseline="30000" dirty="0">
                <a:latin typeface="Arial" panose="020B0604020202020204" pitchFamily="34" charset="0"/>
                <a:cs typeface="Arial" panose="020B0604020202020204" pitchFamily="34" charset="0"/>
              </a:rPr>
              <a:t>3</a:t>
            </a:r>
            <a:r>
              <a:rPr lang="en-US" sz="2800" dirty="0">
                <a:latin typeface="Arial" panose="020B0604020202020204" pitchFamily="34" charset="0"/>
                <a:cs typeface="Arial" panose="020B0604020202020204" pitchFamily="34" charset="0"/>
              </a:rPr>
              <a:t> </a:t>
            </a:r>
            <a:r>
              <a:rPr lang="en-US" sz="2800" dirty="0" smtClean="0">
                <a:latin typeface="Arial" panose="020B0604020202020204" pitchFamily="34" charset="0"/>
                <a:cs typeface="Arial" panose="020B0604020202020204" pitchFamily="34" charset="0"/>
              </a:rPr>
              <a:t>= 0.24 J</a:t>
            </a:r>
          </a:p>
          <a:p>
            <a:pPr marL="0" indent="0">
              <a:buNone/>
            </a:pPr>
            <a:r>
              <a:rPr lang="en-US" sz="2800" dirty="0" smtClean="0">
                <a:latin typeface="Arial" panose="020B0604020202020204" pitchFamily="34" charset="0"/>
                <a:cs typeface="Arial" panose="020B0604020202020204" pitchFamily="34" charset="0"/>
              </a:rPr>
              <a:t>    = 1.2x10</a:t>
            </a:r>
            <a:r>
              <a:rPr lang="en-US" sz="2800" baseline="30000" dirty="0" smtClean="0">
                <a:latin typeface="Arial" panose="020B0604020202020204" pitchFamily="34" charset="0"/>
                <a:cs typeface="Arial" panose="020B0604020202020204" pitchFamily="34" charset="0"/>
              </a:rPr>
              <a:t>-8  </a:t>
            </a:r>
            <a:r>
              <a:rPr lang="en-US" sz="2800" dirty="0" err="1" smtClean="0">
                <a:latin typeface="Arial" panose="020B0604020202020204" pitchFamily="34" charset="0"/>
                <a:cs typeface="Arial" panose="020B0604020202020204" pitchFamily="34" charset="0"/>
              </a:rPr>
              <a:t>mol</a:t>
            </a:r>
            <a:r>
              <a:rPr lang="en-US" sz="2800" dirty="0" smtClean="0">
                <a:latin typeface="Arial" panose="020B0604020202020204" pitchFamily="34" charset="0"/>
                <a:cs typeface="Arial" panose="020B0604020202020204" pitchFamily="34" charset="0"/>
              </a:rPr>
              <a:t> H</a:t>
            </a:r>
            <a:r>
              <a:rPr lang="en-US" sz="2800" baseline="-25000" dirty="0" smtClean="0">
                <a:latin typeface="Arial" panose="020B0604020202020204" pitchFamily="34" charset="0"/>
                <a:cs typeface="Arial" panose="020B0604020202020204" pitchFamily="34" charset="0"/>
              </a:rPr>
              <a:t>2</a:t>
            </a:r>
          </a:p>
          <a:p>
            <a:endParaRPr lang="en-US" sz="2800" dirty="0" smtClean="0">
              <a:latin typeface="Arial" panose="020B0604020202020204" pitchFamily="34" charset="0"/>
              <a:cs typeface="Arial" panose="020B0604020202020204" pitchFamily="34" charset="0"/>
            </a:endParaRPr>
          </a:p>
          <a:p>
            <a:r>
              <a:rPr lang="en-US" sz="2800" dirty="0" smtClean="0">
                <a:latin typeface="Arial" panose="020B0604020202020204" pitchFamily="34" charset="0"/>
                <a:cs typeface="Arial" panose="020B0604020202020204" pitchFamily="34" charset="0"/>
              </a:rPr>
              <a:t>100 um</a:t>
            </a:r>
            <a:r>
              <a:rPr lang="en-US" sz="2800" baseline="30000" dirty="0" smtClean="0">
                <a:latin typeface="Arial" panose="020B0604020202020204" pitchFamily="34" charset="0"/>
                <a:cs typeface="Arial" panose="020B0604020202020204" pitchFamily="34" charset="0"/>
              </a:rPr>
              <a:t>3</a:t>
            </a:r>
            <a:r>
              <a:rPr lang="en-US" sz="2800" dirty="0" smtClean="0">
                <a:latin typeface="Arial" panose="020B0604020202020204" pitchFamily="34" charset="0"/>
                <a:cs typeface="Arial" panose="020B0604020202020204" pitchFamily="34" charset="0"/>
              </a:rPr>
              <a:t> of water = 6.7x10</a:t>
            </a:r>
            <a:r>
              <a:rPr lang="en-US" sz="2800" baseline="30000" dirty="0" smtClean="0">
                <a:latin typeface="Arial" panose="020B0604020202020204" pitchFamily="34" charset="0"/>
                <a:cs typeface="Arial" panose="020B0604020202020204" pitchFamily="34" charset="0"/>
              </a:rPr>
              <a:t>-8</a:t>
            </a:r>
            <a:r>
              <a:rPr lang="en-US" sz="2800" dirty="0" smtClean="0">
                <a:latin typeface="Arial" panose="020B0604020202020204" pitchFamily="34" charset="0"/>
                <a:cs typeface="Arial" panose="020B0604020202020204" pitchFamily="34" charset="0"/>
              </a:rPr>
              <a:t> </a:t>
            </a:r>
            <a:r>
              <a:rPr lang="en-US" sz="2800" dirty="0" err="1" smtClean="0">
                <a:latin typeface="Arial" panose="020B0604020202020204" pitchFamily="34" charset="0"/>
                <a:cs typeface="Arial" panose="020B0604020202020204" pitchFamily="34" charset="0"/>
              </a:rPr>
              <a:t>mol</a:t>
            </a:r>
            <a:endParaRPr lang="en-US" sz="2800" dirty="0" smtClean="0">
              <a:latin typeface="Arial" panose="020B0604020202020204" pitchFamily="34" charset="0"/>
              <a:cs typeface="Arial" panose="020B0604020202020204" pitchFamily="34" charset="0"/>
            </a:endParaRPr>
          </a:p>
          <a:p>
            <a:endParaRPr lang="en-US" sz="2800" dirty="0">
              <a:latin typeface="Arial" panose="020B0604020202020204" pitchFamily="34" charset="0"/>
              <a:cs typeface="Arial" panose="020B0604020202020204" pitchFamily="34" charset="0"/>
            </a:endParaRPr>
          </a:p>
          <a:p>
            <a:pPr marL="0" indent="0">
              <a:buNone/>
            </a:pPr>
            <a:r>
              <a:rPr lang="en-US" sz="2800" dirty="0" smtClean="0">
                <a:latin typeface="Arial" panose="020B0604020202020204" pitchFamily="34" charset="0"/>
                <a:cs typeface="Arial" panose="020B0604020202020204" pitchFamily="34" charset="0"/>
              </a:rPr>
              <a:t>→ </a:t>
            </a:r>
            <a:r>
              <a:rPr lang="en-US" sz="2800" dirty="0" smtClean="0">
                <a:solidFill>
                  <a:srgbClr val="FF0000"/>
                </a:solidFill>
                <a:latin typeface="Arial" panose="020B0604020202020204" pitchFamily="34" charset="0"/>
                <a:cs typeface="Arial" panose="020B0604020202020204" pitchFamily="34" charset="0"/>
              </a:rPr>
              <a:t>18% </a:t>
            </a:r>
            <a:r>
              <a:rPr lang="en-US" sz="2800" dirty="0" smtClean="0">
                <a:latin typeface="Arial" panose="020B0604020202020204" pitchFamily="34" charset="0"/>
                <a:cs typeface="Arial" panose="020B0604020202020204" pitchFamily="34" charset="0"/>
              </a:rPr>
              <a:t>of water has reacted!</a:t>
            </a:r>
            <a:endParaRPr 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66016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2163762"/>
          </a:xfrm>
        </p:spPr>
        <p:txBody>
          <a:bodyPr/>
          <a:lstStyle/>
          <a:p>
            <a:r>
              <a:rPr lang="en-US" b="1" dirty="0" smtClean="0"/>
              <a:t>OK! OK!</a:t>
            </a:r>
            <a:br>
              <a:rPr lang="en-US" b="1" dirty="0" smtClean="0"/>
            </a:br>
            <a:r>
              <a:rPr lang="en-US" b="1" dirty="0" smtClean="0"/>
              <a:t>Now I am afraid!</a:t>
            </a:r>
            <a:endParaRPr lang="en-US" b="1" dirty="0"/>
          </a:p>
        </p:txBody>
      </p:sp>
      <p:sp>
        <p:nvSpPr>
          <p:cNvPr id="3" name="Content Placeholder 2"/>
          <p:cNvSpPr>
            <a:spLocks noGrp="1"/>
          </p:cNvSpPr>
          <p:nvPr>
            <p:ph idx="1"/>
          </p:nvPr>
        </p:nvSpPr>
        <p:spPr>
          <a:xfrm>
            <a:off x="457200" y="3425371"/>
            <a:ext cx="8229600" cy="2700792"/>
          </a:xfrm>
        </p:spPr>
        <p:txBody>
          <a:bodyPr/>
          <a:lstStyle/>
          <a:p>
            <a:pPr marL="0" indent="0" algn="ctr">
              <a:buNone/>
            </a:pPr>
            <a:r>
              <a:rPr lang="en-US" dirty="0" smtClean="0"/>
              <a:t>What should I </a:t>
            </a:r>
            <a:r>
              <a:rPr lang="en-US" b="1" dirty="0" smtClean="0"/>
              <a:t>do</a:t>
            </a:r>
            <a:r>
              <a:rPr lang="en-US" dirty="0" smtClean="0"/>
              <a:t>?</a:t>
            </a:r>
            <a:endParaRPr lang="en-US" dirty="0"/>
          </a:p>
        </p:txBody>
      </p:sp>
    </p:spTree>
    <p:extLst>
      <p:ext uri="{BB962C8B-B14F-4D97-AF65-F5344CB8AC3E}">
        <p14:creationId xmlns:p14="http://schemas.microsoft.com/office/powerpoint/2010/main" val="410778597"/>
      </p:ext>
    </p:extLst>
  </p:cSld>
  <p:clrMapOvr>
    <a:masterClrMapping/>
  </p:clrMapOvr>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Picture 2" descr="DSCN0118"/>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1638" y="-301625"/>
            <a:ext cx="9948863" cy="7461250"/>
          </a:xfrm>
          <a:prstGeom prst="rect">
            <a:avLst/>
          </a:prstGeom>
          <a:noFill/>
          <a:extLst>
            <a:ext uri="{909E8E84-426E-40DD-AFC4-6F175D3DCCD1}">
              <a14:hiddenFill xmlns:a14="http://schemas.microsoft.com/office/drawing/2010/main">
                <a:solidFill>
                  <a:srgbClr val="FFFFFF"/>
                </a:solidFill>
              </a14:hiddenFill>
            </a:ext>
          </a:extLst>
        </p:spPr>
      </p:pic>
      <p:sp>
        <p:nvSpPr>
          <p:cNvPr id="125955"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956" name="Rectangle 4"/>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957" name="Rectangle 5"/>
          <p:cNvSpPr>
            <a:spLocks noGrp="1" noChangeArrowheads="1"/>
          </p:cNvSpPr>
          <p:nvPr>
            <p:ph type="title"/>
          </p:nvPr>
        </p:nvSpPr>
        <p:spPr>
          <a:xfrm>
            <a:off x="457200" y="-207963"/>
            <a:ext cx="8229600" cy="1143001"/>
          </a:xfrm>
        </p:spPr>
        <p:txBody>
          <a:bodyPr/>
          <a:lstStyle/>
          <a:p>
            <a:r>
              <a:rPr lang="en-US" altLang="en-US"/>
              <a:t>oil is your friend</a:t>
            </a:r>
          </a:p>
        </p:txBody>
      </p:sp>
      <p:pic>
        <p:nvPicPr>
          <p:cNvPr id="125958"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15175" y="2341563"/>
            <a:ext cx="2028825" cy="451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5959" name="Picture 7"/>
          <p:cNvPicPr>
            <a:picLocks noChangeAspect="1" noChangeArrowheads="1"/>
          </p:cNvPicPr>
          <p:nvPr/>
        </p:nvPicPr>
        <p:blipFill>
          <a:blip r:embed="rId4">
            <a:extLst>
              <a:ext uri="{28A0092B-C50C-407E-A947-70E740481C1C}">
                <a14:useLocalDpi xmlns:a14="http://schemas.microsoft.com/office/drawing/2010/main" val="0"/>
              </a:ext>
            </a:extLst>
          </a:blip>
          <a:srcRect t="19780" r="21605" b="18414"/>
          <a:stretch>
            <a:fillRect/>
          </a:stretch>
        </p:blipFill>
        <p:spPr bwMode="auto">
          <a:xfrm>
            <a:off x="-404813" y="4806950"/>
            <a:ext cx="3317876" cy="2227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5960"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9088" y="1933575"/>
            <a:ext cx="3171826" cy="2686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595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2595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259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p:txBody>
          <a:bodyPr/>
          <a:lstStyle/>
          <a:p>
            <a:r>
              <a:rPr lang="en-US" altLang="en-US" sz="5400"/>
              <a:t>opened drop:</a:t>
            </a:r>
            <a:br>
              <a:rPr lang="en-US" altLang="en-US" sz="5400"/>
            </a:br>
            <a:r>
              <a:rPr lang="en-US" altLang="en-US" sz="4000"/>
              <a:t>you have ~30 seconds!</a:t>
            </a:r>
          </a:p>
        </p:txBody>
      </p:sp>
      <p:sp>
        <p:nvSpPr>
          <p:cNvPr id="126979" name="Freeform 3"/>
          <p:cNvSpPr>
            <a:spLocks/>
          </p:cNvSpPr>
          <p:nvPr/>
        </p:nvSpPr>
        <p:spPr bwMode="auto">
          <a:xfrm>
            <a:off x="2841625" y="5167313"/>
            <a:ext cx="2905125" cy="857250"/>
          </a:xfrm>
          <a:custGeom>
            <a:avLst/>
            <a:gdLst>
              <a:gd name="T0" fmla="*/ 851 w 1830"/>
              <a:gd name="T1" fmla="*/ 6 h 540"/>
              <a:gd name="T2" fmla="*/ 912 w 1830"/>
              <a:gd name="T3" fmla="*/ 7 h 540"/>
              <a:gd name="T4" fmla="*/ 979 w 1830"/>
              <a:gd name="T5" fmla="*/ 7 h 540"/>
              <a:gd name="T6" fmla="*/ 1065 w 1830"/>
              <a:gd name="T7" fmla="*/ 15 h 540"/>
              <a:gd name="T8" fmla="*/ 1168 w 1830"/>
              <a:gd name="T9" fmla="*/ 30 h 540"/>
              <a:gd name="T10" fmla="*/ 1252 w 1830"/>
              <a:gd name="T11" fmla="*/ 45 h 540"/>
              <a:gd name="T12" fmla="*/ 1358 w 1830"/>
              <a:gd name="T13" fmla="*/ 71 h 540"/>
              <a:gd name="T14" fmla="*/ 1469 w 1830"/>
              <a:gd name="T15" fmla="*/ 109 h 540"/>
              <a:gd name="T16" fmla="*/ 1574 w 1830"/>
              <a:gd name="T17" fmla="*/ 154 h 540"/>
              <a:gd name="T18" fmla="*/ 1636 w 1830"/>
              <a:gd name="T19" fmla="*/ 188 h 540"/>
              <a:gd name="T20" fmla="*/ 1713 w 1830"/>
              <a:gd name="T21" fmla="*/ 233 h 540"/>
              <a:gd name="T22" fmla="*/ 1759 w 1830"/>
              <a:gd name="T23" fmla="*/ 268 h 540"/>
              <a:gd name="T24" fmla="*/ 1781 w 1830"/>
              <a:gd name="T25" fmla="*/ 293 h 540"/>
              <a:gd name="T26" fmla="*/ 1791 w 1830"/>
              <a:gd name="T27" fmla="*/ 302 h 540"/>
              <a:gd name="T28" fmla="*/ 1544 w 1830"/>
              <a:gd name="T29" fmla="*/ 449 h 540"/>
              <a:gd name="T30" fmla="*/ 1037 w 1830"/>
              <a:gd name="T31" fmla="*/ 529 h 540"/>
              <a:gd name="T32" fmla="*/ 111 w 1830"/>
              <a:gd name="T33" fmla="*/ 382 h 540"/>
              <a:gd name="T34" fmla="*/ 374 w 1830"/>
              <a:gd name="T35" fmla="*/ 143 h 540"/>
              <a:gd name="T36" fmla="*/ 572 w 1830"/>
              <a:gd name="T37" fmla="*/ 53 h 540"/>
              <a:gd name="T38" fmla="*/ 720 w 1830"/>
              <a:gd name="T39" fmla="*/ 20 h 540"/>
              <a:gd name="T40" fmla="*/ 851 w 1830"/>
              <a:gd name="T41"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0" h="540">
                <a:moveTo>
                  <a:pt x="851" y="6"/>
                </a:moveTo>
                <a:cubicBezTo>
                  <a:pt x="883" y="0"/>
                  <a:pt x="890" y="7"/>
                  <a:pt x="912" y="7"/>
                </a:cubicBezTo>
                <a:cubicBezTo>
                  <a:pt x="933" y="7"/>
                  <a:pt x="953" y="6"/>
                  <a:pt x="979" y="7"/>
                </a:cubicBezTo>
                <a:cubicBezTo>
                  <a:pt x="1004" y="9"/>
                  <a:pt x="1033" y="11"/>
                  <a:pt x="1065" y="15"/>
                </a:cubicBezTo>
                <a:cubicBezTo>
                  <a:pt x="1096" y="19"/>
                  <a:pt x="1136" y="24"/>
                  <a:pt x="1168" y="30"/>
                </a:cubicBezTo>
                <a:cubicBezTo>
                  <a:pt x="1199" y="35"/>
                  <a:pt x="1220" y="38"/>
                  <a:pt x="1252" y="45"/>
                </a:cubicBezTo>
                <a:cubicBezTo>
                  <a:pt x="1284" y="52"/>
                  <a:pt x="1322" y="61"/>
                  <a:pt x="1358" y="71"/>
                </a:cubicBezTo>
                <a:cubicBezTo>
                  <a:pt x="1394" y="82"/>
                  <a:pt x="1433" y="96"/>
                  <a:pt x="1469" y="109"/>
                </a:cubicBezTo>
                <a:cubicBezTo>
                  <a:pt x="1505" y="123"/>
                  <a:pt x="1546" y="141"/>
                  <a:pt x="1574" y="154"/>
                </a:cubicBezTo>
                <a:cubicBezTo>
                  <a:pt x="1602" y="167"/>
                  <a:pt x="1613" y="175"/>
                  <a:pt x="1636" y="188"/>
                </a:cubicBezTo>
                <a:cubicBezTo>
                  <a:pt x="1659" y="201"/>
                  <a:pt x="1692" y="219"/>
                  <a:pt x="1713" y="233"/>
                </a:cubicBezTo>
                <a:cubicBezTo>
                  <a:pt x="1733" y="246"/>
                  <a:pt x="1748" y="258"/>
                  <a:pt x="1759" y="268"/>
                </a:cubicBezTo>
                <a:cubicBezTo>
                  <a:pt x="1771" y="278"/>
                  <a:pt x="1776" y="287"/>
                  <a:pt x="1781" y="293"/>
                </a:cubicBezTo>
                <a:cubicBezTo>
                  <a:pt x="1786" y="299"/>
                  <a:pt x="1830" y="276"/>
                  <a:pt x="1791" y="302"/>
                </a:cubicBezTo>
                <a:cubicBezTo>
                  <a:pt x="1751" y="328"/>
                  <a:pt x="1669" y="411"/>
                  <a:pt x="1544" y="449"/>
                </a:cubicBezTo>
                <a:cubicBezTo>
                  <a:pt x="1418" y="487"/>
                  <a:pt x="1276" y="540"/>
                  <a:pt x="1037" y="529"/>
                </a:cubicBezTo>
                <a:cubicBezTo>
                  <a:pt x="798" y="518"/>
                  <a:pt x="222" y="446"/>
                  <a:pt x="111" y="382"/>
                </a:cubicBezTo>
                <a:cubicBezTo>
                  <a:pt x="0" y="318"/>
                  <a:pt x="297" y="198"/>
                  <a:pt x="374" y="143"/>
                </a:cubicBezTo>
                <a:cubicBezTo>
                  <a:pt x="451" y="88"/>
                  <a:pt x="514" y="73"/>
                  <a:pt x="572" y="53"/>
                </a:cubicBezTo>
                <a:cubicBezTo>
                  <a:pt x="630" y="33"/>
                  <a:pt x="674" y="28"/>
                  <a:pt x="720" y="20"/>
                </a:cubicBezTo>
                <a:cubicBezTo>
                  <a:pt x="766" y="12"/>
                  <a:pt x="824" y="9"/>
                  <a:pt x="851" y="6"/>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0" name="Freeform 4"/>
          <p:cNvSpPr>
            <a:spLocks/>
          </p:cNvSpPr>
          <p:nvPr/>
        </p:nvSpPr>
        <p:spPr bwMode="auto">
          <a:xfrm>
            <a:off x="-1703388" y="2362200"/>
            <a:ext cx="11834813" cy="5210175"/>
          </a:xfrm>
          <a:custGeom>
            <a:avLst/>
            <a:gdLst>
              <a:gd name="T0" fmla="*/ 3723 w 7455"/>
              <a:gd name="T1" fmla="*/ 2238 h 3282"/>
              <a:gd name="T2" fmla="*/ 3768 w 7455"/>
              <a:gd name="T3" fmla="*/ 2238 h 3282"/>
              <a:gd name="T4" fmla="*/ 3827 w 7455"/>
              <a:gd name="T5" fmla="*/ 2238 h 3282"/>
              <a:gd name="T6" fmla="*/ 3905 w 7455"/>
              <a:gd name="T7" fmla="*/ 2233 h 3282"/>
              <a:gd name="T8" fmla="*/ 3987 w 7455"/>
              <a:gd name="T9" fmla="*/ 2226 h 3282"/>
              <a:gd name="T10" fmla="*/ 4123 w 7455"/>
              <a:gd name="T11" fmla="*/ 2209 h 3282"/>
              <a:gd name="T12" fmla="*/ 4250 w 7455"/>
              <a:gd name="T13" fmla="*/ 2184 h 3282"/>
              <a:gd name="T14" fmla="*/ 4406 w 7455"/>
              <a:gd name="T15" fmla="*/ 2140 h 3282"/>
              <a:gd name="T16" fmla="*/ 4536 w 7455"/>
              <a:gd name="T17" fmla="*/ 2091 h 3282"/>
              <a:gd name="T18" fmla="*/ 4637 w 7455"/>
              <a:gd name="T19" fmla="*/ 2042 h 3282"/>
              <a:gd name="T20" fmla="*/ 4731 w 7455"/>
              <a:gd name="T21" fmla="*/ 1983 h 3282"/>
              <a:gd name="T22" fmla="*/ 4804 w 7455"/>
              <a:gd name="T23" fmla="*/ 1921 h 3282"/>
              <a:gd name="T24" fmla="*/ 4845 w 7455"/>
              <a:gd name="T25" fmla="*/ 1878 h 3282"/>
              <a:gd name="T26" fmla="*/ 4892 w 7455"/>
              <a:gd name="T27" fmla="*/ 1842 h 3282"/>
              <a:gd name="T28" fmla="*/ 5163 w 7455"/>
              <a:gd name="T29" fmla="*/ 1836 h 3282"/>
              <a:gd name="T30" fmla="*/ 5330 w 7455"/>
              <a:gd name="T31" fmla="*/ 1836 h 3282"/>
              <a:gd name="T32" fmla="*/ 5408 w 7455"/>
              <a:gd name="T33" fmla="*/ 1794 h 3282"/>
              <a:gd name="T34" fmla="*/ 5414 w 7455"/>
              <a:gd name="T35" fmla="*/ 1674 h 3282"/>
              <a:gd name="T36" fmla="*/ 5418 w 7455"/>
              <a:gd name="T37" fmla="*/ 1540 h 3282"/>
              <a:gd name="T38" fmla="*/ 5417 w 7455"/>
              <a:gd name="T39" fmla="*/ 849 h 3282"/>
              <a:gd name="T40" fmla="*/ 5414 w 7455"/>
              <a:gd name="T41" fmla="*/ 534 h 3282"/>
              <a:gd name="T42" fmla="*/ 5435 w 7455"/>
              <a:gd name="T43" fmla="*/ 411 h 3282"/>
              <a:gd name="T44" fmla="*/ 5492 w 7455"/>
              <a:gd name="T45" fmla="*/ 291 h 3282"/>
              <a:gd name="T46" fmla="*/ 5639 w 7455"/>
              <a:gd name="T47" fmla="*/ 195 h 3282"/>
              <a:gd name="T48" fmla="*/ 5927 w 7455"/>
              <a:gd name="T49" fmla="*/ 183 h 3282"/>
              <a:gd name="T50" fmla="*/ 6308 w 7455"/>
              <a:gd name="T51" fmla="*/ 180 h 3282"/>
              <a:gd name="T52" fmla="*/ 6743 w 7455"/>
              <a:gd name="T53" fmla="*/ 177 h 3282"/>
              <a:gd name="T54" fmla="*/ 7127 w 7455"/>
              <a:gd name="T55" fmla="*/ 183 h 3282"/>
              <a:gd name="T56" fmla="*/ 7289 w 7455"/>
              <a:gd name="T57" fmla="*/ 180 h 3282"/>
              <a:gd name="T58" fmla="*/ 7310 w 7455"/>
              <a:gd name="T59" fmla="*/ 446 h 3282"/>
              <a:gd name="T60" fmla="*/ 7063 w 7455"/>
              <a:gd name="T61" fmla="*/ 2857 h 3282"/>
              <a:gd name="T62" fmla="*/ 4957 w 7455"/>
              <a:gd name="T63" fmla="*/ 2947 h 3282"/>
              <a:gd name="T64" fmla="*/ 736 w 7455"/>
              <a:gd name="T65" fmla="*/ 2873 h 3282"/>
              <a:gd name="T66" fmla="*/ 538 w 7455"/>
              <a:gd name="T67" fmla="*/ 495 h 3282"/>
              <a:gd name="T68" fmla="*/ 563 w 7455"/>
              <a:gd name="T69" fmla="*/ 198 h 3282"/>
              <a:gd name="T70" fmla="*/ 1583 w 7455"/>
              <a:gd name="T71" fmla="*/ 165 h 3282"/>
              <a:gd name="T72" fmla="*/ 2060 w 7455"/>
              <a:gd name="T73" fmla="*/ 171 h 3282"/>
              <a:gd name="T74" fmla="*/ 2240 w 7455"/>
              <a:gd name="T75" fmla="*/ 255 h 3282"/>
              <a:gd name="T76" fmla="*/ 2342 w 7455"/>
              <a:gd name="T77" fmla="*/ 474 h 3282"/>
              <a:gd name="T78" fmla="*/ 2336 w 7455"/>
              <a:gd name="T79" fmla="*/ 1146 h 3282"/>
              <a:gd name="T80" fmla="*/ 2339 w 7455"/>
              <a:gd name="T81" fmla="*/ 1719 h 3282"/>
              <a:gd name="T82" fmla="*/ 2351 w 7455"/>
              <a:gd name="T83" fmla="*/ 1842 h 3282"/>
              <a:gd name="T84" fmla="*/ 2456 w 7455"/>
              <a:gd name="T85" fmla="*/ 1881 h 3282"/>
              <a:gd name="T86" fmla="*/ 2793 w 7455"/>
              <a:gd name="T87" fmla="*/ 1886 h 3282"/>
              <a:gd name="T88" fmla="*/ 2990 w 7455"/>
              <a:gd name="T89" fmla="*/ 2034 h 3282"/>
              <a:gd name="T90" fmla="*/ 3155 w 7455"/>
              <a:gd name="T91" fmla="*/ 2165 h 3282"/>
              <a:gd name="T92" fmla="*/ 3426 w 7455"/>
              <a:gd name="T93" fmla="*/ 2223 h 3282"/>
              <a:gd name="T94" fmla="*/ 3723 w 7455"/>
              <a:gd name="T95" fmla="*/ 2238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5" h="3282">
                <a:moveTo>
                  <a:pt x="3723" y="2238"/>
                </a:moveTo>
                <a:cubicBezTo>
                  <a:pt x="3763" y="2232"/>
                  <a:pt x="3751" y="2238"/>
                  <a:pt x="3768" y="2238"/>
                </a:cubicBezTo>
                <a:cubicBezTo>
                  <a:pt x="3786" y="2238"/>
                  <a:pt x="3804" y="2238"/>
                  <a:pt x="3827" y="2238"/>
                </a:cubicBezTo>
                <a:cubicBezTo>
                  <a:pt x="3850" y="2237"/>
                  <a:pt x="3878" y="2234"/>
                  <a:pt x="3905" y="2233"/>
                </a:cubicBezTo>
                <a:cubicBezTo>
                  <a:pt x="3931" y="2231"/>
                  <a:pt x="3950" y="2230"/>
                  <a:pt x="3987" y="2226"/>
                </a:cubicBezTo>
                <a:cubicBezTo>
                  <a:pt x="4023" y="2222"/>
                  <a:pt x="4079" y="2216"/>
                  <a:pt x="4123" y="2209"/>
                </a:cubicBezTo>
                <a:cubicBezTo>
                  <a:pt x="4167" y="2202"/>
                  <a:pt x="4203" y="2195"/>
                  <a:pt x="4250" y="2184"/>
                </a:cubicBezTo>
                <a:cubicBezTo>
                  <a:pt x="4298" y="2172"/>
                  <a:pt x="4358" y="2155"/>
                  <a:pt x="4406" y="2140"/>
                </a:cubicBezTo>
                <a:cubicBezTo>
                  <a:pt x="4454" y="2124"/>
                  <a:pt x="4498" y="2107"/>
                  <a:pt x="4536" y="2091"/>
                </a:cubicBezTo>
                <a:cubicBezTo>
                  <a:pt x="4575" y="2074"/>
                  <a:pt x="4604" y="2060"/>
                  <a:pt x="4637" y="2042"/>
                </a:cubicBezTo>
                <a:cubicBezTo>
                  <a:pt x="4669" y="2024"/>
                  <a:pt x="4703" y="2003"/>
                  <a:pt x="4731" y="1983"/>
                </a:cubicBezTo>
                <a:cubicBezTo>
                  <a:pt x="4759" y="1962"/>
                  <a:pt x="4785" y="1938"/>
                  <a:pt x="4804" y="1921"/>
                </a:cubicBezTo>
                <a:cubicBezTo>
                  <a:pt x="4823" y="1904"/>
                  <a:pt x="4830" y="1891"/>
                  <a:pt x="4845" y="1878"/>
                </a:cubicBezTo>
                <a:cubicBezTo>
                  <a:pt x="4860" y="1865"/>
                  <a:pt x="4839" y="1849"/>
                  <a:pt x="4892" y="1842"/>
                </a:cubicBezTo>
                <a:cubicBezTo>
                  <a:pt x="4945" y="1835"/>
                  <a:pt x="5090" y="1837"/>
                  <a:pt x="5163" y="1836"/>
                </a:cubicBezTo>
                <a:cubicBezTo>
                  <a:pt x="5236" y="1835"/>
                  <a:pt x="5289" y="1843"/>
                  <a:pt x="5330" y="1836"/>
                </a:cubicBezTo>
                <a:cubicBezTo>
                  <a:pt x="5371" y="1829"/>
                  <a:pt x="5394" y="1821"/>
                  <a:pt x="5408" y="1794"/>
                </a:cubicBezTo>
                <a:cubicBezTo>
                  <a:pt x="5422" y="1767"/>
                  <a:pt x="5412" y="1716"/>
                  <a:pt x="5414" y="1674"/>
                </a:cubicBezTo>
                <a:cubicBezTo>
                  <a:pt x="5416" y="1632"/>
                  <a:pt x="5418" y="1677"/>
                  <a:pt x="5418" y="1540"/>
                </a:cubicBezTo>
                <a:cubicBezTo>
                  <a:pt x="5418" y="1403"/>
                  <a:pt x="5418" y="1017"/>
                  <a:pt x="5417" y="849"/>
                </a:cubicBezTo>
                <a:cubicBezTo>
                  <a:pt x="5416" y="681"/>
                  <a:pt x="5411" y="607"/>
                  <a:pt x="5414" y="534"/>
                </a:cubicBezTo>
                <a:cubicBezTo>
                  <a:pt x="5417" y="461"/>
                  <a:pt x="5422" y="452"/>
                  <a:pt x="5435" y="411"/>
                </a:cubicBezTo>
                <a:cubicBezTo>
                  <a:pt x="5448" y="370"/>
                  <a:pt x="5458" y="327"/>
                  <a:pt x="5492" y="291"/>
                </a:cubicBezTo>
                <a:cubicBezTo>
                  <a:pt x="5526" y="255"/>
                  <a:pt x="5567" y="213"/>
                  <a:pt x="5639" y="195"/>
                </a:cubicBezTo>
                <a:cubicBezTo>
                  <a:pt x="5711" y="177"/>
                  <a:pt x="5816" y="185"/>
                  <a:pt x="5927" y="183"/>
                </a:cubicBezTo>
                <a:cubicBezTo>
                  <a:pt x="6038" y="181"/>
                  <a:pt x="6172" y="181"/>
                  <a:pt x="6308" y="180"/>
                </a:cubicBezTo>
                <a:cubicBezTo>
                  <a:pt x="6444" y="179"/>
                  <a:pt x="6607" y="177"/>
                  <a:pt x="6743" y="177"/>
                </a:cubicBezTo>
                <a:cubicBezTo>
                  <a:pt x="6879" y="177"/>
                  <a:pt x="7036" y="182"/>
                  <a:pt x="7127" y="183"/>
                </a:cubicBezTo>
                <a:cubicBezTo>
                  <a:pt x="7218" y="184"/>
                  <a:pt x="7259" y="136"/>
                  <a:pt x="7289" y="180"/>
                </a:cubicBezTo>
                <a:cubicBezTo>
                  <a:pt x="7319" y="224"/>
                  <a:pt x="7348" y="0"/>
                  <a:pt x="7310" y="446"/>
                </a:cubicBezTo>
                <a:cubicBezTo>
                  <a:pt x="7272" y="892"/>
                  <a:pt x="7455" y="2440"/>
                  <a:pt x="7063" y="2857"/>
                </a:cubicBezTo>
                <a:cubicBezTo>
                  <a:pt x="6671" y="3274"/>
                  <a:pt x="6011" y="2944"/>
                  <a:pt x="4957" y="2947"/>
                </a:cubicBezTo>
                <a:cubicBezTo>
                  <a:pt x="3903" y="2950"/>
                  <a:pt x="1472" y="3282"/>
                  <a:pt x="736" y="2873"/>
                </a:cubicBezTo>
                <a:cubicBezTo>
                  <a:pt x="0" y="2464"/>
                  <a:pt x="567" y="941"/>
                  <a:pt x="538" y="495"/>
                </a:cubicBezTo>
                <a:cubicBezTo>
                  <a:pt x="509" y="49"/>
                  <a:pt x="389" y="253"/>
                  <a:pt x="563" y="198"/>
                </a:cubicBezTo>
                <a:cubicBezTo>
                  <a:pt x="737" y="143"/>
                  <a:pt x="1334" y="169"/>
                  <a:pt x="1583" y="165"/>
                </a:cubicBezTo>
                <a:cubicBezTo>
                  <a:pt x="1832" y="161"/>
                  <a:pt x="1951" y="156"/>
                  <a:pt x="2060" y="171"/>
                </a:cubicBezTo>
                <a:cubicBezTo>
                  <a:pt x="2169" y="186"/>
                  <a:pt x="2193" y="204"/>
                  <a:pt x="2240" y="255"/>
                </a:cubicBezTo>
                <a:cubicBezTo>
                  <a:pt x="2287" y="306"/>
                  <a:pt x="2326" y="326"/>
                  <a:pt x="2342" y="474"/>
                </a:cubicBezTo>
                <a:cubicBezTo>
                  <a:pt x="2358" y="622"/>
                  <a:pt x="2336" y="939"/>
                  <a:pt x="2336" y="1146"/>
                </a:cubicBezTo>
                <a:cubicBezTo>
                  <a:pt x="2336" y="1353"/>
                  <a:pt x="2337" y="1603"/>
                  <a:pt x="2339" y="1719"/>
                </a:cubicBezTo>
                <a:cubicBezTo>
                  <a:pt x="2341" y="1835"/>
                  <a:pt x="2332" y="1815"/>
                  <a:pt x="2351" y="1842"/>
                </a:cubicBezTo>
                <a:cubicBezTo>
                  <a:pt x="2370" y="1869"/>
                  <a:pt x="2382" y="1874"/>
                  <a:pt x="2456" y="1881"/>
                </a:cubicBezTo>
                <a:cubicBezTo>
                  <a:pt x="2530" y="1888"/>
                  <a:pt x="2704" y="1861"/>
                  <a:pt x="2793" y="1886"/>
                </a:cubicBezTo>
                <a:cubicBezTo>
                  <a:pt x="2882" y="1911"/>
                  <a:pt x="2930" y="1988"/>
                  <a:pt x="2990" y="2034"/>
                </a:cubicBezTo>
                <a:cubicBezTo>
                  <a:pt x="3050" y="2080"/>
                  <a:pt x="3082" y="2134"/>
                  <a:pt x="3155" y="2165"/>
                </a:cubicBezTo>
                <a:cubicBezTo>
                  <a:pt x="3228" y="2196"/>
                  <a:pt x="3331" y="2211"/>
                  <a:pt x="3426" y="2223"/>
                </a:cubicBezTo>
                <a:cubicBezTo>
                  <a:pt x="3521" y="2235"/>
                  <a:pt x="3661" y="2235"/>
                  <a:pt x="3723" y="2238"/>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26981" name="Group 5"/>
          <p:cNvGrpSpPr>
            <a:grpSpLocks/>
          </p:cNvGrpSpPr>
          <p:nvPr/>
        </p:nvGrpSpPr>
        <p:grpSpPr bwMode="auto">
          <a:xfrm>
            <a:off x="5197475" y="5548313"/>
            <a:ext cx="277813" cy="238125"/>
            <a:chOff x="3192" y="2215"/>
            <a:chExt cx="920" cy="943"/>
          </a:xfrm>
        </p:grpSpPr>
        <p:sp>
          <p:nvSpPr>
            <p:cNvPr id="126982" name="Freeform 6"/>
            <p:cNvSpPr>
              <a:spLocks/>
            </p:cNvSpPr>
            <p:nvPr/>
          </p:nvSpPr>
          <p:spPr bwMode="auto">
            <a:xfrm>
              <a:off x="3192" y="2220"/>
              <a:ext cx="918" cy="938"/>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3" name="Line 7"/>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4" name="Line 8"/>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5" name="Line 9"/>
            <p:cNvSpPr>
              <a:spLocks noChangeShapeType="1"/>
            </p:cNvSpPr>
            <p:nvPr/>
          </p:nvSpPr>
          <p:spPr bwMode="auto">
            <a:xfrm flipV="1">
              <a:off x="3791" y="2408"/>
              <a:ext cx="138" cy="51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6" name="Line 10"/>
            <p:cNvSpPr>
              <a:spLocks noChangeShapeType="1"/>
            </p:cNvSpPr>
            <p:nvPr/>
          </p:nvSpPr>
          <p:spPr bwMode="auto">
            <a:xfrm flipV="1">
              <a:off x="3992" y="2383"/>
              <a:ext cx="120" cy="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7" name="Freeform 11"/>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8" name="Freeform 12"/>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9" name="Freeform 13"/>
            <p:cNvSpPr>
              <a:spLocks/>
            </p:cNvSpPr>
            <p:nvPr/>
          </p:nvSpPr>
          <p:spPr bwMode="auto">
            <a:xfrm>
              <a:off x="3930" y="2338"/>
              <a:ext cx="182" cy="70"/>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90" name="Freeform 14"/>
            <p:cNvSpPr>
              <a:spLocks/>
            </p:cNvSpPr>
            <p:nvPr/>
          </p:nvSpPr>
          <p:spPr bwMode="auto">
            <a:xfrm>
              <a:off x="3412" y="2215"/>
              <a:ext cx="698" cy="167"/>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26991" name="Freeform 15"/>
          <p:cNvSpPr>
            <a:spLocks/>
          </p:cNvSpPr>
          <p:nvPr/>
        </p:nvSpPr>
        <p:spPr bwMode="auto">
          <a:xfrm>
            <a:off x="-4402138" y="2506663"/>
            <a:ext cx="6708776" cy="457200"/>
          </a:xfrm>
          <a:custGeom>
            <a:avLst/>
            <a:gdLst>
              <a:gd name="T0" fmla="*/ 0 w 4226"/>
              <a:gd name="T1" fmla="*/ 50 h 288"/>
              <a:gd name="T2" fmla="*/ 1242 w 4226"/>
              <a:gd name="T3" fmla="*/ 42 h 288"/>
              <a:gd name="T4" fmla="*/ 2987 w 4226"/>
              <a:gd name="T5" fmla="*/ 34 h 288"/>
              <a:gd name="T6" fmla="*/ 4024 w 4226"/>
              <a:gd name="T7" fmla="*/ 42 h 288"/>
              <a:gd name="T8" fmla="*/ 4197 w 4226"/>
              <a:gd name="T9" fmla="*/ 288 h 288"/>
            </a:gdLst>
            <a:ahLst/>
            <a:cxnLst>
              <a:cxn ang="0">
                <a:pos x="T0" y="T1"/>
              </a:cxn>
              <a:cxn ang="0">
                <a:pos x="T2" y="T3"/>
              </a:cxn>
              <a:cxn ang="0">
                <a:pos x="T4" y="T5"/>
              </a:cxn>
              <a:cxn ang="0">
                <a:pos x="T6" y="T7"/>
              </a:cxn>
              <a:cxn ang="0">
                <a:pos x="T8" y="T9"/>
              </a:cxn>
            </a:cxnLst>
            <a:rect l="0" t="0" r="r" b="b"/>
            <a:pathLst>
              <a:path w="4226" h="288">
                <a:moveTo>
                  <a:pt x="0" y="50"/>
                </a:moveTo>
                <a:cubicBezTo>
                  <a:pt x="207" y="49"/>
                  <a:pt x="744" y="45"/>
                  <a:pt x="1242" y="42"/>
                </a:cubicBezTo>
                <a:cubicBezTo>
                  <a:pt x="1740" y="39"/>
                  <a:pt x="2523" y="34"/>
                  <a:pt x="2987" y="34"/>
                </a:cubicBezTo>
                <a:cubicBezTo>
                  <a:pt x="3451" y="34"/>
                  <a:pt x="3822" y="0"/>
                  <a:pt x="4024" y="42"/>
                </a:cubicBezTo>
                <a:cubicBezTo>
                  <a:pt x="4226" y="84"/>
                  <a:pt x="4161" y="237"/>
                  <a:pt x="4197" y="288"/>
                </a:cubicBezTo>
              </a:path>
            </a:pathLst>
          </a:custGeom>
          <a:noFill/>
          <a:ln w="101600">
            <a:solidFill>
              <a:srgbClr val="BEBEBE"/>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92" name="Freeform 16"/>
          <p:cNvSpPr>
            <a:spLocks/>
          </p:cNvSpPr>
          <p:nvPr/>
        </p:nvSpPr>
        <p:spPr bwMode="auto">
          <a:xfrm>
            <a:off x="6570663" y="2573338"/>
            <a:ext cx="2795587" cy="469900"/>
          </a:xfrm>
          <a:custGeom>
            <a:avLst/>
            <a:gdLst>
              <a:gd name="T0" fmla="*/ 0 w 1761"/>
              <a:gd name="T1" fmla="*/ 296 h 296"/>
              <a:gd name="T2" fmla="*/ 214 w 1761"/>
              <a:gd name="T3" fmla="*/ 58 h 296"/>
              <a:gd name="T4" fmla="*/ 453 w 1761"/>
              <a:gd name="T5" fmla="*/ 16 h 296"/>
              <a:gd name="T6" fmla="*/ 1761 w 1761"/>
              <a:gd name="T7" fmla="*/ 0 h 296"/>
            </a:gdLst>
            <a:ahLst/>
            <a:cxnLst>
              <a:cxn ang="0">
                <a:pos x="T0" y="T1"/>
              </a:cxn>
              <a:cxn ang="0">
                <a:pos x="T2" y="T3"/>
              </a:cxn>
              <a:cxn ang="0">
                <a:pos x="T4" y="T5"/>
              </a:cxn>
              <a:cxn ang="0">
                <a:pos x="T6" y="T7"/>
              </a:cxn>
            </a:cxnLst>
            <a:rect l="0" t="0" r="r" b="b"/>
            <a:pathLst>
              <a:path w="1761" h="296">
                <a:moveTo>
                  <a:pt x="0" y="296"/>
                </a:moveTo>
                <a:cubicBezTo>
                  <a:pt x="69" y="200"/>
                  <a:pt x="139" y="105"/>
                  <a:pt x="214" y="58"/>
                </a:cubicBezTo>
                <a:cubicBezTo>
                  <a:pt x="289" y="11"/>
                  <a:pt x="195" y="26"/>
                  <a:pt x="453" y="16"/>
                </a:cubicBezTo>
                <a:cubicBezTo>
                  <a:pt x="711" y="6"/>
                  <a:pt x="1489" y="3"/>
                  <a:pt x="1761" y="0"/>
                </a:cubicBezTo>
              </a:path>
            </a:pathLst>
          </a:custGeom>
          <a:noFill/>
          <a:ln w="88900">
            <a:solidFill>
              <a:srgbClr val="BEBEBE"/>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93" name="Oval 17"/>
          <p:cNvSpPr>
            <a:spLocks noChangeArrowheads="1"/>
          </p:cNvSpPr>
          <p:nvPr/>
        </p:nvSpPr>
        <p:spPr bwMode="auto">
          <a:xfrm>
            <a:off x="2547938" y="2952750"/>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6994" name="Oval 18"/>
          <p:cNvSpPr>
            <a:spLocks noChangeArrowheads="1"/>
          </p:cNvSpPr>
          <p:nvPr/>
        </p:nvSpPr>
        <p:spPr bwMode="auto">
          <a:xfrm>
            <a:off x="6018213" y="3130550"/>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6995" name="Oval 19"/>
          <p:cNvSpPr>
            <a:spLocks noChangeArrowheads="1"/>
          </p:cNvSpPr>
          <p:nvPr/>
        </p:nvSpPr>
        <p:spPr bwMode="auto">
          <a:xfrm>
            <a:off x="4262438" y="3675063"/>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6996" name="Oval 20"/>
          <p:cNvSpPr>
            <a:spLocks noChangeArrowheads="1"/>
          </p:cNvSpPr>
          <p:nvPr/>
        </p:nvSpPr>
        <p:spPr bwMode="auto">
          <a:xfrm>
            <a:off x="3005138" y="3409950"/>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6997" name="Oval 21"/>
          <p:cNvSpPr>
            <a:spLocks noChangeArrowheads="1"/>
          </p:cNvSpPr>
          <p:nvPr/>
        </p:nvSpPr>
        <p:spPr bwMode="auto">
          <a:xfrm>
            <a:off x="2543175" y="4906963"/>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6998" name="Oval 22"/>
          <p:cNvSpPr>
            <a:spLocks noChangeArrowheads="1"/>
          </p:cNvSpPr>
          <p:nvPr/>
        </p:nvSpPr>
        <p:spPr bwMode="auto">
          <a:xfrm>
            <a:off x="3154363" y="4564063"/>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6999" name="Oval 23"/>
          <p:cNvSpPr>
            <a:spLocks noChangeArrowheads="1"/>
          </p:cNvSpPr>
          <p:nvPr/>
        </p:nvSpPr>
        <p:spPr bwMode="auto">
          <a:xfrm>
            <a:off x="5108575" y="3997325"/>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7000" name="Oval 24"/>
          <p:cNvSpPr>
            <a:spLocks noChangeArrowheads="1"/>
          </p:cNvSpPr>
          <p:nvPr/>
        </p:nvSpPr>
        <p:spPr bwMode="auto">
          <a:xfrm>
            <a:off x="4464050" y="3079750"/>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7001" name="Oval 25"/>
          <p:cNvSpPr>
            <a:spLocks noChangeArrowheads="1"/>
          </p:cNvSpPr>
          <p:nvPr/>
        </p:nvSpPr>
        <p:spPr bwMode="auto">
          <a:xfrm>
            <a:off x="3767138" y="4171950"/>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7002" name="Oval 26"/>
          <p:cNvSpPr>
            <a:spLocks noChangeArrowheads="1"/>
          </p:cNvSpPr>
          <p:nvPr/>
        </p:nvSpPr>
        <p:spPr bwMode="auto">
          <a:xfrm>
            <a:off x="5226050" y="3657600"/>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7003" name="Oval 27"/>
          <p:cNvSpPr>
            <a:spLocks noChangeArrowheads="1"/>
          </p:cNvSpPr>
          <p:nvPr/>
        </p:nvSpPr>
        <p:spPr bwMode="auto">
          <a:xfrm>
            <a:off x="5365750" y="4841875"/>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7004" name="Oval 28"/>
          <p:cNvSpPr>
            <a:spLocks noChangeArrowheads="1"/>
          </p:cNvSpPr>
          <p:nvPr/>
        </p:nvSpPr>
        <p:spPr bwMode="auto">
          <a:xfrm>
            <a:off x="6249988" y="4249738"/>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7005" name="Oval 29"/>
          <p:cNvSpPr>
            <a:spLocks noChangeArrowheads="1"/>
          </p:cNvSpPr>
          <p:nvPr/>
        </p:nvSpPr>
        <p:spPr bwMode="auto">
          <a:xfrm>
            <a:off x="3562350" y="3090863"/>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7006" name="Oval 30"/>
          <p:cNvSpPr>
            <a:spLocks noChangeArrowheads="1"/>
          </p:cNvSpPr>
          <p:nvPr/>
        </p:nvSpPr>
        <p:spPr bwMode="auto">
          <a:xfrm>
            <a:off x="6496050" y="4876800"/>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7007" name="Oval 31"/>
          <p:cNvSpPr>
            <a:spLocks noChangeArrowheads="1"/>
          </p:cNvSpPr>
          <p:nvPr/>
        </p:nvSpPr>
        <p:spPr bwMode="auto">
          <a:xfrm>
            <a:off x="4129088" y="4756150"/>
            <a:ext cx="88900" cy="8890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7008" name="Freeform 32"/>
          <p:cNvSpPr>
            <a:spLocks/>
          </p:cNvSpPr>
          <p:nvPr/>
        </p:nvSpPr>
        <p:spPr bwMode="auto">
          <a:xfrm>
            <a:off x="3148013" y="1841500"/>
            <a:ext cx="2190750" cy="2717800"/>
          </a:xfrm>
          <a:custGeom>
            <a:avLst/>
            <a:gdLst>
              <a:gd name="T0" fmla="*/ 766 w 1380"/>
              <a:gd name="T1" fmla="*/ 17 h 1712"/>
              <a:gd name="T2" fmla="*/ 905 w 1380"/>
              <a:gd name="T3" fmla="*/ 469 h 1712"/>
              <a:gd name="T4" fmla="*/ 1029 w 1380"/>
              <a:gd name="T5" fmla="*/ 765 h 1712"/>
              <a:gd name="T6" fmla="*/ 1358 w 1380"/>
              <a:gd name="T7" fmla="*/ 1243 h 1712"/>
              <a:gd name="T8" fmla="*/ 1160 w 1380"/>
              <a:gd name="T9" fmla="*/ 1588 h 1712"/>
              <a:gd name="T10" fmla="*/ 708 w 1380"/>
              <a:gd name="T11" fmla="*/ 1712 h 1712"/>
              <a:gd name="T12" fmla="*/ 206 w 1380"/>
              <a:gd name="T13" fmla="*/ 1588 h 1712"/>
              <a:gd name="T14" fmla="*/ 25 w 1380"/>
              <a:gd name="T15" fmla="*/ 1226 h 1712"/>
              <a:gd name="T16" fmla="*/ 354 w 1380"/>
              <a:gd name="T17" fmla="*/ 774 h 1712"/>
              <a:gd name="T18" fmla="*/ 511 w 1380"/>
              <a:gd name="T19" fmla="*/ 568 h 1712"/>
              <a:gd name="T20" fmla="*/ 766 w 1380"/>
              <a:gd name="T21" fmla="*/ 17 h 1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0" h="1712">
                <a:moveTo>
                  <a:pt x="766" y="17"/>
                </a:moveTo>
                <a:cubicBezTo>
                  <a:pt x="832" y="0"/>
                  <a:pt x="861" y="344"/>
                  <a:pt x="905" y="469"/>
                </a:cubicBezTo>
                <a:cubicBezTo>
                  <a:pt x="949" y="594"/>
                  <a:pt x="954" y="636"/>
                  <a:pt x="1029" y="765"/>
                </a:cubicBezTo>
                <a:cubicBezTo>
                  <a:pt x="1104" y="894"/>
                  <a:pt x="1336" y="1106"/>
                  <a:pt x="1358" y="1243"/>
                </a:cubicBezTo>
                <a:cubicBezTo>
                  <a:pt x="1380" y="1380"/>
                  <a:pt x="1268" y="1510"/>
                  <a:pt x="1160" y="1588"/>
                </a:cubicBezTo>
                <a:cubicBezTo>
                  <a:pt x="1052" y="1666"/>
                  <a:pt x="867" y="1712"/>
                  <a:pt x="708" y="1712"/>
                </a:cubicBezTo>
                <a:cubicBezTo>
                  <a:pt x="549" y="1712"/>
                  <a:pt x="320" y="1669"/>
                  <a:pt x="206" y="1588"/>
                </a:cubicBezTo>
                <a:cubicBezTo>
                  <a:pt x="92" y="1507"/>
                  <a:pt x="0" y="1362"/>
                  <a:pt x="25" y="1226"/>
                </a:cubicBezTo>
                <a:cubicBezTo>
                  <a:pt x="50" y="1090"/>
                  <a:pt x="273" y="884"/>
                  <a:pt x="354" y="774"/>
                </a:cubicBezTo>
                <a:cubicBezTo>
                  <a:pt x="435" y="664"/>
                  <a:pt x="442" y="694"/>
                  <a:pt x="511" y="568"/>
                </a:cubicBezTo>
                <a:cubicBezTo>
                  <a:pt x="580" y="442"/>
                  <a:pt x="686" y="42"/>
                  <a:pt x="766" y="17"/>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7009" name="Text Box 33"/>
          <p:cNvSpPr txBox="1">
            <a:spLocks noChangeArrowheads="1"/>
          </p:cNvSpPr>
          <p:nvPr/>
        </p:nvSpPr>
        <p:spPr bwMode="auto">
          <a:xfrm>
            <a:off x="3957638" y="3343275"/>
            <a:ext cx="5413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2800"/>
              <a:t>oil</a:t>
            </a:r>
          </a:p>
        </p:txBody>
      </p:sp>
    </p:spTree>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Freeform 2"/>
          <p:cNvSpPr>
            <a:spLocks/>
          </p:cNvSpPr>
          <p:nvPr/>
        </p:nvSpPr>
        <p:spPr bwMode="auto">
          <a:xfrm>
            <a:off x="1103313" y="3706813"/>
            <a:ext cx="6664325" cy="2460625"/>
          </a:xfrm>
          <a:custGeom>
            <a:avLst/>
            <a:gdLst>
              <a:gd name="T0" fmla="*/ 457 w 4198"/>
              <a:gd name="T1" fmla="*/ 140 h 1550"/>
              <a:gd name="T2" fmla="*/ 605 w 4198"/>
              <a:gd name="T3" fmla="*/ 428 h 1550"/>
              <a:gd name="T4" fmla="*/ 836 w 4198"/>
              <a:gd name="T5" fmla="*/ 478 h 1550"/>
              <a:gd name="T6" fmla="*/ 1156 w 4198"/>
              <a:gd name="T7" fmla="*/ 486 h 1550"/>
              <a:gd name="T8" fmla="*/ 2991 w 4198"/>
              <a:gd name="T9" fmla="*/ 494 h 1550"/>
              <a:gd name="T10" fmla="*/ 3485 w 4198"/>
              <a:gd name="T11" fmla="*/ 453 h 1550"/>
              <a:gd name="T12" fmla="*/ 3699 w 4198"/>
              <a:gd name="T13" fmla="*/ 313 h 1550"/>
              <a:gd name="T14" fmla="*/ 3781 w 4198"/>
              <a:gd name="T15" fmla="*/ 264 h 1550"/>
              <a:gd name="T16" fmla="*/ 3831 w 4198"/>
              <a:gd name="T17" fmla="*/ 1342 h 1550"/>
              <a:gd name="T18" fmla="*/ 1576 w 4198"/>
              <a:gd name="T19" fmla="*/ 1514 h 1550"/>
              <a:gd name="T20" fmla="*/ 202 w 4198"/>
              <a:gd name="T21" fmla="*/ 1259 h 1550"/>
              <a:gd name="T22" fmla="*/ 366 w 4198"/>
              <a:gd name="T23" fmla="*/ 0 h 1550"/>
              <a:gd name="T24" fmla="*/ 457 w 4198"/>
              <a:gd name="T25" fmla="*/ 14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98" h="1550">
                <a:moveTo>
                  <a:pt x="457" y="140"/>
                </a:moveTo>
                <a:cubicBezTo>
                  <a:pt x="499" y="256"/>
                  <a:pt x="542" y="372"/>
                  <a:pt x="605" y="428"/>
                </a:cubicBezTo>
                <a:cubicBezTo>
                  <a:pt x="668" y="484"/>
                  <a:pt x="744" y="468"/>
                  <a:pt x="836" y="478"/>
                </a:cubicBezTo>
                <a:cubicBezTo>
                  <a:pt x="928" y="488"/>
                  <a:pt x="797" y="483"/>
                  <a:pt x="1156" y="486"/>
                </a:cubicBezTo>
                <a:cubicBezTo>
                  <a:pt x="1515" y="489"/>
                  <a:pt x="2603" y="499"/>
                  <a:pt x="2991" y="494"/>
                </a:cubicBezTo>
                <a:cubicBezTo>
                  <a:pt x="3379" y="489"/>
                  <a:pt x="3367" y="483"/>
                  <a:pt x="3485" y="453"/>
                </a:cubicBezTo>
                <a:cubicBezTo>
                  <a:pt x="3603" y="423"/>
                  <a:pt x="3650" y="345"/>
                  <a:pt x="3699" y="313"/>
                </a:cubicBezTo>
                <a:cubicBezTo>
                  <a:pt x="3748" y="281"/>
                  <a:pt x="3759" y="93"/>
                  <a:pt x="3781" y="264"/>
                </a:cubicBezTo>
                <a:cubicBezTo>
                  <a:pt x="3803" y="435"/>
                  <a:pt x="4198" y="1134"/>
                  <a:pt x="3831" y="1342"/>
                </a:cubicBezTo>
                <a:cubicBezTo>
                  <a:pt x="3464" y="1550"/>
                  <a:pt x="2181" y="1528"/>
                  <a:pt x="1576" y="1514"/>
                </a:cubicBezTo>
                <a:cubicBezTo>
                  <a:pt x="971" y="1500"/>
                  <a:pt x="404" y="1511"/>
                  <a:pt x="202" y="1259"/>
                </a:cubicBezTo>
                <a:cubicBezTo>
                  <a:pt x="0" y="1007"/>
                  <a:pt x="183" y="503"/>
                  <a:pt x="366" y="0"/>
                </a:cubicBezTo>
                <a:cubicBezTo>
                  <a:pt x="366" y="0"/>
                  <a:pt x="457" y="140"/>
                  <a:pt x="457" y="140"/>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03" name="Rectangle 3"/>
          <p:cNvSpPr>
            <a:spLocks noGrp="1" noChangeArrowheads="1"/>
          </p:cNvSpPr>
          <p:nvPr>
            <p:ph type="title"/>
          </p:nvPr>
        </p:nvSpPr>
        <p:spPr/>
        <p:txBody>
          <a:bodyPr/>
          <a:lstStyle/>
          <a:p>
            <a:r>
              <a:rPr lang="en-US" altLang="en-US" sz="5400"/>
              <a:t>oiled drop:</a:t>
            </a:r>
            <a:br>
              <a:rPr lang="en-US" altLang="en-US" sz="5400"/>
            </a:br>
            <a:r>
              <a:rPr lang="en-US" altLang="en-US" sz="4000"/>
              <a:t>you have ~3 hours</a:t>
            </a:r>
          </a:p>
        </p:txBody>
      </p:sp>
      <p:sp>
        <p:nvSpPr>
          <p:cNvPr id="128004" name="Freeform 4"/>
          <p:cNvSpPr>
            <a:spLocks/>
          </p:cNvSpPr>
          <p:nvPr/>
        </p:nvSpPr>
        <p:spPr bwMode="auto">
          <a:xfrm>
            <a:off x="2841625" y="5167313"/>
            <a:ext cx="2905125" cy="857250"/>
          </a:xfrm>
          <a:custGeom>
            <a:avLst/>
            <a:gdLst>
              <a:gd name="T0" fmla="*/ 851 w 1830"/>
              <a:gd name="T1" fmla="*/ 6 h 540"/>
              <a:gd name="T2" fmla="*/ 912 w 1830"/>
              <a:gd name="T3" fmla="*/ 7 h 540"/>
              <a:gd name="T4" fmla="*/ 979 w 1830"/>
              <a:gd name="T5" fmla="*/ 7 h 540"/>
              <a:gd name="T6" fmla="*/ 1065 w 1830"/>
              <a:gd name="T7" fmla="*/ 15 h 540"/>
              <a:gd name="T8" fmla="*/ 1168 w 1830"/>
              <a:gd name="T9" fmla="*/ 30 h 540"/>
              <a:gd name="T10" fmla="*/ 1252 w 1830"/>
              <a:gd name="T11" fmla="*/ 45 h 540"/>
              <a:gd name="T12" fmla="*/ 1358 w 1830"/>
              <a:gd name="T13" fmla="*/ 71 h 540"/>
              <a:gd name="T14" fmla="*/ 1469 w 1830"/>
              <a:gd name="T15" fmla="*/ 109 h 540"/>
              <a:gd name="T16" fmla="*/ 1574 w 1830"/>
              <a:gd name="T17" fmla="*/ 154 h 540"/>
              <a:gd name="T18" fmla="*/ 1636 w 1830"/>
              <a:gd name="T19" fmla="*/ 188 h 540"/>
              <a:gd name="T20" fmla="*/ 1713 w 1830"/>
              <a:gd name="T21" fmla="*/ 233 h 540"/>
              <a:gd name="T22" fmla="*/ 1759 w 1830"/>
              <a:gd name="T23" fmla="*/ 268 h 540"/>
              <a:gd name="T24" fmla="*/ 1781 w 1830"/>
              <a:gd name="T25" fmla="*/ 293 h 540"/>
              <a:gd name="T26" fmla="*/ 1791 w 1830"/>
              <a:gd name="T27" fmla="*/ 302 h 540"/>
              <a:gd name="T28" fmla="*/ 1544 w 1830"/>
              <a:gd name="T29" fmla="*/ 449 h 540"/>
              <a:gd name="T30" fmla="*/ 1037 w 1830"/>
              <a:gd name="T31" fmla="*/ 529 h 540"/>
              <a:gd name="T32" fmla="*/ 111 w 1830"/>
              <a:gd name="T33" fmla="*/ 382 h 540"/>
              <a:gd name="T34" fmla="*/ 374 w 1830"/>
              <a:gd name="T35" fmla="*/ 143 h 540"/>
              <a:gd name="T36" fmla="*/ 572 w 1830"/>
              <a:gd name="T37" fmla="*/ 53 h 540"/>
              <a:gd name="T38" fmla="*/ 720 w 1830"/>
              <a:gd name="T39" fmla="*/ 20 h 540"/>
              <a:gd name="T40" fmla="*/ 851 w 1830"/>
              <a:gd name="T41"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0" h="540">
                <a:moveTo>
                  <a:pt x="851" y="6"/>
                </a:moveTo>
                <a:cubicBezTo>
                  <a:pt x="883" y="0"/>
                  <a:pt x="890" y="7"/>
                  <a:pt x="912" y="7"/>
                </a:cubicBezTo>
                <a:cubicBezTo>
                  <a:pt x="933" y="7"/>
                  <a:pt x="953" y="6"/>
                  <a:pt x="979" y="7"/>
                </a:cubicBezTo>
                <a:cubicBezTo>
                  <a:pt x="1004" y="9"/>
                  <a:pt x="1033" y="11"/>
                  <a:pt x="1065" y="15"/>
                </a:cubicBezTo>
                <a:cubicBezTo>
                  <a:pt x="1096" y="19"/>
                  <a:pt x="1136" y="24"/>
                  <a:pt x="1168" y="30"/>
                </a:cubicBezTo>
                <a:cubicBezTo>
                  <a:pt x="1199" y="35"/>
                  <a:pt x="1220" y="38"/>
                  <a:pt x="1252" y="45"/>
                </a:cubicBezTo>
                <a:cubicBezTo>
                  <a:pt x="1284" y="52"/>
                  <a:pt x="1322" y="61"/>
                  <a:pt x="1358" y="71"/>
                </a:cubicBezTo>
                <a:cubicBezTo>
                  <a:pt x="1394" y="82"/>
                  <a:pt x="1433" y="96"/>
                  <a:pt x="1469" y="109"/>
                </a:cubicBezTo>
                <a:cubicBezTo>
                  <a:pt x="1505" y="123"/>
                  <a:pt x="1546" y="141"/>
                  <a:pt x="1574" y="154"/>
                </a:cubicBezTo>
                <a:cubicBezTo>
                  <a:pt x="1602" y="167"/>
                  <a:pt x="1613" y="175"/>
                  <a:pt x="1636" y="188"/>
                </a:cubicBezTo>
                <a:cubicBezTo>
                  <a:pt x="1659" y="201"/>
                  <a:pt x="1692" y="219"/>
                  <a:pt x="1713" y="233"/>
                </a:cubicBezTo>
                <a:cubicBezTo>
                  <a:pt x="1733" y="246"/>
                  <a:pt x="1748" y="258"/>
                  <a:pt x="1759" y="268"/>
                </a:cubicBezTo>
                <a:cubicBezTo>
                  <a:pt x="1771" y="278"/>
                  <a:pt x="1776" y="287"/>
                  <a:pt x="1781" y="293"/>
                </a:cubicBezTo>
                <a:cubicBezTo>
                  <a:pt x="1786" y="299"/>
                  <a:pt x="1830" y="276"/>
                  <a:pt x="1791" y="302"/>
                </a:cubicBezTo>
                <a:cubicBezTo>
                  <a:pt x="1751" y="328"/>
                  <a:pt x="1669" y="411"/>
                  <a:pt x="1544" y="449"/>
                </a:cubicBezTo>
                <a:cubicBezTo>
                  <a:pt x="1418" y="487"/>
                  <a:pt x="1276" y="540"/>
                  <a:pt x="1037" y="529"/>
                </a:cubicBezTo>
                <a:cubicBezTo>
                  <a:pt x="798" y="518"/>
                  <a:pt x="222" y="446"/>
                  <a:pt x="111" y="382"/>
                </a:cubicBezTo>
                <a:cubicBezTo>
                  <a:pt x="0" y="318"/>
                  <a:pt x="297" y="198"/>
                  <a:pt x="374" y="143"/>
                </a:cubicBezTo>
                <a:cubicBezTo>
                  <a:pt x="451" y="88"/>
                  <a:pt x="514" y="73"/>
                  <a:pt x="572" y="53"/>
                </a:cubicBezTo>
                <a:cubicBezTo>
                  <a:pt x="630" y="33"/>
                  <a:pt x="674" y="28"/>
                  <a:pt x="720" y="20"/>
                </a:cubicBezTo>
                <a:cubicBezTo>
                  <a:pt x="766" y="12"/>
                  <a:pt x="824" y="9"/>
                  <a:pt x="851" y="6"/>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05" name="Freeform 5"/>
          <p:cNvSpPr>
            <a:spLocks/>
          </p:cNvSpPr>
          <p:nvPr/>
        </p:nvSpPr>
        <p:spPr bwMode="auto">
          <a:xfrm>
            <a:off x="-1703388" y="2362200"/>
            <a:ext cx="11834813" cy="5210175"/>
          </a:xfrm>
          <a:custGeom>
            <a:avLst/>
            <a:gdLst>
              <a:gd name="T0" fmla="*/ 3723 w 7455"/>
              <a:gd name="T1" fmla="*/ 2238 h 3282"/>
              <a:gd name="T2" fmla="*/ 3768 w 7455"/>
              <a:gd name="T3" fmla="*/ 2238 h 3282"/>
              <a:gd name="T4" fmla="*/ 3827 w 7455"/>
              <a:gd name="T5" fmla="*/ 2238 h 3282"/>
              <a:gd name="T6" fmla="*/ 3905 w 7455"/>
              <a:gd name="T7" fmla="*/ 2233 h 3282"/>
              <a:gd name="T8" fmla="*/ 3987 w 7455"/>
              <a:gd name="T9" fmla="*/ 2226 h 3282"/>
              <a:gd name="T10" fmla="*/ 4123 w 7455"/>
              <a:gd name="T11" fmla="*/ 2209 h 3282"/>
              <a:gd name="T12" fmla="*/ 4250 w 7455"/>
              <a:gd name="T13" fmla="*/ 2184 h 3282"/>
              <a:gd name="T14" fmla="*/ 4406 w 7455"/>
              <a:gd name="T15" fmla="*/ 2140 h 3282"/>
              <a:gd name="T16" fmla="*/ 4536 w 7455"/>
              <a:gd name="T17" fmla="*/ 2091 h 3282"/>
              <a:gd name="T18" fmla="*/ 4637 w 7455"/>
              <a:gd name="T19" fmla="*/ 2042 h 3282"/>
              <a:gd name="T20" fmla="*/ 4731 w 7455"/>
              <a:gd name="T21" fmla="*/ 1983 h 3282"/>
              <a:gd name="T22" fmla="*/ 4804 w 7455"/>
              <a:gd name="T23" fmla="*/ 1921 h 3282"/>
              <a:gd name="T24" fmla="*/ 4845 w 7455"/>
              <a:gd name="T25" fmla="*/ 1878 h 3282"/>
              <a:gd name="T26" fmla="*/ 4892 w 7455"/>
              <a:gd name="T27" fmla="*/ 1842 h 3282"/>
              <a:gd name="T28" fmla="*/ 5163 w 7455"/>
              <a:gd name="T29" fmla="*/ 1836 h 3282"/>
              <a:gd name="T30" fmla="*/ 5330 w 7455"/>
              <a:gd name="T31" fmla="*/ 1836 h 3282"/>
              <a:gd name="T32" fmla="*/ 5408 w 7455"/>
              <a:gd name="T33" fmla="*/ 1794 h 3282"/>
              <a:gd name="T34" fmla="*/ 5414 w 7455"/>
              <a:gd name="T35" fmla="*/ 1674 h 3282"/>
              <a:gd name="T36" fmla="*/ 5418 w 7455"/>
              <a:gd name="T37" fmla="*/ 1540 h 3282"/>
              <a:gd name="T38" fmla="*/ 5417 w 7455"/>
              <a:gd name="T39" fmla="*/ 849 h 3282"/>
              <a:gd name="T40" fmla="*/ 5414 w 7455"/>
              <a:gd name="T41" fmla="*/ 534 h 3282"/>
              <a:gd name="T42" fmla="*/ 5435 w 7455"/>
              <a:gd name="T43" fmla="*/ 411 h 3282"/>
              <a:gd name="T44" fmla="*/ 5492 w 7455"/>
              <a:gd name="T45" fmla="*/ 291 h 3282"/>
              <a:gd name="T46" fmla="*/ 5639 w 7455"/>
              <a:gd name="T47" fmla="*/ 195 h 3282"/>
              <a:gd name="T48" fmla="*/ 5927 w 7455"/>
              <a:gd name="T49" fmla="*/ 183 h 3282"/>
              <a:gd name="T50" fmla="*/ 6308 w 7455"/>
              <a:gd name="T51" fmla="*/ 180 h 3282"/>
              <a:gd name="T52" fmla="*/ 6743 w 7455"/>
              <a:gd name="T53" fmla="*/ 177 h 3282"/>
              <a:gd name="T54" fmla="*/ 7127 w 7455"/>
              <a:gd name="T55" fmla="*/ 183 h 3282"/>
              <a:gd name="T56" fmla="*/ 7289 w 7455"/>
              <a:gd name="T57" fmla="*/ 180 h 3282"/>
              <a:gd name="T58" fmla="*/ 7310 w 7455"/>
              <a:gd name="T59" fmla="*/ 446 h 3282"/>
              <a:gd name="T60" fmla="*/ 7063 w 7455"/>
              <a:gd name="T61" fmla="*/ 2857 h 3282"/>
              <a:gd name="T62" fmla="*/ 4957 w 7455"/>
              <a:gd name="T63" fmla="*/ 2947 h 3282"/>
              <a:gd name="T64" fmla="*/ 736 w 7455"/>
              <a:gd name="T65" fmla="*/ 2873 h 3282"/>
              <a:gd name="T66" fmla="*/ 538 w 7455"/>
              <a:gd name="T67" fmla="*/ 495 h 3282"/>
              <a:gd name="T68" fmla="*/ 563 w 7455"/>
              <a:gd name="T69" fmla="*/ 198 h 3282"/>
              <a:gd name="T70" fmla="*/ 1583 w 7455"/>
              <a:gd name="T71" fmla="*/ 165 h 3282"/>
              <a:gd name="T72" fmla="*/ 2060 w 7455"/>
              <a:gd name="T73" fmla="*/ 171 h 3282"/>
              <a:gd name="T74" fmla="*/ 2240 w 7455"/>
              <a:gd name="T75" fmla="*/ 255 h 3282"/>
              <a:gd name="T76" fmla="*/ 2342 w 7455"/>
              <a:gd name="T77" fmla="*/ 474 h 3282"/>
              <a:gd name="T78" fmla="*/ 2336 w 7455"/>
              <a:gd name="T79" fmla="*/ 1146 h 3282"/>
              <a:gd name="T80" fmla="*/ 2339 w 7455"/>
              <a:gd name="T81" fmla="*/ 1719 h 3282"/>
              <a:gd name="T82" fmla="*/ 2351 w 7455"/>
              <a:gd name="T83" fmla="*/ 1842 h 3282"/>
              <a:gd name="T84" fmla="*/ 2456 w 7455"/>
              <a:gd name="T85" fmla="*/ 1881 h 3282"/>
              <a:gd name="T86" fmla="*/ 2793 w 7455"/>
              <a:gd name="T87" fmla="*/ 1886 h 3282"/>
              <a:gd name="T88" fmla="*/ 2990 w 7455"/>
              <a:gd name="T89" fmla="*/ 2034 h 3282"/>
              <a:gd name="T90" fmla="*/ 3155 w 7455"/>
              <a:gd name="T91" fmla="*/ 2165 h 3282"/>
              <a:gd name="T92" fmla="*/ 3426 w 7455"/>
              <a:gd name="T93" fmla="*/ 2223 h 3282"/>
              <a:gd name="T94" fmla="*/ 3723 w 7455"/>
              <a:gd name="T95" fmla="*/ 2238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5" h="3282">
                <a:moveTo>
                  <a:pt x="3723" y="2238"/>
                </a:moveTo>
                <a:cubicBezTo>
                  <a:pt x="3763" y="2232"/>
                  <a:pt x="3751" y="2238"/>
                  <a:pt x="3768" y="2238"/>
                </a:cubicBezTo>
                <a:cubicBezTo>
                  <a:pt x="3786" y="2238"/>
                  <a:pt x="3804" y="2238"/>
                  <a:pt x="3827" y="2238"/>
                </a:cubicBezTo>
                <a:cubicBezTo>
                  <a:pt x="3850" y="2237"/>
                  <a:pt x="3878" y="2234"/>
                  <a:pt x="3905" y="2233"/>
                </a:cubicBezTo>
                <a:cubicBezTo>
                  <a:pt x="3931" y="2231"/>
                  <a:pt x="3950" y="2230"/>
                  <a:pt x="3987" y="2226"/>
                </a:cubicBezTo>
                <a:cubicBezTo>
                  <a:pt x="4023" y="2222"/>
                  <a:pt x="4079" y="2216"/>
                  <a:pt x="4123" y="2209"/>
                </a:cubicBezTo>
                <a:cubicBezTo>
                  <a:pt x="4167" y="2202"/>
                  <a:pt x="4203" y="2195"/>
                  <a:pt x="4250" y="2184"/>
                </a:cubicBezTo>
                <a:cubicBezTo>
                  <a:pt x="4298" y="2172"/>
                  <a:pt x="4358" y="2155"/>
                  <a:pt x="4406" y="2140"/>
                </a:cubicBezTo>
                <a:cubicBezTo>
                  <a:pt x="4454" y="2124"/>
                  <a:pt x="4498" y="2107"/>
                  <a:pt x="4536" y="2091"/>
                </a:cubicBezTo>
                <a:cubicBezTo>
                  <a:pt x="4575" y="2074"/>
                  <a:pt x="4604" y="2060"/>
                  <a:pt x="4637" y="2042"/>
                </a:cubicBezTo>
                <a:cubicBezTo>
                  <a:pt x="4669" y="2024"/>
                  <a:pt x="4703" y="2003"/>
                  <a:pt x="4731" y="1983"/>
                </a:cubicBezTo>
                <a:cubicBezTo>
                  <a:pt x="4759" y="1962"/>
                  <a:pt x="4785" y="1938"/>
                  <a:pt x="4804" y="1921"/>
                </a:cubicBezTo>
                <a:cubicBezTo>
                  <a:pt x="4823" y="1904"/>
                  <a:pt x="4830" y="1891"/>
                  <a:pt x="4845" y="1878"/>
                </a:cubicBezTo>
                <a:cubicBezTo>
                  <a:pt x="4860" y="1865"/>
                  <a:pt x="4839" y="1849"/>
                  <a:pt x="4892" y="1842"/>
                </a:cubicBezTo>
                <a:cubicBezTo>
                  <a:pt x="4945" y="1835"/>
                  <a:pt x="5090" y="1837"/>
                  <a:pt x="5163" y="1836"/>
                </a:cubicBezTo>
                <a:cubicBezTo>
                  <a:pt x="5236" y="1835"/>
                  <a:pt x="5289" y="1843"/>
                  <a:pt x="5330" y="1836"/>
                </a:cubicBezTo>
                <a:cubicBezTo>
                  <a:pt x="5371" y="1829"/>
                  <a:pt x="5394" y="1821"/>
                  <a:pt x="5408" y="1794"/>
                </a:cubicBezTo>
                <a:cubicBezTo>
                  <a:pt x="5422" y="1767"/>
                  <a:pt x="5412" y="1716"/>
                  <a:pt x="5414" y="1674"/>
                </a:cubicBezTo>
                <a:cubicBezTo>
                  <a:pt x="5416" y="1632"/>
                  <a:pt x="5418" y="1677"/>
                  <a:pt x="5418" y="1540"/>
                </a:cubicBezTo>
                <a:cubicBezTo>
                  <a:pt x="5418" y="1403"/>
                  <a:pt x="5418" y="1017"/>
                  <a:pt x="5417" y="849"/>
                </a:cubicBezTo>
                <a:cubicBezTo>
                  <a:pt x="5416" y="681"/>
                  <a:pt x="5411" y="607"/>
                  <a:pt x="5414" y="534"/>
                </a:cubicBezTo>
                <a:cubicBezTo>
                  <a:pt x="5417" y="461"/>
                  <a:pt x="5422" y="452"/>
                  <a:pt x="5435" y="411"/>
                </a:cubicBezTo>
                <a:cubicBezTo>
                  <a:pt x="5448" y="370"/>
                  <a:pt x="5458" y="327"/>
                  <a:pt x="5492" y="291"/>
                </a:cubicBezTo>
                <a:cubicBezTo>
                  <a:pt x="5526" y="255"/>
                  <a:pt x="5567" y="213"/>
                  <a:pt x="5639" y="195"/>
                </a:cubicBezTo>
                <a:cubicBezTo>
                  <a:pt x="5711" y="177"/>
                  <a:pt x="5816" y="185"/>
                  <a:pt x="5927" y="183"/>
                </a:cubicBezTo>
                <a:cubicBezTo>
                  <a:pt x="6038" y="181"/>
                  <a:pt x="6172" y="181"/>
                  <a:pt x="6308" y="180"/>
                </a:cubicBezTo>
                <a:cubicBezTo>
                  <a:pt x="6444" y="179"/>
                  <a:pt x="6607" y="177"/>
                  <a:pt x="6743" y="177"/>
                </a:cubicBezTo>
                <a:cubicBezTo>
                  <a:pt x="6879" y="177"/>
                  <a:pt x="7036" y="182"/>
                  <a:pt x="7127" y="183"/>
                </a:cubicBezTo>
                <a:cubicBezTo>
                  <a:pt x="7218" y="184"/>
                  <a:pt x="7259" y="136"/>
                  <a:pt x="7289" y="180"/>
                </a:cubicBezTo>
                <a:cubicBezTo>
                  <a:pt x="7319" y="224"/>
                  <a:pt x="7348" y="0"/>
                  <a:pt x="7310" y="446"/>
                </a:cubicBezTo>
                <a:cubicBezTo>
                  <a:pt x="7272" y="892"/>
                  <a:pt x="7455" y="2440"/>
                  <a:pt x="7063" y="2857"/>
                </a:cubicBezTo>
                <a:cubicBezTo>
                  <a:pt x="6671" y="3274"/>
                  <a:pt x="6011" y="2944"/>
                  <a:pt x="4957" y="2947"/>
                </a:cubicBezTo>
                <a:cubicBezTo>
                  <a:pt x="3903" y="2950"/>
                  <a:pt x="1472" y="3282"/>
                  <a:pt x="736" y="2873"/>
                </a:cubicBezTo>
                <a:cubicBezTo>
                  <a:pt x="0" y="2464"/>
                  <a:pt x="567" y="941"/>
                  <a:pt x="538" y="495"/>
                </a:cubicBezTo>
                <a:cubicBezTo>
                  <a:pt x="509" y="49"/>
                  <a:pt x="389" y="253"/>
                  <a:pt x="563" y="198"/>
                </a:cubicBezTo>
                <a:cubicBezTo>
                  <a:pt x="737" y="143"/>
                  <a:pt x="1334" y="169"/>
                  <a:pt x="1583" y="165"/>
                </a:cubicBezTo>
                <a:cubicBezTo>
                  <a:pt x="1832" y="161"/>
                  <a:pt x="1951" y="156"/>
                  <a:pt x="2060" y="171"/>
                </a:cubicBezTo>
                <a:cubicBezTo>
                  <a:pt x="2169" y="186"/>
                  <a:pt x="2193" y="204"/>
                  <a:pt x="2240" y="255"/>
                </a:cubicBezTo>
                <a:cubicBezTo>
                  <a:pt x="2287" y="306"/>
                  <a:pt x="2326" y="326"/>
                  <a:pt x="2342" y="474"/>
                </a:cubicBezTo>
                <a:cubicBezTo>
                  <a:pt x="2358" y="622"/>
                  <a:pt x="2336" y="939"/>
                  <a:pt x="2336" y="1146"/>
                </a:cubicBezTo>
                <a:cubicBezTo>
                  <a:pt x="2336" y="1353"/>
                  <a:pt x="2337" y="1603"/>
                  <a:pt x="2339" y="1719"/>
                </a:cubicBezTo>
                <a:cubicBezTo>
                  <a:pt x="2341" y="1835"/>
                  <a:pt x="2332" y="1815"/>
                  <a:pt x="2351" y="1842"/>
                </a:cubicBezTo>
                <a:cubicBezTo>
                  <a:pt x="2370" y="1869"/>
                  <a:pt x="2382" y="1874"/>
                  <a:pt x="2456" y="1881"/>
                </a:cubicBezTo>
                <a:cubicBezTo>
                  <a:pt x="2530" y="1888"/>
                  <a:pt x="2704" y="1861"/>
                  <a:pt x="2793" y="1886"/>
                </a:cubicBezTo>
                <a:cubicBezTo>
                  <a:pt x="2882" y="1911"/>
                  <a:pt x="2930" y="1988"/>
                  <a:pt x="2990" y="2034"/>
                </a:cubicBezTo>
                <a:cubicBezTo>
                  <a:pt x="3050" y="2080"/>
                  <a:pt x="3082" y="2134"/>
                  <a:pt x="3155" y="2165"/>
                </a:cubicBezTo>
                <a:cubicBezTo>
                  <a:pt x="3228" y="2196"/>
                  <a:pt x="3331" y="2211"/>
                  <a:pt x="3426" y="2223"/>
                </a:cubicBezTo>
                <a:cubicBezTo>
                  <a:pt x="3521" y="2235"/>
                  <a:pt x="3661" y="2235"/>
                  <a:pt x="3723" y="2238"/>
                </a:cubicBezTo>
                <a:close/>
              </a:path>
            </a:pathLst>
          </a:custGeom>
          <a:pattFill prst="ltDnDiag">
            <a:fgClr>
              <a:schemeClr val="accent2"/>
            </a:fgClr>
            <a:bgClr>
              <a:schemeClr val="bg1"/>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28006" name="Group 6"/>
          <p:cNvGrpSpPr>
            <a:grpSpLocks/>
          </p:cNvGrpSpPr>
          <p:nvPr/>
        </p:nvGrpSpPr>
        <p:grpSpPr bwMode="auto">
          <a:xfrm>
            <a:off x="5197475" y="5548313"/>
            <a:ext cx="277813" cy="238125"/>
            <a:chOff x="3192" y="2215"/>
            <a:chExt cx="920" cy="943"/>
          </a:xfrm>
        </p:grpSpPr>
        <p:sp>
          <p:nvSpPr>
            <p:cNvPr id="128007" name="Freeform 7"/>
            <p:cNvSpPr>
              <a:spLocks/>
            </p:cNvSpPr>
            <p:nvPr/>
          </p:nvSpPr>
          <p:spPr bwMode="auto">
            <a:xfrm>
              <a:off x="3192" y="2220"/>
              <a:ext cx="918" cy="938"/>
            </a:xfrm>
            <a:custGeom>
              <a:avLst/>
              <a:gdLst>
                <a:gd name="T0" fmla="*/ 0 w 918"/>
                <a:gd name="T1" fmla="*/ 938 h 938"/>
                <a:gd name="T2" fmla="*/ 222 w 918"/>
                <a:gd name="T3" fmla="*/ 108 h 938"/>
                <a:gd name="T4" fmla="*/ 258 w 918"/>
                <a:gd name="T5" fmla="*/ 84 h 938"/>
                <a:gd name="T6" fmla="*/ 316 w 918"/>
                <a:gd name="T7" fmla="*/ 54 h 938"/>
                <a:gd name="T8" fmla="*/ 386 w 918"/>
                <a:gd name="T9" fmla="*/ 26 h 938"/>
                <a:gd name="T10" fmla="*/ 466 w 918"/>
                <a:gd name="T11" fmla="*/ 8 h 938"/>
                <a:gd name="T12" fmla="*/ 550 w 918"/>
                <a:gd name="T13" fmla="*/ 0 h 938"/>
                <a:gd name="T14" fmla="*/ 650 w 918"/>
                <a:gd name="T15" fmla="*/ 2 h 938"/>
                <a:gd name="T16" fmla="*/ 726 w 918"/>
                <a:gd name="T17" fmla="*/ 12 h 938"/>
                <a:gd name="T18" fmla="*/ 788 w 918"/>
                <a:gd name="T19" fmla="*/ 30 h 938"/>
                <a:gd name="T20" fmla="*/ 824 w 918"/>
                <a:gd name="T21" fmla="*/ 56 h 938"/>
                <a:gd name="T22" fmla="*/ 862 w 918"/>
                <a:gd name="T23" fmla="*/ 88 h 938"/>
                <a:gd name="T24" fmla="*/ 890 w 918"/>
                <a:gd name="T25" fmla="*/ 126 h 938"/>
                <a:gd name="T26" fmla="*/ 918 w 918"/>
                <a:gd name="T27" fmla="*/ 164 h 938"/>
                <a:gd name="T28" fmla="*/ 798 w 918"/>
                <a:gd name="T29" fmla="*/ 614 h 938"/>
                <a:gd name="T30" fmla="*/ 648 w 918"/>
                <a:gd name="T31" fmla="*/ 684 h 938"/>
                <a:gd name="T32" fmla="*/ 512 w 918"/>
                <a:gd name="T33" fmla="*/ 744 h 938"/>
                <a:gd name="T34" fmla="*/ 358 w 918"/>
                <a:gd name="T35" fmla="*/ 806 h 938"/>
                <a:gd name="T36" fmla="*/ 174 w 918"/>
                <a:gd name="T37" fmla="*/ 878 h 938"/>
                <a:gd name="T38" fmla="*/ 58 w 918"/>
                <a:gd name="T39" fmla="*/ 916 h 938"/>
                <a:gd name="T40" fmla="*/ 0 w 918"/>
                <a:gd name="T41" fmla="*/ 93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8" h="938">
                  <a:moveTo>
                    <a:pt x="0" y="938"/>
                  </a:moveTo>
                  <a:lnTo>
                    <a:pt x="222" y="108"/>
                  </a:lnTo>
                  <a:lnTo>
                    <a:pt x="258" y="84"/>
                  </a:lnTo>
                  <a:lnTo>
                    <a:pt x="316" y="54"/>
                  </a:lnTo>
                  <a:lnTo>
                    <a:pt x="386" y="26"/>
                  </a:lnTo>
                  <a:lnTo>
                    <a:pt x="466" y="8"/>
                  </a:lnTo>
                  <a:lnTo>
                    <a:pt x="550" y="0"/>
                  </a:lnTo>
                  <a:lnTo>
                    <a:pt x="650" y="2"/>
                  </a:lnTo>
                  <a:lnTo>
                    <a:pt x="726" y="12"/>
                  </a:lnTo>
                  <a:lnTo>
                    <a:pt x="788" y="30"/>
                  </a:lnTo>
                  <a:lnTo>
                    <a:pt x="824" y="56"/>
                  </a:lnTo>
                  <a:lnTo>
                    <a:pt x="862" y="88"/>
                  </a:lnTo>
                  <a:lnTo>
                    <a:pt x="890" y="126"/>
                  </a:lnTo>
                  <a:lnTo>
                    <a:pt x="918" y="164"/>
                  </a:lnTo>
                  <a:lnTo>
                    <a:pt x="798" y="614"/>
                  </a:lnTo>
                  <a:lnTo>
                    <a:pt x="648" y="684"/>
                  </a:lnTo>
                  <a:lnTo>
                    <a:pt x="512" y="744"/>
                  </a:lnTo>
                  <a:lnTo>
                    <a:pt x="358" y="806"/>
                  </a:lnTo>
                  <a:lnTo>
                    <a:pt x="174" y="878"/>
                  </a:lnTo>
                  <a:lnTo>
                    <a:pt x="58" y="916"/>
                  </a:lnTo>
                  <a:lnTo>
                    <a:pt x="0" y="938"/>
                  </a:lnTo>
                  <a:close/>
                </a:path>
              </a:pathLst>
            </a:custGeom>
            <a:solidFill>
              <a:srgbClr val="FF616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08" name="Line 8"/>
            <p:cNvSpPr>
              <a:spLocks noChangeShapeType="1"/>
            </p:cNvSpPr>
            <p:nvPr/>
          </p:nvSpPr>
          <p:spPr bwMode="auto">
            <a:xfrm flipV="1">
              <a:off x="3193" y="2326"/>
              <a:ext cx="222" cy="8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09" name="Line 9"/>
            <p:cNvSpPr>
              <a:spLocks noChangeShapeType="1"/>
            </p:cNvSpPr>
            <p:nvPr/>
          </p:nvSpPr>
          <p:spPr bwMode="auto">
            <a:xfrm flipV="1">
              <a:off x="3344" y="2372"/>
              <a:ext cx="195" cy="72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0" name="Line 10"/>
            <p:cNvSpPr>
              <a:spLocks noChangeShapeType="1"/>
            </p:cNvSpPr>
            <p:nvPr/>
          </p:nvSpPr>
          <p:spPr bwMode="auto">
            <a:xfrm flipV="1">
              <a:off x="3791" y="2408"/>
              <a:ext cx="138" cy="51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1" name="Line 11"/>
            <p:cNvSpPr>
              <a:spLocks noChangeShapeType="1"/>
            </p:cNvSpPr>
            <p:nvPr/>
          </p:nvSpPr>
          <p:spPr bwMode="auto">
            <a:xfrm flipV="1">
              <a:off x="3992" y="2383"/>
              <a:ext cx="120" cy="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2" name="Freeform 12"/>
            <p:cNvSpPr>
              <a:spLocks/>
            </p:cNvSpPr>
            <p:nvPr/>
          </p:nvSpPr>
          <p:spPr bwMode="auto">
            <a:xfrm>
              <a:off x="3416" y="2317"/>
              <a:ext cx="122" cy="55"/>
            </a:xfrm>
            <a:custGeom>
              <a:avLst/>
              <a:gdLst>
                <a:gd name="T0" fmla="*/ 0 w 122"/>
                <a:gd name="T1" fmla="*/ 11 h 55"/>
                <a:gd name="T2" fmla="*/ 56 w 122"/>
                <a:gd name="T3" fmla="*/ 7 h 55"/>
                <a:gd name="T4" fmla="*/ 122 w 122"/>
                <a:gd name="T5" fmla="*/ 55 h 55"/>
              </a:gdLst>
              <a:ahLst/>
              <a:cxnLst>
                <a:cxn ang="0">
                  <a:pos x="T0" y="T1"/>
                </a:cxn>
                <a:cxn ang="0">
                  <a:pos x="T2" y="T3"/>
                </a:cxn>
                <a:cxn ang="0">
                  <a:pos x="T4" y="T5"/>
                </a:cxn>
              </a:cxnLst>
              <a:rect l="0" t="0" r="r" b="b"/>
              <a:pathLst>
                <a:path w="122" h="55">
                  <a:moveTo>
                    <a:pt x="0" y="11"/>
                  </a:moveTo>
                  <a:cubicBezTo>
                    <a:pt x="9" y="10"/>
                    <a:pt x="36" y="0"/>
                    <a:pt x="56" y="7"/>
                  </a:cubicBezTo>
                  <a:cubicBezTo>
                    <a:pt x="76" y="14"/>
                    <a:pt x="108" y="45"/>
                    <a:pt x="122" y="55"/>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3" name="Freeform 13"/>
            <p:cNvSpPr>
              <a:spLocks/>
            </p:cNvSpPr>
            <p:nvPr/>
          </p:nvSpPr>
          <p:spPr bwMode="auto">
            <a:xfrm>
              <a:off x="3538" y="2334"/>
              <a:ext cx="390" cy="70"/>
            </a:xfrm>
            <a:custGeom>
              <a:avLst/>
              <a:gdLst>
                <a:gd name="T0" fmla="*/ 0 w 390"/>
                <a:gd name="T1" fmla="*/ 36 h 70"/>
                <a:gd name="T2" fmla="*/ 204 w 390"/>
                <a:gd name="T3" fmla="*/ 6 h 70"/>
                <a:gd name="T4" fmla="*/ 390 w 390"/>
                <a:gd name="T5" fmla="*/ 70 h 70"/>
              </a:gdLst>
              <a:ahLst/>
              <a:cxnLst>
                <a:cxn ang="0">
                  <a:pos x="T0" y="T1"/>
                </a:cxn>
                <a:cxn ang="0">
                  <a:pos x="T2" y="T3"/>
                </a:cxn>
                <a:cxn ang="0">
                  <a:pos x="T4" y="T5"/>
                </a:cxn>
              </a:cxnLst>
              <a:rect l="0" t="0" r="r" b="b"/>
              <a:pathLst>
                <a:path w="390" h="70">
                  <a:moveTo>
                    <a:pt x="0" y="36"/>
                  </a:moveTo>
                  <a:cubicBezTo>
                    <a:pt x="34" y="31"/>
                    <a:pt x="139" y="0"/>
                    <a:pt x="204" y="6"/>
                  </a:cubicBezTo>
                  <a:cubicBezTo>
                    <a:pt x="269" y="12"/>
                    <a:pt x="351" y="57"/>
                    <a:pt x="390" y="7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4" name="Freeform 14"/>
            <p:cNvSpPr>
              <a:spLocks/>
            </p:cNvSpPr>
            <p:nvPr/>
          </p:nvSpPr>
          <p:spPr bwMode="auto">
            <a:xfrm>
              <a:off x="3930" y="2338"/>
              <a:ext cx="182" cy="70"/>
            </a:xfrm>
            <a:custGeom>
              <a:avLst/>
              <a:gdLst>
                <a:gd name="T0" fmla="*/ 0 w 182"/>
                <a:gd name="T1" fmla="*/ 70 h 70"/>
                <a:gd name="T2" fmla="*/ 124 w 182"/>
                <a:gd name="T3" fmla="*/ 4 h 70"/>
                <a:gd name="T4" fmla="*/ 182 w 182"/>
                <a:gd name="T5" fmla="*/ 46 h 70"/>
              </a:gdLst>
              <a:ahLst/>
              <a:cxnLst>
                <a:cxn ang="0">
                  <a:pos x="T0" y="T1"/>
                </a:cxn>
                <a:cxn ang="0">
                  <a:pos x="T2" y="T3"/>
                </a:cxn>
                <a:cxn ang="0">
                  <a:pos x="T4" y="T5"/>
                </a:cxn>
              </a:cxnLst>
              <a:rect l="0" t="0" r="r" b="b"/>
              <a:pathLst>
                <a:path w="182" h="70">
                  <a:moveTo>
                    <a:pt x="0" y="70"/>
                  </a:moveTo>
                  <a:cubicBezTo>
                    <a:pt x="21" y="59"/>
                    <a:pt x="94" y="8"/>
                    <a:pt x="124" y="4"/>
                  </a:cubicBezTo>
                  <a:cubicBezTo>
                    <a:pt x="154" y="0"/>
                    <a:pt x="170" y="37"/>
                    <a:pt x="182" y="4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5" name="Freeform 15"/>
            <p:cNvSpPr>
              <a:spLocks/>
            </p:cNvSpPr>
            <p:nvPr/>
          </p:nvSpPr>
          <p:spPr bwMode="auto">
            <a:xfrm>
              <a:off x="3412" y="2215"/>
              <a:ext cx="698" cy="167"/>
            </a:xfrm>
            <a:custGeom>
              <a:avLst/>
              <a:gdLst>
                <a:gd name="T0" fmla="*/ 0 w 698"/>
                <a:gd name="T1" fmla="*/ 111 h 167"/>
                <a:gd name="T2" fmla="*/ 232 w 698"/>
                <a:gd name="T3" fmla="*/ 15 h 167"/>
                <a:gd name="T4" fmla="*/ 538 w 698"/>
                <a:gd name="T5" fmla="*/ 25 h 167"/>
                <a:gd name="T6" fmla="*/ 698 w 698"/>
                <a:gd name="T7" fmla="*/ 167 h 167"/>
              </a:gdLst>
              <a:ahLst/>
              <a:cxnLst>
                <a:cxn ang="0">
                  <a:pos x="T0" y="T1"/>
                </a:cxn>
                <a:cxn ang="0">
                  <a:pos x="T2" y="T3"/>
                </a:cxn>
                <a:cxn ang="0">
                  <a:pos x="T4" y="T5"/>
                </a:cxn>
                <a:cxn ang="0">
                  <a:pos x="T6" y="T7"/>
                </a:cxn>
              </a:cxnLst>
              <a:rect l="0" t="0" r="r" b="b"/>
              <a:pathLst>
                <a:path w="698" h="167">
                  <a:moveTo>
                    <a:pt x="0" y="111"/>
                  </a:moveTo>
                  <a:cubicBezTo>
                    <a:pt x="71" y="70"/>
                    <a:pt x="142" y="29"/>
                    <a:pt x="232" y="15"/>
                  </a:cubicBezTo>
                  <a:cubicBezTo>
                    <a:pt x="322" y="1"/>
                    <a:pt x="460" y="0"/>
                    <a:pt x="538" y="25"/>
                  </a:cubicBezTo>
                  <a:cubicBezTo>
                    <a:pt x="616" y="50"/>
                    <a:pt x="657" y="108"/>
                    <a:pt x="698" y="167"/>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28016" name="Freeform 16"/>
          <p:cNvSpPr>
            <a:spLocks/>
          </p:cNvSpPr>
          <p:nvPr/>
        </p:nvSpPr>
        <p:spPr bwMode="auto">
          <a:xfrm>
            <a:off x="-4402138" y="2506663"/>
            <a:ext cx="6708776" cy="457200"/>
          </a:xfrm>
          <a:custGeom>
            <a:avLst/>
            <a:gdLst>
              <a:gd name="T0" fmla="*/ 0 w 4226"/>
              <a:gd name="T1" fmla="*/ 50 h 288"/>
              <a:gd name="T2" fmla="*/ 1242 w 4226"/>
              <a:gd name="T3" fmla="*/ 42 h 288"/>
              <a:gd name="T4" fmla="*/ 2987 w 4226"/>
              <a:gd name="T5" fmla="*/ 34 h 288"/>
              <a:gd name="T6" fmla="*/ 4024 w 4226"/>
              <a:gd name="T7" fmla="*/ 42 h 288"/>
              <a:gd name="T8" fmla="*/ 4197 w 4226"/>
              <a:gd name="T9" fmla="*/ 288 h 288"/>
            </a:gdLst>
            <a:ahLst/>
            <a:cxnLst>
              <a:cxn ang="0">
                <a:pos x="T0" y="T1"/>
              </a:cxn>
              <a:cxn ang="0">
                <a:pos x="T2" y="T3"/>
              </a:cxn>
              <a:cxn ang="0">
                <a:pos x="T4" y="T5"/>
              </a:cxn>
              <a:cxn ang="0">
                <a:pos x="T6" y="T7"/>
              </a:cxn>
              <a:cxn ang="0">
                <a:pos x="T8" y="T9"/>
              </a:cxn>
            </a:cxnLst>
            <a:rect l="0" t="0" r="r" b="b"/>
            <a:pathLst>
              <a:path w="4226" h="288">
                <a:moveTo>
                  <a:pt x="0" y="50"/>
                </a:moveTo>
                <a:cubicBezTo>
                  <a:pt x="207" y="49"/>
                  <a:pt x="744" y="45"/>
                  <a:pt x="1242" y="42"/>
                </a:cubicBezTo>
                <a:cubicBezTo>
                  <a:pt x="1740" y="39"/>
                  <a:pt x="2523" y="34"/>
                  <a:pt x="2987" y="34"/>
                </a:cubicBezTo>
                <a:cubicBezTo>
                  <a:pt x="3451" y="34"/>
                  <a:pt x="3822" y="0"/>
                  <a:pt x="4024" y="42"/>
                </a:cubicBezTo>
                <a:cubicBezTo>
                  <a:pt x="4226" y="84"/>
                  <a:pt x="4161" y="237"/>
                  <a:pt x="4197" y="288"/>
                </a:cubicBezTo>
              </a:path>
            </a:pathLst>
          </a:custGeom>
          <a:noFill/>
          <a:ln w="101600">
            <a:solidFill>
              <a:srgbClr val="BEBEBE"/>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7" name="Freeform 17"/>
          <p:cNvSpPr>
            <a:spLocks/>
          </p:cNvSpPr>
          <p:nvPr/>
        </p:nvSpPr>
        <p:spPr bwMode="auto">
          <a:xfrm>
            <a:off x="6570663" y="2573338"/>
            <a:ext cx="2795587" cy="469900"/>
          </a:xfrm>
          <a:custGeom>
            <a:avLst/>
            <a:gdLst>
              <a:gd name="T0" fmla="*/ 0 w 1761"/>
              <a:gd name="T1" fmla="*/ 296 h 296"/>
              <a:gd name="T2" fmla="*/ 214 w 1761"/>
              <a:gd name="T3" fmla="*/ 58 h 296"/>
              <a:gd name="T4" fmla="*/ 453 w 1761"/>
              <a:gd name="T5" fmla="*/ 16 h 296"/>
              <a:gd name="T6" fmla="*/ 1761 w 1761"/>
              <a:gd name="T7" fmla="*/ 0 h 296"/>
            </a:gdLst>
            <a:ahLst/>
            <a:cxnLst>
              <a:cxn ang="0">
                <a:pos x="T0" y="T1"/>
              </a:cxn>
              <a:cxn ang="0">
                <a:pos x="T2" y="T3"/>
              </a:cxn>
              <a:cxn ang="0">
                <a:pos x="T4" y="T5"/>
              </a:cxn>
              <a:cxn ang="0">
                <a:pos x="T6" y="T7"/>
              </a:cxn>
            </a:cxnLst>
            <a:rect l="0" t="0" r="r" b="b"/>
            <a:pathLst>
              <a:path w="1761" h="296">
                <a:moveTo>
                  <a:pt x="0" y="296"/>
                </a:moveTo>
                <a:cubicBezTo>
                  <a:pt x="69" y="200"/>
                  <a:pt x="139" y="105"/>
                  <a:pt x="214" y="58"/>
                </a:cubicBezTo>
                <a:cubicBezTo>
                  <a:pt x="289" y="11"/>
                  <a:pt x="195" y="26"/>
                  <a:pt x="453" y="16"/>
                </a:cubicBezTo>
                <a:cubicBezTo>
                  <a:pt x="711" y="6"/>
                  <a:pt x="1489" y="3"/>
                  <a:pt x="1761" y="0"/>
                </a:cubicBezTo>
              </a:path>
            </a:pathLst>
          </a:custGeom>
          <a:noFill/>
          <a:ln w="88900">
            <a:solidFill>
              <a:srgbClr val="BEBEBE"/>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8" name="Text Box 18"/>
          <p:cNvSpPr txBox="1">
            <a:spLocks noChangeArrowheads="1"/>
          </p:cNvSpPr>
          <p:nvPr/>
        </p:nvSpPr>
        <p:spPr bwMode="auto">
          <a:xfrm>
            <a:off x="2913063" y="4637088"/>
            <a:ext cx="5413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2800"/>
              <a:t>oil</a:t>
            </a:r>
          </a:p>
        </p:txBody>
      </p:sp>
    </p:spTree>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Freeform 2"/>
          <p:cNvSpPr>
            <a:spLocks/>
          </p:cNvSpPr>
          <p:nvPr/>
        </p:nvSpPr>
        <p:spPr bwMode="auto">
          <a:xfrm>
            <a:off x="4884738" y="1927225"/>
            <a:ext cx="4052887" cy="3784600"/>
          </a:xfrm>
          <a:custGeom>
            <a:avLst/>
            <a:gdLst>
              <a:gd name="T0" fmla="*/ 1136 w 2553"/>
              <a:gd name="T1" fmla="*/ 664 h 2384"/>
              <a:gd name="T2" fmla="*/ 1886 w 2553"/>
              <a:gd name="T3" fmla="*/ 703 h 2384"/>
              <a:gd name="T4" fmla="*/ 2430 w 2553"/>
              <a:gd name="T5" fmla="*/ 1050 h 2384"/>
              <a:gd name="T6" fmla="*/ 2533 w 2553"/>
              <a:gd name="T7" fmla="*/ 1697 h 2384"/>
              <a:gd name="T8" fmla="*/ 2312 w 2553"/>
              <a:gd name="T9" fmla="*/ 2123 h 2384"/>
              <a:gd name="T10" fmla="*/ 1775 w 2553"/>
              <a:gd name="T11" fmla="*/ 2360 h 2384"/>
              <a:gd name="T12" fmla="*/ 1042 w 2553"/>
              <a:gd name="T13" fmla="*/ 2265 h 2384"/>
              <a:gd name="T14" fmla="*/ 679 w 2553"/>
              <a:gd name="T15" fmla="*/ 1721 h 2384"/>
              <a:gd name="T16" fmla="*/ 616 w 2553"/>
              <a:gd name="T17" fmla="*/ 1098 h 2384"/>
              <a:gd name="T18" fmla="*/ 87 w 2553"/>
              <a:gd name="T19" fmla="*/ 72 h 2384"/>
              <a:gd name="T20" fmla="*/ 1136 w 2553"/>
              <a:gd name="T21" fmla="*/ 664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3" h="2384">
                <a:moveTo>
                  <a:pt x="1136" y="664"/>
                </a:moveTo>
                <a:cubicBezTo>
                  <a:pt x="1436" y="769"/>
                  <a:pt x="1670" y="639"/>
                  <a:pt x="1886" y="703"/>
                </a:cubicBezTo>
                <a:cubicBezTo>
                  <a:pt x="2102" y="767"/>
                  <a:pt x="2322" y="884"/>
                  <a:pt x="2430" y="1050"/>
                </a:cubicBezTo>
                <a:cubicBezTo>
                  <a:pt x="2538" y="1216"/>
                  <a:pt x="2553" y="1518"/>
                  <a:pt x="2533" y="1697"/>
                </a:cubicBezTo>
                <a:cubicBezTo>
                  <a:pt x="2513" y="1876"/>
                  <a:pt x="2438" y="2013"/>
                  <a:pt x="2312" y="2123"/>
                </a:cubicBezTo>
                <a:cubicBezTo>
                  <a:pt x="2186" y="2233"/>
                  <a:pt x="1987" y="2336"/>
                  <a:pt x="1775" y="2360"/>
                </a:cubicBezTo>
                <a:cubicBezTo>
                  <a:pt x="1563" y="2384"/>
                  <a:pt x="1225" y="2371"/>
                  <a:pt x="1042" y="2265"/>
                </a:cubicBezTo>
                <a:cubicBezTo>
                  <a:pt x="859" y="2159"/>
                  <a:pt x="750" y="1915"/>
                  <a:pt x="679" y="1721"/>
                </a:cubicBezTo>
                <a:cubicBezTo>
                  <a:pt x="608" y="1527"/>
                  <a:pt x="715" y="1373"/>
                  <a:pt x="616" y="1098"/>
                </a:cubicBezTo>
                <a:cubicBezTo>
                  <a:pt x="517" y="823"/>
                  <a:pt x="0" y="144"/>
                  <a:pt x="87" y="72"/>
                </a:cubicBezTo>
                <a:cubicBezTo>
                  <a:pt x="174" y="0"/>
                  <a:pt x="828" y="514"/>
                  <a:pt x="1136" y="664"/>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75"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1076" name="Rectangle 4"/>
          <p:cNvSpPr>
            <a:spLocks noGrp="1" noChangeArrowheads="1"/>
          </p:cNvSpPr>
          <p:nvPr>
            <p:ph type="title"/>
          </p:nvPr>
        </p:nvSpPr>
        <p:spPr>
          <a:xfrm>
            <a:off x="457200" y="-207963"/>
            <a:ext cx="8229600" cy="1143001"/>
          </a:xfrm>
        </p:spPr>
        <p:txBody>
          <a:bodyPr/>
          <a:lstStyle/>
          <a:p>
            <a:r>
              <a:rPr lang="en-US" altLang="en-US"/>
              <a:t>Dabbing to remove excess</a:t>
            </a:r>
          </a:p>
        </p:txBody>
      </p:sp>
      <p:grpSp>
        <p:nvGrpSpPr>
          <p:cNvPr id="131077" name="Group 5"/>
          <p:cNvGrpSpPr>
            <a:grpSpLocks/>
          </p:cNvGrpSpPr>
          <p:nvPr/>
        </p:nvGrpSpPr>
        <p:grpSpPr bwMode="auto">
          <a:xfrm>
            <a:off x="4718050" y="1866900"/>
            <a:ext cx="3359150" cy="3021013"/>
            <a:chOff x="11" y="1490"/>
            <a:chExt cx="2116" cy="1903"/>
          </a:xfrm>
        </p:grpSpPr>
        <p:sp>
          <p:nvSpPr>
            <p:cNvPr id="131078" name="Freeform 6"/>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79" name="Freeform 7"/>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31080" name="Rectangle 8"/>
          <p:cNvSpPr>
            <a:spLocks noChangeArrowheads="1"/>
          </p:cNvSpPr>
          <p:nvPr/>
        </p:nvSpPr>
        <p:spPr bwMode="auto">
          <a:xfrm>
            <a:off x="7102475" y="4144963"/>
            <a:ext cx="225425" cy="225425"/>
          </a:xfrm>
          <a:prstGeom prst="rect">
            <a:avLst/>
          </a:prstGeom>
          <a:solidFill>
            <a:srgbClr val="FF0000"/>
          </a:solidFill>
          <a:ln w="9525">
            <a:miter lim="800000"/>
            <a:headEnd/>
            <a:tailEnd/>
          </a:ln>
          <a:effectLst/>
          <a:scene3d>
            <a:camera prst="legacyObliqueTopRight">
              <a:rot lat="20999999" lon="21299999" rev="0"/>
            </a:camera>
            <a:lightRig rig="legacyFlat3" dir="b"/>
          </a:scene3d>
          <a:sp3d extrusionH="4302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
        <p:nvSpPr>
          <p:cNvPr id="131081" name="Rectangle 9" descr="Light downward diagonal"/>
          <p:cNvSpPr>
            <a:spLocks noChangeArrowheads="1"/>
          </p:cNvSpPr>
          <p:nvPr/>
        </p:nvSpPr>
        <p:spPr bwMode="auto">
          <a:xfrm>
            <a:off x="-350838" y="6337300"/>
            <a:ext cx="9858376" cy="520700"/>
          </a:xfrm>
          <a:prstGeom prst="rect">
            <a:avLst/>
          </a:prstGeom>
          <a:pattFill prst="ltDnDiag">
            <a:fgClr>
              <a:schemeClr val="accent2"/>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2800"/>
          </a:p>
        </p:txBody>
      </p:sp>
      <p:sp>
        <p:nvSpPr>
          <p:cNvPr id="131082" name="Text Box 10"/>
          <p:cNvSpPr txBox="1">
            <a:spLocks noChangeArrowheads="1"/>
          </p:cNvSpPr>
          <p:nvPr/>
        </p:nvSpPr>
        <p:spPr bwMode="auto">
          <a:xfrm>
            <a:off x="3756025" y="6415088"/>
            <a:ext cx="1543050" cy="3667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clean surface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108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10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81" grpId="0" animBg="1"/>
      <p:bldP spid="131082" grpId="0" animBg="1"/>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Freeform 2"/>
          <p:cNvSpPr>
            <a:spLocks/>
          </p:cNvSpPr>
          <p:nvPr/>
        </p:nvSpPr>
        <p:spPr bwMode="auto">
          <a:xfrm>
            <a:off x="3730625" y="2686050"/>
            <a:ext cx="4354513" cy="3919538"/>
          </a:xfrm>
          <a:custGeom>
            <a:avLst/>
            <a:gdLst>
              <a:gd name="T0" fmla="*/ 1114 w 2743"/>
              <a:gd name="T1" fmla="*/ 707 h 2469"/>
              <a:gd name="T2" fmla="*/ 1808 w 2743"/>
              <a:gd name="T3" fmla="*/ 770 h 2469"/>
              <a:gd name="T4" fmla="*/ 2290 w 2743"/>
              <a:gd name="T5" fmla="*/ 1062 h 2469"/>
              <a:gd name="T6" fmla="*/ 2384 w 2743"/>
              <a:gd name="T7" fmla="*/ 1669 h 2469"/>
              <a:gd name="T8" fmla="*/ 2305 w 2743"/>
              <a:gd name="T9" fmla="*/ 2111 h 2469"/>
              <a:gd name="T10" fmla="*/ 2495 w 2743"/>
              <a:gd name="T11" fmla="*/ 2387 h 2469"/>
              <a:gd name="T12" fmla="*/ 814 w 2743"/>
              <a:gd name="T13" fmla="*/ 2435 h 2469"/>
              <a:gd name="T14" fmla="*/ 877 w 2743"/>
              <a:gd name="T15" fmla="*/ 2182 h 2469"/>
              <a:gd name="T16" fmla="*/ 751 w 2743"/>
              <a:gd name="T17" fmla="*/ 1717 h 2469"/>
              <a:gd name="T18" fmla="*/ 633 w 2743"/>
              <a:gd name="T19" fmla="*/ 1070 h 2469"/>
              <a:gd name="T20" fmla="*/ 80 w 2743"/>
              <a:gd name="T21" fmla="*/ 60 h 2469"/>
              <a:gd name="T22" fmla="*/ 1114 w 2743"/>
              <a:gd name="T23" fmla="*/ 707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3" h="2469">
                <a:moveTo>
                  <a:pt x="1114" y="707"/>
                </a:moveTo>
                <a:cubicBezTo>
                  <a:pt x="1402" y="825"/>
                  <a:pt x="1612" y="711"/>
                  <a:pt x="1808" y="770"/>
                </a:cubicBezTo>
                <a:cubicBezTo>
                  <a:pt x="2004" y="829"/>
                  <a:pt x="2194" y="912"/>
                  <a:pt x="2290" y="1062"/>
                </a:cubicBezTo>
                <a:cubicBezTo>
                  <a:pt x="2386" y="1212"/>
                  <a:pt x="2382" y="1494"/>
                  <a:pt x="2384" y="1669"/>
                </a:cubicBezTo>
                <a:cubicBezTo>
                  <a:pt x="2386" y="1844"/>
                  <a:pt x="2286" y="1991"/>
                  <a:pt x="2305" y="2111"/>
                </a:cubicBezTo>
                <a:cubicBezTo>
                  <a:pt x="2324" y="2231"/>
                  <a:pt x="2743" y="2333"/>
                  <a:pt x="2495" y="2387"/>
                </a:cubicBezTo>
                <a:cubicBezTo>
                  <a:pt x="2247" y="2441"/>
                  <a:pt x="1084" y="2469"/>
                  <a:pt x="814" y="2435"/>
                </a:cubicBezTo>
                <a:cubicBezTo>
                  <a:pt x="544" y="2401"/>
                  <a:pt x="888" y="2302"/>
                  <a:pt x="877" y="2182"/>
                </a:cubicBezTo>
                <a:cubicBezTo>
                  <a:pt x="866" y="2062"/>
                  <a:pt x="792" y="1902"/>
                  <a:pt x="751" y="1717"/>
                </a:cubicBezTo>
                <a:cubicBezTo>
                  <a:pt x="710" y="1532"/>
                  <a:pt x="745" y="1346"/>
                  <a:pt x="633" y="1070"/>
                </a:cubicBezTo>
                <a:cubicBezTo>
                  <a:pt x="521" y="794"/>
                  <a:pt x="0" y="120"/>
                  <a:pt x="80" y="60"/>
                </a:cubicBezTo>
                <a:cubicBezTo>
                  <a:pt x="160" y="0"/>
                  <a:pt x="826" y="589"/>
                  <a:pt x="1114" y="707"/>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099"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2100" name="Rectangle 4"/>
          <p:cNvSpPr>
            <a:spLocks noGrp="1" noChangeArrowheads="1"/>
          </p:cNvSpPr>
          <p:nvPr>
            <p:ph type="title"/>
          </p:nvPr>
        </p:nvSpPr>
        <p:spPr>
          <a:xfrm>
            <a:off x="457200" y="-207963"/>
            <a:ext cx="8229600" cy="1143001"/>
          </a:xfrm>
        </p:spPr>
        <p:txBody>
          <a:bodyPr/>
          <a:lstStyle/>
          <a:p>
            <a:r>
              <a:rPr lang="en-US" altLang="en-US"/>
              <a:t>Dabbing to remove excess</a:t>
            </a:r>
          </a:p>
        </p:txBody>
      </p:sp>
      <p:grpSp>
        <p:nvGrpSpPr>
          <p:cNvPr id="132101" name="Group 5"/>
          <p:cNvGrpSpPr>
            <a:grpSpLocks/>
          </p:cNvGrpSpPr>
          <p:nvPr/>
        </p:nvGrpSpPr>
        <p:grpSpPr bwMode="auto">
          <a:xfrm>
            <a:off x="3552825" y="2606675"/>
            <a:ext cx="3359150" cy="3021013"/>
            <a:chOff x="11" y="1490"/>
            <a:chExt cx="2116" cy="1903"/>
          </a:xfrm>
        </p:grpSpPr>
        <p:sp>
          <p:nvSpPr>
            <p:cNvPr id="132102" name="Freeform 6"/>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3" name="Freeform 7"/>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32104" name="Rectangle 8"/>
          <p:cNvSpPr>
            <a:spLocks noChangeArrowheads="1"/>
          </p:cNvSpPr>
          <p:nvPr/>
        </p:nvSpPr>
        <p:spPr bwMode="auto">
          <a:xfrm>
            <a:off x="5937250" y="4884738"/>
            <a:ext cx="225425" cy="225425"/>
          </a:xfrm>
          <a:prstGeom prst="rect">
            <a:avLst/>
          </a:prstGeom>
          <a:solidFill>
            <a:srgbClr val="FF0000"/>
          </a:solidFill>
          <a:ln w="9525">
            <a:miter lim="800000"/>
            <a:headEnd/>
            <a:tailEnd/>
          </a:ln>
          <a:effectLst/>
          <a:scene3d>
            <a:camera prst="legacyObliqueTopRight">
              <a:rot lat="20999999" lon="21299999" rev="0"/>
            </a:camera>
            <a:lightRig rig="legacyFlat3" dir="b"/>
          </a:scene3d>
          <a:sp3d extrusionH="4302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
        <p:nvSpPr>
          <p:cNvPr id="132105" name="Rectangle 9" descr="Light downward diagonal"/>
          <p:cNvSpPr>
            <a:spLocks noChangeArrowheads="1"/>
          </p:cNvSpPr>
          <p:nvPr/>
        </p:nvSpPr>
        <p:spPr bwMode="auto">
          <a:xfrm>
            <a:off x="-350838" y="6337300"/>
            <a:ext cx="9858376" cy="520700"/>
          </a:xfrm>
          <a:prstGeom prst="rect">
            <a:avLst/>
          </a:prstGeom>
          <a:pattFill prst="ltDnDiag">
            <a:fgClr>
              <a:schemeClr val="accent2"/>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2800"/>
          </a:p>
        </p:txBody>
      </p:sp>
      <p:sp>
        <p:nvSpPr>
          <p:cNvPr id="132106" name="Text Box 10"/>
          <p:cNvSpPr txBox="1">
            <a:spLocks noChangeArrowheads="1"/>
          </p:cNvSpPr>
          <p:nvPr/>
        </p:nvSpPr>
        <p:spPr bwMode="auto">
          <a:xfrm>
            <a:off x="3756025" y="6415088"/>
            <a:ext cx="1543050" cy="3667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clean surface</a:t>
            </a:r>
          </a:p>
        </p:txBody>
      </p:sp>
    </p:spTree>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reeform 2"/>
          <p:cNvSpPr>
            <a:spLocks/>
          </p:cNvSpPr>
          <p:nvPr/>
        </p:nvSpPr>
        <p:spPr bwMode="auto">
          <a:xfrm>
            <a:off x="4606925" y="5570538"/>
            <a:ext cx="3497263" cy="1098550"/>
          </a:xfrm>
          <a:custGeom>
            <a:avLst/>
            <a:gdLst>
              <a:gd name="T0" fmla="*/ 775 w 2203"/>
              <a:gd name="T1" fmla="*/ 58 h 692"/>
              <a:gd name="T2" fmla="*/ 1304 w 2203"/>
              <a:gd name="T3" fmla="*/ 58 h 692"/>
              <a:gd name="T4" fmla="*/ 1785 w 2203"/>
              <a:gd name="T5" fmla="*/ 264 h 692"/>
              <a:gd name="T6" fmla="*/ 1951 w 2203"/>
              <a:gd name="T7" fmla="*/ 610 h 692"/>
              <a:gd name="T8" fmla="*/ 270 w 2203"/>
              <a:gd name="T9" fmla="*/ 658 h 692"/>
              <a:gd name="T10" fmla="*/ 333 w 2203"/>
              <a:gd name="T11" fmla="*/ 405 h 692"/>
              <a:gd name="T12" fmla="*/ 775 w 2203"/>
              <a:gd name="T13" fmla="*/ 58 h 692"/>
            </a:gdLst>
            <a:ahLst/>
            <a:cxnLst>
              <a:cxn ang="0">
                <a:pos x="T0" y="T1"/>
              </a:cxn>
              <a:cxn ang="0">
                <a:pos x="T2" y="T3"/>
              </a:cxn>
              <a:cxn ang="0">
                <a:pos x="T4" y="T5"/>
              </a:cxn>
              <a:cxn ang="0">
                <a:pos x="T6" y="T7"/>
              </a:cxn>
              <a:cxn ang="0">
                <a:pos x="T8" y="T9"/>
              </a:cxn>
              <a:cxn ang="0">
                <a:pos x="T10" y="T11"/>
              </a:cxn>
              <a:cxn ang="0">
                <a:pos x="T12" y="T13"/>
              </a:cxn>
            </a:cxnLst>
            <a:rect l="0" t="0" r="r" b="b"/>
            <a:pathLst>
              <a:path w="2203" h="692">
                <a:moveTo>
                  <a:pt x="775" y="58"/>
                </a:moveTo>
                <a:cubicBezTo>
                  <a:pt x="937" y="0"/>
                  <a:pt x="1136" y="24"/>
                  <a:pt x="1304" y="58"/>
                </a:cubicBezTo>
                <a:cubicBezTo>
                  <a:pt x="1472" y="92"/>
                  <a:pt x="1677" y="172"/>
                  <a:pt x="1785" y="264"/>
                </a:cubicBezTo>
                <a:cubicBezTo>
                  <a:pt x="1893" y="356"/>
                  <a:pt x="2203" y="544"/>
                  <a:pt x="1951" y="610"/>
                </a:cubicBezTo>
                <a:cubicBezTo>
                  <a:pt x="1699" y="676"/>
                  <a:pt x="540" y="692"/>
                  <a:pt x="270" y="658"/>
                </a:cubicBezTo>
                <a:cubicBezTo>
                  <a:pt x="0" y="624"/>
                  <a:pt x="249" y="505"/>
                  <a:pt x="333" y="405"/>
                </a:cubicBezTo>
                <a:cubicBezTo>
                  <a:pt x="417" y="305"/>
                  <a:pt x="613" y="116"/>
                  <a:pt x="775" y="58"/>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23"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124" name="Rectangle 4"/>
          <p:cNvSpPr>
            <a:spLocks noGrp="1" noChangeArrowheads="1"/>
          </p:cNvSpPr>
          <p:nvPr>
            <p:ph type="title"/>
          </p:nvPr>
        </p:nvSpPr>
        <p:spPr>
          <a:xfrm>
            <a:off x="457200" y="-207963"/>
            <a:ext cx="8229600" cy="1143001"/>
          </a:xfrm>
        </p:spPr>
        <p:txBody>
          <a:bodyPr/>
          <a:lstStyle/>
          <a:p>
            <a:r>
              <a:rPr lang="en-US" altLang="en-US"/>
              <a:t>Dabbing to remove excess</a:t>
            </a:r>
          </a:p>
        </p:txBody>
      </p:sp>
      <p:sp>
        <p:nvSpPr>
          <p:cNvPr id="133125" name="Rectangle 5" descr="Light downward diagonal"/>
          <p:cNvSpPr>
            <a:spLocks noChangeArrowheads="1"/>
          </p:cNvSpPr>
          <p:nvPr/>
        </p:nvSpPr>
        <p:spPr bwMode="auto">
          <a:xfrm>
            <a:off x="-350838" y="6337300"/>
            <a:ext cx="9858376" cy="520700"/>
          </a:xfrm>
          <a:prstGeom prst="rect">
            <a:avLst/>
          </a:prstGeom>
          <a:pattFill prst="ltDnDiag">
            <a:fgClr>
              <a:schemeClr val="accent2"/>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2800"/>
          </a:p>
        </p:txBody>
      </p:sp>
      <p:sp>
        <p:nvSpPr>
          <p:cNvPr id="133126" name="Text Box 6"/>
          <p:cNvSpPr txBox="1">
            <a:spLocks noChangeArrowheads="1"/>
          </p:cNvSpPr>
          <p:nvPr/>
        </p:nvSpPr>
        <p:spPr bwMode="auto">
          <a:xfrm>
            <a:off x="3756025" y="6415088"/>
            <a:ext cx="1543050" cy="3667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clean surface</a:t>
            </a:r>
          </a:p>
        </p:txBody>
      </p:sp>
      <p:sp>
        <p:nvSpPr>
          <p:cNvPr id="133127" name="Freeform 7"/>
          <p:cNvSpPr>
            <a:spLocks/>
          </p:cNvSpPr>
          <p:nvPr/>
        </p:nvSpPr>
        <p:spPr bwMode="auto">
          <a:xfrm>
            <a:off x="2435225" y="1700213"/>
            <a:ext cx="3768725" cy="3429000"/>
          </a:xfrm>
          <a:custGeom>
            <a:avLst/>
            <a:gdLst>
              <a:gd name="T0" fmla="*/ 975 w 2374"/>
              <a:gd name="T1" fmla="*/ 720 h 2160"/>
              <a:gd name="T2" fmla="*/ 1796 w 2374"/>
              <a:gd name="T3" fmla="*/ 799 h 2160"/>
              <a:gd name="T4" fmla="*/ 2246 w 2374"/>
              <a:gd name="T5" fmla="*/ 1107 h 2160"/>
              <a:gd name="T6" fmla="*/ 2356 w 2374"/>
              <a:gd name="T7" fmla="*/ 1675 h 2160"/>
              <a:gd name="T8" fmla="*/ 2135 w 2374"/>
              <a:gd name="T9" fmla="*/ 1975 h 2160"/>
              <a:gd name="T10" fmla="*/ 1701 w 2374"/>
              <a:gd name="T11" fmla="*/ 2148 h 2160"/>
              <a:gd name="T12" fmla="*/ 1086 w 2374"/>
              <a:gd name="T13" fmla="*/ 2046 h 2160"/>
              <a:gd name="T14" fmla="*/ 841 w 2374"/>
              <a:gd name="T15" fmla="*/ 1651 h 2160"/>
              <a:gd name="T16" fmla="*/ 660 w 2374"/>
              <a:gd name="T17" fmla="*/ 1012 h 2160"/>
              <a:gd name="T18" fmla="*/ 52 w 2374"/>
              <a:gd name="T19" fmla="*/ 49 h 2160"/>
              <a:gd name="T20" fmla="*/ 975 w 2374"/>
              <a:gd name="T21" fmla="*/ 720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4" h="2160">
                <a:moveTo>
                  <a:pt x="975" y="720"/>
                </a:moveTo>
                <a:cubicBezTo>
                  <a:pt x="1266" y="845"/>
                  <a:pt x="1584" y="735"/>
                  <a:pt x="1796" y="799"/>
                </a:cubicBezTo>
                <a:cubicBezTo>
                  <a:pt x="2008" y="863"/>
                  <a:pt x="2153" y="961"/>
                  <a:pt x="2246" y="1107"/>
                </a:cubicBezTo>
                <a:cubicBezTo>
                  <a:pt x="2339" y="1253"/>
                  <a:pt x="2374" y="1530"/>
                  <a:pt x="2356" y="1675"/>
                </a:cubicBezTo>
                <a:cubicBezTo>
                  <a:pt x="2338" y="1820"/>
                  <a:pt x="2244" y="1896"/>
                  <a:pt x="2135" y="1975"/>
                </a:cubicBezTo>
                <a:cubicBezTo>
                  <a:pt x="2026" y="2054"/>
                  <a:pt x="1876" y="2136"/>
                  <a:pt x="1701" y="2148"/>
                </a:cubicBezTo>
                <a:cubicBezTo>
                  <a:pt x="1526" y="2160"/>
                  <a:pt x="1229" y="2129"/>
                  <a:pt x="1086" y="2046"/>
                </a:cubicBezTo>
                <a:cubicBezTo>
                  <a:pt x="943" y="1963"/>
                  <a:pt x="912" y="1823"/>
                  <a:pt x="841" y="1651"/>
                </a:cubicBezTo>
                <a:cubicBezTo>
                  <a:pt x="770" y="1479"/>
                  <a:pt x="791" y="1279"/>
                  <a:pt x="660" y="1012"/>
                </a:cubicBezTo>
                <a:cubicBezTo>
                  <a:pt x="529" y="745"/>
                  <a:pt x="0" y="98"/>
                  <a:pt x="52" y="49"/>
                </a:cubicBezTo>
                <a:cubicBezTo>
                  <a:pt x="104" y="0"/>
                  <a:pt x="675" y="615"/>
                  <a:pt x="975" y="720"/>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33128" name="Group 8"/>
          <p:cNvGrpSpPr>
            <a:grpSpLocks/>
          </p:cNvGrpSpPr>
          <p:nvPr/>
        </p:nvGrpSpPr>
        <p:grpSpPr bwMode="auto">
          <a:xfrm>
            <a:off x="2212975" y="1603375"/>
            <a:ext cx="3359150" cy="3021013"/>
            <a:chOff x="11" y="1490"/>
            <a:chExt cx="2116" cy="1903"/>
          </a:xfrm>
        </p:grpSpPr>
        <p:sp>
          <p:nvSpPr>
            <p:cNvPr id="133129" name="Freeform 9"/>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0" name="Freeform 10"/>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33131" name="Rectangle 11"/>
          <p:cNvSpPr>
            <a:spLocks noChangeArrowheads="1"/>
          </p:cNvSpPr>
          <p:nvPr/>
        </p:nvSpPr>
        <p:spPr bwMode="auto">
          <a:xfrm>
            <a:off x="4597400" y="3881438"/>
            <a:ext cx="225425" cy="225425"/>
          </a:xfrm>
          <a:prstGeom prst="rect">
            <a:avLst/>
          </a:prstGeom>
          <a:solidFill>
            <a:srgbClr val="FF0000"/>
          </a:solidFill>
          <a:ln w="9525">
            <a:miter lim="800000"/>
            <a:headEnd/>
            <a:tailEnd/>
          </a:ln>
          <a:effectLst/>
          <a:scene3d>
            <a:camera prst="legacyObliqueTopRight">
              <a:rot lat="20999999" lon="21299999" rev="0"/>
            </a:camera>
            <a:lightRig rig="legacyFlat3" dir="b"/>
          </a:scene3d>
          <a:sp3d extrusionH="4302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AutoShape 2"/>
          <p:cNvSpPr>
            <a:spLocks noChangeArrowheads="1"/>
          </p:cNvSpPr>
          <p:nvPr/>
        </p:nvSpPr>
        <p:spPr bwMode="auto">
          <a:xfrm rot="-5400000">
            <a:off x="8032750" y="3238500"/>
            <a:ext cx="533400" cy="914400"/>
          </a:xfrm>
          <a:prstGeom prst="can">
            <a:avLst>
              <a:gd name="adj" fmla="val 42857"/>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endParaRPr lang="en-US" altLang="en-US">
              <a:solidFill>
                <a:srgbClr val="000000"/>
              </a:solidFill>
            </a:endParaRPr>
          </a:p>
        </p:txBody>
      </p:sp>
      <p:sp>
        <p:nvSpPr>
          <p:cNvPr id="51203" name="Rectangle 3"/>
          <p:cNvSpPr>
            <a:spLocks noGrp="1" noChangeArrowheads="1"/>
          </p:cNvSpPr>
          <p:nvPr>
            <p:ph type="title"/>
          </p:nvPr>
        </p:nvSpPr>
        <p:spPr/>
        <p:txBody>
          <a:bodyPr/>
          <a:lstStyle/>
          <a:p>
            <a:pPr eaLnBrk="1" hangingPunct="1"/>
            <a:r>
              <a:rPr lang="en-US" altLang="en-US" smtClean="0"/>
              <a:t>Where do photons go?</a:t>
            </a:r>
          </a:p>
        </p:txBody>
      </p:sp>
      <p:sp>
        <p:nvSpPr>
          <p:cNvPr id="51204" name="Text Box 4"/>
          <p:cNvSpPr txBox="1">
            <a:spLocks noChangeArrowheads="1"/>
          </p:cNvSpPr>
          <p:nvPr/>
        </p:nvSpPr>
        <p:spPr bwMode="auto">
          <a:xfrm>
            <a:off x="7853363" y="4092575"/>
            <a:ext cx="9032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200" b="1">
                <a:solidFill>
                  <a:srgbClr val="000000"/>
                </a:solidFill>
              </a:rPr>
              <a:t>beamstop</a:t>
            </a:r>
          </a:p>
        </p:txBody>
      </p:sp>
      <p:grpSp>
        <p:nvGrpSpPr>
          <p:cNvPr id="90117" name="Group 5"/>
          <p:cNvGrpSpPr>
            <a:grpSpLocks/>
          </p:cNvGrpSpPr>
          <p:nvPr/>
        </p:nvGrpSpPr>
        <p:grpSpPr bwMode="auto">
          <a:xfrm>
            <a:off x="609600" y="3524250"/>
            <a:ext cx="7340600" cy="304800"/>
            <a:chOff x="384" y="2220"/>
            <a:chExt cx="4624" cy="192"/>
          </a:xfrm>
        </p:grpSpPr>
        <p:sp>
          <p:nvSpPr>
            <p:cNvPr id="51208" name="Line 6"/>
            <p:cNvSpPr>
              <a:spLocks noChangeShapeType="1"/>
            </p:cNvSpPr>
            <p:nvPr/>
          </p:nvSpPr>
          <p:spPr bwMode="auto">
            <a:xfrm flipV="1">
              <a:off x="384" y="2316"/>
              <a:ext cx="4624" cy="0"/>
            </a:xfrm>
            <a:prstGeom prst="line">
              <a:avLst/>
            </a:prstGeom>
            <a:noFill/>
            <a:ln w="254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1209" name="Line 7"/>
            <p:cNvSpPr>
              <a:spLocks noChangeShapeType="1"/>
            </p:cNvSpPr>
            <p:nvPr/>
          </p:nvSpPr>
          <p:spPr bwMode="auto">
            <a:xfrm flipV="1">
              <a:off x="384" y="2316"/>
              <a:ext cx="2435" cy="0"/>
            </a:xfrm>
            <a:prstGeom prst="line">
              <a:avLst/>
            </a:prstGeom>
            <a:noFill/>
            <a:ln w="279400">
              <a:solidFill>
                <a:srgbClr val="CC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1210" name="Text Box 8"/>
            <p:cNvSpPr txBox="1">
              <a:spLocks noChangeArrowheads="1"/>
            </p:cNvSpPr>
            <p:nvPr/>
          </p:nvSpPr>
          <p:spPr bwMode="auto">
            <a:xfrm>
              <a:off x="3525" y="2220"/>
              <a:ext cx="108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FFFFFF"/>
                  </a:solidFill>
                </a:rPr>
                <a:t>Transmitted (98%)</a:t>
              </a:r>
            </a:p>
          </p:txBody>
        </p:sp>
      </p:grpSp>
      <p:sp>
        <p:nvSpPr>
          <p:cNvPr id="51206" name="Text Box 9"/>
          <p:cNvSpPr txBox="1">
            <a:spLocks noChangeArrowheads="1"/>
          </p:cNvSpPr>
          <p:nvPr/>
        </p:nvSpPr>
        <p:spPr bwMode="auto">
          <a:xfrm>
            <a:off x="609600" y="1417638"/>
            <a:ext cx="201136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3200" b="1">
                <a:solidFill>
                  <a:srgbClr val="000000"/>
                </a:solidFill>
              </a:rPr>
              <a:t>Protein</a:t>
            </a:r>
          </a:p>
          <a:p>
            <a:pPr algn="ctr" eaLnBrk="1" hangingPunct="1"/>
            <a:r>
              <a:rPr lang="en-US" altLang="en-US" sz="3200" b="1">
                <a:solidFill>
                  <a:srgbClr val="000000"/>
                </a:solidFill>
              </a:rPr>
              <a:t>1A x-rays</a:t>
            </a:r>
          </a:p>
        </p:txBody>
      </p:sp>
      <p:pic>
        <p:nvPicPr>
          <p:cNvPr id="51207" name="Picture 10" descr="MCBS00386_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98888" y="3122613"/>
            <a:ext cx="1360487"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2498501" y="5151550"/>
            <a:ext cx="3730508" cy="523220"/>
          </a:xfrm>
          <a:prstGeom prst="rect">
            <a:avLst/>
          </a:prstGeom>
          <a:noFill/>
        </p:spPr>
        <p:txBody>
          <a:bodyPr wrap="none" rtlCol="0">
            <a:spAutoFit/>
          </a:bodyPr>
          <a:lstStyle/>
          <a:p>
            <a:r>
              <a:rPr lang="en-US" sz="2800" dirty="0" smtClean="0">
                <a:solidFill>
                  <a:srgbClr val="000000"/>
                </a:solidFill>
                <a:latin typeface="Arial" charset="0"/>
              </a:rPr>
              <a:t>2% total → error &lt; 2%</a:t>
            </a:r>
            <a:endParaRPr lang="en-US" sz="2800" dirty="0">
              <a:solidFill>
                <a:srgbClr val="000000"/>
              </a:solidFill>
              <a:latin typeface="Arial" charset="0"/>
            </a:endParaRPr>
          </a:p>
        </p:txBody>
      </p:sp>
    </p:spTree>
    <p:extLst>
      <p:ext uri="{BB962C8B-B14F-4D97-AF65-F5344CB8AC3E}">
        <p14:creationId xmlns:p14="http://schemas.microsoft.com/office/powerpoint/2010/main" val="4293458982"/>
      </p:ext>
    </p:extLst>
  </p:cSld>
  <p:clrMapOvr>
    <a:masterClrMapping/>
  </p:clrMapOvr>
  <p:transition/>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Freeform 2"/>
          <p:cNvSpPr>
            <a:spLocks/>
          </p:cNvSpPr>
          <p:nvPr/>
        </p:nvSpPr>
        <p:spPr bwMode="auto">
          <a:xfrm>
            <a:off x="596900" y="2967038"/>
            <a:ext cx="4146550" cy="3598862"/>
          </a:xfrm>
          <a:custGeom>
            <a:avLst/>
            <a:gdLst>
              <a:gd name="T0" fmla="*/ 942 w 2612"/>
              <a:gd name="T1" fmla="*/ 782 h 2267"/>
              <a:gd name="T2" fmla="*/ 1604 w 2612"/>
              <a:gd name="T3" fmla="*/ 901 h 2267"/>
              <a:gd name="T4" fmla="*/ 2038 w 2612"/>
              <a:gd name="T5" fmla="*/ 1098 h 2267"/>
              <a:gd name="T6" fmla="*/ 2173 w 2612"/>
              <a:gd name="T7" fmla="*/ 1469 h 2267"/>
              <a:gd name="T8" fmla="*/ 2141 w 2612"/>
              <a:gd name="T9" fmla="*/ 1847 h 2267"/>
              <a:gd name="T10" fmla="*/ 2409 w 2612"/>
              <a:gd name="T11" fmla="*/ 2210 h 2267"/>
              <a:gd name="T12" fmla="*/ 926 w 2612"/>
              <a:gd name="T13" fmla="*/ 2187 h 2267"/>
              <a:gd name="T14" fmla="*/ 1186 w 2612"/>
              <a:gd name="T15" fmla="*/ 1871 h 2267"/>
              <a:gd name="T16" fmla="*/ 934 w 2612"/>
              <a:gd name="T17" fmla="*/ 1571 h 2267"/>
              <a:gd name="T18" fmla="*/ 673 w 2612"/>
              <a:gd name="T19" fmla="*/ 1035 h 2267"/>
              <a:gd name="T20" fmla="*/ 45 w 2612"/>
              <a:gd name="T21" fmla="*/ 42 h 2267"/>
              <a:gd name="T22" fmla="*/ 942 w 2612"/>
              <a:gd name="T23" fmla="*/ 782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2" h="2267">
                <a:moveTo>
                  <a:pt x="942" y="782"/>
                </a:moveTo>
                <a:cubicBezTo>
                  <a:pt x="1202" y="925"/>
                  <a:pt x="1421" y="848"/>
                  <a:pt x="1604" y="901"/>
                </a:cubicBezTo>
                <a:cubicBezTo>
                  <a:pt x="1787" y="954"/>
                  <a:pt x="1943" y="1003"/>
                  <a:pt x="2038" y="1098"/>
                </a:cubicBezTo>
                <a:cubicBezTo>
                  <a:pt x="2133" y="1193"/>
                  <a:pt x="2156" y="1344"/>
                  <a:pt x="2173" y="1469"/>
                </a:cubicBezTo>
                <a:cubicBezTo>
                  <a:pt x="2190" y="1594"/>
                  <a:pt x="2102" y="1723"/>
                  <a:pt x="2141" y="1847"/>
                </a:cubicBezTo>
                <a:cubicBezTo>
                  <a:pt x="2180" y="1971"/>
                  <a:pt x="2612" y="2153"/>
                  <a:pt x="2409" y="2210"/>
                </a:cubicBezTo>
                <a:cubicBezTo>
                  <a:pt x="2206" y="2267"/>
                  <a:pt x="1130" y="2243"/>
                  <a:pt x="926" y="2187"/>
                </a:cubicBezTo>
                <a:cubicBezTo>
                  <a:pt x="722" y="2131"/>
                  <a:pt x="1185" y="1974"/>
                  <a:pt x="1186" y="1871"/>
                </a:cubicBezTo>
                <a:cubicBezTo>
                  <a:pt x="1187" y="1768"/>
                  <a:pt x="1019" y="1710"/>
                  <a:pt x="934" y="1571"/>
                </a:cubicBezTo>
                <a:cubicBezTo>
                  <a:pt x="849" y="1432"/>
                  <a:pt x="821" y="1290"/>
                  <a:pt x="673" y="1035"/>
                </a:cubicBezTo>
                <a:cubicBezTo>
                  <a:pt x="525" y="780"/>
                  <a:pt x="0" y="84"/>
                  <a:pt x="45" y="42"/>
                </a:cubicBezTo>
                <a:cubicBezTo>
                  <a:pt x="90" y="0"/>
                  <a:pt x="682" y="639"/>
                  <a:pt x="942" y="782"/>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47" name="Freeform 3"/>
          <p:cNvSpPr>
            <a:spLocks/>
          </p:cNvSpPr>
          <p:nvPr/>
        </p:nvSpPr>
        <p:spPr bwMode="auto">
          <a:xfrm>
            <a:off x="4606925" y="5570538"/>
            <a:ext cx="3497263" cy="1098550"/>
          </a:xfrm>
          <a:custGeom>
            <a:avLst/>
            <a:gdLst>
              <a:gd name="T0" fmla="*/ 775 w 2203"/>
              <a:gd name="T1" fmla="*/ 58 h 692"/>
              <a:gd name="T2" fmla="*/ 1304 w 2203"/>
              <a:gd name="T3" fmla="*/ 58 h 692"/>
              <a:gd name="T4" fmla="*/ 1785 w 2203"/>
              <a:gd name="T5" fmla="*/ 264 h 692"/>
              <a:gd name="T6" fmla="*/ 1951 w 2203"/>
              <a:gd name="T7" fmla="*/ 610 h 692"/>
              <a:gd name="T8" fmla="*/ 270 w 2203"/>
              <a:gd name="T9" fmla="*/ 658 h 692"/>
              <a:gd name="T10" fmla="*/ 333 w 2203"/>
              <a:gd name="T11" fmla="*/ 405 h 692"/>
              <a:gd name="T12" fmla="*/ 775 w 2203"/>
              <a:gd name="T13" fmla="*/ 58 h 692"/>
            </a:gdLst>
            <a:ahLst/>
            <a:cxnLst>
              <a:cxn ang="0">
                <a:pos x="T0" y="T1"/>
              </a:cxn>
              <a:cxn ang="0">
                <a:pos x="T2" y="T3"/>
              </a:cxn>
              <a:cxn ang="0">
                <a:pos x="T4" y="T5"/>
              </a:cxn>
              <a:cxn ang="0">
                <a:pos x="T6" y="T7"/>
              </a:cxn>
              <a:cxn ang="0">
                <a:pos x="T8" y="T9"/>
              </a:cxn>
              <a:cxn ang="0">
                <a:pos x="T10" y="T11"/>
              </a:cxn>
              <a:cxn ang="0">
                <a:pos x="T12" y="T13"/>
              </a:cxn>
            </a:cxnLst>
            <a:rect l="0" t="0" r="r" b="b"/>
            <a:pathLst>
              <a:path w="2203" h="692">
                <a:moveTo>
                  <a:pt x="775" y="58"/>
                </a:moveTo>
                <a:cubicBezTo>
                  <a:pt x="937" y="0"/>
                  <a:pt x="1136" y="24"/>
                  <a:pt x="1304" y="58"/>
                </a:cubicBezTo>
                <a:cubicBezTo>
                  <a:pt x="1472" y="92"/>
                  <a:pt x="1677" y="172"/>
                  <a:pt x="1785" y="264"/>
                </a:cubicBezTo>
                <a:cubicBezTo>
                  <a:pt x="1893" y="356"/>
                  <a:pt x="2203" y="544"/>
                  <a:pt x="1951" y="610"/>
                </a:cubicBezTo>
                <a:cubicBezTo>
                  <a:pt x="1699" y="676"/>
                  <a:pt x="540" y="692"/>
                  <a:pt x="270" y="658"/>
                </a:cubicBezTo>
                <a:cubicBezTo>
                  <a:pt x="0" y="624"/>
                  <a:pt x="249" y="505"/>
                  <a:pt x="333" y="405"/>
                </a:cubicBezTo>
                <a:cubicBezTo>
                  <a:pt x="417" y="305"/>
                  <a:pt x="613" y="116"/>
                  <a:pt x="775" y="58"/>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48" name="Rectangle 4"/>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4149" name="Rectangle 5"/>
          <p:cNvSpPr>
            <a:spLocks noGrp="1" noChangeArrowheads="1"/>
          </p:cNvSpPr>
          <p:nvPr>
            <p:ph type="title"/>
          </p:nvPr>
        </p:nvSpPr>
        <p:spPr>
          <a:xfrm>
            <a:off x="457200" y="-207963"/>
            <a:ext cx="8229600" cy="1143001"/>
          </a:xfrm>
        </p:spPr>
        <p:txBody>
          <a:bodyPr/>
          <a:lstStyle/>
          <a:p>
            <a:r>
              <a:rPr lang="en-US" altLang="en-US"/>
              <a:t>Dabbing to remove excess</a:t>
            </a:r>
          </a:p>
        </p:txBody>
      </p:sp>
      <p:sp>
        <p:nvSpPr>
          <p:cNvPr id="134150" name="Rectangle 6" descr="Light downward diagonal"/>
          <p:cNvSpPr>
            <a:spLocks noChangeArrowheads="1"/>
          </p:cNvSpPr>
          <p:nvPr/>
        </p:nvSpPr>
        <p:spPr bwMode="auto">
          <a:xfrm>
            <a:off x="-350838" y="6337300"/>
            <a:ext cx="9858376" cy="520700"/>
          </a:xfrm>
          <a:prstGeom prst="rect">
            <a:avLst/>
          </a:prstGeom>
          <a:pattFill prst="ltDnDiag">
            <a:fgClr>
              <a:schemeClr val="accent2"/>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2800"/>
          </a:p>
        </p:txBody>
      </p:sp>
      <p:sp>
        <p:nvSpPr>
          <p:cNvPr id="134151" name="Text Box 7"/>
          <p:cNvSpPr txBox="1">
            <a:spLocks noChangeArrowheads="1"/>
          </p:cNvSpPr>
          <p:nvPr/>
        </p:nvSpPr>
        <p:spPr bwMode="auto">
          <a:xfrm>
            <a:off x="3756025" y="6415088"/>
            <a:ext cx="1543050" cy="3667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clean surface</a:t>
            </a:r>
          </a:p>
        </p:txBody>
      </p:sp>
      <p:grpSp>
        <p:nvGrpSpPr>
          <p:cNvPr id="134152" name="Group 8"/>
          <p:cNvGrpSpPr>
            <a:grpSpLocks/>
          </p:cNvGrpSpPr>
          <p:nvPr/>
        </p:nvGrpSpPr>
        <p:grpSpPr bwMode="auto">
          <a:xfrm>
            <a:off x="363538" y="2859088"/>
            <a:ext cx="3359150" cy="3021012"/>
            <a:chOff x="11" y="1490"/>
            <a:chExt cx="2116" cy="1903"/>
          </a:xfrm>
        </p:grpSpPr>
        <p:sp>
          <p:nvSpPr>
            <p:cNvPr id="134153" name="Freeform 9"/>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4" name="Freeform 10"/>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34155" name="Rectangle 11"/>
          <p:cNvSpPr>
            <a:spLocks noChangeArrowheads="1"/>
          </p:cNvSpPr>
          <p:nvPr/>
        </p:nvSpPr>
        <p:spPr bwMode="auto">
          <a:xfrm>
            <a:off x="2747963" y="5137150"/>
            <a:ext cx="225425" cy="225425"/>
          </a:xfrm>
          <a:prstGeom prst="rect">
            <a:avLst/>
          </a:prstGeom>
          <a:solidFill>
            <a:srgbClr val="FF0000"/>
          </a:solidFill>
          <a:ln w="9525">
            <a:miter lim="800000"/>
            <a:headEnd/>
            <a:tailEnd/>
          </a:ln>
          <a:effectLst/>
          <a:scene3d>
            <a:camera prst="legacyObliqueTopRight">
              <a:rot lat="20999999" lon="21299999" rev="0"/>
            </a:camera>
            <a:lightRig rig="legacyFlat3" dir="b"/>
          </a:scene3d>
          <a:sp3d extrusionH="4302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Tree>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Freeform 2"/>
          <p:cNvSpPr>
            <a:spLocks/>
          </p:cNvSpPr>
          <p:nvPr/>
        </p:nvSpPr>
        <p:spPr bwMode="auto">
          <a:xfrm>
            <a:off x="1743075" y="5718175"/>
            <a:ext cx="3000375" cy="847725"/>
          </a:xfrm>
          <a:custGeom>
            <a:avLst/>
            <a:gdLst>
              <a:gd name="T0" fmla="*/ 1419 w 1890"/>
              <a:gd name="T1" fmla="*/ 114 h 534"/>
              <a:gd name="T2" fmla="*/ 1687 w 1890"/>
              <a:gd name="T3" fmla="*/ 477 h 534"/>
              <a:gd name="T4" fmla="*/ 204 w 1890"/>
              <a:gd name="T5" fmla="*/ 454 h 534"/>
              <a:gd name="T6" fmla="*/ 464 w 1890"/>
              <a:gd name="T7" fmla="*/ 138 h 534"/>
              <a:gd name="T8" fmla="*/ 977 w 1890"/>
              <a:gd name="T9" fmla="*/ 4 h 534"/>
              <a:gd name="T10" fmla="*/ 1419 w 1890"/>
              <a:gd name="T11" fmla="*/ 114 h 534"/>
            </a:gdLst>
            <a:ahLst/>
            <a:cxnLst>
              <a:cxn ang="0">
                <a:pos x="T0" y="T1"/>
              </a:cxn>
              <a:cxn ang="0">
                <a:pos x="T2" y="T3"/>
              </a:cxn>
              <a:cxn ang="0">
                <a:pos x="T4" y="T5"/>
              </a:cxn>
              <a:cxn ang="0">
                <a:pos x="T6" y="T7"/>
              </a:cxn>
              <a:cxn ang="0">
                <a:pos x="T8" y="T9"/>
              </a:cxn>
              <a:cxn ang="0">
                <a:pos x="T10" y="T11"/>
              </a:cxn>
            </a:cxnLst>
            <a:rect l="0" t="0" r="r" b="b"/>
            <a:pathLst>
              <a:path w="1890" h="534">
                <a:moveTo>
                  <a:pt x="1419" y="114"/>
                </a:moveTo>
                <a:cubicBezTo>
                  <a:pt x="1665" y="220"/>
                  <a:pt x="1890" y="420"/>
                  <a:pt x="1687" y="477"/>
                </a:cubicBezTo>
                <a:cubicBezTo>
                  <a:pt x="1484" y="534"/>
                  <a:pt x="408" y="510"/>
                  <a:pt x="204" y="454"/>
                </a:cubicBezTo>
                <a:cubicBezTo>
                  <a:pt x="0" y="398"/>
                  <a:pt x="335" y="213"/>
                  <a:pt x="464" y="138"/>
                </a:cubicBezTo>
                <a:cubicBezTo>
                  <a:pt x="593" y="63"/>
                  <a:pt x="818" y="8"/>
                  <a:pt x="977" y="4"/>
                </a:cubicBezTo>
                <a:cubicBezTo>
                  <a:pt x="1136" y="0"/>
                  <a:pt x="1327" y="91"/>
                  <a:pt x="1419" y="114"/>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71" name="Freeform 3"/>
          <p:cNvSpPr>
            <a:spLocks/>
          </p:cNvSpPr>
          <p:nvPr/>
        </p:nvSpPr>
        <p:spPr bwMode="auto">
          <a:xfrm>
            <a:off x="4606925" y="5570538"/>
            <a:ext cx="3497263" cy="1098550"/>
          </a:xfrm>
          <a:custGeom>
            <a:avLst/>
            <a:gdLst>
              <a:gd name="T0" fmla="*/ 775 w 2203"/>
              <a:gd name="T1" fmla="*/ 58 h 692"/>
              <a:gd name="T2" fmla="*/ 1304 w 2203"/>
              <a:gd name="T3" fmla="*/ 58 h 692"/>
              <a:gd name="T4" fmla="*/ 1785 w 2203"/>
              <a:gd name="T5" fmla="*/ 264 h 692"/>
              <a:gd name="T6" fmla="*/ 1951 w 2203"/>
              <a:gd name="T7" fmla="*/ 610 h 692"/>
              <a:gd name="T8" fmla="*/ 270 w 2203"/>
              <a:gd name="T9" fmla="*/ 658 h 692"/>
              <a:gd name="T10" fmla="*/ 333 w 2203"/>
              <a:gd name="T11" fmla="*/ 405 h 692"/>
              <a:gd name="T12" fmla="*/ 775 w 2203"/>
              <a:gd name="T13" fmla="*/ 58 h 692"/>
            </a:gdLst>
            <a:ahLst/>
            <a:cxnLst>
              <a:cxn ang="0">
                <a:pos x="T0" y="T1"/>
              </a:cxn>
              <a:cxn ang="0">
                <a:pos x="T2" y="T3"/>
              </a:cxn>
              <a:cxn ang="0">
                <a:pos x="T4" y="T5"/>
              </a:cxn>
              <a:cxn ang="0">
                <a:pos x="T6" y="T7"/>
              </a:cxn>
              <a:cxn ang="0">
                <a:pos x="T8" y="T9"/>
              </a:cxn>
              <a:cxn ang="0">
                <a:pos x="T10" y="T11"/>
              </a:cxn>
              <a:cxn ang="0">
                <a:pos x="T12" y="T13"/>
              </a:cxn>
            </a:cxnLst>
            <a:rect l="0" t="0" r="r" b="b"/>
            <a:pathLst>
              <a:path w="2203" h="692">
                <a:moveTo>
                  <a:pt x="775" y="58"/>
                </a:moveTo>
                <a:cubicBezTo>
                  <a:pt x="937" y="0"/>
                  <a:pt x="1136" y="24"/>
                  <a:pt x="1304" y="58"/>
                </a:cubicBezTo>
                <a:cubicBezTo>
                  <a:pt x="1472" y="92"/>
                  <a:pt x="1677" y="172"/>
                  <a:pt x="1785" y="264"/>
                </a:cubicBezTo>
                <a:cubicBezTo>
                  <a:pt x="1893" y="356"/>
                  <a:pt x="2203" y="544"/>
                  <a:pt x="1951" y="610"/>
                </a:cubicBezTo>
                <a:cubicBezTo>
                  <a:pt x="1699" y="676"/>
                  <a:pt x="540" y="692"/>
                  <a:pt x="270" y="658"/>
                </a:cubicBezTo>
                <a:cubicBezTo>
                  <a:pt x="0" y="624"/>
                  <a:pt x="249" y="505"/>
                  <a:pt x="333" y="405"/>
                </a:cubicBezTo>
                <a:cubicBezTo>
                  <a:pt x="417" y="305"/>
                  <a:pt x="613" y="116"/>
                  <a:pt x="775" y="58"/>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72" name="Rectangle 4"/>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5173" name="Rectangle 5"/>
          <p:cNvSpPr>
            <a:spLocks noGrp="1" noChangeArrowheads="1"/>
          </p:cNvSpPr>
          <p:nvPr>
            <p:ph type="title"/>
          </p:nvPr>
        </p:nvSpPr>
        <p:spPr>
          <a:xfrm>
            <a:off x="457200" y="-207963"/>
            <a:ext cx="8229600" cy="1143001"/>
          </a:xfrm>
        </p:spPr>
        <p:txBody>
          <a:bodyPr/>
          <a:lstStyle/>
          <a:p>
            <a:r>
              <a:rPr lang="en-US" altLang="en-US"/>
              <a:t>Dabbing to remove excess</a:t>
            </a:r>
          </a:p>
        </p:txBody>
      </p:sp>
      <p:sp>
        <p:nvSpPr>
          <p:cNvPr id="135174" name="Rectangle 6" descr="Light downward diagonal"/>
          <p:cNvSpPr>
            <a:spLocks noChangeArrowheads="1"/>
          </p:cNvSpPr>
          <p:nvPr/>
        </p:nvSpPr>
        <p:spPr bwMode="auto">
          <a:xfrm>
            <a:off x="-350838" y="6337300"/>
            <a:ext cx="9858376" cy="520700"/>
          </a:xfrm>
          <a:prstGeom prst="rect">
            <a:avLst/>
          </a:prstGeom>
          <a:pattFill prst="ltDnDiag">
            <a:fgClr>
              <a:schemeClr val="accent2"/>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2800"/>
          </a:p>
        </p:txBody>
      </p:sp>
      <p:sp>
        <p:nvSpPr>
          <p:cNvPr id="135175" name="Text Box 7"/>
          <p:cNvSpPr txBox="1">
            <a:spLocks noChangeArrowheads="1"/>
          </p:cNvSpPr>
          <p:nvPr/>
        </p:nvSpPr>
        <p:spPr bwMode="auto">
          <a:xfrm>
            <a:off x="3756025" y="6415088"/>
            <a:ext cx="1543050" cy="3667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clean surface</a:t>
            </a:r>
          </a:p>
        </p:txBody>
      </p:sp>
      <p:sp>
        <p:nvSpPr>
          <p:cNvPr id="135176" name="Freeform 8"/>
          <p:cNvSpPr>
            <a:spLocks/>
          </p:cNvSpPr>
          <p:nvPr/>
        </p:nvSpPr>
        <p:spPr bwMode="auto">
          <a:xfrm>
            <a:off x="-887413" y="2390775"/>
            <a:ext cx="3317876" cy="3122613"/>
          </a:xfrm>
          <a:custGeom>
            <a:avLst/>
            <a:gdLst>
              <a:gd name="T0" fmla="*/ 1513 w 2090"/>
              <a:gd name="T1" fmla="*/ 956 h 1967"/>
              <a:gd name="T2" fmla="*/ 1900 w 2090"/>
              <a:gd name="T3" fmla="*/ 1193 h 1967"/>
              <a:gd name="T4" fmla="*/ 2073 w 2090"/>
              <a:gd name="T5" fmla="*/ 1524 h 1967"/>
              <a:gd name="T6" fmla="*/ 2002 w 2090"/>
              <a:gd name="T7" fmla="*/ 1808 h 1967"/>
              <a:gd name="T8" fmla="*/ 1679 w 2090"/>
              <a:gd name="T9" fmla="*/ 1966 h 1967"/>
              <a:gd name="T10" fmla="*/ 1221 w 2090"/>
              <a:gd name="T11" fmla="*/ 1800 h 1967"/>
              <a:gd name="T12" fmla="*/ 977 w 2090"/>
              <a:gd name="T13" fmla="*/ 1516 h 1967"/>
              <a:gd name="T14" fmla="*/ 724 w 2090"/>
              <a:gd name="T15" fmla="*/ 980 h 1967"/>
              <a:gd name="T16" fmla="*/ 29 w 2090"/>
              <a:gd name="T17" fmla="*/ 41 h 1967"/>
              <a:gd name="T18" fmla="*/ 898 w 2090"/>
              <a:gd name="T19" fmla="*/ 735 h 1967"/>
              <a:gd name="T20" fmla="*/ 1513 w 2090"/>
              <a:gd name="T21" fmla="*/ 956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0" h="1967">
                <a:moveTo>
                  <a:pt x="1513" y="956"/>
                </a:moveTo>
                <a:cubicBezTo>
                  <a:pt x="1680" y="1032"/>
                  <a:pt x="1807" y="1098"/>
                  <a:pt x="1900" y="1193"/>
                </a:cubicBezTo>
                <a:cubicBezTo>
                  <a:pt x="1993" y="1288"/>
                  <a:pt x="2056" y="1422"/>
                  <a:pt x="2073" y="1524"/>
                </a:cubicBezTo>
                <a:cubicBezTo>
                  <a:pt x="2090" y="1626"/>
                  <a:pt x="2068" y="1734"/>
                  <a:pt x="2002" y="1808"/>
                </a:cubicBezTo>
                <a:cubicBezTo>
                  <a:pt x="1936" y="1882"/>
                  <a:pt x="1809" y="1967"/>
                  <a:pt x="1679" y="1966"/>
                </a:cubicBezTo>
                <a:cubicBezTo>
                  <a:pt x="1549" y="1965"/>
                  <a:pt x="1338" y="1875"/>
                  <a:pt x="1221" y="1800"/>
                </a:cubicBezTo>
                <a:cubicBezTo>
                  <a:pt x="1104" y="1725"/>
                  <a:pt x="1060" y="1653"/>
                  <a:pt x="977" y="1516"/>
                </a:cubicBezTo>
                <a:cubicBezTo>
                  <a:pt x="894" y="1379"/>
                  <a:pt x="882" y="1226"/>
                  <a:pt x="724" y="980"/>
                </a:cubicBezTo>
                <a:cubicBezTo>
                  <a:pt x="566" y="734"/>
                  <a:pt x="0" y="82"/>
                  <a:pt x="29" y="41"/>
                </a:cubicBezTo>
                <a:cubicBezTo>
                  <a:pt x="58" y="0"/>
                  <a:pt x="651" y="583"/>
                  <a:pt x="898" y="735"/>
                </a:cubicBezTo>
                <a:cubicBezTo>
                  <a:pt x="1145" y="887"/>
                  <a:pt x="1346" y="880"/>
                  <a:pt x="1513" y="956"/>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35177" name="Group 9"/>
          <p:cNvGrpSpPr>
            <a:grpSpLocks/>
          </p:cNvGrpSpPr>
          <p:nvPr/>
        </p:nvGrpSpPr>
        <p:grpSpPr bwMode="auto">
          <a:xfrm>
            <a:off x="-1146175" y="2281238"/>
            <a:ext cx="3359150" cy="3021012"/>
            <a:chOff x="11" y="1490"/>
            <a:chExt cx="2116" cy="1903"/>
          </a:xfrm>
        </p:grpSpPr>
        <p:sp>
          <p:nvSpPr>
            <p:cNvPr id="135178" name="Freeform 10"/>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79" name="Freeform 11"/>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35180" name="Rectangle 12"/>
          <p:cNvSpPr>
            <a:spLocks noChangeArrowheads="1"/>
          </p:cNvSpPr>
          <p:nvPr/>
        </p:nvSpPr>
        <p:spPr bwMode="auto">
          <a:xfrm>
            <a:off x="1238250" y="4559300"/>
            <a:ext cx="225425" cy="225425"/>
          </a:xfrm>
          <a:prstGeom prst="rect">
            <a:avLst/>
          </a:prstGeom>
          <a:solidFill>
            <a:srgbClr val="FF0000"/>
          </a:solidFill>
          <a:ln w="9525">
            <a:miter lim="800000"/>
            <a:headEnd/>
            <a:tailEnd/>
          </a:ln>
          <a:effectLst/>
          <a:scene3d>
            <a:camera prst="legacyObliqueTopRight">
              <a:rot lat="20999999" lon="21299999" rev="0"/>
            </a:camera>
            <a:lightRig rig="legacyFlat3" dir="b"/>
          </a:scene3d>
          <a:sp3d extrusionH="4302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Tree>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Freeform 2"/>
          <p:cNvSpPr>
            <a:spLocks/>
          </p:cNvSpPr>
          <p:nvPr/>
        </p:nvSpPr>
        <p:spPr bwMode="auto">
          <a:xfrm>
            <a:off x="-827088" y="4578350"/>
            <a:ext cx="2268538" cy="2051050"/>
          </a:xfrm>
          <a:custGeom>
            <a:avLst/>
            <a:gdLst>
              <a:gd name="T0" fmla="*/ 727 w 1429"/>
              <a:gd name="T1" fmla="*/ 218 h 1292"/>
              <a:gd name="T2" fmla="*/ 1039 w 1429"/>
              <a:gd name="T3" fmla="*/ 449 h 1292"/>
              <a:gd name="T4" fmla="*/ 1196 w 1429"/>
              <a:gd name="T5" fmla="*/ 712 h 1292"/>
              <a:gd name="T6" fmla="*/ 1222 w 1429"/>
              <a:gd name="T7" fmla="*/ 990 h 1292"/>
              <a:gd name="T8" fmla="*/ 1377 w 1429"/>
              <a:gd name="T9" fmla="*/ 1181 h 1292"/>
              <a:gd name="T10" fmla="*/ 908 w 1429"/>
              <a:gd name="T11" fmla="*/ 1255 h 1292"/>
              <a:gd name="T12" fmla="*/ 340 w 1429"/>
              <a:gd name="T13" fmla="*/ 1247 h 1292"/>
              <a:gd name="T14" fmla="*/ 441 w 1429"/>
              <a:gd name="T15" fmla="*/ 982 h 1292"/>
              <a:gd name="T16" fmla="*/ 282 w 1429"/>
              <a:gd name="T17" fmla="*/ 663 h 1292"/>
              <a:gd name="T18" fmla="*/ 52 w 1429"/>
              <a:gd name="T19" fmla="*/ 161 h 1292"/>
              <a:gd name="T20" fmla="*/ 19 w 1429"/>
              <a:gd name="T21" fmla="*/ 21 h 1292"/>
              <a:gd name="T22" fmla="*/ 118 w 1429"/>
              <a:gd name="T23" fmla="*/ 37 h 1292"/>
              <a:gd name="T24" fmla="*/ 727 w 1429"/>
              <a:gd name="T25" fmla="*/ 218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29" h="1292">
                <a:moveTo>
                  <a:pt x="727" y="218"/>
                </a:moveTo>
                <a:cubicBezTo>
                  <a:pt x="881" y="287"/>
                  <a:pt x="961" y="367"/>
                  <a:pt x="1039" y="449"/>
                </a:cubicBezTo>
                <a:cubicBezTo>
                  <a:pt x="1117" y="531"/>
                  <a:pt x="1166" y="622"/>
                  <a:pt x="1196" y="712"/>
                </a:cubicBezTo>
                <a:cubicBezTo>
                  <a:pt x="1226" y="802"/>
                  <a:pt x="1192" y="912"/>
                  <a:pt x="1222" y="990"/>
                </a:cubicBezTo>
                <a:cubicBezTo>
                  <a:pt x="1252" y="1068"/>
                  <a:pt x="1429" y="1137"/>
                  <a:pt x="1377" y="1181"/>
                </a:cubicBezTo>
                <a:cubicBezTo>
                  <a:pt x="1325" y="1225"/>
                  <a:pt x="1081" y="1244"/>
                  <a:pt x="908" y="1255"/>
                </a:cubicBezTo>
                <a:cubicBezTo>
                  <a:pt x="735" y="1266"/>
                  <a:pt x="418" y="1292"/>
                  <a:pt x="340" y="1247"/>
                </a:cubicBezTo>
                <a:cubicBezTo>
                  <a:pt x="262" y="1202"/>
                  <a:pt x="451" y="1079"/>
                  <a:pt x="441" y="982"/>
                </a:cubicBezTo>
                <a:cubicBezTo>
                  <a:pt x="431" y="885"/>
                  <a:pt x="347" y="800"/>
                  <a:pt x="282" y="663"/>
                </a:cubicBezTo>
                <a:cubicBezTo>
                  <a:pt x="217" y="526"/>
                  <a:pt x="96" y="268"/>
                  <a:pt x="52" y="161"/>
                </a:cubicBezTo>
                <a:cubicBezTo>
                  <a:pt x="8" y="54"/>
                  <a:pt x="8" y="42"/>
                  <a:pt x="19" y="21"/>
                </a:cubicBezTo>
                <a:cubicBezTo>
                  <a:pt x="30" y="0"/>
                  <a:pt x="0" y="4"/>
                  <a:pt x="118" y="37"/>
                </a:cubicBezTo>
                <a:cubicBezTo>
                  <a:pt x="236" y="70"/>
                  <a:pt x="560" y="162"/>
                  <a:pt x="727" y="218"/>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195" name="Freeform 3"/>
          <p:cNvSpPr>
            <a:spLocks/>
          </p:cNvSpPr>
          <p:nvPr/>
        </p:nvSpPr>
        <p:spPr bwMode="auto">
          <a:xfrm>
            <a:off x="1743075" y="5718175"/>
            <a:ext cx="3000375" cy="847725"/>
          </a:xfrm>
          <a:custGeom>
            <a:avLst/>
            <a:gdLst>
              <a:gd name="T0" fmla="*/ 1419 w 1890"/>
              <a:gd name="T1" fmla="*/ 114 h 534"/>
              <a:gd name="T2" fmla="*/ 1687 w 1890"/>
              <a:gd name="T3" fmla="*/ 477 h 534"/>
              <a:gd name="T4" fmla="*/ 204 w 1890"/>
              <a:gd name="T5" fmla="*/ 454 h 534"/>
              <a:gd name="T6" fmla="*/ 464 w 1890"/>
              <a:gd name="T7" fmla="*/ 138 h 534"/>
              <a:gd name="T8" fmla="*/ 977 w 1890"/>
              <a:gd name="T9" fmla="*/ 4 h 534"/>
              <a:gd name="T10" fmla="*/ 1419 w 1890"/>
              <a:gd name="T11" fmla="*/ 114 h 534"/>
            </a:gdLst>
            <a:ahLst/>
            <a:cxnLst>
              <a:cxn ang="0">
                <a:pos x="T0" y="T1"/>
              </a:cxn>
              <a:cxn ang="0">
                <a:pos x="T2" y="T3"/>
              </a:cxn>
              <a:cxn ang="0">
                <a:pos x="T4" y="T5"/>
              </a:cxn>
              <a:cxn ang="0">
                <a:pos x="T6" y="T7"/>
              </a:cxn>
              <a:cxn ang="0">
                <a:pos x="T8" y="T9"/>
              </a:cxn>
              <a:cxn ang="0">
                <a:pos x="T10" y="T11"/>
              </a:cxn>
            </a:cxnLst>
            <a:rect l="0" t="0" r="r" b="b"/>
            <a:pathLst>
              <a:path w="1890" h="534">
                <a:moveTo>
                  <a:pt x="1419" y="114"/>
                </a:moveTo>
                <a:cubicBezTo>
                  <a:pt x="1665" y="220"/>
                  <a:pt x="1890" y="420"/>
                  <a:pt x="1687" y="477"/>
                </a:cubicBezTo>
                <a:cubicBezTo>
                  <a:pt x="1484" y="534"/>
                  <a:pt x="408" y="510"/>
                  <a:pt x="204" y="454"/>
                </a:cubicBezTo>
                <a:cubicBezTo>
                  <a:pt x="0" y="398"/>
                  <a:pt x="335" y="213"/>
                  <a:pt x="464" y="138"/>
                </a:cubicBezTo>
                <a:cubicBezTo>
                  <a:pt x="593" y="63"/>
                  <a:pt x="818" y="8"/>
                  <a:pt x="977" y="4"/>
                </a:cubicBezTo>
                <a:cubicBezTo>
                  <a:pt x="1136" y="0"/>
                  <a:pt x="1327" y="91"/>
                  <a:pt x="1419" y="114"/>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196" name="Freeform 4"/>
          <p:cNvSpPr>
            <a:spLocks/>
          </p:cNvSpPr>
          <p:nvPr/>
        </p:nvSpPr>
        <p:spPr bwMode="auto">
          <a:xfrm>
            <a:off x="4606925" y="5570538"/>
            <a:ext cx="3497263" cy="1098550"/>
          </a:xfrm>
          <a:custGeom>
            <a:avLst/>
            <a:gdLst>
              <a:gd name="T0" fmla="*/ 775 w 2203"/>
              <a:gd name="T1" fmla="*/ 58 h 692"/>
              <a:gd name="T2" fmla="*/ 1304 w 2203"/>
              <a:gd name="T3" fmla="*/ 58 h 692"/>
              <a:gd name="T4" fmla="*/ 1785 w 2203"/>
              <a:gd name="T5" fmla="*/ 264 h 692"/>
              <a:gd name="T6" fmla="*/ 1951 w 2203"/>
              <a:gd name="T7" fmla="*/ 610 h 692"/>
              <a:gd name="T8" fmla="*/ 270 w 2203"/>
              <a:gd name="T9" fmla="*/ 658 h 692"/>
              <a:gd name="T10" fmla="*/ 333 w 2203"/>
              <a:gd name="T11" fmla="*/ 405 h 692"/>
              <a:gd name="T12" fmla="*/ 775 w 2203"/>
              <a:gd name="T13" fmla="*/ 58 h 692"/>
            </a:gdLst>
            <a:ahLst/>
            <a:cxnLst>
              <a:cxn ang="0">
                <a:pos x="T0" y="T1"/>
              </a:cxn>
              <a:cxn ang="0">
                <a:pos x="T2" y="T3"/>
              </a:cxn>
              <a:cxn ang="0">
                <a:pos x="T4" y="T5"/>
              </a:cxn>
              <a:cxn ang="0">
                <a:pos x="T6" y="T7"/>
              </a:cxn>
              <a:cxn ang="0">
                <a:pos x="T8" y="T9"/>
              </a:cxn>
              <a:cxn ang="0">
                <a:pos x="T10" y="T11"/>
              </a:cxn>
              <a:cxn ang="0">
                <a:pos x="T12" y="T13"/>
              </a:cxn>
            </a:cxnLst>
            <a:rect l="0" t="0" r="r" b="b"/>
            <a:pathLst>
              <a:path w="2203" h="692">
                <a:moveTo>
                  <a:pt x="775" y="58"/>
                </a:moveTo>
                <a:cubicBezTo>
                  <a:pt x="937" y="0"/>
                  <a:pt x="1136" y="24"/>
                  <a:pt x="1304" y="58"/>
                </a:cubicBezTo>
                <a:cubicBezTo>
                  <a:pt x="1472" y="92"/>
                  <a:pt x="1677" y="172"/>
                  <a:pt x="1785" y="264"/>
                </a:cubicBezTo>
                <a:cubicBezTo>
                  <a:pt x="1893" y="356"/>
                  <a:pt x="2203" y="544"/>
                  <a:pt x="1951" y="610"/>
                </a:cubicBezTo>
                <a:cubicBezTo>
                  <a:pt x="1699" y="676"/>
                  <a:pt x="540" y="692"/>
                  <a:pt x="270" y="658"/>
                </a:cubicBezTo>
                <a:cubicBezTo>
                  <a:pt x="0" y="624"/>
                  <a:pt x="249" y="505"/>
                  <a:pt x="333" y="405"/>
                </a:cubicBezTo>
                <a:cubicBezTo>
                  <a:pt x="417" y="305"/>
                  <a:pt x="613" y="116"/>
                  <a:pt x="775" y="58"/>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197" name="Rectangle 5"/>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6198" name="Rectangle 6"/>
          <p:cNvSpPr>
            <a:spLocks noGrp="1" noChangeArrowheads="1"/>
          </p:cNvSpPr>
          <p:nvPr>
            <p:ph type="title"/>
          </p:nvPr>
        </p:nvSpPr>
        <p:spPr>
          <a:xfrm>
            <a:off x="457200" y="-207963"/>
            <a:ext cx="8229600" cy="1143001"/>
          </a:xfrm>
        </p:spPr>
        <p:txBody>
          <a:bodyPr/>
          <a:lstStyle/>
          <a:p>
            <a:r>
              <a:rPr lang="en-US" altLang="en-US"/>
              <a:t>Dabbing to remove excess</a:t>
            </a:r>
          </a:p>
        </p:txBody>
      </p:sp>
      <p:sp>
        <p:nvSpPr>
          <p:cNvPr id="136199" name="Rectangle 7" descr="Light downward diagonal"/>
          <p:cNvSpPr>
            <a:spLocks noChangeArrowheads="1"/>
          </p:cNvSpPr>
          <p:nvPr/>
        </p:nvSpPr>
        <p:spPr bwMode="auto">
          <a:xfrm>
            <a:off x="-350838" y="6337300"/>
            <a:ext cx="9858376" cy="520700"/>
          </a:xfrm>
          <a:prstGeom prst="rect">
            <a:avLst/>
          </a:prstGeom>
          <a:pattFill prst="ltDnDiag">
            <a:fgClr>
              <a:schemeClr val="accent2"/>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2800"/>
          </a:p>
        </p:txBody>
      </p:sp>
      <p:sp>
        <p:nvSpPr>
          <p:cNvPr id="136200" name="Text Box 8"/>
          <p:cNvSpPr txBox="1">
            <a:spLocks noChangeArrowheads="1"/>
          </p:cNvSpPr>
          <p:nvPr/>
        </p:nvSpPr>
        <p:spPr bwMode="auto">
          <a:xfrm>
            <a:off x="3756025" y="6415088"/>
            <a:ext cx="1543050" cy="3667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clean surface</a:t>
            </a:r>
          </a:p>
        </p:txBody>
      </p:sp>
      <p:grpSp>
        <p:nvGrpSpPr>
          <p:cNvPr id="136201" name="Group 9"/>
          <p:cNvGrpSpPr>
            <a:grpSpLocks/>
          </p:cNvGrpSpPr>
          <p:nvPr/>
        </p:nvGrpSpPr>
        <p:grpSpPr bwMode="auto">
          <a:xfrm>
            <a:off x="-2324100" y="3170238"/>
            <a:ext cx="3359150" cy="3021012"/>
            <a:chOff x="11" y="1490"/>
            <a:chExt cx="2116" cy="1903"/>
          </a:xfrm>
        </p:grpSpPr>
        <p:sp>
          <p:nvSpPr>
            <p:cNvPr id="136202" name="Freeform 10"/>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Freeform 11"/>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36204" name="Rectangle 12"/>
          <p:cNvSpPr>
            <a:spLocks noChangeArrowheads="1"/>
          </p:cNvSpPr>
          <p:nvPr/>
        </p:nvSpPr>
        <p:spPr bwMode="auto">
          <a:xfrm>
            <a:off x="60325" y="5448300"/>
            <a:ext cx="225425" cy="225425"/>
          </a:xfrm>
          <a:prstGeom prst="rect">
            <a:avLst/>
          </a:prstGeom>
          <a:solidFill>
            <a:srgbClr val="FF0000"/>
          </a:solidFill>
          <a:ln w="9525">
            <a:miter lim="800000"/>
            <a:headEnd/>
            <a:tailEnd/>
          </a:ln>
          <a:effectLst/>
          <a:scene3d>
            <a:camera prst="legacyObliqueTopRight">
              <a:rot lat="20999999" lon="21299999" rev="0"/>
            </a:camera>
            <a:lightRig rig="legacyFlat3" dir="b"/>
          </a:scene3d>
          <a:sp3d extrusionH="4302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Tree>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Freeform 2"/>
          <p:cNvSpPr>
            <a:spLocks/>
          </p:cNvSpPr>
          <p:nvPr/>
        </p:nvSpPr>
        <p:spPr bwMode="auto">
          <a:xfrm>
            <a:off x="3514725" y="2708275"/>
            <a:ext cx="1701800" cy="1408113"/>
          </a:xfrm>
          <a:custGeom>
            <a:avLst/>
            <a:gdLst>
              <a:gd name="T0" fmla="*/ 705 w 1072"/>
              <a:gd name="T1" fmla="*/ 274 h 887"/>
              <a:gd name="T2" fmla="*/ 1013 w 1072"/>
              <a:gd name="T3" fmla="*/ 511 h 887"/>
              <a:gd name="T4" fmla="*/ 1037 w 1072"/>
              <a:gd name="T5" fmla="*/ 772 h 887"/>
              <a:gd name="T6" fmla="*/ 800 w 1072"/>
              <a:gd name="T7" fmla="*/ 874 h 887"/>
              <a:gd name="T8" fmla="*/ 563 w 1072"/>
              <a:gd name="T9" fmla="*/ 850 h 887"/>
              <a:gd name="T10" fmla="*/ 279 w 1072"/>
              <a:gd name="T11" fmla="*/ 667 h 887"/>
              <a:gd name="T12" fmla="*/ 49 w 1072"/>
              <a:gd name="T13" fmla="*/ 165 h 887"/>
              <a:gd name="T14" fmla="*/ 16 w 1072"/>
              <a:gd name="T15" fmla="*/ 25 h 887"/>
              <a:gd name="T16" fmla="*/ 115 w 1072"/>
              <a:gd name="T17" fmla="*/ 41 h 887"/>
              <a:gd name="T18" fmla="*/ 705 w 1072"/>
              <a:gd name="T19" fmla="*/ 274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2" h="887">
                <a:moveTo>
                  <a:pt x="705" y="274"/>
                </a:moveTo>
                <a:cubicBezTo>
                  <a:pt x="855" y="352"/>
                  <a:pt x="958" y="428"/>
                  <a:pt x="1013" y="511"/>
                </a:cubicBezTo>
                <a:cubicBezTo>
                  <a:pt x="1068" y="594"/>
                  <a:pt x="1072" y="712"/>
                  <a:pt x="1037" y="772"/>
                </a:cubicBezTo>
                <a:cubicBezTo>
                  <a:pt x="1002" y="832"/>
                  <a:pt x="879" y="861"/>
                  <a:pt x="800" y="874"/>
                </a:cubicBezTo>
                <a:cubicBezTo>
                  <a:pt x="721" y="887"/>
                  <a:pt x="650" y="884"/>
                  <a:pt x="563" y="850"/>
                </a:cubicBezTo>
                <a:cubicBezTo>
                  <a:pt x="476" y="816"/>
                  <a:pt x="365" y="781"/>
                  <a:pt x="279" y="667"/>
                </a:cubicBezTo>
                <a:cubicBezTo>
                  <a:pt x="193" y="553"/>
                  <a:pt x="93" y="272"/>
                  <a:pt x="49" y="165"/>
                </a:cubicBezTo>
                <a:cubicBezTo>
                  <a:pt x="5" y="58"/>
                  <a:pt x="5" y="46"/>
                  <a:pt x="16" y="25"/>
                </a:cubicBezTo>
                <a:cubicBezTo>
                  <a:pt x="27" y="4"/>
                  <a:pt x="0" y="0"/>
                  <a:pt x="115" y="41"/>
                </a:cubicBezTo>
                <a:cubicBezTo>
                  <a:pt x="230" y="82"/>
                  <a:pt x="555" y="196"/>
                  <a:pt x="705" y="274"/>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19" name="Freeform 3"/>
          <p:cNvSpPr>
            <a:spLocks/>
          </p:cNvSpPr>
          <p:nvPr/>
        </p:nvSpPr>
        <p:spPr bwMode="auto">
          <a:xfrm>
            <a:off x="-492125" y="5970588"/>
            <a:ext cx="1868488" cy="660400"/>
          </a:xfrm>
          <a:custGeom>
            <a:avLst/>
            <a:gdLst>
              <a:gd name="T0" fmla="*/ 1011 w 1177"/>
              <a:gd name="T1" fmla="*/ 113 h 416"/>
              <a:gd name="T2" fmla="*/ 1166 w 1177"/>
              <a:gd name="T3" fmla="*/ 304 h 416"/>
              <a:gd name="T4" fmla="*/ 1004 w 1177"/>
              <a:gd name="T5" fmla="*/ 381 h 416"/>
              <a:gd name="T6" fmla="*/ 129 w 1177"/>
              <a:gd name="T7" fmla="*/ 370 h 416"/>
              <a:gd name="T8" fmla="*/ 230 w 1177"/>
              <a:gd name="T9" fmla="*/ 105 h 416"/>
              <a:gd name="T10" fmla="*/ 444 w 1177"/>
              <a:gd name="T11" fmla="*/ 26 h 416"/>
              <a:gd name="T12" fmla="*/ 641 w 1177"/>
              <a:gd name="T13" fmla="*/ 3 h 416"/>
              <a:gd name="T14" fmla="*/ 854 w 1177"/>
              <a:gd name="T15" fmla="*/ 42 h 416"/>
              <a:gd name="T16" fmla="*/ 1011 w 1177"/>
              <a:gd name="T17" fmla="*/ 113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7" h="416">
                <a:moveTo>
                  <a:pt x="1011" y="113"/>
                </a:moveTo>
                <a:cubicBezTo>
                  <a:pt x="1063" y="153"/>
                  <a:pt x="1167" y="259"/>
                  <a:pt x="1166" y="304"/>
                </a:cubicBezTo>
                <a:cubicBezTo>
                  <a:pt x="1165" y="349"/>
                  <a:pt x="1177" y="370"/>
                  <a:pt x="1004" y="381"/>
                </a:cubicBezTo>
                <a:cubicBezTo>
                  <a:pt x="831" y="392"/>
                  <a:pt x="258" y="416"/>
                  <a:pt x="129" y="370"/>
                </a:cubicBezTo>
                <a:cubicBezTo>
                  <a:pt x="0" y="324"/>
                  <a:pt x="178" y="162"/>
                  <a:pt x="230" y="105"/>
                </a:cubicBezTo>
                <a:cubicBezTo>
                  <a:pt x="282" y="48"/>
                  <a:pt x="376" y="43"/>
                  <a:pt x="444" y="26"/>
                </a:cubicBezTo>
                <a:cubicBezTo>
                  <a:pt x="512" y="9"/>
                  <a:pt x="573" y="0"/>
                  <a:pt x="641" y="3"/>
                </a:cubicBezTo>
                <a:cubicBezTo>
                  <a:pt x="709" y="6"/>
                  <a:pt x="792" y="24"/>
                  <a:pt x="854" y="42"/>
                </a:cubicBezTo>
                <a:cubicBezTo>
                  <a:pt x="916" y="60"/>
                  <a:pt x="978" y="98"/>
                  <a:pt x="1011" y="113"/>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0" name="Freeform 4"/>
          <p:cNvSpPr>
            <a:spLocks/>
          </p:cNvSpPr>
          <p:nvPr/>
        </p:nvSpPr>
        <p:spPr bwMode="auto">
          <a:xfrm>
            <a:off x="1743075" y="5718175"/>
            <a:ext cx="3000375" cy="847725"/>
          </a:xfrm>
          <a:custGeom>
            <a:avLst/>
            <a:gdLst>
              <a:gd name="T0" fmla="*/ 1419 w 1890"/>
              <a:gd name="T1" fmla="*/ 114 h 534"/>
              <a:gd name="T2" fmla="*/ 1687 w 1890"/>
              <a:gd name="T3" fmla="*/ 477 h 534"/>
              <a:gd name="T4" fmla="*/ 204 w 1890"/>
              <a:gd name="T5" fmla="*/ 454 h 534"/>
              <a:gd name="T6" fmla="*/ 464 w 1890"/>
              <a:gd name="T7" fmla="*/ 138 h 534"/>
              <a:gd name="T8" fmla="*/ 977 w 1890"/>
              <a:gd name="T9" fmla="*/ 4 h 534"/>
              <a:gd name="T10" fmla="*/ 1419 w 1890"/>
              <a:gd name="T11" fmla="*/ 114 h 534"/>
            </a:gdLst>
            <a:ahLst/>
            <a:cxnLst>
              <a:cxn ang="0">
                <a:pos x="T0" y="T1"/>
              </a:cxn>
              <a:cxn ang="0">
                <a:pos x="T2" y="T3"/>
              </a:cxn>
              <a:cxn ang="0">
                <a:pos x="T4" y="T5"/>
              </a:cxn>
              <a:cxn ang="0">
                <a:pos x="T6" y="T7"/>
              </a:cxn>
              <a:cxn ang="0">
                <a:pos x="T8" y="T9"/>
              </a:cxn>
              <a:cxn ang="0">
                <a:pos x="T10" y="T11"/>
              </a:cxn>
            </a:cxnLst>
            <a:rect l="0" t="0" r="r" b="b"/>
            <a:pathLst>
              <a:path w="1890" h="534">
                <a:moveTo>
                  <a:pt x="1419" y="114"/>
                </a:moveTo>
                <a:cubicBezTo>
                  <a:pt x="1665" y="220"/>
                  <a:pt x="1890" y="420"/>
                  <a:pt x="1687" y="477"/>
                </a:cubicBezTo>
                <a:cubicBezTo>
                  <a:pt x="1484" y="534"/>
                  <a:pt x="408" y="510"/>
                  <a:pt x="204" y="454"/>
                </a:cubicBezTo>
                <a:cubicBezTo>
                  <a:pt x="0" y="398"/>
                  <a:pt x="335" y="213"/>
                  <a:pt x="464" y="138"/>
                </a:cubicBezTo>
                <a:cubicBezTo>
                  <a:pt x="593" y="63"/>
                  <a:pt x="818" y="8"/>
                  <a:pt x="977" y="4"/>
                </a:cubicBezTo>
                <a:cubicBezTo>
                  <a:pt x="1136" y="0"/>
                  <a:pt x="1327" y="91"/>
                  <a:pt x="1419" y="114"/>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1" name="Freeform 5"/>
          <p:cNvSpPr>
            <a:spLocks/>
          </p:cNvSpPr>
          <p:nvPr/>
        </p:nvSpPr>
        <p:spPr bwMode="auto">
          <a:xfrm>
            <a:off x="4606925" y="5570538"/>
            <a:ext cx="3497263" cy="1098550"/>
          </a:xfrm>
          <a:custGeom>
            <a:avLst/>
            <a:gdLst>
              <a:gd name="T0" fmla="*/ 775 w 2203"/>
              <a:gd name="T1" fmla="*/ 58 h 692"/>
              <a:gd name="T2" fmla="*/ 1304 w 2203"/>
              <a:gd name="T3" fmla="*/ 58 h 692"/>
              <a:gd name="T4" fmla="*/ 1785 w 2203"/>
              <a:gd name="T5" fmla="*/ 264 h 692"/>
              <a:gd name="T6" fmla="*/ 1951 w 2203"/>
              <a:gd name="T7" fmla="*/ 610 h 692"/>
              <a:gd name="T8" fmla="*/ 270 w 2203"/>
              <a:gd name="T9" fmla="*/ 658 h 692"/>
              <a:gd name="T10" fmla="*/ 333 w 2203"/>
              <a:gd name="T11" fmla="*/ 405 h 692"/>
              <a:gd name="T12" fmla="*/ 775 w 2203"/>
              <a:gd name="T13" fmla="*/ 58 h 692"/>
            </a:gdLst>
            <a:ahLst/>
            <a:cxnLst>
              <a:cxn ang="0">
                <a:pos x="T0" y="T1"/>
              </a:cxn>
              <a:cxn ang="0">
                <a:pos x="T2" y="T3"/>
              </a:cxn>
              <a:cxn ang="0">
                <a:pos x="T4" y="T5"/>
              </a:cxn>
              <a:cxn ang="0">
                <a:pos x="T6" y="T7"/>
              </a:cxn>
              <a:cxn ang="0">
                <a:pos x="T8" y="T9"/>
              </a:cxn>
              <a:cxn ang="0">
                <a:pos x="T10" y="T11"/>
              </a:cxn>
              <a:cxn ang="0">
                <a:pos x="T12" y="T13"/>
              </a:cxn>
            </a:cxnLst>
            <a:rect l="0" t="0" r="r" b="b"/>
            <a:pathLst>
              <a:path w="2203" h="692">
                <a:moveTo>
                  <a:pt x="775" y="58"/>
                </a:moveTo>
                <a:cubicBezTo>
                  <a:pt x="937" y="0"/>
                  <a:pt x="1136" y="24"/>
                  <a:pt x="1304" y="58"/>
                </a:cubicBezTo>
                <a:cubicBezTo>
                  <a:pt x="1472" y="92"/>
                  <a:pt x="1677" y="172"/>
                  <a:pt x="1785" y="264"/>
                </a:cubicBezTo>
                <a:cubicBezTo>
                  <a:pt x="1893" y="356"/>
                  <a:pt x="2203" y="544"/>
                  <a:pt x="1951" y="610"/>
                </a:cubicBezTo>
                <a:cubicBezTo>
                  <a:pt x="1699" y="676"/>
                  <a:pt x="540" y="692"/>
                  <a:pt x="270" y="658"/>
                </a:cubicBezTo>
                <a:cubicBezTo>
                  <a:pt x="0" y="624"/>
                  <a:pt x="249" y="505"/>
                  <a:pt x="333" y="405"/>
                </a:cubicBezTo>
                <a:cubicBezTo>
                  <a:pt x="417" y="305"/>
                  <a:pt x="613" y="116"/>
                  <a:pt x="775" y="58"/>
                </a:cubicBezTo>
                <a:close/>
              </a:path>
            </a:pathLst>
          </a:custGeom>
          <a:solidFill>
            <a:srgbClr val="FFF0B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2" name="Rectangle 6"/>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7223" name="Rectangle 7"/>
          <p:cNvSpPr>
            <a:spLocks noGrp="1" noChangeArrowheads="1"/>
          </p:cNvSpPr>
          <p:nvPr>
            <p:ph type="title"/>
          </p:nvPr>
        </p:nvSpPr>
        <p:spPr>
          <a:xfrm>
            <a:off x="457200" y="-207963"/>
            <a:ext cx="8229600" cy="1143001"/>
          </a:xfrm>
        </p:spPr>
        <p:txBody>
          <a:bodyPr/>
          <a:lstStyle/>
          <a:p>
            <a:r>
              <a:rPr lang="en-US" altLang="en-US"/>
              <a:t>Dabbing to remove excess</a:t>
            </a:r>
          </a:p>
        </p:txBody>
      </p:sp>
      <p:sp>
        <p:nvSpPr>
          <p:cNvPr id="137224" name="Rectangle 8" descr="Light downward diagonal"/>
          <p:cNvSpPr>
            <a:spLocks noChangeArrowheads="1"/>
          </p:cNvSpPr>
          <p:nvPr/>
        </p:nvSpPr>
        <p:spPr bwMode="auto">
          <a:xfrm>
            <a:off x="-350838" y="6337300"/>
            <a:ext cx="9858376" cy="520700"/>
          </a:xfrm>
          <a:prstGeom prst="rect">
            <a:avLst/>
          </a:prstGeom>
          <a:pattFill prst="ltDnDiag">
            <a:fgClr>
              <a:schemeClr val="accent2"/>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2800"/>
          </a:p>
        </p:txBody>
      </p:sp>
      <p:sp>
        <p:nvSpPr>
          <p:cNvPr id="137225" name="Text Box 9"/>
          <p:cNvSpPr txBox="1">
            <a:spLocks noChangeArrowheads="1"/>
          </p:cNvSpPr>
          <p:nvPr/>
        </p:nvSpPr>
        <p:spPr bwMode="auto">
          <a:xfrm>
            <a:off x="3756025" y="6415088"/>
            <a:ext cx="1543050" cy="3667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clean surface</a:t>
            </a:r>
          </a:p>
        </p:txBody>
      </p:sp>
      <p:grpSp>
        <p:nvGrpSpPr>
          <p:cNvPr id="137226" name="Group 10"/>
          <p:cNvGrpSpPr>
            <a:grpSpLocks/>
          </p:cNvGrpSpPr>
          <p:nvPr/>
        </p:nvGrpSpPr>
        <p:grpSpPr bwMode="auto">
          <a:xfrm>
            <a:off x="1843088" y="1157288"/>
            <a:ext cx="3359150" cy="3021012"/>
            <a:chOff x="11" y="1490"/>
            <a:chExt cx="2116" cy="1903"/>
          </a:xfrm>
        </p:grpSpPr>
        <p:sp>
          <p:nvSpPr>
            <p:cNvPr id="137227" name="Freeform 11"/>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8" name="Freeform 12"/>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37229" name="Rectangle 13"/>
          <p:cNvSpPr>
            <a:spLocks noChangeArrowheads="1"/>
          </p:cNvSpPr>
          <p:nvPr/>
        </p:nvSpPr>
        <p:spPr bwMode="auto">
          <a:xfrm>
            <a:off x="4227513" y="3435350"/>
            <a:ext cx="225425" cy="225425"/>
          </a:xfrm>
          <a:prstGeom prst="rect">
            <a:avLst/>
          </a:prstGeom>
          <a:solidFill>
            <a:srgbClr val="FF0000"/>
          </a:solidFill>
          <a:ln w="9525">
            <a:miter lim="800000"/>
            <a:headEnd/>
            <a:tailEnd/>
          </a:ln>
          <a:effectLst/>
          <a:scene3d>
            <a:camera prst="legacyObliqueTopRight">
              <a:rot lat="20999999" lon="21299999" rev="0"/>
            </a:camera>
            <a:lightRig rig="legacyFlat3" dir="b"/>
          </a:scene3d>
          <a:sp3d extrusionH="4302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Tree>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Freeform 2"/>
          <p:cNvSpPr>
            <a:spLocks/>
          </p:cNvSpPr>
          <p:nvPr/>
        </p:nvSpPr>
        <p:spPr bwMode="auto">
          <a:xfrm>
            <a:off x="-1727200" y="3675063"/>
            <a:ext cx="12634913" cy="5302250"/>
          </a:xfrm>
          <a:custGeom>
            <a:avLst/>
            <a:gdLst>
              <a:gd name="T0" fmla="*/ 1080 w 7959"/>
              <a:gd name="T1" fmla="*/ 303 h 3340"/>
              <a:gd name="T2" fmla="*/ 1401 w 7959"/>
              <a:gd name="T3" fmla="*/ 252 h 3340"/>
              <a:gd name="T4" fmla="*/ 1524 w 7959"/>
              <a:gd name="T5" fmla="*/ 71 h 3340"/>
              <a:gd name="T6" fmla="*/ 1804 w 7959"/>
              <a:gd name="T7" fmla="*/ 158 h 3340"/>
              <a:gd name="T8" fmla="*/ 2026 w 7959"/>
              <a:gd name="T9" fmla="*/ 265 h 3340"/>
              <a:gd name="T10" fmla="*/ 2232 w 7959"/>
              <a:gd name="T11" fmla="*/ 298 h 3340"/>
              <a:gd name="T12" fmla="*/ 2446 w 7959"/>
              <a:gd name="T13" fmla="*/ 298 h 3340"/>
              <a:gd name="T14" fmla="*/ 2693 w 7959"/>
              <a:gd name="T15" fmla="*/ 298 h 3340"/>
              <a:gd name="T16" fmla="*/ 2907 w 7959"/>
              <a:gd name="T17" fmla="*/ 298 h 3340"/>
              <a:gd name="T18" fmla="*/ 3120 w 7959"/>
              <a:gd name="T19" fmla="*/ 298 h 3340"/>
              <a:gd name="T20" fmla="*/ 3376 w 7959"/>
              <a:gd name="T21" fmla="*/ 298 h 3340"/>
              <a:gd name="T22" fmla="*/ 3548 w 7959"/>
              <a:gd name="T23" fmla="*/ 289 h 3340"/>
              <a:gd name="T24" fmla="*/ 4445 w 7959"/>
              <a:gd name="T25" fmla="*/ 289 h 3340"/>
              <a:gd name="T26" fmla="*/ 4684 w 7959"/>
              <a:gd name="T27" fmla="*/ 289 h 3340"/>
              <a:gd name="T28" fmla="*/ 4997 w 7959"/>
              <a:gd name="T29" fmla="*/ 252 h 3340"/>
              <a:gd name="T30" fmla="*/ 5153 w 7959"/>
              <a:gd name="T31" fmla="*/ 63 h 3340"/>
              <a:gd name="T32" fmla="*/ 5285 w 7959"/>
              <a:gd name="T33" fmla="*/ 71 h 3340"/>
              <a:gd name="T34" fmla="*/ 5424 w 7959"/>
              <a:gd name="T35" fmla="*/ 261 h 3340"/>
              <a:gd name="T36" fmla="*/ 5869 w 7959"/>
              <a:gd name="T37" fmla="*/ 298 h 3340"/>
              <a:gd name="T38" fmla="*/ 6099 w 7959"/>
              <a:gd name="T39" fmla="*/ 298 h 3340"/>
              <a:gd name="T40" fmla="*/ 6887 w 7959"/>
              <a:gd name="T41" fmla="*/ 303 h 3340"/>
              <a:gd name="T42" fmla="*/ 6998 w 7959"/>
              <a:gd name="T43" fmla="*/ 342 h 3340"/>
              <a:gd name="T44" fmla="*/ 7069 w 7959"/>
              <a:gd name="T45" fmla="*/ 2354 h 3340"/>
              <a:gd name="T46" fmla="*/ 6947 w 7959"/>
              <a:gd name="T47" fmla="*/ 3199 h 3340"/>
              <a:gd name="T48" fmla="*/ 997 w 7959"/>
              <a:gd name="T49" fmla="*/ 3199 h 3340"/>
              <a:gd name="T50" fmla="*/ 962 w 7959"/>
              <a:gd name="T51" fmla="*/ 2504 h 3340"/>
              <a:gd name="T52" fmla="*/ 962 w 7959"/>
              <a:gd name="T53" fmla="*/ 2457 h 3340"/>
              <a:gd name="T54" fmla="*/ 938 w 7959"/>
              <a:gd name="T55" fmla="*/ 413 h 3340"/>
              <a:gd name="T56" fmla="*/ 954 w 7959"/>
              <a:gd name="T57" fmla="*/ 311 h 3340"/>
              <a:gd name="T58" fmla="*/ 1080 w 7959"/>
              <a:gd name="T59" fmla="*/ 303 h 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59" h="3340">
                <a:moveTo>
                  <a:pt x="1080" y="303"/>
                </a:moveTo>
                <a:cubicBezTo>
                  <a:pt x="1154" y="293"/>
                  <a:pt x="1327" y="291"/>
                  <a:pt x="1401" y="252"/>
                </a:cubicBezTo>
                <a:cubicBezTo>
                  <a:pt x="1475" y="213"/>
                  <a:pt x="1457" y="87"/>
                  <a:pt x="1524" y="71"/>
                </a:cubicBezTo>
                <a:cubicBezTo>
                  <a:pt x="1591" y="55"/>
                  <a:pt x="1720" y="126"/>
                  <a:pt x="1804" y="158"/>
                </a:cubicBezTo>
                <a:cubicBezTo>
                  <a:pt x="1888" y="190"/>
                  <a:pt x="1955" y="242"/>
                  <a:pt x="2026" y="265"/>
                </a:cubicBezTo>
                <a:cubicBezTo>
                  <a:pt x="2097" y="288"/>
                  <a:pt x="2162" y="293"/>
                  <a:pt x="2232" y="298"/>
                </a:cubicBezTo>
                <a:cubicBezTo>
                  <a:pt x="2302" y="303"/>
                  <a:pt x="2369" y="298"/>
                  <a:pt x="2446" y="298"/>
                </a:cubicBezTo>
                <a:cubicBezTo>
                  <a:pt x="2523" y="298"/>
                  <a:pt x="2616" y="298"/>
                  <a:pt x="2693" y="298"/>
                </a:cubicBezTo>
                <a:cubicBezTo>
                  <a:pt x="2770" y="298"/>
                  <a:pt x="2836" y="298"/>
                  <a:pt x="2907" y="298"/>
                </a:cubicBezTo>
                <a:cubicBezTo>
                  <a:pt x="2978" y="298"/>
                  <a:pt x="3042" y="298"/>
                  <a:pt x="3120" y="298"/>
                </a:cubicBezTo>
                <a:cubicBezTo>
                  <a:pt x="3198" y="298"/>
                  <a:pt x="3305" y="299"/>
                  <a:pt x="3376" y="298"/>
                </a:cubicBezTo>
                <a:cubicBezTo>
                  <a:pt x="3447" y="297"/>
                  <a:pt x="3370" y="290"/>
                  <a:pt x="3548" y="289"/>
                </a:cubicBezTo>
                <a:cubicBezTo>
                  <a:pt x="3726" y="288"/>
                  <a:pt x="4256" y="289"/>
                  <a:pt x="4445" y="289"/>
                </a:cubicBezTo>
                <a:cubicBezTo>
                  <a:pt x="4634" y="289"/>
                  <a:pt x="4592" y="295"/>
                  <a:pt x="4684" y="289"/>
                </a:cubicBezTo>
                <a:cubicBezTo>
                  <a:pt x="4776" y="283"/>
                  <a:pt x="4919" y="290"/>
                  <a:pt x="4997" y="252"/>
                </a:cubicBezTo>
                <a:cubicBezTo>
                  <a:pt x="5075" y="214"/>
                  <a:pt x="5105" y="93"/>
                  <a:pt x="5153" y="63"/>
                </a:cubicBezTo>
                <a:cubicBezTo>
                  <a:pt x="5201" y="33"/>
                  <a:pt x="5240" y="38"/>
                  <a:pt x="5285" y="71"/>
                </a:cubicBezTo>
                <a:cubicBezTo>
                  <a:pt x="5330" y="104"/>
                  <a:pt x="5327" y="223"/>
                  <a:pt x="5424" y="261"/>
                </a:cubicBezTo>
                <a:cubicBezTo>
                  <a:pt x="5521" y="299"/>
                  <a:pt x="5757" y="292"/>
                  <a:pt x="5869" y="298"/>
                </a:cubicBezTo>
                <a:cubicBezTo>
                  <a:pt x="5981" y="304"/>
                  <a:pt x="5929" y="297"/>
                  <a:pt x="6099" y="298"/>
                </a:cubicBezTo>
                <a:cubicBezTo>
                  <a:pt x="6269" y="299"/>
                  <a:pt x="6737" y="296"/>
                  <a:pt x="6887" y="303"/>
                </a:cubicBezTo>
                <a:cubicBezTo>
                  <a:pt x="7037" y="310"/>
                  <a:pt x="6968" y="0"/>
                  <a:pt x="6998" y="342"/>
                </a:cubicBezTo>
                <a:cubicBezTo>
                  <a:pt x="7028" y="684"/>
                  <a:pt x="7077" y="1878"/>
                  <a:pt x="7069" y="2354"/>
                </a:cubicBezTo>
                <a:cubicBezTo>
                  <a:pt x="7061" y="2830"/>
                  <a:pt x="7959" y="3058"/>
                  <a:pt x="6947" y="3199"/>
                </a:cubicBezTo>
                <a:cubicBezTo>
                  <a:pt x="5935" y="3340"/>
                  <a:pt x="1994" y="3315"/>
                  <a:pt x="997" y="3199"/>
                </a:cubicBezTo>
                <a:cubicBezTo>
                  <a:pt x="0" y="3083"/>
                  <a:pt x="968" y="2628"/>
                  <a:pt x="962" y="2504"/>
                </a:cubicBezTo>
                <a:cubicBezTo>
                  <a:pt x="956" y="2380"/>
                  <a:pt x="966" y="2805"/>
                  <a:pt x="962" y="2457"/>
                </a:cubicBezTo>
                <a:cubicBezTo>
                  <a:pt x="958" y="2109"/>
                  <a:pt x="939" y="771"/>
                  <a:pt x="938" y="413"/>
                </a:cubicBezTo>
                <a:cubicBezTo>
                  <a:pt x="937" y="55"/>
                  <a:pt x="945" y="183"/>
                  <a:pt x="954" y="311"/>
                </a:cubicBezTo>
                <a:cubicBezTo>
                  <a:pt x="954" y="311"/>
                  <a:pt x="995" y="305"/>
                  <a:pt x="1080" y="303"/>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8515"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48516" name="Rectangle 4"/>
          <p:cNvSpPr>
            <a:spLocks noGrp="1" noChangeArrowheads="1"/>
          </p:cNvSpPr>
          <p:nvPr>
            <p:ph type="title"/>
          </p:nvPr>
        </p:nvSpPr>
        <p:spPr>
          <a:xfrm>
            <a:off x="457200" y="-207963"/>
            <a:ext cx="8229600" cy="1143001"/>
          </a:xfrm>
        </p:spPr>
        <p:txBody>
          <a:bodyPr/>
          <a:lstStyle/>
          <a:p>
            <a:r>
              <a:rPr lang="en-US" altLang="en-US"/>
              <a:t>Crystal fishing demystified</a:t>
            </a:r>
          </a:p>
        </p:txBody>
      </p:sp>
      <p:grpSp>
        <p:nvGrpSpPr>
          <p:cNvPr id="448517" name="Group 5"/>
          <p:cNvGrpSpPr>
            <a:grpSpLocks/>
          </p:cNvGrpSpPr>
          <p:nvPr/>
        </p:nvGrpSpPr>
        <p:grpSpPr bwMode="auto">
          <a:xfrm>
            <a:off x="396875" y="2767013"/>
            <a:ext cx="6292850" cy="3646487"/>
            <a:chOff x="250" y="1743"/>
            <a:chExt cx="3964" cy="2297"/>
          </a:xfrm>
        </p:grpSpPr>
        <p:grpSp>
          <p:nvGrpSpPr>
            <p:cNvPr id="448518" name="Group 6"/>
            <p:cNvGrpSpPr>
              <a:grpSpLocks/>
            </p:cNvGrpSpPr>
            <p:nvPr/>
          </p:nvGrpSpPr>
          <p:grpSpPr bwMode="auto">
            <a:xfrm>
              <a:off x="250" y="2137"/>
              <a:ext cx="2116" cy="1903"/>
              <a:chOff x="11" y="1490"/>
              <a:chExt cx="2116" cy="1903"/>
            </a:xfrm>
          </p:grpSpPr>
          <p:sp>
            <p:nvSpPr>
              <p:cNvPr id="448519" name="Freeform 7"/>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8520" name="Freeform 8"/>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48521" name="Group 9"/>
            <p:cNvGrpSpPr>
              <a:grpSpLocks/>
            </p:cNvGrpSpPr>
            <p:nvPr/>
          </p:nvGrpSpPr>
          <p:grpSpPr bwMode="auto">
            <a:xfrm>
              <a:off x="4024" y="1743"/>
              <a:ext cx="190" cy="2273"/>
              <a:chOff x="4064" y="1215"/>
              <a:chExt cx="190" cy="2273"/>
            </a:xfrm>
          </p:grpSpPr>
          <p:sp>
            <p:nvSpPr>
              <p:cNvPr id="448522" name="Freeform 10"/>
              <p:cNvSpPr>
                <a:spLocks/>
              </p:cNvSpPr>
              <p:nvPr/>
            </p:nvSpPr>
            <p:spPr bwMode="auto">
              <a:xfrm>
                <a:off x="4080" y="1215"/>
                <a:ext cx="174" cy="2273"/>
              </a:xfrm>
              <a:custGeom>
                <a:avLst/>
                <a:gdLst>
                  <a:gd name="T0" fmla="*/ 100 w 174"/>
                  <a:gd name="T1" fmla="*/ 2256 h 2273"/>
                  <a:gd name="T2" fmla="*/ 157 w 174"/>
                  <a:gd name="T3" fmla="*/ 1801 h 2273"/>
                  <a:gd name="T4" fmla="*/ 95 w 174"/>
                  <a:gd name="T5" fmla="*/ 1393 h 2273"/>
                  <a:gd name="T6" fmla="*/ 9 w 174"/>
                  <a:gd name="T7" fmla="*/ 1153 h 2273"/>
                  <a:gd name="T8" fmla="*/ 143 w 174"/>
                  <a:gd name="T9" fmla="*/ 882 h 2273"/>
                  <a:gd name="T10" fmla="*/ 37 w 174"/>
                  <a:gd name="T11" fmla="*/ 574 h 2273"/>
                  <a:gd name="T12" fmla="*/ 172 w 174"/>
                  <a:gd name="T13" fmla="*/ 294 h 2273"/>
                  <a:gd name="T14" fmla="*/ 50 w 174"/>
                  <a:gd name="T15" fmla="*/ 0 h 2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2273">
                    <a:moveTo>
                      <a:pt x="100" y="2256"/>
                    </a:moveTo>
                    <a:cubicBezTo>
                      <a:pt x="134" y="2273"/>
                      <a:pt x="158" y="1945"/>
                      <a:pt x="157" y="1801"/>
                    </a:cubicBezTo>
                    <a:cubicBezTo>
                      <a:pt x="156" y="1657"/>
                      <a:pt x="120" y="1501"/>
                      <a:pt x="95" y="1393"/>
                    </a:cubicBezTo>
                    <a:cubicBezTo>
                      <a:pt x="70" y="1285"/>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8523" name="Freeform 11"/>
              <p:cNvSpPr>
                <a:spLocks/>
              </p:cNvSpPr>
              <p:nvPr/>
            </p:nvSpPr>
            <p:spPr bwMode="auto">
              <a:xfrm>
                <a:off x="4064" y="1252"/>
                <a:ext cx="187" cy="2222"/>
              </a:xfrm>
              <a:custGeom>
                <a:avLst/>
                <a:gdLst>
                  <a:gd name="T0" fmla="*/ 123 w 187"/>
                  <a:gd name="T1" fmla="*/ 2218 h 2222"/>
                  <a:gd name="T2" fmla="*/ 15 w 187"/>
                  <a:gd name="T3" fmla="*/ 1710 h 2222"/>
                  <a:gd name="T4" fmla="*/ 32 w 187"/>
                  <a:gd name="T5" fmla="*/ 1382 h 2222"/>
                  <a:gd name="T6" fmla="*/ 145 w 187"/>
                  <a:gd name="T7" fmla="*/ 1152 h 2222"/>
                  <a:gd name="T8" fmla="*/ 32 w 187"/>
                  <a:gd name="T9" fmla="*/ 873 h 2222"/>
                  <a:gd name="T10" fmla="*/ 159 w 187"/>
                  <a:gd name="T11" fmla="*/ 573 h 2222"/>
                  <a:gd name="T12" fmla="*/ 44 w 187"/>
                  <a:gd name="T13" fmla="*/ 285 h 2222"/>
                  <a:gd name="T14" fmla="*/ 187 w 187"/>
                  <a:gd name="T15" fmla="*/ 0 h 2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2222">
                    <a:moveTo>
                      <a:pt x="123" y="2218"/>
                    </a:moveTo>
                    <a:cubicBezTo>
                      <a:pt x="58" y="2222"/>
                      <a:pt x="30" y="1849"/>
                      <a:pt x="15" y="1710"/>
                    </a:cubicBezTo>
                    <a:cubicBezTo>
                      <a:pt x="0" y="1571"/>
                      <a:pt x="10" y="1475"/>
                      <a:pt x="32" y="1382"/>
                    </a:cubicBezTo>
                    <a:cubicBezTo>
                      <a:pt x="54" y="1289"/>
                      <a:pt x="146" y="1236"/>
                      <a:pt x="145" y="1152"/>
                    </a:cubicBezTo>
                    <a:cubicBezTo>
                      <a:pt x="145" y="1068"/>
                      <a:pt x="30" y="969"/>
                      <a:pt x="32" y="873"/>
                    </a:cubicBezTo>
                    <a:cubicBezTo>
                      <a:pt x="33" y="777"/>
                      <a:pt x="157" y="671"/>
                      <a:pt x="159" y="573"/>
                    </a:cubicBezTo>
                    <a:cubicBezTo>
                      <a:pt x="160" y="473"/>
                      <a:pt x="39" y="381"/>
                      <a:pt x="44" y="285"/>
                    </a:cubicBezTo>
                    <a:cubicBezTo>
                      <a:pt x="50" y="189"/>
                      <a:pt x="162" y="48"/>
                      <a:pt x="187"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448524" name="Text Box 12"/>
          <p:cNvSpPr txBox="1">
            <a:spLocks noChangeArrowheads="1"/>
          </p:cNvSpPr>
          <p:nvPr/>
        </p:nvSpPr>
        <p:spPr bwMode="auto">
          <a:xfrm>
            <a:off x="3041650" y="1020763"/>
            <a:ext cx="3001963"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200"/>
              <a:t>“Lasso” method</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Freeform 2"/>
          <p:cNvSpPr>
            <a:spLocks/>
          </p:cNvSpPr>
          <p:nvPr/>
        </p:nvSpPr>
        <p:spPr bwMode="auto">
          <a:xfrm>
            <a:off x="-1727200" y="3541713"/>
            <a:ext cx="12634913" cy="5435600"/>
          </a:xfrm>
          <a:custGeom>
            <a:avLst/>
            <a:gdLst>
              <a:gd name="T0" fmla="*/ 1072 w 7959"/>
              <a:gd name="T1" fmla="*/ 353 h 3424"/>
              <a:gd name="T2" fmla="*/ 1401 w 7959"/>
              <a:gd name="T3" fmla="*/ 361 h 3424"/>
              <a:gd name="T4" fmla="*/ 1615 w 7959"/>
              <a:gd name="T5" fmla="*/ 336 h 3424"/>
              <a:gd name="T6" fmla="*/ 1804 w 7959"/>
              <a:gd name="T7" fmla="*/ 242 h 3424"/>
              <a:gd name="T8" fmla="*/ 1771 w 7959"/>
              <a:gd name="T9" fmla="*/ 32 h 3424"/>
              <a:gd name="T10" fmla="*/ 2117 w 7959"/>
              <a:gd name="T11" fmla="*/ 164 h 3424"/>
              <a:gd name="T12" fmla="*/ 2372 w 7959"/>
              <a:gd name="T13" fmla="*/ 320 h 3424"/>
              <a:gd name="T14" fmla="*/ 2693 w 7959"/>
              <a:gd name="T15" fmla="*/ 382 h 3424"/>
              <a:gd name="T16" fmla="*/ 2907 w 7959"/>
              <a:gd name="T17" fmla="*/ 382 h 3424"/>
              <a:gd name="T18" fmla="*/ 3120 w 7959"/>
              <a:gd name="T19" fmla="*/ 382 h 3424"/>
              <a:gd name="T20" fmla="*/ 3376 w 7959"/>
              <a:gd name="T21" fmla="*/ 382 h 3424"/>
              <a:gd name="T22" fmla="*/ 3548 w 7959"/>
              <a:gd name="T23" fmla="*/ 373 h 3424"/>
              <a:gd name="T24" fmla="*/ 4445 w 7959"/>
              <a:gd name="T25" fmla="*/ 373 h 3424"/>
              <a:gd name="T26" fmla="*/ 4684 w 7959"/>
              <a:gd name="T27" fmla="*/ 373 h 3424"/>
              <a:gd name="T28" fmla="*/ 4997 w 7959"/>
              <a:gd name="T29" fmla="*/ 336 h 3424"/>
              <a:gd name="T30" fmla="*/ 5120 w 7959"/>
              <a:gd name="T31" fmla="*/ 40 h 3424"/>
              <a:gd name="T32" fmla="*/ 5285 w 7959"/>
              <a:gd name="T33" fmla="*/ 98 h 3424"/>
              <a:gd name="T34" fmla="*/ 5424 w 7959"/>
              <a:gd name="T35" fmla="*/ 345 h 3424"/>
              <a:gd name="T36" fmla="*/ 5869 w 7959"/>
              <a:gd name="T37" fmla="*/ 382 h 3424"/>
              <a:gd name="T38" fmla="*/ 6099 w 7959"/>
              <a:gd name="T39" fmla="*/ 382 h 3424"/>
              <a:gd name="T40" fmla="*/ 6887 w 7959"/>
              <a:gd name="T41" fmla="*/ 387 h 3424"/>
              <a:gd name="T42" fmla="*/ 6998 w 7959"/>
              <a:gd name="T43" fmla="*/ 426 h 3424"/>
              <a:gd name="T44" fmla="*/ 7069 w 7959"/>
              <a:gd name="T45" fmla="*/ 2438 h 3424"/>
              <a:gd name="T46" fmla="*/ 6947 w 7959"/>
              <a:gd name="T47" fmla="*/ 3283 h 3424"/>
              <a:gd name="T48" fmla="*/ 997 w 7959"/>
              <a:gd name="T49" fmla="*/ 3283 h 3424"/>
              <a:gd name="T50" fmla="*/ 962 w 7959"/>
              <a:gd name="T51" fmla="*/ 2588 h 3424"/>
              <a:gd name="T52" fmla="*/ 962 w 7959"/>
              <a:gd name="T53" fmla="*/ 2541 h 3424"/>
              <a:gd name="T54" fmla="*/ 938 w 7959"/>
              <a:gd name="T55" fmla="*/ 497 h 3424"/>
              <a:gd name="T56" fmla="*/ 954 w 7959"/>
              <a:gd name="T57" fmla="*/ 395 h 3424"/>
              <a:gd name="T58" fmla="*/ 1072 w 7959"/>
              <a:gd name="T59" fmla="*/ 353 h 3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59" h="3424">
                <a:moveTo>
                  <a:pt x="1072" y="353"/>
                </a:moveTo>
                <a:cubicBezTo>
                  <a:pt x="1146" y="347"/>
                  <a:pt x="1311" y="364"/>
                  <a:pt x="1401" y="361"/>
                </a:cubicBezTo>
                <a:cubicBezTo>
                  <a:pt x="1491" y="358"/>
                  <a:pt x="1548" y="356"/>
                  <a:pt x="1615" y="336"/>
                </a:cubicBezTo>
                <a:cubicBezTo>
                  <a:pt x="1682" y="316"/>
                  <a:pt x="1778" y="293"/>
                  <a:pt x="1804" y="242"/>
                </a:cubicBezTo>
                <a:cubicBezTo>
                  <a:pt x="1830" y="191"/>
                  <a:pt x="1719" y="45"/>
                  <a:pt x="1771" y="32"/>
                </a:cubicBezTo>
                <a:cubicBezTo>
                  <a:pt x="1823" y="19"/>
                  <a:pt x="2017" y="116"/>
                  <a:pt x="2117" y="164"/>
                </a:cubicBezTo>
                <a:cubicBezTo>
                  <a:pt x="2217" y="212"/>
                  <a:pt x="2276" y="284"/>
                  <a:pt x="2372" y="320"/>
                </a:cubicBezTo>
                <a:cubicBezTo>
                  <a:pt x="2468" y="356"/>
                  <a:pt x="2604" y="372"/>
                  <a:pt x="2693" y="382"/>
                </a:cubicBezTo>
                <a:cubicBezTo>
                  <a:pt x="2782" y="392"/>
                  <a:pt x="2836" y="382"/>
                  <a:pt x="2907" y="382"/>
                </a:cubicBezTo>
                <a:cubicBezTo>
                  <a:pt x="2978" y="382"/>
                  <a:pt x="3042" y="382"/>
                  <a:pt x="3120" y="382"/>
                </a:cubicBezTo>
                <a:cubicBezTo>
                  <a:pt x="3198" y="382"/>
                  <a:pt x="3305" y="383"/>
                  <a:pt x="3376" y="382"/>
                </a:cubicBezTo>
                <a:cubicBezTo>
                  <a:pt x="3447" y="381"/>
                  <a:pt x="3370" y="374"/>
                  <a:pt x="3548" y="373"/>
                </a:cubicBezTo>
                <a:cubicBezTo>
                  <a:pt x="3726" y="372"/>
                  <a:pt x="4256" y="373"/>
                  <a:pt x="4445" y="373"/>
                </a:cubicBezTo>
                <a:cubicBezTo>
                  <a:pt x="4634" y="373"/>
                  <a:pt x="4592" y="379"/>
                  <a:pt x="4684" y="373"/>
                </a:cubicBezTo>
                <a:cubicBezTo>
                  <a:pt x="4776" y="367"/>
                  <a:pt x="4924" y="391"/>
                  <a:pt x="4997" y="336"/>
                </a:cubicBezTo>
                <a:cubicBezTo>
                  <a:pt x="5070" y="281"/>
                  <a:pt x="5072" y="80"/>
                  <a:pt x="5120" y="40"/>
                </a:cubicBezTo>
                <a:cubicBezTo>
                  <a:pt x="5168" y="0"/>
                  <a:pt x="5234" y="47"/>
                  <a:pt x="5285" y="98"/>
                </a:cubicBezTo>
                <a:cubicBezTo>
                  <a:pt x="5336" y="149"/>
                  <a:pt x="5327" y="298"/>
                  <a:pt x="5424" y="345"/>
                </a:cubicBezTo>
                <a:cubicBezTo>
                  <a:pt x="5521" y="392"/>
                  <a:pt x="5757" y="376"/>
                  <a:pt x="5869" y="382"/>
                </a:cubicBezTo>
                <a:cubicBezTo>
                  <a:pt x="5981" y="388"/>
                  <a:pt x="5929" y="381"/>
                  <a:pt x="6099" y="382"/>
                </a:cubicBezTo>
                <a:cubicBezTo>
                  <a:pt x="6269" y="383"/>
                  <a:pt x="6737" y="380"/>
                  <a:pt x="6887" y="387"/>
                </a:cubicBezTo>
                <a:cubicBezTo>
                  <a:pt x="7037" y="394"/>
                  <a:pt x="6968" y="84"/>
                  <a:pt x="6998" y="426"/>
                </a:cubicBezTo>
                <a:cubicBezTo>
                  <a:pt x="7028" y="768"/>
                  <a:pt x="7077" y="1962"/>
                  <a:pt x="7069" y="2438"/>
                </a:cubicBezTo>
                <a:cubicBezTo>
                  <a:pt x="7061" y="2914"/>
                  <a:pt x="7959" y="3142"/>
                  <a:pt x="6947" y="3283"/>
                </a:cubicBezTo>
                <a:cubicBezTo>
                  <a:pt x="5935" y="3424"/>
                  <a:pt x="1994" y="3399"/>
                  <a:pt x="997" y="3283"/>
                </a:cubicBezTo>
                <a:cubicBezTo>
                  <a:pt x="0" y="3167"/>
                  <a:pt x="968" y="2712"/>
                  <a:pt x="962" y="2588"/>
                </a:cubicBezTo>
                <a:cubicBezTo>
                  <a:pt x="956" y="2464"/>
                  <a:pt x="966" y="2889"/>
                  <a:pt x="962" y="2541"/>
                </a:cubicBezTo>
                <a:cubicBezTo>
                  <a:pt x="958" y="2193"/>
                  <a:pt x="939" y="855"/>
                  <a:pt x="938" y="497"/>
                </a:cubicBezTo>
                <a:cubicBezTo>
                  <a:pt x="937" y="139"/>
                  <a:pt x="932" y="419"/>
                  <a:pt x="954" y="395"/>
                </a:cubicBezTo>
                <a:cubicBezTo>
                  <a:pt x="976" y="371"/>
                  <a:pt x="998" y="359"/>
                  <a:pt x="1072" y="353"/>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9539"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49540" name="Rectangle 4"/>
          <p:cNvSpPr>
            <a:spLocks noGrp="1" noChangeArrowheads="1"/>
          </p:cNvSpPr>
          <p:nvPr>
            <p:ph type="title"/>
          </p:nvPr>
        </p:nvSpPr>
        <p:spPr>
          <a:xfrm>
            <a:off x="457200" y="-207963"/>
            <a:ext cx="8229600" cy="1143001"/>
          </a:xfrm>
        </p:spPr>
        <p:txBody>
          <a:bodyPr/>
          <a:lstStyle/>
          <a:p>
            <a:r>
              <a:rPr lang="en-US" altLang="en-US"/>
              <a:t>Crystal fishing demystified</a:t>
            </a:r>
          </a:p>
        </p:txBody>
      </p:sp>
      <p:grpSp>
        <p:nvGrpSpPr>
          <p:cNvPr id="449541" name="Group 5"/>
          <p:cNvGrpSpPr>
            <a:grpSpLocks/>
          </p:cNvGrpSpPr>
          <p:nvPr/>
        </p:nvGrpSpPr>
        <p:grpSpPr bwMode="auto">
          <a:xfrm>
            <a:off x="396875" y="2195513"/>
            <a:ext cx="6292850" cy="3646487"/>
            <a:chOff x="250" y="1743"/>
            <a:chExt cx="3964" cy="2297"/>
          </a:xfrm>
        </p:grpSpPr>
        <p:grpSp>
          <p:nvGrpSpPr>
            <p:cNvPr id="449542" name="Group 6"/>
            <p:cNvGrpSpPr>
              <a:grpSpLocks/>
            </p:cNvGrpSpPr>
            <p:nvPr/>
          </p:nvGrpSpPr>
          <p:grpSpPr bwMode="auto">
            <a:xfrm>
              <a:off x="250" y="2137"/>
              <a:ext cx="2116" cy="1903"/>
              <a:chOff x="11" y="1490"/>
              <a:chExt cx="2116" cy="1903"/>
            </a:xfrm>
          </p:grpSpPr>
          <p:sp>
            <p:nvSpPr>
              <p:cNvPr id="449543" name="Freeform 7"/>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9544" name="Freeform 8"/>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49545" name="Group 9"/>
            <p:cNvGrpSpPr>
              <a:grpSpLocks/>
            </p:cNvGrpSpPr>
            <p:nvPr/>
          </p:nvGrpSpPr>
          <p:grpSpPr bwMode="auto">
            <a:xfrm>
              <a:off x="4024" y="1743"/>
              <a:ext cx="190" cy="2273"/>
              <a:chOff x="4064" y="1215"/>
              <a:chExt cx="190" cy="2273"/>
            </a:xfrm>
          </p:grpSpPr>
          <p:sp>
            <p:nvSpPr>
              <p:cNvPr id="449546" name="Freeform 10"/>
              <p:cNvSpPr>
                <a:spLocks/>
              </p:cNvSpPr>
              <p:nvPr/>
            </p:nvSpPr>
            <p:spPr bwMode="auto">
              <a:xfrm>
                <a:off x="4080" y="1215"/>
                <a:ext cx="174" cy="2273"/>
              </a:xfrm>
              <a:custGeom>
                <a:avLst/>
                <a:gdLst>
                  <a:gd name="T0" fmla="*/ 100 w 174"/>
                  <a:gd name="T1" fmla="*/ 2256 h 2273"/>
                  <a:gd name="T2" fmla="*/ 157 w 174"/>
                  <a:gd name="T3" fmla="*/ 1801 h 2273"/>
                  <a:gd name="T4" fmla="*/ 95 w 174"/>
                  <a:gd name="T5" fmla="*/ 1393 h 2273"/>
                  <a:gd name="T6" fmla="*/ 9 w 174"/>
                  <a:gd name="T7" fmla="*/ 1153 h 2273"/>
                  <a:gd name="T8" fmla="*/ 143 w 174"/>
                  <a:gd name="T9" fmla="*/ 882 h 2273"/>
                  <a:gd name="T10" fmla="*/ 37 w 174"/>
                  <a:gd name="T11" fmla="*/ 574 h 2273"/>
                  <a:gd name="T12" fmla="*/ 172 w 174"/>
                  <a:gd name="T13" fmla="*/ 294 h 2273"/>
                  <a:gd name="T14" fmla="*/ 50 w 174"/>
                  <a:gd name="T15" fmla="*/ 0 h 2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2273">
                    <a:moveTo>
                      <a:pt x="100" y="2256"/>
                    </a:moveTo>
                    <a:cubicBezTo>
                      <a:pt x="134" y="2273"/>
                      <a:pt x="158" y="1945"/>
                      <a:pt x="157" y="1801"/>
                    </a:cubicBezTo>
                    <a:cubicBezTo>
                      <a:pt x="156" y="1657"/>
                      <a:pt x="120" y="1501"/>
                      <a:pt x="95" y="1393"/>
                    </a:cubicBezTo>
                    <a:cubicBezTo>
                      <a:pt x="70" y="1285"/>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9547" name="Freeform 11"/>
              <p:cNvSpPr>
                <a:spLocks/>
              </p:cNvSpPr>
              <p:nvPr/>
            </p:nvSpPr>
            <p:spPr bwMode="auto">
              <a:xfrm>
                <a:off x="4064" y="1252"/>
                <a:ext cx="187" cy="2222"/>
              </a:xfrm>
              <a:custGeom>
                <a:avLst/>
                <a:gdLst>
                  <a:gd name="T0" fmla="*/ 123 w 187"/>
                  <a:gd name="T1" fmla="*/ 2218 h 2222"/>
                  <a:gd name="T2" fmla="*/ 15 w 187"/>
                  <a:gd name="T3" fmla="*/ 1710 h 2222"/>
                  <a:gd name="T4" fmla="*/ 32 w 187"/>
                  <a:gd name="T5" fmla="*/ 1382 h 2222"/>
                  <a:gd name="T6" fmla="*/ 145 w 187"/>
                  <a:gd name="T7" fmla="*/ 1152 h 2222"/>
                  <a:gd name="T8" fmla="*/ 32 w 187"/>
                  <a:gd name="T9" fmla="*/ 873 h 2222"/>
                  <a:gd name="T10" fmla="*/ 159 w 187"/>
                  <a:gd name="T11" fmla="*/ 573 h 2222"/>
                  <a:gd name="T12" fmla="*/ 44 w 187"/>
                  <a:gd name="T13" fmla="*/ 285 h 2222"/>
                  <a:gd name="T14" fmla="*/ 187 w 187"/>
                  <a:gd name="T15" fmla="*/ 0 h 2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2222">
                    <a:moveTo>
                      <a:pt x="123" y="2218"/>
                    </a:moveTo>
                    <a:cubicBezTo>
                      <a:pt x="58" y="2222"/>
                      <a:pt x="30" y="1849"/>
                      <a:pt x="15" y="1710"/>
                    </a:cubicBezTo>
                    <a:cubicBezTo>
                      <a:pt x="0" y="1571"/>
                      <a:pt x="10" y="1475"/>
                      <a:pt x="32" y="1382"/>
                    </a:cubicBezTo>
                    <a:cubicBezTo>
                      <a:pt x="54" y="1289"/>
                      <a:pt x="146" y="1236"/>
                      <a:pt x="145" y="1152"/>
                    </a:cubicBezTo>
                    <a:cubicBezTo>
                      <a:pt x="145" y="1068"/>
                      <a:pt x="30" y="969"/>
                      <a:pt x="32" y="873"/>
                    </a:cubicBezTo>
                    <a:cubicBezTo>
                      <a:pt x="33" y="777"/>
                      <a:pt x="157" y="671"/>
                      <a:pt x="159" y="573"/>
                    </a:cubicBezTo>
                    <a:cubicBezTo>
                      <a:pt x="160" y="473"/>
                      <a:pt x="39" y="381"/>
                      <a:pt x="44" y="285"/>
                    </a:cubicBezTo>
                    <a:cubicBezTo>
                      <a:pt x="50" y="189"/>
                      <a:pt x="162" y="48"/>
                      <a:pt x="187"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Freeform 2"/>
          <p:cNvSpPr>
            <a:spLocks/>
          </p:cNvSpPr>
          <p:nvPr/>
        </p:nvSpPr>
        <p:spPr bwMode="auto">
          <a:xfrm>
            <a:off x="-1727200" y="3319463"/>
            <a:ext cx="12634913" cy="5657850"/>
          </a:xfrm>
          <a:custGeom>
            <a:avLst/>
            <a:gdLst>
              <a:gd name="T0" fmla="*/ 1072 w 7959"/>
              <a:gd name="T1" fmla="*/ 493 h 3564"/>
              <a:gd name="T2" fmla="*/ 1631 w 7959"/>
              <a:gd name="T3" fmla="*/ 485 h 3564"/>
              <a:gd name="T4" fmla="*/ 1968 w 7959"/>
              <a:gd name="T5" fmla="*/ 468 h 3564"/>
              <a:gd name="T6" fmla="*/ 2117 w 7959"/>
              <a:gd name="T7" fmla="*/ 304 h 3564"/>
              <a:gd name="T8" fmla="*/ 2059 w 7959"/>
              <a:gd name="T9" fmla="*/ 32 h 3564"/>
              <a:gd name="T10" fmla="*/ 2298 w 7959"/>
              <a:gd name="T11" fmla="*/ 114 h 3564"/>
              <a:gd name="T12" fmla="*/ 2446 w 7959"/>
              <a:gd name="T13" fmla="*/ 213 h 3564"/>
              <a:gd name="T14" fmla="*/ 2800 w 7959"/>
              <a:gd name="T15" fmla="*/ 320 h 3564"/>
              <a:gd name="T16" fmla="*/ 3030 w 7959"/>
              <a:gd name="T17" fmla="*/ 452 h 3564"/>
              <a:gd name="T18" fmla="*/ 3376 w 7959"/>
              <a:gd name="T19" fmla="*/ 522 h 3564"/>
              <a:gd name="T20" fmla="*/ 3548 w 7959"/>
              <a:gd name="T21" fmla="*/ 513 h 3564"/>
              <a:gd name="T22" fmla="*/ 4445 w 7959"/>
              <a:gd name="T23" fmla="*/ 513 h 3564"/>
              <a:gd name="T24" fmla="*/ 4684 w 7959"/>
              <a:gd name="T25" fmla="*/ 513 h 3564"/>
              <a:gd name="T26" fmla="*/ 4997 w 7959"/>
              <a:gd name="T27" fmla="*/ 476 h 3564"/>
              <a:gd name="T28" fmla="*/ 5120 w 7959"/>
              <a:gd name="T29" fmla="*/ 106 h 3564"/>
              <a:gd name="T30" fmla="*/ 5285 w 7959"/>
              <a:gd name="T31" fmla="*/ 188 h 3564"/>
              <a:gd name="T32" fmla="*/ 5424 w 7959"/>
              <a:gd name="T33" fmla="*/ 485 h 3564"/>
              <a:gd name="T34" fmla="*/ 5869 w 7959"/>
              <a:gd name="T35" fmla="*/ 522 h 3564"/>
              <a:gd name="T36" fmla="*/ 6099 w 7959"/>
              <a:gd name="T37" fmla="*/ 522 h 3564"/>
              <a:gd name="T38" fmla="*/ 6887 w 7959"/>
              <a:gd name="T39" fmla="*/ 527 h 3564"/>
              <a:gd name="T40" fmla="*/ 6998 w 7959"/>
              <a:gd name="T41" fmla="*/ 566 h 3564"/>
              <a:gd name="T42" fmla="*/ 7069 w 7959"/>
              <a:gd name="T43" fmla="*/ 2578 h 3564"/>
              <a:gd name="T44" fmla="*/ 6947 w 7959"/>
              <a:gd name="T45" fmla="*/ 3423 h 3564"/>
              <a:gd name="T46" fmla="*/ 997 w 7959"/>
              <a:gd name="T47" fmla="*/ 3423 h 3564"/>
              <a:gd name="T48" fmla="*/ 962 w 7959"/>
              <a:gd name="T49" fmla="*/ 2728 h 3564"/>
              <a:gd name="T50" fmla="*/ 962 w 7959"/>
              <a:gd name="T51" fmla="*/ 2681 h 3564"/>
              <a:gd name="T52" fmla="*/ 938 w 7959"/>
              <a:gd name="T53" fmla="*/ 637 h 3564"/>
              <a:gd name="T54" fmla="*/ 954 w 7959"/>
              <a:gd name="T55" fmla="*/ 535 h 3564"/>
              <a:gd name="T56" fmla="*/ 1072 w 7959"/>
              <a:gd name="T57" fmla="*/ 493 h 3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59" h="3564">
                <a:moveTo>
                  <a:pt x="1072" y="493"/>
                </a:moveTo>
                <a:cubicBezTo>
                  <a:pt x="1185" y="485"/>
                  <a:pt x="1482" y="489"/>
                  <a:pt x="1631" y="485"/>
                </a:cubicBezTo>
                <a:cubicBezTo>
                  <a:pt x="1780" y="481"/>
                  <a:pt x="1887" y="498"/>
                  <a:pt x="1968" y="468"/>
                </a:cubicBezTo>
                <a:cubicBezTo>
                  <a:pt x="2049" y="438"/>
                  <a:pt x="2102" y="377"/>
                  <a:pt x="2117" y="304"/>
                </a:cubicBezTo>
                <a:cubicBezTo>
                  <a:pt x="2132" y="231"/>
                  <a:pt x="2029" y="64"/>
                  <a:pt x="2059" y="32"/>
                </a:cubicBezTo>
                <a:cubicBezTo>
                  <a:pt x="2089" y="0"/>
                  <a:pt x="2234" y="84"/>
                  <a:pt x="2298" y="114"/>
                </a:cubicBezTo>
                <a:cubicBezTo>
                  <a:pt x="2362" y="144"/>
                  <a:pt x="2362" y="179"/>
                  <a:pt x="2446" y="213"/>
                </a:cubicBezTo>
                <a:cubicBezTo>
                  <a:pt x="2530" y="247"/>
                  <a:pt x="2703" y="280"/>
                  <a:pt x="2800" y="320"/>
                </a:cubicBezTo>
                <a:cubicBezTo>
                  <a:pt x="2897" y="360"/>
                  <a:pt x="2934" y="418"/>
                  <a:pt x="3030" y="452"/>
                </a:cubicBezTo>
                <a:cubicBezTo>
                  <a:pt x="3126" y="486"/>
                  <a:pt x="3290" y="512"/>
                  <a:pt x="3376" y="522"/>
                </a:cubicBezTo>
                <a:cubicBezTo>
                  <a:pt x="3462" y="532"/>
                  <a:pt x="3370" y="514"/>
                  <a:pt x="3548" y="513"/>
                </a:cubicBezTo>
                <a:cubicBezTo>
                  <a:pt x="3726" y="512"/>
                  <a:pt x="4256" y="513"/>
                  <a:pt x="4445" y="513"/>
                </a:cubicBezTo>
                <a:cubicBezTo>
                  <a:pt x="4634" y="513"/>
                  <a:pt x="4592" y="519"/>
                  <a:pt x="4684" y="513"/>
                </a:cubicBezTo>
                <a:cubicBezTo>
                  <a:pt x="4776" y="507"/>
                  <a:pt x="4924" y="544"/>
                  <a:pt x="4997" y="476"/>
                </a:cubicBezTo>
                <a:cubicBezTo>
                  <a:pt x="5070" y="408"/>
                  <a:pt x="5072" y="154"/>
                  <a:pt x="5120" y="106"/>
                </a:cubicBezTo>
                <a:cubicBezTo>
                  <a:pt x="5168" y="58"/>
                  <a:pt x="5234" y="125"/>
                  <a:pt x="5285" y="188"/>
                </a:cubicBezTo>
                <a:cubicBezTo>
                  <a:pt x="5336" y="251"/>
                  <a:pt x="5327" y="429"/>
                  <a:pt x="5424" y="485"/>
                </a:cubicBezTo>
                <a:cubicBezTo>
                  <a:pt x="5521" y="541"/>
                  <a:pt x="5757" y="516"/>
                  <a:pt x="5869" y="522"/>
                </a:cubicBezTo>
                <a:cubicBezTo>
                  <a:pt x="5981" y="528"/>
                  <a:pt x="5929" y="521"/>
                  <a:pt x="6099" y="522"/>
                </a:cubicBezTo>
                <a:cubicBezTo>
                  <a:pt x="6269" y="523"/>
                  <a:pt x="6737" y="520"/>
                  <a:pt x="6887" y="527"/>
                </a:cubicBezTo>
                <a:cubicBezTo>
                  <a:pt x="7037" y="534"/>
                  <a:pt x="6968" y="224"/>
                  <a:pt x="6998" y="566"/>
                </a:cubicBezTo>
                <a:cubicBezTo>
                  <a:pt x="7028" y="908"/>
                  <a:pt x="7077" y="2102"/>
                  <a:pt x="7069" y="2578"/>
                </a:cubicBezTo>
                <a:cubicBezTo>
                  <a:pt x="7061" y="3054"/>
                  <a:pt x="7959" y="3282"/>
                  <a:pt x="6947" y="3423"/>
                </a:cubicBezTo>
                <a:cubicBezTo>
                  <a:pt x="5935" y="3564"/>
                  <a:pt x="1994" y="3539"/>
                  <a:pt x="997" y="3423"/>
                </a:cubicBezTo>
                <a:cubicBezTo>
                  <a:pt x="0" y="3307"/>
                  <a:pt x="968" y="2852"/>
                  <a:pt x="962" y="2728"/>
                </a:cubicBezTo>
                <a:cubicBezTo>
                  <a:pt x="956" y="2604"/>
                  <a:pt x="966" y="3029"/>
                  <a:pt x="962" y="2681"/>
                </a:cubicBezTo>
                <a:cubicBezTo>
                  <a:pt x="958" y="2333"/>
                  <a:pt x="939" y="995"/>
                  <a:pt x="938" y="637"/>
                </a:cubicBezTo>
                <a:cubicBezTo>
                  <a:pt x="937" y="279"/>
                  <a:pt x="932" y="559"/>
                  <a:pt x="954" y="535"/>
                </a:cubicBezTo>
                <a:cubicBezTo>
                  <a:pt x="976" y="511"/>
                  <a:pt x="959" y="501"/>
                  <a:pt x="1072" y="493"/>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563"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0564" name="Rectangle 4"/>
          <p:cNvSpPr>
            <a:spLocks noGrp="1" noChangeArrowheads="1"/>
          </p:cNvSpPr>
          <p:nvPr>
            <p:ph type="title"/>
          </p:nvPr>
        </p:nvSpPr>
        <p:spPr>
          <a:xfrm>
            <a:off x="457200" y="-207963"/>
            <a:ext cx="8229600" cy="1143001"/>
          </a:xfrm>
        </p:spPr>
        <p:txBody>
          <a:bodyPr/>
          <a:lstStyle/>
          <a:p>
            <a:r>
              <a:rPr lang="en-US" altLang="en-US"/>
              <a:t>Crystal fishing demystified</a:t>
            </a:r>
          </a:p>
        </p:txBody>
      </p:sp>
      <p:grpSp>
        <p:nvGrpSpPr>
          <p:cNvPr id="450565" name="Group 5"/>
          <p:cNvGrpSpPr>
            <a:grpSpLocks/>
          </p:cNvGrpSpPr>
          <p:nvPr/>
        </p:nvGrpSpPr>
        <p:grpSpPr bwMode="auto">
          <a:xfrm>
            <a:off x="396875" y="1617663"/>
            <a:ext cx="6292850" cy="3646487"/>
            <a:chOff x="250" y="1743"/>
            <a:chExt cx="3964" cy="2297"/>
          </a:xfrm>
        </p:grpSpPr>
        <p:grpSp>
          <p:nvGrpSpPr>
            <p:cNvPr id="450566" name="Group 6"/>
            <p:cNvGrpSpPr>
              <a:grpSpLocks/>
            </p:cNvGrpSpPr>
            <p:nvPr/>
          </p:nvGrpSpPr>
          <p:grpSpPr bwMode="auto">
            <a:xfrm>
              <a:off x="250" y="2137"/>
              <a:ext cx="2116" cy="1903"/>
              <a:chOff x="11" y="1490"/>
              <a:chExt cx="2116" cy="1903"/>
            </a:xfrm>
          </p:grpSpPr>
          <p:sp>
            <p:nvSpPr>
              <p:cNvPr id="450567" name="Freeform 7"/>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568" name="Freeform 8"/>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50569" name="Group 9"/>
            <p:cNvGrpSpPr>
              <a:grpSpLocks/>
            </p:cNvGrpSpPr>
            <p:nvPr/>
          </p:nvGrpSpPr>
          <p:grpSpPr bwMode="auto">
            <a:xfrm>
              <a:off x="4024" y="1743"/>
              <a:ext cx="190" cy="2273"/>
              <a:chOff x="4064" y="1215"/>
              <a:chExt cx="190" cy="2273"/>
            </a:xfrm>
          </p:grpSpPr>
          <p:sp>
            <p:nvSpPr>
              <p:cNvPr id="450570" name="Freeform 10"/>
              <p:cNvSpPr>
                <a:spLocks/>
              </p:cNvSpPr>
              <p:nvPr/>
            </p:nvSpPr>
            <p:spPr bwMode="auto">
              <a:xfrm>
                <a:off x="4080" y="1215"/>
                <a:ext cx="174" cy="2273"/>
              </a:xfrm>
              <a:custGeom>
                <a:avLst/>
                <a:gdLst>
                  <a:gd name="T0" fmla="*/ 100 w 174"/>
                  <a:gd name="T1" fmla="*/ 2256 h 2273"/>
                  <a:gd name="T2" fmla="*/ 157 w 174"/>
                  <a:gd name="T3" fmla="*/ 1801 h 2273"/>
                  <a:gd name="T4" fmla="*/ 95 w 174"/>
                  <a:gd name="T5" fmla="*/ 1393 h 2273"/>
                  <a:gd name="T6" fmla="*/ 9 w 174"/>
                  <a:gd name="T7" fmla="*/ 1153 h 2273"/>
                  <a:gd name="T8" fmla="*/ 143 w 174"/>
                  <a:gd name="T9" fmla="*/ 882 h 2273"/>
                  <a:gd name="T10" fmla="*/ 37 w 174"/>
                  <a:gd name="T11" fmla="*/ 574 h 2273"/>
                  <a:gd name="T12" fmla="*/ 172 w 174"/>
                  <a:gd name="T13" fmla="*/ 294 h 2273"/>
                  <a:gd name="T14" fmla="*/ 50 w 174"/>
                  <a:gd name="T15" fmla="*/ 0 h 2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2273">
                    <a:moveTo>
                      <a:pt x="100" y="2256"/>
                    </a:moveTo>
                    <a:cubicBezTo>
                      <a:pt x="134" y="2273"/>
                      <a:pt x="158" y="1945"/>
                      <a:pt x="157" y="1801"/>
                    </a:cubicBezTo>
                    <a:cubicBezTo>
                      <a:pt x="156" y="1657"/>
                      <a:pt x="120" y="1501"/>
                      <a:pt x="95" y="1393"/>
                    </a:cubicBezTo>
                    <a:cubicBezTo>
                      <a:pt x="70" y="1285"/>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571" name="Freeform 11"/>
              <p:cNvSpPr>
                <a:spLocks/>
              </p:cNvSpPr>
              <p:nvPr/>
            </p:nvSpPr>
            <p:spPr bwMode="auto">
              <a:xfrm>
                <a:off x="4064" y="1252"/>
                <a:ext cx="187" cy="2222"/>
              </a:xfrm>
              <a:custGeom>
                <a:avLst/>
                <a:gdLst>
                  <a:gd name="T0" fmla="*/ 123 w 187"/>
                  <a:gd name="T1" fmla="*/ 2218 h 2222"/>
                  <a:gd name="T2" fmla="*/ 15 w 187"/>
                  <a:gd name="T3" fmla="*/ 1710 h 2222"/>
                  <a:gd name="T4" fmla="*/ 32 w 187"/>
                  <a:gd name="T5" fmla="*/ 1382 h 2222"/>
                  <a:gd name="T6" fmla="*/ 145 w 187"/>
                  <a:gd name="T7" fmla="*/ 1152 h 2222"/>
                  <a:gd name="T8" fmla="*/ 32 w 187"/>
                  <a:gd name="T9" fmla="*/ 873 h 2222"/>
                  <a:gd name="T10" fmla="*/ 159 w 187"/>
                  <a:gd name="T11" fmla="*/ 573 h 2222"/>
                  <a:gd name="T12" fmla="*/ 44 w 187"/>
                  <a:gd name="T13" fmla="*/ 285 h 2222"/>
                  <a:gd name="T14" fmla="*/ 187 w 187"/>
                  <a:gd name="T15" fmla="*/ 0 h 2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2222">
                    <a:moveTo>
                      <a:pt x="123" y="2218"/>
                    </a:moveTo>
                    <a:cubicBezTo>
                      <a:pt x="58" y="2222"/>
                      <a:pt x="30" y="1849"/>
                      <a:pt x="15" y="1710"/>
                    </a:cubicBezTo>
                    <a:cubicBezTo>
                      <a:pt x="0" y="1571"/>
                      <a:pt x="10" y="1475"/>
                      <a:pt x="32" y="1382"/>
                    </a:cubicBezTo>
                    <a:cubicBezTo>
                      <a:pt x="54" y="1289"/>
                      <a:pt x="146" y="1236"/>
                      <a:pt x="145" y="1152"/>
                    </a:cubicBezTo>
                    <a:cubicBezTo>
                      <a:pt x="145" y="1068"/>
                      <a:pt x="30" y="969"/>
                      <a:pt x="32" y="873"/>
                    </a:cubicBezTo>
                    <a:cubicBezTo>
                      <a:pt x="33" y="777"/>
                      <a:pt x="157" y="671"/>
                      <a:pt x="159" y="573"/>
                    </a:cubicBezTo>
                    <a:cubicBezTo>
                      <a:pt x="160" y="473"/>
                      <a:pt x="39" y="381"/>
                      <a:pt x="44" y="285"/>
                    </a:cubicBezTo>
                    <a:cubicBezTo>
                      <a:pt x="50" y="189"/>
                      <a:pt x="162" y="48"/>
                      <a:pt x="187"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2"/>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1587" name="Freeform 3"/>
          <p:cNvSpPr>
            <a:spLocks/>
          </p:cNvSpPr>
          <p:nvPr/>
        </p:nvSpPr>
        <p:spPr bwMode="auto">
          <a:xfrm>
            <a:off x="-1727200" y="2693988"/>
            <a:ext cx="12634913" cy="6283325"/>
          </a:xfrm>
          <a:custGeom>
            <a:avLst/>
            <a:gdLst>
              <a:gd name="T0" fmla="*/ 1072 w 7959"/>
              <a:gd name="T1" fmla="*/ 887 h 3958"/>
              <a:gd name="T2" fmla="*/ 1631 w 7959"/>
              <a:gd name="T3" fmla="*/ 879 h 3958"/>
              <a:gd name="T4" fmla="*/ 1968 w 7959"/>
              <a:gd name="T5" fmla="*/ 862 h 3958"/>
              <a:gd name="T6" fmla="*/ 2314 w 7959"/>
              <a:gd name="T7" fmla="*/ 837 h 3958"/>
              <a:gd name="T8" fmla="*/ 2380 w 7959"/>
              <a:gd name="T9" fmla="*/ 607 h 3958"/>
              <a:gd name="T10" fmla="*/ 2314 w 7959"/>
              <a:gd name="T11" fmla="*/ 418 h 3958"/>
              <a:gd name="T12" fmla="*/ 2133 w 7959"/>
              <a:gd name="T13" fmla="*/ 130 h 3958"/>
              <a:gd name="T14" fmla="*/ 2322 w 7959"/>
              <a:gd name="T15" fmla="*/ 196 h 3958"/>
              <a:gd name="T16" fmla="*/ 2512 w 7959"/>
              <a:gd name="T17" fmla="*/ 303 h 3958"/>
              <a:gd name="T18" fmla="*/ 2832 w 7959"/>
              <a:gd name="T19" fmla="*/ 393 h 3958"/>
              <a:gd name="T20" fmla="*/ 3120 w 7959"/>
              <a:gd name="T21" fmla="*/ 541 h 3958"/>
              <a:gd name="T22" fmla="*/ 3400 w 7959"/>
              <a:gd name="T23" fmla="*/ 755 h 3958"/>
              <a:gd name="T24" fmla="*/ 3548 w 7959"/>
              <a:gd name="T25" fmla="*/ 862 h 3958"/>
              <a:gd name="T26" fmla="*/ 3861 w 7959"/>
              <a:gd name="T27" fmla="*/ 903 h 3958"/>
              <a:gd name="T28" fmla="*/ 4445 w 7959"/>
              <a:gd name="T29" fmla="*/ 907 h 3958"/>
              <a:gd name="T30" fmla="*/ 4684 w 7959"/>
              <a:gd name="T31" fmla="*/ 907 h 3958"/>
              <a:gd name="T32" fmla="*/ 4923 w 7959"/>
              <a:gd name="T33" fmla="*/ 854 h 3958"/>
              <a:gd name="T34" fmla="*/ 5038 w 7959"/>
              <a:gd name="T35" fmla="*/ 607 h 3958"/>
              <a:gd name="T36" fmla="*/ 5112 w 7959"/>
              <a:gd name="T37" fmla="*/ 163 h 3958"/>
              <a:gd name="T38" fmla="*/ 5186 w 7959"/>
              <a:gd name="T39" fmla="*/ 39 h 3958"/>
              <a:gd name="T40" fmla="*/ 5285 w 7959"/>
              <a:gd name="T41" fmla="*/ 97 h 3958"/>
              <a:gd name="T42" fmla="*/ 5359 w 7959"/>
              <a:gd name="T43" fmla="*/ 623 h 3958"/>
              <a:gd name="T44" fmla="*/ 5573 w 7959"/>
              <a:gd name="T45" fmla="*/ 911 h 3958"/>
              <a:gd name="T46" fmla="*/ 5869 w 7959"/>
              <a:gd name="T47" fmla="*/ 916 h 3958"/>
              <a:gd name="T48" fmla="*/ 6099 w 7959"/>
              <a:gd name="T49" fmla="*/ 916 h 3958"/>
              <a:gd name="T50" fmla="*/ 6887 w 7959"/>
              <a:gd name="T51" fmla="*/ 921 h 3958"/>
              <a:gd name="T52" fmla="*/ 6998 w 7959"/>
              <a:gd name="T53" fmla="*/ 960 h 3958"/>
              <a:gd name="T54" fmla="*/ 7069 w 7959"/>
              <a:gd name="T55" fmla="*/ 2972 h 3958"/>
              <a:gd name="T56" fmla="*/ 6947 w 7959"/>
              <a:gd name="T57" fmla="*/ 3817 h 3958"/>
              <a:gd name="T58" fmla="*/ 997 w 7959"/>
              <a:gd name="T59" fmla="*/ 3817 h 3958"/>
              <a:gd name="T60" fmla="*/ 962 w 7959"/>
              <a:gd name="T61" fmla="*/ 3122 h 3958"/>
              <a:gd name="T62" fmla="*/ 962 w 7959"/>
              <a:gd name="T63" fmla="*/ 3075 h 3958"/>
              <a:gd name="T64" fmla="*/ 938 w 7959"/>
              <a:gd name="T65" fmla="*/ 1031 h 3958"/>
              <a:gd name="T66" fmla="*/ 954 w 7959"/>
              <a:gd name="T67" fmla="*/ 929 h 3958"/>
              <a:gd name="T68" fmla="*/ 1072 w 7959"/>
              <a:gd name="T69" fmla="*/ 88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59" h="3958">
                <a:moveTo>
                  <a:pt x="1072" y="887"/>
                </a:moveTo>
                <a:cubicBezTo>
                  <a:pt x="1185" y="879"/>
                  <a:pt x="1482" y="883"/>
                  <a:pt x="1631" y="879"/>
                </a:cubicBezTo>
                <a:cubicBezTo>
                  <a:pt x="1780" y="875"/>
                  <a:pt x="1854" y="869"/>
                  <a:pt x="1968" y="862"/>
                </a:cubicBezTo>
                <a:cubicBezTo>
                  <a:pt x="2082" y="855"/>
                  <a:pt x="2245" y="879"/>
                  <a:pt x="2314" y="837"/>
                </a:cubicBezTo>
                <a:cubicBezTo>
                  <a:pt x="2383" y="795"/>
                  <a:pt x="2380" y="677"/>
                  <a:pt x="2380" y="607"/>
                </a:cubicBezTo>
                <a:cubicBezTo>
                  <a:pt x="2380" y="537"/>
                  <a:pt x="2355" y="497"/>
                  <a:pt x="2314" y="418"/>
                </a:cubicBezTo>
                <a:cubicBezTo>
                  <a:pt x="2273" y="339"/>
                  <a:pt x="2132" y="167"/>
                  <a:pt x="2133" y="130"/>
                </a:cubicBezTo>
                <a:cubicBezTo>
                  <a:pt x="2134" y="93"/>
                  <a:pt x="2259" y="167"/>
                  <a:pt x="2322" y="196"/>
                </a:cubicBezTo>
                <a:cubicBezTo>
                  <a:pt x="2385" y="225"/>
                  <a:pt x="2427" y="270"/>
                  <a:pt x="2512" y="303"/>
                </a:cubicBezTo>
                <a:cubicBezTo>
                  <a:pt x="2597" y="336"/>
                  <a:pt x="2731" y="353"/>
                  <a:pt x="2832" y="393"/>
                </a:cubicBezTo>
                <a:cubicBezTo>
                  <a:pt x="2933" y="433"/>
                  <a:pt x="3025" y="481"/>
                  <a:pt x="3120" y="541"/>
                </a:cubicBezTo>
                <a:cubicBezTo>
                  <a:pt x="3215" y="601"/>
                  <a:pt x="3329" y="701"/>
                  <a:pt x="3400" y="755"/>
                </a:cubicBezTo>
                <a:cubicBezTo>
                  <a:pt x="3471" y="809"/>
                  <a:pt x="3471" y="837"/>
                  <a:pt x="3548" y="862"/>
                </a:cubicBezTo>
                <a:cubicBezTo>
                  <a:pt x="3625" y="887"/>
                  <a:pt x="3712" y="896"/>
                  <a:pt x="3861" y="903"/>
                </a:cubicBezTo>
                <a:cubicBezTo>
                  <a:pt x="4010" y="910"/>
                  <a:pt x="4308" y="906"/>
                  <a:pt x="4445" y="907"/>
                </a:cubicBezTo>
                <a:cubicBezTo>
                  <a:pt x="4582" y="908"/>
                  <a:pt x="4604" y="916"/>
                  <a:pt x="4684" y="907"/>
                </a:cubicBezTo>
                <a:cubicBezTo>
                  <a:pt x="4764" y="898"/>
                  <a:pt x="4864" y="904"/>
                  <a:pt x="4923" y="854"/>
                </a:cubicBezTo>
                <a:cubicBezTo>
                  <a:pt x="4982" y="804"/>
                  <a:pt x="5006" y="722"/>
                  <a:pt x="5038" y="607"/>
                </a:cubicBezTo>
                <a:cubicBezTo>
                  <a:pt x="5070" y="492"/>
                  <a:pt x="5087" y="258"/>
                  <a:pt x="5112" y="163"/>
                </a:cubicBezTo>
                <a:cubicBezTo>
                  <a:pt x="5137" y="68"/>
                  <a:pt x="5157" y="50"/>
                  <a:pt x="5186" y="39"/>
                </a:cubicBezTo>
                <a:cubicBezTo>
                  <a:pt x="5215" y="28"/>
                  <a:pt x="5256" y="0"/>
                  <a:pt x="5285" y="97"/>
                </a:cubicBezTo>
                <a:cubicBezTo>
                  <a:pt x="5314" y="194"/>
                  <a:pt x="5311" y="487"/>
                  <a:pt x="5359" y="623"/>
                </a:cubicBezTo>
                <a:cubicBezTo>
                  <a:pt x="5407" y="759"/>
                  <a:pt x="5488" y="862"/>
                  <a:pt x="5573" y="911"/>
                </a:cubicBezTo>
                <a:cubicBezTo>
                  <a:pt x="5658" y="960"/>
                  <a:pt x="5781" y="915"/>
                  <a:pt x="5869" y="916"/>
                </a:cubicBezTo>
                <a:cubicBezTo>
                  <a:pt x="5957" y="917"/>
                  <a:pt x="5929" y="915"/>
                  <a:pt x="6099" y="916"/>
                </a:cubicBezTo>
                <a:cubicBezTo>
                  <a:pt x="6269" y="917"/>
                  <a:pt x="6737" y="914"/>
                  <a:pt x="6887" y="921"/>
                </a:cubicBezTo>
                <a:cubicBezTo>
                  <a:pt x="7037" y="928"/>
                  <a:pt x="6968" y="618"/>
                  <a:pt x="6998" y="960"/>
                </a:cubicBezTo>
                <a:cubicBezTo>
                  <a:pt x="7028" y="1302"/>
                  <a:pt x="7077" y="2496"/>
                  <a:pt x="7069" y="2972"/>
                </a:cubicBezTo>
                <a:cubicBezTo>
                  <a:pt x="7061" y="3448"/>
                  <a:pt x="7959" y="3676"/>
                  <a:pt x="6947" y="3817"/>
                </a:cubicBezTo>
                <a:cubicBezTo>
                  <a:pt x="5935" y="3958"/>
                  <a:pt x="1994" y="3933"/>
                  <a:pt x="997" y="3817"/>
                </a:cubicBezTo>
                <a:cubicBezTo>
                  <a:pt x="0" y="3701"/>
                  <a:pt x="968" y="3246"/>
                  <a:pt x="962" y="3122"/>
                </a:cubicBezTo>
                <a:cubicBezTo>
                  <a:pt x="956" y="2998"/>
                  <a:pt x="966" y="3423"/>
                  <a:pt x="962" y="3075"/>
                </a:cubicBezTo>
                <a:cubicBezTo>
                  <a:pt x="958" y="2727"/>
                  <a:pt x="939" y="1389"/>
                  <a:pt x="938" y="1031"/>
                </a:cubicBezTo>
                <a:cubicBezTo>
                  <a:pt x="937" y="673"/>
                  <a:pt x="932" y="953"/>
                  <a:pt x="954" y="929"/>
                </a:cubicBezTo>
                <a:cubicBezTo>
                  <a:pt x="976" y="905"/>
                  <a:pt x="959" y="895"/>
                  <a:pt x="1072" y="887"/>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1588" name="Rectangle 4"/>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451589" name="Group 5"/>
          <p:cNvGrpSpPr>
            <a:grpSpLocks/>
          </p:cNvGrpSpPr>
          <p:nvPr/>
        </p:nvGrpSpPr>
        <p:grpSpPr bwMode="auto">
          <a:xfrm>
            <a:off x="396875" y="1041400"/>
            <a:ext cx="6292850" cy="3646488"/>
            <a:chOff x="250" y="1743"/>
            <a:chExt cx="3964" cy="2297"/>
          </a:xfrm>
        </p:grpSpPr>
        <p:grpSp>
          <p:nvGrpSpPr>
            <p:cNvPr id="451590" name="Group 6"/>
            <p:cNvGrpSpPr>
              <a:grpSpLocks/>
            </p:cNvGrpSpPr>
            <p:nvPr/>
          </p:nvGrpSpPr>
          <p:grpSpPr bwMode="auto">
            <a:xfrm>
              <a:off x="250" y="2137"/>
              <a:ext cx="2116" cy="1903"/>
              <a:chOff x="11" y="1490"/>
              <a:chExt cx="2116" cy="1903"/>
            </a:xfrm>
          </p:grpSpPr>
          <p:sp>
            <p:nvSpPr>
              <p:cNvPr id="451591" name="Freeform 7"/>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1592" name="Freeform 8"/>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51593" name="Group 9"/>
            <p:cNvGrpSpPr>
              <a:grpSpLocks/>
            </p:cNvGrpSpPr>
            <p:nvPr/>
          </p:nvGrpSpPr>
          <p:grpSpPr bwMode="auto">
            <a:xfrm>
              <a:off x="4024" y="1743"/>
              <a:ext cx="190" cy="2273"/>
              <a:chOff x="4064" y="1215"/>
              <a:chExt cx="190" cy="2273"/>
            </a:xfrm>
          </p:grpSpPr>
          <p:sp>
            <p:nvSpPr>
              <p:cNvPr id="451594" name="Freeform 10"/>
              <p:cNvSpPr>
                <a:spLocks/>
              </p:cNvSpPr>
              <p:nvPr/>
            </p:nvSpPr>
            <p:spPr bwMode="auto">
              <a:xfrm>
                <a:off x="4080" y="1215"/>
                <a:ext cx="174" cy="2273"/>
              </a:xfrm>
              <a:custGeom>
                <a:avLst/>
                <a:gdLst>
                  <a:gd name="T0" fmla="*/ 100 w 174"/>
                  <a:gd name="T1" fmla="*/ 2256 h 2273"/>
                  <a:gd name="T2" fmla="*/ 157 w 174"/>
                  <a:gd name="T3" fmla="*/ 1801 h 2273"/>
                  <a:gd name="T4" fmla="*/ 95 w 174"/>
                  <a:gd name="T5" fmla="*/ 1393 h 2273"/>
                  <a:gd name="T6" fmla="*/ 9 w 174"/>
                  <a:gd name="T7" fmla="*/ 1153 h 2273"/>
                  <a:gd name="T8" fmla="*/ 143 w 174"/>
                  <a:gd name="T9" fmla="*/ 882 h 2273"/>
                  <a:gd name="T10" fmla="*/ 37 w 174"/>
                  <a:gd name="T11" fmla="*/ 574 h 2273"/>
                  <a:gd name="T12" fmla="*/ 172 w 174"/>
                  <a:gd name="T13" fmla="*/ 294 h 2273"/>
                  <a:gd name="T14" fmla="*/ 50 w 174"/>
                  <a:gd name="T15" fmla="*/ 0 h 2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2273">
                    <a:moveTo>
                      <a:pt x="100" y="2256"/>
                    </a:moveTo>
                    <a:cubicBezTo>
                      <a:pt x="134" y="2273"/>
                      <a:pt x="158" y="1945"/>
                      <a:pt x="157" y="1801"/>
                    </a:cubicBezTo>
                    <a:cubicBezTo>
                      <a:pt x="156" y="1657"/>
                      <a:pt x="120" y="1501"/>
                      <a:pt x="95" y="1393"/>
                    </a:cubicBezTo>
                    <a:cubicBezTo>
                      <a:pt x="70" y="1285"/>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1595" name="Freeform 11"/>
              <p:cNvSpPr>
                <a:spLocks/>
              </p:cNvSpPr>
              <p:nvPr/>
            </p:nvSpPr>
            <p:spPr bwMode="auto">
              <a:xfrm>
                <a:off x="4064" y="1252"/>
                <a:ext cx="187" cy="2222"/>
              </a:xfrm>
              <a:custGeom>
                <a:avLst/>
                <a:gdLst>
                  <a:gd name="T0" fmla="*/ 123 w 187"/>
                  <a:gd name="T1" fmla="*/ 2218 h 2222"/>
                  <a:gd name="T2" fmla="*/ 15 w 187"/>
                  <a:gd name="T3" fmla="*/ 1710 h 2222"/>
                  <a:gd name="T4" fmla="*/ 32 w 187"/>
                  <a:gd name="T5" fmla="*/ 1382 h 2222"/>
                  <a:gd name="T6" fmla="*/ 145 w 187"/>
                  <a:gd name="T7" fmla="*/ 1152 h 2222"/>
                  <a:gd name="T8" fmla="*/ 32 w 187"/>
                  <a:gd name="T9" fmla="*/ 873 h 2222"/>
                  <a:gd name="T10" fmla="*/ 159 w 187"/>
                  <a:gd name="T11" fmla="*/ 573 h 2222"/>
                  <a:gd name="T12" fmla="*/ 44 w 187"/>
                  <a:gd name="T13" fmla="*/ 285 h 2222"/>
                  <a:gd name="T14" fmla="*/ 187 w 187"/>
                  <a:gd name="T15" fmla="*/ 0 h 2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2222">
                    <a:moveTo>
                      <a:pt x="123" y="2218"/>
                    </a:moveTo>
                    <a:cubicBezTo>
                      <a:pt x="58" y="2222"/>
                      <a:pt x="30" y="1849"/>
                      <a:pt x="15" y="1710"/>
                    </a:cubicBezTo>
                    <a:cubicBezTo>
                      <a:pt x="0" y="1571"/>
                      <a:pt x="10" y="1475"/>
                      <a:pt x="32" y="1382"/>
                    </a:cubicBezTo>
                    <a:cubicBezTo>
                      <a:pt x="54" y="1289"/>
                      <a:pt x="146" y="1236"/>
                      <a:pt x="145" y="1152"/>
                    </a:cubicBezTo>
                    <a:cubicBezTo>
                      <a:pt x="145" y="1068"/>
                      <a:pt x="30" y="969"/>
                      <a:pt x="32" y="873"/>
                    </a:cubicBezTo>
                    <a:cubicBezTo>
                      <a:pt x="33" y="777"/>
                      <a:pt x="157" y="671"/>
                      <a:pt x="159" y="573"/>
                    </a:cubicBezTo>
                    <a:cubicBezTo>
                      <a:pt x="160" y="473"/>
                      <a:pt x="39" y="381"/>
                      <a:pt x="44" y="285"/>
                    </a:cubicBezTo>
                    <a:cubicBezTo>
                      <a:pt x="50" y="189"/>
                      <a:pt x="162" y="48"/>
                      <a:pt x="187"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451596" name="Rectangle 12"/>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1597" name="Rectangle 13"/>
          <p:cNvSpPr>
            <a:spLocks noGrp="1" noChangeArrowheads="1"/>
          </p:cNvSpPr>
          <p:nvPr>
            <p:ph type="title"/>
          </p:nvPr>
        </p:nvSpPr>
        <p:spPr>
          <a:xfrm>
            <a:off x="457200" y="-207963"/>
            <a:ext cx="8229600" cy="1143001"/>
          </a:xfrm>
        </p:spPr>
        <p:txBody>
          <a:bodyPr/>
          <a:lstStyle/>
          <a:p>
            <a:r>
              <a:rPr lang="en-US" altLang="en-US"/>
              <a:t>Crystal fishing demystified</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Freeform 2"/>
          <p:cNvSpPr>
            <a:spLocks/>
          </p:cNvSpPr>
          <p:nvPr/>
        </p:nvSpPr>
        <p:spPr bwMode="auto">
          <a:xfrm>
            <a:off x="-1727200" y="2389188"/>
            <a:ext cx="12634913" cy="6588125"/>
          </a:xfrm>
          <a:custGeom>
            <a:avLst/>
            <a:gdLst>
              <a:gd name="T0" fmla="*/ 1072 w 7959"/>
              <a:gd name="T1" fmla="*/ 1079 h 4150"/>
              <a:gd name="T2" fmla="*/ 1631 w 7959"/>
              <a:gd name="T3" fmla="*/ 1071 h 4150"/>
              <a:gd name="T4" fmla="*/ 1968 w 7959"/>
              <a:gd name="T5" fmla="*/ 1054 h 4150"/>
              <a:gd name="T6" fmla="*/ 2314 w 7959"/>
              <a:gd name="T7" fmla="*/ 1029 h 4150"/>
              <a:gd name="T8" fmla="*/ 2495 w 7959"/>
              <a:gd name="T9" fmla="*/ 741 h 4150"/>
              <a:gd name="T10" fmla="*/ 2372 w 7959"/>
              <a:gd name="T11" fmla="*/ 379 h 4150"/>
              <a:gd name="T12" fmla="*/ 2289 w 7959"/>
              <a:gd name="T13" fmla="*/ 165 h 4150"/>
              <a:gd name="T14" fmla="*/ 2174 w 7959"/>
              <a:gd name="T15" fmla="*/ 91 h 4150"/>
              <a:gd name="T16" fmla="*/ 2306 w 7959"/>
              <a:gd name="T17" fmla="*/ 1 h 4150"/>
              <a:gd name="T18" fmla="*/ 2372 w 7959"/>
              <a:gd name="T19" fmla="*/ 83 h 4150"/>
              <a:gd name="T20" fmla="*/ 2495 w 7959"/>
              <a:gd name="T21" fmla="*/ 116 h 4150"/>
              <a:gd name="T22" fmla="*/ 2832 w 7959"/>
              <a:gd name="T23" fmla="*/ 223 h 4150"/>
              <a:gd name="T24" fmla="*/ 3129 w 7959"/>
              <a:gd name="T25" fmla="*/ 396 h 4150"/>
              <a:gd name="T26" fmla="*/ 3458 w 7959"/>
              <a:gd name="T27" fmla="*/ 700 h 4150"/>
              <a:gd name="T28" fmla="*/ 3581 w 7959"/>
              <a:gd name="T29" fmla="*/ 1005 h 4150"/>
              <a:gd name="T30" fmla="*/ 3861 w 7959"/>
              <a:gd name="T31" fmla="*/ 1095 h 4150"/>
              <a:gd name="T32" fmla="*/ 4445 w 7959"/>
              <a:gd name="T33" fmla="*/ 1099 h 4150"/>
              <a:gd name="T34" fmla="*/ 4684 w 7959"/>
              <a:gd name="T35" fmla="*/ 1099 h 4150"/>
              <a:gd name="T36" fmla="*/ 4923 w 7959"/>
              <a:gd name="T37" fmla="*/ 1046 h 4150"/>
              <a:gd name="T38" fmla="*/ 5071 w 7959"/>
              <a:gd name="T39" fmla="*/ 873 h 4150"/>
              <a:gd name="T40" fmla="*/ 5112 w 7959"/>
              <a:gd name="T41" fmla="*/ 355 h 4150"/>
              <a:gd name="T42" fmla="*/ 5186 w 7959"/>
              <a:gd name="T43" fmla="*/ 231 h 4150"/>
              <a:gd name="T44" fmla="*/ 5285 w 7959"/>
              <a:gd name="T45" fmla="*/ 289 h 4150"/>
              <a:gd name="T46" fmla="*/ 5342 w 7959"/>
              <a:gd name="T47" fmla="*/ 873 h 4150"/>
              <a:gd name="T48" fmla="*/ 5573 w 7959"/>
              <a:gd name="T49" fmla="*/ 1103 h 4150"/>
              <a:gd name="T50" fmla="*/ 5869 w 7959"/>
              <a:gd name="T51" fmla="*/ 1108 h 4150"/>
              <a:gd name="T52" fmla="*/ 6099 w 7959"/>
              <a:gd name="T53" fmla="*/ 1108 h 4150"/>
              <a:gd name="T54" fmla="*/ 6887 w 7959"/>
              <a:gd name="T55" fmla="*/ 1113 h 4150"/>
              <a:gd name="T56" fmla="*/ 6998 w 7959"/>
              <a:gd name="T57" fmla="*/ 1152 h 4150"/>
              <a:gd name="T58" fmla="*/ 7069 w 7959"/>
              <a:gd name="T59" fmla="*/ 3164 h 4150"/>
              <a:gd name="T60" fmla="*/ 6947 w 7959"/>
              <a:gd name="T61" fmla="*/ 4009 h 4150"/>
              <a:gd name="T62" fmla="*/ 997 w 7959"/>
              <a:gd name="T63" fmla="*/ 4009 h 4150"/>
              <a:gd name="T64" fmla="*/ 962 w 7959"/>
              <a:gd name="T65" fmla="*/ 3314 h 4150"/>
              <a:gd name="T66" fmla="*/ 962 w 7959"/>
              <a:gd name="T67" fmla="*/ 3267 h 4150"/>
              <a:gd name="T68" fmla="*/ 938 w 7959"/>
              <a:gd name="T69" fmla="*/ 1223 h 4150"/>
              <a:gd name="T70" fmla="*/ 954 w 7959"/>
              <a:gd name="T71" fmla="*/ 1121 h 4150"/>
              <a:gd name="T72" fmla="*/ 1072 w 7959"/>
              <a:gd name="T73" fmla="*/ 1079 h 4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59" h="4150">
                <a:moveTo>
                  <a:pt x="1072" y="1079"/>
                </a:moveTo>
                <a:cubicBezTo>
                  <a:pt x="1185" y="1071"/>
                  <a:pt x="1482" y="1075"/>
                  <a:pt x="1631" y="1071"/>
                </a:cubicBezTo>
                <a:cubicBezTo>
                  <a:pt x="1780" y="1067"/>
                  <a:pt x="1854" y="1061"/>
                  <a:pt x="1968" y="1054"/>
                </a:cubicBezTo>
                <a:cubicBezTo>
                  <a:pt x="2082" y="1047"/>
                  <a:pt x="2226" y="1081"/>
                  <a:pt x="2314" y="1029"/>
                </a:cubicBezTo>
                <a:cubicBezTo>
                  <a:pt x="2402" y="977"/>
                  <a:pt x="2485" y="849"/>
                  <a:pt x="2495" y="741"/>
                </a:cubicBezTo>
                <a:cubicBezTo>
                  <a:pt x="2505" y="633"/>
                  <a:pt x="2406" y="475"/>
                  <a:pt x="2372" y="379"/>
                </a:cubicBezTo>
                <a:cubicBezTo>
                  <a:pt x="2338" y="283"/>
                  <a:pt x="2322" y="213"/>
                  <a:pt x="2289" y="165"/>
                </a:cubicBezTo>
                <a:cubicBezTo>
                  <a:pt x="2256" y="117"/>
                  <a:pt x="2171" y="118"/>
                  <a:pt x="2174" y="91"/>
                </a:cubicBezTo>
                <a:cubicBezTo>
                  <a:pt x="2177" y="64"/>
                  <a:pt x="2273" y="2"/>
                  <a:pt x="2306" y="1"/>
                </a:cubicBezTo>
                <a:cubicBezTo>
                  <a:pt x="2339" y="0"/>
                  <a:pt x="2341" y="64"/>
                  <a:pt x="2372" y="83"/>
                </a:cubicBezTo>
                <a:cubicBezTo>
                  <a:pt x="2403" y="102"/>
                  <a:pt x="2418" y="93"/>
                  <a:pt x="2495" y="116"/>
                </a:cubicBezTo>
                <a:cubicBezTo>
                  <a:pt x="2572" y="139"/>
                  <a:pt x="2726" y="176"/>
                  <a:pt x="2832" y="223"/>
                </a:cubicBezTo>
                <a:cubicBezTo>
                  <a:pt x="2938" y="270"/>
                  <a:pt x="3025" y="317"/>
                  <a:pt x="3129" y="396"/>
                </a:cubicBezTo>
                <a:cubicBezTo>
                  <a:pt x="3233" y="475"/>
                  <a:pt x="3383" y="599"/>
                  <a:pt x="3458" y="700"/>
                </a:cubicBezTo>
                <a:cubicBezTo>
                  <a:pt x="3533" y="801"/>
                  <a:pt x="3514" y="939"/>
                  <a:pt x="3581" y="1005"/>
                </a:cubicBezTo>
                <a:cubicBezTo>
                  <a:pt x="3648" y="1071"/>
                  <a:pt x="3717" y="1079"/>
                  <a:pt x="3861" y="1095"/>
                </a:cubicBezTo>
                <a:cubicBezTo>
                  <a:pt x="4005" y="1111"/>
                  <a:pt x="4308" y="1098"/>
                  <a:pt x="4445" y="1099"/>
                </a:cubicBezTo>
                <a:cubicBezTo>
                  <a:pt x="4582" y="1100"/>
                  <a:pt x="4604" y="1108"/>
                  <a:pt x="4684" y="1099"/>
                </a:cubicBezTo>
                <a:cubicBezTo>
                  <a:pt x="4764" y="1090"/>
                  <a:pt x="4859" y="1084"/>
                  <a:pt x="4923" y="1046"/>
                </a:cubicBezTo>
                <a:cubicBezTo>
                  <a:pt x="4987" y="1008"/>
                  <a:pt x="5040" y="988"/>
                  <a:pt x="5071" y="873"/>
                </a:cubicBezTo>
                <a:cubicBezTo>
                  <a:pt x="5102" y="758"/>
                  <a:pt x="5093" y="462"/>
                  <a:pt x="5112" y="355"/>
                </a:cubicBezTo>
                <a:cubicBezTo>
                  <a:pt x="5131" y="248"/>
                  <a:pt x="5157" y="242"/>
                  <a:pt x="5186" y="231"/>
                </a:cubicBezTo>
                <a:cubicBezTo>
                  <a:pt x="5215" y="220"/>
                  <a:pt x="5259" y="182"/>
                  <a:pt x="5285" y="289"/>
                </a:cubicBezTo>
                <a:cubicBezTo>
                  <a:pt x="5311" y="396"/>
                  <a:pt x="5294" y="737"/>
                  <a:pt x="5342" y="873"/>
                </a:cubicBezTo>
                <a:cubicBezTo>
                  <a:pt x="5390" y="1009"/>
                  <a:pt x="5485" y="1064"/>
                  <a:pt x="5573" y="1103"/>
                </a:cubicBezTo>
                <a:cubicBezTo>
                  <a:pt x="5661" y="1142"/>
                  <a:pt x="5781" y="1107"/>
                  <a:pt x="5869" y="1108"/>
                </a:cubicBezTo>
                <a:cubicBezTo>
                  <a:pt x="5957" y="1109"/>
                  <a:pt x="5929" y="1107"/>
                  <a:pt x="6099" y="1108"/>
                </a:cubicBezTo>
                <a:cubicBezTo>
                  <a:pt x="6269" y="1109"/>
                  <a:pt x="6737" y="1106"/>
                  <a:pt x="6887" y="1113"/>
                </a:cubicBezTo>
                <a:cubicBezTo>
                  <a:pt x="7037" y="1120"/>
                  <a:pt x="6968" y="810"/>
                  <a:pt x="6998" y="1152"/>
                </a:cubicBezTo>
                <a:cubicBezTo>
                  <a:pt x="7028" y="1494"/>
                  <a:pt x="7077" y="2688"/>
                  <a:pt x="7069" y="3164"/>
                </a:cubicBezTo>
                <a:cubicBezTo>
                  <a:pt x="7061" y="3640"/>
                  <a:pt x="7959" y="3868"/>
                  <a:pt x="6947" y="4009"/>
                </a:cubicBezTo>
                <a:cubicBezTo>
                  <a:pt x="5935" y="4150"/>
                  <a:pt x="1994" y="4125"/>
                  <a:pt x="997" y="4009"/>
                </a:cubicBezTo>
                <a:cubicBezTo>
                  <a:pt x="0" y="3893"/>
                  <a:pt x="968" y="3438"/>
                  <a:pt x="962" y="3314"/>
                </a:cubicBezTo>
                <a:cubicBezTo>
                  <a:pt x="956" y="3190"/>
                  <a:pt x="966" y="3615"/>
                  <a:pt x="962" y="3267"/>
                </a:cubicBezTo>
                <a:cubicBezTo>
                  <a:pt x="958" y="2919"/>
                  <a:pt x="939" y="1581"/>
                  <a:pt x="938" y="1223"/>
                </a:cubicBezTo>
                <a:cubicBezTo>
                  <a:pt x="937" y="865"/>
                  <a:pt x="932" y="1145"/>
                  <a:pt x="954" y="1121"/>
                </a:cubicBezTo>
                <a:cubicBezTo>
                  <a:pt x="976" y="1097"/>
                  <a:pt x="959" y="1087"/>
                  <a:pt x="1072" y="1079"/>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2611"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452612" name="Group 4"/>
          <p:cNvGrpSpPr>
            <a:grpSpLocks/>
          </p:cNvGrpSpPr>
          <p:nvPr/>
        </p:nvGrpSpPr>
        <p:grpSpPr bwMode="auto">
          <a:xfrm>
            <a:off x="396875" y="465138"/>
            <a:ext cx="6292850" cy="3646487"/>
            <a:chOff x="250" y="1743"/>
            <a:chExt cx="3964" cy="2297"/>
          </a:xfrm>
        </p:grpSpPr>
        <p:grpSp>
          <p:nvGrpSpPr>
            <p:cNvPr id="452613" name="Group 5"/>
            <p:cNvGrpSpPr>
              <a:grpSpLocks/>
            </p:cNvGrpSpPr>
            <p:nvPr/>
          </p:nvGrpSpPr>
          <p:grpSpPr bwMode="auto">
            <a:xfrm>
              <a:off x="250" y="2137"/>
              <a:ext cx="2116" cy="1903"/>
              <a:chOff x="11" y="1490"/>
              <a:chExt cx="2116" cy="1903"/>
            </a:xfrm>
          </p:grpSpPr>
          <p:sp>
            <p:nvSpPr>
              <p:cNvPr id="452614" name="Freeform 6"/>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2615" name="Freeform 7"/>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52616" name="Group 8"/>
            <p:cNvGrpSpPr>
              <a:grpSpLocks/>
            </p:cNvGrpSpPr>
            <p:nvPr/>
          </p:nvGrpSpPr>
          <p:grpSpPr bwMode="auto">
            <a:xfrm>
              <a:off x="4024" y="1743"/>
              <a:ext cx="190" cy="2273"/>
              <a:chOff x="4064" y="1215"/>
              <a:chExt cx="190" cy="2273"/>
            </a:xfrm>
          </p:grpSpPr>
          <p:sp>
            <p:nvSpPr>
              <p:cNvPr id="452617" name="Freeform 9"/>
              <p:cNvSpPr>
                <a:spLocks/>
              </p:cNvSpPr>
              <p:nvPr/>
            </p:nvSpPr>
            <p:spPr bwMode="auto">
              <a:xfrm>
                <a:off x="4080" y="1215"/>
                <a:ext cx="174" cy="2273"/>
              </a:xfrm>
              <a:custGeom>
                <a:avLst/>
                <a:gdLst>
                  <a:gd name="T0" fmla="*/ 100 w 174"/>
                  <a:gd name="T1" fmla="*/ 2256 h 2273"/>
                  <a:gd name="T2" fmla="*/ 157 w 174"/>
                  <a:gd name="T3" fmla="*/ 1801 h 2273"/>
                  <a:gd name="T4" fmla="*/ 95 w 174"/>
                  <a:gd name="T5" fmla="*/ 1393 h 2273"/>
                  <a:gd name="T6" fmla="*/ 9 w 174"/>
                  <a:gd name="T7" fmla="*/ 1153 h 2273"/>
                  <a:gd name="T8" fmla="*/ 143 w 174"/>
                  <a:gd name="T9" fmla="*/ 882 h 2273"/>
                  <a:gd name="T10" fmla="*/ 37 w 174"/>
                  <a:gd name="T11" fmla="*/ 574 h 2273"/>
                  <a:gd name="T12" fmla="*/ 172 w 174"/>
                  <a:gd name="T13" fmla="*/ 294 h 2273"/>
                  <a:gd name="T14" fmla="*/ 50 w 174"/>
                  <a:gd name="T15" fmla="*/ 0 h 2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2273">
                    <a:moveTo>
                      <a:pt x="100" y="2256"/>
                    </a:moveTo>
                    <a:cubicBezTo>
                      <a:pt x="134" y="2273"/>
                      <a:pt x="158" y="1945"/>
                      <a:pt x="157" y="1801"/>
                    </a:cubicBezTo>
                    <a:cubicBezTo>
                      <a:pt x="156" y="1657"/>
                      <a:pt x="120" y="1501"/>
                      <a:pt x="95" y="1393"/>
                    </a:cubicBezTo>
                    <a:cubicBezTo>
                      <a:pt x="70" y="1285"/>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2618" name="Freeform 10"/>
              <p:cNvSpPr>
                <a:spLocks/>
              </p:cNvSpPr>
              <p:nvPr/>
            </p:nvSpPr>
            <p:spPr bwMode="auto">
              <a:xfrm>
                <a:off x="4064" y="1252"/>
                <a:ext cx="187" cy="2222"/>
              </a:xfrm>
              <a:custGeom>
                <a:avLst/>
                <a:gdLst>
                  <a:gd name="T0" fmla="*/ 123 w 187"/>
                  <a:gd name="T1" fmla="*/ 2218 h 2222"/>
                  <a:gd name="T2" fmla="*/ 15 w 187"/>
                  <a:gd name="T3" fmla="*/ 1710 h 2222"/>
                  <a:gd name="T4" fmla="*/ 32 w 187"/>
                  <a:gd name="T5" fmla="*/ 1382 h 2222"/>
                  <a:gd name="T6" fmla="*/ 145 w 187"/>
                  <a:gd name="T7" fmla="*/ 1152 h 2222"/>
                  <a:gd name="T8" fmla="*/ 32 w 187"/>
                  <a:gd name="T9" fmla="*/ 873 h 2222"/>
                  <a:gd name="T10" fmla="*/ 159 w 187"/>
                  <a:gd name="T11" fmla="*/ 573 h 2222"/>
                  <a:gd name="T12" fmla="*/ 44 w 187"/>
                  <a:gd name="T13" fmla="*/ 285 h 2222"/>
                  <a:gd name="T14" fmla="*/ 187 w 187"/>
                  <a:gd name="T15" fmla="*/ 0 h 2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2222">
                    <a:moveTo>
                      <a:pt x="123" y="2218"/>
                    </a:moveTo>
                    <a:cubicBezTo>
                      <a:pt x="58" y="2222"/>
                      <a:pt x="30" y="1849"/>
                      <a:pt x="15" y="1710"/>
                    </a:cubicBezTo>
                    <a:cubicBezTo>
                      <a:pt x="0" y="1571"/>
                      <a:pt x="10" y="1475"/>
                      <a:pt x="32" y="1382"/>
                    </a:cubicBezTo>
                    <a:cubicBezTo>
                      <a:pt x="54" y="1289"/>
                      <a:pt x="146" y="1236"/>
                      <a:pt x="145" y="1152"/>
                    </a:cubicBezTo>
                    <a:cubicBezTo>
                      <a:pt x="145" y="1068"/>
                      <a:pt x="30" y="969"/>
                      <a:pt x="32" y="873"/>
                    </a:cubicBezTo>
                    <a:cubicBezTo>
                      <a:pt x="33" y="777"/>
                      <a:pt x="157" y="671"/>
                      <a:pt x="159" y="573"/>
                    </a:cubicBezTo>
                    <a:cubicBezTo>
                      <a:pt x="160" y="473"/>
                      <a:pt x="39" y="381"/>
                      <a:pt x="44" y="285"/>
                    </a:cubicBezTo>
                    <a:cubicBezTo>
                      <a:pt x="50" y="189"/>
                      <a:pt x="162" y="48"/>
                      <a:pt x="187"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452619" name="Rectangle 11"/>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2620" name="Rectangle 12"/>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2621" name="Rectangle 13"/>
          <p:cNvSpPr>
            <a:spLocks noGrp="1" noChangeArrowheads="1"/>
          </p:cNvSpPr>
          <p:nvPr>
            <p:ph type="title"/>
          </p:nvPr>
        </p:nvSpPr>
        <p:spPr>
          <a:xfrm>
            <a:off x="457200" y="-207963"/>
            <a:ext cx="8229600" cy="1143001"/>
          </a:xfrm>
        </p:spPr>
        <p:txBody>
          <a:bodyPr/>
          <a:lstStyle/>
          <a:p>
            <a:r>
              <a:rPr lang="en-US" altLang="en-US"/>
              <a:t>Crystal fishing demystified</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Freeform 2"/>
          <p:cNvSpPr>
            <a:spLocks/>
          </p:cNvSpPr>
          <p:nvPr/>
        </p:nvSpPr>
        <p:spPr bwMode="auto">
          <a:xfrm>
            <a:off x="-1727200" y="1892300"/>
            <a:ext cx="12634913" cy="7085013"/>
          </a:xfrm>
          <a:custGeom>
            <a:avLst/>
            <a:gdLst>
              <a:gd name="T0" fmla="*/ 1072 w 7959"/>
              <a:gd name="T1" fmla="*/ 1392 h 4463"/>
              <a:gd name="T2" fmla="*/ 1631 w 7959"/>
              <a:gd name="T3" fmla="*/ 1384 h 4463"/>
              <a:gd name="T4" fmla="*/ 1968 w 7959"/>
              <a:gd name="T5" fmla="*/ 1367 h 4463"/>
              <a:gd name="T6" fmla="*/ 2306 w 7959"/>
              <a:gd name="T7" fmla="*/ 1375 h 4463"/>
              <a:gd name="T8" fmla="*/ 2553 w 7959"/>
              <a:gd name="T9" fmla="*/ 1342 h 4463"/>
              <a:gd name="T10" fmla="*/ 2717 w 7959"/>
              <a:gd name="T11" fmla="*/ 1153 h 4463"/>
              <a:gd name="T12" fmla="*/ 2635 w 7959"/>
              <a:gd name="T13" fmla="*/ 791 h 4463"/>
              <a:gd name="T14" fmla="*/ 2470 w 7959"/>
              <a:gd name="T15" fmla="*/ 487 h 4463"/>
              <a:gd name="T16" fmla="*/ 2331 w 7959"/>
              <a:gd name="T17" fmla="*/ 174 h 4463"/>
              <a:gd name="T18" fmla="*/ 2256 w 7959"/>
              <a:gd name="T19" fmla="*/ 67 h 4463"/>
              <a:gd name="T20" fmla="*/ 2331 w 7959"/>
              <a:gd name="T21" fmla="*/ 1 h 4463"/>
              <a:gd name="T22" fmla="*/ 2380 w 7959"/>
              <a:gd name="T23" fmla="*/ 75 h 4463"/>
              <a:gd name="T24" fmla="*/ 2627 w 7959"/>
              <a:gd name="T25" fmla="*/ 116 h 4463"/>
              <a:gd name="T26" fmla="*/ 3005 w 7959"/>
              <a:gd name="T27" fmla="*/ 273 h 4463"/>
              <a:gd name="T28" fmla="*/ 3310 w 7959"/>
              <a:gd name="T29" fmla="*/ 478 h 4463"/>
              <a:gd name="T30" fmla="*/ 3474 w 7959"/>
              <a:gd name="T31" fmla="*/ 725 h 4463"/>
              <a:gd name="T32" fmla="*/ 3441 w 7959"/>
              <a:gd name="T33" fmla="*/ 947 h 4463"/>
              <a:gd name="T34" fmla="*/ 3244 w 7959"/>
              <a:gd name="T35" fmla="*/ 1194 h 4463"/>
              <a:gd name="T36" fmla="*/ 3359 w 7959"/>
              <a:gd name="T37" fmla="*/ 1367 h 4463"/>
              <a:gd name="T38" fmla="*/ 3861 w 7959"/>
              <a:gd name="T39" fmla="*/ 1408 h 4463"/>
              <a:gd name="T40" fmla="*/ 4445 w 7959"/>
              <a:gd name="T41" fmla="*/ 1412 h 4463"/>
              <a:gd name="T42" fmla="*/ 4684 w 7959"/>
              <a:gd name="T43" fmla="*/ 1412 h 4463"/>
              <a:gd name="T44" fmla="*/ 4947 w 7959"/>
              <a:gd name="T45" fmla="*/ 1277 h 4463"/>
              <a:gd name="T46" fmla="*/ 5062 w 7959"/>
              <a:gd name="T47" fmla="*/ 1071 h 4463"/>
              <a:gd name="T48" fmla="*/ 5087 w 7959"/>
              <a:gd name="T49" fmla="*/ 643 h 4463"/>
              <a:gd name="T50" fmla="*/ 5194 w 7959"/>
              <a:gd name="T51" fmla="*/ 26 h 4463"/>
              <a:gd name="T52" fmla="*/ 5350 w 7959"/>
              <a:gd name="T53" fmla="*/ 487 h 4463"/>
              <a:gd name="T54" fmla="*/ 5350 w 7959"/>
              <a:gd name="T55" fmla="*/ 1005 h 4463"/>
              <a:gd name="T56" fmla="*/ 5466 w 7959"/>
              <a:gd name="T57" fmla="*/ 1277 h 4463"/>
              <a:gd name="T58" fmla="*/ 5729 w 7959"/>
              <a:gd name="T59" fmla="*/ 1400 h 4463"/>
              <a:gd name="T60" fmla="*/ 6099 w 7959"/>
              <a:gd name="T61" fmla="*/ 1421 h 4463"/>
              <a:gd name="T62" fmla="*/ 6887 w 7959"/>
              <a:gd name="T63" fmla="*/ 1426 h 4463"/>
              <a:gd name="T64" fmla="*/ 6998 w 7959"/>
              <a:gd name="T65" fmla="*/ 1465 h 4463"/>
              <a:gd name="T66" fmla="*/ 7069 w 7959"/>
              <a:gd name="T67" fmla="*/ 3477 h 4463"/>
              <a:gd name="T68" fmla="*/ 6947 w 7959"/>
              <a:gd name="T69" fmla="*/ 4322 h 4463"/>
              <a:gd name="T70" fmla="*/ 997 w 7959"/>
              <a:gd name="T71" fmla="*/ 4322 h 4463"/>
              <a:gd name="T72" fmla="*/ 962 w 7959"/>
              <a:gd name="T73" fmla="*/ 3627 h 4463"/>
              <a:gd name="T74" fmla="*/ 962 w 7959"/>
              <a:gd name="T75" fmla="*/ 3580 h 4463"/>
              <a:gd name="T76" fmla="*/ 938 w 7959"/>
              <a:gd name="T77" fmla="*/ 1536 h 4463"/>
              <a:gd name="T78" fmla="*/ 954 w 7959"/>
              <a:gd name="T79" fmla="*/ 1434 h 4463"/>
              <a:gd name="T80" fmla="*/ 1072 w 7959"/>
              <a:gd name="T81" fmla="*/ 1392 h 4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59" h="4463">
                <a:moveTo>
                  <a:pt x="1072" y="1392"/>
                </a:moveTo>
                <a:cubicBezTo>
                  <a:pt x="1185" y="1384"/>
                  <a:pt x="1482" y="1388"/>
                  <a:pt x="1631" y="1384"/>
                </a:cubicBezTo>
                <a:cubicBezTo>
                  <a:pt x="1780" y="1380"/>
                  <a:pt x="1856" y="1368"/>
                  <a:pt x="1968" y="1367"/>
                </a:cubicBezTo>
                <a:cubicBezTo>
                  <a:pt x="2080" y="1366"/>
                  <a:pt x="2209" y="1379"/>
                  <a:pt x="2306" y="1375"/>
                </a:cubicBezTo>
                <a:cubicBezTo>
                  <a:pt x="2403" y="1371"/>
                  <a:pt x="2485" y="1379"/>
                  <a:pt x="2553" y="1342"/>
                </a:cubicBezTo>
                <a:cubicBezTo>
                  <a:pt x="2621" y="1305"/>
                  <a:pt x="2703" y="1245"/>
                  <a:pt x="2717" y="1153"/>
                </a:cubicBezTo>
                <a:cubicBezTo>
                  <a:pt x="2731" y="1061"/>
                  <a:pt x="2676" y="902"/>
                  <a:pt x="2635" y="791"/>
                </a:cubicBezTo>
                <a:cubicBezTo>
                  <a:pt x="2594" y="680"/>
                  <a:pt x="2521" y="590"/>
                  <a:pt x="2470" y="487"/>
                </a:cubicBezTo>
                <a:cubicBezTo>
                  <a:pt x="2419" y="384"/>
                  <a:pt x="2367" y="244"/>
                  <a:pt x="2331" y="174"/>
                </a:cubicBezTo>
                <a:cubicBezTo>
                  <a:pt x="2295" y="104"/>
                  <a:pt x="2256" y="96"/>
                  <a:pt x="2256" y="67"/>
                </a:cubicBezTo>
                <a:cubicBezTo>
                  <a:pt x="2256" y="38"/>
                  <a:pt x="2310" y="0"/>
                  <a:pt x="2331" y="1"/>
                </a:cubicBezTo>
                <a:cubicBezTo>
                  <a:pt x="2352" y="2"/>
                  <a:pt x="2331" y="56"/>
                  <a:pt x="2380" y="75"/>
                </a:cubicBezTo>
                <a:cubicBezTo>
                  <a:pt x="2429" y="94"/>
                  <a:pt x="2523" y="83"/>
                  <a:pt x="2627" y="116"/>
                </a:cubicBezTo>
                <a:cubicBezTo>
                  <a:pt x="2731" y="149"/>
                  <a:pt x="2891" y="213"/>
                  <a:pt x="3005" y="273"/>
                </a:cubicBezTo>
                <a:cubicBezTo>
                  <a:pt x="3119" y="333"/>
                  <a:pt x="3232" y="403"/>
                  <a:pt x="3310" y="478"/>
                </a:cubicBezTo>
                <a:cubicBezTo>
                  <a:pt x="3388" y="553"/>
                  <a:pt x="3452" y="647"/>
                  <a:pt x="3474" y="725"/>
                </a:cubicBezTo>
                <a:cubicBezTo>
                  <a:pt x="3496" y="803"/>
                  <a:pt x="3479" y="869"/>
                  <a:pt x="3441" y="947"/>
                </a:cubicBezTo>
                <a:cubicBezTo>
                  <a:pt x="3403" y="1025"/>
                  <a:pt x="3258" y="1124"/>
                  <a:pt x="3244" y="1194"/>
                </a:cubicBezTo>
                <a:cubicBezTo>
                  <a:pt x="3230" y="1264"/>
                  <a:pt x="3256" y="1331"/>
                  <a:pt x="3359" y="1367"/>
                </a:cubicBezTo>
                <a:cubicBezTo>
                  <a:pt x="3462" y="1403"/>
                  <a:pt x="3680" y="1401"/>
                  <a:pt x="3861" y="1408"/>
                </a:cubicBezTo>
                <a:cubicBezTo>
                  <a:pt x="4042" y="1415"/>
                  <a:pt x="4308" y="1411"/>
                  <a:pt x="4445" y="1412"/>
                </a:cubicBezTo>
                <a:cubicBezTo>
                  <a:pt x="4582" y="1413"/>
                  <a:pt x="4600" y="1434"/>
                  <a:pt x="4684" y="1412"/>
                </a:cubicBezTo>
                <a:cubicBezTo>
                  <a:pt x="4768" y="1390"/>
                  <a:pt x="4884" y="1334"/>
                  <a:pt x="4947" y="1277"/>
                </a:cubicBezTo>
                <a:cubicBezTo>
                  <a:pt x="5010" y="1220"/>
                  <a:pt x="5039" y="1177"/>
                  <a:pt x="5062" y="1071"/>
                </a:cubicBezTo>
                <a:cubicBezTo>
                  <a:pt x="5085" y="965"/>
                  <a:pt x="5065" y="817"/>
                  <a:pt x="5087" y="643"/>
                </a:cubicBezTo>
                <a:cubicBezTo>
                  <a:pt x="5109" y="469"/>
                  <a:pt x="5150" y="52"/>
                  <a:pt x="5194" y="26"/>
                </a:cubicBezTo>
                <a:cubicBezTo>
                  <a:pt x="5238" y="0"/>
                  <a:pt x="5324" y="324"/>
                  <a:pt x="5350" y="487"/>
                </a:cubicBezTo>
                <a:cubicBezTo>
                  <a:pt x="5376" y="650"/>
                  <a:pt x="5331" y="873"/>
                  <a:pt x="5350" y="1005"/>
                </a:cubicBezTo>
                <a:cubicBezTo>
                  <a:pt x="5369" y="1137"/>
                  <a:pt x="5403" y="1211"/>
                  <a:pt x="5466" y="1277"/>
                </a:cubicBezTo>
                <a:cubicBezTo>
                  <a:pt x="5529" y="1343"/>
                  <a:pt x="5624" y="1376"/>
                  <a:pt x="5729" y="1400"/>
                </a:cubicBezTo>
                <a:cubicBezTo>
                  <a:pt x="5834" y="1424"/>
                  <a:pt x="5906" y="1417"/>
                  <a:pt x="6099" y="1421"/>
                </a:cubicBezTo>
                <a:cubicBezTo>
                  <a:pt x="6292" y="1425"/>
                  <a:pt x="6737" y="1419"/>
                  <a:pt x="6887" y="1426"/>
                </a:cubicBezTo>
                <a:cubicBezTo>
                  <a:pt x="7037" y="1433"/>
                  <a:pt x="6968" y="1123"/>
                  <a:pt x="6998" y="1465"/>
                </a:cubicBezTo>
                <a:cubicBezTo>
                  <a:pt x="7028" y="1807"/>
                  <a:pt x="7077" y="3001"/>
                  <a:pt x="7069" y="3477"/>
                </a:cubicBezTo>
                <a:cubicBezTo>
                  <a:pt x="7061" y="3953"/>
                  <a:pt x="7959" y="4181"/>
                  <a:pt x="6947" y="4322"/>
                </a:cubicBezTo>
                <a:cubicBezTo>
                  <a:pt x="5935" y="4463"/>
                  <a:pt x="1994" y="4438"/>
                  <a:pt x="997" y="4322"/>
                </a:cubicBezTo>
                <a:cubicBezTo>
                  <a:pt x="0" y="4206"/>
                  <a:pt x="968" y="3751"/>
                  <a:pt x="962" y="3627"/>
                </a:cubicBezTo>
                <a:cubicBezTo>
                  <a:pt x="956" y="3503"/>
                  <a:pt x="966" y="3928"/>
                  <a:pt x="962" y="3580"/>
                </a:cubicBezTo>
                <a:cubicBezTo>
                  <a:pt x="958" y="3232"/>
                  <a:pt x="939" y="1894"/>
                  <a:pt x="938" y="1536"/>
                </a:cubicBezTo>
                <a:cubicBezTo>
                  <a:pt x="937" y="1178"/>
                  <a:pt x="932" y="1458"/>
                  <a:pt x="954" y="1434"/>
                </a:cubicBezTo>
                <a:cubicBezTo>
                  <a:pt x="976" y="1410"/>
                  <a:pt x="959" y="1400"/>
                  <a:pt x="1072" y="1392"/>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3635"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453636" name="Group 4"/>
          <p:cNvGrpSpPr>
            <a:grpSpLocks/>
          </p:cNvGrpSpPr>
          <p:nvPr/>
        </p:nvGrpSpPr>
        <p:grpSpPr bwMode="auto">
          <a:xfrm>
            <a:off x="396875" y="-109538"/>
            <a:ext cx="6292850" cy="3646488"/>
            <a:chOff x="250" y="1743"/>
            <a:chExt cx="3964" cy="2297"/>
          </a:xfrm>
        </p:grpSpPr>
        <p:grpSp>
          <p:nvGrpSpPr>
            <p:cNvPr id="453637" name="Group 5"/>
            <p:cNvGrpSpPr>
              <a:grpSpLocks/>
            </p:cNvGrpSpPr>
            <p:nvPr/>
          </p:nvGrpSpPr>
          <p:grpSpPr bwMode="auto">
            <a:xfrm>
              <a:off x="250" y="2137"/>
              <a:ext cx="2116" cy="1903"/>
              <a:chOff x="11" y="1490"/>
              <a:chExt cx="2116" cy="1903"/>
            </a:xfrm>
          </p:grpSpPr>
          <p:sp>
            <p:nvSpPr>
              <p:cNvPr id="453638" name="Freeform 6"/>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3639" name="Freeform 7"/>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53640" name="Group 8"/>
            <p:cNvGrpSpPr>
              <a:grpSpLocks/>
            </p:cNvGrpSpPr>
            <p:nvPr/>
          </p:nvGrpSpPr>
          <p:grpSpPr bwMode="auto">
            <a:xfrm>
              <a:off x="4024" y="1743"/>
              <a:ext cx="190" cy="2273"/>
              <a:chOff x="4064" y="1215"/>
              <a:chExt cx="190" cy="2273"/>
            </a:xfrm>
          </p:grpSpPr>
          <p:sp>
            <p:nvSpPr>
              <p:cNvPr id="453641" name="Freeform 9"/>
              <p:cNvSpPr>
                <a:spLocks/>
              </p:cNvSpPr>
              <p:nvPr/>
            </p:nvSpPr>
            <p:spPr bwMode="auto">
              <a:xfrm>
                <a:off x="4080" y="1215"/>
                <a:ext cx="174" cy="2273"/>
              </a:xfrm>
              <a:custGeom>
                <a:avLst/>
                <a:gdLst>
                  <a:gd name="T0" fmla="*/ 100 w 174"/>
                  <a:gd name="T1" fmla="*/ 2256 h 2273"/>
                  <a:gd name="T2" fmla="*/ 157 w 174"/>
                  <a:gd name="T3" fmla="*/ 1801 h 2273"/>
                  <a:gd name="T4" fmla="*/ 95 w 174"/>
                  <a:gd name="T5" fmla="*/ 1393 h 2273"/>
                  <a:gd name="T6" fmla="*/ 9 w 174"/>
                  <a:gd name="T7" fmla="*/ 1153 h 2273"/>
                  <a:gd name="T8" fmla="*/ 143 w 174"/>
                  <a:gd name="T9" fmla="*/ 882 h 2273"/>
                  <a:gd name="T10" fmla="*/ 37 w 174"/>
                  <a:gd name="T11" fmla="*/ 574 h 2273"/>
                  <a:gd name="T12" fmla="*/ 172 w 174"/>
                  <a:gd name="T13" fmla="*/ 294 h 2273"/>
                  <a:gd name="T14" fmla="*/ 50 w 174"/>
                  <a:gd name="T15" fmla="*/ 0 h 2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2273">
                    <a:moveTo>
                      <a:pt x="100" y="2256"/>
                    </a:moveTo>
                    <a:cubicBezTo>
                      <a:pt x="134" y="2273"/>
                      <a:pt x="158" y="1945"/>
                      <a:pt x="157" y="1801"/>
                    </a:cubicBezTo>
                    <a:cubicBezTo>
                      <a:pt x="156" y="1657"/>
                      <a:pt x="120" y="1501"/>
                      <a:pt x="95" y="1393"/>
                    </a:cubicBezTo>
                    <a:cubicBezTo>
                      <a:pt x="70" y="1285"/>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3642" name="Freeform 10"/>
              <p:cNvSpPr>
                <a:spLocks/>
              </p:cNvSpPr>
              <p:nvPr/>
            </p:nvSpPr>
            <p:spPr bwMode="auto">
              <a:xfrm>
                <a:off x="4064" y="1252"/>
                <a:ext cx="187" cy="2222"/>
              </a:xfrm>
              <a:custGeom>
                <a:avLst/>
                <a:gdLst>
                  <a:gd name="T0" fmla="*/ 123 w 187"/>
                  <a:gd name="T1" fmla="*/ 2218 h 2222"/>
                  <a:gd name="T2" fmla="*/ 15 w 187"/>
                  <a:gd name="T3" fmla="*/ 1710 h 2222"/>
                  <a:gd name="T4" fmla="*/ 32 w 187"/>
                  <a:gd name="T5" fmla="*/ 1382 h 2222"/>
                  <a:gd name="T6" fmla="*/ 145 w 187"/>
                  <a:gd name="T7" fmla="*/ 1152 h 2222"/>
                  <a:gd name="T8" fmla="*/ 32 w 187"/>
                  <a:gd name="T9" fmla="*/ 873 h 2222"/>
                  <a:gd name="T10" fmla="*/ 159 w 187"/>
                  <a:gd name="T11" fmla="*/ 573 h 2222"/>
                  <a:gd name="T12" fmla="*/ 44 w 187"/>
                  <a:gd name="T13" fmla="*/ 285 h 2222"/>
                  <a:gd name="T14" fmla="*/ 187 w 187"/>
                  <a:gd name="T15" fmla="*/ 0 h 2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2222">
                    <a:moveTo>
                      <a:pt x="123" y="2218"/>
                    </a:moveTo>
                    <a:cubicBezTo>
                      <a:pt x="58" y="2222"/>
                      <a:pt x="30" y="1849"/>
                      <a:pt x="15" y="1710"/>
                    </a:cubicBezTo>
                    <a:cubicBezTo>
                      <a:pt x="0" y="1571"/>
                      <a:pt x="10" y="1475"/>
                      <a:pt x="32" y="1382"/>
                    </a:cubicBezTo>
                    <a:cubicBezTo>
                      <a:pt x="54" y="1289"/>
                      <a:pt x="146" y="1236"/>
                      <a:pt x="145" y="1152"/>
                    </a:cubicBezTo>
                    <a:cubicBezTo>
                      <a:pt x="145" y="1068"/>
                      <a:pt x="30" y="969"/>
                      <a:pt x="32" y="873"/>
                    </a:cubicBezTo>
                    <a:cubicBezTo>
                      <a:pt x="33" y="777"/>
                      <a:pt x="157" y="671"/>
                      <a:pt x="159" y="573"/>
                    </a:cubicBezTo>
                    <a:cubicBezTo>
                      <a:pt x="160" y="473"/>
                      <a:pt x="39" y="381"/>
                      <a:pt x="44" y="285"/>
                    </a:cubicBezTo>
                    <a:cubicBezTo>
                      <a:pt x="50" y="189"/>
                      <a:pt x="162" y="48"/>
                      <a:pt x="187"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453643" name="Rectangle 11"/>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3644" name="Rectangle 12"/>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3645" name="Rectangle 13"/>
          <p:cNvSpPr>
            <a:spLocks noGrp="1" noChangeArrowheads="1"/>
          </p:cNvSpPr>
          <p:nvPr>
            <p:ph type="title"/>
          </p:nvPr>
        </p:nvSpPr>
        <p:spPr>
          <a:xfrm>
            <a:off x="457200" y="-207963"/>
            <a:ext cx="8229600" cy="1143001"/>
          </a:xfrm>
        </p:spPr>
        <p:txBody>
          <a:bodyPr/>
          <a:lstStyle/>
          <a:p>
            <a:r>
              <a:rPr lang="en-US" altLang="en-US"/>
              <a:t>Crystal fishing demystified</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2"/>
          <p:cNvSpPr>
            <a:spLocks noChangeArrowheads="1"/>
          </p:cNvSpPr>
          <p:nvPr/>
        </p:nvSpPr>
        <p:spPr bwMode="auto">
          <a:xfrm>
            <a:off x="3952875" y="2116138"/>
            <a:ext cx="1236663" cy="2970212"/>
          </a:xfrm>
          <a:prstGeom prst="rect">
            <a:avLst/>
          </a:prstGeom>
          <a:solidFill>
            <a:srgbClr val="FFD1E8"/>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endParaRPr lang="en-US" altLang="en-US" sz="1800">
              <a:solidFill>
                <a:srgbClr val="000000"/>
              </a:solidFill>
            </a:endParaRPr>
          </a:p>
        </p:txBody>
      </p:sp>
      <p:sp>
        <p:nvSpPr>
          <p:cNvPr id="183299" name="Rectangle 3"/>
          <p:cNvSpPr>
            <a:spLocks noGrp="1" noChangeArrowheads="1"/>
          </p:cNvSpPr>
          <p:nvPr>
            <p:ph type="title"/>
          </p:nvPr>
        </p:nvSpPr>
        <p:spPr>
          <a:xfrm>
            <a:off x="457200" y="0"/>
            <a:ext cx="8229600" cy="1143000"/>
          </a:xfrm>
          <a:extLst>
            <a:ext uri="{909E8E84-426E-40DD-AFC4-6F175D3DCCD1}">
              <a14:hiddenFill xmlns:a14="http://schemas.microsoft.com/office/drawing/2010/main">
                <a:solidFill>
                  <a:schemeClr val="bg1"/>
                </a:solidFill>
              </a14:hiddenFill>
            </a:ext>
          </a:extLst>
        </p:spPr>
        <p:txBody>
          <a:bodyPr/>
          <a:lstStyle/>
          <a:p>
            <a:pPr eaLnBrk="1" hangingPunct="1"/>
            <a:r>
              <a:rPr lang="en-US" altLang="en-US" sz="5400" smtClean="0"/>
              <a:t>attenuation factor</a:t>
            </a:r>
          </a:p>
        </p:txBody>
      </p:sp>
      <p:grpSp>
        <p:nvGrpSpPr>
          <p:cNvPr id="2923524" name="Group 4"/>
          <p:cNvGrpSpPr>
            <a:grpSpLocks/>
          </p:cNvGrpSpPr>
          <p:nvPr/>
        </p:nvGrpSpPr>
        <p:grpSpPr bwMode="auto">
          <a:xfrm>
            <a:off x="820738" y="2871788"/>
            <a:ext cx="6792912" cy="1443037"/>
            <a:chOff x="485" y="1809"/>
            <a:chExt cx="4279" cy="909"/>
          </a:xfrm>
        </p:grpSpPr>
        <p:sp>
          <p:nvSpPr>
            <p:cNvPr id="183310" name="Freeform 5"/>
            <p:cNvSpPr>
              <a:spLocks/>
            </p:cNvSpPr>
            <p:nvPr/>
          </p:nvSpPr>
          <p:spPr bwMode="auto">
            <a:xfrm>
              <a:off x="2465" y="1809"/>
              <a:ext cx="777" cy="909"/>
            </a:xfrm>
            <a:custGeom>
              <a:avLst/>
              <a:gdLst>
                <a:gd name="T0" fmla="*/ 1 w 777"/>
                <a:gd name="T1" fmla="*/ 909 h 909"/>
                <a:gd name="T2" fmla="*/ 21 w 777"/>
                <a:gd name="T3" fmla="*/ 888 h 909"/>
                <a:gd name="T4" fmla="*/ 58 w 777"/>
                <a:gd name="T5" fmla="*/ 844 h 909"/>
                <a:gd name="T6" fmla="*/ 100 w 777"/>
                <a:gd name="T7" fmla="*/ 798 h 909"/>
                <a:gd name="T8" fmla="*/ 156 w 777"/>
                <a:gd name="T9" fmla="*/ 748 h 909"/>
                <a:gd name="T10" fmla="*/ 208 w 777"/>
                <a:gd name="T11" fmla="*/ 706 h 909"/>
                <a:gd name="T12" fmla="*/ 255 w 777"/>
                <a:gd name="T13" fmla="*/ 676 h 909"/>
                <a:gd name="T14" fmla="*/ 309 w 777"/>
                <a:gd name="T15" fmla="*/ 643 h 909"/>
                <a:gd name="T16" fmla="*/ 394 w 777"/>
                <a:gd name="T17" fmla="*/ 603 h 909"/>
                <a:gd name="T18" fmla="*/ 496 w 777"/>
                <a:gd name="T19" fmla="*/ 565 h 909"/>
                <a:gd name="T20" fmla="*/ 598 w 777"/>
                <a:gd name="T21" fmla="*/ 538 h 909"/>
                <a:gd name="T22" fmla="*/ 685 w 777"/>
                <a:gd name="T23" fmla="*/ 519 h 909"/>
                <a:gd name="T24" fmla="*/ 777 w 777"/>
                <a:gd name="T25" fmla="*/ 506 h 909"/>
                <a:gd name="T26" fmla="*/ 775 w 777"/>
                <a:gd name="T27" fmla="*/ 408 h 909"/>
                <a:gd name="T28" fmla="*/ 669 w 777"/>
                <a:gd name="T29" fmla="*/ 389 h 909"/>
                <a:gd name="T30" fmla="*/ 526 w 777"/>
                <a:gd name="T31" fmla="*/ 353 h 909"/>
                <a:gd name="T32" fmla="*/ 444 w 777"/>
                <a:gd name="T33" fmla="*/ 326 h 909"/>
                <a:gd name="T34" fmla="*/ 348 w 777"/>
                <a:gd name="T35" fmla="*/ 287 h 909"/>
                <a:gd name="T36" fmla="*/ 241 w 777"/>
                <a:gd name="T37" fmla="*/ 227 h 909"/>
                <a:gd name="T38" fmla="*/ 154 w 777"/>
                <a:gd name="T39" fmla="*/ 162 h 909"/>
                <a:gd name="T40" fmla="*/ 66 w 777"/>
                <a:gd name="T41" fmla="*/ 77 h 909"/>
                <a:gd name="T42" fmla="*/ 0 w 777"/>
                <a:gd name="T43" fmla="*/ 0 h 909"/>
                <a:gd name="T44" fmla="*/ 1 w 777"/>
                <a:gd name="T45" fmla="*/ 909 h 90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77" h="909">
                  <a:moveTo>
                    <a:pt x="1" y="909"/>
                  </a:moveTo>
                  <a:cubicBezTo>
                    <a:pt x="33" y="866"/>
                    <a:pt x="12" y="899"/>
                    <a:pt x="21" y="888"/>
                  </a:cubicBezTo>
                  <a:cubicBezTo>
                    <a:pt x="30" y="877"/>
                    <a:pt x="45" y="859"/>
                    <a:pt x="58" y="844"/>
                  </a:cubicBezTo>
                  <a:cubicBezTo>
                    <a:pt x="71" y="829"/>
                    <a:pt x="84" y="814"/>
                    <a:pt x="100" y="798"/>
                  </a:cubicBezTo>
                  <a:cubicBezTo>
                    <a:pt x="116" y="782"/>
                    <a:pt x="138" y="763"/>
                    <a:pt x="156" y="748"/>
                  </a:cubicBezTo>
                  <a:cubicBezTo>
                    <a:pt x="174" y="733"/>
                    <a:pt x="192" y="718"/>
                    <a:pt x="208" y="706"/>
                  </a:cubicBezTo>
                  <a:cubicBezTo>
                    <a:pt x="224" y="694"/>
                    <a:pt x="238" y="686"/>
                    <a:pt x="255" y="676"/>
                  </a:cubicBezTo>
                  <a:cubicBezTo>
                    <a:pt x="272" y="666"/>
                    <a:pt x="286" y="655"/>
                    <a:pt x="309" y="643"/>
                  </a:cubicBezTo>
                  <a:cubicBezTo>
                    <a:pt x="332" y="631"/>
                    <a:pt x="363" y="616"/>
                    <a:pt x="394" y="603"/>
                  </a:cubicBezTo>
                  <a:cubicBezTo>
                    <a:pt x="425" y="590"/>
                    <a:pt x="462" y="576"/>
                    <a:pt x="496" y="565"/>
                  </a:cubicBezTo>
                  <a:cubicBezTo>
                    <a:pt x="530" y="554"/>
                    <a:pt x="567" y="546"/>
                    <a:pt x="598" y="538"/>
                  </a:cubicBezTo>
                  <a:cubicBezTo>
                    <a:pt x="629" y="530"/>
                    <a:pt x="655" y="524"/>
                    <a:pt x="685" y="519"/>
                  </a:cubicBezTo>
                  <a:cubicBezTo>
                    <a:pt x="715" y="514"/>
                    <a:pt x="684" y="518"/>
                    <a:pt x="777" y="506"/>
                  </a:cubicBezTo>
                  <a:cubicBezTo>
                    <a:pt x="777" y="458"/>
                    <a:pt x="775" y="428"/>
                    <a:pt x="775" y="408"/>
                  </a:cubicBezTo>
                  <a:cubicBezTo>
                    <a:pt x="736" y="402"/>
                    <a:pt x="710" y="398"/>
                    <a:pt x="669" y="389"/>
                  </a:cubicBezTo>
                  <a:cubicBezTo>
                    <a:pt x="628" y="380"/>
                    <a:pt x="563" y="363"/>
                    <a:pt x="526" y="353"/>
                  </a:cubicBezTo>
                  <a:cubicBezTo>
                    <a:pt x="489" y="343"/>
                    <a:pt x="474" y="337"/>
                    <a:pt x="444" y="326"/>
                  </a:cubicBezTo>
                  <a:cubicBezTo>
                    <a:pt x="414" y="315"/>
                    <a:pt x="382" y="303"/>
                    <a:pt x="348" y="287"/>
                  </a:cubicBezTo>
                  <a:cubicBezTo>
                    <a:pt x="314" y="271"/>
                    <a:pt x="273" y="248"/>
                    <a:pt x="241" y="227"/>
                  </a:cubicBezTo>
                  <a:cubicBezTo>
                    <a:pt x="209" y="206"/>
                    <a:pt x="183" y="187"/>
                    <a:pt x="154" y="162"/>
                  </a:cubicBezTo>
                  <a:cubicBezTo>
                    <a:pt x="125" y="137"/>
                    <a:pt x="92" y="104"/>
                    <a:pt x="66" y="77"/>
                  </a:cubicBezTo>
                  <a:cubicBezTo>
                    <a:pt x="40" y="50"/>
                    <a:pt x="34" y="38"/>
                    <a:pt x="0" y="0"/>
                  </a:cubicBezTo>
                  <a:cubicBezTo>
                    <a:pt x="0" y="153"/>
                    <a:pt x="1" y="720"/>
                    <a:pt x="1" y="909"/>
                  </a:cubicBezTo>
                  <a:close/>
                </a:path>
              </a:pathLst>
            </a:custGeom>
            <a:solidFill>
              <a:srgbClr val="D1FFB1"/>
            </a:solidFill>
            <a:ln w="9525">
              <a:solidFill>
                <a:srgbClr val="D1FFB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3311" name="Rectangle 6"/>
            <p:cNvSpPr>
              <a:spLocks noChangeArrowheads="1"/>
            </p:cNvSpPr>
            <p:nvPr/>
          </p:nvSpPr>
          <p:spPr bwMode="auto">
            <a:xfrm>
              <a:off x="485" y="1816"/>
              <a:ext cx="1975" cy="891"/>
            </a:xfrm>
            <a:prstGeom prst="rect">
              <a:avLst/>
            </a:prstGeom>
            <a:solidFill>
              <a:srgbClr val="00FF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83312" name="Line 7"/>
            <p:cNvSpPr>
              <a:spLocks noChangeShapeType="1"/>
            </p:cNvSpPr>
            <p:nvPr/>
          </p:nvSpPr>
          <p:spPr bwMode="auto">
            <a:xfrm>
              <a:off x="3241" y="2265"/>
              <a:ext cx="1523" cy="0"/>
            </a:xfrm>
            <a:prstGeom prst="line">
              <a:avLst/>
            </a:prstGeom>
            <a:noFill/>
            <a:ln w="1524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2923528" name="Text Box 8"/>
          <p:cNvSpPr txBox="1">
            <a:spLocks noChangeArrowheads="1"/>
          </p:cNvSpPr>
          <p:nvPr/>
        </p:nvSpPr>
        <p:spPr bwMode="auto">
          <a:xfrm>
            <a:off x="82550" y="5381625"/>
            <a:ext cx="9034463" cy="1465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fr-FR" altLang="en-US" sz="1800">
                <a:solidFill>
                  <a:srgbClr val="000000"/>
                </a:solidFill>
              </a:rPr>
              <a:t>Bouguer, P.  (1729). </a:t>
            </a:r>
            <a:r>
              <a:rPr lang="fr-FR" altLang="en-US" sz="1800" i="1">
                <a:solidFill>
                  <a:srgbClr val="000000"/>
                </a:solidFill>
              </a:rPr>
              <a:t>Essai d'optique sur la gradation de la lumière</a:t>
            </a:r>
            <a:r>
              <a:rPr lang="fr-FR" altLang="en-US" sz="1800">
                <a:solidFill>
                  <a:srgbClr val="000000"/>
                </a:solidFill>
              </a:rPr>
              <a:t>.</a:t>
            </a:r>
          </a:p>
          <a:p>
            <a:pPr eaLnBrk="1" hangingPunct="1">
              <a:spcBef>
                <a:spcPct val="0"/>
              </a:spcBef>
              <a:buFontTx/>
              <a:buNone/>
            </a:pPr>
            <a:r>
              <a:rPr lang="fr-FR" altLang="en-US" sz="1800">
                <a:solidFill>
                  <a:srgbClr val="000000"/>
                </a:solidFill>
              </a:rPr>
              <a:t>Lambert, J. H.  (1760). </a:t>
            </a:r>
            <a:r>
              <a:rPr lang="fr-FR" altLang="en-US" sz="1800" i="1">
                <a:solidFill>
                  <a:srgbClr val="000000"/>
                </a:solidFill>
              </a:rPr>
              <a:t>Photometria: sive De mensura et gradibus luminis, colorum et umbrae</a:t>
            </a:r>
            <a:r>
              <a:rPr lang="fr-FR" altLang="en-US" sz="1800">
                <a:solidFill>
                  <a:srgbClr val="000000"/>
                </a:solidFill>
              </a:rPr>
              <a:t>. </a:t>
            </a:r>
            <a:r>
              <a:rPr lang="en-US" altLang="en-US" sz="1800">
                <a:solidFill>
                  <a:srgbClr val="000000"/>
                </a:solidFill>
              </a:rPr>
              <a:t>E. Klett.</a:t>
            </a:r>
          </a:p>
          <a:p>
            <a:pPr eaLnBrk="1" hangingPunct="1">
              <a:spcBef>
                <a:spcPct val="0"/>
              </a:spcBef>
              <a:buFontTx/>
              <a:buNone/>
            </a:pPr>
            <a:r>
              <a:rPr lang="en-US" altLang="en-US" sz="1800">
                <a:solidFill>
                  <a:srgbClr val="000000"/>
                </a:solidFill>
              </a:rPr>
              <a:t>Beer, A. (1852)."Bestimmung der Absorption des rothen Lichts in farbigen Flüssigkeiten", </a:t>
            </a:r>
            <a:r>
              <a:rPr lang="en-US" altLang="en-US" sz="1800" i="1">
                <a:solidFill>
                  <a:srgbClr val="000000"/>
                </a:solidFill>
              </a:rPr>
              <a:t>Ann. Phys. Chem</a:t>
            </a:r>
            <a:r>
              <a:rPr lang="en-US" altLang="en-US" sz="1800">
                <a:solidFill>
                  <a:srgbClr val="000000"/>
                </a:solidFill>
              </a:rPr>
              <a:t> </a:t>
            </a:r>
            <a:r>
              <a:rPr lang="en-US" altLang="en-US" sz="1800" b="1">
                <a:solidFill>
                  <a:srgbClr val="000000"/>
                </a:solidFill>
              </a:rPr>
              <a:t>86</a:t>
            </a:r>
            <a:r>
              <a:rPr lang="en-US" altLang="en-US" sz="1800">
                <a:solidFill>
                  <a:srgbClr val="000000"/>
                </a:solidFill>
              </a:rPr>
              <a:t>, 78-90. </a:t>
            </a:r>
          </a:p>
        </p:txBody>
      </p:sp>
      <p:grpSp>
        <p:nvGrpSpPr>
          <p:cNvPr id="2923529" name="Group 9"/>
          <p:cNvGrpSpPr>
            <a:grpSpLocks/>
          </p:cNvGrpSpPr>
          <p:nvPr/>
        </p:nvGrpSpPr>
        <p:grpSpPr bwMode="auto">
          <a:xfrm>
            <a:off x="5937250" y="4210050"/>
            <a:ext cx="2855913" cy="806450"/>
            <a:chOff x="3740" y="2652"/>
            <a:chExt cx="1799" cy="508"/>
          </a:xfrm>
        </p:grpSpPr>
        <p:sp>
          <p:nvSpPr>
            <p:cNvPr id="183307" name="Text Box 10"/>
            <p:cNvSpPr txBox="1">
              <a:spLocks noChangeArrowheads="1"/>
            </p:cNvSpPr>
            <p:nvPr/>
          </p:nvSpPr>
          <p:spPr bwMode="auto">
            <a:xfrm>
              <a:off x="3740" y="2825"/>
              <a:ext cx="179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r>
                <a:rPr lang="en-US" altLang="en-US" sz="1800">
                  <a:solidFill>
                    <a:srgbClr val="000000"/>
                  </a:solidFill>
                </a:rPr>
                <a:t>A =          = exp(-</a:t>
              </a:r>
              <a:r>
                <a:rPr lang="el-GR" altLang="en-US" sz="1800">
                  <a:solidFill>
                    <a:srgbClr val="000000"/>
                  </a:solidFill>
                  <a:cs typeface="Arial" pitchFamily="34" charset="0"/>
                </a:rPr>
                <a:t>μ</a:t>
              </a:r>
              <a:r>
                <a:rPr lang="en-US" altLang="en-US" sz="1800">
                  <a:solidFill>
                    <a:srgbClr val="000000"/>
                  </a:solidFill>
                </a:rPr>
                <a:t>t)</a:t>
              </a:r>
            </a:p>
          </p:txBody>
        </p:sp>
        <p:sp>
          <p:nvSpPr>
            <p:cNvPr id="183308" name="Text Box 11"/>
            <p:cNvSpPr txBox="1">
              <a:spLocks noChangeArrowheads="1"/>
            </p:cNvSpPr>
            <p:nvPr/>
          </p:nvSpPr>
          <p:spPr bwMode="auto">
            <a:xfrm>
              <a:off x="4005" y="2652"/>
              <a:ext cx="395" cy="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lnSpc>
                  <a:spcPct val="130000"/>
                </a:lnSpc>
                <a:spcBef>
                  <a:spcPct val="0"/>
                </a:spcBef>
                <a:buFontTx/>
                <a:buNone/>
              </a:pPr>
              <a:r>
                <a:rPr lang="en-US" altLang="en-US" sz="1800">
                  <a:solidFill>
                    <a:srgbClr val="000000"/>
                  </a:solidFill>
                </a:rPr>
                <a:t>I</a:t>
              </a:r>
              <a:r>
                <a:rPr lang="en-US" altLang="en-US" sz="1800" baseline="-25000">
                  <a:solidFill>
                    <a:srgbClr val="000000"/>
                  </a:solidFill>
                </a:rPr>
                <a:t>T</a:t>
              </a:r>
            </a:p>
            <a:p>
              <a:pPr algn="ctr" eaLnBrk="1" hangingPunct="1">
                <a:lnSpc>
                  <a:spcPct val="130000"/>
                </a:lnSpc>
                <a:spcBef>
                  <a:spcPct val="0"/>
                </a:spcBef>
                <a:buFontTx/>
                <a:buNone/>
              </a:pPr>
              <a:r>
                <a:rPr lang="en-US" altLang="en-US" sz="1800">
                  <a:solidFill>
                    <a:srgbClr val="000000"/>
                  </a:solidFill>
                </a:rPr>
                <a:t>I</a:t>
              </a:r>
              <a:r>
                <a:rPr lang="en-US" altLang="en-US" sz="1800" baseline="-25000">
                  <a:solidFill>
                    <a:srgbClr val="000000"/>
                  </a:solidFill>
                </a:rPr>
                <a:t>beam</a:t>
              </a:r>
            </a:p>
          </p:txBody>
        </p:sp>
        <p:sp>
          <p:nvSpPr>
            <p:cNvPr id="183309" name="Line 12"/>
            <p:cNvSpPr>
              <a:spLocks noChangeShapeType="1"/>
            </p:cNvSpPr>
            <p:nvPr/>
          </p:nvSpPr>
          <p:spPr bwMode="auto">
            <a:xfrm>
              <a:off x="4061" y="2940"/>
              <a:ext cx="3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2923533" name="Group 13"/>
          <p:cNvGrpSpPr>
            <a:grpSpLocks/>
          </p:cNvGrpSpPr>
          <p:nvPr/>
        </p:nvGrpSpPr>
        <p:grpSpPr bwMode="auto">
          <a:xfrm>
            <a:off x="3970338" y="4622800"/>
            <a:ext cx="1203325" cy="388938"/>
            <a:chOff x="2501" y="2912"/>
            <a:chExt cx="758" cy="245"/>
          </a:xfrm>
        </p:grpSpPr>
        <p:sp>
          <p:nvSpPr>
            <p:cNvPr id="183305" name="Text Box 14"/>
            <p:cNvSpPr txBox="1">
              <a:spLocks noChangeArrowheads="1"/>
            </p:cNvSpPr>
            <p:nvPr/>
          </p:nvSpPr>
          <p:spPr bwMode="auto">
            <a:xfrm>
              <a:off x="2808" y="2926"/>
              <a:ext cx="15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endParaRPr lang="el-GR" altLang="en-US" sz="1800">
                <a:solidFill>
                  <a:srgbClr val="000000"/>
                </a:solidFill>
                <a:cs typeface="Arial" pitchFamily="34" charset="0"/>
              </a:endParaRPr>
            </a:p>
          </p:txBody>
        </p:sp>
        <p:sp>
          <p:nvSpPr>
            <p:cNvPr id="183306" name="Line 15"/>
            <p:cNvSpPr>
              <a:spLocks noChangeShapeType="1"/>
            </p:cNvSpPr>
            <p:nvPr/>
          </p:nvSpPr>
          <p:spPr bwMode="auto">
            <a:xfrm>
              <a:off x="2501" y="2912"/>
              <a:ext cx="75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2923536" name="Text Box 16"/>
          <p:cNvSpPr txBox="1">
            <a:spLocks noChangeArrowheads="1"/>
          </p:cNvSpPr>
          <p:nvPr/>
        </p:nvSpPr>
        <p:spPr bwMode="auto">
          <a:xfrm>
            <a:off x="4413250" y="2736850"/>
            <a:ext cx="3159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l-GR" altLang="en-US" sz="1800">
                <a:solidFill>
                  <a:srgbClr val="000000"/>
                </a:solidFill>
                <a:cs typeface="Arial" pitchFamily="34" charset="0"/>
              </a:rPr>
              <a:t>μ</a:t>
            </a:r>
          </a:p>
        </p:txBody>
      </p:sp>
    </p:spTree>
    <p:extLst>
      <p:ext uri="{BB962C8B-B14F-4D97-AF65-F5344CB8AC3E}">
        <p14:creationId xmlns:p14="http://schemas.microsoft.com/office/powerpoint/2010/main" val="38823392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923524"/>
                                        </p:tgtEl>
                                        <p:attrNameLst>
                                          <p:attrName>style.visibility</p:attrName>
                                        </p:attrNameLst>
                                      </p:cBhvr>
                                      <p:to>
                                        <p:strVal val="visible"/>
                                      </p:to>
                                    </p:set>
                                    <p:animEffect transition="in" filter="wipe(left)">
                                      <p:cBhvr>
                                        <p:cTn id="7" dur="500"/>
                                        <p:tgtEl>
                                          <p:spTgt spid="29235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2923529"/>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2923533"/>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923536"/>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923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3528" grpId="0"/>
      <p:bldP spid="2923536" grpId="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Freeform 2"/>
          <p:cNvSpPr>
            <a:spLocks/>
          </p:cNvSpPr>
          <p:nvPr/>
        </p:nvSpPr>
        <p:spPr bwMode="auto">
          <a:xfrm>
            <a:off x="6370638" y="1449388"/>
            <a:ext cx="328612" cy="1411287"/>
          </a:xfrm>
          <a:custGeom>
            <a:avLst/>
            <a:gdLst>
              <a:gd name="T0" fmla="*/ 93 w 207"/>
              <a:gd name="T1" fmla="*/ 0 h 889"/>
              <a:gd name="T2" fmla="*/ 11 w 207"/>
              <a:gd name="T3" fmla="*/ 223 h 889"/>
              <a:gd name="T4" fmla="*/ 27 w 207"/>
              <a:gd name="T5" fmla="*/ 585 h 889"/>
              <a:gd name="T6" fmla="*/ 101 w 207"/>
              <a:gd name="T7" fmla="*/ 873 h 889"/>
              <a:gd name="T8" fmla="*/ 192 w 207"/>
              <a:gd name="T9" fmla="*/ 683 h 889"/>
              <a:gd name="T10" fmla="*/ 192 w 207"/>
              <a:gd name="T11" fmla="*/ 338 h 889"/>
              <a:gd name="T12" fmla="*/ 126 w 207"/>
              <a:gd name="T13" fmla="*/ 58 h 889"/>
              <a:gd name="T14" fmla="*/ 93 w 207"/>
              <a:gd name="T15" fmla="*/ 0 h 8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889">
                <a:moveTo>
                  <a:pt x="93" y="0"/>
                </a:moveTo>
                <a:cubicBezTo>
                  <a:pt x="57" y="63"/>
                  <a:pt x="22" y="126"/>
                  <a:pt x="11" y="223"/>
                </a:cubicBezTo>
                <a:cubicBezTo>
                  <a:pt x="0" y="320"/>
                  <a:pt x="12" y="477"/>
                  <a:pt x="27" y="585"/>
                </a:cubicBezTo>
                <a:cubicBezTo>
                  <a:pt x="42" y="693"/>
                  <a:pt x="74" y="857"/>
                  <a:pt x="101" y="873"/>
                </a:cubicBezTo>
                <a:cubicBezTo>
                  <a:pt x="128" y="889"/>
                  <a:pt x="177" y="772"/>
                  <a:pt x="192" y="683"/>
                </a:cubicBezTo>
                <a:cubicBezTo>
                  <a:pt x="207" y="594"/>
                  <a:pt x="203" y="442"/>
                  <a:pt x="192" y="338"/>
                </a:cubicBezTo>
                <a:cubicBezTo>
                  <a:pt x="181" y="234"/>
                  <a:pt x="153" y="146"/>
                  <a:pt x="126" y="58"/>
                </a:cubicBezTo>
                <a:cubicBezTo>
                  <a:pt x="126" y="58"/>
                  <a:pt x="93" y="0"/>
                  <a:pt x="93" y="0"/>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4659" name="Freeform 3"/>
          <p:cNvSpPr>
            <a:spLocks/>
          </p:cNvSpPr>
          <p:nvPr/>
        </p:nvSpPr>
        <p:spPr bwMode="auto">
          <a:xfrm>
            <a:off x="1998663" y="1463675"/>
            <a:ext cx="1760537" cy="1476375"/>
          </a:xfrm>
          <a:custGeom>
            <a:avLst/>
            <a:gdLst>
              <a:gd name="T0" fmla="*/ 0 w 1109"/>
              <a:gd name="T1" fmla="*/ 57 h 930"/>
              <a:gd name="T2" fmla="*/ 58 w 1109"/>
              <a:gd name="T3" fmla="*/ 230 h 930"/>
              <a:gd name="T4" fmla="*/ 239 w 1109"/>
              <a:gd name="T5" fmla="*/ 526 h 930"/>
              <a:gd name="T6" fmla="*/ 436 w 1109"/>
              <a:gd name="T7" fmla="*/ 757 h 930"/>
              <a:gd name="T8" fmla="*/ 691 w 1109"/>
              <a:gd name="T9" fmla="*/ 905 h 930"/>
              <a:gd name="T10" fmla="*/ 905 w 1109"/>
              <a:gd name="T11" fmla="*/ 905 h 930"/>
              <a:gd name="T12" fmla="*/ 1078 w 1109"/>
              <a:gd name="T13" fmla="*/ 798 h 930"/>
              <a:gd name="T14" fmla="*/ 1094 w 1109"/>
              <a:gd name="T15" fmla="*/ 650 h 930"/>
              <a:gd name="T16" fmla="*/ 1029 w 1109"/>
              <a:gd name="T17" fmla="*/ 444 h 930"/>
              <a:gd name="T18" fmla="*/ 773 w 1109"/>
              <a:gd name="T19" fmla="*/ 271 h 930"/>
              <a:gd name="T20" fmla="*/ 477 w 1109"/>
              <a:gd name="T21" fmla="*/ 107 h 930"/>
              <a:gd name="T22" fmla="*/ 132 w 1109"/>
              <a:gd name="T23" fmla="*/ 16 h 930"/>
              <a:gd name="T24" fmla="*/ 33 w 1109"/>
              <a:gd name="T25" fmla="*/ 8 h 930"/>
              <a:gd name="T26" fmla="*/ 0 w 1109"/>
              <a:gd name="T27" fmla="*/ 57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9" h="930">
                <a:moveTo>
                  <a:pt x="0" y="57"/>
                </a:moveTo>
                <a:cubicBezTo>
                  <a:pt x="9" y="104"/>
                  <a:pt x="18" y="152"/>
                  <a:pt x="58" y="230"/>
                </a:cubicBezTo>
                <a:cubicBezTo>
                  <a:pt x="98" y="308"/>
                  <a:pt x="176" y="438"/>
                  <a:pt x="239" y="526"/>
                </a:cubicBezTo>
                <a:cubicBezTo>
                  <a:pt x="302" y="614"/>
                  <a:pt x="361" y="694"/>
                  <a:pt x="436" y="757"/>
                </a:cubicBezTo>
                <a:cubicBezTo>
                  <a:pt x="511" y="820"/>
                  <a:pt x="613" y="880"/>
                  <a:pt x="691" y="905"/>
                </a:cubicBezTo>
                <a:cubicBezTo>
                  <a:pt x="769" y="930"/>
                  <a:pt x="841" y="923"/>
                  <a:pt x="905" y="905"/>
                </a:cubicBezTo>
                <a:cubicBezTo>
                  <a:pt x="969" y="887"/>
                  <a:pt x="1047" y="840"/>
                  <a:pt x="1078" y="798"/>
                </a:cubicBezTo>
                <a:cubicBezTo>
                  <a:pt x="1109" y="756"/>
                  <a:pt x="1102" y="709"/>
                  <a:pt x="1094" y="650"/>
                </a:cubicBezTo>
                <a:cubicBezTo>
                  <a:pt x="1086" y="591"/>
                  <a:pt x="1082" y="507"/>
                  <a:pt x="1029" y="444"/>
                </a:cubicBezTo>
                <a:cubicBezTo>
                  <a:pt x="976" y="381"/>
                  <a:pt x="865" y="327"/>
                  <a:pt x="773" y="271"/>
                </a:cubicBezTo>
                <a:cubicBezTo>
                  <a:pt x="681" y="215"/>
                  <a:pt x="584" y="149"/>
                  <a:pt x="477" y="107"/>
                </a:cubicBezTo>
                <a:cubicBezTo>
                  <a:pt x="370" y="65"/>
                  <a:pt x="206" y="32"/>
                  <a:pt x="132" y="16"/>
                </a:cubicBezTo>
                <a:cubicBezTo>
                  <a:pt x="58" y="0"/>
                  <a:pt x="45" y="4"/>
                  <a:pt x="33" y="8"/>
                </a:cubicBezTo>
                <a:cubicBezTo>
                  <a:pt x="33" y="8"/>
                  <a:pt x="0" y="57"/>
                  <a:pt x="0" y="57"/>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4660" name="Freeform 4"/>
          <p:cNvSpPr>
            <a:spLocks/>
          </p:cNvSpPr>
          <p:nvPr/>
        </p:nvSpPr>
        <p:spPr bwMode="auto">
          <a:xfrm>
            <a:off x="-1727200" y="3675063"/>
            <a:ext cx="12634913" cy="5302250"/>
          </a:xfrm>
          <a:custGeom>
            <a:avLst/>
            <a:gdLst>
              <a:gd name="T0" fmla="*/ 1072 w 7959"/>
              <a:gd name="T1" fmla="*/ 269 h 3340"/>
              <a:gd name="T2" fmla="*/ 1631 w 7959"/>
              <a:gd name="T3" fmla="*/ 261 h 3340"/>
              <a:gd name="T4" fmla="*/ 1968 w 7959"/>
              <a:gd name="T5" fmla="*/ 244 h 3340"/>
              <a:gd name="T6" fmla="*/ 2306 w 7959"/>
              <a:gd name="T7" fmla="*/ 252 h 3340"/>
              <a:gd name="T8" fmla="*/ 3343 w 7959"/>
              <a:gd name="T9" fmla="*/ 261 h 3340"/>
              <a:gd name="T10" fmla="*/ 3861 w 7959"/>
              <a:gd name="T11" fmla="*/ 285 h 3340"/>
              <a:gd name="T12" fmla="*/ 4445 w 7959"/>
              <a:gd name="T13" fmla="*/ 289 h 3340"/>
              <a:gd name="T14" fmla="*/ 4684 w 7959"/>
              <a:gd name="T15" fmla="*/ 289 h 3340"/>
              <a:gd name="T16" fmla="*/ 5729 w 7959"/>
              <a:gd name="T17" fmla="*/ 277 h 3340"/>
              <a:gd name="T18" fmla="*/ 6099 w 7959"/>
              <a:gd name="T19" fmla="*/ 298 h 3340"/>
              <a:gd name="T20" fmla="*/ 6887 w 7959"/>
              <a:gd name="T21" fmla="*/ 303 h 3340"/>
              <a:gd name="T22" fmla="*/ 6998 w 7959"/>
              <a:gd name="T23" fmla="*/ 342 h 3340"/>
              <a:gd name="T24" fmla="*/ 7069 w 7959"/>
              <a:gd name="T25" fmla="*/ 2354 h 3340"/>
              <a:gd name="T26" fmla="*/ 6947 w 7959"/>
              <a:gd name="T27" fmla="*/ 3199 h 3340"/>
              <a:gd name="T28" fmla="*/ 997 w 7959"/>
              <a:gd name="T29" fmla="*/ 3199 h 3340"/>
              <a:gd name="T30" fmla="*/ 962 w 7959"/>
              <a:gd name="T31" fmla="*/ 2504 h 3340"/>
              <a:gd name="T32" fmla="*/ 962 w 7959"/>
              <a:gd name="T33" fmla="*/ 2457 h 3340"/>
              <a:gd name="T34" fmla="*/ 938 w 7959"/>
              <a:gd name="T35" fmla="*/ 413 h 3340"/>
              <a:gd name="T36" fmla="*/ 954 w 7959"/>
              <a:gd name="T37" fmla="*/ 311 h 3340"/>
              <a:gd name="T38" fmla="*/ 1072 w 7959"/>
              <a:gd name="T39" fmla="*/ 269 h 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59" h="3340">
                <a:moveTo>
                  <a:pt x="1072" y="269"/>
                </a:moveTo>
                <a:cubicBezTo>
                  <a:pt x="1185" y="261"/>
                  <a:pt x="1482" y="265"/>
                  <a:pt x="1631" y="261"/>
                </a:cubicBezTo>
                <a:cubicBezTo>
                  <a:pt x="1780" y="257"/>
                  <a:pt x="1856" y="245"/>
                  <a:pt x="1968" y="244"/>
                </a:cubicBezTo>
                <a:cubicBezTo>
                  <a:pt x="2080" y="243"/>
                  <a:pt x="2077" y="249"/>
                  <a:pt x="2306" y="252"/>
                </a:cubicBezTo>
                <a:cubicBezTo>
                  <a:pt x="2535" y="255"/>
                  <a:pt x="3084" y="256"/>
                  <a:pt x="3343" y="261"/>
                </a:cubicBezTo>
                <a:cubicBezTo>
                  <a:pt x="3602" y="266"/>
                  <a:pt x="3677" y="280"/>
                  <a:pt x="3861" y="285"/>
                </a:cubicBezTo>
                <a:cubicBezTo>
                  <a:pt x="4045" y="290"/>
                  <a:pt x="4308" y="288"/>
                  <a:pt x="4445" y="289"/>
                </a:cubicBezTo>
                <a:cubicBezTo>
                  <a:pt x="4582" y="290"/>
                  <a:pt x="4470" y="291"/>
                  <a:pt x="4684" y="289"/>
                </a:cubicBezTo>
                <a:cubicBezTo>
                  <a:pt x="4898" y="287"/>
                  <a:pt x="5493" y="276"/>
                  <a:pt x="5729" y="277"/>
                </a:cubicBezTo>
                <a:cubicBezTo>
                  <a:pt x="5965" y="278"/>
                  <a:pt x="5906" y="294"/>
                  <a:pt x="6099" y="298"/>
                </a:cubicBezTo>
                <a:cubicBezTo>
                  <a:pt x="6292" y="302"/>
                  <a:pt x="6737" y="296"/>
                  <a:pt x="6887" y="303"/>
                </a:cubicBezTo>
                <a:cubicBezTo>
                  <a:pt x="7037" y="310"/>
                  <a:pt x="6968" y="0"/>
                  <a:pt x="6998" y="342"/>
                </a:cubicBezTo>
                <a:cubicBezTo>
                  <a:pt x="7028" y="684"/>
                  <a:pt x="7077" y="1878"/>
                  <a:pt x="7069" y="2354"/>
                </a:cubicBezTo>
                <a:cubicBezTo>
                  <a:pt x="7061" y="2830"/>
                  <a:pt x="7959" y="3058"/>
                  <a:pt x="6947" y="3199"/>
                </a:cubicBezTo>
                <a:cubicBezTo>
                  <a:pt x="5935" y="3340"/>
                  <a:pt x="1994" y="3315"/>
                  <a:pt x="997" y="3199"/>
                </a:cubicBezTo>
                <a:cubicBezTo>
                  <a:pt x="0" y="3083"/>
                  <a:pt x="968" y="2628"/>
                  <a:pt x="962" y="2504"/>
                </a:cubicBezTo>
                <a:cubicBezTo>
                  <a:pt x="956" y="2380"/>
                  <a:pt x="966" y="2805"/>
                  <a:pt x="962" y="2457"/>
                </a:cubicBezTo>
                <a:cubicBezTo>
                  <a:pt x="958" y="2109"/>
                  <a:pt x="939" y="771"/>
                  <a:pt x="938" y="413"/>
                </a:cubicBezTo>
                <a:cubicBezTo>
                  <a:pt x="937" y="55"/>
                  <a:pt x="932" y="335"/>
                  <a:pt x="954" y="311"/>
                </a:cubicBezTo>
                <a:cubicBezTo>
                  <a:pt x="976" y="287"/>
                  <a:pt x="959" y="277"/>
                  <a:pt x="1072" y="269"/>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4661" name="Rectangle 5"/>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454662" name="Group 6"/>
          <p:cNvGrpSpPr>
            <a:grpSpLocks/>
          </p:cNvGrpSpPr>
          <p:nvPr/>
        </p:nvGrpSpPr>
        <p:grpSpPr bwMode="auto">
          <a:xfrm>
            <a:off x="396875" y="-684213"/>
            <a:ext cx="6292850" cy="3646488"/>
            <a:chOff x="250" y="1743"/>
            <a:chExt cx="3964" cy="2297"/>
          </a:xfrm>
        </p:grpSpPr>
        <p:grpSp>
          <p:nvGrpSpPr>
            <p:cNvPr id="454663" name="Group 7"/>
            <p:cNvGrpSpPr>
              <a:grpSpLocks/>
            </p:cNvGrpSpPr>
            <p:nvPr/>
          </p:nvGrpSpPr>
          <p:grpSpPr bwMode="auto">
            <a:xfrm>
              <a:off x="250" y="2137"/>
              <a:ext cx="2116" cy="1903"/>
              <a:chOff x="11" y="1490"/>
              <a:chExt cx="2116" cy="1903"/>
            </a:xfrm>
          </p:grpSpPr>
          <p:sp>
            <p:nvSpPr>
              <p:cNvPr id="454664" name="Freeform 8"/>
              <p:cNvSpPr>
                <a:spLocks/>
              </p:cNvSpPr>
              <p:nvPr/>
            </p:nvSpPr>
            <p:spPr bwMode="auto">
              <a:xfrm>
                <a:off x="11" y="1543"/>
                <a:ext cx="2116" cy="1766"/>
              </a:xfrm>
              <a:custGeom>
                <a:avLst/>
                <a:gdLst>
                  <a:gd name="T0" fmla="*/ 2020 w 2116"/>
                  <a:gd name="T1" fmla="*/ 1766 h 1766"/>
                  <a:gd name="T2" fmla="*/ 2096 w 2116"/>
                  <a:gd name="T3" fmla="*/ 1668 h 1766"/>
                  <a:gd name="T4" fmla="*/ 2017 w 2116"/>
                  <a:gd name="T5" fmla="*/ 1369 h 1766"/>
                  <a:gd name="T6" fmla="*/ 1504 w 2116"/>
                  <a:gd name="T7" fmla="*/ 1029 h 1766"/>
                  <a:gd name="T8" fmla="*/ 1054 w 2116"/>
                  <a:gd name="T9" fmla="*/ 911 h 1766"/>
                  <a:gd name="T10" fmla="*/ 819 w 2116"/>
                  <a:gd name="T11" fmla="*/ 812 h 1766"/>
                  <a:gd name="T12" fmla="*/ 711 w 2116"/>
                  <a:gd name="T13" fmla="*/ 530 h 1766"/>
                  <a:gd name="T14" fmla="*/ 413 w 2116"/>
                  <a:gd name="T15" fmla="*/ 398 h 1766"/>
                  <a:gd name="T16" fmla="*/ 299 w 2116"/>
                  <a:gd name="T17" fmla="*/ 110 h 1766"/>
                  <a:gd name="T18" fmla="*/ 0 w 2116"/>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6" h="1766">
                    <a:moveTo>
                      <a:pt x="2020" y="1766"/>
                    </a:moveTo>
                    <a:cubicBezTo>
                      <a:pt x="2033" y="1750"/>
                      <a:pt x="2096" y="1734"/>
                      <a:pt x="2096" y="1668"/>
                    </a:cubicBezTo>
                    <a:cubicBezTo>
                      <a:pt x="2096" y="1602"/>
                      <a:pt x="2116" y="1475"/>
                      <a:pt x="2017" y="1369"/>
                    </a:cubicBezTo>
                    <a:cubicBezTo>
                      <a:pt x="1918" y="1263"/>
                      <a:pt x="1665" y="1105"/>
                      <a:pt x="1504" y="1029"/>
                    </a:cubicBezTo>
                    <a:cubicBezTo>
                      <a:pt x="1343" y="953"/>
                      <a:pt x="1168" y="947"/>
                      <a:pt x="1054" y="911"/>
                    </a:cubicBezTo>
                    <a:cubicBezTo>
                      <a:pt x="940" y="875"/>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4665" name="Freeform 9"/>
              <p:cNvSpPr>
                <a:spLocks/>
              </p:cNvSpPr>
              <p:nvPr/>
            </p:nvSpPr>
            <p:spPr bwMode="auto">
              <a:xfrm>
                <a:off x="131" y="1490"/>
                <a:ext cx="1930" cy="1903"/>
              </a:xfrm>
              <a:custGeom>
                <a:avLst/>
                <a:gdLst>
                  <a:gd name="T0" fmla="*/ 1930 w 1930"/>
                  <a:gd name="T1" fmla="*/ 1804 h 1903"/>
                  <a:gd name="T2" fmla="*/ 1636 w 1930"/>
                  <a:gd name="T3" fmla="*/ 1887 h 1903"/>
                  <a:gd name="T4" fmla="*/ 1321 w 1930"/>
                  <a:gd name="T5" fmla="*/ 1706 h 1903"/>
                  <a:gd name="T6" fmla="*/ 1053 w 1930"/>
                  <a:gd name="T7" fmla="*/ 1351 h 1903"/>
                  <a:gd name="T8" fmla="*/ 911 w 1930"/>
                  <a:gd name="T9" fmla="*/ 1051 h 1903"/>
                  <a:gd name="T10" fmla="*/ 819 w 1930"/>
                  <a:gd name="T11" fmla="*/ 812 h 1903"/>
                  <a:gd name="T12" fmla="*/ 537 w 1930"/>
                  <a:gd name="T13" fmla="*/ 706 h 1903"/>
                  <a:gd name="T14" fmla="*/ 402 w 1930"/>
                  <a:gd name="T15" fmla="*/ 409 h 1903"/>
                  <a:gd name="T16" fmla="*/ 113 w 1930"/>
                  <a:gd name="T17" fmla="*/ 298 h 1903"/>
                  <a:gd name="T18" fmla="*/ 0 w 1930"/>
                  <a:gd name="T19" fmla="*/ 0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903">
                    <a:moveTo>
                      <a:pt x="1930" y="1804"/>
                    </a:moveTo>
                    <a:cubicBezTo>
                      <a:pt x="1881" y="1818"/>
                      <a:pt x="1737" y="1903"/>
                      <a:pt x="1636" y="1887"/>
                    </a:cubicBezTo>
                    <a:cubicBezTo>
                      <a:pt x="1535" y="1871"/>
                      <a:pt x="1418" y="1795"/>
                      <a:pt x="1321" y="1706"/>
                    </a:cubicBezTo>
                    <a:cubicBezTo>
                      <a:pt x="1224" y="1617"/>
                      <a:pt x="1121" y="1460"/>
                      <a:pt x="1053" y="1351"/>
                    </a:cubicBezTo>
                    <a:cubicBezTo>
                      <a:pt x="985" y="1242"/>
                      <a:pt x="950" y="1141"/>
                      <a:pt x="911" y="1051"/>
                    </a:cubicBezTo>
                    <a:cubicBezTo>
                      <a:pt x="872" y="961"/>
                      <a:pt x="881" y="869"/>
                      <a:pt x="819" y="812"/>
                    </a:cubicBezTo>
                    <a:cubicBezTo>
                      <a:pt x="757" y="755"/>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54666" name="Group 10"/>
            <p:cNvGrpSpPr>
              <a:grpSpLocks/>
            </p:cNvGrpSpPr>
            <p:nvPr/>
          </p:nvGrpSpPr>
          <p:grpSpPr bwMode="auto">
            <a:xfrm>
              <a:off x="4024" y="1743"/>
              <a:ext cx="190" cy="2273"/>
              <a:chOff x="4064" y="1215"/>
              <a:chExt cx="190" cy="2273"/>
            </a:xfrm>
          </p:grpSpPr>
          <p:sp>
            <p:nvSpPr>
              <p:cNvPr id="454667" name="Freeform 11"/>
              <p:cNvSpPr>
                <a:spLocks/>
              </p:cNvSpPr>
              <p:nvPr/>
            </p:nvSpPr>
            <p:spPr bwMode="auto">
              <a:xfrm>
                <a:off x="4080" y="1215"/>
                <a:ext cx="174" cy="2273"/>
              </a:xfrm>
              <a:custGeom>
                <a:avLst/>
                <a:gdLst>
                  <a:gd name="T0" fmla="*/ 100 w 174"/>
                  <a:gd name="T1" fmla="*/ 2256 h 2273"/>
                  <a:gd name="T2" fmla="*/ 157 w 174"/>
                  <a:gd name="T3" fmla="*/ 1801 h 2273"/>
                  <a:gd name="T4" fmla="*/ 95 w 174"/>
                  <a:gd name="T5" fmla="*/ 1393 h 2273"/>
                  <a:gd name="T6" fmla="*/ 9 w 174"/>
                  <a:gd name="T7" fmla="*/ 1153 h 2273"/>
                  <a:gd name="T8" fmla="*/ 143 w 174"/>
                  <a:gd name="T9" fmla="*/ 882 h 2273"/>
                  <a:gd name="T10" fmla="*/ 37 w 174"/>
                  <a:gd name="T11" fmla="*/ 574 h 2273"/>
                  <a:gd name="T12" fmla="*/ 172 w 174"/>
                  <a:gd name="T13" fmla="*/ 294 h 2273"/>
                  <a:gd name="T14" fmla="*/ 50 w 174"/>
                  <a:gd name="T15" fmla="*/ 0 h 2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2273">
                    <a:moveTo>
                      <a:pt x="100" y="2256"/>
                    </a:moveTo>
                    <a:cubicBezTo>
                      <a:pt x="134" y="2273"/>
                      <a:pt x="158" y="1945"/>
                      <a:pt x="157" y="1801"/>
                    </a:cubicBezTo>
                    <a:cubicBezTo>
                      <a:pt x="156" y="1657"/>
                      <a:pt x="120" y="1501"/>
                      <a:pt x="95" y="1393"/>
                    </a:cubicBezTo>
                    <a:cubicBezTo>
                      <a:pt x="70" y="1285"/>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4668" name="Freeform 12"/>
              <p:cNvSpPr>
                <a:spLocks/>
              </p:cNvSpPr>
              <p:nvPr/>
            </p:nvSpPr>
            <p:spPr bwMode="auto">
              <a:xfrm>
                <a:off x="4064" y="1252"/>
                <a:ext cx="187" cy="2222"/>
              </a:xfrm>
              <a:custGeom>
                <a:avLst/>
                <a:gdLst>
                  <a:gd name="T0" fmla="*/ 123 w 187"/>
                  <a:gd name="T1" fmla="*/ 2218 h 2222"/>
                  <a:gd name="T2" fmla="*/ 15 w 187"/>
                  <a:gd name="T3" fmla="*/ 1710 h 2222"/>
                  <a:gd name="T4" fmla="*/ 32 w 187"/>
                  <a:gd name="T5" fmla="*/ 1382 h 2222"/>
                  <a:gd name="T6" fmla="*/ 145 w 187"/>
                  <a:gd name="T7" fmla="*/ 1152 h 2222"/>
                  <a:gd name="T8" fmla="*/ 32 w 187"/>
                  <a:gd name="T9" fmla="*/ 873 h 2222"/>
                  <a:gd name="T10" fmla="*/ 159 w 187"/>
                  <a:gd name="T11" fmla="*/ 573 h 2222"/>
                  <a:gd name="T12" fmla="*/ 44 w 187"/>
                  <a:gd name="T13" fmla="*/ 285 h 2222"/>
                  <a:gd name="T14" fmla="*/ 187 w 187"/>
                  <a:gd name="T15" fmla="*/ 0 h 2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2222">
                    <a:moveTo>
                      <a:pt x="123" y="2218"/>
                    </a:moveTo>
                    <a:cubicBezTo>
                      <a:pt x="58" y="2222"/>
                      <a:pt x="30" y="1849"/>
                      <a:pt x="15" y="1710"/>
                    </a:cubicBezTo>
                    <a:cubicBezTo>
                      <a:pt x="0" y="1571"/>
                      <a:pt x="10" y="1475"/>
                      <a:pt x="32" y="1382"/>
                    </a:cubicBezTo>
                    <a:cubicBezTo>
                      <a:pt x="54" y="1289"/>
                      <a:pt x="146" y="1236"/>
                      <a:pt x="145" y="1152"/>
                    </a:cubicBezTo>
                    <a:cubicBezTo>
                      <a:pt x="145" y="1068"/>
                      <a:pt x="30" y="969"/>
                      <a:pt x="32" y="873"/>
                    </a:cubicBezTo>
                    <a:cubicBezTo>
                      <a:pt x="33" y="777"/>
                      <a:pt x="157" y="671"/>
                      <a:pt x="159" y="573"/>
                    </a:cubicBezTo>
                    <a:cubicBezTo>
                      <a:pt x="160" y="473"/>
                      <a:pt x="39" y="381"/>
                      <a:pt x="44" y="285"/>
                    </a:cubicBezTo>
                    <a:cubicBezTo>
                      <a:pt x="50" y="189"/>
                      <a:pt x="162" y="48"/>
                      <a:pt x="187"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454669" name="Rectangle 1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4670" name="Rectangle 14"/>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4671" name="Rectangle 15"/>
          <p:cNvSpPr>
            <a:spLocks noGrp="1" noChangeArrowheads="1"/>
          </p:cNvSpPr>
          <p:nvPr>
            <p:ph type="title"/>
          </p:nvPr>
        </p:nvSpPr>
        <p:spPr>
          <a:xfrm>
            <a:off x="457200" y="-207963"/>
            <a:ext cx="8229600" cy="1143001"/>
          </a:xfrm>
        </p:spPr>
        <p:txBody>
          <a:bodyPr/>
          <a:lstStyle/>
          <a:p>
            <a:r>
              <a:rPr lang="en-US" altLang="en-US"/>
              <a:t>Crystal fishing demystified</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Freeform 2"/>
          <p:cNvSpPr>
            <a:spLocks/>
          </p:cNvSpPr>
          <p:nvPr/>
        </p:nvSpPr>
        <p:spPr bwMode="auto">
          <a:xfrm>
            <a:off x="-1727200" y="3675063"/>
            <a:ext cx="12634913" cy="5302250"/>
          </a:xfrm>
          <a:custGeom>
            <a:avLst/>
            <a:gdLst>
              <a:gd name="T0" fmla="*/ 1080 w 7959"/>
              <a:gd name="T1" fmla="*/ 303 h 3340"/>
              <a:gd name="T2" fmla="*/ 1401 w 7959"/>
              <a:gd name="T3" fmla="*/ 252 h 3340"/>
              <a:gd name="T4" fmla="*/ 1524 w 7959"/>
              <a:gd name="T5" fmla="*/ 71 h 3340"/>
              <a:gd name="T6" fmla="*/ 1804 w 7959"/>
              <a:gd name="T7" fmla="*/ 158 h 3340"/>
              <a:gd name="T8" fmla="*/ 2026 w 7959"/>
              <a:gd name="T9" fmla="*/ 265 h 3340"/>
              <a:gd name="T10" fmla="*/ 2232 w 7959"/>
              <a:gd name="T11" fmla="*/ 298 h 3340"/>
              <a:gd name="T12" fmla="*/ 2446 w 7959"/>
              <a:gd name="T13" fmla="*/ 298 h 3340"/>
              <a:gd name="T14" fmla="*/ 2693 w 7959"/>
              <a:gd name="T15" fmla="*/ 298 h 3340"/>
              <a:gd name="T16" fmla="*/ 2907 w 7959"/>
              <a:gd name="T17" fmla="*/ 298 h 3340"/>
              <a:gd name="T18" fmla="*/ 3120 w 7959"/>
              <a:gd name="T19" fmla="*/ 298 h 3340"/>
              <a:gd name="T20" fmla="*/ 3376 w 7959"/>
              <a:gd name="T21" fmla="*/ 298 h 3340"/>
              <a:gd name="T22" fmla="*/ 3548 w 7959"/>
              <a:gd name="T23" fmla="*/ 289 h 3340"/>
              <a:gd name="T24" fmla="*/ 4445 w 7959"/>
              <a:gd name="T25" fmla="*/ 289 h 3340"/>
              <a:gd name="T26" fmla="*/ 4684 w 7959"/>
              <a:gd name="T27" fmla="*/ 289 h 3340"/>
              <a:gd name="T28" fmla="*/ 4997 w 7959"/>
              <a:gd name="T29" fmla="*/ 252 h 3340"/>
              <a:gd name="T30" fmla="*/ 5153 w 7959"/>
              <a:gd name="T31" fmla="*/ 63 h 3340"/>
              <a:gd name="T32" fmla="*/ 5285 w 7959"/>
              <a:gd name="T33" fmla="*/ 71 h 3340"/>
              <a:gd name="T34" fmla="*/ 5424 w 7959"/>
              <a:gd name="T35" fmla="*/ 261 h 3340"/>
              <a:gd name="T36" fmla="*/ 5869 w 7959"/>
              <a:gd name="T37" fmla="*/ 298 h 3340"/>
              <a:gd name="T38" fmla="*/ 6099 w 7959"/>
              <a:gd name="T39" fmla="*/ 298 h 3340"/>
              <a:gd name="T40" fmla="*/ 6887 w 7959"/>
              <a:gd name="T41" fmla="*/ 303 h 3340"/>
              <a:gd name="T42" fmla="*/ 6998 w 7959"/>
              <a:gd name="T43" fmla="*/ 342 h 3340"/>
              <a:gd name="T44" fmla="*/ 7069 w 7959"/>
              <a:gd name="T45" fmla="*/ 2354 h 3340"/>
              <a:gd name="T46" fmla="*/ 6947 w 7959"/>
              <a:gd name="T47" fmla="*/ 3199 h 3340"/>
              <a:gd name="T48" fmla="*/ 997 w 7959"/>
              <a:gd name="T49" fmla="*/ 3199 h 3340"/>
              <a:gd name="T50" fmla="*/ 962 w 7959"/>
              <a:gd name="T51" fmla="*/ 2504 h 3340"/>
              <a:gd name="T52" fmla="*/ 962 w 7959"/>
              <a:gd name="T53" fmla="*/ 2457 h 3340"/>
              <a:gd name="T54" fmla="*/ 938 w 7959"/>
              <a:gd name="T55" fmla="*/ 413 h 3340"/>
              <a:gd name="T56" fmla="*/ 954 w 7959"/>
              <a:gd name="T57" fmla="*/ 311 h 3340"/>
              <a:gd name="T58" fmla="*/ 1080 w 7959"/>
              <a:gd name="T59" fmla="*/ 303 h 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59" h="3340">
                <a:moveTo>
                  <a:pt x="1080" y="303"/>
                </a:moveTo>
                <a:cubicBezTo>
                  <a:pt x="1154" y="293"/>
                  <a:pt x="1327" y="291"/>
                  <a:pt x="1401" y="252"/>
                </a:cubicBezTo>
                <a:cubicBezTo>
                  <a:pt x="1475" y="213"/>
                  <a:pt x="1457" y="87"/>
                  <a:pt x="1524" y="71"/>
                </a:cubicBezTo>
                <a:cubicBezTo>
                  <a:pt x="1591" y="55"/>
                  <a:pt x="1720" y="126"/>
                  <a:pt x="1804" y="158"/>
                </a:cubicBezTo>
                <a:cubicBezTo>
                  <a:pt x="1888" y="190"/>
                  <a:pt x="1955" y="242"/>
                  <a:pt x="2026" y="265"/>
                </a:cubicBezTo>
                <a:cubicBezTo>
                  <a:pt x="2097" y="288"/>
                  <a:pt x="2162" y="293"/>
                  <a:pt x="2232" y="298"/>
                </a:cubicBezTo>
                <a:cubicBezTo>
                  <a:pt x="2302" y="303"/>
                  <a:pt x="2369" y="298"/>
                  <a:pt x="2446" y="298"/>
                </a:cubicBezTo>
                <a:cubicBezTo>
                  <a:pt x="2523" y="298"/>
                  <a:pt x="2616" y="298"/>
                  <a:pt x="2693" y="298"/>
                </a:cubicBezTo>
                <a:cubicBezTo>
                  <a:pt x="2770" y="298"/>
                  <a:pt x="2836" y="298"/>
                  <a:pt x="2907" y="298"/>
                </a:cubicBezTo>
                <a:cubicBezTo>
                  <a:pt x="2978" y="298"/>
                  <a:pt x="3042" y="298"/>
                  <a:pt x="3120" y="298"/>
                </a:cubicBezTo>
                <a:cubicBezTo>
                  <a:pt x="3198" y="298"/>
                  <a:pt x="3305" y="299"/>
                  <a:pt x="3376" y="298"/>
                </a:cubicBezTo>
                <a:cubicBezTo>
                  <a:pt x="3447" y="297"/>
                  <a:pt x="3370" y="290"/>
                  <a:pt x="3548" y="289"/>
                </a:cubicBezTo>
                <a:cubicBezTo>
                  <a:pt x="3726" y="288"/>
                  <a:pt x="4256" y="289"/>
                  <a:pt x="4445" y="289"/>
                </a:cubicBezTo>
                <a:cubicBezTo>
                  <a:pt x="4634" y="289"/>
                  <a:pt x="4592" y="295"/>
                  <a:pt x="4684" y="289"/>
                </a:cubicBezTo>
                <a:cubicBezTo>
                  <a:pt x="4776" y="283"/>
                  <a:pt x="4919" y="290"/>
                  <a:pt x="4997" y="252"/>
                </a:cubicBezTo>
                <a:cubicBezTo>
                  <a:pt x="5075" y="214"/>
                  <a:pt x="5105" y="93"/>
                  <a:pt x="5153" y="63"/>
                </a:cubicBezTo>
                <a:cubicBezTo>
                  <a:pt x="5201" y="33"/>
                  <a:pt x="5240" y="38"/>
                  <a:pt x="5285" y="71"/>
                </a:cubicBezTo>
                <a:cubicBezTo>
                  <a:pt x="5330" y="104"/>
                  <a:pt x="5327" y="223"/>
                  <a:pt x="5424" y="261"/>
                </a:cubicBezTo>
                <a:cubicBezTo>
                  <a:pt x="5521" y="299"/>
                  <a:pt x="5757" y="292"/>
                  <a:pt x="5869" y="298"/>
                </a:cubicBezTo>
                <a:cubicBezTo>
                  <a:pt x="5981" y="304"/>
                  <a:pt x="5929" y="297"/>
                  <a:pt x="6099" y="298"/>
                </a:cubicBezTo>
                <a:cubicBezTo>
                  <a:pt x="6269" y="299"/>
                  <a:pt x="6737" y="296"/>
                  <a:pt x="6887" y="303"/>
                </a:cubicBezTo>
                <a:cubicBezTo>
                  <a:pt x="7037" y="310"/>
                  <a:pt x="6968" y="0"/>
                  <a:pt x="6998" y="342"/>
                </a:cubicBezTo>
                <a:cubicBezTo>
                  <a:pt x="7028" y="684"/>
                  <a:pt x="7077" y="1878"/>
                  <a:pt x="7069" y="2354"/>
                </a:cubicBezTo>
                <a:cubicBezTo>
                  <a:pt x="7061" y="2830"/>
                  <a:pt x="7959" y="3058"/>
                  <a:pt x="6947" y="3199"/>
                </a:cubicBezTo>
                <a:cubicBezTo>
                  <a:pt x="5935" y="3340"/>
                  <a:pt x="1994" y="3315"/>
                  <a:pt x="997" y="3199"/>
                </a:cubicBezTo>
                <a:cubicBezTo>
                  <a:pt x="0" y="3083"/>
                  <a:pt x="968" y="2628"/>
                  <a:pt x="962" y="2504"/>
                </a:cubicBezTo>
                <a:cubicBezTo>
                  <a:pt x="956" y="2380"/>
                  <a:pt x="966" y="2805"/>
                  <a:pt x="962" y="2457"/>
                </a:cubicBezTo>
                <a:cubicBezTo>
                  <a:pt x="958" y="2109"/>
                  <a:pt x="939" y="771"/>
                  <a:pt x="938" y="413"/>
                </a:cubicBezTo>
                <a:cubicBezTo>
                  <a:pt x="937" y="55"/>
                  <a:pt x="945" y="183"/>
                  <a:pt x="954" y="311"/>
                </a:cubicBezTo>
                <a:cubicBezTo>
                  <a:pt x="954" y="311"/>
                  <a:pt x="995" y="305"/>
                  <a:pt x="1080" y="303"/>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5683"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5684" name="Rectangle 4"/>
          <p:cNvSpPr>
            <a:spLocks noGrp="1" noChangeArrowheads="1"/>
          </p:cNvSpPr>
          <p:nvPr>
            <p:ph type="title"/>
          </p:nvPr>
        </p:nvSpPr>
        <p:spPr>
          <a:xfrm>
            <a:off x="457200" y="-207963"/>
            <a:ext cx="8229600" cy="1143001"/>
          </a:xfrm>
        </p:spPr>
        <p:txBody>
          <a:bodyPr/>
          <a:lstStyle/>
          <a:p>
            <a:r>
              <a:rPr lang="en-US" altLang="en-US"/>
              <a:t>Crystal fishing demystified</a:t>
            </a:r>
          </a:p>
        </p:txBody>
      </p:sp>
      <p:grpSp>
        <p:nvGrpSpPr>
          <p:cNvPr id="455685" name="Group 5"/>
          <p:cNvGrpSpPr>
            <a:grpSpLocks/>
          </p:cNvGrpSpPr>
          <p:nvPr/>
        </p:nvGrpSpPr>
        <p:grpSpPr bwMode="auto">
          <a:xfrm>
            <a:off x="396875" y="2767013"/>
            <a:ext cx="6708775" cy="3581400"/>
            <a:chOff x="250" y="1743"/>
            <a:chExt cx="4226" cy="2256"/>
          </a:xfrm>
        </p:grpSpPr>
        <p:sp>
          <p:nvSpPr>
            <p:cNvPr id="455686" name="Freeform 6"/>
            <p:cNvSpPr>
              <a:spLocks/>
            </p:cNvSpPr>
            <p:nvPr/>
          </p:nvSpPr>
          <p:spPr bwMode="auto">
            <a:xfrm>
              <a:off x="250" y="2190"/>
              <a:ext cx="2125" cy="1766"/>
            </a:xfrm>
            <a:custGeom>
              <a:avLst/>
              <a:gdLst>
                <a:gd name="T0" fmla="*/ 2020 w 2125"/>
                <a:gd name="T1" fmla="*/ 1766 h 1766"/>
                <a:gd name="T2" fmla="*/ 2096 w 2125"/>
                <a:gd name="T3" fmla="*/ 1668 h 1766"/>
                <a:gd name="T4" fmla="*/ 1848 w 2125"/>
                <a:gd name="T5" fmla="*/ 1447 h 1766"/>
                <a:gd name="T6" fmla="*/ 1404 w 2125"/>
                <a:gd name="T7" fmla="*/ 1093 h 1766"/>
                <a:gd name="T8" fmla="*/ 1054 w 2125"/>
                <a:gd name="T9" fmla="*/ 911 h 1766"/>
                <a:gd name="T10" fmla="*/ 819 w 2125"/>
                <a:gd name="T11" fmla="*/ 812 h 1766"/>
                <a:gd name="T12" fmla="*/ 711 w 2125"/>
                <a:gd name="T13" fmla="*/ 530 h 1766"/>
                <a:gd name="T14" fmla="*/ 413 w 2125"/>
                <a:gd name="T15" fmla="*/ 398 h 1766"/>
                <a:gd name="T16" fmla="*/ 299 w 2125"/>
                <a:gd name="T17" fmla="*/ 110 h 1766"/>
                <a:gd name="T18" fmla="*/ 0 w 2125"/>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5" h="1766">
                  <a:moveTo>
                    <a:pt x="2020" y="1766"/>
                  </a:moveTo>
                  <a:cubicBezTo>
                    <a:pt x="2033" y="1750"/>
                    <a:pt x="2125" y="1721"/>
                    <a:pt x="2096" y="1668"/>
                  </a:cubicBezTo>
                  <a:cubicBezTo>
                    <a:pt x="2067" y="1615"/>
                    <a:pt x="1963" y="1543"/>
                    <a:pt x="1848" y="1447"/>
                  </a:cubicBezTo>
                  <a:cubicBezTo>
                    <a:pt x="1733" y="1351"/>
                    <a:pt x="1536" y="1182"/>
                    <a:pt x="1404" y="1093"/>
                  </a:cubicBezTo>
                  <a:cubicBezTo>
                    <a:pt x="1272" y="1004"/>
                    <a:pt x="1151" y="958"/>
                    <a:pt x="1054" y="911"/>
                  </a:cubicBezTo>
                  <a:cubicBezTo>
                    <a:pt x="957" y="864"/>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5687" name="Freeform 7"/>
            <p:cNvSpPr>
              <a:spLocks/>
            </p:cNvSpPr>
            <p:nvPr/>
          </p:nvSpPr>
          <p:spPr bwMode="auto">
            <a:xfrm>
              <a:off x="370" y="2137"/>
              <a:ext cx="1930" cy="1804"/>
            </a:xfrm>
            <a:custGeom>
              <a:avLst/>
              <a:gdLst>
                <a:gd name="T0" fmla="*/ 1930 w 1930"/>
                <a:gd name="T1" fmla="*/ 1804 h 1804"/>
                <a:gd name="T2" fmla="*/ 1695 w 1930"/>
                <a:gd name="T3" fmla="*/ 1722 h 1804"/>
                <a:gd name="T4" fmla="*/ 1449 w 1930"/>
                <a:gd name="T5" fmla="*/ 1558 h 1804"/>
                <a:gd name="T6" fmla="*/ 1144 w 1930"/>
                <a:gd name="T7" fmla="*/ 1253 h 1804"/>
                <a:gd name="T8" fmla="*/ 963 w 1930"/>
                <a:gd name="T9" fmla="*/ 1056 h 1804"/>
                <a:gd name="T10" fmla="*/ 819 w 1930"/>
                <a:gd name="T11" fmla="*/ 812 h 1804"/>
                <a:gd name="T12" fmla="*/ 537 w 1930"/>
                <a:gd name="T13" fmla="*/ 706 h 1804"/>
                <a:gd name="T14" fmla="*/ 402 w 1930"/>
                <a:gd name="T15" fmla="*/ 409 h 1804"/>
                <a:gd name="T16" fmla="*/ 113 w 1930"/>
                <a:gd name="T17" fmla="*/ 298 h 1804"/>
                <a:gd name="T18" fmla="*/ 0 w 1930"/>
                <a:gd name="T19" fmla="*/ 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804">
                  <a:moveTo>
                    <a:pt x="1930" y="1804"/>
                  </a:moveTo>
                  <a:cubicBezTo>
                    <a:pt x="1891" y="1790"/>
                    <a:pt x="1775" y="1763"/>
                    <a:pt x="1695" y="1722"/>
                  </a:cubicBezTo>
                  <a:cubicBezTo>
                    <a:pt x="1615" y="1681"/>
                    <a:pt x="1541" y="1636"/>
                    <a:pt x="1449" y="1558"/>
                  </a:cubicBezTo>
                  <a:cubicBezTo>
                    <a:pt x="1357" y="1480"/>
                    <a:pt x="1225" y="1337"/>
                    <a:pt x="1144" y="1253"/>
                  </a:cubicBezTo>
                  <a:cubicBezTo>
                    <a:pt x="1063" y="1169"/>
                    <a:pt x="1017" y="1129"/>
                    <a:pt x="963" y="1056"/>
                  </a:cubicBezTo>
                  <a:cubicBezTo>
                    <a:pt x="909" y="983"/>
                    <a:pt x="890" y="870"/>
                    <a:pt x="819" y="812"/>
                  </a:cubicBezTo>
                  <a:cubicBezTo>
                    <a:pt x="748" y="754"/>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5688" name="Freeform 8"/>
            <p:cNvSpPr>
              <a:spLocks/>
            </p:cNvSpPr>
            <p:nvPr/>
          </p:nvSpPr>
          <p:spPr bwMode="auto">
            <a:xfrm>
              <a:off x="4040" y="1743"/>
              <a:ext cx="436" cy="2256"/>
            </a:xfrm>
            <a:custGeom>
              <a:avLst/>
              <a:gdLst>
                <a:gd name="T0" fmla="*/ 66 w 436"/>
                <a:gd name="T1" fmla="*/ 2256 h 2256"/>
                <a:gd name="T2" fmla="*/ 296 w 436"/>
                <a:gd name="T3" fmla="*/ 2166 h 2256"/>
                <a:gd name="T4" fmla="*/ 403 w 436"/>
                <a:gd name="T5" fmla="*/ 1795 h 2256"/>
                <a:gd name="T6" fmla="*/ 95 w 436"/>
                <a:gd name="T7" fmla="*/ 1393 h 2256"/>
                <a:gd name="T8" fmla="*/ 9 w 436"/>
                <a:gd name="T9" fmla="*/ 1153 h 2256"/>
                <a:gd name="T10" fmla="*/ 143 w 436"/>
                <a:gd name="T11" fmla="*/ 882 h 2256"/>
                <a:gd name="T12" fmla="*/ 37 w 436"/>
                <a:gd name="T13" fmla="*/ 574 h 2256"/>
                <a:gd name="T14" fmla="*/ 172 w 436"/>
                <a:gd name="T15" fmla="*/ 294 h 2256"/>
                <a:gd name="T16" fmla="*/ 50 w 436"/>
                <a:gd name="T17" fmla="*/ 0 h 2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256">
                  <a:moveTo>
                    <a:pt x="66" y="2256"/>
                  </a:moveTo>
                  <a:cubicBezTo>
                    <a:pt x="96" y="2224"/>
                    <a:pt x="240" y="2243"/>
                    <a:pt x="296" y="2166"/>
                  </a:cubicBezTo>
                  <a:cubicBezTo>
                    <a:pt x="352" y="2089"/>
                    <a:pt x="436" y="1924"/>
                    <a:pt x="403" y="1795"/>
                  </a:cubicBezTo>
                  <a:cubicBezTo>
                    <a:pt x="370" y="1666"/>
                    <a:pt x="161" y="1500"/>
                    <a:pt x="95" y="1393"/>
                  </a:cubicBezTo>
                  <a:cubicBezTo>
                    <a:pt x="29" y="1286"/>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5689" name="Freeform 9"/>
            <p:cNvSpPr>
              <a:spLocks/>
            </p:cNvSpPr>
            <p:nvPr/>
          </p:nvSpPr>
          <p:spPr bwMode="auto">
            <a:xfrm>
              <a:off x="3797" y="1780"/>
              <a:ext cx="414" cy="2218"/>
            </a:xfrm>
            <a:custGeom>
              <a:avLst/>
              <a:gdLst>
                <a:gd name="T0" fmla="*/ 350 w 414"/>
                <a:gd name="T1" fmla="*/ 2218 h 2218"/>
                <a:gd name="T2" fmla="*/ 62 w 414"/>
                <a:gd name="T3" fmla="*/ 2022 h 2218"/>
                <a:gd name="T4" fmla="*/ 29 w 414"/>
                <a:gd name="T5" fmla="*/ 1676 h 2218"/>
                <a:gd name="T6" fmla="*/ 235 w 414"/>
                <a:gd name="T7" fmla="*/ 1372 h 2218"/>
                <a:gd name="T8" fmla="*/ 372 w 414"/>
                <a:gd name="T9" fmla="*/ 1152 h 2218"/>
                <a:gd name="T10" fmla="*/ 259 w 414"/>
                <a:gd name="T11" fmla="*/ 873 h 2218"/>
                <a:gd name="T12" fmla="*/ 386 w 414"/>
                <a:gd name="T13" fmla="*/ 573 h 2218"/>
                <a:gd name="T14" fmla="*/ 271 w 414"/>
                <a:gd name="T15" fmla="*/ 285 h 2218"/>
                <a:gd name="T16" fmla="*/ 414 w 414"/>
                <a:gd name="T17"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4" h="2218">
                  <a:moveTo>
                    <a:pt x="350" y="2218"/>
                  </a:moveTo>
                  <a:cubicBezTo>
                    <a:pt x="318" y="2178"/>
                    <a:pt x="115" y="2112"/>
                    <a:pt x="62" y="2022"/>
                  </a:cubicBezTo>
                  <a:cubicBezTo>
                    <a:pt x="9" y="1932"/>
                    <a:pt x="0" y="1784"/>
                    <a:pt x="29" y="1676"/>
                  </a:cubicBezTo>
                  <a:cubicBezTo>
                    <a:pt x="58" y="1568"/>
                    <a:pt x="178" y="1459"/>
                    <a:pt x="235" y="1372"/>
                  </a:cubicBezTo>
                  <a:cubicBezTo>
                    <a:pt x="292" y="1285"/>
                    <a:pt x="368" y="1235"/>
                    <a:pt x="372" y="1152"/>
                  </a:cubicBezTo>
                  <a:cubicBezTo>
                    <a:pt x="376" y="1069"/>
                    <a:pt x="257" y="969"/>
                    <a:pt x="259" y="873"/>
                  </a:cubicBezTo>
                  <a:cubicBezTo>
                    <a:pt x="260" y="777"/>
                    <a:pt x="384" y="671"/>
                    <a:pt x="386" y="573"/>
                  </a:cubicBezTo>
                  <a:cubicBezTo>
                    <a:pt x="387" y="473"/>
                    <a:pt x="266" y="381"/>
                    <a:pt x="271" y="285"/>
                  </a:cubicBezTo>
                  <a:cubicBezTo>
                    <a:pt x="277" y="189"/>
                    <a:pt x="389" y="48"/>
                    <a:pt x="414"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55690" name="Text Box 10"/>
          <p:cNvSpPr txBox="1">
            <a:spLocks noChangeArrowheads="1"/>
          </p:cNvSpPr>
          <p:nvPr/>
        </p:nvSpPr>
        <p:spPr bwMode="auto">
          <a:xfrm>
            <a:off x="2505075" y="1008063"/>
            <a:ext cx="41529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200"/>
              <a:t>“Soup Spoon” method</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Freeform 2"/>
          <p:cNvSpPr>
            <a:spLocks/>
          </p:cNvSpPr>
          <p:nvPr/>
        </p:nvSpPr>
        <p:spPr bwMode="auto">
          <a:xfrm>
            <a:off x="-1727200" y="3541713"/>
            <a:ext cx="12634913" cy="5435600"/>
          </a:xfrm>
          <a:custGeom>
            <a:avLst/>
            <a:gdLst>
              <a:gd name="T0" fmla="*/ 1072 w 7959"/>
              <a:gd name="T1" fmla="*/ 353 h 3424"/>
              <a:gd name="T2" fmla="*/ 1401 w 7959"/>
              <a:gd name="T3" fmla="*/ 361 h 3424"/>
              <a:gd name="T4" fmla="*/ 1615 w 7959"/>
              <a:gd name="T5" fmla="*/ 336 h 3424"/>
              <a:gd name="T6" fmla="*/ 1804 w 7959"/>
              <a:gd name="T7" fmla="*/ 242 h 3424"/>
              <a:gd name="T8" fmla="*/ 1771 w 7959"/>
              <a:gd name="T9" fmla="*/ 32 h 3424"/>
              <a:gd name="T10" fmla="*/ 2117 w 7959"/>
              <a:gd name="T11" fmla="*/ 164 h 3424"/>
              <a:gd name="T12" fmla="*/ 2372 w 7959"/>
              <a:gd name="T13" fmla="*/ 320 h 3424"/>
              <a:gd name="T14" fmla="*/ 2693 w 7959"/>
              <a:gd name="T15" fmla="*/ 382 h 3424"/>
              <a:gd name="T16" fmla="*/ 2907 w 7959"/>
              <a:gd name="T17" fmla="*/ 382 h 3424"/>
              <a:gd name="T18" fmla="*/ 3120 w 7959"/>
              <a:gd name="T19" fmla="*/ 382 h 3424"/>
              <a:gd name="T20" fmla="*/ 3376 w 7959"/>
              <a:gd name="T21" fmla="*/ 382 h 3424"/>
              <a:gd name="T22" fmla="*/ 3548 w 7959"/>
              <a:gd name="T23" fmla="*/ 373 h 3424"/>
              <a:gd name="T24" fmla="*/ 4445 w 7959"/>
              <a:gd name="T25" fmla="*/ 373 h 3424"/>
              <a:gd name="T26" fmla="*/ 4684 w 7959"/>
              <a:gd name="T27" fmla="*/ 373 h 3424"/>
              <a:gd name="T28" fmla="*/ 4997 w 7959"/>
              <a:gd name="T29" fmla="*/ 336 h 3424"/>
              <a:gd name="T30" fmla="*/ 5120 w 7959"/>
              <a:gd name="T31" fmla="*/ 40 h 3424"/>
              <a:gd name="T32" fmla="*/ 5285 w 7959"/>
              <a:gd name="T33" fmla="*/ 98 h 3424"/>
              <a:gd name="T34" fmla="*/ 5424 w 7959"/>
              <a:gd name="T35" fmla="*/ 345 h 3424"/>
              <a:gd name="T36" fmla="*/ 5869 w 7959"/>
              <a:gd name="T37" fmla="*/ 382 h 3424"/>
              <a:gd name="T38" fmla="*/ 6099 w 7959"/>
              <a:gd name="T39" fmla="*/ 382 h 3424"/>
              <a:gd name="T40" fmla="*/ 6887 w 7959"/>
              <a:gd name="T41" fmla="*/ 387 h 3424"/>
              <a:gd name="T42" fmla="*/ 6998 w 7959"/>
              <a:gd name="T43" fmla="*/ 426 h 3424"/>
              <a:gd name="T44" fmla="*/ 7069 w 7959"/>
              <a:gd name="T45" fmla="*/ 2438 h 3424"/>
              <a:gd name="T46" fmla="*/ 6947 w 7959"/>
              <a:gd name="T47" fmla="*/ 3283 h 3424"/>
              <a:gd name="T48" fmla="*/ 997 w 7959"/>
              <a:gd name="T49" fmla="*/ 3283 h 3424"/>
              <a:gd name="T50" fmla="*/ 962 w 7959"/>
              <a:gd name="T51" fmla="*/ 2588 h 3424"/>
              <a:gd name="T52" fmla="*/ 962 w 7959"/>
              <a:gd name="T53" fmla="*/ 2541 h 3424"/>
              <a:gd name="T54" fmla="*/ 938 w 7959"/>
              <a:gd name="T55" fmla="*/ 497 h 3424"/>
              <a:gd name="T56" fmla="*/ 954 w 7959"/>
              <a:gd name="T57" fmla="*/ 395 h 3424"/>
              <a:gd name="T58" fmla="*/ 1072 w 7959"/>
              <a:gd name="T59" fmla="*/ 353 h 3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59" h="3424">
                <a:moveTo>
                  <a:pt x="1072" y="353"/>
                </a:moveTo>
                <a:cubicBezTo>
                  <a:pt x="1146" y="347"/>
                  <a:pt x="1311" y="364"/>
                  <a:pt x="1401" y="361"/>
                </a:cubicBezTo>
                <a:cubicBezTo>
                  <a:pt x="1491" y="358"/>
                  <a:pt x="1548" y="356"/>
                  <a:pt x="1615" y="336"/>
                </a:cubicBezTo>
                <a:cubicBezTo>
                  <a:pt x="1682" y="316"/>
                  <a:pt x="1778" y="293"/>
                  <a:pt x="1804" y="242"/>
                </a:cubicBezTo>
                <a:cubicBezTo>
                  <a:pt x="1830" y="191"/>
                  <a:pt x="1719" y="45"/>
                  <a:pt x="1771" y="32"/>
                </a:cubicBezTo>
                <a:cubicBezTo>
                  <a:pt x="1823" y="19"/>
                  <a:pt x="2017" y="116"/>
                  <a:pt x="2117" y="164"/>
                </a:cubicBezTo>
                <a:cubicBezTo>
                  <a:pt x="2217" y="212"/>
                  <a:pt x="2276" y="284"/>
                  <a:pt x="2372" y="320"/>
                </a:cubicBezTo>
                <a:cubicBezTo>
                  <a:pt x="2468" y="356"/>
                  <a:pt x="2604" y="372"/>
                  <a:pt x="2693" y="382"/>
                </a:cubicBezTo>
                <a:cubicBezTo>
                  <a:pt x="2782" y="392"/>
                  <a:pt x="2836" y="382"/>
                  <a:pt x="2907" y="382"/>
                </a:cubicBezTo>
                <a:cubicBezTo>
                  <a:pt x="2978" y="382"/>
                  <a:pt x="3042" y="382"/>
                  <a:pt x="3120" y="382"/>
                </a:cubicBezTo>
                <a:cubicBezTo>
                  <a:pt x="3198" y="382"/>
                  <a:pt x="3305" y="383"/>
                  <a:pt x="3376" y="382"/>
                </a:cubicBezTo>
                <a:cubicBezTo>
                  <a:pt x="3447" y="381"/>
                  <a:pt x="3370" y="374"/>
                  <a:pt x="3548" y="373"/>
                </a:cubicBezTo>
                <a:cubicBezTo>
                  <a:pt x="3726" y="372"/>
                  <a:pt x="4256" y="373"/>
                  <a:pt x="4445" y="373"/>
                </a:cubicBezTo>
                <a:cubicBezTo>
                  <a:pt x="4634" y="373"/>
                  <a:pt x="4592" y="379"/>
                  <a:pt x="4684" y="373"/>
                </a:cubicBezTo>
                <a:cubicBezTo>
                  <a:pt x="4776" y="367"/>
                  <a:pt x="4924" y="391"/>
                  <a:pt x="4997" y="336"/>
                </a:cubicBezTo>
                <a:cubicBezTo>
                  <a:pt x="5070" y="281"/>
                  <a:pt x="5072" y="80"/>
                  <a:pt x="5120" y="40"/>
                </a:cubicBezTo>
                <a:cubicBezTo>
                  <a:pt x="5168" y="0"/>
                  <a:pt x="5234" y="47"/>
                  <a:pt x="5285" y="98"/>
                </a:cubicBezTo>
                <a:cubicBezTo>
                  <a:pt x="5336" y="149"/>
                  <a:pt x="5327" y="298"/>
                  <a:pt x="5424" y="345"/>
                </a:cubicBezTo>
                <a:cubicBezTo>
                  <a:pt x="5521" y="392"/>
                  <a:pt x="5757" y="376"/>
                  <a:pt x="5869" y="382"/>
                </a:cubicBezTo>
                <a:cubicBezTo>
                  <a:pt x="5981" y="388"/>
                  <a:pt x="5929" y="381"/>
                  <a:pt x="6099" y="382"/>
                </a:cubicBezTo>
                <a:cubicBezTo>
                  <a:pt x="6269" y="383"/>
                  <a:pt x="6737" y="380"/>
                  <a:pt x="6887" y="387"/>
                </a:cubicBezTo>
                <a:cubicBezTo>
                  <a:pt x="7037" y="394"/>
                  <a:pt x="6968" y="84"/>
                  <a:pt x="6998" y="426"/>
                </a:cubicBezTo>
                <a:cubicBezTo>
                  <a:pt x="7028" y="768"/>
                  <a:pt x="7077" y="1962"/>
                  <a:pt x="7069" y="2438"/>
                </a:cubicBezTo>
                <a:cubicBezTo>
                  <a:pt x="7061" y="2914"/>
                  <a:pt x="7959" y="3142"/>
                  <a:pt x="6947" y="3283"/>
                </a:cubicBezTo>
                <a:cubicBezTo>
                  <a:pt x="5935" y="3424"/>
                  <a:pt x="1994" y="3399"/>
                  <a:pt x="997" y="3283"/>
                </a:cubicBezTo>
                <a:cubicBezTo>
                  <a:pt x="0" y="3167"/>
                  <a:pt x="968" y="2712"/>
                  <a:pt x="962" y="2588"/>
                </a:cubicBezTo>
                <a:cubicBezTo>
                  <a:pt x="956" y="2464"/>
                  <a:pt x="966" y="2889"/>
                  <a:pt x="962" y="2541"/>
                </a:cubicBezTo>
                <a:cubicBezTo>
                  <a:pt x="958" y="2193"/>
                  <a:pt x="939" y="855"/>
                  <a:pt x="938" y="497"/>
                </a:cubicBezTo>
                <a:cubicBezTo>
                  <a:pt x="937" y="139"/>
                  <a:pt x="932" y="419"/>
                  <a:pt x="954" y="395"/>
                </a:cubicBezTo>
                <a:cubicBezTo>
                  <a:pt x="976" y="371"/>
                  <a:pt x="998" y="359"/>
                  <a:pt x="1072" y="353"/>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6707"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6708" name="Rectangle 4"/>
          <p:cNvSpPr>
            <a:spLocks noGrp="1" noChangeArrowheads="1"/>
          </p:cNvSpPr>
          <p:nvPr>
            <p:ph type="title"/>
          </p:nvPr>
        </p:nvSpPr>
        <p:spPr>
          <a:xfrm>
            <a:off x="457200" y="-207963"/>
            <a:ext cx="8229600" cy="1143001"/>
          </a:xfrm>
        </p:spPr>
        <p:txBody>
          <a:bodyPr/>
          <a:lstStyle/>
          <a:p>
            <a:r>
              <a:rPr lang="en-US" altLang="en-US"/>
              <a:t>Crystal fishing demystified</a:t>
            </a:r>
          </a:p>
        </p:txBody>
      </p:sp>
      <p:grpSp>
        <p:nvGrpSpPr>
          <p:cNvPr id="456709" name="Group 5"/>
          <p:cNvGrpSpPr>
            <a:grpSpLocks/>
          </p:cNvGrpSpPr>
          <p:nvPr/>
        </p:nvGrpSpPr>
        <p:grpSpPr bwMode="auto">
          <a:xfrm>
            <a:off x="396875" y="2192338"/>
            <a:ext cx="6708775" cy="3581400"/>
            <a:chOff x="250" y="1743"/>
            <a:chExt cx="4226" cy="2256"/>
          </a:xfrm>
        </p:grpSpPr>
        <p:sp>
          <p:nvSpPr>
            <p:cNvPr id="456710" name="Freeform 6"/>
            <p:cNvSpPr>
              <a:spLocks/>
            </p:cNvSpPr>
            <p:nvPr/>
          </p:nvSpPr>
          <p:spPr bwMode="auto">
            <a:xfrm>
              <a:off x="250" y="2190"/>
              <a:ext cx="2125" cy="1766"/>
            </a:xfrm>
            <a:custGeom>
              <a:avLst/>
              <a:gdLst>
                <a:gd name="T0" fmla="*/ 2020 w 2125"/>
                <a:gd name="T1" fmla="*/ 1766 h 1766"/>
                <a:gd name="T2" fmla="*/ 2096 w 2125"/>
                <a:gd name="T3" fmla="*/ 1668 h 1766"/>
                <a:gd name="T4" fmla="*/ 1848 w 2125"/>
                <a:gd name="T5" fmla="*/ 1447 h 1766"/>
                <a:gd name="T6" fmla="*/ 1404 w 2125"/>
                <a:gd name="T7" fmla="*/ 1093 h 1766"/>
                <a:gd name="T8" fmla="*/ 1054 w 2125"/>
                <a:gd name="T9" fmla="*/ 911 h 1766"/>
                <a:gd name="T10" fmla="*/ 819 w 2125"/>
                <a:gd name="T11" fmla="*/ 812 h 1766"/>
                <a:gd name="T12" fmla="*/ 711 w 2125"/>
                <a:gd name="T13" fmla="*/ 530 h 1766"/>
                <a:gd name="T14" fmla="*/ 413 w 2125"/>
                <a:gd name="T15" fmla="*/ 398 h 1766"/>
                <a:gd name="T16" fmla="*/ 299 w 2125"/>
                <a:gd name="T17" fmla="*/ 110 h 1766"/>
                <a:gd name="T18" fmla="*/ 0 w 2125"/>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5" h="1766">
                  <a:moveTo>
                    <a:pt x="2020" y="1766"/>
                  </a:moveTo>
                  <a:cubicBezTo>
                    <a:pt x="2033" y="1750"/>
                    <a:pt x="2125" y="1721"/>
                    <a:pt x="2096" y="1668"/>
                  </a:cubicBezTo>
                  <a:cubicBezTo>
                    <a:pt x="2067" y="1615"/>
                    <a:pt x="1963" y="1543"/>
                    <a:pt x="1848" y="1447"/>
                  </a:cubicBezTo>
                  <a:cubicBezTo>
                    <a:pt x="1733" y="1351"/>
                    <a:pt x="1536" y="1182"/>
                    <a:pt x="1404" y="1093"/>
                  </a:cubicBezTo>
                  <a:cubicBezTo>
                    <a:pt x="1272" y="1004"/>
                    <a:pt x="1151" y="958"/>
                    <a:pt x="1054" y="911"/>
                  </a:cubicBezTo>
                  <a:cubicBezTo>
                    <a:pt x="957" y="864"/>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6711" name="Freeform 7"/>
            <p:cNvSpPr>
              <a:spLocks/>
            </p:cNvSpPr>
            <p:nvPr/>
          </p:nvSpPr>
          <p:spPr bwMode="auto">
            <a:xfrm>
              <a:off x="370" y="2137"/>
              <a:ext cx="1930" cy="1804"/>
            </a:xfrm>
            <a:custGeom>
              <a:avLst/>
              <a:gdLst>
                <a:gd name="T0" fmla="*/ 1930 w 1930"/>
                <a:gd name="T1" fmla="*/ 1804 h 1804"/>
                <a:gd name="T2" fmla="*/ 1695 w 1930"/>
                <a:gd name="T3" fmla="*/ 1722 h 1804"/>
                <a:gd name="T4" fmla="*/ 1449 w 1930"/>
                <a:gd name="T5" fmla="*/ 1558 h 1804"/>
                <a:gd name="T6" fmla="*/ 1144 w 1930"/>
                <a:gd name="T7" fmla="*/ 1253 h 1804"/>
                <a:gd name="T8" fmla="*/ 963 w 1930"/>
                <a:gd name="T9" fmla="*/ 1056 h 1804"/>
                <a:gd name="T10" fmla="*/ 819 w 1930"/>
                <a:gd name="T11" fmla="*/ 812 h 1804"/>
                <a:gd name="T12" fmla="*/ 537 w 1930"/>
                <a:gd name="T13" fmla="*/ 706 h 1804"/>
                <a:gd name="T14" fmla="*/ 402 w 1930"/>
                <a:gd name="T15" fmla="*/ 409 h 1804"/>
                <a:gd name="T16" fmla="*/ 113 w 1930"/>
                <a:gd name="T17" fmla="*/ 298 h 1804"/>
                <a:gd name="T18" fmla="*/ 0 w 1930"/>
                <a:gd name="T19" fmla="*/ 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804">
                  <a:moveTo>
                    <a:pt x="1930" y="1804"/>
                  </a:moveTo>
                  <a:cubicBezTo>
                    <a:pt x="1891" y="1790"/>
                    <a:pt x="1775" y="1763"/>
                    <a:pt x="1695" y="1722"/>
                  </a:cubicBezTo>
                  <a:cubicBezTo>
                    <a:pt x="1615" y="1681"/>
                    <a:pt x="1541" y="1636"/>
                    <a:pt x="1449" y="1558"/>
                  </a:cubicBezTo>
                  <a:cubicBezTo>
                    <a:pt x="1357" y="1480"/>
                    <a:pt x="1225" y="1337"/>
                    <a:pt x="1144" y="1253"/>
                  </a:cubicBezTo>
                  <a:cubicBezTo>
                    <a:pt x="1063" y="1169"/>
                    <a:pt x="1017" y="1129"/>
                    <a:pt x="963" y="1056"/>
                  </a:cubicBezTo>
                  <a:cubicBezTo>
                    <a:pt x="909" y="983"/>
                    <a:pt x="890" y="870"/>
                    <a:pt x="819" y="812"/>
                  </a:cubicBezTo>
                  <a:cubicBezTo>
                    <a:pt x="748" y="754"/>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6712" name="Freeform 8"/>
            <p:cNvSpPr>
              <a:spLocks/>
            </p:cNvSpPr>
            <p:nvPr/>
          </p:nvSpPr>
          <p:spPr bwMode="auto">
            <a:xfrm>
              <a:off x="4040" y="1743"/>
              <a:ext cx="436" cy="2256"/>
            </a:xfrm>
            <a:custGeom>
              <a:avLst/>
              <a:gdLst>
                <a:gd name="T0" fmla="*/ 66 w 436"/>
                <a:gd name="T1" fmla="*/ 2256 h 2256"/>
                <a:gd name="T2" fmla="*/ 296 w 436"/>
                <a:gd name="T3" fmla="*/ 2166 h 2256"/>
                <a:gd name="T4" fmla="*/ 403 w 436"/>
                <a:gd name="T5" fmla="*/ 1795 h 2256"/>
                <a:gd name="T6" fmla="*/ 95 w 436"/>
                <a:gd name="T7" fmla="*/ 1393 h 2256"/>
                <a:gd name="T8" fmla="*/ 9 w 436"/>
                <a:gd name="T9" fmla="*/ 1153 h 2256"/>
                <a:gd name="T10" fmla="*/ 143 w 436"/>
                <a:gd name="T11" fmla="*/ 882 h 2256"/>
                <a:gd name="T12" fmla="*/ 37 w 436"/>
                <a:gd name="T13" fmla="*/ 574 h 2256"/>
                <a:gd name="T14" fmla="*/ 172 w 436"/>
                <a:gd name="T15" fmla="*/ 294 h 2256"/>
                <a:gd name="T16" fmla="*/ 50 w 436"/>
                <a:gd name="T17" fmla="*/ 0 h 2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256">
                  <a:moveTo>
                    <a:pt x="66" y="2256"/>
                  </a:moveTo>
                  <a:cubicBezTo>
                    <a:pt x="96" y="2224"/>
                    <a:pt x="240" y="2243"/>
                    <a:pt x="296" y="2166"/>
                  </a:cubicBezTo>
                  <a:cubicBezTo>
                    <a:pt x="352" y="2089"/>
                    <a:pt x="436" y="1924"/>
                    <a:pt x="403" y="1795"/>
                  </a:cubicBezTo>
                  <a:cubicBezTo>
                    <a:pt x="370" y="1666"/>
                    <a:pt x="161" y="1500"/>
                    <a:pt x="95" y="1393"/>
                  </a:cubicBezTo>
                  <a:cubicBezTo>
                    <a:pt x="29" y="1286"/>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6713" name="Freeform 9"/>
            <p:cNvSpPr>
              <a:spLocks/>
            </p:cNvSpPr>
            <p:nvPr/>
          </p:nvSpPr>
          <p:spPr bwMode="auto">
            <a:xfrm>
              <a:off x="3797" y="1780"/>
              <a:ext cx="414" cy="2218"/>
            </a:xfrm>
            <a:custGeom>
              <a:avLst/>
              <a:gdLst>
                <a:gd name="T0" fmla="*/ 350 w 414"/>
                <a:gd name="T1" fmla="*/ 2218 h 2218"/>
                <a:gd name="T2" fmla="*/ 62 w 414"/>
                <a:gd name="T3" fmla="*/ 2022 h 2218"/>
                <a:gd name="T4" fmla="*/ 29 w 414"/>
                <a:gd name="T5" fmla="*/ 1676 h 2218"/>
                <a:gd name="T6" fmla="*/ 235 w 414"/>
                <a:gd name="T7" fmla="*/ 1372 h 2218"/>
                <a:gd name="T8" fmla="*/ 372 w 414"/>
                <a:gd name="T9" fmla="*/ 1152 h 2218"/>
                <a:gd name="T10" fmla="*/ 259 w 414"/>
                <a:gd name="T11" fmla="*/ 873 h 2218"/>
                <a:gd name="T12" fmla="*/ 386 w 414"/>
                <a:gd name="T13" fmla="*/ 573 h 2218"/>
                <a:gd name="T14" fmla="*/ 271 w 414"/>
                <a:gd name="T15" fmla="*/ 285 h 2218"/>
                <a:gd name="T16" fmla="*/ 414 w 414"/>
                <a:gd name="T17"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4" h="2218">
                  <a:moveTo>
                    <a:pt x="350" y="2218"/>
                  </a:moveTo>
                  <a:cubicBezTo>
                    <a:pt x="318" y="2178"/>
                    <a:pt x="115" y="2112"/>
                    <a:pt x="62" y="2022"/>
                  </a:cubicBezTo>
                  <a:cubicBezTo>
                    <a:pt x="9" y="1932"/>
                    <a:pt x="0" y="1784"/>
                    <a:pt x="29" y="1676"/>
                  </a:cubicBezTo>
                  <a:cubicBezTo>
                    <a:pt x="58" y="1568"/>
                    <a:pt x="178" y="1459"/>
                    <a:pt x="235" y="1372"/>
                  </a:cubicBezTo>
                  <a:cubicBezTo>
                    <a:pt x="292" y="1285"/>
                    <a:pt x="368" y="1235"/>
                    <a:pt x="372" y="1152"/>
                  </a:cubicBezTo>
                  <a:cubicBezTo>
                    <a:pt x="376" y="1069"/>
                    <a:pt x="257" y="969"/>
                    <a:pt x="259" y="873"/>
                  </a:cubicBezTo>
                  <a:cubicBezTo>
                    <a:pt x="260" y="777"/>
                    <a:pt x="384" y="671"/>
                    <a:pt x="386" y="573"/>
                  </a:cubicBezTo>
                  <a:cubicBezTo>
                    <a:pt x="387" y="473"/>
                    <a:pt x="266" y="381"/>
                    <a:pt x="271" y="285"/>
                  </a:cubicBezTo>
                  <a:cubicBezTo>
                    <a:pt x="277" y="189"/>
                    <a:pt x="389" y="48"/>
                    <a:pt x="414"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Freeform 2"/>
          <p:cNvSpPr>
            <a:spLocks/>
          </p:cNvSpPr>
          <p:nvPr/>
        </p:nvSpPr>
        <p:spPr bwMode="auto">
          <a:xfrm>
            <a:off x="-1727200" y="3319463"/>
            <a:ext cx="12634913" cy="5657850"/>
          </a:xfrm>
          <a:custGeom>
            <a:avLst/>
            <a:gdLst>
              <a:gd name="T0" fmla="*/ 1072 w 7959"/>
              <a:gd name="T1" fmla="*/ 493 h 3564"/>
              <a:gd name="T2" fmla="*/ 1631 w 7959"/>
              <a:gd name="T3" fmla="*/ 485 h 3564"/>
              <a:gd name="T4" fmla="*/ 1968 w 7959"/>
              <a:gd name="T5" fmla="*/ 468 h 3564"/>
              <a:gd name="T6" fmla="*/ 2117 w 7959"/>
              <a:gd name="T7" fmla="*/ 304 h 3564"/>
              <a:gd name="T8" fmla="*/ 2059 w 7959"/>
              <a:gd name="T9" fmla="*/ 32 h 3564"/>
              <a:gd name="T10" fmla="*/ 2298 w 7959"/>
              <a:gd name="T11" fmla="*/ 114 h 3564"/>
              <a:gd name="T12" fmla="*/ 2372 w 7959"/>
              <a:gd name="T13" fmla="*/ 271 h 3564"/>
              <a:gd name="T14" fmla="*/ 2693 w 7959"/>
              <a:gd name="T15" fmla="*/ 369 h 3564"/>
              <a:gd name="T16" fmla="*/ 2824 w 7959"/>
              <a:gd name="T17" fmla="*/ 427 h 3564"/>
              <a:gd name="T18" fmla="*/ 3030 w 7959"/>
              <a:gd name="T19" fmla="*/ 485 h 3564"/>
              <a:gd name="T20" fmla="*/ 3367 w 7959"/>
              <a:gd name="T21" fmla="*/ 501 h 3564"/>
              <a:gd name="T22" fmla="*/ 3548 w 7959"/>
              <a:gd name="T23" fmla="*/ 513 h 3564"/>
              <a:gd name="T24" fmla="*/ 4445 w 7959"/>
              <a:gd name="T25" fmla="*/ 513 h 3564"/>
              <a:gd name="T26" fmla="*/ 4684 w 7959"/>
              <a:gd name="T27" fmla="*/ 513 h 3564"/>
              <a:gd name="T28" fmla="*/ 4955 w 7959"/>
              <a:gd name="T29" fmla="*/ 410 h 3564"/>
              <a:gd name="T30" fmla="*/ 5145 w 7959"/>
              <a:gd name="T31" fmla="*/ 312 h 3564"/>
              <a:gd name="T32" fmla="*/ 5178 w 7959"/>
              <a:gd name="T33" fmla="*/ 287 h 3564"/>
              <a:gd name="T34" fmla="*/ 5482 w 7959"/>
              <a:gd name="T35" fmla="*/ 452 h 3564"/>
              <a:gd name="T36" fmla="*/ 5869 w 7959"/>
              <a:gd name="T37" fmla="*/ 522 h 3564"/>
              <a:gd name="T38" fmla="*/ 6099 w 7959"/>
              <a:gd name="T39" fmla="*/ 522 h 3564"/>
              <a:gd name="T40" fmla="*/ 6887 w 7959"/>
              <a:gd name="T41" fmla="*/ 527 h 3564"/>
              <a:gd name="T42" fmla="*/ 6998 w 7959"/>
              <a:gd name="T43" fmla="*/ 566 h 3564"/>
              <a:gd name="T44" fmla="*/ 7069 w 7959"/>
              <a:gd name="T45" fmla="*/ 2578 h 3564"/>
              <a:gd name="T46" fmla="*/ 6947 w 7959"/>
              <a:gd name="T47" fmla="*/ 3423 h 3564"/>
              <a:gd name="T48" fmla="*/ 997 w 7959"/>
              <a:gd name="T49" fmla="*/ 3423 h 3564"/>
              <a:gd name="T50" fmla="*/ 962 w 7959"/>
              <a:gd name="T51" fmla="*/ 2728 h 3564"/>
              <a:gd name="T52" fmla="*/ 962 w 7959"/>
              <a:gd name="T53" fmla="*/ 2681 h 3564"/>
              <a:gd name="T54" fmla="*/ 938 w 7959"/>
              <a:gd name="T55" fmla="*/ 637 h 3564"/>
              <a:gd name="T56" fmla="*/ 954 w 7959"/>
              <a:gd name="T57" fmla="*/ 535 h 3564"/>
              <a:gd name="T58" fmla="*/ 1072 w 7959"/>
              <a:gd name="T59" fmla="*/ 493 h 3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59" h="3564">
                <a:moveTo>
                  <a:pt x="1072" y="493"/>
                </a:moveTo>
                <a:cubicBezTo>
                  <a:pt x="1185" y="485"/>
                  <a:pt x="1482" y="489"/>
                  <a:pt x="1631" y="485"/>
                </a:cubicBezTo>
                <a:cubicBezTo>
                  <a:pt x="1780" y="481"/>
                  <a:pt x="1887" y="498"/>
                  <a:pt x="1968" y="468"/>
                </a:cubicBezTo>
                <a:cubicBezTo>
                  <a:pt x="2049" y="438"/>
                  <a:pt x="2102" y="377"/>
                  <a:pt x="2117" y="304"/>
                </a:cubicBezTo>
                <a:cubicBezTo>
                  <a:pt x="2132" y="231"/>
                  <a:pt x="2029" y="64"/>
                  <a:pt x="2059" y="32"/>
                </a:cubicBezTo>
                <a:cubicBezTo>
                  <a:pt x="2089" y="0"/>
                  <a:pt x="2246" y="74"/>
                  <a:pt x="2298" y="114"/>
                </a:cubicBezTo>
                <a:cubicBezTo>
                  <a:pt x="2350" y="154"/>
                  <a:pt x="2306" y="229"/>
                  <a:pt x="2372" y="271"/>
                </a:cubicBezTo>
                <a:cubicBezTo>
                  <a:pt x="2438" y="313"/>
                  <a:pt x="2618" y="343"/>
                  <a:pt x="2693" y="369"/>
                </a:cubicBezTo>
                <a:cubicBezTo>
                  <a:pt x="2768" y="395"/>
                  <a:pt x="2768" y="408"/>
                  <a:pt x="2824" y="427"/>
                </a:cubicBezTo>
                <a:cubicBezTo>
                  <a:pt x="2880" y="446"/>
                  <a:pt x="2940" y="473"/>
                  <a:pt x="3030" y="485"/>
                </a:cubicBezTo>
                <a:cubicBezTo>
                  <a:pt x="3120" y="497"/>
                  <a:pt x="3281" y="496"/>
                  <a:pt x="3367" y="501"/>
                </a:cubicBezTo>
                <a:cubicBezTo>
                  <a:pt x="3453" y="506"/>
                  <a:pt x="3368" y="511"/>
                  <a:pt x="3548" y="513"/>
                </a:cubicBezTo>
                <a:cubicBezTo>
                  <a:pt x="3728" y="515"/>
                  <a:pt x="4256" y="513"/>
                  <a:pt x="4445" y="513"/>
                </a:cubicBezTo>
                <a:cubicBezTo>
                  <a:pt x="4634" y="513"/>
                  <a:pt x="4599" y="530"/>
                  <a:pt x="4684" y="513"/>
                </a:cubicBezTo>
                <a:cubicBezTo>
                  <a:pt x="4769" y="496"/>
                  <a:pt x="4878" y="444"/>
                  <a:pt x="4955" y="410"/>
                </a:cubicBezTo>
                <a:cubicBezTo>
                  <a:pt x="5032" y="376"/>
                  <a:pt x="5108" y="332"/>
                  <a:pt x="5145" y="312"/>
                </a:cubicBezTo>
                <a:cubicBezTo>
                  <a:pt x="5182" y="292"/>
                  <a:pt x="5122" y="264"/>
                  <a:pt x="5178" y="287"/>
                </a:cubicBezTo>
                <a:cubicBezTo>
                  <a:pt x="5234" y="310"/>
                  <a:pt x="5367" y="413"/>
                  <a:pt x="5482" y="452"/>
                </a:cubicBezTo>
                <a:cubicBezTo>
                  <a:pt x="5597" y="491"/>
                  <a:pt x="5766" y="510"/>
                  <a:pt x="5869" y="522"/>
                </a:cubicBezTo>
                <a:cubicBezTo>
                  <a:pt x="5972" y="534"/>
                  <a:pt x="5929" y="521"/>
                  <a:pt x="6099" y="522"/>
                </a:cubicBezTo>
                <a:cubicBezTo>
                  <a:pt x="6269" y="523"/>
                  <a:pt x="6737" y="520"/>
                  <a:pt x="6887" y="527"/>
                </a:cubicBezTo>
                <a:cubicBezTo>
                  <a:pt x="7037" y="534"/>
                  <a:pt x="6968" y="224"/>
                  <a:pt x="6998" y="566"/>
                </a:cubicBezTo>
                <a:cubicBezTo>
                  <a:pt x="7028" y="908"/>
                  <a:pt x="7077" y="2102"/>
                  <a:pt x="7069" y="2578"/>
                </a:cubicBezTo>
                <a:cubicBezTo>
                  <a:pt x="7061" y="3054"/>
                  <a:pt x="7959" y="3282"/>
                  <a:pt x="6947" y="3423"/>
                </a:cubicBezTo>
                <a:cubicBezTo>
                  <a:pt x="5935" y="3564"/>
                  <a:pt x="1994" y="3539"/>
                  <a:pt x="997" y="3423"/>
                </a:cubicBezTo>
                <a:cubicBezTo>
                  <a:pt x="0" y="3307"/>
                  <a:pt x="968" y="2852"/>
                  <a:pt x="962" y="2728"/>
                </a:cubicBezTo>
                <a:cubicBezTo>
                  <a:pt x="956" y="2604"/>
                  <a:pt x="966" y="3029"/>
                  <a:pt x="962" y="2681"/>
                </a:cubicBezTo>
                <a:cubicBezTo>
                  <a:pt x="958" y="2333"/>
                  <a:pt x="939" y="995"/>
                  <a:pt x="938" y="637"/>
                </a:cubicBezTo>
                <a:cubicBezTo>
                  <a:pt x="937" y="279"/>
                  <a:pt x="932" y="559"/>
                  <a:pt x="954" y="535"/>
                </a:cubicBezTo>
                <a:cubicBezTo>
                  <a:pt x="976" y="511"/>
                  <a:pt x="959" y="501"/>
                  <a:pt x="1072" y="493"/>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7731"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7732" name="Rectangle 4"/>
          <p:cNvSpPr>
            <a:spLocks noGrp="1" noChangeArrowheads="1"/>
          </p:cNvSpPr>
          <p:nvPr>
            <p:ph type="title"/>
          </p:nvPr>
        </p:nvSpPr>
        <p:spPr>
          <a:xfrm>
            <a:off x="457200" y="-207963"/>
            <a:ext cx="8229600" cy="1143001"/>
          </a:xfrm>
        </p:spPr>
        <p:txBody>
          <a:bodyPr/>
          <a:lstStyle/>
          <a:p>
            <a:r>
              <a:rPr lang="en-US" altLang="en-US"/>
              <a:t>Crystal fishing demystified</a:t>
            </a:r>
          </a:p>
        </p:txBody>
      </p:sp>
      <p:grpSp>
        <p:nvGrpSpPr>
          <p:cNvPr id="457733" name="Group 5"/>
          <p:cNvGrpSpPr>
            <a:grpSpLocks/>
          </p:cNvGrpSpPr>
          <p:nvPr/>
        </p:nvGrpSpPr>
        <p:grpSpPr bwMode="auto">
          <a:xfrm>
            <a:off x="396875" y="1617663"/>
            <a:ext cx="6708775" cy="3581400"/>
            <a:chOff x="250" y="1743"/>
            <a:chExt cx="4226" cy="2256"/>
          </a:xfrm>
        </p:grpSpPr>
        <p:sp>
          <p:nvSpPr>
            <p:cNvPr id="457734" name="Freeform 6"/>
            <p:cNvSpPr>
              <a:spLocks/>
            </p:cNvSpPr>
            <p:nvPr/>
          </p:nvSpPr>
          <p:spPr bwMode="auto">
            <a:xfrm>
              <a:off x="250" y="2190"/>
              <a:ext cx="2125" cy="1766"/>
            </a:xfrm>
            <a:custGeom>
              <a:avLst/>
              <a:gdLst>
                <a:gd name="T0" fmla="*/ 2020 w 2125"/>
                <a:gd name="T1" fmla="*/ 1766 h 1766"/>
                <a:gd name="T2" fmla="*/ 2096 w 2125"/>
                <a:gd name="T3" fmla="*/ 1668 h 1766"/>
                <a:gd name="T4" fmla="*/ 1848 w 2125"/>
                <a:gd name="T5" fmla="*/ 1447 h 1766"/>
                <a:gd name="T6" fmla="*/ 1404 w 2125"/>
                <a:gd name="T7" fmla="*/ 1093 h 1766"/>
                <a:gd name="T8" fmla="*/ 1054 w 2125"/>
                <a:gd name="T9" fmla="*/ 911 h 1766"/>
                <a:gd name="T10" fmla="*/ 819 w 2125"/>
                <a:gd name="T11" fmla="*/ 812 h 1766"/>
                <a:gd name="T12" fmla="*/ 711 w 2125"/>
                <a:gd name="T13" fmla="*/ 530 h 1766"/>
                <a:gd name="T14" fmla="*/ 413 w 2125"/>
                <a:gd name="T15" fmla="*/ 398 h 1766"/>
                <a:gd name="T16" fmla="*/ 299 w 2125"/>
                <a:gd name="T17" fmla="*/ 110 h 1766"/>
                <a:gd name="T18" fmla="*/ 0 w 2125"/>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5" h="1766">
                  <a:moveTo>
                    <a:pt x="2020" y="1766"/>
                  </a:moveTo>
                  <a:cubicBezTo>
                    <a:pt x="2033" y="1750"/>
                    <a:pt x="2125" y="1721"/>
                    <a:pt x="2096" y="1668"/>
                  </a:cubicBezTo>
                  <a:cubicBezTo>
                    <a:pt x="2067" y="1615"/>
                    <a:pt x="1963" y="1543"/>
                    <a:pt x="1848" y="1447"/>
                  </a:cubicBezTo>
                  <a:cubicBezTo>
                    <a:pt x="1733" y="1351"/>
                    <a:pt x="1536" y="1182"/>
                    <a:pt x="1404" y="1093"/>
                  </a:cubicBezTo>
                  <a:cubicBezTo>
                    <a:pt x="1272" y="1004"/>
                    <a:pt x="1151" y="958"/>
                    <a:pt x="1054" y="911"/>
                  </a:cubicBezTo>
                  <a:cubicBezTo>
                    <a:pt x="957" y="864"/>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7735" name="Freeform 7"/>
            <p:cNvSpPr>
              <a:spLocks/>
            </p:cNvSpPr>
            <p:nvPr/>
          </p:nvSpPr>
          <p:spPr bwMode="auto">
            <a:xfrm>
              <a:off x="370" y="2137"/>
              <a:ext cx="1930" cy="1804"/>
            </a:xfrm>
            <a:custGeom>
              <a:avLst/>
              <a:gdLst>
                <a:gd name="T0" fmla="*/ 1930 w 1930"/>
                <a:gd name="T1" fmla="*/ 1804 h 1804"/>
                <a:gd name="T2" fmla="*/ 1695 w 1930"/>
                <a:gd name="T3" fmla="*/ 1722 h 1804"/>
                <a:gd name="T4" fmla="*/ 1449 w 1930"/>
                <a:gd name="T5" fmla="*/ 1558 h 1804"/>
                <a:gd name="T6" fmla="*/ 1144 w 1930"/>
                <a:gd name="T7" fmla="*/ 1253 h 1804"/>
                <a:gd name="T8" fmla="*/ 963 w 1930"/>
                <a:gd name="T9" fmla="*/ 1056 h 1804"/>
                <a:gd name="T10" fmla="*/ 819 w 1930"/>
                <a:gd name="T11" fmla="*/ 812 h 1804"/>
                <a:gd name="T12" fmla="*/ 537 w 1930"/>
                <a:gd name="T13" fmla="*/ 706 h 1804"/>
                <a:gd name="T14" fmla="*/ 402 w 1930"/>
                <a:gd name="T15" fmla="*/ 409 h 1804"/>
                <a:gd name="T16" fmla="*/ 113 w 1930"/>
                <a:gd name="T17" fmla="*/ 298 h 1804"/>
                <a:gd name="T18" fmla="*/ 0 w 1930"/>
                <a:gd name="T19" fmla="*/ 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804">
                  <a:moveTo>
                    <a:pt x="1930" y="1804"/>
                  </a:moveTo>
                  <a:cubicBezTo>
                    <a:pt x="1891" y="1790"/>
                    <a:pt x="1775" y="1763"/>
                    <a:pt x="1695" y="1722"/>
                  </a:cubicBezTo>
                  <a:cubicBezTo>
                    <a:pt x="1615" y="1681"/>
                    <a:pt x="1541" y="1636"/>
                    <a:pt x="1449" y="1558"/>
                  </a:cubicBezTo>
                  <a:cubicBezTo>
                    <a:pt x="1357" y="1480"/>
                    <a:pt x="1225" y="1337"/>
                    <a:pt x="1144" y="1253"/>
                  </a:cubicBezTo>
                  <a:cubicBezTo>
                    <a:pt x="1063" y="1169"/>
                    <a:pt x="1017" y="1129"/>
                    <a:pt x="963" y="1056"/>
                  </a:cubicBezTo>
                  <a:cubicBezTo>
                    <a:pt x="909" y="983"/>
                    <a:pt x="890" y="870"/>
                    <a:pt x="819" y="812"/>
                  </a:cubicBezTo>
                  <a:cubicBezTo>
                    <a:pt x="748" y="754"/>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7736" name="Freeform 8"/>
            <p:cNvSpPr>
              <a:spLocks/>
            </p:cNvSpPr>
            <p:nvPr/>
          </p:nvSpPr>
          <p:spPr bwMode="auto">
            <a:xfrm>
              <a:off x="4040" y="1743"/>
              <a:ext cx="436" cy="2256"/>
            </a:xfrm>
            <a:custGeom>
              <a:avLst/>
              <a:gdLst>
                <a:gd name="T0" fmla="*/ 66 w 436"/>
                <a:gd name="T1" fmla="*/ 2256 h 2256"/>
                <a:gd name="T2" fmla="*/ 296 w 436"/>
                <a:gd name="T3" fmla="*/ 2166 h 2256"/>
                <a:gd name="T4" fmla="*/ 403 w 436"/>
                <a:gd name="T5" fmla="*/ 1795 h 2256"/>
                <a:gd name="T6" fmla="*/ 95 w 436"/>
                <a:gd name="T7" fmla="*/ 1393 h 2256"/>
                <a:gd name="T8" fmla="*/ 9 w 436"/>
                <a:gd name="T9" fmla="*/ 1153 h 2256"/>
                <a:gd name="T10" fmla="*/ 143 w 436"/>
                <a:gd name="T11" fmla="*/ 882 h 2256"/>
                <a:gd name="T12" fmla="*/ 37 w 436"/>
                <a:gd name="T13" fmla="*/ 574 h 2256"/>
                <a:gd name="T14" fmla="*/ 172 w 436"/>
                <a:gd name="T15" fmla="*/ 294 h 2256"/>
                <a:gd name="T16" fmla="*/ 50 w 436"/>
                <a:gd name="T17" fmla="*/ 0 h 2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256">
                  <a:moveTo>
                    <a:pt x="66" y="2256"/>
                  </a:moveTo>
                  <a:cubicBezTo>
                    <a:pt x="96" y="2224"/>
                    <a:pt x="240" y="2243"/>
                    <a:pt x="296" y="2166"/>
                  </a:cubicBezTo>
                  <a:cubicBezTo>
                    <a:pt x="352" y="2089"/>
                    <a:pt x="436" y="1924"/>
                    <a:pt x="403" y="1795"/>
                  </a:cubicBezTo>
                  <a:cubicBezTo>
                    <a:pt x="370" y="1666"/>
                    <a:pt x="161" y="1500"/>
                    <a:pt x="95" y="1393"/>
                  </a:cubicBezTo>
                  <a:cubicBezTo>
                    <a:pt x="29" y="1286"/>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7737" name="Freeform 9"/>
            <p:cNvSpPr>
              <a:spLocks/>
            </p:cNvSpPr>
            <p:nvPr/>
          </p:nvSpPr>
          <p:spPr bwMode="auto">
            <a:xfrm>
              <a:off x="3797" y="1780"/>
              <a:ext cx="414" cy="2218"/>
            </a:xfrm>
            <a:custGeom>
              <a:avLst/>
              <a:gdLst>
                <a:gd name="T0" fmla="*/ 350 w 414"/>
                <a:gd name="T1" fmla="*/ 2218 h 2218"/>
                <a:gd name="T2" fmla="*/ 62 w 414"/>
                <a:gd name="T3" fmla="*/ 2022 h 2218"/>
                <a:gd name="T4" fmla="*/ 29 w 414"/>
                <a:gd name="T5" fmla="*/ 1676 h 2218"/>
                <a:gd name="T6" fmla="*/ 235 w 414"/>
                <a:gd name="T7" fmla="*/ 1372 h 2218"/>
                <a:gd name="T8" fmla="*/ 372 w 414"/>
                <a:gd name="T9" fmla="*/ 1152 h 2218"/>
                <a:gd name="T10" fmla="*/ 259 w 414"/>
                <a:gd name="T11" fmla="*/ 873 h 2218"/>
                <a:gd name="T12" fmla="*/ 386 w 414"/>
                <a:gd name="T13" fmla="*/ 573 h 2218"/>
                <a:gd name="T14" fmla="*/ 271 w 414"/>
                <a:gd name="T15" fmla="*/ 285 h 2218"/>
                <a:gd name="T16" fmla="*/ 414 w 414"/>
                <a:gd name="T17"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4" h="2218">
                  <a:moveTo>
                    <a:pt x="350" y="2218"/>
                  </a:moveTo>
                  <a:cubicBezTo>
                    <a:pt x="318" y="2178"/>
                    <a:pt x="115" y="2112"/>
                    <a:pt x="62" y="2022"/>
                  </a:cubicBezTo>
                  <a:cubicBezTo>
                    <a:pt x="9" y="1932"/>
                    <a:pt x="0" y="1784"/>
                    <a:pt x="29" y="1676"/>
                  </a:cubicBezTo>
                  <a:cubicBezTo>
                    <a:pt x="58" y="1568"/>
                    <a:pt x="178" y="1459"/>
                    <a:pt x="235" y="1372"/>
                  </a:cubicBezTo>
                  <a:cubicBezTo>
                    <a:pt x="292" y="1285"/>
                    <a:pt x="368" y="1235"/>
                    <a:pt x="372" y="1152"/>
                  </a:cubicBezTo>
                  <a:cubicBezTo>
                    <a:pt x="376" y="1069"/>
                    <a:pt x="257" y="969"/>
                    <a:pt x="259" y="873"/>
                  </a:cubicBezTo>
                  <a:cubicBezTo>
                    <a:pt x="260" y="777"/>
                    <a:pt x="384" y="671"/>
                    <a:pt x="386" y="573"/>
                  </a:cubicBezTo>
                  <a:cubicBezTo>
                    <a:pt x="387" y="473"/>
                    <a:pt x="266" y="381"/>
                    <a:pt x="271" y="285"/>
                  </a:cubicBezTo>
                  <a:cubicBezTo>
                    <a:pt x="277" y="189"/>
                    <a:pt x="389" y="48"/>
                    <a:pt x="414"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angle 2"/>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8755" name="Freeform 3"/>
          <p:cNvSpPr>
            <a:spLocks/>
          </p:cNvSpPr>
          <p:nvPr/>
        </p:nvSpPr>
        <p:spPr bwMode="auto">
          <a:xfrm>
            <a:off x="-1727200" y="2754313"/>
            <a:ext cx="12634913" cy="6223000"/>
          </a:xfrm>
          <a:custGeom>
            <a:avLst/>
            <a:gdLst>
              <a:gd name="T0" fmla="*/ 1072 w 7959"/>
              <a:gd name="T1" fmla="*/ 849 h 3920"/>
              <a:gd name="T2" fmla="*/ 1631 w 7959"/>
              <a:gd name="T3" fmla="*/ 841 h 3920"/>
              <a:gd name="T4" fmla="*/ 1968 w 7959"/>
              <a:gd name="T5" fmla="*/ 824 h 3920"/>
              <a:gd name="T6" fmla="*/ 2314 w 7959"/>
              <a:gd name="T7" fmla="*/ 799 h 3920"/>
              <a:gd name="T8" fmla="*/ 2380 w 7959"/>
              <a:gd name="T9" fmla="*/ 569 h 3920"/>
              <a:gd name="T10" fmla="*/ 2380 w 7959"/>
              <a:gd name="T11" fmla="*/ 372 h 3920"/>
              <a:gd name="T12" fmla="*/ 2133 w 7959"/>
              <a:gd name="T13" fmla="*/ 92 h 3920"/>
              <a:gd name="T14" fmla="*/ 2322 w 7959"/>
              <a:gd name="T15" fmla="*/ 158 h 3920"/>
              <a:gd name="T16" fmla="*/ 2487 w 7959"/>
              <a:gd name="T17" fmla="*/ 306 h 3920"/>
              <a:gd name="T18" fmla="*/ 2750 w 7959"/>
              <a:gd name="T19" fmla="*/ 413 h 3920"/>
              <a:gd name="T20" fmla="*/ 3005 w 7959"/>
              <a:gd name="T21" fmla="*/ 594 h 3920"/>
              <a:gd name="T22" fmla="*/ 3285 w 7959"/>
              <a:gd name="T23" fmla="*/ 783 h 3920"/>
              <a:gd name="T24" fmla="*/ 3540 w 7959"/>
              <a:gd name="T25" fmla="*/ 832 h 3920"/>
              <a:gd name="T26" fmla="*/ 3861 w 7959"/>
              <a:gd name="T27" fmla="*/ 865 h 3920"/>
              <a:gd name="T28" fmla="*/ 4445 w 7959"/>
              <a:gd name="T29" fmla="*/ 869 h 3920"/>
              <a:gd name="T30" fmla="*/ 4741 w 7959"/>
              <a:gd name="T31" fmla="*/ 791 h 3920"/>
              <a:gd name="T32" fmla="*/ 4873 w 7959"/>
              <a:gd name="T33" fmla="*/ 610 h 3920"/>
              <a:gd name="T34" fmla="*/ 4955 w 7959"/>
              <a:gd name="T35" fmla="*/ 478 h 3920"/>
              <a:gd name="T36" fmla="*/ 5128 w 7959"/>
              <a:gd name="T37" fmla="*/ 223 h 3920"/>
              <a:gd name="T38" fmla="*/ 5186 w 7959"/>
              <a:gd name="T39" fmla="*/ 1 h 3920"/>
              <a:gd name="T40" fmla="*/ 5219 w 7959"/>
              <a:gd name="T41" fmla="*/ 232 h 3920"/>
              <a:gd name="T42" fmla="*/ 5383 w 7959"/>
              <a:gd name="T43" fmla="*/ 487 h 3920"/>
              <a:gd name="T44" fmla="*/ 5564 w 7959"/>
              <a:gd name="T45" fmla="*/ 684 h 3920"/>
              <a:gd name="T46" fmla="*/ 5754 w 7959"/>
              <a:gd name="T47" fmla="*/ 849 h 3920"/>
              <a:gd name="T48" fmla="*/ 6099 w 7959"/>
              <a:gd name="T49" fmla="*/ 878 h 3920"/>
              <a:gd name="T50" fmla="*/ 6887 w 7959"/>
              <a:gd name="T51" fmla="*/ 883 h 3920"/>
              <a:gd name="T52" fmla="*/ 6998 w 7959"/>
              <a:gd name="T53" fmla="*/ 922 h 3920"/>
              <a:gd name="T54" fmla="*/ 7069 w 7959"/>
              <a:gd name="T55" fmla="*/ 2934 h 3920"/>
              <a:gd name="T56" fmla="*/ 6947 w 7959"/>
              <a:gd name="T57" fmla="*/ 3779 h 3920"/>
              <a:gd name="T58" fmla="*/ 997 w 7959"/>
              <a:gd name="T59" fmla="*/ 3779 h 3920"/>
              <a:gd name="T60" fmla="*/ 962 w 7959"/>
              <a:gd name="T61" fmla="*/ 3084 h 3920"/>
              <a:gd name="T62" fmla="*/ 962 w 7959"/>
              <a:gd name="T63" fmla="*/ 3037 h 3920"/>
              <a:gd name="T64" fmla="*/ 938 w 7959"/>
              <a:gd name="T65" fmla="*/ 993 h 3920"/>
              <a:gd name="T66" fmla="*/ 954 w 7959"/>
              <a:gd name="T67" fmla="*/ 891 h 3920"/>
              <a:gd name="T68" fmla="*/ 1072 w 7959"/>
              <a:gd name="T69" fmla="*/ 849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59" h="3920">
                <a:moveTo>
                  <a:pt x="1072" y="849"/>
                </a:moveTo>
                <a:cubicBezTo>
                  <a:pt x="1185" y="841"/>
                  <a:pt x="1482" y="845"/>
                  <a:pt x="1631" y="841"/>
                </a:cubicBezTo>
                <a:cubicBezTo>
                  <a:pt x="1780" y="837"/>
                  <a:pt x="1854" y="831"/>
                  <a:pt x="1968" y="824"/>
                </a:cubicBezTo>
                <a:cubicBezTo>
                  <a:pt x="2082" y="817"/>
                  <a:pt x="2245" y="841"/>
                  <a:pt x="2314" y="799"/>
                </a:cubicBezTo>
                <a:cubicBezTo>
                  <a:pt x="2383" y="757"/>
                  <a:pt x="2369" y="640"/>
                  <a:pt x="2380" y="569"/>
                </a:cubicBezTo>
                <a:cubicBezTo>
                  <a:pt x="2391" y="498"/>
                  <a:pt x="2421" y="451"/>
                  <a:pt x="2380" y="372"/>
                </a:cubicBezTo>
                <a:cubicBezTo>
                  <a:pt x="2339" y="293"/>
                  <a:pt x="2143" y="128"/>
                  <a:pt x="2133" y="92"/>
                </a:cubicBezTo>
                <a:cubicBezTo>
                  <a:pt x="2123" y="56"/>
                  <a:pt x="2263" y="122"/>
                  <a:pt x="2322" y="158"/>
                </a:cubicBezTo>
                <a:cubicBezTo>
                  <a:pt x="2381" y="194"/>
                  <a:pt x="2416" y="264"/>
                  <a:pt x="2487" y="306"/>
                </a:cubicBezTo>
                <a:cubicBezTo>
                  <a:pt x="2558" y="348"/>
                  <a:pt x="2664" y="365"/>
                  <a:pt x="2750" y="413"/>
                </a:cubicBezTo>
                <a:cubicBezTo>
                  <a:pt x="2836" y="461"/>
                  <a:pt x="2916" y="532"/>
                  <a:pt x="3005" y="594"/>
                </a:cubicBezTo>
                <a:cubicBezTo>
                  <a:pt x="3094" y="656"/>
                  <a:pt x="3196" y="743"/>
                  <a:pt x="3285" y="783"/>
                </a:cubicBezTo>
                <a:cubicBezTo>
                  <a:pt x="3374" y="823"/>
                  <a:pt x="3444" y="818"/>
                  <a:pt x="3540" y="832"/>
                </a:cubicBezTo>
                <a:cubicBezTo>
                  <a:pt x="3636" y="846"/>
                  <a:pt x="3710" y="859"/>
                  <a:pt x="3861" y="865"/>
                </a:cubicBezTo>
                <a:cubicBezTo>
                  <a:pt x="4012" y="871"/>
                  <a:pt x="4298" y="881"/>
                  <a:pt x="4445" y="869"/>
                </a:cubicBezTo>
                <a:cubicBezTo>
                  <a:pt x="4592" y="857"/>
                  <a:pt x="4670" y="834"/>
                  <a:pt x="4741" y="791"/>
                </a:cubicBezTo>
                <a:cubicBezTo>
                  <a:pt x="4812" y="748"/>
                  <a:pt x="4837" y="662"/>
                  <a:pt x="4873" y="610"/>
                </a:cubicBezTo>
                <a:cubicBezTo>
                  <a:pt x="4909" y="558"/>
                  <a:pt x="4913" y="542"/>
                  <a:pt x="4955" y="478"/>
                </a:cubicBezTo>
                <a:cubicBezTo>
                  <a:pt x="4997" y="414"/>
                  <a:pt x="5090" y="303"/>
                  <a:pt x="5128" y="223"/>
                </a:cubicBezTo>
                <a:cubicBezTo>
                  <a:pt x="5166" y="143"/>
                  <a:pt x="5171" y="0"/>
                  <a:pt x="5186" y="1"/>
                </a:cubicBezTo>
                <a:cubicBezTo>
                  <a:pt x="5201" y="2"/>
                  <a:pt x="5186" y="151"/>
                  <a:pt x="5219" y="232"/>
                </a:cubicBezTo>
                <a:cubicBezTo>
                  <a:pt x="5252" y="313"/>
                  <a:pt x="5326" y="412"/>
                  <a:pt x="5383" y="487"/>
                </a:cubicBezTo>
                <a:cubicBezTo>
                  <a:pt x="5440" y="562"/>
                  <a:pt x="5502" y="624"/>
                  <a:pt x="5564" y="684"/>
                </a:cubicBezTo>
                <a:cubicBezTo>
                  <a:pt x="5626" y="744"/>
                  <a:pt x="5665" y="817"/>
                  <a:pt x="5754" y="849"/>
                </a:cubicBezTo>
                <a:cubicBezTo>
                  <a:pt x="5843" y="881"/>
                  <a:pt x="5910" y="872"/>
                  <a:pt x="6099" y="878"/>
                </a:cubicBezTo>
                <a:cubicBezTo>
                  <a:pt x="6288" y="884"/>
                  <a:pt x="6737" y="876"/>
                  <a:pt x="6887" y="883"/>
                </a:cubicBezTo>
                <a:cubicBezTo>
                  <a:pt x="7037" y="890"/>
                  <a:pt x="6968" y="580"/>
                  <a:pt x="6998" y="922"/>
                </a:cubicBezTo>
                <a:cubicBezTo>
                  <a:pt x="7028" y="1264"/>
                  <a:pt x="7077" y="2458"/>
                  <a:pt x="7069" y="2934"/>
                </a:cubicBezTo>
                <a:cubicBezTo>
                  <a:pt x="7061" y="3410"/>
                  <a:pt x="7959" y="3638"/>
                  <a:pt x="6947" y="3779"/>
                </a:cubicBezTo>
                <a:cubicBezTo>
                  <a:pt x="5935" y="3920"/>
                  <a:pt x="1994" y="3895"/>
                  <a:pt x="997" y="3779"/>
                </a:cubicBezTo>
                <a:cubicBezTo>
                  <a:pt x="0" y="3663"/>
                  <a:pt x="968" y="3208"/>
                  <a:pt x="962" y="3084"/>
                </a:cubicBezTo>
                <a:cubicBezTo>
                  <a:pt x="956" y="2960"/>
                  <a:pt x="966" y="3385"/>
                  <a:pt x="962" y="3037"/>
                </a:cubicBezTo>
                <a:cubicBezTo>
                  <a:pt x="958" y="2689"/>
                  <a:pt x="939" y="1351"/>
                  <a:pt x="938" y="993"/>
                </a:cubicBezTo>
                <a:cubicBezTo>
                  <a:pt x="937" y="635"/>
                  <a:pt x="932" y="915"/>
                  <a:pt x="954" y="891"/>
                </a:cubicBezTo>
                <a:cubicBezTo>
                  <a:pt x="976" y="867"/>
                  <a:pt x="959" y="857"/>
                  <a:pt x="1072" y="849"/>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8756" name="Rectangle 4"/>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8757" name="Rectangle 5"/>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8758" name="Rectangle 6"/>
          <p:cNvSpPr>
            <a:spLocks noGrp="1" noChangeArrowheads="1"/>
          </p:cNvSpPr>
          <p:nvPr>
            <p:ph type="title"/>
          </p:nvPr>
        </p:nvSpPr>
        <p:spPr>
          <a:xfrm>
            <a:off x="457200" y="-207963"/>
            <a:ext cx="8229600" cy="1143001"/>
          </a:xfrm>
        </p:spPr>
        <p:txBody>
          <a:bodyPr/>
          <a:lstStyle/>
          <a:p>
            <a:r>
              <a:rPr lang="en-US" altLang="en-US"/>
              <a:t>Crystal fishing demystified</a:t>
            </a:r>
          </a:p>
        </p:txBody>
      </p:sp>
      <p:grpSp>
        <p:nvGrpSpPr>
          <p:cNvPr id="458759" name="Group 7"/>
          <p:cNvGrpSpPr>
            <a:grpSpLocks/>
          </p:cNvGrpSpPr>
          <p:nvPr/>
        </p:nvGrpSpPr>
        <p:grpSpPr bwMode="auto">
          <a:xfrm>
            <a:off x="396875" y="1041400"/>
            <a:ext cx="6708775" cy="3581400"/>
            <a:chOff x="250" y="1743"/>
            <a:chExt cx="4226" cy="2256"/>
          </a:xfrm>
        </p:grpSpPr>
        <p:sp>
          <p:nvSpPr>
            <p:cNvPr id="458760" name="Freeform 8"/>
            <p:cNvSpPr>
              <a:spLocks/>
            </p:cNvSpPr>
            <p:nvPr/>
          </p:nvSpPr>
          <p:spPr bwMode="auto">
            <a:xfrm>
              <a:off x="250" y="2190"/>
              <a:ext cx="2125" cy="1766"/>
            </a:xfrm>
            <a:custGeom>
              <a:avLst/>
              <a:gdLst>
                <a:gd name="T0" fmla="*/ 2020 w 2125"/>
                <a:gd name="T1" fmla="*/ 1766 h 1766"/>
                <a:gd name="T2" fmla="*/ 2096 w 2125"/>
                <a:gd name="T3" fmla="*/ 1668 h 1766"/>
                <a:gd name="T4" fmla="*/ 1848 w 2125"/>
                <a:gd name="T5" fmla="*/ 1447 h 1766"/>
                <a:gd name="T6" fmla="*/ 1404 w 2125"/>
                <a:gd name="T7" fmla="*/ 1093 h 1766"/>
                <a:gd name="T8" fmla="*/ 1054 w 2125"/>
                <a:gd name="T9" fmla="*/ 911 h 1766"/>
                <a:gd name="T10" fmla="*/ 819 w 2125"/>
                <a:gd name="T11" fmla="*/ 812 h 1766"/>
                <a:gd name="T12" fmla="*/ 711 w 2125"/>
                <a:gd name="T13" fmla="*/ 530 h 1766"/>
                <a:gd name="T14" fmla="*/ 413 w 2125"/>
                <a:gd name="T15" fmla="*/ 398 h 1766"/>
                <a:gd name="T16" fmla="*/ 299 w 2125"/>
                <a:gd name="T17" fmla="*/ 110 h 1766"/>
                <a:gd name="T18" fmla="*/ 0 w 2125"/>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5" h="1766">
                  <a:moveTo>
                    <a:pt x="2020" y="1766"/>
                  </a:moveTo>
                  <a:cubicBezTo>
                    <a:pt x="2033" y="1750"/>
                    <a:pt x="2125" y="1721"/>
                    <a:pt x="2096" y="1668"/>
                  </a:cubicBezTo>
                  <a:cubicBezTo>
                    <a:pt x="2067" y="1615"/>
                    <a:pt x="1963" y="1543"/>
                    <a:pt x="1848" y="1447"/>
                  </a:cubicBezTo>
                  <a:cubicBezTo>
                    <a:pt x="1733" y="1351"/>
                    <a:pt x="1536" y="1182"/>
                    <a:pt x="1404" y="1093"/>
                  </a:cubicBezTo>
                  <a:cubicBezTo>
                    <a:pt x="1272" y="1004"/>
                    <a:pt x="1151" y="958"/>
                    <a:pt x="1054" y="911"/>
                  </a:cubicBezTo>
                  <a:cubicBezTo>
                    <a:pt x="957" y="864"/>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8761" name="Freeform 9"/>
            <p:cNvSpPr>
              <a:spLocks/>
            </p:cNvSpPr>
            <p:nvPr/>
          </p:nvSpPr>
          <p:spPr bwMode="auto">
            <a:xfrm>
              <a:off x="370" y="2137"/>
              <a:ext cx="1930" cy="1804"/>
            </a:xfrm>
            <a:custGeom>
              <a:avLst/>
              <a:gdLst>
                <a:gd name="T0" fmla="*/ 1930 w 1930"/>
                <a:gd name="T1" fmla="*/ 1804 h 1804"/>
                <a:gd name="T2" fmla="*/ 1695 w 1930"/>
                <a:gd name="T3" fmla="*/ 1722 h 1804"/>
                <a:gd name="T4" fmla="*/ 1449 w 1930"/>
                <a:gd name="T5" fmla="*/ 1558 h 1804"/>
                <a:gd name="T6" fmla="*/ 1144 w 1930"/>
                <a:gd name="T7" fmla="*/ 1253 h 1804"/>
                <a:gd name="T8" fmla="*/ 963 w 1930"/>
                <a:gd name="T9" fmla="*/ 1056 h 1804"/>
                <a:gd name="T10" fmla="*/ 819 w 1930"/>
                <a:gd name="T11" fmla="*/ 812 h 1804"/>
                <a:gd name="T12" fmla="*/ 537 w 1930"/>
                <a:gd name="T13" fmla="*/ 706 h 1804"/>
                <a:gd name="T14" fmla="*/ 402 w 1930"/>
                <a:gd name="T15" fmla="*/ 409 h 1804"/>
                <a:gd name="T16" fmla="*/ 113 w 1930"/>
                <a:gd name="T17" fmla="*/ 298 h 1804"/>
                <a:gd name="T18" fmla="*/ 0 w 1930"/>
                <a:gd name="T19" fmla="*/ 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804">
                  <a:moveTo>
                    <a:pt x="1930" y="1804"/>
                  </a:moveTo>
                  <a:cubicBezTo>
                    <a:pt x="1891" y="1790"/>
                    <a:pt x="1775" y="1763"/>
                    <a:pt x="1695" y="1722"/>
                  </a:cubicBezTo>
                  <a:cubicBezTo>
                    <a:pt x="1615" y="1681"/>
                    <a:pt x="1541" y="1636"/>
                    <a:pt x="1449" y="1558"/>
                  </a:cubicBezTo>
                  <a:cubicBezTo>
                    <a:pt x="1357" y="1480"/>
                    <a:pt x="1225" y="1337"/>
                    <a:pt x="1144" y="1253"/>
                  </a:cubicBezTo>
                  <a:cubicBezTo>
                    <a:pt x="1063" y="1169"/>
                    <a:pt x="1017" y="1129"/>
                    <a:pt x="963" y="1056"/>
                  </a:cubicBezTo>
                  <a:cubicBezTo>
                    <a:pt x="909" y="983"/>
                    <a:pt x="890" y="870"/>
                    <a:pt x="819" y="812"/>
                  </a:cubicBezTo>
                  <a:cubicBezTo>
                    <a:pt x="748" y="754"/>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8762" name="Freeform 10"/>
            <p:cNvSpPr>
              <a:spLocks/>
            </p:cNvSpPr>
            <p:nvPr/>
          </p:nvSpPr>
          <p:spPr bwMode="auto">
            <a:xfrm>
              <a:off x="4040" y="1743"/>
              <a:ext cx="436" cy="2256"/>
            </a:xfrm>
            <a:custGeom>
              <a:avLst/>
              <a:gdLst>
                <a:gd name="T0" fmla="*/ 66 w 436"/>
                <a:gd name="T1" fmla="*/ 2256 h 2256"/>
                <a:gd name="T2" fmla="*/ 296 w 436"/>
                <a:gd name="T3" fmla="*/ 2166 h 2256"/>
                <a:gd name="T4" fmla="*/ 403 w 436"/>
                <a:gd name="T5" fmla="*/ 1795 h 2256"/>
                <a:gd name="T6" fmla="*/ 95 w 436"/>
                <a:gd name="T7" fmla="*/ 1393 h 2256"/>
                <a:gd name="T8" fmla="*/ 9 w 436"/>
                <a:gd name="T9" fmla="*/ 1153 h 2256"/>
                <a:gd name="T10" fmla="*/ 143 w 436"/>
                <a:gd name="T11" fmla="*/ 882 h 2256"/>
                <a:gd name="T12" fmla="*/ 37 w 436"/>
                <a:gd name="T13" fmla="*/ 574 h 2256"/>
                <a:gd name="T14" fmla="*/ 172 w 436"/>
                <a:gd name="T15" fmla="*/ 294 h 2256"/>
                <a:gd name="T16" fmla="*/ 50 w 436"/>
                <a:gd name="T17" fmla="*/ 0 h 2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256">
                  <a:moveTo>
                    <a:pt x="66" y="2256"/>
                  </a:moveTo>
                  <a:cubicBezTo>
                    <a:pt x="96" y="2224"/>
                    <a:pt x="240" y="2243"/>
                    <a:pt x="296" y="2166"/>
                  </a:cubicBezTo>
                  <a:cubicBezTo>
                    <a:pt x="352" y="2089"/>
                    <a:pt x="436" y="1924"/>
                    <a:pt x="403" y="1795"/>
                  </a:cubicBezTo>
                  <a:cubicBezTo>
                    <a:pt x="370" y="1666"/>
                    <a:pt x="161" y="1500"/>
                    <a:pt x="95" y="1393"/>
                  </a:cubicBezTo>
                  <a:cubicBezTo>
                    <a:pt x="29" y="1286"/>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8763" name="Freeform 11"/>
            <p:cNvSpPr>
              <a:spLocks/>
            </p:cNvSpPr>
            <p:nvPr/>
          </p:nvSpPr>
          <p:spPr bwMode="auto">
            <a:xfrm>
              <a:off x="3797" y="1780"/>
              <a:ext cx="414" cy="2218"/>
            </a:xfrm>
            <a:custGeom>
              <a:avLst/>
              <a:gdLst>
                <a:gd name="T0" fmla="*/ 350 w 414"/>
                <a:gd name="T1" fmla="*/ 2218 h 2218"/>
                <a:gd name="T2" fmla="*/ 62 w 414"/>
                <a:gd name="T3" fmla="*/ 2022 h 2218"/>
                <a:gd name="T4" fmla="*/ 29 w 414"/>
                <a:gd name="T5" fmla="*/ 1676 h 2218"/>
                <a:gd name="T6" fmla="*/ 235 w 414"/>
                <a:gd name="T7" fmla="*/ 1372 h 2218"/>
                <a:gd name="T8" fmla="*/ 372 w 414"/>
                <a:gd name="T9" fmla="*/ 1152 h 2218"/>
                <a:gd name="T10" fmla="*/ 259 w 414"/>
                <a:gd name="T11" fmla="*/ 873 h 2218"/>
                <a:gd name="T12" fmla="*/ 386 w 414"/>
                <a:gd name="T13" fmla="*/ 573 h 2218"/>
                <a:gd name="T14" fmla="*/ 271 w 414"/>
                <a:gd name="T15" fmla="*/ 285 h 2218"/>
                <a:gd name="T16" fmla="*/ 414 w 414"/>
                <a:gd name="T17"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4" h="2218">
                  <a:moveTo>
                    <a:pt x="350" y="2218"/>
                  </a:moveTo>
                  <a:cubicBezTo>
                    <a:pt x="318" y="2178"/>
                    <a:pt x="115" y="2112"/>
                    <a:pt x="62" y="2022"/>
                  </a:cubicBezTo>
                  <a:cubicBezTo>
                    <a:pt x="9" y="1932"/>
                    <a:pt x="0" y="1784"/>
                    <a:pt x="29" y="1676"/>
                  </a:cubicBezTo>
                  <a:cubicBezTo>
                    <a:pt x="58" y="1568"/>
                    <a:pt x="178" y="1459"/>
                    <a:pt x="235" y="1372"/>
                  </a:cubicBezTo>
                  <a:cubicBezTo>
                    <a:pt x="292" y="1285"/>
                    <a:pt x="368" y="1235"/>
                    <a:pt x="372" y="1152"/>
                  </a:cubicBezTo>
                  <a:cubicBezTo>
                    <a:pt x="376" y="1069"/>
                    <a:pt x="257" y="969"/>
                    <a:pt x="259" y="873"/>
                  </a:cubicBezTo>
                  <a:cubicBezTo>
                    <a:pt x="260" y="777"/>
                    <a:pt x="384" y="671"/>
                    <a:pt x="386" y="573"/>
                  </a:cubicBezTo>
                  <a:cubicBezTo>
                    <a:pt x="387" y="473"/>
                    <a:pt x="266" y="381"/>
                    <a:pt x="271" y="285"/>
                  </a:cubicBezTo>
                  <a:cubicBezTo>
                    <a:pt x="277" y="189"/>
                    <a:pt x="389" y="48"/>
                    <a:pt x="414"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Freeform 2"/>
          <p:cNvSpPr>
            <a:spLocks/>
          </p:cNvSpPr>
          <p:nvPr/>
        </p:nvSpPr>
        <p:spPr bwMode="auto">
          <a:xfrm>
            <a:off x="-1727200" y="2389188"/>
            <a:ext cx="12634913" cy="6588125"/>
          </a:xfrm>
          <a:custGeom>
            <a:avLst/>
            <a:gdLst>
              <a:gd name="T0" fmla="*/ 1072 w 7959"/>
              <a:gd name="T1" fmla="*/ 1079 h 4150"/>
              <a:gd name="T2" fmla="*/ 1631 w 7959"/>
              <a:gd name="T3" fmla="*/ 1071 h 4150"/>
              <a:gd name="T4" fmla="*/ 1968 w 7959"/>
              <a:gd name="T5" fmla="*/ 1054 h 4150"/>
              <a:gd name="T6" fmla="*/ 2314 w 7959"/>
              <a:gd name="T7" fmla="*/ 1029 h 4150"/>
              <a:gd name="T8" fmla="*/ 2495 w 7959"/>
              <a:gd name="T9" fmla="*/ 741 h 4150"/>
              <a:gd name="T10" fmla="*/ 2454 w 7959"/>
              <a:gd name="T11" fmla="*/ 388 h 4150"/>
              <a:gd name="T12" fmla="*/ 2289 w 7959"/>
              <a:gd name="T13" fmla="*/ 165 h 4150"/>
              <a:gd name="T14" fmla="*/ 2174 w 7959"/>
              <a:gd name="T15" fmla="*/ 91 h 4150"/>
              <a:gd name="T16" fmla="*/ 2306 w 7959"/>
              <a:gd name="T17" fmla="*/ 1 h 4150"/>
              <a:gd name="T18" fmla="*/ 2372 w 7959"/>
              <a:gd name="T19" fmla="*/ 83 h 4150"/>
              <a:gd name="T20" fmla="*/ 2479 w 7959"/>
              <a:gd name="T21" fmla="*/ 157 h 4150"/>
              <a:gd name="T22" fmla="*/ 2734 w 7959"/>
              <a:gd name="T23" fmla="*/ 281 h 4150"/>
              <a:gd name="T24" fmla="*/ 3022 w 7959"/>
              <a:gd name="T25" fmla="*/ 478 h 4150"/>
              <a:gd name="T26" fmla="*/ 3376 w 7959"/>
              <a:gd name="T27" fmla="*/ 766 h 4150"/>
              <a:gd name="T28" fmla="*/ 3581 w 7959"/>
              <a:gd name="T29" fmla="*/ 1005 h 4150"/>
              <a:gd name="T30" fmla="*/ 3861 w 7959"/>
              <a:gd name="T31" fmla="*/ 1095 h 4150"/>
              <a:gd name="T32" fmla="*/ 4445 w 7959"/>
              <a:gd name="T33" fmla="*/ 1099 h 4150"/>
              <a:gd name="T34" fmla="*/ 4733 w 7959"/>
              <a:gd name="T35" fmla="*/ 890 h 4150"/>
              <a:gd name="T36" fmla="*/ 4840 w 7959"/>
              <a:gd name="T37" fmla="*/ 610 h 4150"/>
              <a:gd name="T38" fmla="*/ 4997 w 7959"/>
              <a:gd name="T39" fmla="*/ 363 h 4150"/>
              <a:gd name="T40" fmla="*/ 5186 w 7959"/>
              <a:gd name="T41" fmla="*/ 231 h 4150"/>
              <a:gd name="T42" fmla="*/ 5392 w 7959"/>
              <a:gd name="T43" fmla="*/ 371 h 4150"/>
              <a:gd name="T44" fmla="*/ 5573 w 7959"/>
              <a:gd name="T45" fmla="*/ 618 h 4150"/>
              <a:gd name="T46" fmla="*/ 5762 w 7959"/>
              <a:gd name="T47" fmla="*/ 922 h 4150"/>
              <a:gd name="T48" fmla="*/ 6099 w 7959"/>
              <a:gd name="T49" fmla="*/ 1108 h 4150"/>
              <a:gd name="T50" fmla="*/ 6887 w 7959"/>
              <a:gd name="T51" fmla="*/ 1113 h 4150"/>
              <a:gd name="T52" fmla="*/ 6998 w 7959"/>
              <a:gd name="T53" fmla="*/ 1152 h 4150"/>
              <a:gd name="T54" fmla="*/ 7069 w 7959"/>
              <a:gd name="T55" fmla="*/ 3164 h 4150"/>
              <a:gd name="T56" fmla="*/ 6947 w 7959"/>
              <a:gd name="T57" fmla="*/ 4009 h 4150"/>
              <a:gd name="T58" fmla="*/ 997 w 7959"/>
              <a:gd name="T59" fmla="*/ 4009 h 4150"/>
              <a:gd name="T60" fmla="*/ 962 w 7959"/>
              <a:gd name="T61" fmla="*/ 3314 h 4150"/>
              <a:gd name="T62" fmla="*/ 962 w 7959"/>
              <a:gd name="T63" fmla="*/ 3267 h 4150"/>
              <a:gd name="T64" fmla="*/ 938 w 7959"/>
              <a:gd name="T65" fmla="*/ 1223 h 4150"/>
              <a:gd name="T66" fmla="*/ 954 w 7959"/>
              <a:gd name="T67" fmla="*/ 1121 h 4150"/>
              <a:gd name="T68" fmla="*/ 1072 w 7959"/>
              <a:gd name="T69" fmla="*/ 1079 h 4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59" h="4150">
                <a:moveTo>
                  <a:pt x="1072" y="1079"/>
                </a:moveTo>
                <a:cubicBezTo>
                  <a:pt x="1185" y="1071"/>
                  <a:pt x="1482" y="1075"/>
                  <a:pt x="1631" y="1071"/>
                </a:cubicBezTo>
                <a:cubicBezTo>
                  <a:pt x="1780" y="1067"/>
                  <a:pt x="1854" y="1061"/>
                  <a:pt x="1968" y="1054"/>
                </a:cubicBezTo>
                <a:cubicBezTo>
                  <a:pt x="2082" y="1047"/>
                  <a:pt x="2226" y="1081"/>
                  <a:pt x="2314" y="1029"/>
                </a:cubicBezTo>
                <a:cubicBezTo>
                  <a:pt x="2402" y="977"/>
                  <a:pt x="2472" y="848"/>
                  <a:pt x="2495" y="741"/>
                </a:cubicBezTo>
                <a:cubicBezTo>
                  <a:pt x="2518" y="634"/>
                  <a:pt x="2488" y="484"/>
                  <a:pt x="2454" y="388"/>
                </a:cubicBezTo>
                <a:cubicBezTo>
                  <a:pt x="2420" y="292"/>
                  <a:pt x="2336" y="214"/>
                  <a:pt x="2289" y="165"/>
                </a:cubicBezTo>
                <a:cubicBezTo>
                  <a:pt x="2242" y="116"/>
                  <a:pt x="2171" y="118"/>
                  <a:pt x="2174" y="91"/>
                </a:cubicBezTo>
                <a:cubicBezTo>
                  <a:pt x="2177" y="64"/>
                  <a:pt x="2273" y="2"/>
                  <a:pt x="2306" y="1"/>
                </a:cubicBezTo>
                <a:cubicBezTo>
                  <a:pt x="2339" y="0"/>
                  <a:pt x="2343" y="57"/>
                  <a:pt x="2372" y="83"/>
                </a:cubicBezTo>
                <a:cubicBezTo>
                  <a:pt x="2401" y="109"/>
                  <a:pt x="2419" y="124"/>
                  <a:pt x="2479" y="157"/>
                </a:cubicBezTo>
                <a:cubicBezTo>
                  <a:pt x="2539" y="190"/>
                  <a:pt x="2644" y="228"/>
                  <a:pt x="2734" y="281"/>
                </a:cubicBezTo>
                <a:cubicBezTo>
                  <a:pt x="2824" y="334"/>
                  <a:pt x="2915" y="397"/>
                  <a:pt x="3022" y="478"/>
                </a:cubicBezTo>
                <a:cubicBezTo>
                  <a:pt x="3129" y="559"/>
                  <a:pt x="3283" y="678"/>
                  <a:pt x="3376" y="766"/>
                </a:cubicBezTo>
                <a:cubicBezTo>
                  <a:pt x="3469" y="854"/>
                  <a:pt x="3500" y="950"/>
                  <a:pt x="3581" y="1005"/>
                </a:cubicBezTo>
                <a:cubicBezTo>
                  <a:pt x="3662" y="1060"/>
                  <a:pt x="3717" y="1079"/>
                  <a:pt x="3861" y="1095"/>
                </a:cubicBezTo>
                <a:cubicBezTo>
                  <a:pt x="4005" y="1111"/>
                  <a:pt x="4300" y="1133"/>
                  <a:pt x="4445" y="1099"/>
                </a:cubicBezTo>
                <a:cubicBezTo>
                  <a:pt x="4590" y="1065"/>
                  <a:pt x="4667" y="971"/>
                  <a:pt x="4733" y="890"/>
                </a:cubicBezTo>
                <a:cubicBezTo>
                  <a:pt x="4799" y="809"/>
                  <a:pt x="4796" y="698"/>
                  <a:pt x="4840" y="610"/>
                </a:cubicBezTo>
                <a:cubicBezTo>
                  <a:pt x="4884" y="522"/>
                  <a:pt x="4939" y="426"/>
                  <a:pt x="4997" y="363"/>
                </a:cubicBezTo>
                <a:cubicBezTo>
                  <a:pt x="5055" y="300"/>
                  <a:pt x="5120" y="230"/>
                  <a:pt x="5186" y="231"/>
                </a:cubicBezTo>
                <a:cubicBezTo>
                  <a:pt x="5252" y="232"/>
                  <a:pt x="5328" y="307"/>
                  <a:pt x="5392" y="371"/>
                </a:cubicBezTo>
                <a:cubicBezTo>
                  <a:pt x="5456" y="435"/>
                  <a:pt x="5511" y="526"/>
                  <a:pt x="5573" y="618"/>
                </a:cubicBezTo>
                <a:cubicBezTo>
                  <a:pt x="5635" y="710"/>
                  <a:pt x="5674" y="840"/>
                  <a:pt x="5762" y="922"/>
                </a:cubicBezTo>
                <a:cubicBezTo>
                  <a:pt x="5850" y="1004"/>
                  <a:pt x="5912" y="1076"/>
                  <a:pt x="6099" y="1108"/>
                </a:cubicBezTo>
                <a:cubicBezTo>
                  <a:pt x="6286" y="1140"/>
                  <a:pt x="6737" y="1106"/>
                  <a:pt x="6887" y="1113"/>
                </a:cubicBezTo>
                <a:cubicBezTo>
                  <a:pt x="7037" y="1120"/>
                  <a:pt x="6968" y="810"/>
                  <a:pt x="6998" y="1152"/>
                </a:cubicBezTo>
                <a:cubicBezTo>
                  <a:pt x="7028" y="1494"/>
                  <a:pt x="7077" y="2688"/>
                  <a:pt x="7069" y="3164"/>
                </a:cubicBezTo>
                <a:cubicBezTo>
                  <a:pt x="7061" y="3640"/>
                  <a:pt x="7959" y="3868"/>
                  <a:pt x="6947" y="4009"/>
                </a:cubicBezTo>
                <a:cubicBezTo>
                  <a:pt x="5935" y="4150"/>
                  <a:pt x="1994" y="4125"/>
                  <a:pt x="997" y="4009"/>
                </a:cubicBezTo>
                <a:cubicBezTo>
                  <a:pt x="0" y="3893"/>
                  <a:pt x="968" y="3438"/>
                  <a:pt x="962" y="3314"/>
                </a:cubicBezTo>
                <a:cubicBezTo>
                  <a:pt x="956" y="3190"/>
                  <a:pt x="966" y="3615"/>
                  <a:pt x="962" y="3267"/>
                </a:cubicBezTo>
                <a:cubicBezTo>
                  <a:pt x="958" y="2919"/>
                  <a:pt x="939" y="1581"/>
                  <a:pt x="938" y="1223"/>
                </a:cubicBezTo>
                <a:cubicBezTo>
                  <a:pt x="937" y="865"/>
                  <a:pt x="932" y="1145"/>
                  <a:pt x="954" y="1121"/>
                </a:cubicBezTo>
                <a:cubicBezTo>
                  <a:pt x="976" y="1097"/>
                  <a:pt x="959" y="1087"/>
                  <a:pt x="1072" y="1079"/>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9779"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9780" name="Freeform 4"/>
          <p:cNvSpPr>
            <a:spLocks/>
          </p:cNvSpPr>
          <p:nvPr/>
        </p:nvSpPr>
        <p:spPr bwMode="auto">
          <a:xfrm>
            <a:off x="587375" y="1090613"/>
            <a:ext cx="3063875" cy="2863850"/>
          </a:xfrm>
          <a:custGeom>
            <a:avLst/>
            <a:gdLst>
              <a:gd name="T0" fmla="*/ 1930 w 1930"/>
              <a:gd name="T1" fmla="*/ 1804 h 1804"/>
              <a:gd name="T2" fmla="*/ 1695 w 1930"/>
              <a:gd name="T3" fmla="*/ 1722 h 1804"/>
              <a:gd name="T4" fmla="*/ 1449 w 1930"/>
              <a:gd name="T5" fmla="*/ 1558 h 1804"/>
              <a:gd name="T6" fmla="*/ 1144 w 1930"/>
              <a:gd name="T7" fmla="*/ 1253 h 1804"/>
              <a:gd name="T8" fmla="*/ 963 w 1930"/>
              <a:gd name="T9" fmla="*/ 1056 h 1804"/>
              <a:gd name="T10" fmla="*/ 819 w 1930"/>
              <a:gd name="T11" fmla="*/ 812 h 1804"/>
              <a:gd name="T12" fmla="*/ 537 w 1930"/>
              <a:gd name="T13" fmla="*/ 706 h 1804"/>
              <a:gd name="T14" fmla="*/ 402 w 1930"/>
              <a:gd name="T15" fmla="*/ 409 h 1804"/>
              <a:gd name="T16" fmla="*/ 113 w 1930"/>
              <a:gd name="T17" fmla="*/ 298 h 1804"/>
              <a:gd name="T18" fmla="*/ 0 w 1930"/>
              <a:gd name="T19" fmla="*/ 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804">
                <a:moveTo>
                  <a:pt x="1930" y="1804"/>
                </a:moveTo>
                <a:cubicBezTo>
                  <a:pt x="1891" y="1790"/>
                  <a:pt x="1775" y="1763"/>
                  <a:pt x="1695" y="1722"/>
                </a:cubicBezTo>
                <a:cubicBezTo>
                  <a:pt x="1615" y="1681"/>
                  <a:pt x="1541" y="1636"/>
                  <a:pt x="1449" y="1558"/>
                </a:cubicBezTo>
                <a:cubicBezTo>
                  <a:pt x="1357" y="1480"/>
                  <a:pt x="1225" y="1337"/>
                  <a:pt x="1144" y="1253"/>
                </a:cubicBezTo>
                <a:cubicBezTo>
                  <a:pt x="1063" y="1169"/>
                  <a:pt x="1017" y="1129"/>
                  <a:pt x="963" y="1056"/>
                </a:cubicBezTo>
                <a:cubicBezTo>
                  <a:pt x="909" y="983"/>
                  <a:pt x="890" y="870"/>
                  <a:pt x="819" y="812"/>
                </a:cubicBezTo>
                <a:cubicBezTo>
                  <a:pt x="748" y="754"/>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9781" name="Freeform 5"/>
          <p:cNvSpPr>
            <a:spLocks/>
          </p:cNvSpPr>
          <p:nvPr/>
        </p:nvSpPr>
        <p:spPr bwMode="auto">
          <a:xfrm>
            <a:off x="6413500" y="465138"/>
            <a:ext cx="692150" cy="3581400"/>
          </a:xfrm>
          <a:custGeom>
            <a:avLst/>
            <a:gdLst>
              <a:gd name="T0" fmla="*/ 66 w 436"/>
              <a:gd name="T1" fmla="*/ 2256 h 2256"/>
              <a:gd name="T2" fmla="*/ 296 w 436"/>
              <a:gd name="T3" fmla="*/ 2166 h 2256"/>
              <a:gd name="T4" fmla="*/ 403 w 436"/>
              <a:gd name="T5" fmla="*/ 1795 h 2256"/>
              <a:gd name="T6" fmla="*/ 95 w 436"/>
              <a:gd name="T7" fmla="*/ 1393 h 2256"/>
              <a:gd name="T8" fmla="*/ 9 w 436"/>
              <a:gd name="T9" fmla="*/ 1153 h 2256"/>
              <a:gd name="T10" fmla="*/ 143 w 436"/>
              <a:gd name="T11" fmla="*/ 882 h 2256"/>
              <a:gd name="T12" fmla="*/ 37 w 436"/>
              <a:gd name="T13" fmla="*/ 574 h 2256"/>
              <a:gd name="T14" fmla="*/ 172 w 436"/>
              <a:gd name="T15" fmla="*/ 294 h 2256"/>
              <a:gd name="T16" fmla="*/ 50 w 436"/>
              <a:gd name="T17" fmla="*/ 0 h 2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256">
                <a:moveTo>
                  <a:pt x="66" y="2256"/>
                </a:moveTo>
                <a:cubicBezTo>
                  <a:pt x="96" y="2224"/>
                  <a:pt x="240" y="2243"/>
                  <a:pt x="296" y="2166"/>
                </a:cubicBezTo>
                <a:cubicBezTo>
                  <a:pt x="352" y="2089"/>
                  <a:pt x="436" y="1924"/>
                  <a:pt x="403" y="1795"/>
                </a:cubicBezTo>
                <a:cubicBezTo>
                  <a:pt x="370" y="1666"/>
                  <a:pt x="161" y="1500"/>
                  <a:pt x="95" y="1393"/>
                </a:cubicBezTo>
                <a:cubicBezTo>
                  <a:pt x="29" y="1286"/>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9782" name="Freeform 6"/>
          <p:cNvSpPr>
            <a:spLocks/>
          </p:cNvSpPr>
          <p:nvPr/>
        </p:nvSpPr>
        <p:spPr bwMode="auto">
          <a:xfrm>
            <a:off x="6027738" y="523875"/>
            <a:ext cx="657225" cy="3521075"/>
          </a:xfrm>
          <a:custGeom>
            <a:avLst/>
            <a:gdLst>
              <a:gd name="T0" fmla="*/ 350 w 414"/>
              <a:gd name="T1" fmla="*/ 2218 h 2218"/>
              <a:gd name="T2" fmla="*/ 62 w 414"/>
              <a:gd name="T3" fmla="*/ 2022 h 2218"/>
              <a:gd name="T4" fmla="*/ 29 w 414"/>
              <a:gd name="T5" fmla="*/ 1676 h 2218"/>
              <a:gd name="T6" fmla="*/ 235 w 414"/>
              <a:gd name="T7" fmla="*/ 1372 h 2218"/>
              <a:gd name="T8" fmla="*/ 372 w 414"/>
              <a:gd name="T9" fmla="*/ 1152 h 2218"/>
              <a:gd name="T10" fmla="*/ 259 w 414"/>
              <a:gd name="T11" fmla="*/ 873 h 2218"/>
              <a:gd name="T12" fmla="*/ 386 w 414"/>
              <a:gd name="T13" fmla="*/ 573 h 2218"/>
              <a:gd name="T14" fmla="*/ 271 w 414"/>
              <a:gd name="T15" fmla="*/ 285 h 2218"/>
              <a:gd name="T16" fmla="*/ 414 w 414"/>
              <a:gd name="T17"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4" h="2218">
                <a:moveTo>
                  <a:pt x="350" y="2218"/>
                </a:moveTo>
                <a:cubicBezTo>
                  <a:pt x="318" y="2178"/>
                  <a:pt x="115" y="2112"/>
                  <a:pt x="62" y="2022"/>
                </a:cubicBezTo>
                <a:cubicBezTo>
                  <a:pt x="9" y="1932"/>
                  <a:pt x="0" y="1784"/>
                  <a:pt x="29" y="1676"/>
                </a:cubicBezTo>
                <a:cubicBezTo>
                  <a:pt x="58" y="1568"/>
                  <a:pt x="178" y="1459"/>
                  <a:pt x="235" y="1372"/>
                </a:cubicBezTo>
                <a:cubicBezTo>
                  <a:pt x="292" y="1285"/>
                  <a:pt x="368" y="1235"/>
                  <a:pt x="372" y="1152"/>
                </a:cubicBezTo>
                <a:cubicBezTo>
                  <a:pt x="376" y="1069"/>
                  <a:pt x="257" y="969"/>
                  <a:pt x="259" y="873"/>
                </a:cubicBezTo>
                <a:cubicBezTo>
                  <a:pt x="260" y="777"/>
                  <a:pt x="384" y="671"/>
                  <a:pt x="386" y="573"/>
                </a:cubicBezTo>
                <a:cubicBezTo>
                  <a:pt x="387" y="473"/>
                  <a:pt x="266" y="381"/>
                  <a:pt x="271" y="285"/>
                </a:cubicBezTo>
                <a:cubicBezTo>
                  <a:pt x="277" y="189"/>
                  <a:pt x="389" y="48"/>
                  <a:pt x="414"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9783" name="Rectangle 7"/>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9784" name="Rectangle 8"/>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9785" name="Rectangle 9"/>
          <p:cNvSpPr>
            <a:spLocks noGrp="1" noChangeArrowheads="1"/>
          </p:cNvSpPr>
          <p:nvPr>
            <p:ph type="title"/>
          </p:nvPr>
        </p:nvSpPr>
        <p:spPr>
          <a:xfrm>
            <a:off x="457200" y="-207963"/>
            <a:ext cx="8229600" cy="1143001"/>
          </a:xfrm>
        </p:spPr>
        <p:txBody>
          <a:bodyPr/>
          <a:lstStyle/>
          <a:p>
            <a:r>
              <a:rPr lang="en-US" altLang="en-US"/>
              <a:t>Crystal fishing demystified</a:t>
            </a:r>
          </a:p>
        </p:txBody>
      </p:sp>
      <p:sp>
        <p:nvSpPr>
          <p:cNvPr id="459786" name="Freeform 10"/>
          <p:cNvSpPr>
            <a:spLocks/>
          </p:cNvSpPr>
          <p:nvPr/>
        </p:nvSpPr>
        <p:spPr bwMode="auto">
          <a:xfrm>
            <a:off x="396875" y="1174750"/>
            <a:ext cx="3373438" cy="2803525"/>
          </a:xfrm>
          <a:custGeom>
            <a:avLst/>
            <a:gdLst>
              <a:gd name="T0" fmla="*/ 2020 w 2125"/>
              <a:gd name="T1" fmla="*/ 1766 h 1766"/>
              <a:gd name="T2" fmla="*/ 2096 w 2125"/>
              <a:gd name="T3" fmla="*/ 1668 h 1766"/>
              <a:gd name="T4" fmla="*/ 1848 w 2125"/>
              <a:gd name="T5" fmla="*/ 1447 h 1766"/>
              <a:gd name="T6" fmla="*/ 1404 w 2125"/>
              <a:gd name="T7" fmla="*/ 1093 h 1766"/>
              <a:gd name="T8" fmla="*/ 1054 w 2125"/>
              <a:gd name="T9" fmla="*/ 911 h 1766"/>
              <a:gd name="T10" fmla="*/ 819 w 2125"/>
              <a:gd name="T11" fmla="*/ 812 h 1766"/>
              <a:gd name="T12" fmla="*/ 711 w 2125"/>
              <a:gd name="T13" fmla="*/ 530 h 1766"/>
              <a:gd name="T14" fmla="*/ 413 w 2125"/>
              <a:gd name="T15" fmla="*/ 398 h 1766"/>
              <a:gd name="T16" fmla="*/ 299 w 2125"/>
              <a:gd name="T17" fmla="*/ 110 h 1766"/>
              <a:gd name="T18" fmla="*/ 0 w 2125"/>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5" h="1766">
                <a:moveTo>
                  <a:pt x="2020" y="1766"/>
                </a:moveTo>
                <a:cubicBezTo>
                  <a:pt x="2033" y="1750"/>
                  <a:pt x="2125" y="1721"/>
                  <a:pt x="2096" y="1668"/>
                </a:cubicBezTo>
                <a:cubicBezTo>
                  <a:pt x="2067" y="1615"/>
                  <a:pt x="1963" y="1543"/>
                  <a:pt x="1848" y="1447"/>
                </a:cubicBezTo>
                <a:cubicBezTo>
                  <a:pt x="1733" y="1351"/>
                  <a:pt x="1536" y="1182"/>
                  <a:pt x="1404" y="1093"/>
                </a:cubicBezTo>
                <a:cubicBezTo>
                  <a:pt x="1272" y="1004"/>
                  <a:pt x="1151" y="958"/>
                  <a:pt x="1054" y="911"/>
                </a:cubicBezTo>
                <a:cubicBezTo>
                  <a:pt x="957" y="864"/>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Freeform 2"/>
          <p:cNvSpPr>
            <a:spLocks/>
          </p:cNvSpPr>
          <p:nvPr/>
        </p:nvSpPr>
        <p:spPr bwMode="auto">
          <a:xfrm>
            <a:off x="-1727200" y="1878013"/>
            <a:ext cx="12634913" cy="7099300"/>
          </a:xfrm>
          <a:custGeom>
            <a:avLst/>
            <a:gdLst>
              <a:gd name="T0" fmla="*/ 1072 w 7959"/>
              <a:gd name="T1" fmla="*/ 1401 h 4472"/>
              <a:gd name="T2" fmla="*/ 1631 w 7959"/>
              <a:gd name="T3" fmla="*/ 1393 h 4472"/>
              <a:gd name="T4" fmla="*/ 1968 w 7959"/>
              <a:gd name="T5" fmla="*/ 1376 h 4472"/>
              <a:gd name="T6" fmla="*/ 2306 w 7959"/>
              <a:gd name="T7" fmla="*/ 1384 h 4472"/>
              <a:gd name="T8" fmla="*/ 2553 w 7959"/>
              <a:gd name="T9" fmla="*/ 1351 h 4472"/>
              <a:gd name="T10" fmla="*/ 2717 w 7959"/>
              <a:gd name="T11" fmla="*/ 1162 h 4472"/>
              <a:gd name="T12" fmla="*/ 2693 w 7959"/>
              <a:gd name="T13" fmla="*/ 907 h 4472"/>
              <a:gd name="T14" fmla="*/ 2561 w 7959"/>
              <a:gd name="T15" fmla="*/ 578 h 4472"/>
              <a:gd name="T16" fmla="*/ 2372 w 7959"/>
              <a:gd name="T17" fmla="*/ 142 h 4472"/>
              <a:gd name="T18" fmla="*/ 2298 w 7959"/>
              <a:gd name="T19" fmla="*/ 27 h 4472"/>
              <a:gd name="T20" fmla="*/ 2331 w 7959"/>
              <a:gd name="T21" fmla="*/ 10 h 4472"/>
              <a:gd name="T22" fmla="*/ 2380 w 7959"/>
              <a:gd name="T23" fmla="*/ 84 h 4472"/>
              <a:gd name="T24" fmla="*/ 2610 w 7959"/>
              <a:gd name="T25" fmla="*/ 166 h 4472"/>
              <a:gd name="T26" fmla="*/ 2907 w 7959"/>
              <a:gd name="T27" fmla="*/ 339 h 4472"/>
              <a:gd name="T28" fmla="*/ 3170 w 7959"/>
              <a:gd name="T29" fmla="*/ 553 h 4472"/>
              <a:gd name="T30" fmla="*/ 3392 w 7959"/>
              <a:gd name="T31" fmla="*/ 742 h 4472"/>
              <a:gd name="T32" fmla="*/ 3466 w 7959"/>
              <a:gd name="T33" fmla="*/ 940 h 4472"/>
              <a:gd name="T34" fmla="*/ 3244 w 7959"/>
              <a:gd name="T35" fmla="*/ 1203 h 4472"/>
              <a:gd name="T36" fmla="*/ 3359 w 7959"/>
              <a:gd name="T37" fmla="*/ 1376 h 4472"/>
              <a:gd name="T38" fmla="*/ 3861 w 7959"/>
              <a:gd name="T39" fmla="*/ 1417 h 4472"/>
              <a:gd name="T40" fmla="*/ 4445 w 7959"/>
              <a:gd name="T41" fmla="*/ 1421 h 4472"/>
              <a:gd name="T42" fmla="*/ 4684 w 7959"/>
              <a:gd name="T43" fmla="*/ 1421 h 4472"/>
              <a:gd name="T44" fmla="*/ 4947 w 7959"/>
              <a:gd name="T45" fmla="*/ 1286 h 4472"/>
              <a:gd name="T46" fmla="*/ 5021 w 7959"/>
              <a:gd name="T47" fmla="*/ 1080 h 4472"/>
              <a:gd name="T48" fmla="*/ 4898 w 7959"/>
              <a:gd name="T49" fmla="*/ 636 h 4472"/>
              <a:gd name="T50" fmla="*/ 5161 w 7959"/>
              <a:gd name="T51" fmla="*/ 76 h 4472"/>
              <a:gd name="T52" fmla="*/ 5523 w 7959"/>
              <a:gd name="T53" fmla="*/ 619 h 4472"/>
              <a:gd name="T54" fmla="*/ 5441 w 7959"/>
              <a:gd name="T55" fmla="*/ 1063 h 4472"/>
              <a:gd name="T56" fmla="*/ 5466 w 7959"/>
              <a:gd name="T57" fmla="*/ 1286 h 4472"/>
              <a:gd name="T58" fmla="*/ 5729 w 7959"/>
              <a:gd name="T59" fmla="*/ 1409 h 4472"/>
              <a:gd name="T60" fmla="*/ 6099 w 7959"/>
              <a:gd name="T61" fmla="*/ 1430 h 4472"/>
              <a:gd name="T62" fmla="*/ 6887 w 7959"/>
              <a:gd name="T63" fmla="*/ 1435 h 4472"/>
              <a:gd name="T64" fmla="*/ 6998 w 7959"/>
              <a:gd name="T65" fmla="*/ 1474 h 4472"/>
              <a:gd name="T66" fmla="*/ 7069 w 7959"/>
              <a:gd name="T67" fmla="*/ 3486 h 4472"/>
              <a:gd name="T68" fmla="*/ 6947 w 7959"/>
              <a:gd name="T69" fmla="*/ 4331 h 4472"/>
              <a:gd name="T70" fmla="*/ 997 w 7959"/>
              <a:gd name="T71" fmla="*/ 4331 h 4472"/>
              <a:gd name="T72" fmla="*/ 962 w 7959"/>
              <a:gd name="T73" fmla="*/ 3636 h 4472"/>
              <a:gd name="T74" fmla="*/ 962 w 7959"/>
              <a:gd name="T75" fmla="*/ 3589 h 4472"/>
              <a:gd name="T76" fmla="*/ 938 w 7959"/>
              <a:gd name="T77" fmla="*/ 1545 h 4472"/>
              <a:gd name="T78" fmla="*/ 954 w 7959"/>
              <a:gd name="T79" fmla="*/ 1443 h 4472"/>
              <a:gd name="T80" fmla="*/ 1072 w 7959"/>
              <a:gd name="T81" fmla="*/ 1401 h 4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59" h="4472">
                <a:moveTo>
                  <a:pt x="1072" y="1401"/>
                </a:moveTo>
                <a:cubicBezTo>
                  <a:pt x="1185" y="1393"/>
                  <a:pt x="1482" y="1397"/>
                  <a:pt x="1631" y="1393"/>
                </a:cubicBezTo>
                <a:cubicBezTo>
                  <a:pt x="1780" y="1389"/>
                  <a:pt x="1856" y="1377"/>
                  <a:pt x="1968" y="1376"/>
                </a:cubicBezTo>
                <a:cubicBezTo>
                  <a:pt x="2080" y="1375"/>
                  <a:pt x="2209" y="1388"/>
                  <a:pt x="2306" y="1384"/>
                </a:cubicBezTo>
                <a:cubicBezTo>
                  <a:pt x="2403" y="1380"/>
                  <a:pt x="2485" y="1388"/>
                  <a:pt x="2553" y="1351"/>
                </a:cubicBezTo>
                <a:cubicBezTo>
                  <a:pt x="2621" y="1314"/>
                  <a:pt x="2694" y="1236"/>
                  <a:pt x="2717" y="1162"/>
                </a:cubicBezTo>
                <a:cubicBezTo>
                  <a:pt x="2740" y="1088"/>
                  <a:pt x="2719" y="1004"/>
                  <a:pt x="2693" y="907"/>
                </a:cubicBezTo>
                <a:cubicBezTo>
                  <a:pt x="2667" y="810"/>
                  <a:pt x="2614" y="705"/>
                  <a:pt x="2561" y="578"/>
                </a:cubicBezTo>
                <a:cubicBezTo>
                  <a:pt x="2508" y="451"/>
                  <a:pt x="2416" y="234"/>
                  <a:pt x="2372" y="142"/>
                </a:cubicBezTo>
                <a:cubicBezTo>
                  <a:pt x="2328" y="50"/>
                  <a:pt x="2305" y="49"/>
                  <a:pt x="2298" y="27"/>
                </a:cubicBezTo>
                <a:cubicBezTo>
                  <a:pt x="2291" y="5"/>
                  <a:pt x="2317" y="0"/>
                  <a:pt x="2331" y="10"/>
                </a:cubicBezTo>
                <a:cubicBezTo>
                  <a:pt x="2345" y="20"/>
                  <a:pt x="2334" y="58"/>
                  <a:pt x="2380" y="84"/>
                </a:cubicBezTo>
                <a:cubicBezTo>
                  <a:pt x="2426" y="110"/>
                  <a:pt x="2522" y="124"/>
                  <a:pt x="2610" y="166"/>
                </a:cubicBezTo>
                <a:cubicBezTo>
                  <a:pt x="2698" y="208"/>
                  <a:pt x="2814" y="275"/>
                  <a:pt x="2907" y="339"/>
                </a:cubicBezTo>
                <a:cubicBezTo>
                  <a:pt x="3000" y="403"/>
                  <a:pt x="3089" y="486"/>
                  <a:pt x="3170" y="553"/>
                </a:cubicBezTo>
                <a:cubicBezTo>
                  <a:pt x="3251" y="620"/>
                  <a:pt x="3343" y="677"/>
                  <a:pt x="3392" y="742"/>
                </a:cubicBezTo>
                <a:cubicBezTo>
                  <a:pt x="3441" y="807"/>
                  <a:pt x="3491" y="863"/>
                  <a:pt x="3466" y="940"/>
                </a:cubicBezTo>
                <a:cubicBezTo>
                  <a:pt x="3441" y="1017"/>
                  <a:pt x="3262" y="1131"/>
                  <a:pt x="3244" y="1203"/>
                </a:cubicBezTo>
                <a:cubicBezTo>
                  <a:pt x="3226" y="1275"/>
                  <a:pt x="3256" y="1340"/>
                  <a:pt x="3359" y="1376"/>
                </a:cubicBezTo>
                <a:cubicBezTo>
                  <a:pt x="3462" y="1412"/>
                  <a:pt x="3680" y="1410"/>
                  <a:pt x="3861" y="1417"/>
                </a:cubicBezTo>
                <a:cubicBezTo>
                  <a:pt x="4042" y="1424"/>
                  <a:pt x="4308" y="1420"/>
                  <a:pt x="4445" y="1421"/>
                </a:cubicBezTo>
                <a:cubicBezTo>
                  <a:pt x="4582" y="1422"/>
                  <a:pt x="4600" y="1443"/>
                  <a:pt x="4684" y="1421"/>
                </a:cubicBezTo>
                <a:cubicBezTo>
                  <a:pt x="4768" y="1399"/>
                  <a:pt x="4891" y="1343"/>
                  <a:pt x="4947" y="1286"/>
                </a:cubicBezTo>
                <a:cubicBezTo>
                  <a:pt x="5003" y="1229"/>
                  <a:pt x="5029" y="1188"/>
                  <a:pt x="5021" y="1080"/>
                </a:cubicBezTo>
                <a:cubicBezTo>
                  <a:pt x="5013" y="972"/>
                  <a:pt x="4875" y="803"/>
                  <a:pt x="4898" y="636"/>
                </a:cubicBezTo>
                <a:cubicBezTo>
                  <a:pt x="4921" y="469"/>
                  <a:pt x="5057" y="79"/>
                  <a:pt x="5161" y="76"/>
                </a:cubicBezTo>
                <a:cubicBezTo>
                  <a:pt x="5265" y="73"/>
                  <a:pt x="5476" y="455"/>
                  <a:pt x="5523" y="619"/>
                </a:cubicBezTo>
                <a:cubicBezTo>
                  <a:pt x="5570" y="783"/>
                  <a:pt x="5450" y="952"/>
                  <a:pt x="5441" y="1063"/>
                </a:cubicBezTo>
                <a:cubicBezTo>
                  <a:pt x="5432" y="1174"/>
                  <a:pt x="5418" y="1228"/>
                  <a:pt x="5466" y="1286"/>
                </a:cubicBezTo>
                <a:cubicBezTo>
                  <a:pt x="5514" y="1344"/>
                  <a:pt x="5624" y="1385"/>
                  <a:pt x="5729" y="1409"/>
                </a:cubicBezTo>
                <a:cubicBezTo>
                  <a:pt x="5834" y="1433"/>
                  <a:pt x="5906" y="1426"/>
                  <a:pt x="6099" y="1430"/>
                </a:cubicBezTo>
                <a:cubicBezTo>
                  <a:pt x="6292" y="1434"/>
                  <a:pt x="6737" y="1428"/>
                  <a:pt x="6887" y="1435"/>
                </a:cubicBezTo>
                <a:cubicBezTo>
                  <a:pt x="7037" y="1442"/>
                  <a:pt x="6968" y="1132"/>
                  <a:pt x="6998" y="1474"/>
                </a:cubicBezTo>
                <a:cubicBezTo>
                  <a:pt x="7028" y="1816"/>
                  <a:pt x="7077" y="3010"/>
                  <a:pt x="7069" y="3486"/>
                </a:cubicBezTo>
                <a:cubicBezTo>
                  <a:pt x="7061" y="3962"/>
                  <a:pt x="7959" y="4190"/>
                  <a:pt x="6947" y="4331"/>
                </a:cubicBezTo>
                <a:cubicBezTo>
                  <a:pt x="5935" y="4472"/>
                  <a:pt x="1994" y="4447"/>
                  <a:pt x="997" y="4331"/>
                </a:cubicBezTo>
                <a:cubicBezTo>
                  <a:pt x="0" y="4215"/>
                  <a:pt x="968" y="3760"/>
                  <a:pt x="962" y="3636"/>
                </a:cubicBezTo>
                <a:cubicBezTo>
                  <a:pt x="956" y="3512"/>
                  <a:pt x="966" y="3937"/>
                  <a:pt x="962" y="3589"/>
                </a:cubicBezTo>
                <a:cubicBezTo>
                  <a:pt x="958" y="3241"/>
                  <a:pt x="939" y="1903"/>
                  <a:pt x="938" y="1545"/>
                </a:cubicBezTo>
                <a:cubicBezTo>
                  <a:pt x="937" y="1187"/>
                  <a:pt x="932" y="1467"/>
                  <a:pt x="954" y="1443"/>
                </a:cubicBezTo>
                <a:cubicBezTo>
                  <a:pt x="976" y="1419"/>
                  <a:pt x="959" y="1409"/>
                  <a:pt x="1072" y="1401"/>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803" name="Rectangle 3"/>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0804" name="Freeform 4"/>
          <p:cNvSpPr>
            <a:spLocks/>
          </p:cNvSpPr>
          <p:nvPr/>
        </p:nvSpPr>
        <p:spPr bwMode="auto">
          <a:xfrm>
            <a:off x="587375" y="515938"/>
            <a:ext cx="3063875" cy="2863850"/>
          </a:xfrm>
          <a:custGeom>
            <a:avLst/>
            <a:gdLst>
              <a:gd name="T0" fmla="*/ 1930 w 1930"/>
              <a:gd name="T1" fmla="*/ 1804 h 1804"/>
              <a:gd name="T2" fmla="*/ 1695 w 1930"/>
              <a:gd name="T3" fmla="*/ 1722 h 1804"/>
              <a:gd name="T4" fmla="*/ 1449 w 1930"/>
              <a:gd name="T5" fmla="*/ 1558 h 1804"/>
              <a:gd name="T6" fmla="*/ 1144 w 1930"/>
              <a:gd name="T7" fmla="*/ 1253 h 1804"/>
              <a:gd name="T8" fmla="*/ 963 w 1930"/>
              <a:gd name="T9" fmla="*/ 1056 h 1804"/>
              <a:gd name="T10" fmla="*/ 819 w 1930"/>
              <a:gd name="T11" fmla="*/ 812 h 1804"/>
              <a:gd name="T12" fmla="*/ 537 w 1930"/>
              <a:gd name="T13" fmla="*/ 706 h 1804"/>
              <a:gd name="T14" fmla="*/ 402 w 1930"/>
              <a:gd name="T15" fmla="*/ 409 h 1804"/>
              <a:gd name="T16" fmla="*/ 113 w 1930"/>
              <a:gd name="T17" fmla="*/ 298 h 1804"/>
              <a:gd name="T18" fmla="*/ 0 w 1930"/>
              <a:gd name="T19" fmla="*/ 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804">
                <a:moveTo>
                  <a:pt x="1930" y="1804"/>
                </a:moveTo>
                <a:cubicBezTo>
                  <a:pt x="1891" y="1790"/>
                  <a:pt x="1775" y="1763"/>
                  <a:pt x="1695" y="1722"/>
                </a:cubicBezTo>
                <a:cubicBezTo>
                  <a:pt x="1615" y="1681"/>
                  <a:pt x="1541" y="1636"/>
                  <a:pt x="1449" y="1558"/>
                </a:cubicBezTo>
                <a:cubicBezTo>
                  <a:pt x="1357" y="1480"/>
                  <a:pt x="1225" y="1337"/>
                  <a:pt x="1144" y="1253"/>
                </a:cubicBezTo>
                <a:cubicBezTo>
                  <a:pt x="1063" y="1169"/>
                  <a:pt x="1017" y="1129"/>
                  <a:pt x="963" y="1056"/>
                </a:cubicBezTo>
                <a:cubicBezTo>
                  <a:pt x="909" y="983"/>
                  <a:pt x="890" y="870"/>
                  <a:pt x="819" y="812"/>
                </a:cubicBezTo>
                <a:cubicBezTo>
                  <a:pt x="748" y="754"/>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805" name="Freeform 5"/>
          <p:cNvSpPr>
            <a:spLocks/>
          </p:cNvSpPr>
          <p:nvPr/>
        </p:nvSpPr>
        <p:spPr bwMode="auto">
          <a:xfrm>
            <a:off x="6413500" y="-109538"/>
            <a:ext cx="692150" cy="3581401"/>
          </a:xfrm>
          <a:custGeom>
            <a:avLst/>
            <a:gdLst>
              <a:gd name="T0" fmla="*/ 66 w 436"/>
              <a:gd name="T1" fmla="*/ 2256 h 2256"/>
              <a:gd name="T2" fmla="*/ 296 w 436"/>
              <a:gd name="T3" fmla="*/ 2166 h 2256"/>
              <a:gd name="T4" fmla="*/ 403 w 436"/>
              <a:gd name="T5" fmla="*/ 1795 h 2256"/>
              <a:gd name="T6" fmla="*/ 95 w 436"/>
              <a:gd name="T7" fmla="*/ 1393 h 2256"/>
              <a:gd name="T8" fmla="*/ 9 w 436"/>
              <a:gd name="T9" fmla="*/ 1153 h 2256"/>
              <a:gd name="T10" fmla="*/ 143 w 436"/>
              <a:gd name="T11" fmla="*/ 882 h 2256"/>
              <a:gd name="T12" fmla="*/ 37 w 436"/>
              <a:gd name="T13" fmla="*/ 574 h 2256"/>
              <a:gd name="T14" fmla="*/ 172 w 436"/>
              <a:gd name="T15" fmla="*/ 294 h 2256"/>
              <a:gd name="T16" fmla="*/ 50 w 436"/>
              <a:gd name="T17" fmla="*/ 0 h 2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256">
                <a:moveTo>
                  <a:pt x="66" y="2256"/>
                </a:moveTo>
                <a:cubicBezTo>
                  <a:pt x="96" y="2224"/>
                  <a:pt x="240" y="2243"/>
                  <a:pt x="296" y="2166"/>
                </a:cubicBezTo>
                <a:cubicBezTo>
                  <a:pt x="352" y="2089"/>
                  <a:pt x="436" y="1924"/>
                  <a:pt x="403" y="1795"/>
                </a:cubicBezTo>
                <a:cubicBezTo>
                  <a:pt x="370" y="1666"/>
                  <a:pt x="161" y="1500"/>
                  <a:pt x="95" y="1393"/>
                </a:cubicBezTo>
                <a:cubicBezTo>
                  <a:pt x="29" y="1286"/>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806" name="Freeform 6"/>
          <p:cNvSpPr>
            <a:spLocks/>
          </p:cNvSpPr>
          <p:nvPr/>
        </p:nvSpPr>
        <p:spPr bwMode="auto">
          <a:xfrm>
            <a:off x="6027738" y="-50800"/>
            <a:ext cx="657225" cy="3521075"/>
          </a:xfrm>
          <a:custGeom>
            <a:avLst/>
            <a:gdLst>
              <a:gd name="T0" fmla="*/ 350 w 414"/>
              <a:gd name="T1" fmla="*/ 2218 h 2218"/>
              <a:gd name="T2" fmla="*/ 62 w 414"/>
              <a:gd name="T3" fmla="*/ 2022 h 2218"/>
              <a:gd name="T4" fmla="*/ 29 w 414"/>
              <a:gd name="T5" fmla="*/ 1676 h 2218"/>
              <a:gd name="T6" fmla="*/ 235 w 414"/>
              <a:gd name="T7" fmla="*/ 1372 h 2218"/>
              <a:gd name="T8" fmla="*/ 372 w 414"/>
              <a:gd name="T9" fmla="*/ 1152 h 2218"/>
              <a:gd name="T10" fmla="*/ 259 w 414"/>
              <a:gd name="T11" fmla="*/ 873 h 2218"/>
              <a:gd name="T12" fmla="*/ 386 w 414"/>
              <a:gd name="T13" fmla="*/ 573 h 2218"/>
              <a:gd name="T14" fmla="*/ 271 w 414"/>
              <a:gd name="T15" fmla="*/ 285 h 2218"/>
              <a:gd name="T16" fmla="*/ 414 w 414"/>
              <a:gd name="T17"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4" h="2218">
                <a:moveTo>
                  <a:pt x="350" y="2218"/>
                </a:moveTo>
                <a:cubicBezTo>
                  <a:pt x="318" y="2178"/>
                  <a:pt x="115" y="2112"/>
                  <a:pt x="62" y="2022"/>
                </a:cubicBezTo>
                <a:cubicBezTo>
                  <a:pt x="9" y="1932"/>
                  <a:pt x="0" y="1784"/>
                  <a:pt x="29" y="1676"/>
                </a:cubicBezTo>
                <a:cubicBezTo>
                  <a:pt x="58" y="1568"/>
                  <a:pt x="178" y="1459"/>
                  <a:pt x="235" y="1372"/>
                </a:cubicBezTo>
                <a:cubicBezTo>
                  <a:pt x="292" y="1285"/>
                  <a:pt x="368" y="1235"/>
                  <a:pt x="372" y="1152"/>
                </a:cubicBezTo>
                <a:cubicBezTo>
                  <a:pt x="376" y="1069"/>
                  <a:pt x="257" y="969"/>
                  <a:pt x="259" y="873"/>
                </a:cubicBezTo>
                <a:cubicBezTo>
                  <a:pt x="260" y="777"/>
                  <a:pt x="384" y="671"/>
                  <a:pt x="386" y="573"/>
                </a:cubicBezTo>
                <a:cubicBezTo>
                  <a:pt x="387" y="473"/>
                  <a:pt x="266" y="381"/>
                  <a:pt x="271" y="285"/>
                </a:cubicBezTo>
                <a:cubicBezTo>
                  <a:pt x="277" y="189"/>
                  <a:pt x="389" y="48"/>
                  <a:pt x="414"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807" name="Rectangle 7"/>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0808" name="Rectangle 8"/>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0809" name="Rectangle 9"/>
          <p:cNvSpPr>
            <a:spLocks noGrp="1" noChangeArrowheads="1"/>
          </p:cNvSpPr>
          <p:nvPr>
            <p:ph type="title"/>
          </p:nvPr>
        </p:nvSpPr>
        <p:spPr>
          <a:xfrm>
            <a:off x="457200" y="-207963"/>
            <a:ext cx="8229600" cy="1143001"/>
          </a:xfrm>
        </p:spPr>
        <p:txBody>
          <a:bodyPr/>
          <a:lstStyle/>
          <a:p>
            <a:r>
              <a:rPr lang="en-US" altLang="en-US"/>
              <a:t>Crystal fishing demystified</a:t>
            </a:r>
          </a:p>
        </p:txBody>
      </p:sp>
      <p:sp>
        <p:nvSpPr>
          <p:cNvPr id="460810" name="Freeform 10"/>
          <p:cNvSpPr>
            <a:spLocks/>
          </p:cNvSpPr>
          <p:nvPr/>
        </p:nvSpPr>
        <p:spPr bwMode="auto">
          <a:xfrm>
            <a:off x="396875" y="600075"/>
            <a:ext cx="3373438" cy="2803525"/>
          </a:xfrm>
          <a:custGeom>
            <a:avLst/>
            <a:gdLst>
              <a:gd name="T0" fmla="*/ 2020 w 2125"/>
              <a:gd name="T1" fmla="*/ 1766 h 1766"/>
              <a:gd name="T2" fmla="*/ 2096 w 2125"/>
              <a:gd name="T3" fmla="*/ 1668 h 1766"/>
              <a:gd name="T4" fmla="*/ 1848 w 2125"/>
              <a:gd name="T5" fmla="*/ 1447 h 1766"/>
              <a:gd name="T6" fmla="*/ 1404 w 2125"/>
              <a:gd name="T7" fmla="*/ 1093 h 1766"/>
              <a:gd name="T8" fmla="*/ 1054 w 2125"/>
              <a:gd name="T9" fmla="*/ 911 h 1766"/>
              <a:gd name="T10" fmla="*/ 819 w 2125"/>
              <a:gd name="T11" fmla="*/ 812 h 1766"/>
              <a:gd name="T12" fmla="*/ 711 w 2125"/>
              <a:gd name="T13" fmla="*/ 530 h 1766"/>
              <a:gd name="T14" fmla="*/ 413 w 2125"/>
              <a:gd name="T15" fmla="*/ 398 h 1766"/>
              <a:gd name="T16" fmla="*/ 299 w 2125"/>
              <a:gd name="T17" fmla="*/ 110 h 1766"/>
              <a:gd name="T18" fmla="*/ 0 w 2125"/>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5" h="1766">
                <a:moveTo>
                  <a:pt x="2020" y="1766"/>
                </a:moveTo>
                <a:cubicBezTo>
                  <a:pt x="2033" y="1750"/>
                  <a:pt x="2125" y="1721"/>
                  <a:pt x="2096" y="1668"/>
                </a:cubicBezTo>
                <a:cubicBezTo>
                  <a:pt x="2067" y="1615"/>
                  <a:pt x="1963" y="1543"/>
                  <a:pt x="1848" y="1447"/>
                </a:cubicBezTo>
                <a:cubicBezTo>
                  <a:pt x="1733" y="1351"/>
                  <a:pt x="1536" y="1182"/>
                  <a:pt x="1404" y="1093"/>
                </a:cubicBezTo>
                <a:cubicBezTo>
                  <a:pt x="1272" y="1004"/>
                  <a:pt x="1151" y="958"/>
                  <a:pt x="1054" y="911"/>
                </a:cubicBezTo>
                <a:cubicBezTo>
                  <a:pt x="957" y="864"/>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Freeform 2"/>
          <p:cNvSpPr>
            <a:spLocks/>
          </p:cNvSpPr>
          <p:nvPr/>
        </p:nvSpPr>
        <p:spPr bwMode="auto">
          <a:xfrm>
            <a:off x="396875" y="25400"/>
            <a:ext cx="3373438" cy="2803525"/>
          </a:xfrm>
          <a:custGeom>
            <a:avLst/>
            <a:gdLst>
              <a:gd name="T0" fmla="*/ 2020 w 2125"/>
              <a:gd name="T1" fmla="*/ 1766 h 1766"/>
              <a:gd name="T2" fmla="*/ 2096 w 2125"/>
              <a:gd name="T3" fmla="*/ 1668 h 1766"/>
              <a:gd name="T4" fmla="*/ 1848 w 2125"/>
              <a:gd name="T5" fmla="*/ 1447 h 1766"/>
              <a:gd name="T6" fmla="*/ 1404 w 2125"/>
              <a:gd name="T7" fmla="*/ 1093 h 1766"/>
              <a:gd name="T8" fmla="*/ 1054 w 2125"/>
              <a:gd name="T9" fmla="*/ 911 h 1766"/>
              <a:gd name="T10" fmla="*/ 819 w 2125"/>
              <a:gd name="T11" fmla="*/ 812 h 1766"/>
              <a:gd name="T12" fmla="*/ 711 w 2125"/>
              <a:gd name="T13" fmla="*/ 530 h 1766"/>
              <a:gd name="T14" fmla="*/ 413 w 2125"/>
              <a:gd name="T15" fmla="*/ 398 h 1766"/>
              <a:gd name="T16" fmla="*/ 299 w 2125"/>
              <a:gd name="T17" fmla="*/ 110 h 1766"/>
              <a:gd name="T18" fmla="*/ 0 w 2125"/>
              <a:gd name="T19"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5" h="1766">
                <a:moveTo>
                  <a:pt x="2020" y="1766"/>
                </a:moveTo>
                <a:cubicBezTo>
                  <a:pt x="2033" y="1750"/>
                  <a:pt x="2125" y="1721"/>
                  <a:pt x="2096" y="1668"/>
                </a:cubicBezTo>
                <a:cubicBezTo>
                  <a:pt x="2067" y="1615"/>
                  <a:pt x="1963" y="1543"/>
                  <a:pt x="1848" y="1447"/>
                </a:cubicBezTo>
                <a:cubicBezTo>
                  <a:pt x="1733" y="1351"/>
                  <a:pt x="1536" y="1182"/>
                  <a:pt x="1404" y="1093"/>
                </a:cubicBezTo>
                <a:cubicBezTo>
                  <a:pt x="1272" y="1004"/>
                  <a:pt x="1151" y="958"/>
                  <a:pt x="1054" y="911"/>
                </a:cubicBezTo>
                <a:cubicBezTo>
                  <a:pt x="957" y="864"/>
                  <a:pt x="876" y="876"/>
                  <a:pt x="819" y="812"/>
                </a:cubicBezTo>
                <a:cubicBezTo>
                  <a:pt x="762" y="748"/>
                  <a:pt x="778" y="599"/>
                  <a:pt x="711" y="530"/>
                </a:cubicBezTo>
                <a:cubicBezTo>
                  <a:pt x="644" y="461"/>
                  <a:pt x="481" y="468"/>
                  <a:pt x="413" y="398"/>
                </a:cubicBezTo>
                <a:cubicBezTo>
                  <a:pt x="344" y="327"/>
                  <a:pt x="369" y="177"/>
                  <a:pt x="299" y="110"/>
                </a:cubicBezTo>
                <a:cubicBezTo>
                  <a:pt x="230" y="44"/>
                  <a:pt x="51" y="18"/>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1827" name="Freeform 3"/>
          <p:cNvSpPr>
            <a:spLocks/>
          </p:cNvSpPr>
          <p:nvPr/>
        </p:nvSpPr>
        <p:spPr bwMode="auto">
          <a:xfrm>
            <a:off x="1955800" y="1376363"/>
            <a:ext cx="1828800" cy="1501775"/>
          </a:xfrm>
          <a:custGeom>
            <a:avLst/>
            <a:gdLst>
              <a:gd name="T0" fmla="*/ 208 w 1152"/>
              <a:gd name="T1" fmla="*/ 540 h 946"/>
              <a:gd name="T2" fmla="*/ 545 w 1152"/>
              <a:gd name="T3" fmla="*/ 894 h 946"/>
              <a:gd name="T4" fmla="*/ 1078 w 1152"/>
              <a:gd name="T5" fmla="*/ 852 h 946"/>
              <a:gd name="T6" fmla="*/ 990 w 1152"/>
              <a:gd name="T7" fmla="*/ 425 h 946"/>
              <a:gd name="T8" fmla="*/ 570 w 1152"/>
              <a:gd name="T9" fmla="*/ 162 h 946"/>
              <a:gd name="T10" fmla="*/ 60 w 1152"/>
              <a:gd name="T11" fmla="*/ 63 h 946"/>
              <a:gd name="T12" fmla="*/ 208 w 1152"/>
              <a:gd name="T13" fmla="*/ 540 h 946"/>
            </a:gdLst>
            <a:ahLst/>
            <a:cxnLst>
              <a:cxn ang="0">
                <a:pos x="T0" y="T1"/>
              </a:cxn>
              <a:cxn ang="0">
                <a:pos x="T2" y="T3"/>
              </a:cxn>
              <a:cxn ang="0">
                <a:pos x="T4" y="T5"/>
              </a:cxn>
              <a:cxn ang="0">
                <a:pos x="T6" y="T7"/>
              </a:cxn>
              <a:cxn ang="0">
                <a:pos x="T8" y="T9"/>
              </a:cxn>
              <a:cxn ang="0">
                <a:pos x="T10" y="T11"/>
              </a:cxn>
              <a:cxn ang="0">
                <a:pos x="T12" y="T13"/>
              </a:cxn>
            </a:cxnLst>
            <a:rect l="0" t="0" r="r" b="b"/>
            <a:pathLst>
              <a:path w="1152" h="946">
                <a:moveTo>
                  <a:pt x="208" y="540"/>
                </a:moveTo>
                <a:cubicBezTo>
                  <a:pt x="289" y="678"/>
                  <a:pt x="400" y="842"/>
                  <a:pt x="545" y="894"/>
                </a:cubicBezTo>
                <a:cubicBezTo>
                  <a:pt x="690" y="946"/>
                  <a:pt x="1004" y="930"/>
                  <a:pt x="1078" y="852"/>
                </a:cubicBezTo>
                <a:cubicBezTo>
                  <a:pt x="1152" y="774"/>
                  <a:pt x="1075" y="540"/>
                  <a:pt x="990" y="425"/>
                </a:cubicBezTo>
                <a:cubicBezTo>
                  <a:pt x="905" y="310"/>
                  <a:pt x="725" y="222"/>
                  <a:pt x="570" y="162"/>
                </a:cubicBezTo>
                <a:cubicBezTo>
                  <a:pt x="415" y="102"/>
                  <a:pt x="120" y="0"/>
                  <a:pt x="60" y="63"/>
                </a:cubicBezTo>
                <a:cubicBezTo>
                  <a:pt x="0" y="126"/>
                  <a:pt x="127" y="402"/>
                  <a:pt x="208" y="54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1828" name="Freeform 4"/>
          <p:cNvSpPr>
            <a:spLocks/>
          </p:cNvSpPr>
          <p:nvPr/>
        </p:nvSpPr>
        <p:spPr bwMode="auto">
          <a:xfrm>
            <a:off x="587375" y="-58738"/>
            <a:ext cx="3063875" cy="2863851"/>
          </a:xfrm>
          <a:custGeom>
            <a:avLst/>
            <a:gdLst>
              <a:gd name="T0" fmla="*/ 1930 w 1930"/>
              <a:gd name="T1" fmla="*/ 1804 h 1804"/>
              <a:gd name="T2" fmla="*/ 1695 w 1930"/>
              <a:gd name="T3" fmla="*/ 1722 h 1804"/>
              <a:gd name="T4" fmla="*/ 1449 w 1930"/>
              <a:gd name="T5" fmla="*/ 1558 h 1804"/>
              <a:gd name="T6" fmla="*/ 1144 w 1930"/>
              <a:gd name="T7" fmla="*/ 1253 h 1804"/>
              <a:gd name="T8" fmla="*/ 963 w 1930"/>
              <a:gd name="T9" fmla="*/ 1056 h 1804"/>
              <a:gd name="T10" fmla="*/ 819 w 1930"/>
              <a:gd name="T11" fmla="*/ 812 h 1804"/>
              <a:gd name="T12" fmla="*/ 537 w 1930"/>
              <a:gd name="T13" fmla="*/ 706 h 1804"/>
              <a:gd name="T14" fmla="*/ 402 w 1930"/>
              <a:gd name="T15" fmla="*/ 409 h 1804"/>
              <a:gd name="T16" fmla="*/ 113 w 1930"/>
              <a:gd name="T17" fmla="*/ 298 h 1804"/>
              <a:gd name="T18" fmla="*/ 0 w 1930"/>
              <a:gd name="T19" fmla="*/ 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0" h="1804">
                <a:moveTo>
                  <a:pt x="1930" y="1804"/>
                </a:moveTo>
                <a:cubicBezTo>
                  <a:pt x="1891" y="1790"/>
                  <a:pt x="1775" y="1763"/>
                  <a:pt x="1695" y="1722"/>
                </a:cubicBezTo>
                <a:cubicBezTo>
                  <a:pt x="1615" y="1681"/>
                  <a:pt x="1541" y="1636"/>
                  <a:pt x="1449" y="1558"/>
                </a:cubicBezTo>
                <a:cubicBezTo>
                  <a:pt x="1357" y="1480"/>
                  <a:pt x="1225" y="1337"/>
                  <a:pt x="1144" y="1253"/>
                </a:cubicBezTo>
                <a:cubicBezTo>
                  <a:pt x="1063" y="1169"/>
                  <a:pt x="1017" y="1129"/>
                  <a:pt x="963" y="1056"/>
                </a:cubicBezTo>
                <a:cubicBezTo>
                  <a:pt x="909" y="983"/>
                  <a:pt x="890" y="870"/>
                  <a:pt x="819" y="812"/>
                </a:cubicBezTo>
                <a:cubicBezTo>
                  <a:pt x="748" y="754"/>
                  <a:pt x="606" y="773"/>
                  <a:pt x="537" y="706"/>
                </a:cubicBezTo>
                <a:cubicBezTo>
                  <a:pt x="467" y="640"/>
                  <a:pt x="473" y="477"/>
                  <a:pt x="402" y="409"/>
                </a:cubicBezTo>
                <a:cubicBezTo>
                  <a:pt x="330" y="341"/>
                  <a:pt x="180" y="367"/>
                  <a:pt x="113" y="298"/>
                </a:cubicBezTo>
                <a:cubicBezTo>
                  <a:pt x="46" y="229"/>
                  <a:pt x="19" y="51"/>
                  <a:pt x="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1829" name="Freeform 5"/>
          <p:cNvSpPr>
            <a:spLocks/>
          </p:cNvSpPr>
          <p:nvPr/>
        </p:nvSpPr>
        <p:spPr bwMode="auto">
          <a:xfrm>
            <a:off x="6053138" y="1449388"/>
            <a:ext cx="1027112" cy="1393825"/>
          </a:xfrm>
          <a:custGeom>
            <a:avLst/>
            <a:gdLst>
              <a:gd name="T0" fmla="*/ 293 w 647"/>
              <a:gd name="T1" fmla="*/ 0 h 878"/>
              <a:gd name="T2" fmla="*/ 38 w 647"/>
              <a:gd name="T3" fmla="*/ 297 h 878"/>
              <a:gd name="T4" fmla="*/ 63 w 647"/>
              <a:gd name="T5" fmla="*/ 692 h 878"/>
              <a:gd name="T6" fmla="*/ 301 w 647"/>
              <a:gd name="T7" fmla="*/ 873 h 878"/>
              <a:gd name="T8" fmla="*/ 606 w 647"/>
              <a:gd name="T9" fmla="*/ 659 h 878"/>
              <a:gd name="T10" fmla="*/ 548 w 647"/>
              <a:gd name="T11" fmla="*/ 338 h 878"/>
              <a:gd name="T12" fmla="*/ 326 w 647"/>
              <a:gd name="T13" fmla="*/ 58 h 878"/>
              <a:gd name="T14" fmla="*/ 293 w 647"/>
              <a:gd name="T15" fmla="*/ 0 h 8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7" h="878">
                <a:moveTo>
                  <a:pt x="293" y="0"/>
                </a:moveTo>
                <a:cubicBezTo>
                  <a:pt x="245" y="40"/>
                  <a:pt x="76" y="182"/>
                  <a:pt x="38" y="297"/>
                </a:cubicBezTo>
                <a:cubicBezTo>
                  <a:pt x="0" y="412"/>
                  <a:pt x="19" y="596"/>
                  <a:pt x="63" y="692"/>
                </a:cubicBezTo>
                <a:cubicBezTo>
                  <a:pt x="107" y="788"/>
                  <a:pt x="211" y="878"/>
                  <a:pt x="301" y="873"/>
                </a:cubicBezTo>
                <a:cubicBezTo>
                  <a:pt x="391" y="868"/>
                  <a:pt x="565" y="748"/>
                  <a:pt x="606" y="659"/>
                </a:cubicBezTo>
                <a:cubicBezTo>
                  <a:pt x="647" y="570"/>
                  <a:pt x="595" y="438"/>
                  <a:pt x="548" y="338"/>
                </a:cubicBezTo>
                <a:cubicBezTo>
                  <a:pt x="501" y="238"/>
                  <a:pt x="368" y="114"/>
                  <a:pt x="326" y="58"/>
                </a:cubicBezTo>
                <a:cubicBezTo>
                  <a:pt x="284" y="2"/>
                  <a:pt x="293" y="0"/>
                  <a:pt x="293" y="0"/>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1830" name="Freeform 6"/>
          <p:cNvSpPr>
            <a:spLocks/>
          </p:cNvSpPr>
          <p:nvPr/>
        </p:nvSpPr>
        <p:spPr bwMode="auto">
          <a:xfrm>
            <a:off x="-1727200" y="3675063"/>
            <a:ext cx="12634913" cy="5302250"/>
          </a:xfrm>
          <a:custGeom>
            <a:avLst/>
            <a:gdLst>
              <a:gd name="T0" fmla="*/ 1072 w 7959"/>
              <a:gd name="T1" fmla="*/ 269 h 3340"/>
              <a:gd name="T2" fmla="*/ 1631 w 7959"/>
              <a:gd name="T3" fmla="*/ 261 h 3340"/>
              <a:gd name="T4" fmla="*/ 1968 w 7959"/>
              <a:gd name="T5" fmla="*/ 244 h 3340"/>
              <a:gd name="T6" fmla="*/ 2306 w 7959"/>
              <a:gd name="T7" fmla="*/ 252 h 3340"/>
              <a:gd name="T8" fmla="*/ 3343 w 7959"/>
              <a:gd name="T9" fmla="*/ 261 h 3340"/>
              <a:gd name="T10" fmla="*/ 3861 w 7959"/>
              <a:gd name="T11" fmla="*/ 285 h 3340"/>
              <a:gd name="T12" fmla="*/ 4445 w 7959"/>
              <a:gd name="T13" fmla="*/ 289 h 3340"/>
              <a:gd name="T14" fmla="*/ 4684 w 7959"/>
              <a:gd name="T15" fmla="*/ 289 h 3340"/>
              <a:gd name="T16" fmla="*/ 5729 w 7959"/>
              <a:gd name="T17" fmla="*/ 277 h 3340"/>
              <a:gd name="T18" fmla="*/ 6099 w 7959"/>
              <a:gd name="T19" fmla="*/ 298 h 3340"/>
              <a:gd name="T20" fmla="*/ 6887 w 7959"/>
              <a:gd name="T21" fmla="*/ 303 h 3340"/>
              <a:gd name="T22" fmla="*/ 6998 w 7959"/>
              <a:gd name="T23" fmla="*/ 342 h 3340"/>
              <a:gd name="T24" fmla="*/ 7069 w 7959"/>
              <a:gd name="T25" fmla="*/ 2354 h 3340"/>
              <a:gd name="T26" fmla="*/ 6947 w 7959"/>
              <a:gd name="T27" fmla="*/ 3199 h 3340"/>
              <a:gd name="T28" fmla="*/ 997 w 7959"/>
              <a:gd name="T29" fmla="*/ 3199 h 3340"/>
              <a:gd name="T30" fmla="*/ 962 w 7959"/>
              <a:gd name="T31" fmla="*/ 2504 h 3340"/>
              <a:gd name="T32" fmla="*/ 962 w 7959"/>
              <a:gd name="T33" fmla="*/ 2457 h 3340"/>
              <a:gd name="T34" fmla="*/ 938 w 7959"/>
              <a:gd name="T35" fmla="*/ 413 h 3340"/>
              <a:gd name="T36" fmla="*/ 954 w 7959"/>
              <a:gd name="T37" fmla="*/ 311 h 3340"/>
              <a:gd name="T38" fmla="*/ 1072 w 7959"/>
              <a:gd name="T39" fmla="*/ 269 h 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59" h="3340">
                <a:moveTo>
                  <a:pt x="1072" y="269"/>
                </a:moveTo>
                <a:cubicBezTo>
                  <a:pt x="1185" y="261"/>
                  <a:pt x="1482" y="265"/>
                  <a:pt x="1631" y="261"/>
                </a:cubicBezTo>
                <a:cubicBezTo>
                  <a:pt x="1780" y="257"/>
                  <a:pt x="1856" y="245"/>
                  <a:pt x="1968" y="244"/>
                </a:cubicBezTo>
                <a:cubicBezTo>
                  <a:pt x="2080" y="243"/>
                  <a:pt x="2077" y="249"/>
                  <a:pt x="2306" y="252"/>
                </a:cubicBezTo>
                <a:cubicBezTo>
                  <a:pt x="2535" y="255"/>
                  <a:pt x="3084" y="256"/>
                  <a:pt x="3343" y="261"/>
                </a:cubicBezTo>
                <a:cubicBezTo>
                  <a:pt x="3602" y="266"/>
                  <a:pt x="3677" y="280"/>
                  <a:pt x="3861" y="285"/>
                </a:cubicBezTo>
                <a:cubicBezTo>
                  <a:pt x="4045" y="290"/>
                  <a:pt x="4308" y="288"/>
                  <a:pt x="4445" y="289"/>
                </a:cubicBezTo>
                <a:cubicBezTo>
                  <a:pt x="4582" y="290"/>
                  <a:pt x="4470" y="291"/>
                  <a:pt x="4684" y="289"/>
                </a:cubicBezTo>
                <a:cubicBezTo>
                  <a:pt x="4898" y="287"/>
                  <a:pt x="5493" y="276"/>
                  <a:pt x="5729" y="277"/>
                </a:cubicBezTo>
                <a:cubicBezTo>
                  <a:pt x="5965" y="278"/>
                  <a:pt x="5906" y="294"/>
                  <a:pt x="6099" y="298"/>
                </a:cubicBezTo>
                <a:cubicBezTo>
                  <a:pt x="6292" y="302"/>
                  <a:pt x="6737" y="296"/>
                  <a:pt x="6887" y="303"/>
                </a:cubicBezTo>
                <a:cubicBezTo>
                  <a:pt x="7037" y="310"/>
                  <a:pt x="6968" y="0"/>
                  <a:pt x="6998" y="342"/>
                </a:cubicBezTo>
                <a:cubicBezTo>
                  <a:pt x="7028" y="684"/>
                  <a:pt x="7077" y="1878"/>
                  <a:pt x="7069" y="2354"/>
                </a:cubicBezTo>
                <a:cubicBezTo>
                  <a:pt x="7061" y="2830"/>
                  <a:pt x="7959" y="3058"/>
                  <a:pt x="6947" y="3199"/>
                </a:cubicBezTo>
                <a:cubicBezTo>
                  <a:pt x="5935" y="3340"/>
                  <a:pt x="1994" y="3315"/>
                  <a:pt x="997" y="3199"/>
                </a:cubicBezTo>
                <a:cubicBezTo>
                  <a:pt x="0" y="3083"/>
                  <a:pt x="968" y="2628"/>
                  <a:pt x="962" y="2504"/>
                </a:cubicBezTo>
                <a:cubicBezTo>
                  <a:pt x="956" y="2380"/>
                  <a:pt x="966" y="2805"/>
                  <a:pt x="962" y="2457"/>
                </a:cubicBezTo>
                <a:cubicBezTo>
                  <a:pt x="958" y="2109"/>
                  <a:pt x="939" y="771"/>
                  <a:pt x="938" y="413"/>
                </a:cubicBezTo>
                <a:cubicBezTo>
                  <a:pt x="937" y="55"/>
                  <a:pt x="932" y="335"/>
                  <a:pt x="954" y="311"/>
                </a:cubicBezTo>
                <a:cubicBezTo>
                  <a:pt x="976" y="287"/>
                  <a:pt x="959" y="277"/>
                  <a:pt x="1072" y="269"/>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1831" name="Rectangle 7"/>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1832" name="Freeform 8"/>
          <p:cNvSpPr>
            <a:spLocks/>
          </p:cNvSpPr>
          <p:nvPr/>
        </p:nvSpPr>
        <p:spPr bwMode="auto">
          <a:xfrm>
            <a:off x="6413500" y="-684213"/>
            <a:ext cx="692150" cy="3581401"/>
          </a:xfrm>
          <a:custGeom>
            <a:avLst/>
            <a:gdLst>
              <a:gd name="T0" fmla="*/ 66 w 436"/>
              <a:gd name="T1" fmla="*/ 2256 h 2256"/>
              <a:gd name="T2" fmla="*/ 296 w 436"/>
              <a:gd name="T3" fmla="*/ 2166 h 2256"/>
              <a:gd name="T4" fmla="*/ 403 w 436"/>
              <a:gd name="T5" fmla="*/ 1795 h 2256"/>
              <a:gd name="T6" fmla="*/ 95 w 436"/>
              <a:gd name="T7" fmla="*/ 1393 h 2256"/>
              <a:gd name="T8" fmla="*/ 9 w 436"/>
              <a:gd name="T9" fmla="*/ 1153 h 2256"/>
              <a:gd name="T10" fmla="*/ 143 w 436"/>
              <a:gd name="T11" fmla="*/ 882 h 2256"/>
              <a:gd name="T12" fmla="*/ 37 w 436"/>
              <a:gd name="T13" fmla="*/ 574 h 2256"/>
              <a:gd name="T14" fmla="*/ 172 w 436"/>
              <a:gd name="T15" fmla="*/ 294 h 2256"/>
              <a:gd name="T16" fmla="*/ 50 w 436"/>
              <a:gd name="T17" fmla="*/ 0 h 2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256">
                <a:moveTo>
                  <a:pt x="66" y="2256"/>
                </a:moveTo>
                <a:cubicBezTo>
                  <a:pt x="96" y="2224"/>
                  <a:pt x="240" y="2243"/>
                  <a:pt x="296" y="2166"/>
                </a:cubicBezTo>
                <a:cubicBezTo>
                  <a:pt x="352" y="2089"/>
                  <a:pt x="436" y="1924"/>
                  <a:pt x="403" y="1795"/>
                </a:cubicBezTo>
                <a:cubicBezTo>
                  <a:pt x="370" y="1666"/>
                  <a:pt x="161" y="1500"/>
                  <a:pt x="95" y="1393"/>
                </a:cubicBezTo>
                <a:cubicBezTo>
                  <a:pt x="29" y="1286"/>
                  <a:pt x="0" y="1238"/>
                  <a:pt x="9" y="1153"/>
                </a:cubicBezTo>
                <a:cubicBezTo>
                  <a:pt x="17" y="1067"/>
                  <a:pt x="137" y="978"/>
                  <a:pt x="143" y="882"/>
                </a:cubicBezTo>
                <a:cubicBezTo>
                  <a:pt x="148" y="786"/>
                  <a:pt x="32" y="671"/>
                  <a:pt x="37" y="574"/>
                </a:cubicBezTo>
                <a:cubicBezTo>
                  <a:pt x="43" y="475"/>
                  <a:pt x="170" y="391"/>
                  <a:pt x="172" y="294"/>
                </a:cubicBezTo>
                <a:cubicBezTo>
                  <a:pt x="174" y="199"/>
                  <a:pt x="71" y="50"/>
                  <a:pt x="50"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1833" name="Freeform 9"/>
          <p:cNvSpPr>
            <a:spLocks/>
          </p:cNvSpPr>
          <p:nvPr/>
        </p:nvSpPr>
        <p:spPr bwMode="auto">
          <a:xfrm>
            <a:off x="6027738" y="-625475"/>
            <a:ext cx="657225" cy="3521075"/>
          </a:xfrm>
          <a:custGeom>
            <a:avLst/>
            <a:gdLst>
              <a:gd name="T0" fmla="*/ 350 w 414"/>
              <a:gd name="T1" fmla="*/ 2218 h 2218"/>
              <a:gd name="T2" fmla="*/ 62 w 414"/>
              <a:gd name="T3" fmla="*/ 2022 h 2218"/>
              <a:gd name="T4" fmla="*/ 29 w 414"/>
              <a:gd name="T5" fmla="*/ 1676 h 2218"/>
              <a:gd name="T6" fmla="*/ 235 w 414"/>
              <a:gd name="T7" fmla="*/ 1372 h 2218"/>
              <a:gd name="T8" fmla="*/ 372 w 414"/>
              <a:gd name="T9" fmla="*/ 1152 h 2218"/>
              <a:gd name="T10" fmla="*/ 259 w 414"/>
              <a:gd name="T11" fmla="*/ 873 h 2218"/>
              <a:gd name="T12" fmla="*/ 386 w 414"/>
              <a:gd name="T13" fmla="*/ 573 h 2218"/>
              <a:gd name="T14" fmla="*/ 271 w 414"/>
              <a:gd name="T15" fmla="*/ 285 h 2218"/>
              <a:gd name="T16" fmla="*/ 414 w 414"/>
              <a:gd name="T17"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4" h="2218">
                <a:moveTo>
                  <a:pt x="350" y="2218"/>
                </a:moveTo>
                <a:cubicBezTo>
                  <a:pt x="318" y="2178"/>
                  <a:pt x="115" y="2112"/>
                  <a:pt x="62" y="2022"/>
                </a:cubicBezTo>
                <a:cubicBezTo>
                  <a:pt x="9" y="1932"/>
                  <a:pt x="0" y="1784"/>
                  <a:pt x="29" y="1676"/>
                </a:cubicBezTo>
                <a:cubicBezTo>
                  <a:pt x="58" y="1568"/>
                  <a:pt x="178" y="1459"/>
                  <a:pt x="235" y="1372"/>
                </a:cubicBezTo>
                <a:cubicBezTo>
                  <a:pt x="292" y="1285"/>
                  <a:pt x="368" y="1235"/>
                  <a:pt x="372" y="1152"/>
                </a:cubicBezTo>
                <a:cubicBezTo>
                  <a:pt x="376" y="1069"/>
                  <a:pt x="257" y="969"/>
                  <a:pt x="259" y="873"/>
                </a:cubicBezTo>
                <a:cubicBezTo>
                  <a:pt x="260" y="777"/>
                  <a:pt x="384" y="671"/>
                  <a:pt x="386" y="573"/>
                </a:cubicBezTo>
                <a:cubicBezTo>
                  <a:pt x="387" y="473"/>
                  <a:pt x="266" y="381"/>
                  <a:pt x="271" y="285"/>
                </a:cubicBezTo>
                <a:cubicBezTo>
                  <a:pt x="277" y="189"/>
                  <a:pt x="389" y="48"/>
                  <a:pt x="414" y="0"/>
                </a:cubicBezTo>
              </a:path>
            </a:pathLst>
          </a:custGeom>
          <a:noFill/>
          <a:ln w="177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1834" name="Rectangle 10"/>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1835" name="Rectangle 11"/>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1836" name="Rectangle 12"/>
          <p:cNvSpPr>
            <a:spLocks noGrp="1" noChangeArrowheads="1"/>
          </p:cNvSpPr>
          <p:nvPr>
            <p:ph type="title"/>
          </p:nvPr>
        </p:nvSpPr>
        <p:spPr>
          <a:xfrm>
            <a:off x="457200" y="-207963"/>
            <a:ext cx="8229600" cy="1143001"/>
          </a:xfrm>
        </p:spPr>
        <p:txBody>
          <a:bodyPr/>
          <a:lstStyle/>
          <a:p>
            <a:r>
              <a:rPr lang="en-US" altLang="en-US"/>
              <a:t>Crystal fishing demystified</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Freeform 2"/>
          <p:cNvSpPr>
            <a:spLocks/>
          </p:cNvSpPr>
          <p:nvPr/>
        </p:nvSpPr>
        <p:spPr bwMode="auto">
          <a:xfrm>
            <a:off x="1244600" y="2125663"/>
            <a:ext cx="6616700" cy="2351087"/>
          </a:xfrm>
          <a:custGeom>
            <a:avLst/>
            <a:gdLst>
              <a:gd name="T0" fmla="*/ 202 w 4168"/>
              <a:gd name="T1" fmla="*/ 452 h 1481"/>
              <a:gd name="T2" fmla="*/ 297 w 4168"/>
              <a:gd name="T3" fmla="*/ 121 h 1481"/>
              <a:gd name="T4" fmla="*/ 922 w 4168"/>
              <a:gd name="T5" fmla="*/ 91 h 1481"/>
              <a:gd name="T6" fmla="*/ 1159 w 4168"/>
              <a:gd name="T7" fmla="*/ 106 h 1481"/>
              <a:gd name="T8" fmla="*/ 1404 w 4168"/>
              <a:gd name="T9" fmla="*/ 106 h 1481"/>
              <a:gd name="T10" fmla="*/ 1836 w 4168"/>
              <a:gd name="T11" fmla="*/ 89 h 1481"/>
              <a:gd name="T12" fmla="*/ 2128 w 4168"/>
              <a:gd name="T13" fmla="*/ 89 h 1481"/>
              <a:gd name="T14" fmla="*/ 2285 w 4168"/>
              <a:gd name="T15" fmla="*/ 81 h 1481"/>
              <a:gd name="T16" fmla="*/ 2427 w 4168"/>
              <a:gd name="T17" fmla="*/ 81 h 1481"/>
              <a:gd name="T18" fmla="*/ 2577 w 4168"/>
              <a:gd name="T19" fmla="*/ 65 h 1481"/>
              <a:gd name="T20" fmla="*/ 2901 w 4168"/>
              <a:gd name="T21" fmla="*/ 58 h 1481"/>
              <a:gd name="T22" fmla="*/ 3264 w 4168"/>
              <a:gd name="T23" fmla="*/ 65 h 1481"/>
              <a:gd name="T24" fmla="*/ 3942 w 4168"/>
              <a:gd name="T25" fmla="*/ 97 h 1481"/>
              <a:gd name="T26" fmla="*/ 4005 w 4168"/>
              <a:gd name="T27" fmla="*/ 649 h 1481"/>
              <a:gd name="T28" fmla="*/ 4053 w 4168"/>
              <a:gd name="T29" fmla="*/ 1312 h 1481"/>
              <a:gd name="T30" fmla="*/ 3313 w 4168"/>
              <a:gd name="T31" fmla="*/ 1227 h 1481"/>
              <a:gd name="T32" fmla="*/ 851 w 4168"/>
              <a:gd name="T33" fmla="*/ 1274 h 1481"/>
              <a:gd name="T34" fmla="*/ 108 w 4168"/>
              <a:gd name="T35" fmla="*/ 1344 h 1481"/>
              <a:gd name="T36" fmla="*/ 202 w 4168"/>
              <a:gd name="T37" fmla="*/ 452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68" h="1481">
                <a:moveTo>
                  <a:pt x="202" y="452"/>
                </a:moveTo>
                <a:cubicBezTo>
                  <a:pt x="233" y="248"/>
                  <a:pt x="177" y="181"/>
                  <a:pt x="297" y="121"/>
                </a:cubicBezTo>
                <a:cubicBezTo>
                  <a:pt x="417" y="61"/>
                  <a:pt x="778" y="93"/>
                  <a:pt x="922" y="91"/>
                </a:cubicBezTo>
                <a:cubicBezTo>
                  <a:pt x="1066" y="89"/>
                  <a:pt x="1079" y="103"/>
                  <a:pt x="1159" y="106"/>
                </a:cubicBezTo>
                <a:cubicBezTo>
                  <a:pt x="1239" y="109"/>
                  <a:pt x="1291" y="109"/>
                  <a:pt x="1404" y="106"/>
                </a:cubicBezTo>
                <a:cubicBezTo>
                  <a:pt x="1517" y="103"/>
                  <a:pt x="1715" y="92"/>
                  <a:pt x="1836" y="89"/>
                </a:cubicBezTo>
                <a:cubicBezTo>
                  <a:pt x="1957" y="86"/>
                  <a:pt x="2053" y="90"/>
                  <a:pt x="2128" y="89"/>
                </a:cubicBezTo>
                <a:cubicBezTo>
                  <a:pt x="2203" y="88"/>
                  <a:pt x="2235" y="82"/>
                  <a:pt x="2285" y="81"/>
                </a:cubicBezTo>
                <a:cubicBezTo>
                  <a:pt x="2335" y="80"/>
                  <a:pt x="2378" y="84"/>
                  <a:pt x="2427" y="81"/>
                </a:cubicBezTo>
                <a:cubicBezTo>
                  <a:pt x="2476" y="78"/>
                  <a:pt x="2498" y="69"/>
                  <a:pt x="2577" y="65"/>
                </a:cubicBezTo>
                <a:cubicBezTo>
                  <a:pt x="2656" y="61"/>
                  <a:pt x="2787" y="58"/>
                  <a:pt x="2901" y="58"/>
                </a:cubicBezTo>
                <a:cubicBezTo>
                  <a:pt x="3015" y="58"/>
                  <a:pt x="3091" y="59"/>
                  <a:pt x="3264" y="65"/>
                </a:cubicBezTo>
                <a:cubicBezTo>
                  <a:pt x="3437" y="71"/>
                  <a:pt x="3818" y="0"/>
                  <a:pt x="3942" y="97"/>
                </a:cubicBezTo>
                <a:cubicBezTo>
                  <a:pt x="4066" y="194"/>
                  <a:pt x="3987" y="447"/>
                  <a:pt x="4005" y="649"/>
                </a:cubicBezTo>
                <a:cubicBezTo>
                  <a:pt x="4023" y="851"/>
                  <a:pt x="4168" y="1216"/>
                  <a:pt x="4053" y="1312"/>
                </a:cubicBezTo>
                <a:cubicBezTo>
                  <a:pt x="3938" y="1408"/>
                  <a:pt x="3847" y="1233"/>
                  <a:pt x="3313" y="1227"/>
                </a:cubicBezTo>
                <a:cubicBezTo>
                  <a:pt x="2779" y="1221"/>
                  <a:pt x="1385" y="1255"/>
                  <a:pt x="851" y="1274"/>
                </a:cubicBezTo>
                <a:cubicBezTo>
                  <a:pt x="317" y="1293"/>
                  <a:pt x="216" y="1481"/>
                  <a:pt x="108" y="1344"/>
                </a:cubicBezTo>
                <a:cubicBezTo>
                  <a:pt x="0" y="1207"/>
                  <a:pt x="72" y="669"/>
                  <a:pt x="202" y="452"/>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07" name="Freeform 3"/>
          <p:cNvSpPr>
            <a:spLocks/>
          </p:cNvSpPr>
          <p:nvPr/>
        </p:nvSpPr>
        <p:spPr bwMode="auto">
          <a:xfrm>
            <a:off x="1935163" y="2562225"/>
            <a:ext cx="5219700" cy="2727325"/>
          </a:xfrm>
          <a:custGeom>
            <a:avLst/>
            <a:gdLst>
              <a:gd name="T0" fmla="*/ 399 w 3288"/>
              <a:gd name="T1" fmla="*/ 359 h 1718"/>
              <a:gd name="T2" fmla="*/ 462 w 3288"/>
              <a:gd name="T3" fmla="*/ 303 h 1718"/>
              <a:gd name="T4" fmla="*/ 493 w 3288"/>
              <a:gd name="T5" fmla="*/ 351 h 1718"/>
              <a:gd name="T6" fmla="*/ 572 w 3288"/>
              <a:gd name="T7" fmla="*/ 366 h 1718"/>
              <a:gd name="T8" fmla="*/ 604 w 3288"/>
              <a:gd name="T9" fmla="*/ 319 h 1718"/>
              <a:gd name="T10" fmla="*/ 667 w 3288"/>
              <a:gd name="T11" fmla="*/ 366 h 1718"/>
              <a:gd name="T12" fmla="*/ 730 w 3288"/>
              <a:gd name="T13" fmla="*/ 366 h 1718"/>
              <a:gd name="T14" fmla="*/ 801 w 3288"/>
              <a:gd name="T15" fmla="*/ 390 h 1718"/>
              <a:gd name="T16" fmla="*/ 840 w 3288"/>
              <a:gd name="T17" fmla="*/ 382 h 1718"/>
              <a:gd name="T18" fmla="*/ 880 w 3288"/>
              <a:gd name="T19" fmla="*/ 366 h 1718"/>
              <a:gd name="T20" fmla="*/ 975 w 3288"/>
              <a:gd name="T21" fmla="*/ 366 h 1718"/>
              <a:gd name="T22" fmla="*/ 1022 w 3288"/>
              <a:gd name="T23" fmla="*/ 382 h 1718"/>
              <a:gd name="T24" fmla="*/ 1077 w 3288"/>
              <a:gd name="T25" fmla="*/ 359 h 1718"/>
              <a:gd name="T26" fmla="*/ 1132 w 3288"/>
              <a:gd name="T27" fmla="*/ 335 h 1718"/>
              <a:gd name="T28" fmla="*/ 1243 w 3288"/>
              <a:gd name="T29" fmla="*/ 335 h 1718"/>
              <a:gd name="T30" fmla="*/ 1282 w 3288"/>
              <a:gd name="T31" fmla="*/ 390 h 1718"/>
              <a:gd name="T32" fmla="*/ 1330 w 3288"/>
              <a:gd name="T33" fmla="*/ 366 h 1718"/>
              <a:gd name="T34" fmla="*/ 1416 w 3288"/>
              <a:gd name="T35" fmla="*/ 398 h 1718"/>
              <a:gd name="T36" fmla="*/ 1503 w 3288"/>
              <a:gd name="T37" fmla="*/ 374 h 1718"/>
              <a:gd name="T38" fmla="*/ 1551 w 3288"/>
              <a:gd name="T39" fmla="*/ 398 h 1718"/>
              <a:gd name="T40" fmla="*/ 1637 w 3288"/>
              <a:gd name="T41" fmla="*/ 366 h 1718"/>
              <a:gd name="T42" fmla="*/ 1700 w 3288"/>
              <a:gd name="T43" fmla="*/ 382 h 1718"/>
              <a:gd name="T44" fmla="*/ 1811 w 3288"/>
              <a:gd name="T45" fmla="*/ 351 h 1718"/>
              <a:gd name="T46" fmla="*/ 1866 w 3288"/>
              <a:gd name="T47" fmla="*/ 382 h 1718"/>
              <a:gd name="T48" fmla="*/ 1937 w 3288"/>
              <a:gd name="T49" fmla="*/ 351 h 1718"/>
              <a:gd name="T50" fmla="*/ 2000 w 3288"/>
              <a:gd name="T51" fmla="*/ 366 h 1718"/>
              <a:gd name="T52" fmla="*/ 2071 w 3288"/>
              <a:gd name="T53" fmla="*/ 343 h 1718"/>
              <a:gd name="T54" fmla="*/ 2150 w 3288"/>
              <a:gd name="T55" fmla="*/ 366 h 1718"/>
              <a:gd name="T56" fmla="*/ 2237 w 3288"/>
              <a:gd name="T57" fmla="*/ 343 h 1718"/>
              <a:gd name="T58" fmla="*/ 2292 w 3288"/>
              <a:gd name="T59" fmla="*/ 359 h 1718"/>
              <a:gd name="T60" fmla="*/ 2371 w 3288"/>
              <a:gd name="T61" fmla="*/ 335 h 1718"/>
              <a:gd name="T62" fmla="*/ 2482 w 3288"/>
              <a:gd name="T63" fmla="*/ 351 h 1718"/>
              <a:gd name="T64" fmla="*/ 2576 w 3288"/>
              <a:gd name="T65" fmla="*/ 351 h 1718"/>
              <a:gd name="T66" fmla="*/ 2718 w 3288"/>
              <a:gd name="T67" fmla="*/ 343 h 1718"/>
              <a:gd name="T68" fmla="*/ 2789 w 3288"/>
              <a:gd name="T69" fmla="*/ 327 h 1718"/>
              <a:gd name="T70" fmla="*/ 2845 w 3288"/>
              <a:gd name="T71" fmla="*/ 193 h 1718"/>
              <a:gd name="T72" fmla="*/ 2884 w 3288"/>
              <a:gd name="T73" fmla="*/ 1487 h 1718"/>
              <a:gd name="T74" fmla="*/ 422 w 3288"/>
              <a:gd name="T75" fmla="*/ 1534 h 1718"/>
              <a:gd name="T76" fmla="*/ 351 w 3288"/>
              <a:gd name="T77" fmla="*/ 382 h 1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88" h="1718">
                <a:moveTo>
                  <a:pt x="399" y="359"/>
                </a:moveTo>
                <a:cubicBezTo>
                  <a:pt x="422" y="331"/>
                  <a:pt x="446" y="304"/>
                  <a:pt x="462" y="303"/>
                </a:cubicBezTo>
                <a:cubicBezTo>
                  <a:pt x="478" y="302"/>
                  <a:pt x="475" y="341"/>
                  <a:pt x="493" y="351"/>
                </a:cubicBezTo>
                <a:cubicBezTo>
                  <a:pt x="511" y="361"/>
                  <a:pt x="554" y="371"/>
                  <a:pt x="572" y="366"/>
                </a:cubicBezTo>
                <a:cubicBezTo>
                  <a:pt x="590" y="361"/>
                  <a:pt x="588" y="319"/>
                  <a:pt x="604" y="319"/>
                </a:cubicBezTo>
                <a:cubicBezTo>
                  <a:pt x="620" y="319"/>
                  <a:pt x="646" y="358"/>
                  <a:pt x="667" y="366"/>
                </a:cubicBezTo>
                <a:cubicBezTo>
                  <a:pt x="688" y="374"/>
                  <a:pt x="708" y="362"/>
                  <a:pt x="730" y="366"/>
                </a:cubicBezTo>
                <a:cubicBezTo>
                  <a:pt x="752" y="370"/>
                  <a:pt x="783" y="387"/>
                  <a:pt x="801" y="390"/>
                </a:cubicBezTo>
                <a:cubicBezTo>
                  <a:pt x="819" y="393"/>
                  <a:pt x="827" y="386"/>
                  <a:pt x="840" y="382"/>
                </a:cubicBezTo>
                <a:cubicBezTo>
                  <a:pt x="853" y="378"/>
                  <a:pt x="858" y="369"/>
                  <a:pt x="880" y="366"/>
                </a:cubicBezTo>
                <a:cubicBezTo>
                  <a:pt x="902" y="363"/>
                  <a:pt x="951" y="363"/>
                  <a:pt x="975" y="366"/>
                </a:cubicBezTo>
                <a:cubicBezTo>
                  <a:pt x="999" y="369"/>
                  <a:pt x="1005" y="383"/>
                  <a:pt x="1022" y="382"/>
                </a:cubicBezTo>
                <a:cubicBezTo>
                  <a:pt x="1039" y="381"/>
                  <a:pt x="1059" y="367"/>
                  <a:pt x="1077" y="359"/>
                </a:cubicBezTo>
                <a:cubicBezTo>
                  <a:pt x="1095" y="351"/>
                  <a:pt x="1104" y="339"/>
                  <a:pt x="1132" y="335"/>
                </a:cubicBezTo>
                <a:cubicBezTo>
                  <a:pt x="1160" y="331"/>
                  <a:pt x="1218" y="326"/>
                  <a:pt x="1243" y="335"/>
                </a:cubicBezTo>
                <a:cubicBezTo>
                  <a:pt x="1268" y="344"/>
                  <a:pt x="1268" y="385"/>
                  <a:pt x="1282" y="390"/>
                </a:cubicBezTo>
                <a:cubicBezTo>
                  <a:pt x="1296" y="395"/>
                  <a:pt x="1308" y="365"/>
                  <a:pt x="1330" y="366"/>
                </a:cubicBezTo>
                <a:cubicBezTo>
                  <a:pt x="1352" y="367"/>
                  <a:pt x="1387" y="397"/>
                  <a:pt x="1416" y="398"/>
                </a:cubicBezTo>
                <a:cubicBezTo>
                  <a:pt x="1445" y="399"/>
                  <a:pt x="1481" y="374"/>
                  <a:pt x="1503" y="374"/>
                </a:cubicBezTo>
                <a:cubicBezTo>
                  <a:pt x="1525" y="374"/>
                  <a:pt x="1529" y="399"/>
                  <a:pt x="1551" y="398"/>
                </a:cubicBezTo>
                <a:cubicBezTo>
                  <a:pt x="1573" y="397"/>
                  <a:pt x="1612" y="369"/>
                  <a:pt x="1637" y="366"/>
                </a:cubicBezTo>
                <a:cubicBezTo>
                  <a:pt x="1662" y="363"/>
                  <a:pt x="1671" y="384"/>
                  <a:pt x="1700" y="382"/>
                </a:cubicBezTo>
                <a:cubicBezTo>
                  <a:pt x="1729" y="380"/>
                  <a:pt x="1783" y="351"/>
                  <a:pt x="1811" y="351"/>
                </a:cubicBezTo>
                <a:cubicBezTo>
                  <a:pt x="1839" y="351"/>
                  <a:pt x="1845" y="382"/>
                  <a:pt x="1866" y="382"/>
                </a:cubicBezTo>
                <a:cubicBezTo>
                  <a:pt x="1887" y="382"/>
                  <a:pt x="1915" y="354"/>
                  <a:pt x="1937" y="351"/>
                </a:cubicBezTo>
                <a:cubicBezTo>
                  <a:pt x="1959" y="348"/>
                  <a:pt x="1978" y="367"/>
                  <a:pt x="2000" y="366"/>
                </a:cubicBezTo>
                <a:cubicBezTo>
                  <a:pt x="2022" y="365"/>
                  <a:pt x="2046" y="343"/>
                  <a:pt x="2071" y="343"/>
                </a:cubicBezTo>
                <a:cubicBezTo>
                  <a:pt x="2096" y="343"/>
                  <a:pt x="2122" y="366"/>
                  <a:pt x="2150" y="366"/>
                </a:cubicBezTo>
                <a:cubicBezTo>
                  <a:pt x="2178" y="366"/>
                  <a:pt x="2213" y="344"/>
                  <a:pt x="2237" y="343"/>
                </a:cubicBezTo>
                <a:cubicBezTo>
                  <a:pt x="2261" y="342"/>
                  <a:pt x="2270" y="360"/>
                  <a:pt x="2292" y="359"/>
                </a:cubicBezTo>
                <a:cubicBezTo>
                  <a:pt x="2314" y="358"/>
                  <a:pt x="2339" y="336"/>
                  <a:pt x="2371" y="335"/>
                </a:cubicBezTo>
                <a:cubicBezTo>
                  <a:pt x="2403" y="334"/>
                  <a:pt x="2448" y="348"/>
                  <a:pt x="2482" y="351"/>
                </a:cubicBezTo>
                <a:cubicBezTo>
                  <a:pt x="2516" y="354"/>
                  <a:pt x="2537" y="352"/>
                  <a:pt x="2576" y="351"/>
                </a:cubicBezTo>
                <a:cubicBezTo>
                  <a:pt x="2615" y="350"/>
                  <a:pt x="2683" y="347"/>
                  <a:pt x="2718" y="343"/>
                </a:cubicBezTo>
                <a:cubicBezTo>
                  <a:pt x="2753" y="339"/>
                  <a:pt x="2768" y="352"/>
                  <a:pt x="2789" y="327"/>
                </a:cubicBezTo>
                <a:cubicBezTo>
                  <a:pt x="2810" y="302"/>
                  <a:pt x="2829" y="0"/>
                  <a:pt x="2845" y="193"/>
                </a:cubicBezTo>
                <a:cubicBezTo>
                  <a:pt x="2861" y="386"/>
                  <a:pt x="3288" y="1264"/>
                  <a:pt x="2884" y="1487"/>
                </a:cubicBezTo>
                <a:cubicBezTo>
                  <a:pt x="2480" y="1710"/>
                  <a:pt x="844" y="1718"/>
                  <a:pt x="422" y="1534"/>
                </a:cubicBezTo>
                <a:cubicBezTo>
                  <a:pt x="0" y="1350"/>
                  <a:pt x="175" y="866"/>
                  <a:pt x="351" y="382"/>
                </a:cubicBezTo>
              </a:path>
            </a:pathLst>
          </a:cu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08" name="Rectangle 4"/>
          <p:cNvSpPr>
            <a:spLocks noGrp="1" noChangeArrowheads="1"/>
          </p:cNvSpPr>
          <p:nvPr>
            <p:ph type="title"/>
          </p:nvPr>
        </p:nvSpPr>
        <p:spPr>
          <a:xfrm>
            <a:off x="457200" y="33338"/>
            <a:ext cx="8229600" cy="1143000"/>
          </a:xfrm>
        </p:spPr>
        <p:txBody>
          <a:bodyPr/>
          <a:lstStyle/>
          <a:p>
            <a:r>
              <a:rPr lang="en-US" altLang="en-US"/>
              <a:t>plunge cooling</a:t>
            </a:r>
          </a:p>
        </p:txBody>
      </p:sp>
      <p:sp>
        <p:nvSpPr>
          <p:cNvPr id="98309" name="Freeform 5"/>
          <p:cNvSpPr>
            <a:spLocks/>
          </p:cNvSpPr>
          <p:nvPr/>
        </p:nvSpPr>
        <p:spPr bwMode="auto">
          <a:xfrm>
            <a:off x="1771650" y="2427288"/>
            <a:ext cx="5600700" cy="3371850"/>
          </a:xfrm>
          <a:custGeom>
            <a:avLst/>
            <a:gdLst>
              <a:gd name="T0" fmla="*/ 1 w 3528"/>
              <a:gd name="T1" fmla="*/ 2124 h 2124"/>
              <a:gd name="T2" fmla="*/ 0 w 3528"/>
              <a:gd name="T3" fmla="*/ 1 h 2124"/>
              <a:gd name="T4" fmla="*/ 703 w 3528"/>
              <a:gd name="T5" fmla="*/ 0 h 2124"/>
              <a:gd name="T6" fmla="*/ 704 w 3528"/>
              <a:gd name="T7" fmla="*/ 1422 h 2124"/>
              <a:gd name="T8" fmla="*/ 2824 w 3528"/>
              <a:gd name="T9" fmla="*/ 1422 h 2124"/>
              <a:gd name="T10" fmla="*/ 2826 w 3528"/>
              <a:gd name="T11" fmla="*/ 1 h 2124"/>
              <a:gd name="T12" fmla="*/ 3528 w 3528"/>
              <a:gd name="T13" fmla="*/ 2 h 2124"/>
              <a:gd name="T14" fmla="*/ 3528 w 3528"/>
              <a:gd name="T15" fmla="*/ 2124 h 2124"/>
              <a:gd name="T16" fmla="*/ 1 w 3528"/>
              <a:gd name="T17" fmla="*/ 2124 h 2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8" h="2124">
                <a:moveTo>
                  <a:pt x="1" y="2124"/>
                </a:moveTo>
                <a:lnTo>
                  <a:pt x="0" y="1"/>
                </a:lnTo>
                <a:lnTo>
                  <a:pt x="703" y="0"/>
                </a:lnTo>
                <a:lnTo>
                  <a:pt x="704" y="1422"/>
                </a:lnTo>
                <a:lnTo>
                  <a:pt x="2824" y="1422"/>
                </a:lnTo>
                <a:lnTo>
                  <a:pt x="2826" y="1"/>
                </a:lnTo>
                <a:lnTo>
                  <a:pt x="3528" y="2"/>
                </a:lnTo>
                <a:lnTo>
                  <a:pt x="3528" y="2124"/>
                </a:lnTo>
                <a:lnTo>
                  <a:pt x="1" y="2124"/>
                </a:lnTo>
                <a:close/>
              </a:path>
            </a:pathLst>
          </a:custGeom>
          <a:solidFill>
            <a:srgbClr val="A589A5"/>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10" name="Text Box 6"/>
          <p:cNvSpPr txBox="1">
            <a:spLocks noChangeArrowheads="1"/>
          </p:cNvSpPr>
          <p:nvPr/>
        </p:nvSpPr>
        <p:spPr bwMode="auto">
          <a:xfrm>
            <a:off x="3711575" y="5043488"/>
            <a:ext cx="1720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foam insulation</a:t>
            </a:r>
          </a:p>
        </p:txBody>
      </p:sp>
      <p:sp>
        <p:nvSpPr>
          <p:cNvPr id="98311" name="AutoShape 7"/>
          <p:cNvSpPr>
            <a:spLocks noChangeArrowheads="1"/>
          </p:cNvSpPr>
          <p:nvPr/>
        </p:nvSpPr>
        <p:spPr bwMode="auto">
          <a:xfrm>
            <a:off x="7372350" y="25622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12" name="AutoShape 8"/>
          <p:cNvSpPr>
            <a:spLocks noChangeArrowheads="1"/>
          </p:cNvSpPr>
          <p:nvPr/>
        </p:nvSpPr>
        <p:spPr bwMode="auto">
          <a:xfrm>
            <a:off x="7418388" y="339090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13" name="AutoShape 9"/>
          <p:cNvSpPr>
            <a:spLocks noChangeArrowheads="1"/>
          </p:cNvSpPr>
          <p:nvPr/>
        </p:nvSpPr>
        <p:spPr bwMode="auto">
          <a:xfrm>
            <a:off x="7675563" y="36274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14" name="AutoShape 10"/>
          <p:cNvSpPr>
            <a:spLocks noChangeArrowheads="1"/>
          </p:cNvSpPr>
          <p:nvPr/>
        </p:nvSpPr>
        <p:spPr bwMode="auto">
          <a:xfrm>
            <a:off x="7466013" y="36274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15" name="AutoShape 11"/>
          <p:cNvSpPr>
            <a:spLocks noChangeArrowheads="1"/>
          </p:cNvSpPr>
          <p:nvPr/>
        </p:nvSpPr>
        <p:spPr bwMode="auto">
          <a:xfrm>
            <a:off x="7673975" y="33464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16" name="AutoShape 12"/>
          <p:cNvSpPr>
            <a:spLocks noChangeArrowheads="1"/>
          </p:cNvSpPr>
          <p:nvPr/>
        </p:nvSpPr>
        <p:spPr bwMode="auto">
          <a:xfrm>
            <a:off x="7558088" y="31686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17" name="AutoShape 13"/>
          <p:cNvSpPr>
            <a:spLocks noChangeArrowheads="1"/>
          </p:cNvSpPr>
          <p:nvPr/>
        </p:nvSpPr>
        <p:spPr bwMode="auto">
          <a:xfrm>
            <a:off x="7675563" y="400208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18" name="AutoShape 14"/>
          <p:cNvSpPr>
            <a:spLocks noChangeArrowheads="1"/>
          </p:cNvSpPr>
          <p:nvPr/>
        </p:nvSpPr>
        <p:spPr bwMode="auto">
          <a:xfrm>
            <a:off x="7372350" y="35385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19" name="AutoShape 15"/>
          <p:cNvSpPr>
            <a:spLocks noChangeArrowheads="1"/>
          </p:cNvSpPr>
          <p:nvPr/>
        </p:nvSpPr>
        <p:spPr bwMode="auto">
          <a:xfrm>
            <a:off x="7418388" y="29051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20" name="AutoShape 16"/>
          <p:cNvSpPr>
            <a:spLocks noChangeArrowheads="1"/>
          </p:cNvSpPr>
          <p:nvPr/>
        </p:nvSpPr>
        <p:spPr bwMode="auto">
          <a:xfrm>
            <a:off x="7558088" y="26511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21" name="AutoShape 17"/>
          <p:cNvSpPr>
            <a:spLocks noChangeArrowheads="1"/>
          </p:cNvSpPr>
          <p:nvPr/>
        </p:nvSpPr>
        <p:spPr bwMode="auto">
          <a:xfrm>
            <a:off x="2889250" y="20780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22" name="AutoShape 18"/>
          <p:cNvSpPr>
            <a:spLocks noChangeArrowheads="1"/>
          </p:cNvSpPr>
          <p:nvPr/>
        </p:nvSpPr>
        <p:spPr bwMode="auto">
          <a:xfrm>
            <a:off x="3041650" y="2128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23" name="AutoShape 19"/>
          <p:cNvSpPr>
            <a:spLocks noChangeArrowheads="1"/>
          </p:cNvSpPr>
          <p:nvPr/>
        </p:nvSpPr>
        <p:spPr bwMode="auto">
          <a:xfrm>
            <a:off x="3194050" y="2382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24" name="AutoShape 20"/>
          <p:cNvSpPr>
            <a:spLocks noChangeArrowheads="1"/>
          </p:cNvSpPr>
          <p:nvPr/>
        </p:nvSpPr>
        <p:spPr bwMode="auto">
          <a:xfrm>
            <a:off x="3333750" y="23193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25" name="AutoShape 21"/>
          <p:cNvSpPr>
            <a:spLocks noChangeArrowheads="1"/>
          </p:cNvSpPr>
          <p:nvPr/>
        </p:nvSpPr>
        <p:spPr bwMode="auto">
          <a:xfrm>
            <a:off x="2795588" y="22558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26" name="AutoShape 22"/>
          <p:cNvSpPr>
            <a:spLocks noChangeArrowheads="1"/>
          </p:cNvSpPr>
          <p:nvPr/>
        </p:nvSpPr>
        <p:spPr bwMode="auto">
          <a:xfrm>
            <a:off x="3427413" y="21669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27" name="AutoShape 23"/>
          <p:cNvSpPr>
            <a:spLocks noChangeArrowheads="1"/>
          </p:cNvSpPr>
          <p:nvPr/>
        </p:nvSpPr>
        <p:spPr bwMode="auto">
          <a:xfrm>
            <a:off x="3684588" y="23209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28" name="AutoShape 24"/>
          <p:cNvSpPr>
            <a:spLocks noChangeArrowheads="1"/>
          </p:cNvSpPr>
          <p:nvPr/>
        </p:nvSpPr>
        <p:spPr bwMode="auto">
          <a:xfrm>
            <a:off x="3825875" y="2154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29" name="AutoShape 25"/>
          <p:cNvSpPr>
            <a:spLocks noChangeArrowheads="1"/>
          </p:cNvSpPr>
          <p:nvPr/>
        </p:nvSpPr>
        <p:spPr bwMode="auto">
          <a:xfrm>
            <a:off x="3240088" y="21669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30" name="AutoShape 26"/>
          <p:cNvSpPr>
            <a:spLocks noChangeArrowheads="1"/>
          </p:cNvSpPr>
          <p:nvPr/>
        </p:nvSpPr>
        <p:spPr bwMode="auto">
          <a:xfrm>
            <a:off x="3087688" y="19891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31" name="AutoShape 27"/>
          <p:cNvSpPr>
            <a:spLocks noChangeArrowheads="1"/>
          </p:cNvSpPr>
          <p:nvPr/>
        </p:nvSpPr>
        <p:spPr bwMode="auto">
          <a:xfrm>
            <a:off x="3638550" y="20589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32" name="AutoShape 28"/>
          <p:cNvSpPr>
            <a:spLocks noChangeArrowheads="1"/>
          </p:cNvSpPr>
          <p:nvPr/>
        </p:nvSpPr>
        <p:spPr bwMode="auto">
          <a:xfrm>
            <a:off x="3943350" y="23637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33" name="AutoShape 29"/>
          <p:cNvSpPr>
            <a:spLocks noChangeArrowheads="1"/>
          </p:cNvSpPr>
          <p:nvPr/>
        </p:nvSpPr>
        <p:spPr bwMode="auto">
          <a:xfrm>
            <a:off x="4083050" y="23002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34" name="AutoShape 30"/>
          <p:cNvSpPr>
            <a:spLocks noChangeArrowheads="1"/>
          </p:cNvSpPr>
          <p:nvPr/>
        </p:nvSpPr>
        <p:spPr bwMode="auto">
          <a:xfrm>
            <a:off x="3333750" y="20335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35" name="AutoShape 31"/>
          <p:cNvSpPr>
            <a:spLocks noChangeArrowheads="1"/>
          </p:cNvSpPr>
          <p:nvPr/>
        </p:nvSpPr>
        <p:spPr bwMode="auto">
          <a:xfrm>
            <a:off x="4176713" y="214788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36" name="AutoShape 32"/>
          <p:cNvSpPr>
            <a:spLocks noChangeArrowheads="1"/>
          </p:cNvSpPr>
          <p:nvPr/>
        </p:nvSpPr>
        <p:spPr bwMode="auto">
          <a:xfrm>
            <a:off x="4270375" y="240347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37" name="AutoShape 33"/>
          <p:cNvSpPr>
            <a:spLocks noChangeArrowheads="1"/>
          </p:cNvSpPr>
          <p:nvPr/>
        </p:nvSpPr>
        <p:spPr bwMode="auto">
          <a:xfrm>
            <a:off x="3943350" y="210820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38" name="AutoShape 34"/>
          <p:cNvSpPr>
            <a:spLocks noChangeArrowheads="1"/>
          </p:cNvSpPr>
          <p:nvPr/>
        </p:nvSpPr>
        <p:spPr bwMode="auto">
          <a:xfrm>
            <a:off x="4364038" y="19764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39" name="AutoShape 35"/>
          <p:cNvSpPr>
            <a:spLocks noChangeArrowheads="1"/>
          </p:cNvSpPr>
          <p:nvPr/>
        </p:nvSpPr>
        <p:spPr bwMode="auto">
          <a:xfrm>
            <a:off x="4516438" y="21288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40" name="AutoShape 36"/>
          <p:cNvSpPr>
            <a:spLocks noChangeArrowheads="1"/>
          </p:cNvSpPr>
          <p:nvPr/>
        </p:nvSpPr>
        <p:spPr bwMode="auto">
          <a:xfrm>
            <a:off x="4668838" y="22812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41" name="AutoShape 37"/>
          <p:cNvSpPr>
            <a:spLocks noChangeArrowheads="1"/>
          </p:cNvSpPr>
          <p:nvPr/>
        </p:nvSpPr>
        <p:spPr bwMode="auto">
          <a:xfrm>
            <a:off x="4808538" y="22177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42" name="AutoShape 38"/>
          <p:cNvSpPr>
            <a:spLocks noChangeArrowheads="1"/>
          </p:cNvSpPr>
          <p:nvPr/>
        </p:nvSpPr>
        <p:spPr bwMode="auto">
          <a:xfrm>
            <a:off x="5065713" y="21415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43" name="AutoShape 39"/>
          <p:cNvSpPr>
            <a:spLocks noChangeArrowheads="1"/>
          </p:cNvSpPr>
          <p:nvPr/>
        </p:nvSpPr>
        <p:spPr bwMode="auto">
          <a:xfrm>
            <a:off x="4995863" y="23209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44" name="AutoShape 40"/>
          <p:cNvSpPr>
            <a:spLocks noChangeArrowheads="1"/>
          </p:cNvSpPr>
          <p:nvPr/>
        </p:nvSpPr>
        <p:spPr bwMode="auto">
          <a:xfrm>
            <a:off x="4714875" y="20653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45" name="AutoShape 41"/>
          <p:cNvSpPr>
            <a:spLocks noChangeArrowheads="1"/>
          </p:cNvSpPr>
          <p:nvPr/>
        </p:nvSpPr>
        <p:spPr bwMode="auto">
          <a:xfrm>
            <a:off x="4562475" y="18875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46" name="AutoShape 42"/>
          <p:cNvSpPr>
            <a:spLocks noChangeArrowheads="1"/>
          </p:cNvSpPr>
          <p:nvPr/>
        </p:nvSpPr>
        <p:spPr bwMode="auto">
          <a:xfrm>
            <a:off x="5006975" y="19764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47" name="AutoShape 43"/>
          <p:cNvSpPr>
            <a:spLocks noChangeArrowheads="1"/>
          </p:cNvSpPr>
          <p:nvPr/>
        </p:nvSpPr>
        <p:spPr bwMode="auto">
          <a:xfrm>
            <a:off x="5159375" y="2128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48" name="AutoShape 44"/>
          <p:cNvSpPr>
            <a:spLocks noChangeArrowheads="1"/>
          </p:cNvSpPr>
          <p:nvPr/>
        </p:nvSpPr>
        <p:spPr bwMode="auto">
          <a:xfrm>
            <a:off x="5311775" y="2281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49" name="AutoShape 45"/>
          <p:cNvSpPr>
            <a:spLocks noChangeArrowheads="1"/>
          </p:cNvSpPr>
          <p:nvPr/>
        </p:nvSpPr>
        <p:spPr bwMode="auto">
          <a:xfrm>
            <a:off x="5451475" y="22177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50" name="AutoShape 46"/>
          <p:cNvSpPr>
            <a:spLocks noChangeArrowheads="1"/>
          </p:cNvSpPr>
          <p:nvPr/>
        </p:nvSpPr>
        <p:spPr bwMode="auto">
          <a:xfrm>
            <a:off x="5218113" y="20399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51" name="AutoShape 47"/>
          <p:cNvSpPr>
            <a:spLocks noChangeArrowheads="1"/>
          </p:cNvSpPr>
          <p:nvPr/>
        </p:nvSpPr>
        <p:spPr bwMode="auto">
          <a:xfrm>
            <a:off x="5545138" y="20653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52" name="AutoShape 48"/>
          <p:cNvSpPr>
            <a:spLocks noChangeArrowheads="1"/>
          </p:cNvSpPr>
          <p:nvPr/>
        </p:nvSpPr>
        <p:spPr bwMode="auto">
          <a:xfrm>
            <a:off x="5638800" y="23209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53" name="AutoShape 49"/>
          <p:cNvSpPr>
            <a:spLocks noChangeArrowheads="1"/>
          </p:cNvSpPr>
          <p:nvPr/>
        </p:nvSpPr>
        <p:spPr bwMode="auto">
          <a:xfrm>
            <a:off x="5357813" y="20653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54" name="AutoShape 50"/>
          <p:cNvSpPr>
            <a:spLocks noChangeArrowheads="1"/>
          </p:cNvSpPr>
          <p:nvPr/>
        </p:nvSpPr>
        <p:spPr bwMode="auto">
          <a:xfrm>
            <a:off x="5205413" y="18875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55" name="AutoShape 51"/>
          <p:cNvSpPr>
            <a:spLocks noChangeArrowheads="1"/>
          </p:cNvSpPr>
          <p:nvPr/>
        </p:nvSpPr>
        <p:spPr bwMode="auto">
          <a:xfrm>
            <a:off x="4422775" y="227647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56" name="AutoShape 52"/>
          <p:cNvSpPr>
            <a:spLocks noChangeArrowheads="1"/>
          </p:cNvSpPr>
          <p:nvPr/>
        </p:nvSpPr>
        <p:spPr bwMode="auto">
          <a:xfrm>
            <a:off x="5815013" y="20653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57" name="AutoShape 53"/>
          <p:cNvSpPr>
            <a:spLocks noChangeArrowheads="1"/>
          </p:cNvSpPr>
          <p:nvPr/>
        </p:nvSpPr>
        <p:spPr bwMode="auto">
          <a:xfrm>
            <a:off x="5967413" y="22177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58" name="AutoShape 54"/>
          <p:cNvSpPr>
            <a:spLocks noChangeArrowheads="1"/>
          </p:cNvSpPr>
          <p:nvPr/>
        </p:nvSpPr>
        <p:spPr bwMode="auto">
          <a:xfrm>
            <a:off x="6200775" y="2001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59" name="AutoShape 55"/>
          <p:cNvSpPr>
            <a:spLocks noChangeArrowheads="1"/>
          </p:cNvSpPr>
          <p:nvPr/>
        </p:nvSpPr>
        <p:spPr bwMode="auto">
          <a:xfrm>
            <a:off x="6294438" y="22574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60" name="AutoShape 56"/>
          <p:cNvSpPr>
            <a:spLocks noChangeArrowheads="1"/>
          </p:cNvSpPr>
          <p:nvPr/>
        </p:nvSpPr>
        <p:spPr bwMode="auto">
          <a:xfrm>
            <a:off x="6318250" y="20907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61" name="AutoShape 57"/>
          <p:cNvSpPr>
            <a:spLocks noChangeArrowheads="1"/>
          </p:cNvSpPr>
          <p:nvPr/>
        </p:nvSpPr>
        <p:spPr bwMode="auto">
          <a:xfrm>
            <a:off x="6013450" y="2001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62" name="AutoShape 58"/>
          <p:cNvSpPr>
            <a:spLocks noChangeArrowheads="1"/>
          </p:cNvSpPr>
          <p:nvPr/>
        </p:nvSpPr>
        <p:spPr bwMode="auto">
          <a:xfrm>
            <a:off x="4083050" y="19891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63" name="AutoShape 59"/>
          <p:cNvSpPr>
            <a:spLocks noChangeArrowheads="1"/>
          </p:cNvSpPr>
          <p:nvPr/>
        </p:nvSpPr>
        <p:spPr bwMode="auto">
          <a:xfrm>
            <a:off x="1935163" y="22558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64" name="AutoShape 60"/>
          <p:cNvSpPr>
            <a:spLocks noChangeArrowheads="1"/>
          </p:cNvSpPr>
          <p:nvPr/>
        </p:nvSpPr>
        <p:spPr bwMode="auto">
          <a:xfrm>
            <a:off x="2087563" y="20907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65" name="AutoShape 61"/>
          <p:cNvSpPr>
            <a:spLocks noChangeArrowheads="1"/>
          </p:cNvSpPr>
          <p:nvPr/>
        </p:nvSpPr>
        <p:spPr bwMode="auto">
          <a:xfrm>
            <a:off x="2239963" y="22431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66" name="AutoShape 62"/>
          <p:cNvSpPr>
            <a:spLocks noChangeArrowheads="1"/>
          </p:cNvSpPr>
          <p:nvPr/>
        </p:nvSpPr>
        <p:spPr bwMode="auto">
          <a:xfrm>
            <a:off x="2379663" y="21796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67" name="AutoShape 63"/>
          <p:cNvSpPr>
            <a:spLocks noChangeArrowheads="1"/>
          </p:cNvSpPr>
          <p:nvPr/>
        </p:nvSpPr>
        <p:spPr bwMode="auto">
          <a:xfrm>
            <a:off x="2098675" y="2316163"/>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68" name="AutoShape 64"/>
          <p:cNvSpPr>
            <a:spLocks noChangeArrowheads="1"/>
          </p:cNvSpPr>
          <p:nvPr/>
        </p:nvSpPr>
        <p:spPr bwMode="auto">
          <a:xfrm>
            <a:off x="2473325" y="2027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69" name="AutoShape 65"/>
          <p:cNvSpPr>
            <a:spLocks noChangeArrowheads="1"/>
          </p:cNvSpPr>
          <p:nvPr/>
        </p:nvSpPr>
        <p:spPr bwMode="auto">
          <a:xfrm>
            <a:off x="2566988" y="22828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70" name="AutoShape 66"/>
          <p:cNvSpPr>
            <a:spLocks noChangeArrowheads="1"/>
          </p:cNvSpPr>
          <p:nvPr/>
        </p:nvSpPr>
        <p:spPr bwMode="auto">
          <a:xfrm>
            <a:off x="2590800" y="21161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71" name="AutoShape 67"/>
          <p:cNvSpPr>
            <a:spLocks noChangeArrowheads="1"/>
          </p:cNvSpPr>
          <p:nvPr/>
        </p:nvSpPr>
        <p:spPr bwMode="auto">
          <a:xfrm>
            <a:off x="2286000" y="2027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72" name="AutoShape 68"/>
          <p:cNvSpPr>
            <a:spLocks noChangeArrowheads="1"/>
          </p:cNvSpPr>
          <p:nvPr/>
        </p:nvSpPr>
        <p:spPr bwMode="auto">
          <a:xfrm>
            <a:off x="7067550" y="22685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73" name="AutoShape 69"/>
          <p:cNvSpPr>
            <a:spLocks noChangeArrowheads="1"/>
          </p:cNvSpPr>
          <p:nvPr/>
        </p:nvSpPr>
        <p:spPr bwMode="auto">
          <a:xfrm>
            <a:off x="7219950" y="21685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74" name="AutoShape 70"/>
          <p:cNvSpPr>
            <a:spLocks noChangeArrowheads="1"/>
          </p:cNvSpPr>
          <p:nvPr/>
        </p:nvSpPr>
        <p:spPr bwMode="auto">
          <a:xfrm>
            <a:off x="7372350" y="23209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75" name="AutoShape 71"/>
          <p:cNvSpPr>
            <a:spLocks noChangeArrowheads="1"/>
          </p:cNvSpPr>
          <p:nvPr/>
        </p:nvSpPr>
        <p:spPr bwMode="auto">
          <a:xfrm>
            <a:off x="7512050" y="22574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76" name="AutoShape 72"/>
          <p:cNvSpPr>
            <a:spLocks noChangeArrowheads="1"/>
          </p:cNvSpPr>
          <p:nvPr/>
        </p:nvSpPr>
        <p:spPr bwMode="auto">
          <a:xfrm>
            <a:off x="7605713" y="21050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77" name="AutoShape 73"/>
          <p:cNvSpPr>
            <a:spLocks noChangeArrowheads="1"/>
          </p:cNvSpPr>
          <p:nvPr/>
        </p:nvSpPr>
        <p:spPr bwMode="auto">
          <a:xfrm>
            <a:off x="7558088" y="24733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78" name="AutoShape 74"/>
          <p:cNvSpPr>
            <a:spLocks noChangeArrowheads="1"/>
          </p:cNvSpPr>
          <p:nvPr/>
        </p:nvSpPr>
        <p:spPr bwMode="auto">
          <a:xfrm>
            <a:off x="1579563" y="245268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79" name="AutoShape 75"/>
          <p:cNvSpPr>
            <a:spLocks noChangeArrowheads="1"/>
          </p:cNvSpPr>
          <p:nvPr/>
        </p:nvSpPr>
        <p:spPr bwMode="auto">
          <a:xfrm>
            <a:off x="7418388" y="21050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80" name="AutoShape 76"/>
          <p:cNvSpPr>
            <a:spLocks noChangeArrowheads="1"/>
          </p:cNvSpPr>
          <p:nvPr/>
        </p:nvSpPr>
        <p:spPr bwMode="auto">
          <a:xfrm>
            <a:off x="6470650" y="23050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81" name="AutoShape 77"/>
          <p:cNvSpPr>
            <a:spLocks noChangeArrowheads="1"/>
          </p:cNvSpPr>
          <p:nvPr/>
        </p:nvSpPr>
        <p:spPr bwMode="auto">
          <a:xfrm>
            <a:off x="6318250" y="19113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82" name="AutoShape 78"/>
          <p:cNvSpPr>
            <a:spLocks noChangeArrowheads="1"/>
          </p:cNvSpPr>
          <p:nvPr/>
        </p:nvSpPr>
        <p:spPr bwMode="auto">
          <a:xfrm>
            <a:off x="6470650" y="20637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83" name="AutoShape 79"/>
          <p:cNvSpPr>
            <a:spLocks noChangeArrowheads="1"/>
          </p:cNvSpPr>
          <p:nvPr/>
        </p:nvSpPr>
        <p:spPr bwMode="auto">
          <a:xfrm>
            <a:off x="6623050" y="22161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84" name="AutoShape 80"/>
          <p:cNvSpPr>
            <a:spLocks noChangeArrowheads="1"/>
          </p:cNvSpPr>
          <p:nvPr/>
        </p:nvSpPr>
        <p:spPr bwMode="auto">
          <a:xfrm>
            <a:off x="6762750" y="21526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85" name="AutoShape 81"/>
          <p:cNvSpPr>
            <a:spLocks noChangeArrowheads="1"/>
          </p:cNvSpPr>
          <p:nvPr/>
        </p:nvSpPr>
        <p:spPr bwMode="auto">
          <a:xfrm>
            <a:off x="6856413" y="20002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86" name="AutoShape 82"/>
          <p:cNvSpPr>
            <a:spLocks noChangeArrowheads="1"/>
          </p:cNvSpPr>
          <p:nvPr/>
        </p:nvSpPr>
        <p:spPr bwMode="auto">
          <a:xfrm>
            <a:off x="6950075" y="2255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87" name="AutoShape 83"/>
          <p:cNvSpPr>
            <a:spLocks noChangeArrowheads="1"/>
          </p:cNvSpPr>
          <p:nvPr/>
        </p:nvSpPr>
        <p:spPr bwMode="auto">
          <a:xfrm>
            <a:off x="6669088" y="20002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88" name="AutoShape 84"/>
          <p:cNvSpPr>
            <a:spLocks noChangeArrowheads="1"/>
          </p:cNvSpPr>
          <p:nvPr/>
        </p:nvSpPr>
        <p:spPr bwMode="auto">
          <a:xfrm>
            <a:off x="1381125" y="36274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89" name="AutoShape 85"/>
          <p:cNvSpPr>
            <a:spLocks noChangeArrowheads="1"/>
          </p:cNvSpPr>
          <p:nvPr/>
        </p:nvSpPr>
        <p:spPr bwMode="auto">
          <a:xfrm>
            <a:off x="1579563" y="32575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0" name="AutoShape 86"/>
          <p:cNvSpPr>
            <a:spLocks noChangeArrowheads="1"/>
          </p:cNvSpPr>
          <p:nvPr/>
        </p:nvSpPr>
        <p:spPr bwMode="auto">
          <a:xfrm>
            <a:off x="1381125" y="40909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1" name="AutoShape 87"/>
          <p:cNvSpPr>
            <a:spLocks noChangeArrowheads="1"/>
          </p:cNvSpPr>
          <p:nvPr/>
        </p:nvSpPr>
        <p:spPr bwMode="auto">
          <a:xfrm>
            <a:off x="1520825" y="269557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2" name="AutoShape 88"/>
          <p:cNvSpPr>
            <a:spLocks noChangeArrowheads="1"/>
          </p:cNvSpPr>
          <p:nvPr/>
        </p:nvSpPr>
        <p:spPr bwMode="auto">
          <a:xfrm>
            <a:off x="1381125" y="330200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3" name="AutoShape 89"/>
          <p:cNvSpPr>
            <a:spLocks noChangeArrowheads="1"/>
          </p:cNvSpPr>
          <p:nvPr/>
        </p:nvSpPr>
        <p:spPr bwMode="auto">
          <a:xfrm>
            <a:off x="1244600" y="39131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4" name="AutoShape 90"/>
          <p:cNvSpPr>
            <a:spLocks noChangeArrowheads="1"/>
          </p:cNvSpPr>
          <p:nvPr/>
        </p:nvSpPr>
        <p:spPr bwMode="auto">
          <a:xfrm>
            <a:off x="1720850" y="2255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5" name="AutoShape 91"/>
          <p:cNvSpPr>
            <a:spLocks noChangeArrowheads="1"/>
          </p:cNvSpPr>
          <p:nvPr/>
        </p:nvSpPr>
        <p:spPr bwMode="auto">
          <a:xfrm>
            <a:off x="1744663" y="20891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6" name="AutoShape 92"/>
          <p:cNvSpPr>
            <a:spLocks noChangeArrowheads="1"/>
          </p:cNvSpPr>
          <p:nvPr/>
        </p:nvSpPr>
        <p:spPr bwMode="auto">
          <a:xfrm>
            <a:off x="1427163" y="312420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7" name="AutoShape 93"/>
          <p:cNvSpPr>
            <a:spLocks noChangeArrowheads="1"/>
          </p:cNvSpPr>
          <p:nvPr/>
        </p:nvSpPr>
        <p:spPr bwMode="auto">
          <a:xfrm>
            <a:off x="1533525" y="29051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8" name="Text Box 94"/>
          <p:cNvSpPr txBox="1">
            <a:spLocks noChangeArrowheads="1"/>
          </p:cNvSpPr>
          <p:nvPr/>
        </p:nvSpPr>
        <p:spPr bwMode="auto">
          <a:xfrm>
            <a:off x="3705225" y="1235075"/>
            <a:ext cx="1733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warm, moist air</a:t>
            </a:r>
          </a:p>
        </p:txBody>
      </p:sp>
      <p:sp>
        <p:nvSpPr>
          <p:cNvPr id="98399" name="Text Box 95"/>
          <p:cNvSpPr txBox="1">
            <a:spLocks noChangeArrowheads="1"/>
          </p:cNvSpPr>
          <p:nvPr/>
        </p:nvSpPr>
        <p:spPr bwMode="auto">
          <a:xfrm>
            <a:off x="4113213" y="2636838"/>
            <a:ext cx="9159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cold N</a:t>
            </a:r>
            <a:r>
              <a:rPr lang="en-US" altLang="en-US" baseline="-25000"/>
              <a:t>2</a:t>
            </a:r>
          </a:p>
        </p:txBody>
      </p:sp>
      <p:sp>
        <p:nvSpPr>
          <p:cNvPr id="98400" name="Text Box 96"/>
          <p:cNvSpPr txBox="1">
            <a:spLocks noChangeArrowheads="1"/>
          </p:cNvSpPr>
          <p:nvPr/>
        </p:nvSpPr>
        <p:spPr bwMode="auto">
          <a:xfrm>
            <a:off x="4056063" y="3729038"/>
            <a:ext cx="10302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liquid N</a:t>
            </a:r>
            <a:r>
              <a:rPr lang="en-US" altLang="en-US" baseline="-25000"/>
              <a:t>2</a:t>
            </a:r>
          </a:p>
        </p:txBody>
      </p:sp>
      <p:sp>
        <p:nvSpPr>
          <p:cNvPr id="98401" name="Text Box 97"/>
          <p:cNvSpPr txBox="1">
            <a:spLocks noChangeArrowheads="1"/>
          </p:cNvSpPr>
          <p:nvPr/>
        </p:nvSpPr>
        <p:spPr bwMode="auto">
          <a:xfrm>
            <a:off x="6550025" y="1417638"/>
            <a:ext cx="476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993300"/>
                </a:solidFill>
              </a:rPr>
              <a:t>ice</a:t>
            </a:r>
            <a:endParaRPr lang="en-US" altLang="en-US" baseline="-25000">
              <a:solidFill>
                <a:srgbClr val="993300"/>
              </a:solidFill>
            </a:endParaRPr>
          </a:p>
        </p:txBody>
      </p:sp>
      <p:grpSp>
        <p:nvGrpSpPr>
          <p:cNvPr id="98402" name="Group 98"/>
          <p:cNvGrpSpPr>
            <a:grpSpLocks/>
          </p:cNvGrpSpPr>
          <p:nvPr/>
        </p:nvGrpSpPr>
        <p:grpSpPr bwMode="auto">
          <a:xfrm>
            <a:off x="-1071563" y="4995863"/>
            <a:ext cx="820738" cy="427037"/>
            <a:chOff x="445" y="1175"/>
            <a:chExt cx="517" cy="269"/>
          </a:xfrm>
        </p:grpSpPr>
        <p:sp>
          <p:nvSpPr>
            <p:cNvPr id="98403" name="Freeform 99"/>
            <p:cNvSpPr>
              <a:spLocks noChangeAspect="1"/>
            </p:cNvSpPr>
            <p:nvPr/>
          </p:nvSpPr>
          <p:spPr bwMode="auto">
            <a:xfrm rot="2166978" flipH="1">
              <a:off x="647" y="1293"/>
              <a:ext cx="315" cy="151"/>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508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404" name="Rectangle 100"/>
            <p:cNvSpPr>
              <a:spLocks noChangeArrowheads="1"/>
            </p:cNvSpPr>
            <p:nvPr/>
          </p:nvSpPr>
          <p:spPr bwMode="auto">
            <a:xfrm rot="2166978" flipH="1">
              <a:off x="833" y="1393"/>
              <a:ext cx="23" cy="27"/>
            </a:xfrm>
            <a:prstGeom prst="rect">
              <a:avLst/>
            </a:prstGeom>
            <a:solidFill>
              <a:srgbClr val="FF0000"/>
            </a:solidFill>
            <a:ln w="9525">
              <a:miter lim="800000"/>
              <a:headEnd/>
              <a:tailEnd/>
            </a:ln>
            <a:effectLst/>
            <a:scene3d>
              <a:camera prst="legacyObliqueTopRight">
                <a:rot lat="20399999" lon="20999999" rev="0"/>
              </a:camera>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
          <p:nvSpPr>
            <p:cNvPr id="98405" name="Freeform 101"/>
            <p:cNvSpPr>
              <a:spLocks/>
            </p:cNvSpPr>
            <p:nvPr/>
          </p:nvSpPr>
          <p:spPr bwMode="auto">
            <a:xfrm rot="2166978" flipH="1">
              <a:off x="445" y="1175"/>
              <a:ext cx="293" cy="32"/>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50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406" name="Freeform 102"/>
            <p:cNvSpPr>
              <a:spLocks/>
            </p:cNvSpPr>
            <p:nvPr/>
          </p:nvSpPr>
          <p:spPr bwMode="auto">
            <a:xfrm rot="12966978">
              <a:off x="454" y="1179"/>
              <a:ext cx="293" cy="32"/>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50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path" presetSubtype="0" decel="50000" fill="hold" nodeType="clickEffect">
                                  <p:stCondLst>
                                    <p:cond delay="0"/>
                                  </p:stCondLst>
                                  <p:childTnLst>
                                    <p:animMotion origin="layout" path="M 0.16041 -0.72988 L 0.67899 -0.16513 " pathEditMode="relative" rAng="0" ptsTypes="AA">
                                      <p:cBhvr>
                                        <p:cTn id="6" dur="500" fill="hold"/>
                                        <p:tgtEl>
                                          <p:spTgt spid="98402"/>
                                        </p:tgtEl>
                                        <p:attrNameLst>
                                          <p:attrName>ppt_x</p:attrName>
                                          <p:attrName>ppt_y</p:attrName>
                                        </p:attrNameLst>
                                      </p:cBhvr>
                                      <p:rCtr x="25920" y="28238"/>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49" presetClass="path" presetSubtype="0" decel="50000" fill="hold" nodeType="clickEffect">
                                  <p:stCondLst>
                                    <p:cond delay="0"/>
                                  </p:stCondLst>
                                  <p:childTnLst>
                                    <p:animMotion origin="layout" path="M 0.16441 -0.73079 L 0.75416 -0.06898 " pathEditMode="relative" rAng="0" ptsTypes="AA">
                                      <p:cBhvr>
                                        <p:cTn id="10" dur="500" fill="hold"/>
                                        <p:tgtEl>
                                          <p:spTgt spid="98402"/>
                                        </p:tgtEl>
                                        <p:attrNameLst>
                                          <p:attrName>ppt_x</p:attrName>
                                          <p:attrName>ppt_y</p:attrName>
                                        </p:attrNameLst>
                                      </p:cBhvr>
                                      <p:rCtr x="29479" y="33079"/>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49" presetClass="path" presetSubtype="0" decel="50000" fill="hold" nodeType="clickEffect">
                                  <p:stCondLst>
                                    <p:cond delay="0"/>
                                  </p:stCondLst>
                                  <p:childTnLst>
                                    <p:animMotion origin="layout" path="M 0.16423 -0.72942 L 0.69305 -0.14663 " pathEditMode="relative" rAng="0" ptsTypes="AA">
                                      <p:cBhvr>
                                        <p:cTn id="14" dur="5000" fill="hold"/>
                                        <p:tgtEl>
                                          <p:spTgt spid="98402"/>
                                        </p:tgtEl>
                                        <p:attrNameLst>
                                          <p:attrName>ppt_x</p:attrName>
                                          <p:attrName>ppt_y</p:attrName>
                                        </p:attrNameLst>
                                      </p:cBhvr>
                                      <p:rCtr x="26441" y="2914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Freeform 2"/>
          <p:cNvSpPr>
            <a:spLocks/>
          </p:cNvSpPr>
          <p:nvPr/>
        </p:nvSpPr>
        <p:spPr bwMode="auto">
          <a:xfrm>
            <a:off x="1244600" y="2125663"/>
            <a:ext cx="6616700" cy="2351087"/>
          </a:xfrm>
          <a:custGeom>
            <a:avLst/>
            <a:gdLst>
              <a:gd name="T0" fmla="*/ 202 w 4168"/>
              <a:gd name="T1" fmla="*/ 452 h 1481"/>
              <a:gd name="T2" fmla="*/ 297 w 4168"/>
              <a:gd name="T3" fmla="*/ 121 h 1481"/>
              <a:gd name="T4" fmla="*/ 922 w 4168"/>
              <a:gd name="T5" fmla="*/ 91 h 1481"/>
              <a:gd name="T6" fmla="*/ 1159 w 4168"/>
              <a:gd name="T7" fmla="*/ 106 h 1481"/>
              <a:gd name="T8" fmla="*/ 1404 w 4168"/>
              <a:gd name="T9" fmla="*/ 106 h 1481"/>
              <a:gd name="T10" fmla="*/ 1836 w 4168"/>
              <a:gd name="T11" fmla="*/ 89 h 1481"/>
              <a:gd name="T12" fmla="*/ 2128 w 4168"/>
              <a:gd name="T13" fmla="*/ 89 h 1481"/>
              <a:gd name="T14" fmla="*/ 2285 w 4168"/>
              <a:gd name="T15" fmla="*/ 81 h 1481"/>
              <a:gd name="T16" fmla="*/ 2427 w 4168"/>
              <a:gd name="T17" fmla="*/ 81 h 1481"/>
              <a:gd name="T18" fmla="*/ 2577 w 4168"/>
              <a:gd name="T19" fmla="*/ 65 h 1481"/>
              <a:gd name="T20" fmla="*/ 2901 w 4168"/>
              <a:gd name="T21" fmla="*/ 58 h 1481"/>
              <a:gd name="T22" fmla="*/ 3264 w 4168"/>
              <a:gd name="T23" fmla="*/ 65 h 1481"/>
              <a:gd name="T24" fmla="*/ 3942 w 4168"/>
              <a:gd name="T25" fmla="*/ 97 h 1481"/>
              <a:gd name="T26" fmla="*/ 4005 w 4168"/>
              <a:gd name="T27" fmla="*/ 649 h 1481"/>
              <a:gd name="T28" fmla="*/ 4053 w 4168"/>
              <a:gd name="T29" fmla="*/ 1312 h 1481"/>
              <a:gd name="T30" fmla="*/ 3313 w 4168"/>
              <a:gd name="T31" fmla="*/ 1227 h 1481"/>
              <a:gd name="T32" fmla="*/ 851 w 4168"/>
              <a:gd name="T33" fmla="*/ 1274 h 1481"/>
              <a:gd name="T34" fmla="*/ 108 w 4168"/>
              <a:gd name="T35" fmla="*/ 1344 h 1481"/>
              <a:gd name="T36" fmla="*/ 202 w 4168"/>
              <a:gd name="T37" fmla="*/ 452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68" h="1481">
                <a:moveTo>
                  <a:pt x="202" y="452"/>
                </a:moveTo>
                <a:cubicBezTo>
                  <a:pt x="233" y="248"/>
                  <a:pt x="177" y="181"/>
                  <a:pt x="297" y="121"/>
                </a:cubicBezTo>
                <a:cubicBezTo>
                  <a:pt x="417" y="61"/>
                  <a:pt x="778" y="93"/>
                  <a:pt x="922" y="91"/>
                </a:cubicBezTo>
                <a:cubicBezTo>
                  <a:pt x="1066" y="89"/>
                  <a:pt x="1079" y="103"/>
                  <a:pt x="1159" y="106"/>
                </a:cubicBezTo>
                <a:cubicBezTo>
                  <a:pt x="1239" y="109"/>
                  <a:pt x="1291" y="109"/>
                  <a:pt x="1404" y="106"/>
                </a:cubicBezTo>
                <a:cubicBezTo>
                  <a:pt x="1517" y="103"/>
                  <a:pt x="1715" y="92"/>
                  <a:pt x="1836" y="89"/>
                </a:cubicBezTo>
                <a:cubicBezTo>
                  <a:pt x="1957" y="86"/>
                  <a:pt x="2053" y="90"/>
                  <a:pt x="2128" y="89"/>
                </a:cubicBezTo>
                <a:cubicBezTo>
                  <a:pt x="2203" y="88"/>
                  <a:pt x="2235" y="82"/>
                  <a:pt x="2285" y="81"/>
                </a:cubicBezTo>
                <a:cubicBezTo>
                  <a:pt x="2335" y="80"/>
                  <a:pt x="2378" y="84"/>
                  <a:pt x="2427" y="81"/>
                </a:cubicBezTo>
                <a:cubicBezTo>
                  <a:pt x="2476" y="78"/>
                  <a:pt x="2498" y="69"/>
                  <a:pt x="2577" y="65"/>
                </a:cubicBezTo>
                <a:cubicBezTo>
                  <a:pt x="2656" y="61"/>
                  <a:pt x="2787" y="58"/>
                  <a:pt x="2901" y="58"/>
                </a:cubicBezTo>
                <a:cubicBezTo>
                  <a:pt x="3015" y="58"/>
                  <a:pt x="3091" y="59"/>
                  <a:pt x="3264" y="65"/>
                </a:cubicBezTo>
                <a:cubicBezTo>
                  <a:pt x="3437" y="71"/>
                  <a:pt x="3818" y="0"/>
                  <a:pt x="3942" y="97"/>
                </a:cubicBezTo>
                <a:cubicBezTo>
                  <a:pt x="4066" y="194"/>
                  <a:pt x="3987" y="447"/>
                  <a:pt x="4005" y="649"/>
                </a:cubicBezTo>
                <a:cubicBezTo>
                  <a:pt x="4023" y="851"/>
                  <a:pt x="4168" y="1216"/>
                  <a:pt x="4053" y="1312"/>
                </a:cubicBezTo>
                <a:cubicBezTo>
                  <a:pt x="3938" y="1408"/>
                  <a:pt x="3847" y="1233"/>
                  <a:pt x="3313" y="1227"/>
                </a:cubicBezTo>
                <a:cubicBezTo>
                  <a:pt x="2779" y="1221"/>
                  <a:pt x="1385" y="1255"/>
                  <a:pt x="851" y="1274"/>
                </a:cubicBezTo>
                <a:cubicBezTo>
                  <a:pt x="317" y="1293"/>
                  <a:pt x="216" y="1481"/>
                  <a:pt x="108" y="1344"/>
                </a:cubicBezTo>
                <a:cubicBezTo>
                  <a:pt x="0" y="1207"/>
                  <a:pt x="72" y="669"/>
                  <a:pt x="202" y="452"/>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1" name="Text Box 3"/>
          <p:cNvSpPr txBox="1">
            <a:spLocks noChangeArrowheads="1"/>
          </p:cNvSpPr>
          <p:nvPr/>
        </p:nvSpPr>
        <p:spPr bwMode="auto">
          <a:xfrm>
            <a:off x="4113213" y="2636838"/>
            <a:ext cx="9159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cold N</a:t>
            </a:r>
            <a:r>
              <a:rPr lang="en-US" altLang="en-US" baseline="-25000"/>
              <a:t>2</a:t>
            </a:r>
          </a:p>
        </p:txBody>
      </p:sp>
      <p:sp>
        <p:nvSpPr>
          <p:cNvPr id="99332" name="Freeform 4"/>
          <p:cNvSpPr>
            <a:spLocks/>
          </p:cNvSpPr>
          <p:nvPr/>
        </p:nvSpPr>
        <p:spPr bwMode="auto">
          <a:xfrm>
            <a:off x="1935163" y="2562225"/>
            <a:ext cx="5219700" cy="2727325"/>
          </a:xfrm>
          <a:custGeom>
            <a:avLst/>
            <a:gdLst>
              <a:gd name="T0" fmla="*/ 399 w 3288"/>
              <a:gd name="T1" fmla="*/ 359 h 1718"/>
              <a:gd name="T2" fmla="*/ 462 w 3288"/>
              <a:gd name="T3" fmla="*/ 303 h 1718"/>
              <a:gd name="T4" fmla="*/ 493 w 3288"/>
              <a:gd name="T5" fmla="*/ 351 h 1718"/>
              <a:gd name="T6" fmla="*/ 572 w 3288"/>
              <a:gd name="T7" fmla="*/ 366 h 1718"/>
              <a:gd name="T8" fmla="*/ 604 w 3288"/>
              <a:gd name="T9" fmla="*/ 319 h 1718"/>
              <a:gd name="T10" fmla="*/ 667 w 3288"/>
              <a:gd name="T11" fmla="*/ 366 h 1718"/>
              <a:gd name="T12" fmla="*/ 730 w 3288"/>
              <a:gd name="T13" fmla="*/ 366 h 1718"/>
              <a:gd name="T14" fmla="*/ 801 w 3288"/>
              <a:gd name="T15" fmla="*/ 390 h 1718"/>
              <a:gd name="T16" fmla="*/ 840 w 3288"/>
              <a:gd name="T17" fmla="*/ 382 h 1718"/>
              <a:gd name="T18" fmla="*/ 880 w 3288"/>
              <a:gd name="T19" fmla="*/ 366 h 1718"/>
              <a:gd name="T20" fmla="*/ 975 w 3288"/>
              <a:gd name="T21" fmla="*/ 366 h 1718"/>
              <a:gd name="T22" fmla="*/ 1022 w 3288"/>
              <a:gd name="T23" fmla="*/ 382 h 1718"/>
              <a:gd name="T24" fmla="*/ 1077 w 3288"/>
              <a:gd name="T25" fmla="*/ 359 h 1718"/>
              <a:gd name="T26" fmla="*/ 1132 w 3288"/>
              <a:gd name="T27" fmla="*/ 335 h 1718"/>
              <a:gd name="T28" fmla="*/ 1243 w 3288"/>
              <a:gd name="T29" fmla="*/ 335 h 1718"/>
              <a:gd name="T30" fmla="*/ 1282 w 3288"/>
              <a:gd name="T31" fmla="*/ 390 h 1718"/>
              <a:gd name="T32" fmla="*/ 1330 w 3288"/>
              <a:gd name="T33" fmla="*/ 366 h 1718"/>
              <a:gd name="T34" fmla="*/ 1416 w 3288"/>
              <a:gd name="T35" fmla="*/ 398 h 1718"/>
              <a:gd name="T36" fmla="*/ 1503 w 3288"/>
              <a:gd name="T37" fmla="*/ 374 h 1718"/>
              <a:gd name="T38" fmla="*/ 1551 w 3288"/>
              <a:gd name="T39" fmla="*/ 398 h 1718"/>
              <a:gd name="T40" fmla="*/ 1637 w 3288"/>
              <a:gd name="T41" fmla="*/ 366 h 1718"/>
              <a:gd name="T42" fmla="*/ 1700 w 3288"/>
              <a:gd name="T43" fmla="*/ 382 h 1718"/>
              <a:gd name="T44" fmla="*/ 1811 w 3288"/>
              <a:gd name="T45" fmla="*/ 351 h 1718"/>
              <a:gd name="T46" fmla="*/ 1866 w 3288"/>
              <a:gd name="T47" fmla="*/ 382 h 1718"/>
              <a:gd name="T48" fmla="*/ 1937 w 3288"/>
              <a:gd name="T49" fmla="*/ 351 h 1718"/>
              <a:gd name="T50" fmla="*/ 2000 w 3288"/>
              <a:gd name="T51" fmla="*/ 366 h 1718"/>
              <a:gd name="T52" fmla="*/ 2071 w 3288"/>
              <a:gd name="T53" fmla="*/ 343 h 1718"/>
              <a:gd name="T54" fmla="*/ 2150 w 3288"/>
              <a:gd name="T55" fmla="*/ 366 h 1718"/>
              <a:gd name="T56" fmla="*/ 2237 w 3288"/>
              <a:gd name="T57" fmla="*/ 343 h 1718"/>
              <a:gd name="T58" fmla="*/ 2292 w 3288"/>
              <a:gd name="T59" fmla="*/ 359 h 1718"/>
              <a:gd name="T60" fmla="*/ 2371 w 3288"/>
              <a:gd name="T61" fmla="*/ 335 h 1718"/>
              <a:gd name="T62" fmla="*/ 2482 w 3288"/>
              <a:gd name="T63" fmla="*/ 351 h 1718"/>
              <a:gd name="T64" fmla="*/ 2576 w 3288"/>
              <a:gd name="T65" fmla="*/ 351 h 1718"/>
              <a:gd name="T66" fmla="*/ 2718 w 3288"/>
              <a:gd name="T67" fmla="*/ 343 h 1718"/>
              <a:gd name="T68" fmla="*/ 2789 w 3288"/>
              <a:gd name="T69" fmla="*/ 327 h 1718"/>
              <a:gd name="T70" fmla="*/ 2845 w 3288"/>
              <a:gd name="T71" fmla="*/ 193 h 1718"/>
              <a:gd name="T72" fmla="*/ 2884 w 3288"/>
              <a:gd name="T73" fmla="*/ 1487 h 1718"/>
              <a:gd name="T74" fmla="*/ 422 w 3288"/>
              <a:gd name="T75" fmla="*/ 1534 h 1718"/>
              <a:gd name="T76" fmla="*/ 351 w 3288"/>
              <a:gd name="T77" fmla="*/ 382 h 1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88" h="1718">
                <a:moveTo>
                  <a:pt x="399" y="359"/>
                </a:moveTo>
                <a:cubicBezTo>
                  <a:pt x="422" y="331"/>
                  <a:pt x="446" y="304"/>
                  <a:pt x="462" y="303"/>
                </a:cubicBezTo>
                <a:cubicBezTo>
                  <a:pt x="478" y="302"/>
                  <a:pt x="475" y="341"/>
                  <a:pt x="493" y="351"/>
                </a:cubicBezTo>
                <a:cubicBezTo>
                  <a:pt x="511" y="361"/>
                  <a:pt x="554" y="371"/>
                  <a:pt x="572" y="366"/>
                </a:cubicBezTo>
                <a:cubicBezTo>
                  <a:pt x="590" y="361"/>
                  <a:pt x="588" y="319"/>
                  <a:pt x="604" y="319"/>
                </a:cubicBezTo>
                <a:cubicBezTo>
                  <a:pt x="620" y="319"/>
                  <a:pt x="646" y="358"/>
                  <a:pt x="667" y="366"/>
                </a:cubicBezTo>
                <a:cubicBezTo>
                  <a:pt x="688" y="374"/>
                  <a:pt x="708" y="362"/>
                  <a:pt x="730" y="366"/>
                </a:cubicBezTo>
                <a:cubicBezTo>
                  <a:pt x="752" y="370"/>
                  <a:pt x="783" y="387"/>
                  <a:pt x="801" y="390"/>
                </a:cubicBezTo>
                <a:cubicBezTo>
                  <a:pt x="819" y="393"/>
                  <a:pt x="827" y="386"/>
                  <a:pt x="840" y="382"/>
                </a:cubicBezTo>
                <a:cubicBezTo>
                  <a:pt x="853" y="378"/>
                  <a:pt x="858" y="369"/>
                  <a:pt x="880" y="366"/>
                </a:cubicBezTo>
                <a:cubicBezTo>
                  <a:pt x="902" y="363"/>
                  <a:pt x="951" y="363"/>
                  <a:pt x="975" y="366"/>
                </a:cubicBezTo>
                <a:cubicBezTo>
                  <a:pt x="999" y="369"/>
                  <a:pt x="1005" y="383"/>
                  <a:pt x="1022" y="382"/>
                </a:cubicBezTo>
                <a:cubicBezTo>
                  <a:pt x="1039" y="381"/>
                  <a:pt x="1059" y="367"/>
                  <a:pt x="1077" y="359"/>
                </a:cubicBezTo>
                <a:cubicBezTo>
                  <a:pt x="1095" y="351"/>
                  <a:pt x="1104" y="339"/>
                  <a:pt x="1132" y="335"/>
                </a:cubicBezTo>
                <a:cubicBezTo>
                  <a:pt x="1160" y="331"/>
                  <a:pt x="1218" y="326"/>
                  <a:pt x="1243" y="335"/>
                </a:cubicBezTo>
                <a:cubicBezTo>
                  <a:pt x="1268" y="344"/>
                  <a:pt x="1268" y="385"/>
                  <a:pt x="1282" y="390"/>
                </a:cubicBezTo>
                <a:cubicBezTo>
                  <a:pt x="1296" y="395"/>
                  <a:pt x="1308" y="365"/>
                  <a:pt x="1330" y="366"/>
                </a:cubicBezTo>
                <a:cubicBezTo>
                  <a:pt x="1352" y="367"/>
                  <a:pt x="1387" y="397"/>
                  <a:pt x="1416" y="398"/>
                </a:cubicBezTo>
                <a:cubicBezTo>
                  <a:pt x="1445" y="399"/>
                  <a:pt x="1481" y="374"/>
                  <a:pt x="1503" y="374"/>
                </a:cubicBezTo>
                <a:cubicBezTo>
                  <a:pt x="1525" y="374"/>
                  <a:pt x="1529" y="399"/>
                  <a:pt x="1551" y="398"/>
                </a:cubicBezTo>
                <a:cubicBezTo>
                  <a:pt x="1573" y="397"/>
                  <a:pt x="1612" y="369"/>
                  <a:pt x="1637" y="366"/>
                </a:cubicBezTo>
                <a:cubicBezTo>
                  <a:pt x="1662" y="363"/>
                  <a:pt x="1671" y="384"/>
                  <a:pt x="1700" y="382"/>
                </a:cubicBezTo>
                <a:cubicBezTo>
                  <a:pt x="1729" y="380"/>
                  <a:pt x="1783" y="351"/>
                  <a:pt x="1811" y="351"/>
                </a:cubicBezTo>
                <a:cubicBezTo>
                  <a:pt x="1839" y="351"/>
                  <a:pt x="1845" y="382"/>
                  <a:pt x="1866" y="382"/>
                </a:cubicBezTo>
                <a:cubicBezTo>
                  <a:pt x="1887" y="382"/>
                  <a:pt x="1915" y="354"/>
                  <a:pt x="1937" y="351"/>
                </a:cubicBezTo>
                <a:cubicBezTo>
                  <a:pt x="1959" y="348"/>
                  <a:pt x="1978" y="367"/>
                  <a:pt x="2000" y="366"/>
                </a:cubicBezTo>
                <a:cubicBezTo>
                  <a:pt x="2022" y="365"/>
                  <a:pt x="2046" y="343"/>
                  <a:pt x="2071" y="343"/>
                </a:cubicBezTo>
                <a:cubicBezTo>
                  <a:pt x="2096" y="343"/>
                  <a:pt x="2122" y="366"/>
                  <a:pt x="2150" y="366"/>
                </a:cubicBezTo>
                <a:cubicBezTo>
                  <a:pt x="2178" y="366"/>
                  <a:pt x="2213" y="344"/>
                  <a:pt x="2237" y="343"/>
                </a:cubicBezTo>
                <a:cubicBezTo>
                  <a:pt x="2261" y="342"/>
                  <a:pt x="2270" y="360"/>
                  <a:pt x="2292" y="359"/>
                </a:cubicBezTo>
                <a:cubicBezTo>
                  <a:pt x="2314" y="358"/>
                  <a:pt x="2339" y="336"/>
                  <a:pt x="2371" y="335"/>
                </a:cubicBezTo>
                <a:cubicBezTo>
                  <a:pt x="2403" y="334"/>
                  <a:pt x="2448" y="348"/>
                  <a:pt x="2482" y="351"/>
                </a:cubicBezTo>
                <a:cubicBezTo>
                  <a:pt x="2516" y="354"/>
                  <a:pt x="2537" y="352"/>
                  <a:pt x="2576" y="351"/>
                </a:cubicBezTo>
                <a:cubicBezTo>
                  <a:pt x="2615" y="350"/>
                  <a:pt x="2683" y="347"/>
                  <a:pt x="2718" y="343"/>
                </a:cubicBezTo>
                <a:cubicBezTo>
                  <a:pt x="2753" y="339"/>
                  <a:pt x="2768" y="352"/>
                  <a:pt x="2789" y="327"/>
                </a:cubicBezTo>
                <a:cubicBezTo>
                  <a:pt x="2810" y="302"/>
                  <a:pt x="2829" y="0"/>
                  <a:pt x="2845" y="193"/>
                </a:cubicBezTo>
                <a:cubicBezTo>
                  <a:pt x="2861" y="386"/>
                  <a:pt x="3288" y="1264"/>
                  <a:pt x="2884" y="1487"/>
                </a:cubicBezTo>
                <a:cubicBezTo>
                  <a:pt x="2480" y="1710"/>
                  <a:pt x="844" y="1718"/>
                  <a:pt x="422" y="1534"/>
                </a:cubicBezTo>
                <a:cubicBezTo>
                  <a:pt x="0" y="1350"/>
                  <a:pt x="175" y="866"/>
                  <a:pt x="351" y="382"/>
                </a:cubicBezTo>
              </a:path>
            </a:pathLst>
          </a:cu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3" name="Freeform 5"/>
          <p:cNvSpPr>
            <a:spLocks/>
          </p:cNvSpPr>
          <p:nvPr/>
        </p:nvSpPr>
        <p:spPr bwMode="auto">
          <a:xfrm>
            <a:off x="1935163" y="2035175"/>
            <a:ext cx="5205412" cy="3005138"/>
          </a:xfrm>
          <a:custGeom>
            <a:avLst/>
            <a:gdLst>
              <a:gd name="T0" fmla="*/ 399 w 3279"/>
              <a:gd name="T1" fmla="*/ 266 h 1893"/>
              <a:gd name="T2" fmla="*/ 462 w 3279"/>
              <a:gd name="T3" fmla="*/ 199 h 1893"/>
              <a:gd name="T4" fmla="*/ 493 w 3279"/>
              <a:gd name="T5" fmla="*/ 256 h 1893"/>
              <a:gd name="T6" fmla="*/ 572 w 3279"/>
              <a:gd name="T7" fmla="*/ 274 h 1893"/>
              <a:gd name="T8" fmla="*/ 604 w 3279"/>
              <a:gd name="T9" fmla="*/ 218 h 1893"/>
              <a:gd name="T10" fmla="*/ 667 w 3279"/>
              <a:gd name="T11" fmla="*/ 274 h 1893"/>
              <a:gd name="T12" fmla="*/ 730 w 3279"/>
              <a:gd name="T13" fmla="*/ 274 h 1893"/>
              <a:gd name="T14" fmla="*/ 801 w 3279"/>
              <a:gd name="T15" fmla="*/ 303 h 1893"/>
              <a:gd name="T16" fmla="*/ 840 w 3279"/>
              <a:gd name="T17" fmla="*/ 293 h 1893"/>
              <a:gd name="T18" fmla="*/ 880 w 3279"/>
              <a:gd name="T19" fmla="*/ 274 h 1893"/>
              <a:gd name="T20" fmla="*/ 975 w 3279"/>
              <a:gd name="T21" fmla="*/ 274 h 1893"/>
              <a:gd name="T22" fmla="*/ 1022 w 3279"/>
              <a:gd name="T23" fmla="*/ 293 h 1893"/>
              <a:gd name="T24" fmla="*/ 1077 w 3279"/>
              <a:gd name="T25" fmla="*/ 266 h 1893"/>
              <a:gd name="T26" fmla="*/ 1132 w 3279"/>
              <a:gd name="T27" fmla="*/ 237 h 1893"/>
              <a:gd name="T28" fmla="*/ 1243 w 3279"/>
              <a:gd name="T29" fmla="*/ 237 h 1893"/>
              <a:gd name="T30" fmla="*/ 1282 w 3279"/>
              <a:gd name="T31" fmla="*/ 303 h 1893"/>
              <a:gd name="T32" fmla="*/ 1330 w 3279"/>
              <a:gd name="T33" fmla="*/ 274 h 1893"/>
              <a:gd name="T34" fmla="*/ 1416 w 3279"/>
              <a:gd name="T35" fmla="*/ 313 h 1893"/>
              <a:gd name="T36" fmla="*/ 1503 w 3279"/>
              <a:gd name="T37" fmla="*/ 284 h 1893"/>
              <a:gd name="T38" fmla="*/ 1551 w 3279"/>
              <a:gd name="T39" fmla="*/ 313 h 1893"/>
              <a:gd name="T40" fmla="*/ 1637 w 3279"/>
              <a:gd name="T41" fmla="*/ 274 h 1893"/>
              <a:gd name="T42" fmla="*/ 1700 w 3279"/>
              <a:gd name="T43" fmla="*/ 293 h 1893"/>
              <a:gd name="T44" fmla="*/ 1811 w 3279"/>
              <a:gd name="T45" fmla="*/ 256 h 1893"/>
              <a:gd name="T46" fmla="*/ 1866 w 3279"/>
              <a:gd name="T47" fmla="*/ 293 h 1893"/>
              <a:gd name="T48" fmla="*/ 1937 w 3279"/>
              <a:gd name="T49" fmla="*/ 256 h 1893"/>
              <a:gd name="T50" fmla="*/ 2000 w 3279"/>
              <a:gd name="T51" fmla="*/ 274 h 1893"/>
              <a:gd name="T52" fmla="*/ 2071 w 3279"/>
              <a:gd name="T53" fmla="*/ 247 h 1893"/>
              <a:gd name="T54" fmla="*/ 2150 w 3279"/>
              <a:gd name="T55" fmla="*/ 274 h 1893"/>
              <a:gd name="T56" fmla="*/ 2237 w 3279"/>
              <a:gd name="T57" fmla="*/ 247 h 1893"/>
              <a:gd name="T58" fmla="*/ 2292 w 3279"/>
              <a:gd name="T59" fmla="*/ 266 h 1893"/>
              <a:gd name="T60" fmla="*/ 2371 w 3279"/>
              <a:gd name="T61" fmla="*/ 237 h 1893"/>
              <a:gd name="T62" fmla="*/ 2482 w 3279"/>
              <a:gd name="T63" fmla="*/ 256 h 1893"/>
              <a:gd name="T64" fmla="*/ 2576 w 3279"/>
              <a:gd name="T65" fmla="*/ 256 h 1893"/>
              <a:gd name="T66" fmla="*/ 2718 w 3279"/>
              <a:gd name="T67" fmla="*/ 247 h 1893"/>
              <a:gd name="T68" fmla="*/ 2789 w 3279"/>
              <a:gd name="T69" fmla="*/ 228 h 1893"/>
              <a:gd name="T70" fmla="*/ 2884 w 3279"/>
              <a:gd name="T71" fmla="*/ 1616 h 1893"/>
              <a:gd name="T72" fmla="*/ 422 w 3279"/>
              <a:gd name="T73" fmla="*/ 1673 h 1893"/>
              <a:gd name="T74" fmla="*/ 351 w 3279"/>
              <a:gd name="T75" fmla="*/ 293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9" h="1893">
                <a:moveTo>
                  <a:pt x="399" y="266"/>
                </a:moveTo>
                <a:cubicBezTo>
                  <a:pt x="422" y="232"/>
                  <a:pt x="446" y="200"/>
                  <a:pt x="462" y="199"/>
                </a:cubicBezTo>
                <a:cubicBezTo>
                  <a:pt x="478" y="198"/>
                  <a:pt x="475" y="244"/>
                  <a:pt x="493" y="256"/>
                </a:cubicBezTo>
                <a:cubicBezTo>
                  <a:pt x="511" y="268"/>
                  <a:pt x="554" y="280"/>
                  <a:pt x="572" y="274"/>
                </a:cubicBezTo>
                <a:cubicBezTo>
                  <a:pt x="590" y="268"/>
                  <a:pt x="588" y="218"/>
                  <a:pt x="604" y="218"/>
                </a:cubicBezTo>
                <a:cubicBezTo>
                  <a:pt x="620" y="218"/>
                  <a:pt x="646" y="265"/>
                  <a:pt x="667" y="274"/>
                </a:cubicBezTo>
                <a:cubicBezTo>
                  <a:pt x="688" y="284"/>
                  <a:pt x="708" y="269"/>
                  <a:pt x="730" y="274"/>
                </a:cubicBezTo>
                <a:cubicBezTo>
                  <a:pt x="752" y="279"/>
                  <a:pt x="783" y="299"/>
                  <a:pt x="801" y="303"/>
                </a:cubicBezTo>
                <a:cubicBezTo>
                  <a:pt x="819" y="307"/>
                  <a:pt x="827" y="298"/>
                  <a:pt x="840" y="293"/>
                </a:cubicBezTo>
                <a:cubicBezTo>
                  <a:pt x="853" y="289"/>
                  <a:pt x="858" y="278"/>
                  <a:pt x="880" y="274"/>
                </a:cubicBezTo>
                <a:cubicBezTo>
                  <a:pt x="902" y="271"/>
                  <a:pt x="951" y="271"/>
                  <a:pt x="975" y="274"/>
                </a:cubicBezTo>
                <a:cubicBezTo>
                  <a:pt x="999" y="278"/>
                  <a:pt x="1005" y="295"/>
                  <a:pt x="1022" y="293"/>
                </a:cubicBezTo>
                <a:cubicBezTo>
                  <a:pt x="1039" y="292"/>
                  <a:pt x="1059" y="275"/>
                  <a:pt x="1077" y="266"/>
                </a:cubicBezTo>
                <a:cubicBezTo>
                  <a:pt x="1095" y="256"/>
                  <a:pt x="1104" y="242"/>
                  <a:pt x="1132" y="237"/>
                </a:cubicBezTo>
                <a:cubicBezTo>
                  <a:pt x="1160" y="232"/>
                  <a:pt x="1218" y="226"/>
                  <a:pt x="1243" y="237"/>
                </a:cubicBezTo>
                <a:cubicBezTo>
                  <a:pt x="1268" y="248"/>
                  <a:pt x="1268" y="297"/>
                  <a:pt x="1282" y="303"/>
                </a:cubicBezTo>
                <a:cubicBezTo>
                  <a:pt x="1296" y="309"/>
                  <a:pt x="1308" y="273"/>
                  <a:pt x="1330" y="274"/>
                </a:cubicBezTo>
                <a:cubicBezTo>
                  <a:pt x="1352" y="275"/>
                  <a:pt x="1387" y="311"/>
                  <a:pt x="1416" y="313"/>
                </a:cubicBezTo>
                <a:cubicBezTo>
                  <a:pt x="1445" y="314"/>
                  <a:pt x="1481" y="284"/>
                  <a:pt x="1503" y="284"/>
                </a:cubicBezTo>
                <a:cubicBezTo>
                  <a:pt x="1525" y="284"/>
                  <a:pt x="1529" y="314"/>
                  <a:pt x="1551" y="313"/>
                </a:cubicBezTo>
                <a:cubicBezTo>
                  <a:pt x="1573" y="311"/>
                  <a:pt x="1612" y="278"/>
                  <a:pt x="1637" y="274"/>
                </a:cubicBezTo>
                <a:cubicBezTo>
                  <a:pt x="1662" y="271"/>
                  <a:pt x="1671" y="296"/>
                  <a:pt x="1700" y="293"/>
                </a:cubicBezTo>
                <a:cubicBezTo>
                  <a:pt x="1729" y="291"/>
                  <a:pt x="1783" y="256"/>
                  <a:pt x="1811" y="256"/>
                </a:cubicBezTo>
                <a:cubicBezTo>
                  <a:pt x="1839" y="256"/>
                  <a:pt x="1845" y="293"/>
                  <a:pt x="1866" y="293"/>
                </a:cubicBezTo>
                <a:cubicBezTo>
                  <a:pt x="1887" y="293"/>
                  <a:pt x="1915" y="260"/>
                  <a:pt x="1937" y="256"/>
                </a:cubicBezTo>
                <a:cubicBezTo>
                  <a:pt x="1959" y="253"/>
                  <a:pt x="1978" y="275"/>
                  <a:pt x="2000" y="274"/>
                </a:cubicBezTo>
                <a:cubicBezTo>
                  <a:pt x="2022" y="273"/>
                  <a:pt x="2046" y="247"/>
                  <a:pt x="2071" y="247"/>
                </a:cubicBezTo>
                <a:cubicBezTo>
                  <a:pt x="2096" y="247"/>
                  <a:pt x="2122" y="274"/>
                  <a:pt x="2150" y="274"/>
                </a:cubicBezTo>
                <a:cubicBezTo>
                  <a:pt x="2178" y="274"/>
                  <a:pt x="2213" y="248"/>
                  <a:pt x="2237" y="247"/>
                </a:cubicBezTo>
                <a:cubicBezTo>
                  <a:pt x="2261" y="245"/>
                  <a:pt x="2270" y="267"/>
                  <a:pt x="2292" y="266"/>
                </a:cubicBezTo>
                <a:cubicBezTo>
                  <a:pt x="2314" y="265"/>
                  <a:pt x="2339" y="238"/>
                  <a:pt x="2371" y="237"/>
                </a:cubicBezTo>
                <a:cubicBezTo>
                  <a:pt x="2403" y="236"/>
                  <a:pt x="2448" y="253"/>
                  <a:pt x="2482" y="256"/>
                </a:cubicBezTo>
                <a:cubicBezTo>
                  <a:pt x="2516" y="260"/>
                  <a:pt x="2537" y="257"/>
                  <a:pt x="2576" y="256"/>
                </a:cubicBezTo>
                <a:cubicBezTo>
                  <a:pt x="2615" y="255"/>
                  <a:pt x="2683" y="251"/>
                  <a:pt x="2718" y="247"/>
                </a:cubicBezTo>
                <a:cubicBezTo>
                  <a:pt x="2753" y="242"/>
                  <a:pt x="2761" y="0"/>
                  <a:pt x="2789" y="228"/>
                </a:cubicBezTo>
                <a:cubicBezTo>
                  <a:pt x="2817" y="456"/>
                  <a:pt x="3279" y="1375"/>
                  <a:pt x="2884" y="1616"/>
                </a:cubicBezTo>
                <a:cubicBezTo>
                  <a:pt x="2489" y="1857"/>
                  <a:pt x="844" y="1893"/>
                  <a:pt x="422" y="1673"/>
                </a:cubicBezTo>
                <a:cubicBezTo>
                  <a:pt x="0" y="1452"/>
                  <a:pt x="175" y="873"/>
                  <a:pt x="351" y="293"/>
                </a:cubicBezTo>
              </a:path>
            </a:pathLst>
          </a:cu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4" name="Rectangle 6"/>
          <p:cNvSpPr>
            <a:spLocks noGrp="1" noChangeArrowheads="1"/>
          </p:cNvSpPr>
          <p:nvPr>
            <p:ph type="title"/>
          </p:nvPr>
        </p:nvSpPr>
        <p:spPr>
          <a:xfrm>
            <a:off x="457200" y="33338"/>
            <a:ext cx="8229600" cy="1143000"/>
          </a:xfrm>
        </p:spPr>
        <p:txBody>
          <a:bodyPr/>
          <a:lstStyle/>
          <a:p>
            <a:r>
              <a:rPr lang="en-US" altLang="en-US"/>
              <a:t>plunge cooling</a:t>
            </a:r>
          </a:p>
        </p:txBody>
      </p:sp>
      <p:sp>
        <p:nvSpPr>
          <p:cNvPr id="99335" name="Freeform 7"/>
          <p:cNvSpPr>
            <a:spLocks/>
          </p:cNvSpPr>
          <p:nvPr/>
        </p:nvSpPr>
        <p:spPr bwMode="auto">
          <a:xfrm>
            <a:off x="1771650" y="2427288"/>
            <a:ext cx="5600700" cy="3371850"/>
          </a:xfrm>
          <a:custGeom>
            <a:avLst/>
            <a:gdLst>
              <a:gd name="T0" fmla="*/ 1 w 3528"/>
              <a:gd name="T1" fmla="*/ 2124 h 2124"/>
              <a:gd name="T2" fmla="*/ 0 w 3528"/>
              <a:gd name="T3" fmla="*/ 1 h 2124"/>
              <a:gd name="T4" fmla="*/ 703 w 3528"/>
              <a:gd name="T5" fmla="*/ 0 h 2124"/>
              <a:gd name="T6" fmla="*/ 704 w 3528"/>
              <a:gd name="T7" fmla="*/ 1422 h 2124"/>
              <a:gd name="T8" fmla="*/ 2824 w 3528"/>
              <a:gd name="T9" fmla="*/ 1422 h 2124"/>
              <a:gd name="T10" fmla="*/ 2826 w 3528"/>
              <a:gd name="T11" fmla="*/ 1 h 2124"/>
              <a:gd name="T12" fmla="*/ 3528 w 3528"/>
              <a:gd name="T13" fmla="*/ 2 h 2124"/>
              <a:gd name="T14" fmla="*/ 3528 w 3528"/>
              <a:gd name="T15" fmla="*/ 2124 h 2124"/>
              <a:gd name="T16" fmla="*/ 1 w 3528"/>
              <a:gd name="T17" fmla="*/ 2124 h 2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8" h="2124">
                <a:moveTo>
                  <a:pt x="1" y="2124"/>
                </a:moveTo>
                <a:lnTo>
                  <a:pt x="0" y="1"/>
                </a:lnTo>
                <a:lnTo>
                  <a:pt x="703" y="0"/>
                </a:lnTo>
                <a:lnTo>
                  <a:pt x="704" y="1422"/>
                </a:lnTo>
                <a:lnTo>
                  <a:pt x="2824" y="1422"/>
                </a:lnTo>
                <a:lnTo>
                  <a:pt x="2826" y="1"/>
                </a:lnTo>
                <a:lnTo>
                  <a:pt x="3528" y="2"/>
                </a:lnTo>
                <a:lnTo>
                  <a:pt x="3528" y="2124"/>
                </a:lnTo>
                <a:lnTo>
                  <a:pt x="1" y="2124"/>
                </a:lnTo>
                <a:close/>
              </a:path>
            </a:pathLst>
          </a:custGeom>
          <a:solidFill>
            <a:srgbClr val="A589A5"/>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6" name="Text Box 8"/>
          <p:cNvSpPr txBox="1">
            <a:spLocks noChangeArrowheads="1"/>
          </p:cNvSpPr>
          <p:nvPr/>
        </p:nvSpPr>
        <p:spPr bwMode="auto">
          <a:xfrm>
            <a:off x="3711575" y="5043488"/>
            <a:ext cx="1720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foam insulation</a:t>
            </a:r>
          </a:p>
        </p:txBody>
      </p:sp>
      <p:sp>
        <p:nvSpPr>
          <p:cNvPr id="99337" name="AutoShape 9"/>
          <p:cNvSpPr>
            <a:spLocks noChangeArrowheads="1"/>
          </p:cNvSpPr>
          <p:nvPr/>
        </p:nvSpPr>
        <p:spPr bwMode="auto">
          <a:xfrm>
            <a:off x="7372350" y="25622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38" name="AutoShape 10"/>
          <p:cNvSpPr>
            <a:spLocks noChangeArrowheads="1"/>
          </p:cNvSpPr>
          <p:nvPr/>
        </p:nvSpPr>
        <p:spPr bwMode="auto">
          <a:xfrm>
            <a:off x="7418388" y="339090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39" name="AutoShape 11"/>
          <p:cNvSpPr>
            <a:spLocks noChangeArrowheads="1"/>
          </p:cNvSpPr>
          <p:nvPr/>
        </p:nvSpPr>
        <p:spPr bwMode="auto">
          <a:xfrm>
            <a:off x="7675563" y="36274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40" name="AutoShape 12"/>
          <p:cNvSpPr>
            <a:spLocks noChangeArrowheads="1"/>
          </p:cNvSpPr>
          <p:nvPr/>
        </p:nvSpPr>
        <p:spPr bwMode="auto">
          <a:xfrm>
            <a:off x="7466013" y="36274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41" name="AutoShape 13"/>
          <p:cNvSpPr>
            <a:spLocks noChangeArrowheads="1"/>
          </p:cNvSpPr>
          <p:nvPr/>
        </p:nvSpPr>
        <p:spPr bwMode="auto">
          <a:xfrm>
            <a:off x="7673975" y="33464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42" name="AutoShape 14"/>
          <p:cNvSpPr>
            <a:spLocks noChangeArrowheads="1"/>
          </p:cNvSpPr>
          <p:nvPr/>
        </p:nvSpPr>
        <p:spPr bwMode="auto">
          <a:xfrm>
            <a:off x="7558088" y="31686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43" name="AutoShape 15"/>
          <p:cNvSpPr>
            <a:spLocks noChangeArrowheads="1"/>
          </p:cNvSpPr>
          <p:nvPr/>
        </p:nvSpPr>
        <p:spPr bwMode="auto">
          <a:xfrm>
            <a:off x="7675563" y="400208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44" name="AutoShape 16"/>
          <p:cNvSpPr>
            <a:spLocks noChangeArrowheads="1"/>
          </p:cNvSpPr>
          <p:nvPr/>
        </p:nvSpPr>
        <p:spPr bwMode="auto">
          <a:xfrm>
            <a:off x="7372350" y="35385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45" name="AutoShape 17"/>
          <p:cNvSpPr>
            <a:spLocks noChangeArrowheads="1"/>
          </p:cNvSpPr>
          <p:nvPr/>
        </p:nvSpPr>
        <p:spPr bwMode="auto">
          <a:xfrm>
            <a:off x="7418388" y="29051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46" name="AutoShape 18"/>
          <p:cNvSpPr>
            <a:spLocks noChangeArrowheads="1"/>
          </p:cNvSpPr>
          <p:nvPr/>
        </p:nvSpPr>
        <p:spPr bwMode="auto">
          <a:xfrm>
            <a:off x="7558088" y="26511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47" name="AutoShape 19"/>
          <p:cNvSpPr>
            <a:spLocks noChangeArrowheads="1"/>
          </p:cNvSpPr>
          <p:nvPr/>
        </p:nvSpPr>
        <p:spPr bwMode="auto">
          <a:xfrm>
            <a:off x="2889250" y="20780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48" name="AutoShape 20"/>
          <p:cNvSpPr>
            <a:spLocks noChangeArrowheads="1"/>
          </p:cNvSpPr>
          <p:nvPr/>
        </p:nvSpPr>
        <p:spPr bwMode="auto">
          <a:xfrm>
            <a:off x="3041650" y="2128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49" name="AutoShape 21"/>
          <p:cNvSpPr>
            <a:spLocks noChangeArrowheads="1"/>
          </p:cNvSpPr>
          <p:nvPr/>
        </p:nvSpPr>
        <p:spPr bwMode="auto">
          <a:xfrm>
            <a:off x="3194050" y="2382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50" name="AutoShape 22"/>
          <p:cNvSpPr>
            <a:spLocks noChangeArrowheads="1"/>
          </p:cNvSpPr>
          <p:nvPr/>
        </p:nvSpPr>
        <p:spPr bwMode="auto">
          <a:xfrm>
            <a:off x="3333750" y="23193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51" name="AutoShape 23"/>
          <p:cNvSpPr>
            <a:spLocks noChangeArrowheads="1"/>
          </p:cNvSpPr>
          <p:nvPr/>
        </p:nvSpPr>
        <p:spPr bwMode="auto">
          <a:xfrm>
            <a:off x="2795588" y="22558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52" name="AutoShape 24"/>
          <p:cNvSpPr>
            <a:spLocks noChangeArrowheads="1"/>
          </p:cNvSpPr>
          <p:nvPr/>
        </p:nvSpPr>
        <p:spPr bwMode="auto">
          <a:xfrm>
            <a:off x="3427413" y="21669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53" name="AutoShape 25"/>
          <p:cNvSpPr>
            <a:spLocks noChangeArrowheads="1"/>
          </p:cNvSpPr>
          <p:nvPr/>
        </p:nvSpPr>
        <p:spPr bwMode="auto">
          <a:xfrm>
            <a:off x="3684588" y="23209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54" name="AutoShape 26"/>
          <p:cNvSpPr>
            <a:spLocks noChangeArrowheads="1"/>
          </p:cNvSpPr>
          <p:nvPr/>
        </p:nvSpPr>
        <p:spPr bwMode="auto">
          <a:xfrm>
            <a:off x="3825875" y="2154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55" name="AutoShape 27"/>
          <p:cNvSpPr>
            <a:spLocks noChangeArrowheads="1"/>
          </p:cNvSpPr>
          <p:nvPr/>
        </p:nvSpPr>
        <p:spPr bwMode="auto">
          <a:xfrm>
            <a:off x="3240088" y="21669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56" name="AutoShape 28"/>
          <p:cNvSpPr>
            <a:spLocks noChangeArrowheads="1"/>
          </p:cNvSpPr>
          <p:nvPr/>
        </p:nvSpPr>
        <p:spPr bwMode="auto">
          <a:xfrm>
            <a:off x="3087688" y="19891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57" name="AutoShape 29"/>
          <p:cNvSpPr>
            <a:spLocks noChangeArrowheads="1"/>
          </p:cNvSpPr>
          <p:nvPr/>
        </p:nvSpPr>
        <p:spPr bwMode="auto">
          <a:xfrm>
            <a:off x="3638550" y="20589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58" name="AutoShape 30"/>
          <p:cNvSpPr>
            <a:spLocks noChangeArrowheads="1"/>
          </p:cNvSpPr>
          <p:nvPr/>
        </p:nvSpPr>
        <p:spPr bwMode="auto">
          <a:xfrm>
            <a:off x="3943350" y="23637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59" name="AutoShape 31"/>
          <p:cNvSpPr>
            <a:spLocks noChangeArrowheads="1"/>
          </p:cNvSpPr>
          <p:nvPr/>
        </p:nvSpPr>
        <p:spPr bwMode="auto">
          <a:xfrm>
            <a:off x="4083050" y="23002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60" name="AutoShape 32"/>
          <p:cNvSpPr>
            <a:spLocks noChangeArrowheads="1"/>
          </p:cNvSpPr>
          <p:nvPr/>
        </p:nvSpPr>
        <p:spPr bwMode="auto">
          <a:xfrm>
            <a:off x="3333750" y="20335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61" name="AutoShape 33"/>
          <p:cNvSpPr>
            <a:spLocks noChangeArrowheads="1"/>
          </p:cNvSpPr>
          <p:nvPr/>
        </p:nvSpPr>
        <p:spPr bwMode="auto">
          <a:xfrm>
            <a:off x="4176713" y="214788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62" name="AutoShape 34"/>
          <p:cNvSpPr>
            <a:spLocks noChangeArrowheads="1"/>
          </p:cNvSpPr>
          <p:nvPr/>
        </p:nvSpPr>
        <p:spPr bwMode="auto">
          <a:xfrm>
            <a:off x="4270375" y="240347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63" name="AutoShape 35"/>
          <p:cNvSpPr>
            <a:spLocks noChangeArrowheads="1"/>
          </p:cNvSpPr>
          <p:nvPr/>
        </p:nvSpPr>
        <p:spPr bwMode="auto">
          <a:xfrm>
            <a:off x="3943350" y="210820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64" name="AutoShape 36"/>
          <p:cNvSpPr>
            <a:spLocks noChangeArrowheads="1"/>
          </p:cNvSpPr>
          <p:nvPr/>
        </p:nvSpPr>
        <p:spPr bwMode="auto">
          <a:xfrm>
            <a:off x="4364038" y="19764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65" name="AutoShape 37"/>
          <p:cNvSpPr>
            <a:spLocks noChangeArrowheads="1"/>
          </p:cNvSpPr>
          <p:nvPr/>
        </p:nvSpPr>
        <p:spPr bwMode="auto">
          <a:xfrm>
            <a:off x="4516438" y="21288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66" name="AutoShape 38"/>
          <p:cNvSpPr>
            <a:spLocks noChangeArrowheads="1"/>
          </p:cNvSpPr>
          <p:nvPr/>
        </p:nvSpPr>
        <p:spPr bwMode="auto">
          <a:xfrm>
            <a:off x="4668838" y="22812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67" name="AutoShape 39"/>
          <p:cNvSpPr>
            <a:spLocks noChangeArrowheads="1"/>
          </p:cNvSpPr>
          <p:nvPr/>
        </p:nvSpPr>
        <p:spPr bwMode="auto">
          <a:xfrm>
            <a:off x="4808538" y="22177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68" name="AutoShape 40"/>
          <p:cNvSpPr>
            <a:spLocks noChangeArrowheads="1"/>
          </p:cNvSpPr>
          <p:nvPr/>
        </p:nvSpPr>
        <p:spPr bwMode="auto">
          <a:xfrm>
            <a:off x="5065713" y="21415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69" name="AutoShape 41"/>
          <p:cNvSpPr>
            <a:spLocks noChangeArrowheads="1"/>
          </p:cNvSpPr>
          <p:nvPr/>
        </p:nvSpPr>
        <p:spPr bwMode="auto">
          <a:xfrm>
            <a:off x="4995863" y="23209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70" name="AutoShape 42"/>
          <p:cNvSpPr>
            <a:spLocks noChangeArrowheads="1"/>
          </p:cNvSpPr>
          <p:nvPr/>
        </p:nvSpPr>
        <p:spPr bwMode="auto">
          <a:xfrm>
            <a:off x="4714875" y="20653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71" name="AutoShape 43"/>
          <p:cNvSpPr>
            <a:spLocks noChangeArrowheads="1"/>
          </p:cNvSpPr>
          <p:nvPr/>
        </p:nvSpPr>
        <p:spPr bwMode="auto">
          <a:xfrm>
            <a:off x="4562475" y="18875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72" name="AutoShape 44"/>
          <p:cNvSpPr>
            <a:spLocks noChangeArrowheads="1"/>
          </p:cNvSpPr>
          <p:nvPr/>
        </p:nvSpPr>
        <p:spPr bwMode="auto">
          <a:xfrm>
            <a:off x="5006975" y="19764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73" name="AutoShape 45"/>
          <p:cNvSpPr>
            <a:spLocks noChangeArrowheads="1"/>
          </p:cNvSpPr>
          <p:nvPr/>
        </p:nvSpPr>
        <p:spPr bwMode="auto">
          <a:xfrm>
            <a:off x="5159375" y="2128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74" name="AutoShape 46"/>
          <p:cNvSpPr>
            <a:spLocks noChangeArrowheads="1"/>
          </p:cNvSpPr>
          <p:nvPr/>
        </p:nvSpPr>
        <p:spPr bwMode="auto">
          <a:xfrm>
            <a:off x="5311775" y="2281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75" name="AutoShape 47"/>
          <p:cNvSpPr>
            <a:spLocks noChangeArrowheads="1"/>
          </p:cNvSpPr>
          <p:nvPr/>
        </p:nvSpPr>
        <p:spPr bwMode="auto">
          <a:xfrm>
            <a:off x="5451475" y="22177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76" name="AutoShape 48"/>
          <p:cNvSpPr>
            <a:spLocks noChangeArrowheads="1"/>
          </p:cNvSpPr>
          <p:nvPr/>
        </p:nvSpPr>
        <p:spPr bwMode="auto">
          <a:xfrm>
            <a:off x="5218113" y="20399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77" name="AutoShape 49"/>
          <p:cNvSpPr>
            <a:spLocks noChangeArrowheads="1"/>
          </p:cNvSpPr>
          <p:nvPr/>
        </p:nvSpPr>
        <p:spPr bwMode="auto">
          <a:xfrm>
            <a:off x="5545138" y="20653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78" name="AutoShape 50"/>
          <p:cNvSpPr>
            <a:spLocks noChangeArrowheads="1"/>
          </p:cNvSpPr>
          <p:nvPr/>
        </p:nvSpPr>
        <p:spPr bwMode="auto">
          <a:xfrm>
            <a:off x="5638800" y="23209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79" name="AutoShape 51"/>
          <p:cNvSpPr>
            <a:spLocks noChangeArrowheads="1"/>
          </p:cNvSpPr>
          <p:nvPr/>
        </p:nvSpPr>
        <p:spPr bwMode="auto">
          <a:xfrm>
            <a:off x="5357813" y="20653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80" name="AutoShape 52"/>
          <p:cNvSpPr>
            <a:spLocks noChangeArrowheads="1"/>
          </p:cNvSpPr>
          <p:nvPr/>
        </p:nvSpPr>
        <p:spPr bwMode="auto">
          <a:xfrm>
            <a:off x="5205413" y="18875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81" name="AutoShape 53"/>
          <p:cNvSpPr>
            <a:spLocks noChangeArrowheads="1"/>
          </p:cNvSpPr>
          <p:nvPr/>
        </p:nvSpPr>
        <p:spPr bwMode="auto">
          <a:xfrm>
            <a:off x="4422775" y="227647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82" name="AutoShape 54"/>
          <p:cNvSpPr>
            <a:spLocks noChangeArrowheads="1"/>
          </p:cNvSpPr>
          <p:nvPr/>
        </p:nvSpPr>
        <p:spPr bwMode="auto">
          <a:xfrm>
            <a:off x="5815013" y="20653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83" name="AutoShape 55"/>
          <p:cNvSpPr>
            <a:spLocks noChangeArrowheads="1"/>
          </p:cNvSpPr>
          <p:nvPr/>
        </p:nvSpPr>
        <p:spPr bwMode="auto">
          <a:xfrm>
            <a:off x="5967413" y="22177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84" name="AutoShape 56"/>
          <p:cNvSpPr>
            <a:spLocks noChangeArrowheads="1"/>
          </p:cNvSpPr>
          <p:nvPr/>
        </p:nvSpPr>
        <p:spPr bwMode="auto">
          <a:xfrm>
            <a:off x="6200775" y="2001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85" name="AutoShape 57"/>
          <p:cNvSpPr>
            <a:spLocks noChangeArrowheads="1"/>
          </p:cNvSpPr>
          <p:nvPr/>
        </p:nvSpPr>
        <p:spPr bwMode="auto">
          <a:xfrm>
            <a:off x="6294438" y="22574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86" name="AutoShape 58"/>
          <p:cNvSpPr>
            <a:spLocks noChangeArrowheads="1"/>
          </p:cNvSpPr>
          <p:nvPr/>
        </p:nvSpPr>
        <p:spPr bwMode="auto">
          <a:xfrm>
            <a:off x="6318250" y="20907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87" name="AutoShape 59"/>
          <p:cNvSpPr>
            <a:spLocks noChangeArrowheads="1"/>
          </p:cNvSpPr>
          <p:nvPr/>
        </p:nvSpPr>
        <p:spPr bwMode="auto">
          <a:xfrm>
            <a:off x="6013450" y="2001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88" name="AutoShape 60"/>
          <p:cNvSpPr>
            <a:spLocks noChangeArrowheads="1"/>
          </p:cNvSpPr>
          <p:nvPr/>
        </p:nvSpPr>
        <p:spPr bwMode="auto">
          <a:xfrm>
            <a:off x="4083050" y="19891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89" name="AutoShape 61"/>
          <p:cNvSpPr>
            <a:spLocks noChangeArrowheads="1"/>
          </p:cNvSpPr>
          <p:nvPr/>
        </p:nvSpPr>
        <p:spPr bwMode="auto">
          <a:xfrm>
            <a:off x="1935163" y="22558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90" name="AutoShape 62"/>
          <p:cNvSpPr>
            <a:spLocks noChangeArrowheads="1"/>
          </p:cNvSpPr>
          <p:nvPr/>
        </p:nvSpPr>
        <p:spPr bwMode="auto">
          <a:xfrm>
            <a:off x="2087563" y="20907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91" name="AutoShape 63"/>
          <p:cNvSpPr>
            <a:spLocks noChangeArrowheads="1"/>
          </p:cNvSpPr>
          <p:nvPr/>
        </p:nvSpPr>
        <p:spPr bwMode="auto">
          <a:xfrm>
            <a:off x="2239963" y="22431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92" name="AutoShape 64"/>
          <p:cNvSpPr>
            <a:spLocks noChangeArrowheads="1"/>
          </p:cNvSpPr>
          <p:nvPr/>
        </p:nvSpPr>
        <p:spPr bwMode="auto">
          <a:xfrm>
            <a:off x="2379663" y="21796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93" name="AutoShape 65"/>
          <p:cNvSpPr>
            <a:spLocks noChangeArrowheads="1"/>
          </p:cNvSpPr>
          <p:nvPr/>
        </p:nvSpPr>
        <p:spPr bwMode="auto">
          <a:xfrm>
            <a:off x="2098675" y="2316163"/>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94" name="AutoShape 66"/>
          <p:cNvSpPr>
            <a:spLocks noChangeArrowheads="1"/>
          </p:cNvSpPr>
          <p:nvPr/>
        </p:nvSpPr>
        <p:spPr bwMode="auto">
          <a:xfrm>
            <a:off x="2473325" y="2027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95" name="AutoShape 67"/>
          <p:cNvSpPr>
            <a:spLocks noChangeArrowheads="1"/>
          </p:cNvSpPr>
          <p:nvPr/>
        </p:nvSpPr>
        <p:spPr bwMode="auto">
          <a:xfrm>
            <a:off x="2566988" y="22828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96" name="AutoShape 68"/>
          <p:cNvSpPr>
            <a:spLocks noChangeArrowheads="1"/>
          </p:cNvSpPr>
          <p:nvPr/>
        </p:nvSpPr>
        <p:spPr bwMode="auto">
          <a:xfrm>
            <a:off x="2590800" y="21161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97" name="AutoShape 69"/>
          <p:cNvSpPr>
            <a:spLocks noChangeArrowheads="1"/>
          </p:cNvSpPr>
          <p:nvPr/>
        </p:nvSpPr>
        <p:spPr bwMode="auto">
          <a:xfrm>
            <a:off x="2286000" y="2027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98" name="AutoShape 70"/>
          <p:cNvSpPr>
            <a:spLocks noChangeArrowheads="1"/>
          </p:cNvSpPr>
          <p:nvPr/>
        </p:nvSpPr>
        <p:spPr bwMode="auto">
          <a:xfrm>
            <a:off x="7067550" y="22685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399" name="AutoShape 71"/>
          <p:cNvSpPr>
            <a:spLocks noChangeArrowheads="1"/>
          </p:cNvSpPr>
          <p:nvPr/>
        </p:nvSpPr>
        <p:spPr bwMode="auto">
          <a:xfrm>
            <a:off x="7219950" y="21685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00" name="AutoShape 72"/>
          <p:cNvSpPr>
            <a:spLocks noChangeArrowheads="1"/>
          </p:cNvSpPr>
          <p:nvPr/>
        </p:nvSpPr>
        <p:spPr bwMode="auto">
          <a:xfrm>
            <a:off x="7372350" y="23209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01" name="AutoShape 73"/>
          <p:cNvSpPr>
            <a:spLocks noChangeArrowheads="1"/>
          </p:cNvSpPr>
          <p:nvPr/>
        </p:nvSpPr>
        <p:spPr bwMode="auto">
          <a:xfrm>
            <a:off x="7512050" y="22574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02" name="AutoShape 74"/>
          <p:cNvSpPr>
            <a:spLocks noChangeArrowheads="1"/>
          </p:cNvSpPr>
          <p:nvPr/>
        </p:nvSpPr>
        <p:spPr bwMode="auto">
          <a:xfrm>
            <a:off x="7605713" y="21050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03" name="AutoShape 75"/>
          <p:cNvSpPr>
            <a:spLocks noChangeArrowheads="1"/>
          </p:cNvSpPr>
          <p:nvPr/>
        </p:nvSpPr>
        <p:spPr bwMode="auto">
          <a:xfrm>
            <a:off x="7558088" y="24733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04" name="AutoShape 76"/>
          <p:cNvSpPr>
            <a:spLocks noChangeArrowheads="1"/>
          </p:cNvSpPr>
          <p:nvPr/>
        </p:nvSpPr>
        <p:spPr bwMode="auto">
          <a:xfrm>
            <a:off x="1579563" y="245268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05" name="AutoShape 77"/>
          <p:cNvSpPr>
            <a:spLocks noChangeArrowheads="1"/>
          </p:cNvSpPr>
          <p:nvPr/>
        </p:nvSpPr>
        <p:spPr bwMode="auto">
          <a:xfrm>
            <a:off x="7418388" y="21050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06" name="AutoShape 78"/>
          <p:cNvSpPr>
            <a:spLocks noChangeArrowheads="1"/>
          </p:cNvSpPr>
          <p:nvPr/>
        </p:nvSpPr>
        <p:spPr bwMode="auto">
          <a:xfrm>
            <a:off x="6470650" y="23050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07" name="AutoShape 79"/>
          <p:cNvSpPr>
            <a:spLocks noChangeArrowheads="1"/>
          </p:cNvSpPr>
          <p:nvPr/>
        </p:nvSpPr>
        <p:spPr bwMode="auto">
          <a:xfrm>
            <a:off x="6318250" y="19113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08" name="AutoShape 80"/>
          <p:cNvSpPr>
            <a:spLocks noChangeArrowheads="1"/>
          </p:cNvSpPr>
          <p:nvPr/>
        </p:nvSpPr>
        <p:spPr bwMode="auto">
          <a:xfrm>
            <a:off x="6470650" y="20637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09" name="AutoShape 81"/>
          <p:cNvSpPr>
            <a:spLocks noChangeArrowheads="1"/>
          </p:cNvSpPr>
          <p:nvPr/>
        </p:nvSpPr>
        <p:spPr bwMode="auto">
          <a:xfrm>
            <a:off x="6623050" y="22161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10" name="AutoShape 82"/>
          <p:cNvSpPr>
            <a:spLocks noChangeArrowheads="1"/>
          </p:cNvSpPr>
          <p:nvPr/>
        </p:nvSpPr>
        <p:spPr bwMode="auto">
          <a:xfrm>
            <a:off x="6762750" y="21526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11" name="AutoShape 83"/>
          <p:cNvSpPr>
            <a:spLocks noChangeArrowheads="1"/>
          </p:cNvSpPr>
          <p:nvPr/>
        </p:nvSpPr>
        <p:spPr bwMode="auto">
          <a:xfrm>
            <a:off x="6856413" y="20002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12" name="AutoShape 84"/>
          <p:cNvSpPr>
            <a:spLocks noChangeArrowheads="1"/>
          </p:cNvSpPr>
          <p:nvPr/>
        </p:nvSpPr>
        <p:spPr bwMode="auto">
          <a:xfrm>
            <a:off x="6950075" y="2255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13" name="AutoShape 85"/>
          <p:cNvSpPr>
            <a:spLocks noChangeArrowheads="1"/>
          </p:cNvSpPr>
          <p:nvPr/>
        </p:nvSpPr>
        <p:spPr bwMode="auto">
          <a:xfrm>
            <a:off x="6669088" y="20002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14" name="AutoShape 86"/>
          <p:cNvSpPr>
            <a:spLocks noChangeArrowheads="1"/>
          </p:cNvSpPr>
          <p:nvPr/>
        </p:nvSpPr>
        <p:spPr bwMode="auto">
          <a:xfrm>
            <a:off x="1381125" y="36274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15" name="AutoShape 87"/>
          <p:cNvSpPr>
            <a:spLocks noChangeArrowheads="1"/>
          </p:cNvSpPr>
          <p:nvPr/>
        </p:nvSpPr>
        <p:spPr bwMode="auto">
          <a:xfrm>
            <a:off x="1579563" y="32575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16" name="AutoShape 88"/>
          <p:cNvSpPr>
            <a:spLocks noChangeArrowheads="1"/>
          </p:cNvSpPr>
          <p:nvPr/>
        </p:nvSpPr>
        <p:spPr bwMode="auto">
          <a:xfrm>
            <a:off x="1381125" y="40909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17" name="AutoShape 89"/>
          <p:cNvSpPr>
            <a:spLocks noChangeArrowheads="1"/>
          </p:cNvSpPr>
          <p:nvPr/>
        </p:nvSpPr>
        <p:spPr bwMode="auto">
          <a:xfrm>
            <a:off x="1520825" y="269557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18" name="AutoShape 90"/>
          <p:cNvSpPr>
            <a:spLocks noChangeArrowheads="1"/>
          </p:cNvSpPr>
          <p:nvPr/>
        </p:nvSpPr>
        <p:spPr bwMode="auto">
          <a:xfrm>
            <a:off x="1381125" y="330200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19" name="AutoShape 91"/>
          <p:cNvSpPr>
            <a:spLocks noChangeArrowheads="1"/>
          </p:cNvSpPr>
          <p:nvPr/>
        </p:nvSpPr>
        <p:spPr bwMode="auto">
          <a:xfrm>
            <a:off x="1244600" y="39131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20" name="AutoShape 92"/>
          <p:cNvSpPr>
            <a:spLocks noChangeArrowheads="1"/>
          </p:cNvSpPr>
          <p:nvPr/>
        </p:nvSpPr>
        <p:spPr bwMode="auto">
          <a:xfrm>
            <a:off x="1720850" y="2255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21" name="AutoShape 93"/>
          <p:cNvSpPr>
            <a:spLocks noChangeArrowheads="1"/>
          </p:cNvSpPr>
          <p:nvPr/>
        </p:nvSpPr>
        <p:spPr bwMode="auto">
          <a:xfrm>
            <a:off x="1744663" y="20891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22" name="AutoShape 94"/>
          <p:cNvSpPr>
            <a:spLocks noChangeArrowheads="1"/>
          </p:cNvSpPr>
          <p:nvPr/>
        </p:nvSpPr>
        <p:spPr bwMode="auto">
          <a:xfrm>
            <a:off x="1427163" y="312420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23" name="AutoShape 95"/>
          <p:cNvSpPr>
            <a:spLocks noChangeArrowheads="1"/>
          </p:cNvSpPr>
          <p:nvPr/>
        </p:nvSpPr>
        <p:spPr bwMode="auto">
          <a:xfrm>
            <a:off x="1533525" y="29051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424" name="Text Box 96"/>
          <p:cNvSpPr txBox="1">
            <a:spLocks noChangeArrowheads="1"/>
          </p:cNvSpPr>
          <p:nvPr/>
        </p:nvSpPr>
        <p:spPr bwMode="auto">
          <a:xfrm>
            <a:off x="3705225" y="1235075"/>
            <a:ext cx="1733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warm, moist air</a:t>
            </a:r>
          </a:p>
        </p:txBody>
      </p:sp>
      <p:sp>
        <p:nvSpPr>
          <p:cNvPr id="99425" name="Text Box 97"/>
          <p:cNvSpPr txBox="1">
            <a:spLocks noChangeArrowheads="1"/>
          </p:cNvSpPr>
          <p:nvPr/>
        </p:nvSpPr>
        <p:spPr bwMode="auto">
          <a:xfrm>
            <a:off x="4056063" y="3729038"/>
            <a:ext cx="10302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liquid N</a:t>
            </a:r>
            <a:r>
              <a:rPr lang="en-US" altLang="en-US" baseline="-25000"/>
              <a:t>2</a:t>
            </a:r>
          </a:p>
        </p:txBody>
      </p:sp>
      <p:sp>
        <p:nvSpPr>
          <p:cNvPr id="99426" name="Text Box 98"/>
          <p:cNvSpPr txBox="1">
            <a:spLocks noChangeArrowheads="1"/>
          </p:cNvSpPr>
          <p:nvPr/>
        </p:nvSpPr>
        <p:spPr bwMode="auto">
          <a:xfrm>
            <a:off x="6550025" y="1417638"/>
            <a:ext cx="4762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993300"/>
                </a:solidFill>
              </a:rPr>
              <a:t>ice</a:t>
            </a:r>
            <a:endParaRPr lang="en-US" altLang="en-US" baseline="-25000">
              <a:solidFill>
                <a:srgbClr val="9933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93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2"/>
          <p:cNvSpPr>
            <a:spLocks noChangeArrowheads="1"/>
          </p:cNvSpPr>
          <p:nvPr/>
        </p:nvSpPr>
        <p:spPr bwMode="auto">
          <a:xfrm>
            <a:off x="3952875" y="2116138"/>
            <a:ext cx="1236663" cy="2970212"/>
          </a:xfrm>
          <a:prstGeom prst="rect">
            <a:avLst/>
          </a:prstGeom>
          <a:solidFill>
            <a:srgbClr val="FFD1E8"/>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84323" name="Rectangle 3"/>
          <p:cNvSpPr>
            <a:spLocks noGrp="1" noChangeArrowheads="1"/>
          </p:cNvSpPr>
          <p:nvPr>
            <p:ph type="title"/>
          </p:nvPr>
        </p:nvSpPr>
        <p:spPr>
          <a:xfrm>
            <a:off x="457200" y="0"/>
            <a:ext cx="8229600" cy="1143000"/>
          </a:xfrm>
          <a:extLst>
            <a:ext uri="{909E8E84-426E-40DD-AFC4-6F175D3DCCD1}">
              <a14:hiddenFill xmlns:a14="http://schemas.microsoft.com/office/drawing/2010/main">
                <a:solidFill>
                  <a:schemeClr val="bg1"/>
                </a:solidFill>
              </a14:hiddenFill>
            </a:ext>
          </a:extLst>
        </p:spPr>
        <p:txBody>
          <a:bodyPr/>
          <a:lstStyle/>
          <a:p>
            <a:pPr eaLnBrk="1" hangingPunct="1"/>
            <a:r>
              <a:rPr lang="en-US" altLang="en-US" sz="5400" smtClean="0"/>
              <a:t>attenuation factor</a:t>
            </a:r>
          </a:p>
        </p:txBody>
      </p:sp>
      <p:sp>
        <p:nvSpPr>
          <p:cNvPr id="184324" name="Text Box 4"/>
          <p:cNvSpPr txBox="1">
            <a:spLocks noChangeArrowheads="1"/>
          </p:cNvSpPr>
          <p:nvPr/>
        </p:nvSpPr>
        <p:spPr bwMode="auto">
          <a:xfrm>
            <a:off x="82550" y="5381625"/>
            <a:ext cx="9034463" cy="1465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fr-FR" altLang="en-US" sz="1800">
                <a:solidFill>
                  <a:srgbClr val="000000"/>
                </a:solidFill>
              </a:rPr>
              <a:t>Bouguer, P.  (1729). </a:t>
            </a:r>
            <a:r>
              <a:rPr lang="fr-FR" altLang="en-US" sz="1800" i="1">
                <a:solidFill>
                  <a:srgbClr val="000000"/>
                </a:solidFill>
              </a:rPr>
              <a:t>Essai d'optique sur la gradation de la lumière</a:t>
            </a:r>
            <a:r>
              <a:rPr lang="fr-FR" altLang="en-US" sz="1800">
                <a:solidFill>
                  <a:srgbClr val="000000"/>
                </a:solidFill>
              </a:rPr>
              <a:t>.</a:t>
            </a:r>
          </a:p>
          <a:p>
            <a:pPr eaLnBrk="1" hangingPunct="1">
              <a:spcBef>
                <a:spcPct val="0"/>
              </a:spcBef>
              <a:buFontTx/>
              <a:buNone/>
            </a:pPr>
            <a:r>
              <a:rPr lang="fr-FR" altLang="en-US" sz="1800">
                <a:solidFill>
                  <a:srgbClr val="000000"/>
                </a:solidFill>
              </a:rPr>
              <a:t>Lambert, J. H.  (1760). </a:t>
            </a:r>
            <a:r>
              <a:rPr lang="fr-FR" altLang="en-US" sz="1800" i="1">
                <a:solidFill>
                  <a:srgbClr val="000000"/>
                </a:solidFill>
              </a:rPr>
              <a:t>Photometria: sive De mensura et gradibus luminis, colorum et umbrae</a:t>
            </a:r>
            <a:r>
              <a:rPr lang="fr-FR" altLang="en-US" sz="1800">
                <a:solidFill>
                  <a:srgbClr val="000000"/>
                </a:solidFill>
              </a:rPr>
              <a:t>. </a:t>
            </a:r>
            <a:r>
              <a:rPr lang="en-US" altLang="en-US" sz="1800">
                <a:solidFill>
                  <a:srgbClr val="000000"/>
                </a:solidFill>
              </a:rPr>
              <a:t>E. Klett.</a:t>
            </a:r>
          </a:p>
          <a:p>
            <a:pPr eaLnBrk="1" hangingPunct="1">
              <a:spcBef>
                <a:spcPct val="0"/>
              </a:spcBef>
              <a:buFontTx/>
              <a:buNone/>
            </a:pPr>
            <a:r>
              <a:rPr lang="en-US" altLang="en-US" sz="1800">
                <a:solidFill>
                  <a:srgbClr val="000000"/>
                </a:solidFill>
              </a:rPr>
              <a:t>Beer, A. (1852)."Bestimmung der Absorption des rothen Lichts in farbigen Flüssigkeiten", </a:t>
            </a:r>
            <a:r>
              <a:rPr lang="en-US" altLang="en-US" sz="1800" i="1">
                <a:solidFill>
                  <a:srgbClr val="000000"/>
                </a:solidFill>
              </a:rPr>
              <a:t>Ann. Phys. Chem</a:t>
            </a:r>
            <a:r>
              <a:rPr lang="en-US" altLang="en-US" sz="1800">
                <a:solidFill>
                  <a:srgbClr val="000000"/>
                </a:solidFill>
              </a:rPr>
              <a:t> </a:t>
            </a:r>
            <a:r>
              <a:rPr lang="en-US" altLang="en-US" sz="1800" b="1">
                <a:solidFill>
                  <a:srgbClr val="000000"/>
                </a:solidFill>
              </a:rPr>
              <a:t>86</a:t>
            </a:r>
            <a:r>
              <a:rPr lang="en-US" altLang="en-US" sz="1800">
                <a:solidFill>
                  <a:srgbClr val="000000"/>
                </a:solidFill>
              </a:rPr>
              <a:t>, 78-90. </a:t>
            </a:r>
          </a:p>
        </p:txBody>
      </p:sp>
      <p:sp>
        <p:nvSpPr>
          <p:cNvPr id="2924549" name="Text Box 5"/>
          <p:cNvSpPr txBox="1">
            <a:spLocks noChangeArrowheads="1"/>
          </p:cNvSpPr>
          <p:nvPr/>
        </p:nvSpPr>
        <p:spPr bwMode="auto">
          <a:xfrm>
            <a:off x="5937250" y="4484688"/>
            <a:ext cx="305593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r>
              <a:rPr lang="en-US" altLang="en-US" sz="1800">
                <a:solidFill>
                  <a:srgbClr val="000000"/>
                </a:solidFill>
              </a:rPr>
              <a:t>A =          = exp(-</a:t>
            </a:r>
            <a:r>
              <a:rPr lang="el-GR" altLang="en-US" sz="1800">
                <a:solidFill>
                  <a:srgbClr val="000000"/>
                </a:solidFill>
                <a:cs typeface="Arial" pitchFamily="34" charset="0"/>
              </a:rPr>
              <a:t>μ</a:t>
            </a:r>
            <a:r>
              <a:rPr lang="en-US" altLang="en-US" sz="1800">
                <a:solidFill>
                  <a:srgbClr val="000000"/>
                </a:solidFill>
                <a:cs typeface="Arial" pitchFamily="34" charset="0"/>
              </a:rPr>
              <a:t>(</a:t>
            </a:r>
            <a:r>
              <a:rPr lang="en-US" altLang="en-US" sz="1800">
                <a:solidFill>
                  <a:srgbClr val="000000"/>
                </a:solidFill>
              </a:rPr>
              <a:t>t</a:t>
            </a:r>
            <a:r>
              <a:rPr lang="en-US" altLang="en-US" sz="1800" baseline="-25000">
                <a:solidFill>
                  <a:srgbClr val="000000"/>
                </a:solidFill>
              </a:rPr>
              <a:t>in</a:t>
            </a:r>
            <a:r>
              <a:rPr lang="en-US" altLang="en-US" sz="1800">
                <a:solidFill>
                  <a:srgbClr val="000000"/>
                </a:solidFill>
              </a:rPr>
              <a:t>+ t</a:t>
            </a:r>
            <a:r>
              <a:rPr lang="en-US" altLang="en-US" sz="1800" baseline="-25000">
                <a:solidFill>
                  <a:srgbClr val="000000"/>
                </a:solidFill>
              </a:rPr>
              <a:t>out</a:t>
            </a:r>
            <a:r>
              <a:rPr lang="en-US" altLang="en-US" sz="1800">
                <a:solidFill>
                  <a:srgbClr val="000000"/>
                </a:solidFill>
              </a:rPr>
              <a:t>))</a:t>
            </a:r>
          </a:p>
        </p:txBody>
      </p:sp>
      <p:grpSp>
        <p:nvGrpSpPr>
          <p:cNvPr id="184326" name="Group 6"/>
          <p:cNvGrpSpPr>
            <a:grpSpLocks/>
          </p:cNvGrpSpPr>
          <p:nvPr/>
        </p:nvGrpSpPr>
        <p:grpSpPr bwMode="auto">
          <a:xfrm>
            <a:off x="6357938" y="4210050"/>
            <a:ext cx="627062" cy="806450"/>
            <a:chOff x="4005" y="2652"/>
            <a:chExt cx="395" cy="508"/>
          </a:xfrm>
        </p:grpSpPr>
        <p:sp>
          <p:nvSpPr>
            <p:cNvPr id="184348" name="Text Box 7"/>
            <p:cNvSpPr txBox="1">
              <a:spLocks noChangeArrowheads="1"/>
            </p:cNvSpPr>
            <p:nvPr/>
          </p:nvSpPr>
          <p:spPr bwMode="auto">
            <a:xfrm>
              <a:off x="4005" y="2652"/>
              <a:ext cx="395" cy="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lnSpc>
                  <a:spcPct val="130000"/>
                </a:lnSpc>
                <a:spcBef>
                  <a:spcPct val="0"/>
                </a:spcBef>
                <a:buFontTx/>
                <a:buNone/>
              </a:pPr>
              <a:r>
                <a:rPr lang="en-US" altLang="en-US" sz="1800">
                  <a:solidFill>
                    <a:srgbClr val="000000"/>
                  </a:solidFill>
                </a:rPr>
                <a:t>I</a:t>
              </a:r>
              <a:r>
                <a:rPr lang="en-US" altLang="en-US" sz="1800" baseline="-25000">
                  <a:solidFill>
                    <a:srgbClr val="000000"/>
                  </a:solidFill>
                </a:rPr>
                <a:t>T</a:t>
              </a:r>
            </a:p>
            <a:p>
              <a:pPr algn="ctr" eaLnBrk="1" hangingPunct="1">
                <a:lnSpc>
                  <a:spcPct val="130000"/>
                </a:lnSpc>
                <a:spcBef>
                  <a:spcPct val="0"/>
                </a:spcBef>
                <a:buFontTx/>
                <a:buNone/>
              </a:pPr>
              <a:r>
                <a:rPr lang="en-US" altLang="en-US" sz="1800">
                  <a:solidFill>
                    <a:srgbClr val="000000"/>
                  </a:solidFill>
                </a:rPr>
                <a:t>I</a:t>
              </a:r>
              <a:r>
                <a:rPr lang="en-US" altLang="en-US" sz="1800" baseline="-25000">
                  <a:solidFill>
                    <a:srgbClr val="000000"/>
                  </a:solidFill>
                </a:rPr>
                <a:t>beam</a:t>
              </a:r>
            </a:p>
          </p:txBody>
        </p:sp>
        <p:sp>
          <p:nvSpPr>
            <p:cNvPr id="184349" name="Line 8"/>
            <p:cNvSpPr>
              <a:spLocks noChangeShapeType="1"/>
            </p:cNvSpPr>
            <p:nvPr/>
          </p:nvSpPr>
          <p:spPr bwMode="auto">
            <a:xfrm>
              <a:off x="4061" y="2940"/>
              <a:ext cx="3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2924553" name="Line 9"/>
          <p:cNvSpPr>
            <a:spLocks noChangeShapeType="1"/>
          </p:cNvSpPr>
          <p:nvPr/>
        </p:nvSpPr>
        <p:spPr bwMode="auto">
          <a:xfrm>
            <a:off x="800100" y="3595688"/>
            <a:ext cx="680243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nvGrpSpPr>
          <p:cNvPr id="2924554" name="Group 10"/>
          <p:cNvGrpSpPr>
            <a:grpSpLocks/>
          </p:cNvGrpSpPr>
          <p:nvPr/>
        </p:nvGrpSpPr>
        <p:grpSpPr bwMode="auto">
          <a:xfrm>
            <a:off x="3970338" y="4622800"/>
            <a:ext cx="1203325" cy="388938"/>
            <a:chOff x="2501" y="2912"/>
            <a:chExt cx="758" cy="245"/>
          </a:xfrm>
        </p:grpSpPr>
        <p:sp>
          <p:nvSpPr>
            <p:cNvPr id="184346" name="Text Box 11"/>
            <p:cNvSpPr txBox="1">
              <a:spLocks noChangeArrowheads="1"/>
            </p:cNvSpPr>
            <p:nvPr/>
          </p:nvSpPr>
          <p:spPr bwMode="auto">
            <a:xfrm>
              <a:off x="2808" y="2926"/>
              <a:ext cx="15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endParaRPr lang="el-GR" altLang="en-US" sz="1800">
                <a:solidFill>
                  <a:srgbClr val="000000"/>
                </a:solidFill>
                <a:cs typeface="Arial" pitchFamily="34" charset="0"/>
              </a:endParaRPr>
            </a:p>
          </p:txBody>
        </p:sp>
        <p:sp>
          <p:nvSpPr>
            <p:cNvPr id="184347" name="Line 12"/>
            <p:cNvSpPr>
              <a:spLocks noChangeShapeType="1"/>
            </p:cNvSpPr>
            <p:nvPr/>
          </p:nvSpPr>
          <p:spPr bwMode="auto">
            <a:xfrm>
              <a:off x="2501" y="2912"/>
              <a:ext cx="75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2924557" name="Group 13"/>
          <p:cNvGrpSpPr>
            <a:grpSpLocks/>
          </p:cNvGrpSpPr>
          <p:nvPr/>
        </p:nvGrpSpPr>
        <p:grpSpPr bwMode="auto">
          <a:xfrm>
            <a:off x="801688" y="1127125"/>
            <a:ext cx="7016750" cy="2468563"/>
            <a:chOff x="505" y="710"/>
            <a:chExt cx="4420" cy="1555"/>
          </a:xfrm>
        </p:grpSpPr>
        <p:sp>
          <p:nvSpPr>
            <p:cNvPr id="184344" name="Line 14"/>
            <p:cNvSpPr>
              <a:spLocks noChangeShapeType="1"/>
            </p:cNvSpPr>
            <p:nvPr/>
          </p:nvSpPr>
          <p:spPr bwMode="auto">
            <a:xfrm flipH="1">
              <a:off x="505" y="2265"/>
              <a:ext cx="224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4345" name="Line 15"/>
            <p:cNvSpPr>
              <a:spLocks noChangeShapeType="1"/>
            </p:cNvSpPr>
            <p:nvPr/>
          </p:nvSpPr>
          <p:spPr bwMode="auto">
            <a:xfrm flipV="1">
              <a:off x="2751" y="710"/>
              <a:ext cx="2174" cy="15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2924560" name="Group 16"/>
          <p:cNvGrpSpPr>
            <a:grpSpLocks/>
          </p:cNvGrpSpPr>
          <p:nvPr/>
        </p:nvGrpSpPr>
        <p:grpSpPr bwMode="auto">
          <a:xfrm>
            <a:off x="3960813" y="3594100"/>
            <a:ext cx="412750" cy="569913"/>
            <a:chOff x="2495" y="2264"/>
            <a:chExt cx="260" cy="359"/>
          </a:xfrm>
        </p:grpSpPr>
        <p:sp>
          <p:nvSpPr>
            <p:cNvPr id="184341" name="Line 17"/>
            <p:cNvSpPr>
              <a:spLocks noChangeShapeType="1"/>
            </p:cNvSpPr>
            <p:nvPr/>
          </p:nvSpPr>
          <p:spPr bwMode="auto">
            <a:xfrm>
              <a:off x="2495" y="2420"/>
              <a:ext cx="26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4342" name="Line 18"/>
            <p:cNvSpPr>
              <a:spLocks noChangeShapeType="1"/>
            </p:cNvSpPr>
            <p:nvPr/>
          </p:nvSpPr>
          <p:spPr bwMode="auto">
            <a:xfrm flipV="1">
              <a:off x="2751" y="2264"/>
              <a:ext cx="0" cy="156"/>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4343" name="Text Box 19"/>
            <p:cNvSpPr txBox="1">
              <a:spLocks noChangeArrowheads="1"/>
            </p:cNvSpPr>
            <p:nvPr/>
          </p:nvSpPr>
          <p:spPr bwMode="auto">
            <a:xfrm>
              <a:off x="2507" y="2392"/>
              <a:ext cx="23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in</a:t>
              </a:r>
              <a:endParaRPr lang="el-GR" altLang="en-US" sz="1800" baseline="-25000">
                <a:solidFill>
                  <a:srgbClr val="000000"/>
                </a:solidFill>
                <a:cs typeface="Arial" pitchFamily="34" charset="0"/>
              </a:endParaRPr>
            </a:p>
          </p:txBody>
        </p:sp>
      </p:grpSp>
      <p:grpSp>
        <p:nvGrpSpPr>
          <p:cNvPr id="2924564" name="Group 20"/>
          <p:cNvGrpSpPr>
            <a:grpSpLocks/>
          </p:cNvGrpSpPr>
          <p:nvPr/>
        </p:nvGrpSpPr>
        <p:grpSpPr bwMode="auto">
          <a:xfrm>
            <a:off x="4365625" y="3009900"/>
            <a:ext cx="966788" cy="795338"/>
            <a:chOff x="2750" y="1896"/>
            <a:chExt cx="609" cy="501"/>
          </a:xfrm>
        </p:grpSpPr>
        <p:sp>
          <p:nvSpPr>
            <p:cNvPr id="184337" name="Line 21"/>
            <p:cNvSpPr>
              <a:spLocks noChangeShapeType="1"/>
            </p:cNvSpPr>
            <p:nvPr/>
          </p:nvSpPr>
          <p:spPr bwMode="auto">
            <a:xfrm flipV="1">
              <a:off x="2845" y="2027"/>
              <a:ext cx="512" cy="37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4338" name="Line 22"/>
            <p:cNvSpPr>
              <a:spLocks noChangeShapeType="1"/>
            </p:cNvSpPr>
            <p:nvPr/>
          </p:nvSpPr>
          <p:spPr bwMode="auto">
            <a:xfrm flipH="1" flipV="1">
              <a:off x="2750" y="2261"/>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4339" name="Line 23"/>
            <p:cNvSpPr>
              <a:spLocks noChangeShapeType="1"/>
            </p:cNvSpPr>
            <p:nvPr/>
          </p:nvSpPr>
          <p:spPr bwMode="auto">
            <a:xfrm flipH="1" flipV="1">
              <a:off x="3271" y="1896"/>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4340" name="Text Box 24"/>
            <p:cNvSpPr txBox="1">
              <a:spLocks noChangeArrowheads="1"/>
            </p:cNvSpPr>
            <p:nvPr/>
          </p:nvSpPr>
          <p:spPr bwMode="auto">
            <a:xfrm rot="-2170826">
              <a:off x="3028" y="2156"/>
              <a:ext cx="28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out</a:t>
              </a:r>
              <a:endParaRPr lang="el-GR" altLang="en-US" sz="1800" baseline="-25000">
                <a:solidFill>
                  <a:srgbClr val="000000"/>
                </a:solidFill>
                <a:cs typeface="Arial" pitchFamily="34" charset="0"/>
              </a:endParaRPr>
            </a:p>
          </p:txBody>
        </p:sp>
      </p:grpSp>
      <p:grpSp>
        <p:nvGrpSpPr>
          <p:cNvPr id="2924569" name="Group 25"/>
          <p:cNvGrpSpPr>
            <a:grpSpLocks/>
          </p:cNvGrpSpPr>
          <p:nvPr/>
        </p:nvGrpSpPr>
        <p:grpSpPr bwMode="auto">
          <a:xfrm>
            <a:off x="5937250" y="4210050"/>
            <a:ext cx="2855913" cy="806450"/>
            <a:chOff x="3740" y="2652"/>
            <a:chExt cx="1799" cy="508"/>
          </a:xfrm>
        </p:grpSpPr>
        <p:sp>
          <p:nvSpPr>
            <p:cNvPr id="184334" name="Text Box 26"/>
            <p:cNvSpPr txBox="1">
              <a:spLocks noChangeArrowheads="1"/>
            </p:cNvSpPr>
            <p:nvPr/>
          </p:nvSpPr>
          <p:spPr bwMode="auto">
            <a:xfrm>
              <a:off x="3740" y="2825"/>
              <a:ext cx="179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r>
                <a:rPr lang="en-US" altLang="en-US" sz="1800">
                  <a:solidFill>
                    <a:srgbClr val="000000"/>
                  </a:solidFill>
                </a:rPr>
                <a:t>A =          = exp(-</a:t>
              </a:r>
              <a:r>
                <a:rPr lang="el-GR" altLang="en-US" sz="1800">
                  <a:solidFill>
                    <a:srgbClr val="000000"/>
                  </a:solidFill>
                  <a:cs typeface="Arial" pitchFamily="34" charset="0"/>
                </a:rPr>
                <a:t>μ</a:t>
              </a:r>
              <a:r>
                <a:rPr lang="en-US" altLang="en-US" sz="1800">
                  <a:solidFill>
                    <a:srgbClr val="000000"/>
                  </a:solidFill>
                </a:rPr>
                <a:t>t)</a:t>
              </a:r>
            </a:p>
          </p:txBody>
        </p:sp>
        <p:sp>
          <p:nvSpPr>
            <p:cNvPr id="184335" name="Text Box 27"/>
            <p:cNvSpPr txBox="1">
              <a:spLocks noChangeArrowheads="1"/>
            </p:cNvSpPr>
            <p:nvPr/>
          </p:nvSpPr>
          <p:spPr bwMode="auto">
            <a:xfrm>
              <a:off x="4005" y="2652"/>
              <a:ext cx="395" cy="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lnSpc>
                  <a:spcPct val="130000"/>
                </a:lnSpc>
                <a:spcBef>
                  <a:spcPct val="0"/>
                </a:spcBef>
                <a:buFontTx/>
                <a:buNone/>
              </a:pPr>
              <a:r>
                <a:rPr lang="en-US" altLang="en-US" sz="1800">
                  <a:solidFill>
                    <a:srgbClr val="000000"/>
                  </a:solidFill>
                </a:rPr>
                <a:t>I</a:t>
              </a:r>
              <a:r>
                <a:rPr lang="en-US" altLang="en-US" sz="1800" baseline="-25000">
                  <a:solidFill>
                    <a:srgbClr val="000000"/>
                  </a:solidFill>
                </a:rPr>
                <a:t>T</a:t>
              </a:r>
            </a:p>
            <a:p>
              <a:pPr algn="ctr" eaLnBrk="1" hangingPunct="1">
                <a:lnSpc>
                  <a:spcPct val="130000"/>
                </a:lnSpc>
                <a:spcBef>
                  <a:spcPct val="0"/>
                </a:spcBef>
                <a:buFontTx/>
                <a:buNone/>
              </a:pPr>
              <a:r>
                <a:rPr lang="en-US" altLang="en-US" sz="1800">
                  <a:solidFill>
                    <a:srgbClr val="000000"/>
                  </a:solidFill>
                </a:rPr>
                <a:t>I</a:t>
              </a:r>
              <a:r>
                <a:rPr lang="en-US" altLang="en-US" sz="1800" baseline="-25000">
                  <a:solidFill>
                    <a:srgbClr val="000000"/>
                  </a:solidFill>
                </a:rPr>
                <a:t>beam</a:t>
              </a:r>
            </a:p>
          </p:txBody>
        </p:sp>
        <p:sp>
          <p:nvSpPr>
            <p:cNvPr id="184336" name="Line 28"/>
            <p:cNvSpPr>
              <a:spLocks noChangeShapeType="1"/>
            </p:cNvSpPr>
            <p:nvPr/>
          </p:nvSpPr>
          <p:spPr bwMode="auto">
            <a:xfrm>
              <a:off x="4061" y="2940"/>
              <a:ext cx="3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184333" name="Text Box 29"/>
          <p:cNvSpPr txBox="1">
            <a:spLocks noChangeArrowheads="1"/>
          </p:cNvSpPr>
          <p:nvPr/>
        </p:nvSpPr>
        <p:spPr bwMode="auto">
          <a:xfrm>
            <a:off x="4413250" y="2736850"/>
            <a:ext cx="3159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l-GR" altLang="en-US" sz="1800">
                <a:solidFill>
                  <a:srgbClr val="000000"/>
                </a:solidFill>
                <a:cs typeface="Arial" pitchFamily="34" charset="0"/>
              </a:rPr>
              <a:t>μ</a:t>
            </a:r>
          </a:p>
        </p:txBody>
      </p:sp>
    </p:spTree>
    <p:extLst>
      <p:ext uri="{BB962C8B-B14F-4D97-AF65-F5344CB8AC3E}">
        <p14:creationId xmlns:p14="http://schemas.microsoft.com/office/powerpoint/2010/main" val="36427659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924553"/>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92455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xit" presetSubtype="0" fill="hold" nodeType="clickEffect">
                                  <p:stCondLst>
                                    <p:cond delay="0"/>
                                  </p:stCondLst>
                                  <p:childTnLst>
                                    <p:set>
                                      <p:cBhvr>
                                        <p:cTn id="12" dur="1" fill="hold">
                                          <p:stCondLst>
                                            <p:cond delay="0"/>
                                          </p:stCondLst>
                                        </p:cTn>
                                        <p:tgtEl>
                                          <p:spTgt spid="2924554"/>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292456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92456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924549"/>
                                        </p:tgtEl>
                                        <p:attrNameLst>
                                          <p:attrName>style.visibility</p:attrName>
                                        </p:attrNameLst>
                                      </p:cBhvr>
                                      <p:to>
                                        <p:strVal val="visible"/>
                                      </p:to>
                                    </p:set>
                                  </p:childTnLst>
                                </p:cTn>
                              </p:par>
                              <p:par>
                                <p:cTn id="21" presetID="1" presetClass="exit" presetSubtype="0" fill="hold" nodeType="withEffect">
                                  <p:stCondLst>
                                    <p:cond delay="0"/>
                                  </p:stCondLst>
                                  <p:childTnLst>
                                    <p:set>
                                      <p:cBhvr>
                                        <p:cTn id="22" dur="1" fill="hold">
                                          <p:stCondLst>
                                            <p:cond delay="0"/>
                                          </p:stCondLst>
                                        </p:cTn>
                                        <p:tgtEl>
                                          <p:spTgt spid="292456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4549" grpId="0"/>
      <p:bldP spid="2924553" grpId="0" animBg="1"/>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Freeform 2"/>
          <p:cNvSpPr>
            <a:spLocks/>
          </p:cNvSpPr>
          <p:nvPr/>
        </p:nvSpPr>
        <p:spPr bwMode="auto">
          <a:xfrm>
            <a:off x="1244600" y="1701800"/>
            <a:ext cx="6616700" cy="2774950"/>
          </a:xfrm>
          <a:custGeom>
            <a:avLst/>
            <a:gdLst>
              <a:gd name="T0" fmla="*/ 202 w 4168"/>
              <a:gd name="T1" fmla="*/ 719 h 1748"/>
              <a:gd name="T2" fmla="*/ 297 w 4168"/>
              <a:gd name="T3" fmla="*/ 388 h 1748"/>
              <a:gd name="T4" fmla="*/ 620 w 4168"/>
              <a:gd name="T5" fmla="*/ 175 h 1748"/>
              <a:gd name="T6" fmla="*/ 1102 w 4168"/>
              <a:gd name="T7" fmla="*/ 411 h 1748"/>
              <a:gd name="T8" fmla="*/ 1417 w 4168"/>
              <a:gd name="T9" fmla="*/ 506 h 1748"/>
              <a:gd name="T10" fmla="*/ 1804 w 4168"/>
              <a:gd name="T11" fmla="*/ 356 h 1748"/>
              <a:gd name="T12" fmla="*/ 1836 w 4168"/>
              <a:gd name="T13" fmla="*/ 356 h 1748"/>
              <a:gd name="T14" fmla="*/ 2199 w 4168"/>
              <a:gd name="T15" fmla="*/ 41 h 1748"/>
              <a:gd name="T16" fmla="*/ 2443 w 4168"/>
              <a:gd name="T17" fmla="*/ 112 h 1748"/>
              <a:gd name="T18" fmla="*/ 2427 w 4168"/>
              <a:gd name="T19" fmla="*/ 348 h 1748"/>
              <a:gd name="T20" fmla="*/ 2869 w 4168"/>
              <a:gd name="T21" fmla="*/ 104 h 1748"/>
              <a:gd name="T22" fmla="*/ 2901 w 4168"/>
              <a:gd name="T23" fmla="*/ 325 h 1748"/>
              <a:gd name="T24" fmla="*/ 3264 w 4168"/>
              <a:gd name="T25" fmla="*/ 332 h 1748"/>
              <a:gd name="T26" fmla="*/ 3942 w 4168"/>
              <a:gd name="T27" fmla="*/ 364 h 1748"/>
              <a:gd name="T28" fmla="*/ 4005 w 4168"/>
              <a:gd name="T29" fmla="*/ 916 h 1748"/>
              <a:gd name="T30" fmla="*/ 4053 w 4168"/>
              <a:gd name="T31" fmla="*/ 1579 h 1748"/>
              <a:gd name="T32" fmla="*/ 3313 w 4168"/>
              <a:gd name="T33" fmla="*/ 1494 h 1748"/>
              <a:gd name="T34" fmla="*/ 851 w 4168"/>
              <a:gd name="T35" fmla="*/ 1541 h 1748"/>
              <a:gd name="T36" fmla="*/ 108 w 4168"/>
              <a:gd name="T37" fmla="*/ 1611 h 1748"/>
              <a:gd name="T38" fmla="*/ 202 w 4168"/>
              <a:gd name="T39" fmla="*/ 719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68" h="1748">
                <a:moveTo>
                  <a:pt x="202" y="719"/>
                </a:moveTo>
                <a:cubicBezTo>
                  <a:pt x="233" y="515"/>
                  <a:pt x="227" y="479"/>
                  <a:pt x="297" y="388"/>
                </a:cubicBezTo>
                <a:cubicBezTo>
                  <a:pt x="367" y="297"/>
                  <a:pt x="486" y="171"/>
                  <a:pt x="620" y="175"/>
                </a:cubicBezTo>
                <a:cubicBezTo>
                  <a:pt x="754" y="179"/>
                  <a:pt x="969" y="356"/>
                  <a:pt x="1102" y="411"/>
                </a:cubicBezTo>
                <a:cubicBezTo>
                  <a:pt x="1235" y="466"/>
                  <a:pt x="1300" y="515"/>
                  <a:pt x="1417" y="506"/>
                </a:cubicBezTo>
                <a:cubicBezTo>
                  <a:pt x="1534" y="497"/>
                  <a:pt x="1734" y="381"/>
                  <a:pt x="1804" y="356"/>
                </a:cubicBezTo>
                <a:cubicBezTo>
                  <a:pt x="1874" y="331"/>
                  <a:pt x="1770" y="408"/>
                  <a:pt x="1836" y="356"/>
                </a:cubicBezTo>
                <a:cubicBezTo>
                  <a:pt x="1902" y="304"/>
                  <a:pt x="2098" y="82"/>
                  <a:pt x="2199" y="41"/>
                </a:cubicBezTo>
                <a:cubicBezTo>
                  <a:pt x="2300" y="0"/>
                  <a:pt x="2405" y="61"/>
                  <a:pt x="2443" y="112"/>
                </a:cubicBezTo>
                <a:cubicBezTo>
                  <a:pt x="2481" y="163"/>
                  <a:pt x="2356" y="349"/>
                  <a:pt x="2427" y="348"/>
                </a:cubicBezTo>
                <a:cubicBezTo>
                  <a:pt x="2498" y="347"/>
                  <a:pt x="2790" y="108"/>
                  <a:pt x="2869" y="104"/>
                </a:cubicBezTo>
                <a:cubicBezTo>
                  <a:pt x="2948" y="100"/>
                  <a:pt x="2835" y="287"/>
                  <a:pt x="2901" y="325"/>
                </a:cubicBezTo>
                <a:cubicBezTo>
                  <a:pt x="2967" y="363"/>
                  <a:pt x="3091" y="326"/>
                  <a:pt x="3264" y="332"/>
                </a:cubicBezTo>
                <a:cubicBezTo>
                  <a:pt x="3437" y="338"/>
                  <a:pt x="3818" y="267"/>
                  <a:pt x="3942" y="364"/>
                </a:cubicBezTo>
                <a:cubicBezTo>
                  <a:pt x="4066" y="461"/>
                  <a:pt x="3987" y="714"/>
                  <a:pt x="4005" y="916"/>
                </a:cubicBezTo>
                <a:cubicBezTo>
                  <a:pt x="4023" y="1118"/>
                  <a:pt x="4168" y="1483"/>
                  <a:pt x="4053" y="1579"/>
                </a:cubicBezTo>
                <a:cubicBezTo>
                  <a:pt x="3938" y="1675"/>
                  <a:pt x="3847" y="1500"/>
                  <a:pt x="3313" y="1494"/>
                </a:cubicBezTo>
                <a:cubicBezTo>
                  <a:pt x="2779" y="1488"/>
                  <a:pt x="1385" y="1522"/>
                  <a:pt x="851" y="1541"/>
                </a:cubicBezTo>
                <a:cubicBezTo>
                  <a:pt x="317" y="1560"/>
                  <a:pt x="216" y="1748"/>
                  <a:pt x="108" y="1611"/>
                </a:cubicBezTo>
                <a:cubicBezTo>
                  <a:pt x="0" y="1474"/>
                  <a:pt x="72" y="936"/>
                  <a:pt x="202" y="719"/>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55" name="Freeform 3"/>
          <p:cNvSpPr>
            <a:spLocks/>
          </p:cNvSpPr>
          <p:nvPr/>
        </p:nvSpPr>
        <p:spPr bwMode="auto">
          <a:xfrm>
            <a:off x="1935163" y="2024063"/>
            <a:ext cx="5203825" cy="3041650"/>
          </a:xfrm>
          <a:custGeom>
            <a:avLst/>
            <a:gdLst>
              <a:gd name="T0" fmla="*/ 399 w 3278"/>
              <a:gd name="T1" fmla="*/ 270 h 1916"/>
              <a:gd name="T2" fmla="*/ 462 w 3278"/>
              <a:gd name="T3" fmla="*/ 202 h 1916"/>
              <a:gd name="T4" fmla="*/ 493 w 3278"/>
              <a:gd name="T5" fmla="*/ 260 h 1916"/>
              <a:gd name="T6" fmla="*/ 572 w 3278"/>
              <a:gd name="T7" fmla="*/ 278 h 1916"/>
              <a:gd name="T8" fmla="*/ 604 w 3278"/>
              <a:gd name="T9" fmla="*/ 221 h 1916"/>
              <a:gd name="T10" fmla="*/ 667 w 3278"/>
              <a:gd name="T11" fmla="*/ 278 h 1916"/>
              <a:gd name="T12" fmla="*/ 730 w 3278"/>
              <a:gd name="T13" fmla="*/ 278 h 1916"/>
              <a:gd name="T14" fmla="*/ 801 w 3278"/>
              <a:gd name="T15" fmla="*/ 307 h 1916"/>
              <a:gd name="T16" fmla="*/ 998 w 3278"/>
              <a:gd name="T17" fmla="*/ 335 h 1916"/>
              <a:gd name="T18" fmla="*/ 1243 w 3278"/>
              <a:gd name="T19" fmla="*/ 241 h 1916"/>
              <a:gd name="T20" fmla="*/ 1330 w 3278"/>
              <a:gd name="T21" fmla="*/ 208 h 1916"/>
              <a:gd name="T22" fmla="*/ 1330 w 3278"/>
              <a:gd name="T23" fmla="*/ 278 h 1916"/>
              <a:gd name="T24" fmla="*/ 1432 w 3278"/>
              <a:gd name="T25" fmla="*/ 240 h 1916"/>
              <a:gd name="T26" fmla="*/ 1503 w 3278"/>
              <a:gd name="T27" fmla="*/ 288 h 1916"/>
              <a:gd name="T28" fmla="*/ 1551 w 3278"/>
              <a:gd name="T29" fmla="*/ 317 h 1916"/>
              <a:gd name="T30" fmla="*/ 1637 w 3278"/>
              <a:gd name="T31" fmla="*/ 278 h 1916"/>
              <a:gd name="T32" fmla="*/ 1700 w 3278"/>
              <a:gd name="T33" fmla="*/ 298 h 1916"/>
              <a:gd name="T34" fmla="*/ 1811 w 3278"/>
              <a:gd name="T35" fmla="*/ 260 h 1916"/>
              <a:gd name="T36" fmla="*/ 1866 w 3278"/>
              <a:gd name="T37" fmla="*/ 298 h 1916"/>
              <a:gd name="T38" fmla="*/ 1937 w 3278"/>
              <a:gd name="T39" fmla="*/ 260 h 1916"/>
              <a:gd name="T40" fmla="*/ 2000 w 3278"/>
              <a:gd name="T41" fmla="*/ 278 h 1916"/>
              <a:gd name="T42" fmla="*/ 2071 w 3278"/>
              <a:gd name="T43" fmla="*/ 250 h 1916"/>
              <a:gd name="T44" fmla="*/ 2150 w 3278"/>
              <a:gd name="T45" fmla="*/ 278 h 1916"/>
              <a:gd name="T46" fmla="*/ 2237 w 3278"/>
              <a:gd name="T47" fmla="*/ 250 h 1916"/>
              <a:gd name="T48" fmla="*/ 2292 w 3278"/>
              <a:gd name="T49" fmla="*/ 270 h 1916"/>
              <a:gd name="T50" fmla="*/ 2371 w 3278"/>
              <a:gd name="T51" fmla="*/ 241 h 1916"/>
              <a:gd name="T52" fmla="*/ 2482 w 3278"/>
              <a:gd name="T53" fmla="*/ 260 h 1916"/>
              <a:gd name="T54" fmla="*/ 2576 w 3278"/>
              <a:gd name="T55" fmla="*/ 260 h 1916"/>
              <a:gd name="T56" fmla="*/ 2718 w 3278"/>
              <a:gd name="T57" fmla="*/ 250 h 1916"/>
              <a:gd name="T58" fmla="*/ 2789 w 3278"/>
              <a:gd name="T59" fmla="*/ 231 h 1916"/>
              <a:gd name="T60" fmla="*/ 2884 w 3278"/>
              <a:gd name="T61" fmla="*/ 1636 h 1916"/>
              <a:gd name="T62" fmla="*/ 422 w 3278"/>
              <a:gd name="T63" fmla="*/ 1693 h 1916"/>
              <a:gd name="T64" fmla="*/ 351 w 3278"/>
              <a:gd name="T65" fmla="*/ 298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78" h="1916">
                <a:moveTo>
                  <a:pt x="399" y="270"/>
                </a:moveTo>
                <a:cubicBezTo>
                  <a:pt x="422" y="236"/>
                  <a:pt x="446" y="203"/>
                  <a:pt x="462" y="202"/>
                </a:cubicBezTo>
                <a:cubicBezTo>
                  <a:pt x="478" y="201"/>
                  <a:pt x="475" y="248"/>
                  <a:pt x="493" y="260"/>
                </a:cubicBezTo>
                <a:cubicBezTo>
                  <a:pt x="511" y="272"/>
                  <a:pt x="554" y="284"/>
                  <a:pt x="572" y="278"/>
                </a:cubicBezTo>
                <a:cubicBezTo>
                  <a:pt x="590" y="272"/>
                  <a:pt x="588" y="221"/>
                  <a:pt x="604" y="221"/>
                </a:cubicBezTo>
                <a:cubicBezTo>
                  <a:pt x="620" y="221"/>
                  <a:pt x="646" y="269"/>
                  <a:pt x="667" y="278"/>
                </a:cubicBezTo>
                <a:cubicBezTo>
                  <a:pt x="688" y="288"/>
                  <a:pt x="708" y="273"/>
                  <a:pt x="730" y="278"/>
                </a:cubicBezTo>
                <a:cubicBezTo>
                  <a:pt x="752" y="283"/>
                  <a:pt x="756" y="297"/>
                  <a:pt x="801" y="307"/>
                </a:cubicBezTo>
                <a:cubicBezTo>
                  <a:pt x="846" y="317"/>
                  <a:pt x="924" y="346"/>
                  <a:pt x="998" y="335"/>
                </a:cubicBezTo>
                <a:cubicBezTo>
                  <a:pt x="1072" y="324"/>
                  <a:pt x="1188" y="262"/>
                  <a:pt x="1243" y="241"/>
                </a:cubicBezTo>
                <a:cubicBezTo>
                  <a:pt x="1298" y="220"/>
                  <a:pt x="1315" y="202"/>
                  <a:pt x="1330" y="208"/>
                </a:cubicBezTo>
                <a:cubicBezTo>
                  <a:pt x="1345" y="214"/>
                  <a:pt x="1313" y="273"/>
                  <a:pt x="1330" y="278"/>
                </a:cubicBezTo>
                <a:cubicBezTo>
                  <a:pt x="1347" y="283"/>
                  <a:pt x="1403" y="238"/>
                  <a:pt x="1432" y="240"/>
                </a:cubicBezTo>
                <a:cubicBezTo>
                  <a:pt x="1461" y="242"/>
                  <a:pt x="1483" y="275"/>
                  <a:pt x="1503" y="288"/>
                </a:cubicBezTo>
                <a:cubicBezTo>
                  <a:pt x="1523" y="301"/>
                  <a:pt x="1529" y="318"/>
                  <a:pt x="1551" y="317"/>
                </a:cubicBezTo>
                <a:cubicBezTo>
                  <a:pt x="1573" y="316"/>
                  <a:pt x="1612" y="282"/>
                  <a:pt x="1637" y="278"/>
                </a:cubicBezTo>
                <a:cubicBezTo>
                  <a:pt x="1662" y="275"/>
                  <a:pt x="1671" y="300"/>
                  <a:pt x="1700" y="298"/>
                </a:cubicBezTo>
                <a:cubicBezTo>
                  <a:pt x="1729" y="295"/>
                  <a:pt x="1783" y="260"/>
                  <a:pt x="1811" y="260"/>
                </a:cubicBezTo>
                <a:cubicBezTo>
                  <a:pt x="1839" y="260"/>
                  <a:pt x="1845" y="298"/>
                  <a:pt x="1866" y="298"/>
                </a:cubicBezTo>
                <a:cubicBezTo>
                  <a:pt x="1887" y="298"/>
                  <a:pt x="1915" y="264"/>
                  <a:pt x="1937" y="260"/>
                </a:cubicBezTo>
                <a:cubicBezTo>
                  <a:pt x="1959" y="257"/>
                  <a:pt x="1978" y="280"/>
                  <a:pt x="2000" y="278"/>
                </a:cubicBezTo>
                <a:cubicBezTo>
                  <a:pt x="2022" y="277"/>
                  <a:pt x="2046" y="250"/>
                  <a:pt x="2071" y="250"/>
                </a:cubicBezTo>
                <a:cubicBezTo>
                  <a:pt x="2096" y="250"/>
                  <a:pt x="2122" y="278"/>
                  <a:pt x="2150" y="278"/>
                </a:cubicBezTo>
                <a:cubicBezTo>
                  <a:pt x="2178" y="278"/>
                  <a:pt x="2213" y="252"/>
                  <a:pt x="2237" y="250"/>
                </a:cubicBezTo>
                <a:cubicBezTo>
                  <a:pt x="2261" y="249"/>
                  <a:pt x="2270" y="271"/>
                  <a:pt x="2292" y="270"/>
                </a:cubicBezTo>
                <a:cubicBezTo>
                  <a:pt x="2314" y="269"/>
                  <a:pt x="2339" y="242"/>
                  <a:pt x="2371" y="241"/>
                </a:cubicBezTo>
                <a:cubicBezTo>
                  <a:pt x="2403" y="240"/>
                  <a:pt x="2448" y="257"/>
                  <a:pt x="2482" y="260"/>
                </a:cubicBezTo>
                <a:cubicBezTo>
                  <a:pt x="2516" y="264"/>
                  <a:pt x="2537" y="261"/>
                  <a:pt x="2576" y="260"/>
                </a:cubicBezTo>
                <a:cubicBezTo>
                  <a:pt x="2615" y="259"/>
                  <a:pt x="2683" y="255"/>
                  <a:pt x="2718" y="250"/>
                </a:cubicBezTo>
                <a:cubicBezTo>
                  <a:pt x="2753" y="246"/>
                  <a:pt x="2761" y="0"/>
                  <a:pt x="2789" y="231"/>
                </a:cubicBezTo>
                <a:cubicBezTo>
                  <a:pt x="2817" y="462"/>
                  <a:pt x="3278" y="1392"/>
                  <a:pt x="2884" y="1636"/>
                </a:cubicBezTo>
                <a:cubicBezTo>
                  <a:pt x="2490" y="1880"/>
                  <a:pt x="844" y="1916"/>
                  <a:pt x="422" y="1693"/>
                </a:cubicBezTo>
                <a:cubicBezTo>
                  <a:pt x="0" y="1470"/>
                  <a:pt x="175" y="884"/>
                  <a:pt x="351" y="298"/>
                </a:cubicBezTo>
              </a:path>
            </a:pathLst>
          </a:cu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56" name="Rectangle 4"/>
          <p:cNvSpPr>
            <a:spLocks noGrp="1" noChangeArrowheads="1"/>
          </p:cNvSpPr>
          <p:nvPr>
            <p:ph type="title"/>
          </p:nvPr>
        </p:nvSpPr>
        <p:spPr>
          <a:xfrm>
            <a:off x="457200" y="33338"/>
            <a:ext cx="8229600" cy="1143000"/>
          </a:xfrm>
        </p:spPr>
        <p:txBody>
          <a:bodyPr/>
          <a:lstStyle/>
          <a:p>
            <a:r>
              <a:rPr lang="en-US" altLang="en-US"/>
              <a:t>Warkentin method</a:t>
            </a:r>
          </a:p>
        </p:txBody>
      </p:sp>
      <p:sp>
        <p:nvSpPr>
          <p:cNvPr id="100357" name="Freeform 5"/>
          <p:cNvSpPr>
            <a:spLocks/>
          </p:cNvSpPr>
          <p:nvPr/>
        </p:nvSpPr>
        <p:spPr bwMode="auto">
          <a:xfrm>
            <a:off x="1771650" y="2427288"/>
            <a:ext cx="5600700" cy="3371850"/>
          </a:xfrm>
          <a:custGeom>
            <a:avLst/>
            <a:gdLst>
              <a:gd name="T0" fmla="*/ 1 w 3528"/>
              <a:gd name="T1" fmla="*/ 2124 h 2124"/>
              <a:gd name="T2" fmla="*/ 0 w 3528"/>
              <a:gd name="T3" fmla="*/ 1 h 2124"/>
              <a:gd name="T4" fmla="*/ 703 w 3528"/>
              <a:gd name="T5" fmla="*/ 0 h 2124"/>
              <a:gd name="T6" fmla="*/ 704 w 3528"/>
              <a:gd name="T7" fmla="*/ 1422 h 2124"/>
              <a:gd name="T8" fmla="*/ 2824 w 3528"/>
              <a:gd name="T9" fmla="*/ 1422 h 2124"/>
              <a:gd name="T10" fmla="*/ 2826 w 3528"/>
              <a:gd name="T11" fmla="*/ 1 h 2124"/>
              <a:gd name="T12" fmla="*/ 3528 w 3528"/>
              <a:gd name="T13" fmla="*/ 2 h 2124"/>
              <a:gd name="T14" fmla="*/ 3528 w 3528"/>
              <a:gd name="T15" fmla="*/ 2124 h 2124"/>
              <a:gd name="T16" fmla="*/ 1 w 3528"/>
              <a:gd name="T17" fmla="*/ 2124 h 2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8" h="2124">
                <a:moveTo>
                  <a:pt x="1" y="2124"/>
                </a:moveTo>
                <a:lnTo>
                  <a:pt x="0" y="1"/>
                </a:lnTo>
                <a:lnTo>
                  <a:pt x="703" y="0"/>
                </a:lnTo>
                <a:lnTo>
                  <a:pt x="704" y="1422"/>
                </a:lnTo>
                <a:lnTo>
                  <a:pt x="2824" y="1422"/>
                </a:lnTo>
                <a:lnTo>
                  <a:pt x="2826" y="1"/>
                </a:lnTo>
                <a:lnTo>
                  <a:pt x="3528" y="2"/>
                </a:lnTo>
                <a:lnTo>
                  <a:pt x="3528" y="2124"/>
                </a:lnTo>
                <a:lnTo>
                  <a:pt x="1" y="2124"/>
                </a:lnTo>
                <a:close/>
              </a:path>
            </a:pathLst>
          </a:custGeom>
          <a:solidFill>
            <a:srgbClr val="A589A5"/>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58" name="Text Box 6"/>
          <p:cNvSpPr txBox="1">
            <a:spLocks noChangeArrowheads="1"/>
          </p:cNvSpPr>
          <p:nvPr/>
        </p:nvSpPr>
        <p:spPr bwMode="auto">
          <a:xfrm>
            <a:off x="3711575" y="5043488"/>
            <a:ext cx="1720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foam insulation</a:t>
            </a:r>
          </a:p>
        </p:txBody>
      </p:sp>
      <p:sp>
        <p:nvSpPr>
          <p:cNvPr id="100359" name="AutoShape 7"/>
          <p:cNvSpPr>
            <a:spLocks noChangeArrowheads="1"/>
          </p:cNvSpPr>
          <p:nvPr/>
        </p:nvSpPr>
        <p:spPr bwMode="auto">
          <a:xfrm>
            <a:off x="7372350" y="25622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60" name="AutoShape 8"/>
          <p:cNvSpPr>
            <a:spLocks noChangeArrowheads="1"/>
          </p:cNvSpPr>
          <p:nvPr/>
        </p:nvSpPr>
        <p:spPr bwMode="auto">
          <a:xfrm>
            <a:off x="7418388" y="339090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61" name="AutoShape 9"/>
          <p:cNvSpPr>
            <a:spLocks noChangeArrowheads="1"/>
          </p:cNvSpPr>
          <p:nvPr/>
        </p:nvSpPr>
        <p:spPr bwMode="auto">
          <a:xfrm>
            <a:off x="7675563" y="36274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62" name="AutoShape 10"/>
          <p:cNvSpPr>
            <a:spLocks noChangeArrowheads="1"/>
          </p:cNvSpPr>
          <p:nvPr/>
        </p:nvSpPr>
        <p:spPr bwMode="auto">
          <a:xfrm>
            <a:off x="7466013" y="36274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63" name="AutoShape 11"/>
          <p:cNvSpPr>
            <a:spLocks noChangeArrowheads="1"/>
          </p:cNvSpPr>
          <p:nvPr/>
        </p:nvSpPr>
        <p:spPr bwMode="auto">
          <a:xfrm>
            <a:off x="7673975" y="33464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64" name="AutoShape 12"/>
          <p:cNvSpPr>
            <a:spLocks noChangeArrowheads="1"/>
          </p:cNvSpPr>
          <p:nvPr/>
        </p:nvSpPr>
        <p:spPr bwMode="auto">
          <a:xfrm>
            <a:off x="7558088" y="31686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65" name="AutoShape 13"/>
          <p:cNvSpPr>
            <a:spLocks noChangeArrowheads="1"/>
          </p:cNvSpPr>
          <p:nvPr/>
        </p:nvSpPr>
        <p:spPr bwMode="auto">
          <a:xfrm>
            <a:off x="7675563" y="400208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66" name="AutoShape 14"/>
          <p:cNvSpPr>
            <a:spLocks noChangeArrowheads="1"/>
          </p:cNvSpPr>
          <p:nvPr/>
        </p:nvSpPr>
        <p:spPr bwMode="auto">
          <a:xfrm>
            <a:off x="7372350" y="35385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67" name="AutoShape 15"/>
          <p:cNvSpPr>
            <a:spLocks noChangeArrowheads="1"/>
          </p:cNvSpPr>
          <p:nvPr/>
        </p:nvSpPr>
        <p:spPr bwMode="auto">
          <a:xfrm>
            <a:off x="7418388" y="29051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68" name="AutoShape 16"/>
          <p:cNvSpPr>
            <a:spLocks noChangeArrowheads="1"/>
          </p:cNvSpPr>
          <p:nvPr/>
        </p:nvSpPr>
        <p:spPr bwMode="auto">
          <a:xfrm>
            <a:off x="7558088" y="26511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69" name="AutoShape 17"/>
          <p:cNvSpPr>
            <a:spLocks noChangeArrowheads="1"/>
          </p:cNvSpPr>
          <p:nvPr/>
        </p:nvSpPr>
        <p:spPr bwMode="auto">
          <a:xfrm>
            <a:off x="4840288" y="184150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70" name="AutoShape 18"/>
          <p:cNvSpPr>
            <a:spLocks noChangeArrowheads="1"/>
          </p:cNvSpPr>
          <p:nvPr/>
        </p:nvSpPr>
        <p:spPr bwMode="auto">
          <a:xfrm>
            <a:off x="3943350" y="23637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71" name="AutoShape 19"/>
          <p:cNvSpPr>
            <a:spLocks noChangeArrowheads="1"/>
          </p:cNvSpPr>
          <p:nvPr/>
        </p:nvSpPr>
        <p:spPr bwMode="auto">
          <a:xfrm>
            <a:off x="4083050" y="23002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72" name="AutoShape 20"/>
          <p:cNvSpPr>
            <a:spLocks noChangeArrowheads="1"/>
          </p:cNvSpPr>
          <p:nvPr/>
        </p:nvSpPr>
        <p:spPr bwMode="auto">
          <a:xfrm>
            <a:off x="4176713" y="214788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73" name="AutoShape 21"/>
          <p:cNvSpPr>
            <a:spLocks noChangeArrowheads="1"/>
          </p:cNvSpPr>
          <p:nvPr/>
        </p:nvSpPr>
        <p:spPr bwMode="auto">
          <a:xfrm>
            <a:off x="4270375" y="240347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74" name="AutoShape 22"/>
          <p:cNvSpPr>
            <a:spLocks noChangeArrowheads="1"/>
          </p:cNvSpPr>
          <p:nvPr/>
        </p:nvSpPr>
        <p:spPr bwMode="auto">
          <a:xfrm>
            <a:off x="5510213" y="190817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75" name="AutoShape 23"/>
          <p:cNvSpPr>
            <a:spLocks noChangeArrowheads="1"/>
          </p:cNvSpPr>
          <p:nvPr/>
        </p:nvSpPr>
        <p:spPr bwMode="auto">
          <a:xfrm>
            <a:off x="4364038" y="19764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76" name="AutoShape 24"/>
          <p:cNvSpPr>
            <a:spLocks noChangeArrowheads="1"/>
          </p:cNvSpPr>
          <p:nvPr/>
        </p:nvSpPr>
        <p:spPr bwMode="auto">
          <a:xfrm>
            <a:off x="4516438" y="21288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77" name="AutoShape 25"/>
          <p:cNvSpPr>
            <a:spLocks noChangeArrowheads="1"/>
          </p:cNvSpPr>
          <p:nvPr/>
        </p:nvSpPr>
        <p:spPr bwMode="auto">
          <a:xfrm>
            <a:off x="4668838" y="22812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78" name="AutoShape 26"/>
          <p:cNvSpPr>
            <a:spLocks noChangeArrowheads="1"/>
          </p:cNvSpPr>
          <p:nvPr/>
        </p:nvSpPr>
        <p:spPr bwMode="auto">
          <a:xfrm>
            <a:off x="4808538" y="22177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79" name="AutoShape 27"/>
          <p:cNvSpPr>
            <a:spLocks noChangeArrowheads="1"/>
          </p:cNvSpPr>
          <p:nvPr/>
        </p:nvSpPr>
        <p:spPr bwMode="auto">
          <a:xfrm>
            <a:off x="5065713" y="21415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80" name="AutoShape 28"/>
          <p:cNvSpPr>
            <a:spLocks noChangeArrowheads="1"/>
          </p:cNvSpPr>
          <p:nvPr/>
        </p:nvSpPr>
        <p:spPr bwMode="auto">
          <a:xfrm>
            <a:off x="4995863" y="23209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81" name="AutoShape 29"/>
          <p:cNvSpPr>
            <a:spLocks noChangeArrowheads="1"/>
          </p:cNvSpPr>
          <p:nvPr/>
        </p:nvSpPr>
        <p:spPr bwMode="auto">
          <a:xfrm>
            <a:off x="4714875" y="20653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82" name="AutoShape 30"/>
          <p:cNvSpPr>
            <a:spLocks noChangeArrowheads="1"/>
          </p:cNvSpPr>
          <p:nvPr/>
        </p:nvSpPr>
        <p:spPr bwMode="auto">
          <a:xfrm>
            <a:off x="4562475" y="18875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83" name="AutoShape 31"/>
          <p:cNvSpPr>
            <a:spLocks noChangeArrowheads="1"/>
          </p:cNvSpPr>
          <p:nvPr/>
        </p:nvSpPr>
        <p:spPr bwMode="auto">
          <a:xfrm>
            <a:off x="5006975" y="19764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84" name="AutoShape 32"/>
          <p:cNvSpPr>
            <a:spLocks noChangeArrowheads="1"/>
          </p:cNvSpPr>
          <p:nvPr/>
        </p:nvSpPr>
        <p:spPr bwMode="auto">
          <a:xfrm>
            <a:off x="5159375" y="2128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85" name="AutoShape 33"/>
          <p:cNvSpPr>
            <a:spLocks noChangeArrowheads="1"/>
          </p:cNvSpPr>
          <p:nvPr/>
        </p:nvSpPr>
        <p:spPr bwMode="auto">
          <a:xfrm>
            <a:off x="5311775" y="2281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86" name="AutoShape 34"/>
          <p:cNvSpPr>
            <a:spLocks noChangeArrowheads="1"/>
          </p:cNvSpPr>
          <p:nvPr/>
        </p:nvSpPr>
        <p:spPr bwMode="auto">
          <a:xfrm>
            <a:off x="5451475" y="22177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87" name="AutoShape 35"/>
          <p:cNvSpPr>
            <a:spLocks noChangeArrowheads="1"/>
          </p:cNvSpPr>
          <p:nvPr/>
        </p:nvSpPr>
        <p:spPr bwMode="auto">
          <a:xfrm>
            <a:off x="5218113" y="20399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88" name="AutoShape 36"/>
          <p:cNvSpPr>
            <a:spLocks noChangeArrowheads="1"/>
          </p:cNvSpPr>
          <p:nvPr/>
        </p:nvSpPr>
        <p:spPr bwMode="auto">
          <a:xfrm>
            <a:off x="5545138" y="20653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89" name="AutoShape 37"/>
          <p:cNvSpPr>
            <a:spLocks noChangeArrowheads="1"/>
          </p:cNvSpPr>
          <p:nvPr/>
        </p:nvSpPr>
        <p:spPr bwMode="auto">
          <a:xfrm>
            <a:off x="5638800" y="23209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90" name="AutoShape 38"/>
          <p:cNvSpPr>
            <a:spLocks noChangeArrowheads="1"/>
          </p:cNvSpPr>
          <p:nvPr/>
        </p:nvSpPr>
        <p:spPr bwMode="auto">
          <a:xfrm>
            <a:off x="5357813" y="20653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91" name="AutoShape 39"/>
          <p:cNvSpPr>
            <a:spLocks noChangeArrowheads="1"/>
          </p:cNvSpPr>
          <p:nvPr/>
        </p:nvSpPr>
        <p:spPr bwMode="auto">
          <a:xfrm>
            <a:off x="5205413" y="18875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92" name="AutoShape 40"/>
          <p:cNvSpPr>
            <a:spLocks noChangeArrowheads="1"/>
          </p:cNvSpPr>
          <p:nvPr/>
        </p:nvSpPr>
        <p:spPr bwMode="auto">
          <a:xfrm>
            <a:off x="4422775" y="227647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93" name="AutoShape 41"/>
          <p:cNvSpPr>
            <a:spLocks noChangeArrowheads="1"/>
          </p:cNvSpPr>
          <p:nvPr/>
        </p:nvSpPr>
        <p:spPr bwMode="auto">
          <a:xfrm>
            <a:off x="5815013" y="20653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94" name="AutoShape 42"/>
          <p:cNvSpPr>
            <a:spLocks noChangeArrowheads="1"/>
          </p:cNvSpPr>
          <p:nvPr/>
        </p:nvSpPr>
        <p:spPr bwMode="auto">
          <a:xfrm>
            <a:off x="5967413" y="22177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95" name="AutoShape 43"/>
          <p:cNvSpPr>
            <a:spLocks noChangeArrowheads="1"/>
          </p:cNvSpPr>
          <p:nvPr/>
        </p:nvSpPr>
        <p:spPr bwMode="auto">
          <a:xfrm>
            <a:off x="6200775" y="2001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96" name="AutoShape 44"/>
          <p:cNvSpPr>
            <a:spLocks noChangeArrowheads="1"/>
          </p:cNvSpPr>
          <p:nvPr/>
        </p:nvSpPr>
        <p:spPr bwMode="auto">
          <a:xfrm>
            <a:off x="6294438" y="22574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97" name="AutoShape 45"/>
          <p:cNvSpPr>
            <a:spLocks noChangeArrowheads="1"/>
          </p:cNvSpPr>
          <p:nvPr/>
        </p:nvSpPr>
        <p:spPr bwMode="auto">
          <a:xfrm>
            <a:off x="6318250" y="20907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98" name="AutoShape 46"/>
          <p:cNvSpPr>
            <a:spLocks noChangeArrowheads="1"/>
          </p:cNvSpPr>
          <p:nvPr/>
        </p:nvSpPr>
        <p:spPr bwMode="auto">
          <a:xfrm>
            <a:off x="6013450" y="2001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99" name="AutoShape 47"/>
          <p:cNvSpPr>
            <a:spLocks noChangeArrowheads="1"/>
          </p:cNvSpPr>
          <p:nvPr/>
        </p:nvSpPr>
        <p:spPr bwMode="auto">
          <a:xfrm>
            <a:off x="4822825" y="2027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00" name="AutoShape 48"/>
          <p:cNvSpPr>
            <a:spLocks noChangeArrowheads="1"/>
          </p:cNvSpPr>
          <p:nvPr/>
        </p:nvSpPr>
        <p:spPr bwMode="auto">
          <a:xfrm>
            <a:off x="1935163" y="22558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01" name="AutoShape 49"/>
          <p:cNvSpPr>
            <a:spLocks noChangeArrowheads="1"/>
          </p:cNvSpPr>
          <p:nvPr/>
        </p:nvSpPr>
        <p:spPr bwMode="auto">
          <a:xfrm>
            <a:off x="2087563" y="20907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02" name="AutoShape 50"/>
          <p:cNvSpPr>
            <a:spLocks noChangeArrowheads="1"/>
          </p:cNvSpPr>
          <p:nvPr/>
        </p:nvSpPr>
        <p:spPr bwMode="auto">
          <a:xfrm>
            <a:off x="2239963" y="22431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03" name="AutoShape 51"/>
          <p:cNvSpPr>
            <a:spLocks noChangeArrowheads="1"/>
          </p:cNvSpPr>
          <p:nvPr/>
        </p:nvSpPr>
        <p:spPr bwMode="auto">
          <a:xfrm>
            <a:off x="2379663" y="217963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04" name="AutoShape 52"/>
          <p:cNvSpPr>
            <a:spLocks noChangeArrowheads="1"/>
          </p:cNvSpPr>
          <p:nvPr/>
        </p:nvSpPr>
        <p:spPr bwMode="auto">
          <a:xfrm>
            <a:off x="2098675" y="2316163"/>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05" name="AutoShape 53"/>
          <p:cNvSpPr>
            <a:spLocks noChangeArrowheads="1"/>
          </p:cNvSpPr>
          <p:nvPr/>
        </p:nvSpPr>
        <p:spPr bwMode="auto">
          <a:xfrm>
            <a:off x="2473325" y="2027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06" name="AutoShape 54"/>
          <p:cNvSpPr>
            <a:spLocks noChangeArrowheads="1"/>
          </p:cNvSpPr>
          <p:nvPr/>
        </p:nvSpPr>
        <p:spPr bwMode="auto">
          <a:xfrm>
            <a:off x="2566988" y="22828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07" name="AutoShape 55"/>
          <p:cNvSpPr>
            <a:spLocks noChangeArrowheads="1"/>
          </p:cNvSpPr>
          <p:nvPr/>
        </p:nvSpPr>
        <p:spPr bwMode="auto">
          <a:xfrm>
            <a:off x="5734050" y="22161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08" name="AutoShape 56"/>
          <p:cNvSpPr>
            <a:spLocks noChangeArrowheads="1"/>
          </p:cNvSpPr>
          <p:nvPr/>
        </p:nvSpPr>
        <p:spPr bwMode="auto">
          <a:xfrm>
            <a:off x="2286000" y="20272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09" name="AutoShape 57"/>
          <p:cNvSpPr>
            <a:spLocks noChangeArrowheads="1"/>
          </p:cNvSpPr>
          <p:nvPr/>
        </p:nvSpPr>
        <p:spPr bwMode="auto">
          <a:xfrm>
            <a:off x="7067550" y="22685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10" name="AutoShape 58"/>
          <p:cNvSpPr>
            <a:spLocks noChangeArrowheads="1"/>
          </p:cNvSpPr>
          <p:nvPr/>
        </p:nvSpPr>
        <p:spPr bwMode="auto">
          <a:xfrm>
            <a:off x="7219950" y="21685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11" name="AutoShape 59"/>
          <p:cNvSpPr>
            <a:spLocks noChangeArrowheads="1"/>
          </p:cNvSpPr>
          <p:nvPr/>
        </p:nvSpPr>
        <p:spPr bwMode="auto">
          <a:xfrm>
            <a:off x="7372350" y="23209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12" name="AutoShape 60"/>
          <p:cNvSpPr>
            <a:spLocks noChangeArrowheads="1"/>
          </p:cNvSpPr>
          <p:nvPr/>
        </p:nvSpPr>
        <p:spPr bwMode="auto">
          <a:xfrm>
            <a:off x="7512050" y="22574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13" name="AutoShape 61"/>
          <p:cNvSpPr>
            <a:spLocks noChangeArrowheads="1"/>
          </p:cNvSpPr>
          <p:nvPr/>
        </p:nvSpPr>
        <p:spPr bwMode="auto">
          <a:xfrm>
            <a:off x="7605713" y="21050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14" name="AutoShape 62"/>
          <p:cNvSpPr>
            <a:spLocks noChangeArrowheads="1"/>
          </p:cNvSpPr>
          <p:nvPr/>
        </p:nvSpPr>
        <p:spPr bwMode="auto">
          <a:xfrm>
            <a:off x="7558088" y="24733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15" name="AutoShape 63"/>
          <p:cNvSpPr>
            <a:spLocks noChangeArrowheads="1"/>
          </p:cNvSpPr>
          <p:nvPr/>
        </p:nvSpPr>
        <p:spPr bwMode="auto">
          <a:xfrm>
            <a:off x="1579563" y="2452688"/>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16" name="AutoShape 64"/>
          <p:cNvSpPr>
            <a:spLocks noChangeArrowheads="1"/>
          </p:cNvSpPr>
          <p:nvPr/>
        </p:nvSpPr>
        <p:spPr bwMode="auto">
          <a:xfrm>
            <a:off x="7418388" y="2105025"/>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17" name="AutoShape 65"/>
          <p:cNvSpPr>
            <a:spLocks noChangeArrowheads="1"/>
          </p:cNvSpPr>
          <p:nvPr/>
        </p:nvSpPr>
        <p:spPr bwMode="auto">
          <a:xfrm>
            <a:off x="6470650" y="23050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18" name="AutoShape 66"/>
          <p:cNvSpPr>
            <a:spLocks noChangeArrowheads="1"/>
          </p:cNvSpPr>
          <p:nvPr/>
        </p:nvSpPr>
        <p:spPr bwMode="auto">
          <a:xfrm>
            <a:off x="6318250" y="19113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19" name="AutoShape 67"/>
          <p:cNvSpPr>
            <a:spLocks noChangeArrowheads="1"/>
          </p:cNvSpPr>
          <p:nvPr/>
        </p:nvSpPr>
        <p:spPr bwMode="auto">
          <a:xfrm>
            <a:off x="6470650" y="20637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20" name="AutoShape 68"/>
          <p:cNvSpPr>
            <a:spLocks noChangeArrowheads="1"/>
          </p:cNvSpPr>
          <p:nvPr/>
        </p:nvSpPr>
        <p:spPr bwMode="auto">
          <a:xfrm>
            <a:off x="6623050" y="22161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21" name="AutoShape 69"/>
          <p:cNvSpPr>
            <a:spLocks noChangeArrowheads="1"/>
          </p:cNvSpPr>
          <p:nvPr/>
        </p:nvSpPr>
        <p:spPr bwMode="auto">
          <a:xfrm>
            <a:off x="6762750" y="215265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22" name="AutoShape 70"/>
          <p:cNvSpPr>
            <a:spLocks noChangeArrowheads="1"/>
          </p:cNvSpPr>
          <p:nvPr/>
        </p:nvSpPr>
        <p:spPr bwMode="auto">
          <a:xfrm>
            <a:off x="6856413" y="20002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23" name="AutoShape 71"/>
          <p:cNvSpPr>
            <a:spLocks noChangeArrowheads="1"/>
          </p:cNvSpPr>
          <p:nvPr/>
        </p:nvSpPr>
        <p:spPr bwMode="auto">
          <a:xfrm>
            <a:off x="6950075" y="2255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24" name="AutoShape 72"/>
          <p:cNvSpPr>
            <a:spLocks noChangeArrowheads="1"/>
          </p:cNvSpPr>
          <p:nvPr/>
        </p:nvSpPr>
        <p:spPr bwMode="auto">
          <a:xfrm>
            <a:off x="6669088" y="20002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25" name="AutoShape 73"/>
          <p:cNvSpPr>
            <a:spLocks noChangeArrowheads="1"/>
          </p:cNvSpPr>
          <p:nvPr/>
        </p:nvSpPr>
        <p:spPr bwMode="auto">
          <a:xfrm>
            <a:off x="1381125" y="36274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26" name="AutoShape 74"/>
          <p:cNvSpPr>
            <a:spLocks noChangeArrowheads="1"/>
          </p:cNvSpPr>
          <p:nvPr/>
        </p:nvSpPr>
        <p:spPr bwMode="auto">
          <a:xfrm>
            <a:off x="1579563" y="32575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27" name="AutoShape 75"/>
          <p:cNvSpPr>
            <a:spLocks noChangeArrowheads="1"/>
          </p:cNvSpPr>
          <p:nvPr/>
        </p:nvSpPr>
        <p:spPr bwMode="auto">
          <a:xfrm>
            <a:off x="1381125" y="40909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28" name="AutoShape 76"/>
          <p:cNvSpPr>
            <a:spLocks noChangeArrowheads="1"/>
          </p:cNvSpPr>
          <p:nvPr/>
        </p:nvSpPr>
        <p:spPr bwMode="auto">
          <a:xfrm>
            <a:off x="1520825" y="269557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29" name="AutoShape 77"/>
          <p:cNvSpPr>
            <a:spLocks noChangeArrowheads="1"/>
          </p:cNvSpPr>
          <p:nvPr/>
        </p:nvSpPr>
        <p:spPr bwMode="auto">
          <a:xfrm>
            <a:off x="1381125" y="3302000"/>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30" name="AutoShape 78"/>
          <p:cNvSpPr>
            <a:spLocks noChangeArrowheads="1"/>
          </p:cNvSpPr>
          <p:nvPr/>
        </p:nvSpPr>
        <p:spPr bwMode="auto">
          <a:xfrm>
            <a:off x="1244600" y="391318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31" name="AutoShape 79"/>
          <p:cNvSpPr>
            <a:spLocks noChangeArrowheads="1"/>
          </p:cNvSpPr>
          <p:nvPr/>
        </p:nvSpPr>
        <p:spPr bwMode="auto">
          <a:xfrm>
            <a:off x="1720850" y="2255838"/>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32" name="AutoShape 80"/>
          <p:cNvSpPr>
            <a:spLocks noChangeArrowheads="1"/>
          </p:cNvSpPr>
          <p:nvPr/>
        </p:nvSpPr>
        <p:spPr bwMode="auto">
          <a:xfrm>
            <a:off x="1744663" y="208915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33" name="AutoShape 81"/>
          <p:cNvSpPr>
            <a:spLocks noChangeArrowheads="1"/>
          </p:cNvSpPr>
          <p:nvPr/>
        </p:nvSpPr>
        <p:spPr bwMode="auto">
          <a:xfrm>
            <a:off x="1427163" y="3124200"/>
            <a:ext cx="93662"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34" name="AutoShape 82"/>
          <p:cNvSpPr>
            <a:spLocks noChangeArrowheads="1"/>
          </p:cNvSpPr>
          <p:nvPr/>
        </p:nvSpPr>
        <p:spPr bwMode="auto">
          <a:xfrm>
            <a:off x="1533525" y="2905125"/>
            <a:ext cx="93663" cy="88900"/>
          </a:xfrm>
          <a:prstGeom prst="hexagon">
            <a:avLst>
              <a:gd name="adj" fmla="val 26339"/>
              <a:gd name="vf" fmla="val 115470"/>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35" name="Text Box 83"/>
          <p:cNvSpPr txBox="1">
            <a:spLocks noChangeArrowheads="1"/>
          </p:cNvSpPr>
          <p:nvPr/>
        </p:nvSpPr>
        <p:spPr bwMode="auto">
          <a:xfrm>
            <a:off x="4056063" y="3729038"/>
            <a:ext cx="10302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liquid N</a:t>
            </a:r>
            <a:r>
              <a:rPr lang="en-US" altLang="en-US" baseline="-25000"/>
              <a:t>2</a:t>
            </a:r>
          </a:p>
        </p:txBody>
      </p:sp>
      <p:grpSp>
        <p:nvGrpSpPr>
          <p:cNvPr id="100436" name="Group 84"/>
          <p:cNvGrpSpPr>
            <a:grpSpLocks/>
          </p:cNvGrpSpPr>
          <p:nvPr/>
        </p:nvGrpSpPr>
        <p:grpSpPr bwMode="auto">
          <a:xfrm>
            <a:off x="-1071563" y="4995863"/>
            <a:ext cx="820738" cy="427037"/>
            <a:chOff x="445" y="1175"/>
            <a:chExt cx="517" cy="269"/>
          </a:xfrm>
        </p:grpSpPr>
        <p:sp>
          <p:nvSpPr>
            <p:cNvPr id="100437" name="Freeform 85"/>
            <p:cNvSpPr>
              <a:spLocks noChangeAspect="1"/>
            </p:cNvSpPr>
            <p:nvPr/>
          </p:nvSpPr>
          <p:spPr bwMode="auto">
            <a:xfrm rot="2166978" flipH="1">
              <a:off x="647" y="1293"/>
              <a:ext cx="315" cy="151"/>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508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438" name="Rectangle 86"/>
            <p:cNvSpPr>
              <a:spLocks noChangeArrowheads="1"/>
            </p:cNvSpPr>
            <p:nvPr/>
          </p:nvSpPr>
          <p:spPr bwMode="auto">
            <a:xfrm rot="2166978" flipH="1">
              <a:off x="833" y="1393"/>
              <a:ext cx="23" cy="27"/>
            </a:xfrm>
            <a:prstGeom prst="rect">
              <a:avLst/>
            </a:prstGeom>
            <a:solidFill>
              <a:srgbClr val="FF0000"/>
            </a:solidFill>
            <a:ln w="9525">
              <a:miter lim="800000"/>
              <a:headEnd/>
              <a:tailEnd/>
            </a:ln>
            <a:effectLst/>
            <a:scene3d>
              <a:camera prst="legacyObliqueTopRight">
                <a:rot lat="20399999" lon="20999999" rev="0"/>
              </a:camera>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
          <p:nvSpPr>
            <p:cNvPr id="100439" name="Freeform 87"/>
            <p:cNvSpPr>
              <a:spLocks/>
            </p:cNvSpPr>
            <p:nvPr/>
          </p:nvSpPr>
          <p:spPr bwMode="auto">
            <a:xfrm rot="2166978" flipH="1">
              <a:off x="445" y="1175"/>
              <a:ext cx="293" cy="32"/>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50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440" name="Freeform 88"/>
            <p:cNvSpPr>
              <a:spLocks/>
            </p:cNvSpPr>
            <p:nvPr/>
          </p:nvSpPr>
          <p:spPr bwMode="auto">
            <a:xfrm rot="12966978">
              <a:off x="454" y="1179"/>
              <a:ext cx="293" cy="32"/>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508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00441" name="Text Box 89"/>
          <p:cNvSpPr txBox="1">
            <a:spLocks noChangeArrowheads="1"/>
          </p:cNvSpPr>
          <p:nvPr/>
        </p:nvSpPr>
        <p:spPr bwMode="auto">
          <a:xfrm>
            <a:off x="1849438" y="6178550"/>
            <a:ext cx="53911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Warkentin (2006) </a:t>
            </a:r>
            <a:r>
              <a:rPr lang="en-US" altLang="en-US" i="1"/>
              <a:t>J. Appl. Crystallogr.</a:t>
            </a:r>
            <a:r>
              <a:rPr lang="en-US" altLang="en-US"/>
              <a:t> </a:t>
            </a:r>
            <a:r>
              <a:rPr lang="en-US" altLang="en-US" b="1"/>
              <a:t>39</a:t>
            </a:r>
            <a:r>
              <a:rPr lang="en-US" altLang="en-US"/>
              <a:t>, 805-811. </a:t>
            </a:r>
          </a:p>
          <a:p>
            <a:endParaRPr lang="en-US" altLang="en-US"/>
          </a:p>
        </p:txBody>
      </p:sp>
      <p:sp>
        <p:nvSpPr>
          <p:cNvPr id="100442" name="Freeform 90"/>
          <p:cNvSpPr>
            <a:spLocks/>
          </p:cNvSpPr>
          <p:nvPr/>
        </p:nvSpPr>
        <p:spPr bwMode="auto">
          <a:xfrm>
            <a:off x="2617788" y="1114425"/>
            <a:ext cx="498475" cy="1084263"/>
          </a:xfrm>
          <a:custGeom>
            <a:avLst/>
            <a:gdLst>
              <a:gd name="T0" fmla="*/ 150 w 314"/>
              <a:gd name="T1" fmla="*/ 0 h 683"/>
              <a:gd name="T2" fmla="*/ 276 w 314"/>
              <a:gd name="T3" fmla="*/ 371 h 683"/>
              <a:gd name="T4" fmla="*/ 268 w 314"/>
              <a:gd name="T5" fmla="*/ 655 h 683"/>
              <a:gd name="T6" fmla="*/ 0 w 314"/>
              <a:gd name="T7" fmla="*/ 537 h 683"/>
            </a:gdLst>
            <a:ahLst/>
            <a:cxnLst>
              <a:cxn ang="0">
                <a:pos x="T0" y="T1"/>
              </a:cxn>
              <a:cxn ang="0">
                <a:pos x="T2" y="T3"/>
              </a:cxn>
              <a:cxn ang="0">
                <a:pos x="T4" y="T5"/>
              </a:cxn>
              <a:cxn ang="0">
                <a:pos x="T6" y="T7"/>
              </a:cxn>
            </a:cxnLst>
            <a:rect l="0" t="0" r="r" b="b"/>
            <a:pathLst>
              <a:path w="314" h="683">
                <a:moveTo>
                  <a:pt x="150" y="0"/>
                </a:moveTo>
                <a:cubicBezTo>
                  <a:pt x="203" y="131"/>
                  <a:pt x="256" y="262"/>
                  <a:pt x="276" y="371"/>
                </a:cubicBezTo>
                <a:cubicBezTo>
                  <a:pt x="296" y="480"/>
                  <a:pt x="314" y="627"/>
                  <a:pt x="268" y="655"/>
                </a:cubicBezTo>
                <a:cubicBezTo>
                  <a:pt x="222" y="683"/>
                  <a:pt x="111" y="610"/>
                  <a:pt x="0" y="537"/>
                </a:cubicBezTo>
              </a:path>
            </a:pathLst>
          </a:custGeom>
          <a:noFill/>
          <a:ln w="6350" cap="flat">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443" name="Freeform 91"/>
          <p:cNvSpPr>
            <a:spLocks/>
          </p:cNvSpPr>
          <p:nvPr/>
        </p:nvSpPr>
        <p:spPr bwMode="auto">
          <a:xfrm>
            <a:off x="3319463" y="1039813"/>
            <a:ext cx="939800" cy="773112"/>
          </a:xfrm>
          <a:custGeom>
            <a:avLst/>
            <a:gdLst>
              <a:gd name="T0" fmla="*/ 0 w 592"/>
              <a:gd name="T1" fmla="*/ 0 h 487"/>
              <a:gd name="T2" fmla="*/ 134 w 592"/>
              <a:gd name="T3" fmla="*/ 387 h 487"/>
              <a:gd name="T4" fmla="*/ 371 w 592"/>
              <a:gd name="T5" fmla="*/ 458 h 487"/>
              <a:gd name="T6" fmla="*/ 592 w 592"/>
              <a:gd name="T7" fmla="*/ 213 h 487"/>
            </a:gdLst>
            <a:ahLst/>
            <a:cxnLst>
              <a:cxn ang="0">
                <a:pos x="T0" y="T1"/>
              </a:cxn>
              <a:cxn ang="0">
                <a:pos x="T2" y="T3"/>
              </a:cxn>
              <a:cxn ang="0">
                <a:pos x="T4" y="T5"/>
              </a:cxn>
              <a:cxn ang="0">
                <a:pos x="T6" y="T7"/>
              </a:cxn>
            </a:cxnLst>
            <a:rect l="0" t="0" r="r" b="b"/>
            <a:pathLst>
              <a:path w="592" h="487">
                <a:moveTo>
                  <a:pt x="0" y="0"/>
                </a:moveTo>
                <a:cubicBezTo>
                  <a:pt x="36" y="155"/>
                  <a:pt x="72" y="311"/>
                  <a:pt x="134" y="387"/>
                </a:cubicBezTo>
                <a:cubicBezTo>
                  <a:pt x="196" y="463"/>
                  <a:pt x="295" y="487"/>
                  <a:pt x="371" y="458"/>
                </a:cubicBezTo>
                <a:cubicBezTo>
                  <a:pt x="447" y="429"/>
                  <a:pt x="519" y="321"/>
                  <a:pt x="592" y="213"/>
                </a:cubicBezTo>
              </a:path>
            </a:pathLst>
          </a:custGeom>
          <a:noFill/>
          <a:ln w="6350" cap="flat">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444" name="Freeform 92"/>
          <p:cNvSpPr>
            <a:spLocks/>
          </p:cNvSpPr>
          <p:nvPr/>
        </p:nvSpPr>
        <p:spPr bwMode="auto">
          <a:xfrm>
            <a:off x="3043238" y="1165225"/>
            <a:ext cx="333375" cy="1139825"/>
          </a:xfrm>
          <a:custGeom>
            <a:avLst/>
            <a:gdLst>
              <a:gd name="T0" fmla="*/ 0 w 210"/>
              <a:gd name="T1" fmla="*/ 0 h 718"/>
              <a:gd name="T2" fmla="*/ 182 w 210"/>
              <a:gd name="T3" fmla="*/ 513 h 718"/>
              <a:gd name="T4" fmla="*/ 166 w 210"/>
              <a:gd name="T5" fmla="*/ 718 h 718"/>
            </a:gdLst>
            <a:ahLst/>
            <a:cxnLst>
              <a:cxn ang="0">
                <a:pos x="T0" y="T1"/>
              </a:cxn>
              <a:cxn ang="0">
                <a:pos x="T2" y="T3"/>
              </a:cxn>
              <a:cxn ang="0">
                <a:pos x="T4" y="T5"/>
              </a:cxn>
            </a:cxnLst>
            <a:rect l="0" t="0" r="r" b="b"/>
            <a:pathLst>
              <a:path w="210" h="718">
                <a:moveTo>
                  <a:pt x="0" y="0"/>
                </a:moveTo>
                <a:cubicBezTo>
                  <a:pt x="77" y="197"/>
                  <a:pt x="154" y="394"/>
                  <a:pt x="182" y="513"/>
                </a:cubicBezTo>
                <a:cubicBezTo>
                  <a:pt x="210" y="632"/>
                  <a:pt x="188" y="675"/>
                  <a:pt x="166" y="718"/>
                </a:cubicBezTo>
              </a:path>
            </a:pathLst>
          </a:custGeom>
          <a:noFill/>
          <a:ln w="6350" cap="flat">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445" name="Freeform 93"/>
          <p:cNvSpPr>
            <a:spLocks/>
          </p:cNvSpPr>
          <p:nvPr/>
        </p:nvSpPr>
        <p:spPr bwMode="auto">
          <a:xfrm>
            <a:off x="3170238" y="1076325"/>
            <a:ext cx="1050925" cy="969963"/>
          </a:xfrm>
          <a:custGeom>
            <a:avLst/>
            <a:gdLst>
              <a:gd name="T0" fmla="*/ 0 w 449"/>
              <a:gd name="T1" fmla="*/ 0 h 555"/>
              <a:gd name="T2" fmla="*/ 110 w 449"/>
              <a:gd name="T3" fmla="*/ 395 h 555"/>
              <a:gd name="T4" fmla="*/ 276 w 449"/>
              <a:gd name="T5" fmla="*/ 537 h 555"/>
              <a:gd name="T6" fmla="*/ 449 w 449"/>
              <a:gd name="T7" fmla="*/ 505 h 555"/>
            </a:gdLst>
            <a:ahLst/>
            <a:cxnLst>
              <a:cxn ang="0">
                <a:pos x="T0" y="T1"/>
              </a:cxn>
              <a:cxn ang="0">
                <a:pos x="T2" y="T3"/>
              </a:cxn>
              <a:cxn ang="0">
                <a:pos x="T4" y="T5"/>
              </a:cxn>
              <a:cxn ang="0">
                <a:pos x="T6" y="T7"/>
              </a:cxn>
            </a:cxnLst>
            <a:rect l="0" t="0" r="r" b="b"/>
            <a:pathLst>
              <a:path w="449" h="555">
                <a:moveTo>
                  <a:pt x="0" y="0"/>
                </a:moveTo>
                <a:cubicBezTo>
                  <a:pt x="32" y="153"/>
                  <a:pt x="64" y="306"/>
                  <a:pt x="110" y="395"/>
                </a:cubicBezTo>
                <a:cubicBezTo>
                  <a:pt x="156" y="484"/>
                  <a:pt x="220" y="519"/>
                  <a:pt x="276" y="537"/>
                </a:cubicBezTo>
                <a:cubicBezTo>
                  <a:pt x="332" y="555"/>
                  <a:pt x="390" y="530"/>
                  <a:pt x="449" y="505"/>
                </a:cubicBezTo>
              </a:path>
            </a:pathLst>
          </a:custGeom>
          <a:noFill/>
          <a:ln w="6350" cap="flat">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path" presetSubtype="0" decel="50000" fill="hold" nodeType="clickEffect">
                                  <p:stCondLst>
                                    <p:cond delay="0"/>
                                  </p:stCondLst>
                                  <p:childTnLst>
                                    <p:animMotion origin="layout" path="M 0.16041 -0.72988 L 0.67899 -0.16513 " pathEditMode="relative" rAng="0" ptsTypes="AA">
                                      <p:cBhvr>
                                        <p:cTn id="6" dur="5000" fill="hold"/>
                                        <p:tgtEl>
                                          <p:spTgt spid="100436"/>
                                        </p:tgtEl>
                                        <p:attrNameLst>
                                          <p:attrName>ppt_x</p:attrName>
                                          <p:attrName>ppt_y</p:attrName>
                                        </p:attrNameLst>
                                      </p:cBhvr>
                                      <p:rCtr x="25920" y="2823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795" name="Rectangle 3"/>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796" name="Rectangle 4"/>
          <p:cNvSpPr>
            <a:spLocks noGrp="1" noChangeArrowheads="1"/>
          </p:cNvSpPr>
          <p:nvPr>
            <p:ph type="title"/>
          </p:nvPr>
        </p:nvSpPr>
        <p:spPr>
          <a:xfrm>
            <a:off x="457200" y="-207963"/>
            <a:ext cx="8229600" cy="1143001"/>
          </a:xfrm>
        </p:spPr>
        <p:txBody>
          <a:bodyPr/>
          <a:lstStyle/>
          <a:p>
            <a:r>
              <a:rPr lang="en-US" altLang="en-US"/>
              <a:t>COMBINE cryoprotectants!</a:t>
            </a:r>
          </a:p>
        </p:txBody>
      </p:sp>
      <p:sp>
        <p:nvSpPr>
          <p:cNvPr id="33797" name="Text Box 5"/>
          <p:cNvSpPr txBox="1">
            <a:spLocks noChangeArrowheads="1"/>
          </p:cNvSpPr>
          <p:nvPr/>
        </p:nvSpPr>
        <p:spPr bwMode="auto">
          <a:xfrm>
            <a:off x="776288" y="1654175"/>
            <a:ext cx="7829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endParaRPr lang="en-US" altLang="en-US"/>
          </a:p>
        </p:txBody>
      </p:sp>
      <p:sp>
        <p:nvSpPr>
          <p:cNvPr id="33798" name="Text Box 6"/>
          <p:cNvSpPr txBox="1">
            <a:spLocks noChangeArrowheads="1"/>
          </p:cNvSpPr>
          <p:nvPr/>
        </p:nvSpPr>
        <p:spPr bwMode="auto">
          <a:xfrm>
            <a:off x="1374775" y="1247775"/>
            <a:ext cx="5757863" cy="4972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en-US" sz="3600"/>
              <a:t>organic + hyperquenching</a:t>
            </a:r>
          </a:p>
          <a:p>
            <a:endParaRPr lang="en-US" altLang="en-US" sz="3600"/>
          </a:p>
          <a:p>
            <a:r>
              <a:rPr lang="en-US" altLang="en-US" sz="3600"/>
              <a:t>malonate + glycerol</a:t>
            </a:r>
          </a:p>
          <a:p>
            <a:endParaRPr lang="en-US" altLang="en-US" sz="3600"/>
          </a:p>
          <a:p>
            <a:r>
              <a:rPr lang="en-US" altLang="en-US" sz="3600"/>
              <a:t>“confusion principle”</a:t>
            </a:r>
          </a:p>
          <a:p>
            <a:r>
              <a:rPr lang="en-US" altLang="en-US" sz="2000"/>
              <a:t>	~30% glycerol is not as good as:</a:t>
            </a:r>
          </a:p>
          <a:p>
            <a:r>
              <a:rPr lang="en-US" altLang="en-US" sz="2000"/>
              <a:t>		5% glycerol +</a:t>
            </a:r>
          </a:p>
          <a:p>
            <a:r>
              <a:rPr lang="en-US" altLang="en-US" sz="2000"/>
              <a:t>		5% PEG400 +</a:t>
            </a:r>
          </a:p>
          <a:p>
            <a:r>
              <a:rPr lang="en-US" altLang="en-US" sz="2000"/>
              <a:t>		5% MPD +</a:t>
            </a:r>
          </a:p>
          <a:p>
            <a:r>
              <a:rPr lang="en-US" altLang="en-US" sz="2000"/>
              <a:t>		5% sucrose +</a:t>
            </a:r>
          </a:p>
          <a:p>
            <a:r>
              <a:rPr lang="en-US" altLang="en-US" sz="2000"/>
              <a:t>		5% sorbitol +</a:t>
            </a:r>
          </a:p>
          <a:p>
            <a:r>
              <a:rPr lang="en-US" altLang="en-US" sz="2000"/>
              <a:t>		5% ethylene glycol</a:t>
            </a:r>
            <a:endParaRPr lang="en-US" altLang="en-US" sz="1000" baseline="-250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379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3798">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3798">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3798">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3798">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798">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3798">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798">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3798">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3798">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ChangeArrowheads="1"/>
          </p:cNvSpPr>
          <p:nvPr/>
        </p:nvSpPr>
        <p:spPr bwMode="auto">
          <a:xfrm>
            <a:off x="0" y="0"/>
            <a:ext cx="9140825" cy="625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819" name="Rectangle 3"/>
          <p:cNvSpPr>
            <a:spLocks noChangeArrowheads="1"/>
          </p:cNvSpPr>
          <p:nvPr/>
        </p:nvSpPr>
        <p:spPr bwMode="auto">
          <a:xfrm>
            <a:off x="0" y="625475"/>
            <a:ext cx="9140825" cy="565150"/>
          </a:xfrm>
          <a:prstGeom prst="rect">
            <a:avLst/>
          </a:prstGeom>
          <a:gradFill rotWithShape="1">
            <a:gsLst>
              <a:gs pos="0">
                <a:schemeClr val="bg1"/>
              </a:gs>
              <a:gs pos="100000">
                <a:schemeClr val="bg1">
                  <a:gamma/>
                  <a:shade val="46275"/>
                  <a:invGamma/>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820" name="Rectangle 4"/>
          <p:cNvSpPr>
            <a:spLocks noGrp="1" noChangeArrowheads="1"/>
          </p:cNvSpPr>
          <p:nvPr>
            <p:ph type="title"/>
          </p:nvPr>
        </p:nvSpPr>
        <p:spPr>
          <a:xfrm>
            <a:off x="457200" y="-207963"/>
            <a:ext cx="8229600" cy="1143001"/>
          </a:xfrm>
        </p:spPr>
        <p:txBody>
          <a:bodyPr/>
          <a:lstStyle/>
          <a:p>
            <a:r>
              <a:rPr lang="en-US" altLang="en-US"/>
              <a:t>COMBINE cryoprotectants!</a:t>
            </a:r>
          </a:p>
        </p:txBody>
      </p:sp>
      <p:sp>
        <p:nvSpPr>
          <p:cNvPr id="34821" name="Text Box 5"/>
          <p:cNvSpPr txBox="1">
            <a:spLocks noChangeArrowheads="1"/>
          </p:cNvSpPr>
          <p:nvPr/>
        </p:nvSpPr>
        <p:spPr bwMode="auto">
          <a:xfrm>
            <a:off x="776288" y="1654175"/>
            <a:ext cx="7829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endParaRPr lang="en-US" altLang="en-US"/>
          </a:p>
        </p:txBody>
      </p:sp>
      <p:sp>
        <p:nvSpPr>
          <p:cNvPr id="34822" name="Text Box 6"/>
          <p:cNvSpPr txBox="1">
            <a:spLocks noChangeArrowheads="1"/>
          </p:cNvSpPr>
          <p:nvPr/>
        </p:nvSpPr>
        <p:spPr bwMode="auto">
          <a:xfrm>
            <a:off x="1374775" y="1247775"/>
            <a:ext cx="5757863" cy="4972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en-US" sz="3600"/>
              <a:t>organic + hyperquenching</a:t>
            </a:r>
          </a:p>
          <a:p>
            <a:endParaRPr lang="en-US" altLang="en-US" sz="3600"/>
          </a:p>
          <a:p>
            <a:r>
              <a:rPr lang="en-US" altLang="en-US" sz="3600"/>
              <a:t>malonate + glycerol</a:t>
            </a:r>
          </a:p>
          <a:p>
            <a:endParaRPr lang="en-US" altLang="en-US" sz="3600"/>
          </a:p>
          <a:p>
            <a:r>
              <a:rPr lang="en-US" altLang="en-US" sz="3600"/>
              <a:t>“confusion principle”</a:t>
            </a:r>
          </a:p>
          <a:p>
            <a:r>
              <a:rPr lang="en-US" altLang="en-US" sz="2000"/>
              <a:t>	~30% glycerol is not as good as:</a:t>
            </a:r>
          </a:p>
          <a:p>
            <a:r>
              <a:rPr lang="en-US" altLang="en-US" sz="2000"/>
              <a:t>		25% glycerol +</a:t>
            </a:r>
          </a:p>
          <a:p>
            <a:r>
              <a:rPr lang="en-US" altLang="en-US" sz="2000"/>
              <a:t>		1% PEG400 +</a:t>
            </a:r>
          </a:p>
          <a:p>
            <a:r>
              <a:rPr lang="en-US" altLang="en-US" sz="2000"/>
              <a:t>		1% MPD +</a:t>
            </a:r>
          </a:p>
          <a:p>
            <a:r>
              <a:rPr lang="en-US" altLang="en-US" sz="2000"/>
              <a:t>		1% sucrose +</a:t>
            </a:r>
          </a:p>
          <a:p>
            <a:r>
              <a:rPr lang="en-US" altLang="en-US" sz="2000"/>
              <a:t>		1% sorbitol +</a:t>
            </a:r>
          </a:p>
          <a:p>
            <a:r>
              <a:rPr lang="en-US" altLang="en-US" sz="2000"/>
              <a:t>		1% ethylene glycol</a:t>
            </a:r>
            <a:endParaRPr lang="en-US" altLang="en-US" sz="1000" baseline="-25000"/>
          </a:p>
        </p:txBody>
      </p:sp>
    </p:spTree>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457200" y="0"/>
            <a:ext cx="8229600" cy="1143000"/>
          </a:xfrm>
          <a:noFill/>
          <a:ln/>
        </p:spPr>
        <p:txBody>
          <a:bodyPr/>
          <a:lstStyle/>
          <a:p>
            <a:r>
              <a:rPr lang="en-US" altLang="en-US"/>
              <a:t>Pressure as a cryoprotectant</a:t>
            </a:r>
          </a:p>
        </p:txBody>
      </p:sp>
      <p:pic>
        <p:nvPicPr>
          <p:cNvPr id="35843" name="Picture 3"/>
          <p:cNvPicPr>
            <a:picLocks noChangeAspect="1" noChangeArrowheads="1"/>
          </p:cNvPicPr>
          <p:nvPr/>
        </p:nvPicPr>
        <p:blipFill>
          <a:blip r:embed="rId2">
            <a:extLst>
              <a:ext uri="{28A0092B-C50C-407E-A947-70E740481C1C}">
                <a14:useLocalDpi xmlns:a14="http://schemas.microsoft.com/office/drawing/2010/main" val="0"/>
              </a:ext>
            </a:extLst>
          </a:blip>
          <a:srcRect l="10666" t="16948" r="16989" b="20322"/>
          <a:stretch>
            <a:fillRect/>
          </a:stretch>
        </p:blipFill>
        <p:spPr bwMode="auto">
          <a:xfrm>
            <a:off x="271463" y="1138238"/>
            <a:ext cx="3827462" cy="5484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844" name="Rectangle 4"/>
          <p:cNvSpPr>
            <a:spLocks noChangeArrowheads="1"/>
          </p:cNvSpPr>
          <p:nvPr/>
        </p:nvSpPr>
        <p:spPr bwMode="auto">
          <a:xfrm>
            <a:off x="4767263" y="4748213"/>
            <a:ext cx="3948112"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t>Thomanek </a:t>
            </a:r>
            <a:r>
              <a:rPr lang="en-US" altLang="en-US" i="1"/>
              <a:t>et al.</a:t>
            </a:r>
            <a:r>
              <a:rPr lang="en-US" altLang="en-US"/>
              <a:t> (1973) </a:t>
            </a:r>
          </a:p>
          <a:p>
            <a:r>
              <a:rPr lang="en-US" altLang="en-US" i="1"/>
              <a:t>Acta Cryst. A</a:t>
            </a:r>
            <a:r>
              <a:rPr lang="en-US" altLang="en-US"/>
              <a:t> </a:t>
            </a:r>
            <a:r>
              <a:rPr lang="en-US" altLang="en-US" b="1"/>
              <a:t>29</a:t>
            </a:r>
            <a:r>
              <a:rPr lang="en-US" altLang="en-US"/>
              <a:t>, 263-265. </a:t>
            </a:r>
          </a:p>
          <a:p>
            <a:endParaRPr lang="en-US" altLang="en-US"/>
          </a:p>
        </p:txBody>
      </p:sp>
      <p:sp>
        <p:nvSpPr>
          <p:cNvPr id="35845" name="Text Box 5"/>
          <p:cNvSpPr txBox="1">
            <a:spLocks noChangeArrowheads="1"/>
          </p:cNvSpPr>
          <p:nvPr/>
        </p:nvSpPr>
        <p:spPr bwMode="auto">
          <a:xfrm>
            <a:off x="4400550" y="1778000"/>
            <a:ext cx="4376738"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t>Fig. 1. Equipment for freezing at 2500 atm. (1) Steel cylinder, (2) and (3) pistons which can be coupled to a hydraulic press, (4) Teflon cell, (5) vessel for liquid nitrogen, (6) steel tube used for pushing cell (4) out of cylinder (1), (7) steel rings. Scale is in mm. </a:t>
            </a:r>
            <a:r>
              <a:rPr lang="en-US" altLang="en-US" i="1"/>
              <a:t>A-A </a:t>
            </a:r>
            <a:r>
              <a:rPr lang="en-US" altLang="en-US"/>
              <a:t>: direction of the force.</a:t>
            </a:r>
          </a:p>
        </p:txBody>
      </p:sp>
    </p:spTree>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457200" y="0"/>
            <a:ext cx="8229600" cy="1143000"/>
          </a:xfrm>
          <a:noFill/>
          <a:ln/>
        </p:spPr>
        <p:txBody>
          <a:bodyPr/>
          <a:lstStyle/>
          <a:p>
            <a:r>
              <a:rPr lang="en-US" altLang="en-US"/>
              <a:t>Pressure as a cryoprotectant</a:t>
            </a:r>
          </a:p>
        </p:txBody>
      </p:sp>
      <p:sp>
        <p:nvSpPr>
          <p:cNvPr id="36867" name="Rectangle 3"/>
          <p:cNvSpPr>
            <a:spLocks noChangeArrowheads="1"/>
          </p:cNvSpPr>
          <p:nvPr/>
        </p:nvSpPr>
        <p:spPr bwMode="auto">
          <a:xfrm>
            <a:off x="4716463" y="5613400"/>
            <a:ext cx="394811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t>Kim </a:t>
            </a:r>
            <a:r>
              <a:rPr lang="en-US" altLang="en-US" i="1"/>
              <a:t>et al.</a:t>
            </a:r>
            <a:r>
              <a:rPr lang="en-US" altLang="en-US"/>
              <a:t> (2005) </a:t>
            </a:r>
            <a:r>
              <a:rPr lang="en-US" altLang="en-US" i="1"/>
              <a:t>Acta Cryst. D</a:t>
            </a:r>
            <a:r>
              <a:rPr lang="en-US" altLang="en-US"/>
              <a:t> </a:t>
            </a:r>
            <a:r>
              <a:rPr lang="en-US" altLang="en-US" b="1"/>
              <a:t>61</a:t>
            </a:r>
            <a:r>
              <a:rPr lang="en-US" altLang="en-US"/>
              <a:t>, 881-890. </a:t>
            </a:r>
          </a:p>
        </p:txBody>
      </p:sp>
      <p:sp>
        <p:nvSpPr>
          <p:cNvPr id="36868" name="Text Box 4"/>
          <p:cNvSpPr txBox="1">
            <a:spLocks noChangeArrowheads="1"/>
          </p:cNvSpPr>
          <p:nvPr/>
        </p:nvSpPr>
        <p:spPr bwMode="auto">
          <a:xfrm>
            <a:off x="4400550" y="1778000"/>
            <a:ext cx="4376738" cy="3113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t>High-pressure cooling apparatus. (a) Sample pin. An oil-coated crystal in a cryoloop is inserted into one end (right) of a brass tube (2.5 cm long) and a</a:t>
            </a:r>
          </a:p>
          <a:p>
            <a:r>
              <a:rPr lang="en-US" altLang="en-US"/>
              <a:t>steel piano wire in the other end (left). (b) High-pressure tubing assembly in a LN2 container. A sample is loaded into the top of each 30 cm long tube</a:t>
            </a:r>
          </a:p>
          <a:p>
            <a:r>
              <a:rPr lang="en-US" altLang="en-US"/>
              <a:t>and is held in place by a magnet outside the tube. Three crystals can be pressure-cooled at a time.</a:t>
            </a:r>
          </a:p>
        </p:txBody>
      </p:sp>
      <p:pic>
        <p:nvPicPr>
          <p:cNvPr id="3686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6388" y="3600450"/>
            <a:ext cx="3949700" cy="29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687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025" y="1163638"/>
            <a:ext cx="3921125" cy="245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457200" y="0"/>
            <a:ext cx="8229600" cy="1143000"/>
          </a:xfrm>
          <a:noFill/>
          <a:ln/>
        </p:spPr>
        <p:txBody>
          <a:bodyPr/>
          <a:lstStyle/>
          <a:p>
            <a:r>
              <a:rPr lang="en-US" altLang="en-US"/>
              <a:t>Pressure as a cryoprotectant</a:t>
            </a:r>
          </a:p>
        </p:txBody>
      </p:sp>
      <p:sp>
        <p:nvSpPr>
          <p:cNvPr id="37891" name="Text Box 3"/>
          <p:cNvSpPr txBox="1">
            <a:spLocks noChangeArrowheads="1"/>
          </p:cNvSpPr>
          <p:nvPr/>
        </p:nvSpPr>
        <p:spPr bwMode="auto">
          <a:xfrm>
            <a:off x="4349750" y="1414463"/>
            <a:ext cx="4376738" cy="3113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t>Balzers HPM 010 High Pressure Freezer</a:t>
            </a:r>
            <a:r>
              <a:rPr lang="en-US" altLang="en-US"/>
              <a:t/>
            </a:r>
            <a:br>
              <a:rPr lang="en-US" altLang="en-US"/>
            </a:br>
            <a:r>
              <a:rPr lang="en-US" altLang="en-US"/>
              <a:t>The Bal-Tec HPM 010 is a high pressure freezing machine that is designed to freeze non-cryoprotected samples up to 0.5mm in thickness without significant ice crystal damage. Samples can then be processed for TEM using the freeze substitution protocol. These two methods are the state-of-the-art for TEM specimen preparation. </a:t>
            </a:r>
          </a:p>
        </p:txBody>
      </p:sp>
      <p:pic>
        <p:nvPicPr>
          <p:cNvPr id="3789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0700" y="1370013"/>
            <a:ext cx="3619500" cy="4819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7893" name="Rectangle 5"/>
          <p:cNvSpPr>
            <a:spLocks noChangeArrowheads="1"/>
          </p:cNvSpPr>
          <p:nvPr/>
        </p:nvSpPr>
        <p:spPr bwMode="auto">
          <a:xfrm>
            <a:off x="2784475" y="5327650"/>
            <a:ext cx="6054725" cy="11906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latin typeface="Courier New" pitchFamily="49" charset="0"/>
              </a:rPr>
              <a:t>http://www.leica-microsystems.com/products/</a:t>
            </a:r>
          </a:p>
          <a:p>
            <a:r>
              <a:rPr lang="en-US" altLang="en-US" b="1">
                <a:latin typeface="Courier New" pitchFamily="49" charset="0"/>
              </a:rPr>
              <a:t>electron-microscope-sample-preparation/</a:t>
            </a:r>
          </a:p>
          <a:p>
            <a:r>
              <a:rPr lang="en-US" altLang="en-US" b="1">
                <a:latin typeface="Courier New" pitchFamily="49" charset="0"/>
              </a:rPr>
              <a:t>industrial-materials/cryo-preparation/</a:t>
            </a:r>
          </a:p>
          <a:p>
            <a:r>
              <a:rPr lang="en-US" altLang="en-US" b="1">
                <a:latin typeface="Courier New" pitchFamily="49" charset="0"/>
              </a:rPr>
              <a:t>details/product/leica-em-pact2/</a:t>
            </a:r>
          </a:p>
        </p:txBody>
      </p:sp>
    </p:spTree>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457200" y="0"/>
            <a:ext cx="8229600" cy="1143000"/>
          </a:xfrm>
          <a:noFill/>
          <a:ln/>
        </p:spPr>
        <p:txBody>
          <a:bodyPr/>
          <a:lstStyle/>
          <a:p>
            <a:r>
              <a:rPr lang="en-US" altLang="en-US"/>
              <a:t>Pressure as a cryoprotectant</a:t>
            </a:r>
          </a:p>
        </p:txBody>
      </p:sp>
      <p:pic>
        <p:nvPicPr>
          <p:cNvPr id="3" name="boom_boom.avi">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124858" y="1104899"/>
            <a:ext cx="6858957" cy="5144219"/>
          </a:xfrm>
          <a:prstGeom prst="rect">
            <a:avLst/>
          </a:prstGeom>
        </p:spPr>
      </p:pic>
    </p:spTree>
    <p:extLst>
      <p:ext uri="{BB962C8B-B14F-4D97-AF65-F5344CB8AC3E}">
        <p14:creationId xmlns:p14="http://schemas.microsoft.com/office/powerpoint/2010/main" val="4096910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mediacall" presetSubtype="0" fill="hold" nodeType="afterEffect">
                                  <p:stCondLst>
                                    <p:cond delay="3000"/>
                                  </p:stCondLst>
                                  <p:childTnLst>
                                    <p:cmd type="call" cmd="togglePause">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a:xfrm>
            <a:off x="457200" y="20638"/>
            <a:ext cx="8229600" cy="1143000"/>
          </a:xfrm>
        </p:spPr>
        <p:txBody>
          <a:bodyPr/>
          <a:lstStyle/>
          <a:p>
            <a:pPr eaLnBrk="1" hangingPunct="1"/>
            <a:r>
              <a:rPr lang="en-US" altLang="en-US" smtClean="0">
                <a:solidFill>
                  <a:schemeClr val="tx1"/>
                </a:solidFill>
              </a:rPr>
              <a:t>Response to dehydration</a:t>
            </a:r>
          </a:p>
        </p:txBody>
      </p:sp>
      <p:pic>
        <p:nvPicPr>
          <p:cNvPr id="132099"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1838" y="1104900"/>
            <a:ext cx="7677150" cy="575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0" name="Text Box 7"/>
          <p:cNvSpPr txBox="1">
            <a:spLocks noChangeArrowheads="1"/>
          </p:cNvSpPr>
          <p:nvPr/>
        </p:nvSpPr>
        <p:spPr bwMode="auto">
          <a:xfrm>
            <a:off x="0" y="6491288"/>
            <a:ext cx="473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www.proteros.de</a:t>
            </a:r>
          </a:p>
        </p:txBody>
      </p:sp>
    </p:spTree>
    <p:extLst>
      <p:ext uri="{BB962C8B-B14F-4D97-AF65-F5344CB8AC3E}">
        <p14:creationId xmlns:p14="http://schemas.microsoft.com/office/powerpoint/2010/main" val="3110203000"/>
      </p:ext>
    </p:extLst>
  </p:cSld>
  <p:clrMapOvr>
    <a:masterClrMapping/>
  </p:clrMapOvr>
  <p:transition/>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a:xfrm>
            <a:off x="457200" y="20638"/>
            <a:ext cx="8229600" cy="1143000"/>
          </a:xfrm>
        </p:spPr>
        <p:txBody>
          <a:bodyPr/>
          <a:lstStyle/>
          <a:p>
            <a:pPr eaLnBrk="1" hangingPunct="1"/>
            <a:r>
              <a:rPr lang="en-US" altLang="en-US" smtClean="0">
                <a:solidFill>
                  <a:schemeClr val="tx1"/>
                </a:solidFill>
              </a:rPr>
              <a:t>Response to dehydration</a:t>
            </a:r>
          </a:p>
        </p:txBody>
      </p:sp>
      <p:pic>
        <p:nvPicPr>
          <p:cNvPr id="133123"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1838" y="1104900"/>
            <a:ext cx="7677150" cy="575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24" name="Text Box 7"/>
          <p:cNvSpPr txBox="1">
            <a:spLocks noChangeArrowheads="1"/>
          </p:cNvSpPr>
          <p:nvPr/>
        </p:nvSpPr>
        <p:spPr bwMode="auto">
          <a:xfrm>
            <a:off x="0" y="6491288"/>
            <a:ext cx="473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www.proteros.de</a:t>
            </a:r>
          </a:p>
        </p:txBody>
      </p:sp>
    </p:spTree>
    <p:extLst>
      <p:ext uri="{BB962C8B-B14F-4D97-AF65-F5344CB8AC3E}">
        <p14:creationId xmlns:p14="http://schemas.microsoft.com/office/powerpoint/2010/main" val="3537285324"/>
      </p:ext>
    </p:extLst>
  </p:cSld>
  <p:clrMapOvr>
    <a:masterClrMapping/>
  </p:clrMapOvr>
  <p:transition/>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20638"/>
            <a:ext cx="8229600" cy="1143000"/>
          </a:xfrm>
        </p:spPr>
        <p:txBody>
          <a:bodyPr/>
          <a:lstStyle/>
          <a:p>
            <a:pPr eaLnBrk="1" hangingPunct="1"/>
            <a:r>
              <a:rPr lang="en-US" altLang="en-US" smtClean="0">
                <a:solidFill>
                  <a:schemeClr val="tx1"/>
                </a:solidFill>
              </a:rPr>
              <a:t>Response to dehydration</a:t>
            </a:r>
          </a:p>
        </p:txBody>
      </p:sp>
      <p:pic>
        <p:nvPicPr>
          <p:cNvPr id="134147"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3425" y="1104900"/>
            <a:ext cx="7677150" cy="575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8" name="Text Box 7"/>
          <p:cNvSpPr txBox="1">
            <a:spLocks noChangeArrowheads="1"/>
          </p:cNvSpPr>
          <p:nvPr/>
        </p:nvSpPr>
        <p:spPr bwMode="auto">
          <a:xfrm>
            <a:off x="0" y="6491288"/>
            <a:ext cx="473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www.proteros.de</a:t>
            </a:r>
          </a:p>
        </p:txBody>
      </p:sp>
    </p:spTree>
    <p:extLst>
      <p:ext uri="{BB962C8B-B14F-4D97-AF65-F5344CB8AC3E}">
        <p14:creationId xmlns:p14="http://schemas.microsoft.com/office/powerpoint/2010/main" val="1086454061"/>
      </p:ext>
    </p:extLst>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2"/>
          <p:cNvSpPr>
            <a:spLocks noChangeArrowheads="1"/>
          </p:cNvSpPr>
          <p:nvPr/>
        </p:nvSpPr>
        <p:spPr bwMode="auto">
          <a:xfrm>
            <a:off x="3952875" y="2116138"/>
            <a:ext cx="1236663" cy="2970212"/>
          </a:xfrm>
          <a:prstGeom prst="rect">
            <a:avLst/>
          </a:prstGeom>
          <a:solidFill>
            <a:srgbClr val="FFD1E8"/>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85347" name="Rectangle 3"/>
          <p:cNvSpPr>
            <a:spLocks noGrp="1" noChangeArrowheads="1"/>
          </p:cNvSpPr>
          <p:nvPr>
            <p:ph type="title"/>
          </p:nvPr>
        </p:nvSpPr>
        <p:spPr>
          <a:xfrm>
            <a:off x="457200" y="0"/>
            <a:ext cx="8229600" cy="1143000"/>
          </a:xfrm>
          <a:extLst>
            <a:ext uri="{909E8E84-426E-40DD-AFC4-6F175D3DCCD1}">
              <a14:hiddenFill xmlns:a14="http://schemas.microsoft.com/office/drawing/2010/main">
                <a:solidFill>
                  <a:schemeClr val="bg1"/>
                </a:solidFill>
              </a14:hiddenFill>
            </a:ext>
          </a:extLst>
        </p:spPr>
        <p:txBody>
          <a:bodyPr/>
          <a:lstStyle/>
          <a:p>
            <a:pPr eaLnBrk="1" hangingPunct="1"/>
            <a:r>
              <a:rPr lang="en-US" altLang="en-US" sz="5400" smtClean="0"/>
              <a:t>attenuation factor</a:t>
            </a:r>
          </a:p>
        </p:txBody>
      </p:sp>
      <p:sp>
        <p:nvSpPr>
          <p:cNvPr id="185348" name="Text Box 4"/>
          <p:cNvSpPr txBox="1">
            <a:spLocks noChangeArrowheads="1"/>
          </p:cNvSpPr>
          <p:nvPr/>
        </p:nvSpPr>
        <p:spPr bwMode="auto">
          <a:xfrm>
            <a:off x="82550" y="5381625"/>
            <a:ext cx="9034463" cy="1465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fr-FR" altLang="en-US" sz="1800">
                <a:solidFill>
                  <a:srgbClr val="000000"/>
                </a:solidFill>
              </a:rPr>
              <a:t>Bouguer, P.  (1729). </a:t>
            </a:r>
            <a:r>
              <a:rPr lang="fr-FR" altLang="en-US" sz="1800" i="1">
                <a:solidFill>
                  <a:srgbClr val="000000"/>
                </a:solidFill>
              </a:rPr>
              <a:t>Essai d'optique sur la gradation de la lumière</a:t>
            </a:r>
            <a:r>
              <a:rPr lang="fr-FR" altLang="en-US" sz="1800">
                <a:solidFill>
                  <a:srgbClr val="000000"/>
                </a:solidFill>
              </a:rPr>
              <a:t>.</a:t>
            </a:r>
          </a:p>
          <a:p>
            <a:pPr eaLnBrk="1" hangingPunct="1">
              <a:spcBef>
                <a:spcPct val="0"/>
              </a:spcBef>
              <a:buFontTx/>
              <a:buNone/>
            </a:pPr>
            <a:r>
              <a:rPr lang="fr-FR" altLang="en-US" sz="1800">
                <a:solidFill>
                  <a:srgbClr val="000000"/>
                </a:solidFill>
              </a:rPr>
              <a:t>Lambert, J. H.  (1760). </a:t>
            </a:r>
            <a:r>
              <a:rPr lang="fr-FR" altLang="en-US" sz="1800" i="1">
                <a:solidFill>
                  <a:srgbClr val="000000"/>
                </a:solidFill>
              </a:rPr>
              <a:t>Photometria: sive De mensura et gradibus luminis, colorum et umbrae</a:t>
            </a:r>
            <a:r>
              <a:rPr lang="fr-FR" altLang="en-US" sz="1800">
                <a:solidFill>
                  <a:srgbClr val="000000"/>
                </a:solidFill>
              </a:rPr>
              <a:t>. </a:t>
            </a:r>
            <a:r>
              <a:rPr lang="en-US" altLang="en-US" sz="1800">
                <a:solidFill>
                  <a:srgbClr val="000000"/>
                </a:solidFill>
              </a:rPr>
              <a:t>E. Klett.</a:t>
            </a:r>
          </a:p>
          <a:p>
            <a:pPr eaLnBrk="1" hangingPunct="1">
              <a:spcBef>
                <a:spcPct val="0"/>
              </a:spcBef>
              <a:buFontTx/>
              <a:buNone/>
            </a:pPr>
            <a:r>
              <a:rPr lang="en-US" altLang="en-US" sz="1800">
                <a:solidFill>
                  <a:srgbClr val="000000"/>
                </a:solidFill>
              </a:rPr>
              <a:t>Beer, A. (1852)."Bestimmung der Absorption des rothen Lichts in farbigen Flüssigkeiten", </a:t>
            </a:r>
            <a:r>
              <a:rPr lang="en-US" altLang="en-US" sz="1800" i="1">
                <a:solidFill>
                  <a:srgbClr val="000000"/>
                </a:solidFill>
              </a:rPr>
              <a:t>Ann. Phys. Chem</a:t>
            </a:r>
            <a:r>
              <a:rPr lang="en-US" altLang="en-US" sz="1800">
                <a:solidFill>
                  <a:srgbClr val="000000"/>
                </a:solidFill>
              </a:rPr>
              <a:t> </a:t>
            </a:r>
            <a:r>
              <a:rPr lang="en-US" altLang="en-US" sz="1800" b="1">
                <a:solidFill>
                  <a:srgbClr val="000000"/>
                </a:solidFill>
              </a:rPr>
              <a:t>86</a:t>
            </a:r>
            <a:r>
              <a:rPr lang="en-US" altLang="en-US" sz="1800">
                <a:solidFill>
                  <a:srgbClr val="000000"/>
                </a:solidFill>
              </a:rPr>
              <a:t>, 78-90. </a:t>
            </a:r>
          </a:p>
        </p:txBody>
      </p:sp>
      <p:sp>
        <p:nvSpPr>
          <p:cNvPr id="185349" name="Text Box 5"/>
          <p:cNvSpPr txBox="1">
            <a:spLocks noChangeArrowheads="1"/>
          </p:cNvSpPr>
          <p:nvPr/>
        </p:nvSpPr>
        <p:spPr bwMode="auto">
          <a:xfrm>
            <a:off x="5937250" y="4484688"/>
            <a:ext cx="305593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r>
              <a:rPr lang="en-US" altLang="en-US" sz="1800">
                <a:solidFill>
                  <a:srgbClr val="000000"/>
                </a:solidFill>
              </a:rPr>
              <a:t>A =          = exp(-</a:t>
            </a:r>
            <a:r>
              <a:rPr lang="el-GR" altLang="en-US" sz="1800">
                <a:solidFill>
                  <a:srgbClr val="000000"/>
                </a:solidFill>
                <a:cs typeface="Arial" pitchFamily="34" charset="0"/>
              </a:rPr>
              <a:t>μ</a:t>
            </a:r>
            <a:r>
              <a:rPr lang="en-US" altLang="en-US" sz="1800">
                <a:solidFill>
                  <a:srgbClr val="000000"/>
                </a:solidFill>
                <a:cs typeface="Arial" pitchFamily="34" charset="0"/>
              </a:rPr>
              <a:t>(</a:t>
            </a:r>
            <a:r>
              <a:rPr lang="en-US" altLang="en-US" sz="1800">
                <a:solidFill>
                  <a:srgbClr val="000000"/>
                </a:solidFill>
              </a:rPr>
              <a:t>t</a:t>
            </a:r>
            <a:r>
              <a:rPr lang="en-US" altLang="en-US" sz="1800" baseline="-25000">
                <a:solidFill>
                  <a:srgbClr val="000000"/>
                </a:solidFill>
              </a:rPr>
              <a:t>in</a:t>
            </a:r>
            <a:r>
              <a:rPr lang="en-US" altLang="en-US" sz="1800">
                <a:solidFill>
                  <a:srgbClr val="000000"/>
                </a:solidFill>
              </a:rPr>
              <a:t>+ t</a:t>
            </a:r>
            <a:r>
              <a:rPr lang="en-US" altLang="en-US" sz="1800" baseline="-25000">
                <a:solidFill>
                  <a:srgbClr val="000000"/>
                </a:solidFill>
              </a:rPr>
              <a:t>out</a:t>
            </a:r>
            <a:r>
              <a:rPr lang="en-US" altLang="en-US" sz="1800">
                <a:solidFill>
                  <a:srgbClr val="000000"/>
                </a:solidFill>
              </a:rPr>
              <a:t>))</a:t>
            </a:r>
          </a:p>
        </p:txBody>
      </p:sp>
      <p:grpSp>
        <p:nvGrpSpPr>
          <p:cNvPr id="185350" name="Group 6"/>
          <p:cNvGrpSpPr>
            <a:grpSpLocks/>
          </p:cNvGrpSpPr>
          <p:nvPr/>
        </p:nvGrpSpPr>
        <p:grpSpPr bwMode="auto">
          <a:xfrm>
            <a:off x="6357938" y="4210050"/>
            <a:ext cx="627062" cy="806450"/>
            <a:chOff x="4005" y="2652"/>
            <a:chExt cx="395" cy="508"/>
          </a:xfrm>
        </p:grpSpPr>
        <p:sp>
          <p:nvSpPr>
            <p:cNvPr id="185387" name="Text Box 7"/>
            <p:cNvSpPr txBox="1">
              <a:spLocks noChangeArrowheads="1"/>
            </p:cNvSpPr>
            <p:nvPr/>
          </p:nvSpPr>
          <p:spPr bwMode="auto">
            <a:xfrm>
              <a:off x="4005" y="2652"/>
              <a:ext cx="395" cy="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lnSpc>
                  <a:spcPct val="130000"/>
                </a:lnSpc>
                <a:spcBef>
                  <a:spcPct val="0"/>
                </a:spcBef>
                <a:buFontTx/>
                <a:buNone/>
              </a:pPr>
              <a:r>
                <a:rPr lang="en-US" altLang="en-US" sz="1800">
                  <a:solidFill>
                    <a:srgbClr val="000000"/>
                  </a:solidFill>
                </a:rPr>
                <a:t>I</a:t>
              </a:r>
              <a:r>
                <a:rPr lang="en-US" altLang="en-US" sz="1800" baseline="-25000">
                  <a:solidFill>
                    <a:srgbClr val="000000"/>
                  </a:solidFill>
                </a:rPr>
                <a:t>T</a:t>
              </a:r>
            </a:p>
            <a:p>
              <a:pPr algn="ctr" eaLnBrk="1" hangingPunct="1">
                <a:lnSpc>
                  <a:spcPct val="130000"/>
                </a:lnSpc>
                <a:spcBef>
                  <a:spcPct val="0"/>
                </a:spcBef>
                <a:buFontTx/>
                <a:buNone/>
              </a:pPr>
              <a:r>
                <a:rPr lang="en-US" altLang="en-US" sz="1800">
                  <a:solidFill>
                    <a:srgbClr val="000000"/>
                  </a:solidFill>
                </a:rPr>
                <a:t>I</a:t>
              </a:r>
              <a:r>
                <a:rPr lang="en-US" altLang="en-US" sz="1800" baseline="-25000">
                  <a:solidFill>
                    <a:srgbClr val="000000"/>
                  </a:solidFill>
                </a:rPr>
                <a:t>beam</a:t>
              </a:r>
            </a:p>
          </p:txBody>
        </p:sp>
        <p:sp>
          <p:nvSpPr>
            <p:cNvPr id="185388" name="Line 8"/>
            <p:cNvSpPr>
              <a:spLocks noChangeShapeType="1"/>
            </p:cNvSpPr>
            <p:nvPr/>
          </p:nvSpPr>
          <p:spPr bwMode="auto">
            <a:xfrm>
              <a:off x="4061" y="2940"/>
              <a:ext cx="3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2925577" name="Group 9"/>
          <p:cNvGrpSpPr>
            <a:grpSpLocks/>
          </p:cNvGrpSpPr>
          <p:nvPr/>
        </p:nvGrpSpPr>
        <p:grpSpPr bwMode="auto">
          <a:xfrm>
            <a:off x="801688" y="1127125"/>
            <a:ext cx="7016750" cy="3036888"/>
            <a:chOff x="505" y="710"/>
            <a:chExt cx="4420" cy="1913"/>
          </a:xfrm>
        </p:grpSpPr>
        <p:grpSp>
          <p:nvGrpSpPr>
            <p:cNvPr id="185375" name="Group 10"/>
            <p:cNvGrpSpPr>
              <a:grpSpLocks/>
            </p:cNvGrpSpPr>
            <p:nvPr/>
          </p:nvGrpSpPr>
          <p:grpSpPr bwMode="auto">
            <a:xfrm>
              <a:off x="505" y="710"/>
              <a:ext cx="4420" cy="1555"/>
              <a:chOff x="505" y="710"/>
              <a:chExt cx="4420" cy="1555"/>
            </a:xfrm>
          </p:grpSpPr>
          <p:sp>
            <p:nvSpPr>
              <p:cNvPr id="185385" name="Line 11"/>
              <p:cNvSpPr>
                <a:spLocks noChangeShapeType="1"/>
              </p:cNvSpPr>
              <p:nvPr/>
            </p:nvSpPr>
            <p:spPr bwMode="auto">
              <a:xfrm flipH="1">
                <a:off x="505" y="2265"/>
                <a:ext cx="224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86" name="Line 12"/>
              <p:cNvSpPr>
                <a:spLocks noChangeShapeType="1"/>
              </p:cNvSpPr>
              <p:nvPr/>
            </p:nvSpPr>
            <p:spPr bwMode="auto">
              <a:xfrm flipV="1">
                <a:off x="2751" y="710"/>
                <a:ext cx="2174" cy="15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185376" name="Group 13"/>
            <p:cNvGrpSpPr>
              <a:grpSpLocks/>
            </p:cNvGrpSpPr>
            <p:nvPr/>
          </p:nvGrpSpPr>
          <p:grpSpPr bwMode="auto">
            <a:xfrm>
              <a:off x="2495" y="2264"/>
              <a:ext cx="260" cy="359"/>
              <a:chOff x="2495" y="2264"/>
              <a:chExt cx="260" cy="359"/>
            </a:xfrm>
          </p:grpSpPr>
          <p:sp>
            <p:nvSpPr>
              <p:cNvPr id="185382" name="Line 14"/>
              <p:cNvSpPr>
                <a:spLocks noChangeShapeType="1"/>
              </p:cNvSpPr>
              <p:nvPr/>
            </p:nvSpPr>
            <p:spPr bwMode="auto">
              <a:xfrm>
                <a:off x="2495" y="2420"/>
                <a:ext cx="26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83" name="Line 15"/>
              <p:cNvSpPr>
                <a:spLocks noChangeShapeType="1"/>
              </p:cNvSpPr>
              <p:nvPr/>
            </p:nvSpPr>
            <p:spPr bwMode="auto">
              <a:xfrm flipV="1">
                <a:off x="2751" y="2264"/>
                <a:ext cx="0" cy="156"/>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84" name="Text Box 16"/>
              <p:cNvSpPr txBox="1">
                <a:spLocks noChangeArrowheads="1"/>
              </p:cNvSpPr>
              <p:nvPr/>
            </p:nvSpPr>
            <p:spPr bwMode="auto">
              <a:xfrm>
                <a:off x="2507" y="2392"/>
                <a:ext cx="23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in</a:t>
                </a:r>
                <a:endParaRPr lang="el-GR" altLang="en-US" sz="1800" baseline="-25000">
                  <a:solidFill>
                    <a:srgbClr val="000000"/>
                  </a:solidFill>
                  <a:cs typeface="Arial" pitchFamily="34" charset="0"/>
                </a:endParaRPr>
              </a:p>
            </p:txBody>
          </p:sp>
        </p:grpSp>
        <p:grpSp>
          <p:nvGrpSpPr>
            <p:cNvPr id="185377" name="Group 17"/>
            <p:cNvGrpSpPr>
              <a:grpSpLocks/>
            </p:cNvGrpSpPr>
            <p:nvPr/>
          </p:nvGrpSpPr>
          <p:grpSpPr bwMode="auto">
            <a:xfrm>
              <a:off x="2750" y="1896"/>
              <a:ext cx="609" cy="501"/>
              <a:chOff x="2750" y="1896"/>
              <a:chExt cx="609" cy="501"/>
            </a:xfrm>
          </p:grpSpPr>
          <p:sp>
            <p:nvSpPr>
              <p:cNvPr id="185378" name="Line 18"/>
              <p:cNvSpPr>
                <a:spLocks noChangeShapeType="1"/>
              </p:cNvSpPr>
              <p:nvPr/>
            </p:nvSpPr>
            <p:spPr bwMode="auto">
              <a:xfrm flipV="1">
                <a:off x="2845" y="2027"/>
                <a:ext cx="512" cy="37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79" name="Line 19"/>
              <p:cNvSpPr>
                <a:spLocks noChangeShapeType="1"/>
              </p:cNvSpPr>
              <p:nvPr/>
            </p:nvSpPr>
            <p:spPr bwMode="auto">
              <a:xfrm flipH="1" flipV="1">
                <a:off x="2750" y="2261"/>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80" name="Line 20"/>
              <p:cNvSpPr>
                <a:spLocks noChangeShapeType="1"/>
              </p:cNvSpPr>
              <p:nvPr/>
            </p:nvSpPr>
            <p:spPr bwMode="auto">
              <a:xfrm flipH="1" flipV="1">
                <a:off x="3271" y="1896"/>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81" name="Text Box 21"/>
              <p:cNvSpPr txBox="1">
                <a:spLocks noChangeArrowheads="1"/>
              </p:cNvSpPr>
              <p:nvPr/>
            </p:nvSpPr>
            <p:spPr bwMode="auto">
              <a:xfrm rot="-2170826">
                <a:off x="3028" y="2156"/>
                <a:ext cx="28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out</a:t>
                </a:r>
                <a:endParaRPr lang="el-GR" altLang="en-US" sz="1800" baseline="-25000">
                  <a:solidFill>
                    <a:srgbClr val="000000"/>
                  </a:solidFill>
                  <a:cs typeface="Arial" pitchFamily="34" charset="0"/>
                </a:endParaRPr>
              </a:p>
            </p:txBody>
          </p:sp>
        </p:grpSp>
      </p:grpSp>
      <p:grpSp>
        <p:nvGrpSpPr>
          <p:cNvPr id="2925590" name="Group 22"/>
          <p:cNvGrpSpPr>
            <a:grpSpLocks/>
          </p:cNvGrpSpPr>
          <p:nvPr/>
        </p:nvGrpSpPr>
        <p:grpSpPr bwMode="auto">
          <a:xfrm>
            <a:off x="1117600" y="1793875"/>
            <a:ext cx="7016750" cy="3036888"/>
            <a:chOff x="704" y="1130"/>
            <a:chExt cx="4420" cy="1913"/>
          </a:xfrm>
        </p:grpSpPr>
        <p:grpSp>
          <p:nvGrpSpPr>
            <p:cNvPr id="185365" name="Group 23"/>
            <p:cNvGrpSpPr>
              <a:grpSpLocks/>
            </p:cNvGrpSpPr>
            <p:nvPr/>
          </p:nvGrpSpPr>
          <p:grpSpPr bwMode="auto">
            <a:xfrm>
              <a:off x="704" y="1130"/>
              <a:ext cx="4420" cy="1555"/>
              <a:chOff x="505" y="710"/>
              <a:chExt cx="4420" cy="1555"/>
            </a:xfrm>
          </p:grpSpPr>
          <p:sp>
            <p:nvSpPr>
              <p:cNvPr id="185373" name="Line 24"/>
              <p:cNvSpPr>
                <a:spLocks noChangeShapeType="1"/>
              </p:cNvSpPr>
              <p:nvPr/>
            </p:nvSpPr>
            <p:spPr bwMode="auto">
              <a:xfrm flipH="1">
                <a:off x="505" y="2265"/>
                <a:ext cx="224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74" name="Line 25"/>
              <p:cNvSpPr>
                <a:spLocks noChangeShapeType="1"/>
              </p:cNvSpPr>
              <p:nvPr/>
            </p:nvSpPr>
            <p:spPr bwMode="auto">
              <a:xfrm flipV="1">
                <a:off x="2751" y="710"/>
                <a:ext cx="2174" cy="15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185366" name="Line 26"/>
            <p:cNvSpPr>
              <a:spLocks noChangeShapeType="1"/>
            </p:cNvSpPr>
            <p:nvPr/>
          </p:nvSpPr>
          <p:spPr bwMode="auto">
            <a:xfrm>
              <a:off x="2490" y="2840"/>
              <a:ext cx="464"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67" name="Line 27"/>
            <p:cNvSpPr>
              <a:spLocks noChangeShapeType="1"/>
            </p:cNvSpPr>
            <p:nvPr/>
          </p:nvSpPr>
          <p:spPr bwMode="auto">
            <a:xfrm flipV="1">
              <a:off x="2950" y="2684"/>
              <a:ext cx="0" cy="156"/>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68" name="Text Box 28"/>
            <p:cNvSpPr txBox="1">
              <a:spLocks noChangeArrowheads="1"/>
            </p:cNvSpPr>
            <p:nvPr/>
          </p:nvSpPr>
          <p:spPr bwMode="auto">
            <a:xfrm>
              <a:off x="2603" y="2812"/>
              <a:ext cx="23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in</a:t>
              </a:r>
              <a:endParaRPr lang="el-GR" altLang="en-US" sz="1800" baseline="-25000">
                <a:solidFill>
                  <a:srgbClr val="000000"/>
                </a:solidFill>
                <a:cs typeface="Arial" pitchFamily="34" charset="0"/>
              </a:endParaRPr>
            </a:p>
          </p:txBody>
        </p:sp>
        <p:sp>
          <p:nvSpPr>
            <p:cNvPr id="185369" name="Line 29"/>
            <p:cNvSpPr>
              <a:spLocks noChangeShapeType="1"/>
            </p:cNvSpPr>
            <p:nvPr/>
          </p:nvSpPr>
          <p:spPr bwMode="auto">
            <a:xfrm flipV="1">
              <a:off x="3044" y="2590"/>
              <a:ext cx="315" cy="227"/>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70" name="Line 30"/>
            <p:cNvSpPr>
              <a:spLocks noChangeShapeType="1"/>
            </p:cNvSpPr>
            <p:nvPr/>
          </p:nvSpPr>
          <p:spPr bwMode="auto">
            <a:xfrm flipH="1" flipV="1">
              <a:off x="2949" y="2681"/>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71" name="Line 31"/>
            <p:cNvSpPr>
              <a:spLocks noChangeShapeType="1"/>
            </p:cNvSpPr>
            <p:nvPr/>
          </p:nvSpPr>
          <p:spPr bwMode="auto">
            <a:xfrm flipH="1" flipV="1">
              <a:off x="3273" y="2461"/>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72" name="Text Box 32"/>
            <p:cNvSpPr txBox="1">
              <a:spLocks noChangeArrowheads="1"/>
            </p:cNvSpPr>
            <p:nvPr/>
          </p:nvSpPr>
          <p:spPr bwMode="auto">
            <a:xfrm rot="-2170826">
              <a:off x="3250" y="2618"/>
              <a:ext cx="28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out</a:t>
              </a:r>
              <a:endParaRPr lang="el-GR" altLang="en-US" sz="1800" baseline="-25000">
                <a:solidFill>
                  <a:srgbClr val="000000"/>
                </a:solidFill>
                <a:cs typeface="Arial" pitchFamily="34" charset="0"/>
              </a:endParaRPr>
            </a:p>
          </p:txBody>
        </p:sp>
      </p:grpSp>
      <p:grpSp>
        <p:nvGrpSpPr>
          <p:cNvPr id="2925601" name="Group 33"/>
          <p:cNvGrpSpPr>
            <a:grpSpLocks/>
          </p:cNvGrpSpPr>
          <p:nvPr/>
        </p:nvGrpSpPr>
        <p:grpSpPr bwMode="auto">
          <a:xfrm>
            <a:off x="606425" y="9525"/>
            <a:ext cx="7016750" cy="3062288"/>
            <a:chOff x="382" y="6"/>
            <a:chExt cx="4420" cy="1929"/>
          </a:xfrm>
        </p:grpSpPr>
        <p:grpSp>
          <p:nvGrpSpPr>
            <p:cNvPr id="185355" name="Group 34"/>
            <p:cNvGrpSpPr>
              <a:grpSpLocks/>
            </p:cNvGrpSpPr>
            <p:nvPr/>
          </p:nvGrpSpPr>
          <p:grpSpPr bwMode="auto">
            <a:xfrm>
              <a:off x="382" y="6"/>
              <a:ext cx="4420" cy="1555"/>
              <a:chOff x="505" y="710"/>
              <a:chExt cx="4420" cy="1555"/>
            </a:xfrm>
          </p:grpSpPr>
          <p:sp>
            <p:nvSpPr>
              <p:cNvPr id="185363" name="Line 35"/>
              <p:cNvSpPr>
                <a:spLocks noChangeShapeType="1"/>
              </p:cNvSpPr>
              <p:nvPr/>
            </p:nvSpPr>
            <p:spPr bwMode="auto">
              <a:xfrm flipH="1">
                <a:off x="505" y="2265"/>
                <a:ext cx="224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64" name="Line 36"/>
              <p:cNvSpPr>
                <a:spLocks noChangeShapeType="1"/>
              </p:cNvSpPr>
              <p:nvPr/>
            </p:nvSpPr>
            <p:spPr bwMode="auto">
              <a:xfrm flipV="1">
                <a:off x="2751" y="710"/>
                <a:ext cx="2174" cy="15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185356" name="Line 37"/>
            <p:cNvSpPr>
              <a:spLocks noChangeShapeType="1"/>
            </p:cNvSpPr>
            <p:nvPr/>
          </p:nvSpPr>
          <p:spPr bwMode="auto">
            <a:xfrm>
              <a:off x="2488" y="1716"/>
              <a:ext cx="144"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57" name="Line 38"/>
            <p:cNvSpPr>
              <a:spLocks noChangeShapeType="1"/>
            </p:cNvSpPr>
            <p:nvPr/>
          </p:nvSpPr>
          <p:spPr bwMode="auto">
            <a:xfrm flipV="1">
              <a:off x="2628" y="1560"/>
              <a:ext cx="0" cy="156"/>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58" name="Text Box 39"/>
            <p:cNvSpPr txBox="1">
              <a:spLocks noChangeArrowheads="1"/>
            </p:cNvSpPr>
            <p:nvPr/>
          </p:nvSpPr>
          <p:spPr bwMode="auto">
            <a:xfrm>
              <a:off x="2480" y="1704"/>
              <a:ext cx="23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in</a:t>
              </a:r>
              <a:endParaRPr lang="el-GR" altLang="en-US" sz="1800" baseline="-25000">
                <a:solidFill>
                  <a:srgbClr val="000000"/>
                </a:solidFill>
                <a:cs typeface="Arial" pitchFamily="34" charset="0"/>
              </a:endParaRPr>
            </a:p>
          </p:txBody>
        </p:sp>
        <p:sp>
          <p:nvSpPr>
            <p:cNvPr id="185359" name="Line 40"/>
            <p:cNvSpPr>
              <a:spLocks noChangeShapeType="1"/>
            </p:cNvSpPr>
            <p:nvPr/>
          </p:nvSpPr>
          <p:spPr bwMode="auto">
            <a:xfrm flipV="1">
              <a:off x="2722" y="1466"/>
              <a:ext cx="315" cy="227"/>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60" name="Line 41"/>
            <p:cNvSpPr>
              <a:spLocks noChangeShapeType="1"/>
            </p:cNvSpPr>
            <p:nvPr/>
          </p:nvSpPr>
          <p:spPr bwMode="auto">
            <a:xfrm flipH="1" flipV="1">
              <a:off x="2627" y="1557"/>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61" name="Line 42"/>
            <p:cNvSpPr>
              <a:spLocks noChangeShapeType="1"/>
            </p:cNvSpPr>
            <p:nvPr/>
          </p:nvSpPr>
          <p:spPr bwMode="auto">
            <a:xfrm flipH="1" flipV="1">
              <a:off x="2951" y="1337"/>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5362" name="Text Box 43"/>
            <p:cNvSpPr txBox="1">
              <a:spLocks noChangeArrowheads="1"/>
            </p:cNvSpPr>
            <p:nvPr/>
          </p:nvSpPr>
          <p:spPr bwMode="auto">
            <a:xfrm rot="-2170826">
              <a:off x="2928" y="1494"/>
              <a:ext cx="28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out</a:t>
              </a:r>
              <a:endParaRPr lang="el-GR" altLang="en-US" sz="1800" baseline="-25000">
                <a:solidFill>
                  <a:srgbClr val="000000"/>
                </a:solidFill>
                <a:cs typeface="Arial" pitchFamily="34" charset="0"/>
              </a:endParaRPr>
            </a:p>
          </p:txBody>
        </p:sp>
      </p:grpSp>
      <p:sp>
        <p:nvSpPr>
          <p:cNvPr id="185354" name="Text Box 44"/>
          <p:cNvSpPr txBox="1">
            <a:spLocks noChangeArrowheads="1"/>
          </p:cNvSpPr>
          <p:nvPr/>
        </p:nvSpPr>
        <p:spPr bwMode="auto">
          <a:xfrm>
            <a:off x="4413250" y="2736850"/>
            <a:ext cx="3159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l-GR" altLang="en-US" sz="1800">
                <a:solidFill>
                  <a:srgbClr val="000000"/>
                </a:solidFill>
                <a:cs typeface="Arial" pitchFamily="34" charset="0"/>
              </a:rPr>
              <a:t>μ</a:t>
            </a:r>
          </a:p>
        </p:txBody>
      </p:sp>
    </p:spTree>
    <p:extLst>
      <p:ext uri="{BB962C8B-B14F-4D97-AF65-F5344CB8AC3E}">
        <p14:creationId xmlns:p14="http://schemas.microsoft.com/office/powerpoint/2010/main" val="19174818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925590"/>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2925577"/>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925601"/>
                                        </p:tgtEl>
                                        <p:attrNameLst>
                                          <p:attrName>style.visibility</p:attrName>
                                        </p:attrNameLst>
                                      </p:cBhvr>
                                      <p:to>
                                        <p:strVal val="visible"/>
                                      </p:to>
                                    </p:set>
                                  </p:childTnLst>
                                </p:cTn>
                              </p:par>
                              <p:par>
                                <p:cTn id="13" presetID="1" presetClass="exit" presetSubtype="0" fill="hold" nodeType="withEffect">
                                  <p:stCondLst>
                                    <p:cond delay="0"/>
                                  </p:stCondLst>
                                  <p:childTnLst>
                                    <p:set>
                                      <p:cBhvr>
                                        <p:cTn id="14" dur="1" fill="hold">
                                          <p:stCondLst>
                                            <p:cond delay="0"/>
                                          </p:stCondLst>
                                        </p:cTn>
                                        <p:tgtEl>
                                          <p:spTgt spid="292559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Grp="1" noChangeArrowheads="1"/>
          </p:cNvSpPr>
          <p:nvPr>
            <p:ph type="title"/>
          </p:nvPr>
        </p:nvSpPr>
        <p:spPr>
          <a:xfrm>
            <a:off x="457200" y="20638"/>
            <a:ext cx="8229600" cy="1143000"/>
          </a:xfrm>
        </p:spPr>
        <p:txBody>
          <a:bodyPr/>
          <a:lstStyle/>
          <a:p>
            <a:pPr eaLnBrk="1" hangingPunct="1"/>
            <a:r>
              <a:rPr lang="en-US" altLang="en-US" smtClean="0">
                <a:solidFill>
                  <a:schemeClr val="tx1"/>
                </a:solidFill>
              </a:rPr>
              <a:t>Response to dehydration</a:t>
            </a:r>
          </a:p>
        </p:txBody>
      </p:sp>
      <p:pic>
        <p:nvPicPr>
          <p:cNvPr id="135171"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3425" y="1104900"/>
            <a:ext cx="7677150" cy="575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 name="Text Box 7"/>
          <p:cNvSpPr txBox="1">
            <a:spLocks noChangeArrowheads="1"/>
          </p:cNvSpPr>
          <p:nvPr/>
        </p:nvSpPr>
        <p:spPr bwMode="auto">
          <a:xfrm>
            <a:off x="0" y="6491288"/>
            <a:ext cx="473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www.proteros.de</a:t>
            </a:r>
          </a:p>
        </p:txBody>
      </p:sp>
    </p:spTree>
    <p:extLst>
      <p:ext uri="{BB962C8B-B14F-4D97-AF65-F5344CB8AC3E}">
        <p14:creationId xmlns:p14="http://schemas.microsoft.com/office/powerpoint/2010/main" val="1051871052"/>
      </p:ext>
    </p:extLst>
  </p:cSld>
  <p:clrMapOvr>
    <a:masterClrMapping/>
  </p:clrMapOvr>
  <p:transition/>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20638"/>
            <a:ext cx="8229600" cy="1143000"/>
          </a:xfrm>
        </p:spPr>
        <p:txBody>
          <a:bodyPr/>
          <a:lstStyle/>
          <a:p>
            <a:pPr eaLnBrk="1" hangingPunct="1"/>
            <a:r>
              <a:rPr lang="en-US" altLang="en-US" smtClean="0">
                <a:solidFill>
                  <a:schemeClr val="tx1"/>
                </a:solidFill>
              </a:rPr>
              <a:t>Response to dehydration</a:t>
            </a:r>
          </a:p>
        </p:txBody>
      </p:sp>
      <p:pic>
        <p:nvPicPr>
          <p:cNvPr id="136195"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3425" y="1104900"/>
            <a:ext cx="7677150" cy="575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6" name="Text Box 7"/>
          <p:cNvSpPr txBox="1">
            <a:spLocks noChangeArrowheads="1"/>
          </p:cNvSpPr>
          <p:nvPr/>
        </p:nvSpPr>
        <p:spPr bwMode="auto">
          <a:xfrm>
            <a:off x="0" y="6491288"/>
            <a:ext cx="473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www.proteros.de</a:t>
            </a:r>
          </a:p>
        </p:txBody>
      </p:sp>
    </p:spTree>
    <p:extLst>
      <p:ext uri="{BB962C8B-B14F-4D97-AF65-F5344CB8AC3E}">
        <p14:creationId xmlns:p14="http://schemas.microsoft.com/office/powerpoint/2010/main" val="141453146"/>
      </p:ext>
    </p:extLst>
  </p:cSld>
  <p:clrMapOvr>
    <a:masterClrMapping/>
  </p:clrMapOvr>
  <p:transition/>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457200" y="20638"/>
            <a:ext cx="8229600" cy="1143000"/>
          </a:xfrm>
        </p:spPr>
        <p:txBody>
          <a:bodyPr/>
          <a:lstStyle/>
          <a:p>
            <a:pPr eaLnBrk="1" hangingPunct="1"/>
            <a:r>
              <a:rPr lang="en-US" altLang="en-US" smtClean="0">
                <a:solidFill>
                  <a:schemeClr val="tx1"/>
                </a:solidFill>
              </a:rPr>
              <a:t>Response to dehydration</a:t>
            </a:r>
          </a:p>
        </p:txBody>
      </p:sp>
      <p:pic>
        <p:nvPicPr>
          <p:cNvPr id="137219"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3425" y="1104900"/>
            <a:ext cx="7677150" cy="575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0" name="Text Box 7"/>
          <p:cNvSpPr txBox="1">
            <a:spLocks noChangeArrowheads="1"/>
          </p:cNvSpPr>
          <p:nvPr/>
        </p:nvSpPr>
        <p:spPr bwMode="auto">
          <a:xfrm>
            <a:off x="0" y="6491288"/>
            <a:ext cx="473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www.proteros.de</a:t>
            </a:r>
          </a:p>
        </p:txBody>
      </p:sp>
    </p:spTree>
    <p:extLst>
      <p:ext uri="{BB962C8B-B14F-4D97-AF65-F5344CB8AC3E}">
        <p14:creationId xmlns:p14="http://schemas.microsoft.com/office/powerpoint/2010/main" val="2586326043"/>
      </p:ext>
    </p:extLst>
  </p:cSld>
  <p:clrMapOvr>
    <a:masterClrMapping/>
  </p:clrMapOvr>
  <p:transition/>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a:xfrm>
            <a:off x="457200" y="20638"/>
            <a:ext cx="8229600" cy="1143000"/>
          </a:xfrm>
        </p:spPr>
        <p:txBody>
          <a:bodyPr/>
          <a:lstStyle/>
          <a:p>
            <a:pPr eaLnBrk="1" hangingPunct="1"/>
            <a:r>
              <a:rPr lang="en-US" altLang="en-US" smtClean="0">
                <a:solidFill>
                  <a:schemeClr val="tx1"/>
                </a:solidFill>
              </a:rPr>
              <a:t>Response to dehydration</a:t>
            </a:r>
          </a:p>
        </p:txBody>
      </p:sp>
      <p:pic>
        <p:nvPicPr>
          <p:cNvPr id="138243"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3425" y="1104900"/>
            <a:ext cx="7677150" cy="575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4" name="Text Box 7"/>
          <p:cNvSpPr txBox="1">
            <a:spLocks noChangeArrowheads="1"/>
          </p:cNvSpPr>
          <p:nvPr/>
        </p:nvSpPr>
        <p:spPr bwMode="auto">
          <a:xfrm>
            <a:off x="0" y="6491288"/>
            <a:ext cx="473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www.proteros.de</a:t>
            </a:r>
          </a:p>
        </p:txBody>
      </p:sp>
    </p:spTree>
    <p:extLst>
      <p:ext uri="{BB962C8B-B14F-4D97-AF65-F5344CB8AC3E}">
        <p14:creationId xmlns:p14="http://schemas.microsoft.com/office/powerpoint/2010/main" val="768226992"/>
      </p:ext>
    </p:extLst>
  </p:cSld>
  <p:clrMapOvr>
    <a:masterClrMapping/>
  </p:clrMapOvr>
  <p:transition/>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ChangeArrowheads="1"/>
          </p:cNvSpPr>
          <p:nvPr>
            <p:ph type="title"/>
          </p:nvPr>
        </p:nvSpPr>
        <p:spPr>
          <a:xfrm>
            <a:off x="457200" y="20638"/>
            <a:ext cx="8229600" cy="1143000"/>
          </a:xfrm>
        </p:spPr>
        <p:txBody>
          <a:bodyPr/>
          <a:lstStyle/>
          <a:p>
            <a:pPr eaLnBrk="1" hangingPunct="1"/>
            <a:r>
              <a:rPr lang="en-US" altLang="en-US" smtClean="0">
                <a:solidFill>
                  <a:schemeClr val="tx1"/>
                </a:solidFill>
              </a:rPr>
              <a:t>Response to dehydration</a:t>
            </a:r>
          </a:p>
        </p:txBody>
      </p:sp>
      <p:pic>
        <p:nvPicPr>
          <p:cNvPr id="139267"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3425" y="1104900"/>
            <a:ext cx="7677150" cy="575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68" name="Text Box 7"/>
          <p:cNvSpPr txBox="1">
            <a:spLocks noChangeArrowheads="1"/>
          </p:cNvSpPr>
          <p:nvPr/>
        </p:nvSpPr>
        <p:spPr bwMode="auto">
          <a:xfrm>
            <a:off x="0" y="6491288"/>
            <a:ext cx="473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www.proteros.de</a:t>
            </a:r>
          </a:p>
        </p:txBody>
      </p:sp>
    </p:spTree>
    <p:extLst>
      <p:ext uri="{BB962C8B-B14F-4D97-AF65-F5344CB8AC3E}">
        <p14:creationId xmlns:p14="http://schemas.microsoft.com/office/powerpoint/2010/main" val="1865571888"/>
      </p:ext>
    </p:extLst>
  </p:cSld>
  <p:clrMapOvr>
    <a:masterClrMapping/>
  </p:clrMapOvr>
  <p:transition/>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457200" y="20638"/>
            <a:ext cx="8229600" cy="1143000"/>
          </a:xfrm>
        </p:spPr>
        <p:txBody>
          <a:bodyPr/>
          <a:lstStyle/>
          <a:p>
            <a:pPr eaLnBrk="1" hangingPunct="1"/>
            <a:r>
              <a:rPr lang="en-US" altLang="en-US" smtClean="0">
                <a:solidFill>
                  <a:schemeClr val="tx1"/>
                </a:solidFill>
              </a:rPr>
              <a:t>Ostwald Ripening</a:t>
            </a:r>
          </a:p>
        </p:txBody>
      </p:sp>
      <p:pic>
        <p:nvPicPr>
          <p:cNvPr id="140291" name="Picture 2" descr="http://xray.bmc.uu.se/terese/images/43.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47788" y="1128713"/>
            <a:ext cx="6383337" cy="537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2" name="Rectangle 1"/>
          <p:cNvSpPr>
            <a:spLocks noChangeArrowheads="1"/>
          </p:cNvSpPr>
          <p:nvPr/>
        </p:nvSpPr>
        <p:spPr bwMode="auto">
          <a:xfrm>
            <a:off x="0" y="6470650"/>
            <a:ext cx="611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latin typeface="Courier New" pitchFamily="49" charset="0"/>
                <a:cs typeface="Courier New" pitchFamily="49" charset="0"/>
              </a:rPr>
              <a:t>http://xray.bmc.uu.se/terese/tutorial6.html</a:t>
            </a:r>
          </a:p>
        </p:txBody>
      </p:sp>
    </p:spTree>
    <p:extLst>
      <p:ext uri="{BB962C8B-B14F-4D97-AF65-F5344CB8AC3E}">
        <p14:creationId xmlns:p14="http://schemas.microsoft.com/office/powerpoint/2010/main" val="2394347530"/>
      </p:ext>
    </p:extLst>
  </p:cSld>
  <p:clrMapOvr>
    <a:masterClrMapping/>
  </p:clrMapOvr>
  <p:transition/>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528638" y="4743450"/>
            <a:ext cx="7945437"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600">
                <a:ea typeface="MS PGothic" pitchFamily="34" charset="-128"/>
              </a:rPr>
              <a:t>Efremov, R. G. &amp; Sazanov, L. A. (2011)."Structure of the membrane domain of respiratory complex I", </a:t>
            </a:r>
            <a:r>
              <a:rPr lang="en-US" altLang="en-US" sz="1600" i="1">
                <a:ea typeface="MS PGothic" pitchFamily="34" charset="-128"/>
              </a:rPr>
              <a:t>Nature</a:t>
            </a:r>
            <a:r>
              <a:rPr lang="en-US" altLang="en-US" sz="1600">
                <a:ea typeface="MS PGothic" pitchFamily="34" charset="-128"/>
              </a:rPr>
              <a:t> </a:t>
            </a:r>
            <a:r>
              <a:rPr lang="en-US" altLang="en-US" sz="1600" b="1">
                <a:ea typeface="MS PGothic" pitchFamily="34" charset="-128"/>
              </a:rPr>
              <a:t>476</a:t>
            </a:r>
            <a:r>
              <a:rPr lang="en-US" altLang="en-US" sz="1600">
                <a:ea typeface="MS PGothic" pitchFamily="34" charset="-128"/>
              </a:rPr>
              <a:t>, 414-420. </a:t>
            </a:r>
          </a:p>
          <a:p>
            <a:pPr eaLnBrk="1" hangingPunct="1">
              <a:spcBef>
                <a:spcPct val="0"/>
              </a:spcBef>
              <a:buFontTx/>
              <a:buNone/>
            </a:pPr>
            <a:r>
              <a:rPr lang="en-US" altLang="en-US" sz="1400">
                <a:ea typeface="MS PGothic" pitchFamily="34" charset="-128"/>
              </a:rPr>
              <a:t>“To improve diffraction properties, crystals were slowly cooled to 4 C, placed into micro-dialysis buttons, and mother liquor was exchanged by dialysis for 0.1 M sodium acetate (pH 4.8), 0.15 M sodium tartrate (pH 5.0), 30% PEG4000, 0.1% sodium cholate and 12.5% glycerol over a period of 5 days.”</a:t>
            </a:r>
          </a:p>
        </p:txBody>
      </p:sp>
      <p:sp>
        <p:nvSpPr>
          <p:cNvPr id="141315" name="Title 1"/>
          <p:cNvSpPr>
            <a:spLocks noGrp="1"/>
          </p:cNvSpPr>
          <p:nvPr>
            <p:ph type="title"/>
          </p:nvPr>
        </p:nvSpPr>
        <p:spPr/>
        <p:txBody>
          <a:bodyPr/>
          <a:lstStyle/>
          <a:p>
            <a:r>
              <a:rPr lang="en-US" altLang="en-US" smtClean="0"/>
              <a:t>… but does it work for membrane proteins?</a:t>
            </a:r>
          </a:p>
        </p:txBody>
      </p:sp>
      <p:sp>
        <p:nvSpPr>
          <p:cNvPr id="141316" name="Content Placeholder 2"/>
          <p:cNvSpPr>
            <a:spLocks noGrp="1"/>
          </p:cNvSpPr>
          <p:nvPr>
            <p:ph idx="1"/>
          </p:nvPr>
        </p:nvSpPr>
        <p:spPr>
          <a:xfrm>
            <a:off x="457200" y="1728788"/>
            <a:ext cx="8229600" cy="3040062"/>
          </a:xfrm>
        </p:spPr>
        <p:txBody>
          <a:bodyPr/>
          <a:lstStyle/>
          <a:p>
            <a:pPr marL="0" indent="0">
              <a:buFontTx/>
              <a:buNone/>
            </a:pPr>
            <a:r>
              <a:rPr lang="en-US" altLang="en-US" sz="1600" b="1" smtClean="0"/>
              <a:t>CCP4BB:</a:t>
            </a:r>
            <a:endParaRPr lang="en-US" altLang="en-US" sz="1400" smtClean="0"/>
          </a:p>
          <a:p>
            <a:pPr marL="0" indent="0">
              <a:buFontTx/>
              <a:buNone/>
            </a:pPr>
            <a:r>
              <a:rPr lang="en-US" altLang="en-US" sz="1400" smtClean="0"/>
              <a:t>“We used it for a large membrane protein complex and diffraction improved from ~7 to 2.7 A. The crystal is fished out and put into mother liquor solution in the button, sealed with dialysis membrane and the button is then placed into about 5 mls of mother liquor with slightly higher PEG concentration. Then you just exchange outside buffer every day or so for solutions containing higher concentrations of PEG. We went from ~9 to 30 % PEG4000 in about a week. You can easily observe crystal under microscope and if it cracks - you went too far/too quickly with PEG and need to use a bit less next time. Also, this method allows you to control all other components of the dehydrating solution - we needed to decrease salt concentration at the same time as increasing PEG. You can also introduce/increase cryo-protectant concentration at the same time. With these crystals, otherwise excellent dehydration machines already mentioned did not work, possibly because the process had to be really slow.”</a:t>
            </a:r>
          </a:p>
        </p:txBody>
      </p:sp>
      <p:sp>
        <p:nvSpPr>
          <p:cNvPr id="4" name="Oval 3"/>
          <p:cNvSpPr/>
          <p:nvPr/>
        </p:nvSpPr>
        <p:spPr>
          <a:xfrm>
            <a:off x="425450" y="5873750"/>
            <a:ext cx="1017588" cy="3429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 name="Oval 4"/>
          <p:cNvSpPr/>
          <p:nvPr/>
        </p:nvSpPr>
        <p:spPr>
          <a:xfrm>
            <a:off x="6735763" y="1968500"/>
            <a:ext cx="1158875" cy="43815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 name="Oval 6"/>
          <p:cNvSpPr/>
          <p:nvPr/>
        </p:nvSpPr>
        <p:spPr>
          <a:xfrm>
            <a:off x="4070350" y="2882900"/>
            <a:ext cx="1466850" cy="3429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 name="Oval 7"/>
          <p:cNvSpPr/>
          <p:nvPr/>
        </p:nvSpPr>
        <p:spPr>
          <a:xfrm>
            <a:off x="482600" y="5218113"/>
            <a:ext cx="2943225" cy="3429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33956663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4" grpId="0" animBg="1"/>
      <p:bldP spid="5" grpId="0" animBg="1"/>
      <p:bldP spid="7" grpId="0" animBg="1"/>
      <p:bldP spid="8" grpId="0" animBg="1"/>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2"/>
          <p:cNvSpPr>
            <a:spLocks noGrp="1" noChangeArrowheads="1"/>
          </p:cNvSpPr>
          <p:nvPr>
            <p:ph type="title"/>
          </p:nvPr>
        </p:nvSpPr>
        <p:spPr>
          <a:xfrm>
            <a:off x="0" y="0"/>
            <a:ext cx="9144000" cy="1427163"/>
          </a:xfrm>
        </p:spPr>
        <p:txBody>
          <a:bodyPr/>
          <a:lstStyle/>
          <a:p>
            <a:pPr eaLnBrk="1" hangingPunct="1"/>
            <a:r>
              <a:rPr lang="en-US" altLang="en-US" sz="6000" dirty="0" smtClean="0"/>
              <a:t>At the </a:t>
            </a:r>
            <a:r>
              <a:rPr lang="en-US" altLang="en-US" sz="6000" dirty="0" err="1" smtClean="0"/>
              <a:t>beamline</a:t>
            </a:r>
            <a:r>
              <a:rPr lang="en-US" altLang="en-US" sz="6000" dirty="0" smtClean="0"/>
              <a:t>…</a:t>
            </a:r>
          </a:p>
        </p:txBody>
      </p:sp>
      <p:sp>
        <p:nvSpPr>
          <p:cNvPr id="2290691" name="Rectangle 3"/>
          <p:cNvSpPr>
            <a:spLocks noGrp="1" noChangeArrowheads="1"/>
          </p:cNvSpPr>
          <p:nvPr>
            <p:ph type="body" idx="1"/>
          </p:nvPr>
        </p:nvSpPr>
        <p:spPr>
          <a:xfrm>
            <a:off x="457200" y="1600200"/>
            <a:ext cx="8686800" cy="4976813"/>
          </a:xfrm>
        </p:spPr>
        <p:txBody>
          <a:bodyPr/>
          <a:lstStyle/>
          <a:p>
            <a:r>
              <a:rPr lang="en-US" altLang="en-US" sz="4000" dirty="0" smtClean="0"/>
              <a:t>Resolution</a:t>
            </a:r>
          </a:p>
          <a:p>
            <a:pPr lvl="1" eaLnBrk="1" hangingPunct="1">
              <a:buFontTx/>
              <a:buNone/>
            </a:pPr>
            <a:r>
              <a:rPr lang="en-US" altLang="en-US" sz="3600" dirty="0">
                <a:solidFill>
                  <a:srgbClr val="EA0000"/>
                </a:solidFill>
              </a:rPr>
              <a:t>p</a:t>
            </a:r>
            <a:r>
              <a:rPr lang="en-US" altLang="en-US" sz="3600" dirty="0" smtClean="0">
                <a:solidFill>
                  <a:srgbClr val="EA0000"/>
                </a:solidFill>
              </a:rPr>
              <a:t>roblem: background</a:t>
            </a:r>
          </a:p>
          <a:p>
            <a:pPr lvl="1" eaLnBrk="1" hangingPunct="1">
              <a:buFontTx/>
              <a:buNone/>
            </a:pPr>
            <a:r>
              <a:rPr lang="en-US" altLang="en-US" sz="3600" dirty="0" smtClean="0">
                <a:solidFill>
                  <a:srgbClr val="008000"/>
                </a:solidFill>
              </a:rPr>
              <a:t>solution: </a:t>
            </a:r>
            <a:r>
              <a:rPr lang="en-US" altLang="en-US" sz="3200" dirty="0" smtClean="0">
                <a:solidFill>
                  <a:srgbClr val="008000"/>
                </a:solidFill>
              </a:rPr>
              <a:t>use as few pixels as possible</a:t>
            </a:r>
          </a:p>
          <a:p>
            <a:pPr eaLnBrk="1" hangingPunct="1"/>
            <a:r>
              <a:rPr lang="en-US" altLang="en-US" sz="4000" dirty="0" smtClean="0"/>
              <a:t>Phases</a:t>
            </a:r>
          </a:p>
          <a:p>
            <a:pPr lvl="1" eaLnBrk="1" hangingPunct="1">
              <a:buFontTx/>
              <a:buNone/>
            </a:pPr>
            <a:r>
              <a:rPr lang="en-US" altLang="en-US" sz="3600" dirty="0" smtClean="0">
                <a:solidFill>
                  <a:srgbClr val="EA0000"/>
                </a:solidFill>
              </a:rPr>
              <a:t>problem: fractional errors</a:t>
            </a:r>
          </a:p>
          <a:p>
            <a:pPr lvl="1" eaLnBrk="1" hangingPunct="1">
              <a:buFontTx/>
              <a:buNone/>
            </a:pPr>
            <a:r>
              <a:rPr lang="en-US" altLang="en-US" sz="3600" dirty="0" smtClean="0">
                <a:solidFill>
                  <a:srgbClr val="008000"/>
                </a:solidFill>
              </a:rPr>
              <a:t>solution: </a:t>
            </a:r>
            <a:r>
              <a:rPr lang="en-US" altLang="en-US" sz="3200" dirty="0" smtClean="0">
                <a:solidFill>
                  <a:srgbClr val="008000"/>
                </a:solidFill>
              </a:rPr>
              <a:t>use as many pixels as possible</a:t>
            </a:r>
          </a:p>
          <a:p>
            <a:pPr lvl="1" eaLnBrk="1" hangingPunct="1">
              <a:buFontTx/>
              <a:buNone/>
            </a:pPr>
            <a:endParaRPr lang="en-US" altLang="en-US" sz="3200" dirty="0" smtClean="0">
              <a:solidFill>
                <a:srgbClr val="008000"/>
              </a:solidFill>
            </a:endParaRPr>
          </a:p>
        </p:txBody>
      </p:sp>
    </p:spTree>
    <p:extLst>
      <p:ext uri="{BB962C8B-B14F-4D97-AF65-F5344CB8AC3E}">
        <p14:creationId xmlns:p14="http://schemas.microsoft.com/office/powerpoint/2010/main" val="37362856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29069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90691">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90691">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90691">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290691">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29069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a:xfrm>
            <a:off x="685800" y="566738"/>
            <a:ext cx="7772400" cy="1143000"/>
          </a:xfrm>
        </p:spPr>
        <p:txBody>
          <a:bodyPr/>
          <a:lstStyle/>
          <a:p>
            <a:pPr eaLnBrk="1" hangingPunct="1"/>
            <a:r>
              <a:rPr lang="en-US" altLang="en-US" sz="4800" smtClean="0"/>
              <a:t>beam size vs xtal size</a:t>
            </a:r>
          </a:p>
        </p:txBody>
      </p:sp>
      <p:sp>
        <p:nvSpPr>
          <p:cNvPr id="302083" name="Text Box 3"/>
          <p:cNvSpPr txBox="1">
            <a:spLocks noChangeArrowheads="1"/>
          </p:cNvSpPr>
          <p:nvPr/>
        </p:nvSpPr>
        <p:spPr bwMode="auto">
          <a:xfrm>
            <a:off x="533400" y="1771650"/>
            <a:ext cx="8610600" cy="80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spcBef>
                <a:spcPct val="20000"/>
              </a:spcBef>
              <a:buChar char="•"/>
              <a:defRPr sz="3200">
                <a:solidFill>
                  <a:schemeClr val="tx1"/>
                </a:solidFill>
                <a:latin typeface="Arial" pitchFamily="34" charset="0"/>
              </a:defRPr>
            </a:lvl1pPr>
            <a:lvl2pPr marL="800100" indent="-34290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lvl="1" eaLnBrk="1" hangingPunct="1">
              <a:lnSpc>
                <a:spcPct val="130000"/>
              </a:lnSpc>
              <a:spcBef>
                <a:spcPct val="0"/>
              </a:spcBef>
              <a:buFontTx/>
              <a:buAutoNum type="arabicPeriod"/>
            </a:pPr>
            <a:r>
              <a:rPr lang="en-US" altLang="en-US" sz="3600">
                <a:solidFill>
                  <a:srgbClr val="000000"/>
                </a:solidFill>
                <a:cs typeface="Arial" pitchFamily="34" charset="0"/>
              </a:rPr>
              <a:t>   Put your crystal into the beam</a:t>
            </a:r>
          </a:p>
        </p:txBody>
      </p:sp>
    </p:spTree>
    <p:extLst>
      <p:ext uri="{BB962C8B-B14F-4D97-AF65-F5344CB8AC3E}">
        <p14:creationId xmlns:p14="http://schemas.microsoft.com/office/powerpoint/2010/main" val="343829993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0208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6" name="Picture 1"/>
          <p:cNvPicPr>
            <a:picLocks noChangeAspect="1" noChangeArrowheads="1"/>
          </p:cNvPicPr>
          <p:nvPr/>
        </p:nvPicPr>
        <p:blipFill>
          <a:blip r:embed="rId2">
            <a:extLst>
              <a:ext uri="{28A0092B-C50C-407E-A947-70E740481C1C}">
                <a14:useLocalDpi xmlns:a14="http://schemas.microsoft.com/office/drawing/2010/main" val="0"/>
              </a:ext>
            </a:extLst>
          </a:blip>
          <a:srcRect l="19391" t="11363" r="19391" b="6252"/>
          <a:stretch>
            <a:fillRect/>
          </a:stretch>
        </p:blipFill>
        <p:spPr bwMode="auto">
          <a:xfrm>
            <a:off x="598488" y="715963"/>
            <a:ext cx="7964487" cy="6027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5587" name="Title 1"/>
          <p:cNvSpPr>
            <a:spLocks noGrp="1"/>
          </p:cNvSpPr>
          <p:nvPr>
            <p:ph type="title"/>
          </p:nvPr>
        </p:nvSpPr>
        <p:spPr/>
        <p:txBody>
          <a:bodyPr/>
          <a:lstStyle/>
          <a:p>
            <a:pPr algn="l" eaLnBrk="1" hangingPunct="1"/>
            <a:r>
              <a:rPr lang="en-US" altLang="en-US" smtClean="0"/>
              <a:t>Get thee to a</a:t>
            </a:r>
            <a:br>
              <a:rPr lang="en-US" altLang="en-US" smtClean="0"/>
            </a:br>
            <a:r>
              <a:rPr lang="en-US" altLang="en-US" smtClean="0"/>
              <a:t> microbeam?</a:t>
            </a:r>
          </a:p>
        </p:txBody>
      </p:sp>
      <p:sp>
        <p:nvSpPr>
          <p:cNvPr id="195588" name="Rectangle 3"/>
          <p:cNvSpPr>
            <a:spLocks noChangeArrowheads="1"/>
          </p:cNvSpPr>
          <p:nvPr/>
        </p:nvSpPr>
        <p:spPr bwMode="auto">
          <a:xfrm>
            <a:off x="0" y="6278563"/>
            <a:ext cx="6350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600">
                <a:solidFill>
                  <a:srgbClr val="000000"/>
                </a:solidFill>
                <a:cs typeface="Arial" pitchFamily="34" charset="0"/>
              </a:rPr>
              <a:t>Evans </a:t>
            </a:r>
            <a:r>
              <a:rPr lang="en-US" altLang="en-US" sz="1600" i="1">
                <a:solidFill>
                  <a:srgbClr val="000000"/>
                </a:solidFill>
                <a:cs typeface="Arial" pitchFamily="34" charset="0"/>
              </a:rPr>
              <a:t>et al. </a:t>
            </a:r>
            <a:r>
              <a:rPr lang="en-US" altLang="en-US" sz="1600">
                <a:solidFill>
                  <a:srgbClr val="000000"/>
                </a:solidFill>
                <a:cs typeface="Arial" pitchFamily="34" charset="0"/>
              </a:rPr>
              <a:t>(2011)."Macromolecular microcrystallography", </a:t>
            </a:r>
            <a:r>
              <a:rPr lang="en-US" altLang="en-US" sz="1600" i="1">
                <a:solidFill>
                  <a:srgbClr val="000000"/>
                </a:solidFill>
                <a:cs typeface="Arial" pitchFamily="34" charset="0"/>
              </a:rPr>
              <a:t>Crystallography Reviews</a:t>
            </a:r>
            <a:r>
              <a:rPr lang="en-US" altLang="en-US" sz="1600">
                <a:solidFill>
                  <a:srgbClr val="000000"/>
                </a:solidFill>
                <a:cs typeface="Arial" pitchFamily="34" charset="0"/>
              </a:rPr>
              <a:t> </a:t>
            </a:r>
            <a:r>
              <a:rPr lang="en-US" altLang="en-US" sz="1600" b="1">
                <a:solidFill>
                  <a:srgbClr val="000000"/>
                </a:solidFill>
                <a:cs typeface="Arial" pitchFamily="34" charset="0"/>
              </a:rPr>
              <a:t>17</a:t>
            </a:r>
            <a:r>
              <a:rPr lang="en-US" altLang="en-US" sz="1600">
                <a:solidFill>
                  <a:srgbClr val="000000"/>
                </a:solidFill>
                <a:cs typeface="Arial" pitchFamily="34" charset="0"/>
              </a:rPr>
              <a:t>, 105-142. </a:t>
            </a:r>
          </a:p>
        </p:txBody>
      </p:sp>
      <p:sp>
        <p:nvSpPr>
          <p:cNvPr id="5" name="Rectangle 4"/>
          <p:cNvSpPr/>
          <p:nvPr/>
        </p:nvSpPr>
        <p:spPr>
          <a:xfrm>
            <a:off x="3576638" y="3481388"/>
            <a:ext cx="180975" cy="182562"/>
          </a:xfrm>
          <a:prstGeom prst="rect">
            <a:avLst/>
          </a:prstGeom>
          <a:noFill/>
          <a:ln>
            <a:solidFill>
              <a:srgbClr val="FF4F4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4F4F"/>
              </a:solidFill>
            </a:endParaRPr>
          </a:p>
        </p:txBody>
      </p:sp>
    </p:spTree>
    <p:extLst>
      <p:ext uri="{BB962C8B-B14F-4D97-AF65-F5344CB8AC3E}">
        <p14:creationId xmlns:p14="http://schemas.microsoft.com/office/powerpoint/2010/main" val="38689408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path" presetSubtype="0" accel="50000" decel="50000" fill="hold" grpId="0" nodeType="withEffect">
                                  <p:stCondLst>
                                    <p:cond delay="0"/>
                                  </p:stCondLst>
                                  <p:childTnLst>
                                    <p:animMotion origin="layout" path="M 2.77778E-6 1.85185E-6 C 0.00295 0.00023 0.00538 0.00301 0.00677 0.00694 L 0.00989 0.01666 C 0.01059 0.01875 0.01163 0.01991 0.01284 0.01991 C 0.01475 0.01991 0.01649 0.0169 0.01666 0.01273 C 0.01649 0.00949 0.01475 0.00625 0.01284 0.00625 C 0.01163 0.00625 0.01059 0.00764 0.00989 0.00949 L 0.00677 0.01898 C 0.00538 0.02315 0.00295 0.02592 2.77778E-6 0.02662 C -0.00313 0.02592 -0.00573 0.02315 -0.00712 0.01898 L -0.01007 0.00949 C -0.01077 0.00764 -0.01181 0.00625 -0.0132 0.00625 C -0.01511 0.00625 -0.01667 0.00949 -0.01667 0.01273 C -0.01667 0.0169 -0.01511 0.01991 -0.0132 0.01991 C -0.01181 0.01991 -0.01077 0.01875 -0.01007 0.01666 L -0.00712 0.00694 C -0.00573 0.00301 -0.00313 0.00023 2.77778E-6 1.85185E-6 Z " pathEditMode="relative" rAng="0" ptsTypes="fFffffFffFffffFff">
                                      <p:cBhvr>
                                        <p:cTn id="6" dur="5000" fill="hold"/>
                                        <p:tgtEl>
                                          <p:spTgt spid="5"/>
                                        </p:tgtEl>
                                        <p:attrNameLst>
                                          <p:attrName>ppt_x</p:attrName>
                                          <p:attrName>ppt_y</p:attrName>
                                        </p:attrNameLst>
                                      </p:cBhvr>
                                      <p:rCtr x="0" y="13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Oval 2"/>
          <p:cNvSpPr>
            <a:spLocks noChangeArrowheads="1"/>
          </p:cNvSpPr>
          <p:nvPr/>
        </p:nvSpPr>
        <p:spPr bwMode="auto">
          <a:xfrm>
            <a:off x="3219450" y="1277938"/>
            <a:ext cx="2755900" cy="4433887"/>
          </a:xfrm>
          <a:prstGeom prst="ellipse">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86371" name="Rectangle 3"/>
          <p:cNvSpPr>
            <a:spLocks noChangeArrowheads="1"/>
          </p:cNvSpPr>
          <p:nvPr/>
        </p:nvSpPr>
        <p:spPr bwMode="auto">
          <a:xfrm>
            <a:off x="3952875" y="2116138"/>
            <a:ext cx="1236663" cy="2970212"/>
          </a:xfrm>
          <a:prstGeom prst="rect">
            <a:avLst/>
          </a:prstGeom>
          <a:solidFill>
            <a:srgbClr val="FFD1E8"/>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endParaRPr>
          </a:p>
        </p:txBody>
      </p:sp>
      <p:sp>
        <p:nvSpPr>
          <p:cNvPr id="186372" name="Rectangle 4"/>
          <p:cNvSpPr>
            <a:spLocks noGrp="1" noChangeArrowheads="1"/>
          </p:cNvSpPr>
          <p:nvPr>
            <p:ph type="title"/>
          </p:nvPr>
        </p:nvSpPr>
        <p:spPr>
          <a:xfrm>
            <a:off x="457200" y="0"/>
            <a:ext cx="8229600" cy="1143000"/>
          </a:xfrm>
          <a:extLst>
            <a:ext uri="{909E8E84-426E-40DD-AFC4-6F175D3DCCD1}">
              <a14:hiddenFill xmlns:a14="http://schemas.microsoft.com/office/drawing/2010/main">
                <a:solidFill>
                  <a:schemeClr val="bg1"/>
                </a:solidFill>
              </a14:hiddenFill>
            </a:ext>
          </a:extLst>
        </p:spPr>
        <p:txBody>
          <a:bodyPr/>
          <a:lstStyle/>
          <a:p>
            <a:pPr eaLnBrk="1" hangingPunct="1"/>
            <a:r>
              <a:rPr lang="en-US" altLang="en-US" sz="5400" smtClean="0"/>
              <a:t>attenuation factor</a:t>
            </a:r>
          </a:p>
        </p:txBody>
      </p:sp>
      <p:sp>
        <p:nvSpPr>
          <p:cNvPr id="186373" name="Text Box 5"/>
          <p:cNvSpPr txBox="1">
            <a:spLocks noChangeArrowheads="1"/>
          </p:cNvSpPr>
          <p:nvPr/>
        </p:nvSpPr>
        <p:spPr bwMode="auto">
          <a:xfrm>
            <a:off x="82550" y="5381625"/>
            <a:ext cx="9034463" cy="1465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fr-FR" altLang="en-US" sz="1800">
                <a:solidFill>
                  <a:srgbClr val="000000"/>
                </a:solidFill>
              </a:rPr>
              <a:t>Bouguer, P.  (1729). </a:t>
            </a:r>
            <a:r>
              <a:rPr lang="fr-FR" altLang="en-US" sz="1800" i="1">
                <a:solidFill>
                  <a:srgbClr val="000000"/>
                </a:solidFill>
              </a:rPr>
              <a:t>Essai d'optique sur la gradation de la lumière</a:t>
            </a:r>
            <a:r>
              <a:rPr lang="fr-FR" altLang="en-US" sz="1800">
                <a:solidFill>
                  <a:srgbClr val="000000"/>
                </a:solidFill>
              </a:rPr>
              <a:t>.</a:t>
            </a:r>
          </a:p>
          <a:p>
            <a:pPr eaLnBrk="1" hangingPunct="1">
              <a:spcBef>
                <a:spcPct val="0"/>
              </a:spcBef>
              <a:buFontTx/>
              <a:buNone/>
            </a:pPr>
            <a:r>
              <a:rPr lang="fr-FR" altLang="en-US" sz="1800">
                <a:solidFill>
                  <a:srgbClr val="000000"/>
                </a:solidFill>
              </a:rPr>
              <a:t>Lambert, J. H.  (1760). </a:t>
            </a:r>
            <a:r>
              <a:rPr lang="fr-FR" altLang="en-US" sz="1800" i="1">
                <a:solidFill>
                  <a:srgbClr val="000000"/>
                </a:solidFill>
              </a:rPr>
              <a:t>Photometria: sive De mensura et gradibus luminis, colorum et umbrae</a:t>
            </a:r>
            <a:r>
              <a:rPr lang="fr-FR" altLang="en-US" sz="1800">
                <a:solidFill>
                  <a:srgbClr val="000000"/>
                </a:solidFill>
              </a:rPr>
              <a:t>. </a:t>
            </a:r>
            <a:r>
              <a:rPr lang="en-US" altLang="en-US" sz="1800">
                <a:solidFill>
                  <a:srgbClr val="000000"/>
                </a:solidFill>
              </a:rPr>
              <a:t>E. Klett.</a:t>
            </a:r>
          </a:p>
          <a:p>
            <a:pPr eaLnBrk="1" hangingPunct="1">
              <a:spcBef>
                <a:spcPct val="0"/>
              </a:spcBef>
              <a:buFontTx/>
              <a:buNone/>
            </a:pPr>
            <a:r>
              <a:rPr lang="en-US" altLang="en-US" sz="1800">
                <a:solidFill>
                  <a:srgbClr val="000000"/>
                </a:solidFill>
              </a:rPr>
              <a:t>Beer, A. (1852)."Bestimmung der Absorption des rothen Lichts in farbigen Flüssigkeiten", </a:t>
            </a:r>
            <a:r>
              <a:rPr lang="en-US" altLang="en-US" sz="1800" i="1">
                <a:solidFill>
                  <a:srgbClr val="000000"/>
                </a:solidFill>
              </a:rPr>
              <a:t>Ann. Phys. Chem</a:t>
            </a:r>
            <a:r>
              <a:rPr lang="en-US" altLang="en-US" sz="1800">
                <a:solidFill>
                  <a:srgbClr val="000000"/>
                </a:solidFill>
              </a:rPr>
              <a:t> </a:t>
            </a:r>
            <a:r>
              <a:rPr lang="en-US" altLang="en-US" sz="1800" b="1">
                <a:solidFill>
                  <a:srgbClr val="000000"/>
                </a:solidFill>
              </a:rPr>
              <a:t>86</a:t>
            </a:r>
            <a:r>
              <a:rPr lang="en-US" altLang="en-US" sz="1800">
                <a:solidFill>
                  <a:srgbClr val="000000"/>
                </a:solidFill>
              </a:rPr>
              <a:t>, 78-90. </a:t>
            </a:r>
          </a:p>
        </p:txBody>
      </p:sp>
      <p:sp>
        <p:nvSpPr>
          <p:cNvPr id="186374" name="Text Box 6"/>
          <p:cNvSpPr txBox="1">
            <a:spLocks noChangeArrowheads="1"/>
          </p:cNvSpPr>
          <p:nvPr/>
        </p:nvSpPr>
        <p:spPr bwMode="auto">
          <a:xfrm>
            <a:off x="5937250" y="4484688"/>
            <a:ext cx="3206750" cy="779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r>
              <a:rPr lang="en-US" altLang="en-US" sz="1800">
                <a:solidFill>
                  <a:srgbClr val="000000"/>
                </a:solidFill>
              </a:rPr>
              <a:t>A =          = exp[-</a:t>
            </a:r>
            <a:r>
              <a:rPr lang="el-GR" altLang="en-US" sz="1800">
                <a:solidFill>
                  <a:srgbClr val="000000"/>
                </a:solidFill>
                <a:cs typeface="Arial" pitchFamily="34" charset="0"/>
              </a:rPr>
              <a:t>μ</a:t>
            </a:r>
            <a:r>
              <a:rPr lang="en-US" altLang="en-US" sz="1800" baseline="-25000">
                <a:solidFill>
                  <a:srgbClr val="000000"/>
                </a:solidFill>
                <a:cs typeface="Arial" pitchFamily="34" charset="0"/>
              </a:rPr>
              <a:t>xtal</a:t>
            </a:r>
            <a:r>
              <a:rPr lang="en-US" altLang="en-US" sz="1800">
                <a:solidFill>
                  <a:srgbClr val="000000"/>
                </a:solidFill>
                <a:cs typeface="Arial" pitchFamily="34" charset="0"/>
              </a:rPr>
              <a:t>(</a:t>
            </a:r>
            <a:r>
              <a:rPr lang="en-US" altLang="en-US" sz="1800">
                <a:solidFill>
                  <a:srgbClr val="000000"/>
                </a:solidFill>
              </a:rPr>
              <a:t>t</a:t>
            </a:r>
            <a:r>
              <a:rPr lang="en-US" altLang="en-US" sz="1800" baseline="-25000">
                <a:solidFill>
                  <a:srgbClr val="000000"/>
                </a:solidFill>
              </a:rPr>
              <a:t>xi</a:t>
            </a:r>
            <a:r>
              <a:rPr lang="en-US" altLang="en-US" sz="1800">
                <a:solidFill>
                  <a:srgbClr val="000000"/>
                </a:solidFill>
              </a:rPr>
              <a:t>+ t</a:t>
            </a:r>
            <a:r>
              <a:rPr lang="en-US" altLang="en-US" sz="1800" baseline="-25000">
                <a:solidFill>
                  <a:srgbClr val="000000"/>
                </a:solidFill>
              </a:rPr>
              <a:t>xo</a:t>
            </a:r>
            <a:r>
              <a:rPr lang="en-US" altLang="en-US" sz="1800">
                <a:solidFill>
                  <a:srgbClr val="000000"/>
                </a:solidFill>
              </a:rPr>
              <a:t>)</a:t>
            </a:r>
          </a:p>
          <a:p>
            <a:pPr eaLnBrk="1" hangingPunct="1">
              <a:spcBef>
                <a:spcPct val="50000"/>
              </a:spcBef>
              <a:buFontTx/>
              <a:buNone/>
            </a:pPr>
            <a:r>
              <a:rPr lang="en-US" altLang="en-US" sz="1800">
                <a:solidFill>
                  <a:srgbClr val="000000"/>
                </a:solidFill>
              </a:rPr>
              <a:t>                    -</a:t>
            </a:r>
            <a:r>
              <a:rPr lang="el-GR" altLang="en-US" sz="1800">
                <a:solidFill>
                  <a:srgbClr val="000000"/>
                </a:solidFill>
                <a:cs typeface="Arial" pitchFamily="34" charset="0"/>
              </a:rPr>
              <a:t>μ</a:t>
            </a:r>
            <a:r>
              <a:rPr lang="en-US" altLang="en-US" sz="1800" baseline="-25000">
                <a:solidFill>
                  <a:srgbClr val="000000"/>
                </a:solidFill>
                <a:cs typeface="Arial" pitchFamily="34" charset="0"/>
              </a:rPr>
              <a:t>solvent</a:t>
            </a:r>
            <a:r>
              <a:rPr lang="en-US" altLang="en-US" sz="1800">
                <a:solidFill>
                  <a:srgbClr val="000000"/>
                </a:solidFill>
                <a:cs typeface="Arial" pitchFamily="34" charset="0"/>
              </a:rPr>
              <a:t>(t</a:t>
            </a:r>
            <a:r>
              <a:rPr lang="en-US" altLang="en-US" sz="1800" baseline="-25000">
                <a:solidFill>
                  <a:srgbClr val="000000"/>
                </a:solidFill>
                <a:cs typeface="Arial" pitchFamily="34" charset="0"/>
              </a:rPr>
              <a:t>si</a:t>
            </a:r>
            <a:r>
              <a:rPr lang="en-US" altLang="en-US" sz="1800">
                <a:solidFill>
                  <a:srgbClr val="000000"/>
                </a:solidFill>
                <a:cs typeface="Arial" pitchFamily="34" charset="0"/>
              </a:rPr>
              <a:t> + t</a:t>
            </a:r>
            <a:r>
              <a:rPr lang="en-US" altLang="en-US" sz="1800" baseline="-25000">
                <a:solidFill>
                  <a:srgbClr val="000000"/>
                </a:solidFill>
                <a:cs typeface="Arial" pitchFamily="34" charset="0"/>
              </a:rPr>
              <a:t>so</a:t>
            </a:r>
            <a:r>
              <a:rPr lang="en-US" altLang="en-US" sz="1800">
                <a:solidFill>
                  <a:srgbClr val="000000"/>
                </a:solidFill>
                <a:cs typeface="Arial" pitchFamily="34" charset="0"/>
              </a:rPr>
              <a:t>)</a:t>
            </a:r>
            <a:r>
              <a:rPr lang="en-US" altLang="en-US" sz="1800">
                <a:solidFill>
                  <a:srgbClr val="000000"/>
                </a:solidFill>
              </a:rPr>
              <a:t>]</a:t>
            </a:r>
          </a:p>
        </p:txBody>
      </p:sp>
      <p:grpSp>
        <p:nvGrpSpPr>
          <p:cNvPr id="186375" name="Group 7"/>
          <p:cNvGrpSpPr>
            <a:grpSpLocks/>
          </p:cNvGrpSpPr>
          <p:nvPr/>
        </p:nvGrpSpPr>
        <p:grpSpPr bwMode="auto">
          <a:xfrm>
            <a:off x="6357938" y="4210050"/>
            <a:ext cx="627062" cy="806450"/>
            <a:chOff x="4005" y="2652"/>
            <a:chExt cx="395" cy="508"/>
          </a:xfrm>
        </p:grpSpPr>
        <p:sp>
          <p:nvSpPr>
            <p:cNvPr id="186429" name="Text Box 8"/>
            <p:cNvSpPr txBox="1">
              <a:spLocks noChangeArrowheads="1"/>
            </p:cNvSpPr>
            <p:nvPr/>
          </p:nvSpPr>
          <p:spPr bwMode="auto">
            <a:xfrm>
              <a:off x="4005" y="2652"/>
              <a:ext cx="395" cy="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lnSpc>
                  <a:spcPct val="130000"/>
                </a:lnSpc>
                <a:spcBef>
                  <a:spcPct val="0"/>
                </a:spcBef>
                <a:buFontTx/>
                <a:buNone/>
              </a:pPr>
              <a:r>
                <a:rPr lang="en-US" altLang="en-US" sz="1800">
                  <a:solidFill>
                    <a:srgbClr val="000000"/>
                  </a:solidFill>
                </a:rPr>
                <a:t>I</a:t>
              </a:r>
              <a:r>
                <a:rPr lang="en-US" altLang="en-US" sz="1800" baseline="-25000">
                  <a:solidFill>
                    <a:srgbClr val="000000"/>
                  </a:solidFill>
                </a:rPr>
                <a:t>T</a:t>
              </a:r>
            </a:p>
            <a:p>
              <a:pPr algn="ctr" eaLnBrk="1" hangingPunct="1">
                <a:lnSpc>
                  <a:spcPct val="130000"/>
                </a:lnSpc>
                <a:spcBef>
                  <a:spcPct val="0"/>
                </a:spcBef>
                <a:buFontTx/>
                <a:buNone/>
              </a:pPr>
              <a:r>
                <a:rPr lang="en-US" altLang="en-US" sz="1800">
                  <a:solidFill>
                    <a:srgbClr val="000000"/>
                  </a:solidFill>
                </a:rPr>
                <a:t>I</a:t>
              </a:r>
              <a:r>
                <a:rPr lang="en-US" altLang="en-US" sz="1800" baseline="-25000">
                  <a:solidFill>
                    <a:srgbClr val="000000"/>
                  </a:solidFill>
                </a:rPr>
                <a:t>beam</a:t>
              </a:r>
            </a:p>
          </p:txBody>
        </p:sp>
        <p:sp>
          <p:nvSpPr>
            <p:cNvPr id="186430" name="Line 9"/>
            <p:cNvSpPr>
              <a:spLocks noChangeShapeType="1"/>
            </p:cNvSpPr>
            <p:nvPr/>
          </p:nvSpPr>
          <p:spPr bwMode="auto">
            <a:xfrm>
              <a:off x="4061" y="2940"/>
              <a:ext cx="3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186376" name="Text Box 10"/>
          <p:cNvSpPr txBox="1">
            <a:spLocks noChangeArrowheads="1"/>
          </p:cNvSpPr>
          <p:nvPr/>
        </p:nvSpPr>
        <p:spPr bwMode="auto">
          <a:xfrm>
            <a:off x="4413250" y="2736850"/>
            <a:ext cx="552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l-GR" altLang="en-US" sz="1800">
                <a:solidFill>
                  <a:srgbClr val="000000"/>
                </a:solidFill>
                <a:cs typeface="Arial" pitchFamily="34" charset="0"/>
              </a:rPr>
              <a:t>μ</a:t>
            </a:r>
            <a:r>
              <a:rPr lang="en-US" altLang="en-US" sz="1800" baseline="-25000">
                <a:solidFill>
                  <a:srgbClr val="000000"/>
                </a:solidFill>
                <a:cs typeface="Arial" pitchFamily="34" charset="0"/>
              </a:rPr>
              <a:t>xtal</a:t>
            </a:r>
            <a:endParaRPr lang="el-GR" altLang="en-US" sz="1800" baseline="-25000">
              <a:solidFill>
                <a:srgbClr val="000000"/>
              </a:solidFill>
              <a:cs typeface="Arial" pitchFamily="34" charset="0"/>
            </a:endParaRPr>
          </a:p>
        </p:txBody>
      </p:sp>
      <p:grpSp>
        <p:nvGrpSpPr>
          <p:cNvPr id="2926603" name="Group 11"/>
          <p:cNvGrpSpPr>
            <a:grpSpLocks/>
          </p:cNvGrpSpPr>
          <p:nvPr/>
        </p:nvGrpSpPr>
        <p:grpSpPr bwMode="auto">
          <a:xfrm>
            <a:off x="606425" y="9525"/>
            <a:ext cx="7016750" cy="3062288"/>
            <a:chOff x="382" y="6"/>
            <a:chExt cx="4420" cy="1929"/>
          </a:xfrm>
        </p:grpSpPr>
        <p:grpSp>
          <p:nvGrpSpPr>
            <p:cNvPr id="186414" name="Group 12"/>
            <p:cNvGrpSpPr>
              <a:grpSpLocks/>
            </p:cNvGrpSpPr>
            <p:nvPr/>
          </p:nvGrpSpPr>
          <p:grpSpPr bwMode="auto">
            <a:xfrm>
              <a:off x="382" y="6"/>
              <a:ext cx="4420" cy="1555"/>
              <a:chOff x="505" y="710"/>
              <a:chExt cx="4420" cy="1555"/>
            </a:xfrm>
          </p:grpSpPr>
          <p:sp>
            <p:nvSpPr>
              <p:cNvPr id="186427" name="Line 13"/>
              <p:cNvSpPr>
                <a:spLocks noChangeShapeType="1"/>
              </p:cNvSpPr>
              <p:nvPr/>
            </p:nvSpPr>
            <p:spPr bwMode="auto">
              <a:xfrm flipH="1">
                <a:off x="505" y="2265"/>
                <a:ext cx="224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28" name="Line 14"/>
              <p:cNvSpPr>
                <a:spLocks noChangeShapeType="1"/>
              </p:cNvSpPr>
              <p:nvPr/>
            </p:nvSpPr>
            <p:spPr bwMode="auto">
              <a:xfrm flipV="1">
                <a:off x="2751" y="710"/>
                <a:ext cx="2174" cy="15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186415" name="Line 15"/>
            <p:cNvSpPr>
              <a:spLocks noChangeShapeType="1"/>
            </p:cNvSpPr>
            <p:nvPr/>
          </p:nvSpPr>
          <p:spPr bwMode="auto">
            <a:xfrm>
              <a:off x="2488" y="1716"/>
              <a:ext cx="144"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16" name="Line 16"/>
            <p:cNvSpPr>
              <a:spLocks noChangeShapeType="1"/>
            </p:cNvSpPr>
            <p:nvPr/>
          </p:nvSpPr>
          <p:spPr bwMode="auto">
            <a:xfrm flipV="1">
              <a:off x="2628" y="1560"/>
              <a:ext cx="0" cy="156"/>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17" name="Text Box 17"/>
            <p:cNvSpPr txBox="1">
              <a:spLocks noChangeArrowheads="1"/>
            </p:cNvSpPr>
            <p:nvPr/>
          </p:nvSpPr>
          <p:spPr bwMode="auto">
            <a:xfrm>
              <a:off x="2480" y="1704"/>
              <a:ext cx="22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xi</a:t>
              </a:r>
              <a:endParaRPr lang="el-GR" altLang="en-US" sz="1800" baseline="-25000">
                <a:solidFill>
                  <a:srgbClr val="000000"/>
                </a:solidFill>
                <a:cs typeface="Arial" pitchFamily="34" charset="0"/>
              </a:endParaRPr>
            </a:p>
          </p:txBody>
        </p:sp>
        <p:sp>
          <p:nvSpPr>
            <p:cNvPr id="186418" name="Line 18"/>
            <p:cNvSpPr>
              <a:spLocks noChangeShapeType="1"/>
            </p:cNvSpPr>
            <p:nvPr/>
          </p:nvSpPr>
          <p:spPr bwMode="auto">
            <a:xfrm flipV="1">
              <a:off x="2722" y="1466"/>
              <a:ext cx="315" cy="227"/>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19" name="Line 19"/>
            <p:cNvSpPr>
              <a:spLocks noChangeShapeType="1"/>
            </p:cNvSpPr>
            <p:nvPr/>
          </p:nvSpPr>
          <p:spPr bwMode="auto">
            <a:xfrm flipH="1" flipV="1">
              <a:off x="2627" y="1557"/>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20" name="Line 20"/>
            <p:cNvSpPr>
              <a:spLocks noChangeShapeType="1"/>
            </p:cNvSpPr>
            <p:nvPr/>
          </p:nvSpPr>
          <p:spPr bwMode="auto">
            <a:xfrm flipH="1" flipV="1">
              <a:off x="2951" y="1337"/>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21" name="Text Box 21"/>
            <p:cNvSpPr txBox="1">
              <a:spLocks noChangeArrowheads="1"/>
            </p:cNvSpPr>
            <p:nvPr/>
          </p:nvSpPr>
          <p:spPr bwMode="auto">
            <a:xfrm rot="-2170826">
              <a:off x="2862" y="1560"/>
              <a:ext cx="25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xo</a:t>
              </a:r>
              <a:endParaRPr lang="el-GR" altLang="en-US" sz="1800" baseline="-25000">
                <a:solidFill>
                  <a:srgbClr val="000000"/>
                </a:solidFill>
                <a:cs typeface="Arial" pitchFamily="34" charset="0"/>
              </a:endParaRPr>
            </a:p>
          </p:txBody>
        </p:sp>
        <p:sp>
          <p:nvSpPr>
            <p:cNvPr id="186422" name="Line 22"/>
            <p:cNvSpPr>
              <a:spLocks noChangeShapeType="1"/>
            </p:cNvSpPr>
            <p:nvPr/>
          </p:nvSpPr>
          <p:spPr bwMode="auto">
            <a:xfrm flipV="1">
              <a:off x="3042" y="1152"/>
              <a:ext cx="429" cy="309"/>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23" name="Line 23"/>
            <p:cNvSpPr>
              <a:spLocks noChangeShapeType="1"/>
            </p:cNvSpPr>
            <p:nvPr/>
          </p:nvSpPr>
          <p:spPr bwMode="auto">
            <a:xfrm>
              <a:off x="2083" y="1716"/>
              <a:ext cx="411"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24" name="Line 24"/>
            <p:cNvSpPr>
              <a:spLocks noChangeShapeType="1"/>
            </p:cNvSpPr>
            <p:nvPr/>
          </p:nvSpPr>
          <p:spPr bwMode="auto">
            <a:xfrm flipV="1">
              <a:off x="2082" y="1559"/>
              <a:ext cx="0" cy="156"/>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25" name="Text Box 25"/>
            <p:cNvSpPr txBox="1">
              <a:spLocks noChangeArrowheads="1"/>
            </p:cNvSpPr>
            <p:nvPr/>
          </p:nvSpPr>
          <p:spPr bwMode="auto">
            <a:xfrm>
              <a:off x="2179" y="1704"/>
              <a:ext cx="22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si</a:t>
              </a:r>
              <a:endParaRPr lang="el-GR" altLang="en-US" sz="1800" baseline="-25000">
                <a:solidFill>
                  <a:srgbClr val="000000"/>
                </a:solidFill>
                <a:cs typeface="Arial" pitchFamily="34" charset="0"/>
              </a:endParaRPr>
            </a:p>
          </p:txBody>
        </p:sp>
        <p:sp>
          <p:nvSpPr>
            <p:cNvPr id="186426" name="Text Box 26"/>
            <p:cNvSpPr txBox="1">
              <a:spLocks noChangeArrowheads="1"/>
            </p:cNvSpPr>
            <p:nvPr/>
          </p:nvSpPr>
          <p:spPr bwMode="auto">
            <a:xfrm rot="-2170826">
              <a:off x="3306" y="1239"/>
              <a:ext cx="25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so</a:t>
              </a:r>
              <a:endParaRPr lang="el-GR" altLang="en-US" sz="1800" baseline="-25000">
                <a:solidFill>
                  <a:srgbClr val="000000"/>
                </a:solidFill>
                <a:cs typeface="Arial" pitchFamily="34" charset="0"/>
              </a:endParaRPr>
            </a:p>
          </p:txBody>
        </p:sp>
      </p:grpSp>
      <p:grpSp>
        <p:nvGrpSpPr>
          <p:cNvPr id="2926619" name="Group 27"/>
          <p:cNvGrpSpPr>
            <a:grpSpLocks/>
          </p:cNvGrpSpPr>
          <p:nvPr/>
        </p:nvGrpSpPr>
        <p:grpSpPr bwMode="auto">
          <a:xfrm>
            <a:off x="1117600" y="1793875"/>
            <a:ext cx="7016750" cy="3051175"/>
            <a:chOff x="704" y="1130"/>
            <a:chExt cx="4420" cy="1922"/>
          </a:xfrm>
        </p:grpSpPr>
        <p:grpSp>
          <p:nvGrpSpPr>
            <p:cNvPr id="186398" name="Group 28"/>
            <p:cNvGrpSpPr>
              <a:grpSpLocks/>
            </p:cNvGrpSpPr>
            <p:nvPr/>
          </p:nvGrpSpPr>
          <p:grpSpPr bwMode="auto">
            <a:xfrm>
              <a:off x="704" y="1130"/>
              <a:ext cx="4420" cy="1555"/>
              <a:chOff x="505" y="710"/>
              <a:chExt cx="4420" cy="1555"/>
            </a:xfrm>
          </p:grpSpPr>
          <p:sp>
            <p:nvSpPr>
              <p:cNvPr id="186412" name="Line 29"/>
              <p:cNvSpPr>
                <a:spLocks noChangeShapeType="1"/>
              </p:cNvSpPr>
              <p:nvPr/>
            </p:nvSpPr>
            <p:spPr bwMode="auto">
              <a:xfrm flipH="1">
                <a:off x="505" y="2265"/>
                <a:ext cx="224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13" name="Line 30"/>
              <p:cNvSpPr>
                <a:spLocks noChangeShapeType="1"/>
              </p:cNvSpPr>
              <p:nvPr/>
            </p:nvSpPr>
            <p:spPr bwMode="auto">
              <a:xfrm flipV="1">
                <a:off x="2751" y="710"/>
                <a:ext cx="2174" cy="15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186399" name="Line 31"/>
            <p:cNvSpPr>
              <a:spLocks noChangeShapeType="1"/>
            </p:cNvSpPr>
            <p:nvPr/>
          </p:nvSpPr>
          <p:spPr bwMode="auto">
            <a:xfrm>
              <a:off x="2490" y="2840"/>
              <a:ext cx="464"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00" name="Line 32"/>
            <p:cNvSpPr>
              <a:spLocks noChangeShapeType="1"/>
            </p:cNvSpPr>
            <p:nvPr/>
          </p:nvSpPr>
          <p:spPr bwMode="auto">
            <a:xfrm flipV="1">
              <a:off x="2950" y="2684"/>
              <a:ext cx="0" cy="156"/>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01" name="Text Box 33"/>
            <p:cNvSpPr txBox="1">
              <a:spLocks noChangeArrowheads="1"/>
            </p:cNvSpPr>
            <p:nvPr/>
          </p:nvSpPr>
          <p:spPr bwMode="auto">
            <a:xfrm>
              <a:off x="2603" y="2812"/>
              <a:ext cx="22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xi</a:t>
              </a:r>
              <a:endParaRPr lang="el-GR" altLang="en-US" sz="1800" baseline="-25000">
                <a:solidFill>
                  <a:srgbClr val="000000"/>
                </a:solidFill>
                <a:cs typeface="Arial" pitchFamily="34" charset="0"/>
              </a:endParaRPr>
            </a:p>
          </p:txBody>
        </p:sp>
        <p:sp>
          <p:nvSpPr>
            <p:cNvPr id="186402" name="Line 34"/>
            <p:cNvSpPr>
              <a:spLocks noChangeShapeType="1"/>
            </p:cNvSpPr>
            <p:nvPr/>
          </p:nvSpPr>
          <p:spPr bwMode="auto">
            <a:xfrm flipV="1">
              <a:off x="3044" y="2590"/>
              <a:ext cx="315" cy="227"/>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03" name="Line 35"/>
            <p:cNvSpPr>
              <a:spLocks noChangeShapeType="1"/>
            </p:cNvSpPr>
            <p:nvPr/>
          </p:nvSpPr>
          <p:spPr bwMode="auto">
            <a:xfrm flipH="1" flipV="1">
              <a:off x="2949" y="2681"/>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04" name="Line 36"/>
            <p:cNvSpPr>
              <a:spLocks noChangeShapeType="1"/>
            </p:cNvSpPr>
            <p:nvPr/>
          </p:nvSpPr>
          <p:spPr bwMode="auto">
            <a:xfrm flipH="1" flipV="1">
              <a:off x="3273" y="2461"/>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05" name="Text Box 37"/>
            <p:cNvSpPr txBox="1">
              <a:spLocks noChangeArrowheads="1"/>
            </p:cNvSpPr>
            <p:nvPr/>
          </p:nvSpPr>
          <p:spPr bwMode="auto">
            <a:xfrm rot="-2170826">
              <a:off x="3253" y="2627"/>
              <a:ext cx="25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xo</a:t>
              </a:r>
              <a:endParaRPr lang="el-GR" altLang="en-US" sz="1800" baseline="-25000">
                <a:solidFill>
                  <a:srgbClr val="000000"/>
                </a:solidFill>
                <a:cs typeface="Arial" pitchFamily="34" charset="0"/>
              </a:endParaRPr>
            </a:p>
          </p:txBody>
        </p:sp>
        <p:sp>
          <p:nvSpPr>
            <p:cNvPr id="186406" name="Line 38"/>
            <p:cNvSpPr>
              <a:spLocks noChangeShapeType="1"/>
            </p:cNvSpPr>
            <p:nvPr/>
          </p:nvSpPr>
          <p:spPr bwMode="auto">
            <a:xfrm flipH="1" flipV="1">
              <a:off x="3766" y="2105"/>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07" name="Line 39"/>
            <p:cNvSpPr>
              <a:spLocks noChangeShapeType="1"/>
            </p:cNvSpPr>
            <p:nvPr/>
          </p:nvSpPr>
          <p:spPr bwMode="auto">
            <a:xfrm>
              <a:off x="2080" y="2839"/>
              <a:ext cx="40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08" name="Line 40"/>
            <p:cNvSpPr>
              <a:spLocks noChangeShapeType="1"/>
            </p:cNvSpPr>
            <p:nvPr/>
          </p:nvSpPr>
          <p:spPr bwMode="auto">
            <a:xfrm flipV="1">
              <a:off x="2079" y="2682"/>
              <a:ext cx="0" cy="156"/>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09" name="Text Box 41"/>
            <p:cNvSpPr txBox="1">
              <a:spLocks noChangeArrowheads="1"/>
            </p:cNvSpPr>
            <p:nvPr/>
          </p:nvSpPr>
          <p:spPr bwMode="auto">
            <a:xfrm>
              <a:off x="2224" y="2821"/>
              <a:ext cx="22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si</a:t>
              </a:r>
              <a:endParaRPr lang="el-GR" altLang="en-US" sz="1800" baseline="-25000">
                <a:solidFill>
                  <a:srgbClr val="000000"/>
                </a:solidFill>
                <a:cs typeface="Arial" pitchFamily="34" charset="0"/>
              </a:endParaRPr>
            </a:p>
          </p:txBody>
        </p:sp>
        <p:sp>
          <p:nvSpPr>
            <p:cNvPr id="186410" name="Line 42"/>
            <p:cNvSpPr>
              <a:spLocks noChangeShapeType="1"/>
            </p:cNvSpPr>
            <p:nvPr/>
          </p:nvSpPr>
          <p:spPr bwMode="auto">
            <a:xfrm flipV="1">
              <a:off x="3366" y="2234"/>
              <a:ext cx="488" cy="352"/>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411" name="Text Box 43"/>
            <p:cNvSpPr txBox="1">
              <a:spLocks noChangeArrowheads="1"/>
            </p:cNvSpPr>
            <p:nvPr/>
          </p:nvSpPr>
          <p:spPr bwMode="auto">
            <a:xfrm rot="-2170826">
              <a:off x="3474" y="2448"/>
              <a:ext cx="25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so</a:t>
              </a:r>
              <a:endParaRPr lang="el-GR" altLang="en-US" sz="1800" baseline="-25000">
                <a:solidFill>
                  <a:srgbClr val="000000"/>
                </a:solidFill>
                <a:cs typeface="Arial" pitchFamily="34" charset="0"/>
              </a:endParaRPr>
            </a:p>
          </p:txBody>
        </p:sp>
      </p:grpSp>
      <p:grpSp>
        <p:nvGrpSpPr>
          <p:cNvPr id="2926636" name="Group 44"/>
          <p:cNvGrpSpPr>
            <a:grpSpLocks/>
          </p:cNvGrpSpPr>
          <p:nvPr/>
        </p:nvGrpSpPr>
        <p:grpSpPr bwMode="auto">
          <a:xfrm>
            <a:off x="801688" y="1127125"/>
            <a:ext cx="7016750" cy="3052763"/>
            <a:chOff x="505" y="710"/>
            <a:chExt cx="4420" cy="1923"/>
          </a:xfrm>
        </p:grpSpPr>
        <p:grpSp>
          <p:nvGrpSpPr>
            <p:cNvPr id="186381" name="Group 45"/>
            <p:cNvGrpSpPr>
              <a:grpSpLocks/>
            </p:cNvGrpSpPr>
            <p:nvPr/>
          </p:nvGrpSpPr>
          <p:grpSpPr bwMode="auto">
            <a:xfrm>
              <a:off x="505" y="710"/>
              <a:ext cx="4420" cy="1555"/>
              <a:chOff x="505" y="710"/>
              <a:chExt cx="4420" cy="1555"/>
            </a:xfrm>
          </p:grpSpPr>
          <p:sp>
            <p:nvSpPr>
              <p:cNvPr id="186396" name="Line 46"/>
              <p:cNvSpPr>
                <a:spLocks noChangeShapeType="1"/>
              </p:cNvSpPr>
              <p:nvPr/>
            </p:nvSpPr>
            <p:spPr bwMode="auto">
              <a:xfrm flipH="1">
                <a:off x="505" y="2265"/>
                <a:ext cx="224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397" name="Line 47"/>
              <p:cNvSpPr>
                <a:spLocks noChangeShapeType="1"/>
              </p:cNvSpPr>
              <p:nvPr/>
            </p:nvSpPr>
            <p:spPr bwMode="auto">
              <a:xfrm flipV="1">
                <a:off x="2751" y="710"/>
                <a:ext cx="2174" cy="15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186382" name="Line 48"/>
            <p:cNvSpPr>
              <a:spLocks noChangeShapeType="1"/>
            </p:cNvSpPr>
            <p:nvPr/>
          </p:nvSpPr>
          <p:spPr bwMode="auto">
            <a:xfrm>
              <a:off x="2495" y="2420"/>
              <a:ext cx="26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383" name="Line 49"/>
            <p:cNvSpPr>
              <a:spLocks noChangeShapeType="1"/>
            </p:cNvSpPr>
            <p:nvPr/>
          </p:nvSpPr>
          <p:spPr bwMode="auto">
            <a:xfrm flipV="1">
              <a:off x="2751" y="2264"/>
              <a:ext cx="0" cy="156"/>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384" name="Text Box 50"/>
            <p:cNvSpPr txBox="1">
              <a:spLocks noChangeArrowheads="1"/>
            </p:cNvSpPr>
            <p:nvPr/>
          </p:nvSpPr>
          <p:spPr bwMode="auto">
            <a:xfrm>
              <a:off x="2507" y="2392"/>
              <a:ext cx="22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xi</a:t>
              </a:r>
              <a:endParaRPr lang="el-GR" altLang="en-US" sz="1800" baseline="-25000">
                <a:solidFill>
                  <a:srgbClr val="000000"/>
                </a:solidFill>
                <a:cs typeface="Arial" pitchFamily="34" charset="0"/>
              </a:endParaRPr>
            </a:p>
          </p:txBody>
        </p:sp>
        <p:grpSp>
          <p:nvGrpSpPr>
            <p:cNvPr id="186385" name="Group 51"/>
            <p:cNvGrpSpPr>
              <a:grpSpLocks/>
            </p:cNvGrpSpPr>
            <p:nvPr/>
          </p:nvGrpSpPr>
          <p:grpSpPr bwMode="auto">
            <a:xfrm>
              <a:off x="2750" y="1896"/>
              <a:ext cx="609" cy="501"/>
              <a:chOff x="2750" y="1896"/>
              <a:chExt cx="609" cy="501"/>
            </a:xfrm>
          </p:grpSpPr>
          <p:sp>
            <p:nvSpPr>
              <p:cNvPr id="186392" name="Line 52"/>
              <p:cNvSpPr>
                <a:spLocks noChangeShapeType="1"/>
              </p:cNvSpPr>
              <p:nvPr/>
            </p:nvSpPr>
            <p:spPr bwMode="auto">
              <a:xfrm flipV="1">
                <a:off x="2845" y="2027"/>
                <a:ext cx="512" cy="37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393" name="Line 53"/>
              <p:cNvSpPr>
                <a:spLocks noChangeShapeType="1"/>
              </p:cNvSpPr>
              <p:nvPr/>
            </p:nvSpPr>
            <p:spPr bwMode="auto">
              <a:xfrm flipH="1" flipV="1">
                <a:off x="2750" y="2261"/>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394" name="Line 54"/>
              <p:cNvSpPr>
                <a:spLocks noChangeShapeType="1"/>
              </p:cNvSpPr>
              <p:nvPr/>
            </p:nvSpPr>
            <p:spPr bwMode="auto">
              <a:xfrm flipH="1" flipV="1">
                <a:off x="3271" y="1896"/>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395" name="Text Box 55"/>
              <p:cNvSpPr txBox="1">
                <a:spLocks noChangeArrowheads="1"/>
              </p:cNvSpPr>
              <p:nvPr/>
            </p:nvSpPr>
            <p:spPr bwMode="auto">
              <a:xfrm rot="-2170826">
                <a:off x="3031" y="2165"/>
                <a:ext cx="25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xo</a:t>
                </a:r>
                <a:endParaRPr lang="el-GR" altLang="en-US" sz="1800" baseline="-25000">
                  <a:solidFill>
                    <a:srgbClr val="000000"/>
                  </a:solidFill>
                  <a:cs typeface="Arial" pitchFamily="34" charset="0"/>
                </a:endParaRPr>
              </a:p>
            </p:txBody>
          </p:sp>
        </p:grpSp>
        <p:sp>
          <p:nvSpPr>
            <p:cNvPr id="186386" name="Line 56"/>
            <p:cNvSpPr>
              <a:spLocks noChangeShapeType="1"/>
            </p:cNvSpPr>
            <p:nvPr/>
          </p:nvSpPr>
          <p:spPr bwMode="auto">
            <a:xfrm flipH="1" flipV="1">
              <a:off x="3682" y="1602"/>
              <a:ext cx="88" cy="128"/>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387" name="Line 57"/>
            <p:cNvSpPr>
              <a:spLocks noChangeShapeType="1"/>
            </p:cNvSpPr>
            <p:nvPr/>
          </p:nvSpPr>
          <p:spPr bwMode="auto">
            <a:xfrm>
              <a:off x="2026" y="2420"/>
              <a:ext cx="46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388" name="Line 58"/>
            <p:cNvSpPr>
              <a:spLocks noChangeShapeType="1"/>
            </p:cNvSpPr>
            <p:nvPr/>
          </p:nvSpPr>
          <p:spPr bwMode="auto">
            <a:xfrm flipV="1">
              <a:off x="2025" y="2263"/>
              <a:ext cx="0" cy="156"/>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186389" name="Text Box 59"/>
            <p:cNvSpPr txBox="1">
              <a:spLocks noChangeArrowheads="1"/>
            </p:cNvSpPr>
            <p:nvPr/>
          </p:nvSpPr>
          <p:spPr bwMode="auto">
            <a:xfrm>
              <a:off x="2122" y="2402"/>
              <a:ext cx="22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si</a:t>
              </a:r>
              <a:endParaRPr lang="el-GR" altLang="en-US" sz="1800" baseline="-25000">
                <a:solidFill>
                  <a:srgbClr val="000000"/>
                </a:solidFill>
                <a:cs typeface="Arial" pitchFamily="34" charset="0"/>
              </a:endParaRPr>
            </a:p>
          </p:txBody>
        </p:sp>
        <p:sp>
          <p:nvSpPr>
            <p:cNvPr id="186390" name="Text Box 60"/>
            <p:cNvSpPr txBox="1">
              <a:spLocks noChangeArrowheads="1"/>
            </p:cNvSpPr>
            <p:nvPr/>
          </p:nvSpPr>
          <p:spPr bwMode="auto">
            <a:xfrm rot="-2170826">
              <a:off x="3458" y="1899"/>
              <a:ext cx="25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t</a:t>
              </a:r>
              <a:r>
                <a:rPr lang="en-US" altLang="en-US" sz="1800" baseline="-25000">
                  <a:solidFill>
                    <a:srgbClr val="000000"/>
                  </a:solidFill>
                  <a:cs typeface="Arial" pitchFamily="34" charset="0"/>
                </a:rPr>
                <a:t>so</a:t>
              </a:r>
              <a:endParaRPr lang="el-GR" altLang="en-US" sz="1800" baseline="-25000">
                <a:solidFill>
                  <a:srgbClr val="000000"/>
                </a:solidFill>
                <a:cs typeface="Arial" pitchFamily="34" charset="0"/>
              </a:endParaRPr>
            </a:p>
          </p:txBody>
        </p:sp>
        <p:sp>
          <p:nvSpPr>
            <p:cNvPr id="186391" name="Line 61"/>
            <p:cNvSpPr>
              <a:spLocks noChangeShapeType="1"/>
            </p:cNvSpPr>
            <p:nvPr/>
          </p:nvSpPr>
          <p:spPr bwMode="auto">
            <a:xfrm flipV="1">
              <a:off x="3362" y="1728"/>
              <a:ext cx="407" cy="294"/>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186380" name="Text Box 62"/>
          <p:cNvSpPr txBox="1">
            <a:spLocks noChangeArrowheads="1"/>
          </p:cNvSpPr>
          <p:nvPr/>
        </p:nvSpPr>
        <p:spPr bwMode="auto">
          <a:xfrm>
            <a:off x="4138613" y="1436688"/>
            <a:ext cx="7969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l-GR" altLang="en-US" sz="1800">
                <a:solidFill>
                  <a:srgbClr val="000000"/>
                </a:solidFill>
                <a:cs typeface="Arial" pitchFamily="34" charset="0"/>
              </a:rPr>
              <a:t>μ</a:t>
            </a:r>
            <a:r>
              <a:rPr lang="en-US" altLang="en-US" sz="1800" baseline="-25000">
                <a:solidFill>
                  <a:srgbClr val="000000"/>
                </a:solidFill>
                <a:cs typeface="Arial" pitchFamily="34" charset="0"/>
              </a:rPr>
              <a:t>solvent</a:t>
            </a:r>
            <a:endParaRPr lang="el-GR" altLang="en-US" sz="1800" baseline="-25000">
              <a:solidFill>
                <a:srgbClr val="000000"/>
              </a:solidFill>
              <a:cs typeface="Arial" pitchFamily="34" charset="0"/>
            </a:endParaRPr>
          </a:p>
        </p:txBody>
      </p:sp>
    </p:spTree>
    <p:extLst>
      <p:ext uri="{BB962C8B-B14F-4D97-AF65-F5344CB8AC3E}">
        <p14:creationId xmlns:p14="http://schemas.microsoft.com/office/powerpoint/2010/main" val="12782587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2926603"/>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92663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xit" presetSubtype="0" fill="hold" nodeType="clickEffect">
                                  <p:stCondLst>
                                    <p:cond delay="0"/>
                                  </p:stCondLst>
                                  <p:childTnLst>
                                    <p:set>
                                      <p:cBhvr>
                                        <p:cTn id="12" dur="1" fill="hold">
                                          <p:stCondLst>
                                            <p:cond delay="0"/>
                                          </p:stCondLst>
                                        </p:cTn>
                                        <p:tgtEl>
                                          <p:spTgt spid="2926636"/>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29266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a:xfrm>
            <a:off x="685800" y="566738"/>
            <a:ext cx="7772400" cy="1143000"/>
          </a:xfrm>
        </p:spPr>
        <p:txBody>
          <a:bodyPr/>
          <a:lstStyle/>
          <a:p>
            <a:pPr eaLnBrk="1" hangingPunct="1"/>
            <a:r>
              <a:rPr lang="en-US" altLang="en-US" sz="4800" smtClean="0"/>
              <a:t>beam size vs xtal size</a:t>
            </a:r>
          </a:p>
        </p:txBody>
      </p:sp>
      <p:sp>
        <p:nvSpPr>
          <p:cNvPr id="196611" name="Text Box 3"/>
          <p:cNvSpPr txBox="1">
            <a:spLocks noChangeArrowheads="1"/>
          </p:cNvSpPr>
          <p:nvPr/>
        </p:nvSpPr>
        <p:spPr bwMode="auto">
          <a:xfrm>
            <a:off x="533400" y="1771650"/>
            <a:ext cx="8610600" cy="152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spcBef>
                <a:spcPct val="20000"/>
              </a:spcBef>
              <a:buChar char="•"/>
              <a:defRPr sz="3200">
                <a:solidFill>
                  <a:schemeClr val="tx1"/>
                </a:solidFill>
                <a:latin typeface="Arial" pitchFamily="34" charset="0"/>
              </a:defRPr>
            </a:lvl1pPr>
            <a:lvl2pPr marL="800100" indent="-34290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lvl="1" eaLnBrk="1" hangingPunct="1">
              <a:lnSpc>
                <a:spcPct val="130000"/>
              </a:lnSpc>
              <a:spcBef>
                <a:spcPct val="0"/>
              </a:spcBef>
              <a:buFontTx/>
              <a:buAutoNum type="arabicPeriod"/>
            </a:pPr>
            <a:r>
              <a:rPr lang="en-US" altLang="en-US" sz="3600">
                <a:solidFill>
                  <a:srgbClr val="808080"/>
                </a:solidFill>
                <a:cs typeface="Arial" pitchFamily="34" charset="0"/>
              </a:rPr>
              <a:t>   Put your crystal into the beam</a:t>
            </a:r>
          </a:p>
          <a:p>
            <a:pPr lvl="1" eaLnBrk="1" hangingPunct="1">
              <a:lnSpc>
                <a:spcPct val="130000"/>
              </a:lnSpc>
              <a:spcBef>
                <a:spcPct val="0"/>
              </a:spcBef>
              <a:buFontTx/>
              <a:buAutoNum type="arabicPeriod"/>
            </a:pPr>
            <a:r>
              <a:rPr lang="en-US" altLang="en-US" sz="3600">
                <a:solidFill>
                  <a:srgbClr val="FF0000"/>
                </a:solidFill>
                <a:cs typeface="Arial" pitchFamily="34" charset="0"/>
              </a:rPr>
              <a:t>   Shoot the whole crystal</a:t>
            </a:r>
          </a:p>
        </p:txBody>
      </p:sp>
    </p:spTree>
    <p:extLst>
      <p:ext uri="{BB962C8B-B14F-4D97-AF65-F5344CB8AC3E}">
        <p14:creationId xmlns:p14="http://schemas.microsoft.com/office/powerpoint/2010/main" val="3304771979"/>
      </p:ext>
    </p:extLst>
  </p:cSld>
  <p:clrMapOvr>
    <a:masterClrMapping/>
  </p:clrMapOvr>
  <p:transition spd="med"/>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634" name="Group 2"/>
          <p:cNvGrpSpPr>
            <a:grpSpLocks/>
          </p:cNvGrpSpPr>
          <p:nvPr/>
        </p:nvGrpSpPr>
        <p:grpSpPr bwMode="auto">
          <a:xfrm>
            <a:off x="5548313" y="2247900"/>
            <a:ext cx="2847975" cy="2832100"/>
            <a:chOff x="3494" y="1415"/>
            <a:chExt cx="1794" cy="1784"/>
          </a:xfrm>
        </p:grpSpPr>
        <p:sp>
          <p:nvSpPr>
            <p:cNvPr id="197645" name="Rectangle 3"/>
            <p:cNvSpPr>
              <a:spLocks noChangeArrowheads="1"/>
            </p:cNvSpPr>
            <p:nvPr/>
          </p:nvSpPr>
          <p:spPr bwMode="auto">
            <a:xfrm>
              <a:off x="3494" y="1415"/>
              <a:ext cx="1794" cy="1784"/>
            </a:xfrm>
            <a:prstGeom prst="rect">
              <a:avLst/>
            </a:prstGeom>
            <a:solidFill>
              <a:srgbClr val="DBDBDB"/>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97646" name="Line 4"/>
            <p:cNvSpPr>
              <a:spLocks noChangeShapeType="1"/>
            </p:cNvSpPr>
            <p:nvPr/>
          </p:nvSpPr>
          <p:spPr bwMode="auto">
            <a:xfrm>
              <a:off x="4392" y="1424"/>
              <a:ext cx="0" cy="1764"/>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7647" name="Line 5"/>
            <p:cNvSpPr>
              <a:spLocks noChangeShapeType="1"/>
            </p:cNvSpPr>
            <p:nvPr/>
          </p:nvSpPr>
          <p:spPr bwMode="auto">
            <a:xfrm>
              <a:off x="3502" y="2300"/>
              <a:ext cx="1772"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sp>
        <p:nvSpPr>
          <p:cNvPr id="197635" name="Rectangle 6"/>
          <p:cNvSpPr>
            <a:spLocks noGrp="1" noChangeArrowheads="1"/>
          </p:cNvSpPr>
          <p:nvPr>
            <p:ph type="title"/>
          </p:nvPr>
        </p:nvSpPr>
        <p:spPr/>
        <p:txBody>
          <a:bodyPr/>
          <a:lstStyle/>
          <a:p>
            <a:pPr eaLnBrk="1" hangingPunct="1"/>
            <a:r>
              <a:rPr lang="en-US" altLang="en-US" sz="4000" smtClean="0"/>
              <a:t>shoot the whole crystal</a:t>
            </a:r>
          </a:p>
        </p:txBody>
      </p:sp>
      <p:sp>
        <p:nvSpPr>
          <p:cNvPr id="197636" name="Text Box 7"/>
          <p:cNvSpPr txBox="1">
            <a:spLocks noChangeArrowheads="1"/>
          </p:cNvSpPr>
          <p:nvPr/>
        </p:nvSpPr>
        <p:spPr bwMode="auto">
          <a:xfrm>
            <a:off x="1066800" y="1524000"/>
            <a:ext cx="6858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endParaRPr lang="en-US" altLang="en-US" sz="1800">
              <a:solidFill>
                <a:srgbClr val="000000"/>
              </a:solidFill>
              <a:cs typeface="Arial" pitchFamily="34" charset="0"/>
            </a:endParaRPr>
          </a:p>
        </p:txBody>
      </p:sp>
      <p:sp>
        <p:nvSpPr>
          <p:cNvPr id="197637" name="Rectangle 9"/>
          <p:cNvSpPr>
            <a:spLocks noChangeArrowheads="1"/>
          </p:cNvSpPr>
          <p:nvPr/>
        </p:nvSpPr>
        <p:spPr bwMode="auto">
          <a:xfrm>
            <a:off x="-188913" y="3436938"/>
            <a:ext cx="5980113" cy="146050"/>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pic>
        <p:nvPicPr>
          <p:cNvPr id="197638" name="Picture 10" descr="diff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27675" y="2224088"/>
            <a:ext cx="2870200" cy="287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639" name="Freeform 12"/>
          <p:cNvSpPr>
            <a:spLocks noChangeAspect="1"/>
          </p:cNvSpPr>
          <p:nvPr/>
        </p:nvSpPr>
        <p:spPr bwMode="auto">
          <a:xfrm rot="5400000">
            <a:off x="2238375" y="3508375"/>
            <a:ext cx="1212850" cy="501650"/>
          </a:xfrm>
          <a:custGeom>
            <a:avLst/>
            <a:gdLst>
              <a:gd name="T0" fmla="*/ 554729645 w 2552"/>
              <a:gd name="T1" fmla="*/ 67266770 h 1384"/>
              <a:gd name="T2" fmla="*/ 272847527 w 2552"/>
              <a:gd name="T3" fmla="*/ 168166564 h 1384"/>
              <a:gd name="T4" fmla="*/ 77698441 w 2552"/>
              <a:gd name="T5" fmla="*/ 149247762 h 1384"/>
              <a:gd name="T6" fmla="*/ 1806918 w 2552"/>
              <a:gd name="T7" fmla="*/ 79879063 h 1384"/>
              <a:gd name="T8" fmla="*/ 66856455 w 2552"/>
              <a:gd name="T9" fmla="*/ 16816511 h 1384"/>
              <a:gd name="T10" fmla="*/ 240322521 w 2552"/>
              <a:gd name="T11" fmla="*/ 4204218 h 1384"/>
              <a:gd name="T12" fmla="*/ 381263580 w 2552"/>
              <a:gd name="T13" fmla="*/ 42041460 h 1384"/>
              <a:gd name="T14" fmla="*/ 533046149 w 2552"/>
              <a:gd name="T15" fmla="*/ 73572917 h 1384"/>
              <a:gd name="T16" fmla="*/ 576412666 w 2552"/>
              <a:gd name="T17" fmla="*/ 73572917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7640" name="Rectangle 13"/>
          <p:cNvSpPr>
            <a:spLocks noChangeArrowheads="1"/>
          </p:cNvSpPr>
          <p:nvPr/>
        </p:nvSpPr>
        <p:spPr bwMode="auto">
          <a:xfrm rot="5400000">
            <a:off x="2778125" y="3502025"/>
            <a:ext cx="88900" cy="889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97641" name="Freeform 14"/>
          <p:cNvSpPr>
            <a:spLocks/>
          </p:cNvSpPr>
          <p:nvPr/>
        </p:nvSpPr>
        <p:spPr bwMode="auto">
          <a:xfrm rot="5400000">
            <a:off x="2338388" y="4773612"/>
            <a:ext cx="1130300" cy="104775"/>
          </a:xfrm>
          <a:custGeom>
            <a:avLst/>
            <a:gdLst>
              <a:gd name="T0" fmla="*/ 0 w 712"/>
              <a:gd name="T1" fmla="*/ 133569075 h 66"/>
              <a:gd name="T2" fmla="*/ 312499375 w 712"/>
              <a:gd name="T3" fmla="*/ 2520950 h 66"/>
              <a:gd name="T4" fmla="*/ 665321250 w 712"/>
              <a:gd name="T5" fmla="*/ 153730325 h 66"/>
              <a:gd name="T6" fmla="*/ 1058465625 w 712"/>
              <a:gd name="T7" fmla="*/ 12601575 h 66"/>
              <a:gd name="T8" fmla="*/ 1421368125 w 712"/>
              <a:gd name="T9" fmla="*/ 163810950 h 66"/>
              <a:gd name="T10" fmla="*/ 1794351250 w 712"/>
              <a:gd name="T11" fmla="*/ 252095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7642" name="Freeform 15"/>
          <p:cNvSpPr>
            <a:spLocks/>
          </p:cNvSpPr>
          <p:nvPr/>
        </p:nvSpPr>
        <p:spPr bwMode="auto">
          <a:xfrm rot="16200000" flipH="1">
            <a:off x="2344738" y="4735512"/>
            <a:ext cx="1130300" cy="104775"/>
          </a:xfrm>
          <a:custGeom>
            <a:avLst/>
            <a:gdLst>
              <a:gd name="T0" fmla="*/ 0 w 712"/>
              <a:gd name="T1" fmla="*/ 133569075 h 66"/>
              <a:gd name="T2" fmla="*/ 312499375 w 712"/>
              <a:gd name="T3" fmla="*/ 2520950 h 66"/>
              <a:gd name="T4" fmla="*/ 665321250 w 712"/>
              <a:gd name="T5" fmla="*/ 153730325 h 66"/>
              <a:gd name="T6" fmla="*/ 1058465625 w 712"/>
              <a:gd name="T7" fmla="*/ 12601575 h 66"/>
              <a:gd name="T8" fmla="*/ 1421368125 w 712"/>
              <a:gd name="T9" fmla="*/ 163810950 h 66"/>
              <a:gd name="T10" fmla="*/ 1794351250 w 712"/>
              <a:gd name="T11" fmla="*/ 252095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7643" name="Oval 16"/>
          <p:cNvSpPr>
            <a:spLocks noChangeArrowheads="1"/>
          </p:cNvSpPr>
          <p:nvPr/>
        </p:nvSpPr>
        <p:spPr bwMode="auto">
          <a:xfrm rot="5400000">
            <a:off x="2938462" y="4202113"/>
            <a:ext cx="142875" cy="133350"/>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97644" name="Rectangle 17"/>
          <p:cNvSpPr>
            <a:spLocks noChangeArrowheads="1"/>
          </p:cNvSpPr>
          <p:nvPr/>
        </p:nvSpPr>
        <p:spPr bwMode="auto">
          <a:xfrm>
            <a:off x="5546725" y="2246313"/>
            <a:ext cx="2847975" cy="28321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alpha val="0"/>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Tree>
    <p:extLst>
      <p:ext uri="{BB962C8B-B14F-4D97-AF65-F5344CB8AC3E}">
        <p14:creationId xmlns:p14="http://schemas.microsoft.com/office/powerpoint/2010/main" val="2839847220"/>
      </p:ext>
    </p:extLst>
  </p:cSld>
  <p:clrMapOvr>
    <a:masterClrMapping/>
  </p:clrMapOvr>
  <p:transition spd="med"/>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Freeform 12"/>
          <p:cNvSpPr>
            <a:spLocks noChangeAspect="1"/>
          </p:cNvSpPr>
          <p:nvPr/>
        </p:nvSpPr>
        <p:spPr bwMode="auto">
          <a:xfrm rot="5400000">
            <a:off x="2238375" y="3508375"/>
            <a:ext cx="1212850" cy="501650"/>
          </a:xfrm>
          <a:custGeom>
            <a:avLst/>
            <a:gdLst>
              <a:gd name="T0" fmla="*/ 554729645 w 2552"/>
              <a:gd name="T1" fmla="*/ 67266770 h 1384"/>
              <a:gd name="T2" fmla="*/ 272847527 w 2552"/>
              <a:gd name="T3" fmla="*/ 168166564 h 1384"/>
              <a:gd name="T4" fmla="*/ 77698441 w 2552"/>
              <a:gd name="T5" fmla="*/ 149247762 h 1384"/>
              <a:gd name="T6" fmla="*/ 1806918 w 2552"/>
              <a:gd name="T7" fmla="*/ 79879063 h 1384"/>
              <a:gd name="T8" fmla="*/ 66856455 w 2552"/>
              <a:gd name="T9" fmla="*/ 16816511 h 1384"/>
              <a:gd name="T10" fmla="*/ 240322521 w 2552"/>
              <a:gd name="T11" fmla="*/ 4204218 h 1384"/>
              <a:gd name="T12" fmla="*/ 381263580 w 2552"/>
              <a:gd name="T13" fmla="*/ 42041460 h 1384"/>
              <a:gd name="T14" fmla="*/ 533046149 w 2552"/>
              <a:gd name="T15" fmla="*/ 73572917 h 1384"/>
              <a:gd name="T16" fmla="*/ 576412666 w 2552"/>
              <a:gd name="T17" fmla="*/ 73572917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nvGrpSpPr>
          <p:cNvPr id="198659" name="Group 2"/>
          <p:cNvGrpSpPr>
            <a:grpSpLocks/>
          </p:cNvGrpSpPr>
          <p:nvPr/>
        </p:nvGrpSpPr>
        <p:grpSpPr bwMode="auto">
          <a:xfrm>
            <a:off x="5548313" y="2247900"/>
            <a:ext cx="2847975" cy="2832100"/>
            <a:chOff x="3494" y="1415"/>
            <a:chExt cx="1794" cy="1784"/>
          </a:xfrm>
        </p:grpSpPr>
        <p:sp>
          <p:nvSpPr>
            <p:cNvPr id="198670" name="Rectangle 3"/>
            <p:cNvSpPr>
              <a:spLocks noChangeArrowheads="1"/>
            </p:cNvSpPr>
            <p:nvPr/>
          </p:nvSpPr>
          <p:spPr bwMode="auto">
            <a:xfrm>
              <a:off x="3494" y="1415"/>
              <a:ext cx="1794" cy="1784"/>
            </a:xfrm>
            <a:prstGeom prst="rect">
              <a:avLst/>
            </a:prstGeom>
            <a:solidFill>
              <a:srgbClr val="DBDBDB"/>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98671" name="Line 4"/>
            <p:cNvSpPr>
              <a:spLocks noChangeShapeType="1"/>
            </p:cNvSpPr>
            <p:nvPr/>
          </p:nvSpPr>
          <p:spPr bwMode="auto">
            <a:xfrm>
              <a:off x="4392" y="1424"/>
              <a:ext cx="0" cy="1764"/>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8672" name="Line 5"/>
            <p:cNvSpPr>
              <a:spLocks noChangeShapeType="1"/>
            </p:cNvSpPr>
            <p:nvPr/>
          </p:nvSpPr>
          <p:spPr bwMode="auto">
            <a:xfrm>
              <a:off x="3502" y="2300"/>
              <a:ext cx="1772"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sp>
        <p:nvSpPr>
          <p:cNvPr id="257031" name="Rectangle 7"/>
          <p:cNvSpPr>
            <a:spLocks noChangeArrowheads="1"/>
          </p:cNvSpPr>
          <p:nvPr/>
        </p:nvSpPr>
        <p:spPr bwMode="auto">
          <a:xfrm>
            <a:off x="-188913" y="3436938"/>
            <a:ext cx="5980113" cy="146050"/>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98661" name="Rectangle 9"/>
          <p:cNvSpPr>
            <a:spLocks noGrp="1" noChangeArrowheads="1"/>
          </p:cNvSpPr>
          <p:nvPr>
            <p:ph type="title"/>
          </p:nvPr>
        </p:nvSpPr>
        <p:spPr/>
        <p:txBody>
          <a:bodyPr/>
          <a:lstStyle/>
          <a:p>
            <a:pPr eaLnBrk="1" hangingPunct="1"/>
            <a:r>
              <a:rPr lang="en-US" altLang="en-US" sz="4000" smtClean="0"/>
              <a:t>shoot the whole crystal</a:t>
            </a:r>
          </a:p>
        </p:txBody>
      </p:sp>
      <p:sp>
        <p:nvSpPr>
          <p:cNvPr id="198662" name="Text Box 10"/>
          <p:cNvSpPr txBox="1">
            <a:spLocks noChangeArrowheads="1"/>
          </p:cNvSpPr>
          <p:nvPr/>
        </p:nvSpPr>
        <p:spPr bwMode="auto">
          <a:xfrm>
            <a:off x="1066800" y="1524000"/>
            <a:ext cx="6858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endParaRPr lang="en-US" altLang="en-US" sz="1800">
              <a:solidFill>
                <a:srgbClr val="000000"/>
              </a:solidFill>
              <a:cs typeface="Arial" pitchFamily="34" charset="0"/>
            </a:endParaRPr>
          </a:p>
        </p:txBody>
      </p:sp>
      <p:sp>
        <p:nvSpPr>
          <p:cNvPr id="198663" name="Freeform 12"/>
          <p:cNvSpPr>
            <a:spLocks noChangeAspect="1"/>
          </p:cNvSpPr>
          <p:nvPr/>
        </p:nvSpPr>
        <p:spPr bwMode="auto">
          <a:xfrm rot="5400000">
            <a:off x="2238375" y="3508375"/>
            <a:ext cx="1212850" cy="501650"/>
          </a:xfrm>
          <a:custGeom>
            <a:avLst/>
            <a:gdLst>
              <a:gd name="T0" fmla="*/ 554729645 w 2552"/>
              <a:gd name="T1" fmla="*/ 67266770 h 1384"/>
              <a:gd name="T2" fmla="*/ 272847527 w 2552"/>
              <a:gd name="T3" fmla="*/ 168166564 h 1384"/>
              <a:gd name="T4" fmla="*/ 77698441 w 2552"/>
              <a:gd name="T5" fmla="*/ 149247762 h 1384"/>
              <a:gd name="T6" fmla="*/ 1806918 w 2552"/>
              <a:gd name="T7" fmla="*/ 79879063 h 1384"/>
              <a:gd name="T8" fmla="*/ 66856455 w 2552"/>
              <a:gd name="T9" fmla="*/ 16816511 h 1384"/>
              <a:gd name="T10" fmla="*/ 240322521 w 2552"/>
              <a:gd name="T11" fmla="*/ 4204218 h 1384"/>
              <a:gd name="T12" fmla="*/ 381263580 w 2552"/>
              <a:gd name="T13" fmla="*/ 42041460 h 1384"/>
              <a:gd name="T14" fmla="*/ 533046149 w 2552"/>
              <a:gd name="T15" fmla="*/ 73572917 h 1384"/>
              <a:gd name="T16" fmla="*/ 576412666 w 2552"/>
              <a:gd name="T17" fmla="*/ 73572917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alpha val="0"/>
            </a:schemeClr>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8664" name="Freeform 13"/>
          <p:cNvSpPr>
            <a:spLocks/>
          </p:cNvSpPr>
          <p:nvPr/>
        </p:nvSpPr>
        <p:spPr bwMode="auto">
          <a:xfrm rot="5400000">
            <a:off x="2338388" y="4773612"/>
            <a:ext cx="1130300" cy="104775"/>
          </a:xfrm>
          <a:custGeom>
            <a:avLst/>
            <a:gdLst>
              <a:gd name="T0" fmla="*/ 0 w 712"/>
              <a:gd name="T1" fmla="*/ 133569075 h 66"/>
              <a:gd name="T2" fmla="*/ 312499375 w 712"/>
              <a:gd name="T3" fmla="*/ 2520950 h 66"/>
              <a:gd name="T4" fmla="*/ 665321250 w 712"/>
              <a:gd name="T5" fmla="*/ 153730325 h 66"/>
              <a:gd name="T6" fmla="*/ 1058465625 w 712"/>
              <a:gd name="T7" fmla="*/ 12601575 h 66"/>
              <a:gd name="T8" fmla="*/ 1421368125 w 712"/>
              <a:gd name="T9" fmla="*/ 163810950 h 66"/>
              <a:gd name="T10" fmla="*/ 1794351250 w 712"/>
              <a:gd name="T11" fmla="*/ 252095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8665" name="Freeform 14"/>
          <p:cNvSpPr>
            <a:spLocks/>
          </p:cNvSpPr>
          <p:nvPr/>
        </p:nvSpPr>
        <p:spPr bwMode="auto">
          <a:xfrm rot="16200000" flipH="1">
            <a:off x="2344738" y="4735512"/>
            <a:ext cx="1130300" cy="104775"/>
          </a:xfrm>
          <a:custGeom>
            <a:avLst/>
            <a:gdLst>
              <a:gd name="T0" fmla="*/ 0 w 712"/>
              <a:gd name="T1" fmla="*/ 133569075 h 66"/>
              <a:gd name="T2" fmla="*/ 312499375 w 712"/>
              <a:gd name="T3" fmla="*/ 2520950 h 66"/>
              <a:gd name="T4" fmla="*/ 665321250 w 712"/>
              <a:gd name="T5" fmla="*/ 153730325 h 66"/>
              <a:gd name="T6" fmla="*/ 1058465625 w 712"/>
              <a:gd name="T7" fmla="*/ 12601575 h 66"/>
              <a:gd name="T8" fmla="*/ 1421368125 w 712"/>
              <a:gd name="T9" fmla="*/ 163810950 h 66"/>
              <a:gd name="T10" fmla="*/ 1794351250 w 712"/>
              <a:gd name="T11" fmla="*/ 252095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8666" name="Oval 15"/>
          <p:cNvSpPr>
            <a:spLocks noChangeArrowheads="1"/>
          </p:cNvSpPr>
          <p:nvPr/>
        </p:nvSpPr>
        <p:spPr bwMode="auto">
          <a:xfrm rot="5400000">
            <a:off x="2938462" y="4202113"/>
            <a:ext cx="142875" cy="133350"/>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98667" name="Rectangle 16"/>
          <p:cNvSpPr>
            <a:spLocks noChangeArrowheads="1"/>
          </p:cNvSpPr>
          <p:nvPr/>
        </p:nvSpPr>
        <p:spPr bwMode="auto">
          <a:xfrm>
            <a:off x="5546725" y="2246313"/>
            <a:ext cx="2847975" cy="28321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alpha val="0"/>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98668" name="Rectangle 13"/>
          <p:cNvSpPr>
            <a:spLocks noChangeArrowheads="1"/>
          </p:cNvSpPr>
          <p:nvPr/>
        </p:nvSpPr>
        <p:spPr bwMode="auto">
          <a:xfrm rot="3990954">
            <a:off x="2278062" y="3546476"/>
            <a:ext cx="1089025" cy="889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pic>
        <p:nvPicPr>
          <p:cNvPr id="198669" name="Picture 10" descr="diff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27675" y="2224088"/>
            <a:ext cx="2870200" cy="287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6483529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3.88889E-6 -5.55556E-6 C 0.00313 -0.00394 0.00608 -0.00811 0.00921 -0.01205 C 0.00973 -0.01737 0.0099 -0.02293 0.01059 -0.02825 C 0.01094 -0.03103 0.01025 -0.03519 0.01216 -0.03635 C 0.01441 -0.03797 0.01719 -0.03496 0.0198 -0.03427 C 0.02032 -0.00881 0.01997 0.01689 0.02118 0.04235 C 0.02136 0.04675 0.02431 0.05462 0.02431 0.05462 C 0.02205 0.07152 0.02292 0.0699 0.01059 0.06666 C 0.00608 0.0574 0.00608 0.05416 0.00608 0.04235 " pathEditMode="relative" ptsTypes="ffffffffA">
                                      <p:cBhvr>
                                        <p:cTn id="6" dur="2000" fill="hold"/>
                                        <p:tgtEl>
                                          <p:spTgt spid="25703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1" grpId="0" animBg="1"/>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9682" name="Group 2"/>
          <p:cNvGrpSpPr>
            <a:grpSpLocks/>
          </p:cNvGrpSpPr>
          <p:nvPr/>
        </p:nvGrpSpPr>
        <p:grpSpPr bwMode="auto">
          <a:xfrm>
            <a:off x="5548313" y="2247900"/>
            <a:ext cx="2847975" cy="2832100"/>
            <a:chOff x="3494" y="1415"/>
            <a:chExt cx="1794" cy="1784"/>
          </a:xfrm>
        </p:grpSpPr>
        <p:sp>
          <p:nvSpPr>
            <p:cNvPr id="199693" name="Rectangle 3"/>
            <p:cNvSpPr>
              <a:spLocks noChangeArrowheads="1"/>
            </p:cNvSpPr>
            <p:nvPr/>
          </p:nvSpPr>
          <p:spPr bwMode="auto">
            <a:xfrm>
              <a:off x="3494" y="1415"/>
              <a:ext cx="1794" cy="1784"/>
            </a:xfrm>
            <a:prstGeom prst="rect">
              <a:avLst/>
            </a:prstGeom>
            <a:solidFill>
              <a:srgbClr val="DBDBDB"/>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99694" name="Line 4"/>
            <p:cNvSpPr>
              <a:spLocks noChangeShapeType="1"/>
            </p:cNvSpPr>
            <p:nvPr/>
          </p:nvSpPr>
          <p:spPr bwMode="auto">
            <a:xfrm>
              <a:off x="4392" y="1424"/>
              <a:ext cx="0" cy="1764"/>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9695" name="Line 5"/>
            <p:cNvSpPr>
              <a:spLocks noChangeShapeType="1"/>
            </p:cNvSpPr>
            <p:nvPr/>
          </p:nvSpPr>
          <p:spPr bwMode="auto">
            <a:xfrm>
              <a:off x="3502" y="2300"/>
              <a:ext cx="1772"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sp>
        <p:nvSpPr>
          <p:cNvPr id="199683" name="Rectangle 6"/>
          <p:cNvSpPr>
            <a:spLocks noGrp="1" noChangeArrowheads="1"/>
          </p:cNvSpPr>
          <p:nvPr>
            <p:ph type="title"/>
          </p:nvPr>
        </p:nvSpPr>
        <p:spPr/>
        <p:txBody>
          <a:bodyPr/>
          <a:lstStyle/>
          <a:p>
            <a:pPr eaLnBrk="1" hangingPunct="1"/>
            <a:r>
              <a:rPr lang="en-US" altLang="en-US" sz="4000" smtClean="0"/>
              <a:t>shoot the whole crystal</a:t>
            </a:r>
          </a:p>
        </p:txBody>
      </p:sp>
      <p:sp>
        <p:nvSpPr>
          <p:cNvPr id="199684" name="Text Box 7"/>
          <p:cNvSpPr txBox="1">
            <a:spLocks noChangeArrowheads="1"/>
          </p:cNvSpPr>
          <p:nvPr/>
        </p:nvSpPr>
        <p:spPr bwMode="auto">
          <a:xfrm>
            <a:off x="1066800" y="1524000"/>
            <a:ext cx="6858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endParaRPr lang="en-US" altLang="en-US" sz="1800">
              <a:solidFill>
                <a:srgbClr val="000000"/>
              </a:solidFill>
              <a:cs typeface="Arial" pitchFamily="34" charset="0"/>
            </a:endParaRPr>
          </a:p>
        </p:txBody>
      </p:sp>
      <p:sp>
        <p:nvSpPr>
          <p:cNvPr id="199685" name="Rectangle 9"/>
          <p:cNvSpPr>
            <a:spLocks noChangeArrowheads="1"/>
          </p:cNvSpPr>
          <p:nvPr/>
        </p:nvSpPr>
        <p:spPr bwMode="auto">
          <a:xfrm>
            <a:off x="-188913" y="3046413"/>
            <a:ext cx="5980113" cy="1089025"/>
          </a:xfrm>
          <a:prstGeom prst="rect">
            <a:avLst/>
          </a:prstGeom>
          <a:solidFill>
            <a:srgbClr val="75FF75"/>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pic>
        <p:nvPicPr>
          <p:cNvPr id="199686" name="Picture 10" descr="diffimage"/>
          <p:cNvPicPr>
            <a:picLocks noChangeAspect="1" noChangeArrowheads="1"/>
          </p:cNvPicPr>
          <p:nvPr/>
        </p:nvPicPr>
        <p:blipFill>
          <a:blip r:embed="rId2">
            <a:lum bright="-40000"/>
            <a:extLst>
              <a:ext uri="{28A0092B-C50C-407E-A947-70E740481C1C}">
                <a14:useLocalDpi xmlns:a14="http://schemas.microsoft.com/office/drawing/2010/main" val="0"/>
              </a:ext>
            </a:extLst>
          </a:blip>
          <a:srcRect/>
          <a:stretch>
            <a:fillRect/>
          </a:stretch>
        </p:blipFill>
        <p:spPr bwMode="auto">
          <a:xfrm>
            <a:off x="5527675" y="2224088"/>
            <a:ext cx="2870200" cy="287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687" name="Freeform 12"/>
          <p:cNvSpPr>
            <a:spLocks noChangeAspect="1"/>
          </p:cNvSpPr>
          <p:nvPr/>
        </p:nvSpPr>
        <p:spPr bwMode="auto">
          <a:xfrm rot="5400000">
            <a:off x="2238375" y="3508375"/>
            <a:ext cx="1212850" cy="501650"/>
          </a:xfrm>
          <a:custGeom>
            <a:avLst/>
            <a:gdLst>
              <a:gd name="T0" fmla="*/ 554729645 w 2552"/>
              <a:gd name="T1" fmla="*/ 67266770 h 1384"/>
              <a:gd name="T2" fmla="*/ 272847527 w 2552"/>
              <a:gd name="T3" fmla="*/ 168166564 h 1384"/>
              <a:gd name="T4" fmla="*/ 77698441 w 2552"/>
              <a:gd name="T5" fmla="*/ 149247762 h 1384"/>
              <a:gd name="T6" fmla="*/ 1806918 w 2552"/>
              <a:gd name="T7" fmla="*/ 79879063 h 1384"/>
              <a:gd name="T8" fmla="*/ 66856455 w 2552"/>
              <a:gd name="T9" fmla="*/ 16816511 h 1384"/>
              <a:gd name="T10" fmla="*/ 240322521 w 2552"/>
              <a:gd name="T11" fmla="*/ 4204218 h 1384"/>
              <a:gd name="T12" fmla="*/ 381263580 w 2552"/>
              <a:gd name="T13" fmla="*/ 42041460 h 1384"/>
              <a:gd name="T14" fmla="*/ 533046149 w 2552"/>
              <a:gd name="T15" fmla="*/ 73572917 h 1384"/>
              <a:gd name="T16" fmla="*/ 576412666 w 2552"/>
              <a:gd name="T17" fmla="*/ 73572917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alpha val="0"/>
            </a:schemeClr>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9688" name="Freeform 13"/>
          <p:cNvSpPr>
            <a:spLocks/>
          </p:cNvSpPr>
          <p:nvPr/>
        </p:nvSpPr>
        <p:spPr bwMode="auto">
          <a:xfrm rot="5400000">
            <a:off x="2338388" y="4773612"/>
            <a:ext cx="1130300" cy="104775"/>
          </a:xfrm>
          <a:custGeom>
            <a:avLst/>
            <a:gdLst>
              <a:gd name="T0" fmla="*/ 0 w 712"/>
              <a:gd name="T1" fmla="*/ 133569075 h 66"/>
              <a:gd name="T2" fmla="*/ 312499375 w 712"/>
              <a:gd name="T3" fmla="*/ 2520950 h 66"/>
              <a:gd name="T4" fmla="*/ 665321250 w 712"/>
              <a:gd name="T5" fmla="*/ 153730325 h 66"/>
              <a:gd name="T6" fmla="*/ 1058465625 w 712"/>
              <a:gd name="T7" fmla="*/ 12601575 h 66"/>
              <a:gd name="T8" fmla="*/ 1421368125 w 712"/>
              <a:gd name="T9" fmla="*/ 163810950 h 66"/>
              <a:gd name="T10" fmla="*/ 1794351250 w 712"/>
              <a:gd name="T11" fmla="*/ 252095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9689" name="Freeform 14"/>
          <p:cNvSpPr>
            <a:spLocks/>
          </p:cNvSpPr>
          <p:nvPr/>
        </p:nvSpPr>
        <p:spPr bwMode="auto">
          <a:xfrm rot="16200000" flipH="1">
            <a:off x="2344738" y="4735512"/>
            <a:ext cx="1130300" cy="104775"/>
          </a:xfrm>
          <a:custGeom>
            <a:avLst/>
            <a:gdLst>
              <a:gd name="T0" fmla="*/ 0 w 712"/>
              <a:gd name="T1" fmla="*/ 133569075 h 66"/>
              <a:gd name="T2" fmla="*/ 312499375 w 712"/>
              <a:gd name="T3" fmla="*/ 2520950 h 66"/>
              <a:gd name="T4" fmla="*/ 665321250 w 712"/>
              <a:gd name="T5" fmla="*/ 153730325 h 66"/>
              <a:gd name="T6" fmla="*/ 1058465625 w 712"/>
              <a:gd name="T7" fmla="*/ 12601575 h 66"/>
              <a:gd name="T8" fmla="*/ 1421368125 w 712"/>
              <a:gd name="T9" fmla="*/ 163810950 h 66"/>
              <a:gd name="T10" fmla="*/ 1794351250 w 712"/>
              <a:gd name="T11" fmla="*/ 2520950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199690" name="Oval 15"/>
          <p:cNvSpPr>
            <a:spLocks noChangeArrowheads="1"/>
          </p:cNvSpPr>
          <p:nvPr/>
        </p:nvSpPr>
        <p:spPr bwMode="auto">
          <a:xfrm rot="5400000">
            <a:off x="2938462" y="4202113"/>
            <a:ext cx="142875" cy="133350"/>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99691" name="Rectangle 16"/>
          <p:cNvSpPr>
            <a:spLocks noChangeArrowheads="1"/>
          </p:cNvSpPr>
          <p:nvPr/>
        </p:nvSpPr>
        <p:spPr bwMode="auto">
          <a:xfrm>
            <a:off x="5546725" y="2246313"/>
            <a:ext cx="2847975" cy="28321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alpha val="0"/>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199692" name="Rectangle 13"/>
          <p:cNvSpPr>
            <a:spLocks noChangeArrowheads="1"/>
          </p:cNvSpPr>
          <p:nvPr/>
        </p:nvSpPr>
        <p:spPr bwMode="auto">
          <a:xfrm rot="3990954">
            <a:off x="2278062" y="3546476"/>
            <a:ext cx="1089025" cy="889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Tree>
    <p:extLst>
      <p:ext uri="{BB962C8B-B14F-4D97-AF65-F5344CB8AC3E}">
        <p14:creationId xmlns:p14="http://schemas.microsoft.com/office/powerpoint/2010/main" val="1822601966"/>
      </p:ext>
    </p:extLst>
  </p:cSld>
  <p:clrMapOvr>
    <a:masterClrMapping/>
  </p:clrMapOvr>
  <p:transition spd="med"/>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Grp="1" noChangeArrowheads="1"/>
          </p:cNvSpPr>
          <p:nvPr>
            <p:ph type="title"/>
          </p:nvPr>
        </p:nvSpPr>
        <p:spPr>
          <a:xfrm>
            <a:off x="685800" y="566738"/>
            <a:ext cx="7772400" cy="1143000"/>
          </a:xfrm>
        </p:spPr>
        <p:txBody>
          <a:bodyPr/>
          <a:lstStyle/>
          <a:p>
            <a:pPr eaLnBrk="1" hangingPunct="1"/>
            <a:r>
              <a:rPr lang="en-US" altLang="en-US" sz="4800" smtClean="0"/>
              <a:t>beam size vs xtal size</a:t>
            </a:r>
          </a:p>
        </p:txBody>
      </p:sp>
      <p:sp>
        <p:nvSpPr>
          <p:cNvPr id="200707" name="Text Box 3"/>
          <p:cNvSpPr txBox="1">
            <a:spLocks noChangeArrowheads="1"/>
          </p:cNvSpPr>
          <p:nvPr/>
        </p:nvSpPr>
        <p:spPr bwMode="auto">
          <a:xfrm>
            <a:off x="533400" y="1771650"/>
            <a:ext cx="8610600" cy="2235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spcBef>
                <a:spcPct val="20000"/>
              </a:spcBef>
              <a:buChar char="•"/>
              <a:defRPr sz="3200">
                <a:solidFill>
                  <a:schemeClr val="tx1"/>
                </a:solidFill>
                <a:latin typeface="Arial" pitchFamily="34" charset="0"/>
              </a:defRPr>
            </a:lvl1pPr>
            <a:lvl2pPr marL="800100" indent="-34290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lvl="1" eaLnBrk="1" hangingPunct="1">
              <a:lnSpc>
                <a:spcPct val="130000"/>
              </a:lnSpc>
              <a:spcBef>
                <a:spcPct val="0"/>
              </a:spcBef>
              <a:buFontTx/>
              <a:buAutoNum type="arabicPeriod"/>
            </a:pPr>
            <a:r>
              <a:rPr lang="en-US" altLang="en-US" sz="3600">
                <a:solidFill>
                  <a:srgbClr val="808080"/>
                </a:solidFill>
                <a:cs typeface="Arial" pitchFamily="34" charset="0"/>
              </a:rPr>
              <a:t>   Put your crystal into the beam</a:t>
            </a:r>
          </a:p>
          <a:p>
            <a:pPr lvl="1" eaLnBrk="1" hangingPunct="1">
              <a:lnSpc>
                <a:spcPct val="130000"/>
              </a:lnSpc>
              <a:spcBef>
                <a:spcPct val="0"/>
              </a:spcBef>
              <a:buFontTx/>
              <a:buAutoNum type="arabicPeriod"/>
            </a:pPr>
            <a:r>
              <a:rPr lang="en-US" altLang="en-US" sz="3600">
                <a:solidFill>
                  <a:srgbClr val="808080"/>
                </a:solidFill>
                <a:cs typeface="Arial" pitchFamily="34" charset="0"/>
              </a:rPr>
              <a:t>   Shoot the whole crystal</a:t>
            </a:r>
          </a:p>
          <a:p>
            <a:pPr lvl="1" eaLnBrk="1" hangingPunct="1">
              <a:lnSpc>
                <a:spcPct val="130000"/>
              </a:lnSpc>
              <a:spcBef>
                <a:spcPct val="0"/>
              </a:spcBef>
              <a:buFontTx/>
              <a:buAutoNum type="arabicPeriod"/>
            </a:pPr>
            <a:r>
              <a:rPr lang="en-US" altLang="en-US" sz="3600">
                <a:solidFill>
                  <a:srgbClr val="FF0000"/>
                </a:solidFill>
                <a:cs typeface="Arial" pitchFamily="34" charset="0"/>
              </a:rPr>
              <a:t>   Shoot nothing but the crystal</a:t>
            </a:r>
          </a:p>
        </p:txBody>
      </p:sp>
    </p:spTree>
    <p:extLst>
      <p:ext uri="{BB962C8B-B14F-4D97-AF65-F5344CB8AC3E}">
        <p14:creationId xmlns:p14="http://schemas.microsoft.com/office/powerpoint/2010/main" val="1637953428"/>
      </p:ext>
    </p:extLst>
  </p:cSld>
  <p:clrMapOvr>
    <a:masterClrMapping/>
  </p:clrMapOvr>
  <p:transition spd="med"/>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1730" name="Group 2"/>
          <p:cNvGrpSpPr>
            <a:grpSpLocks/>
          </p:cNvGrpSpPr>
          <p:nvPr/>
        </p:nvGrpSpPr>
        <p:grpSpPr bwMode="auto">
          <a:xfrm>
            <a:off x="5548313" y="2247900"/>
            <a:ext cx="2847975" cy="2832100"/>
            <a:chOff x="3494" y="1415"/>
            <a:chExt cx="1794" cy="1784"/>
          </a:xfrm>
        </p:grpSpPr>
        <p:sp>
          <p:nvSpPr>
            <p:cNvPr id="201743" name="Rectangle 3"/>
            <p:cNvSpPr>
              <a:spLocks noChangeArrowheads="1"/>
            </p:cNvSpPr>
            <p:nvPr/>
          </p:nvSpPr>
          <p:spPr bwMode="auto">
            <a:xfrm>
              <a:off x="3494" y="1415"/>
              <a:ext cx="1794" cy="1784"/>
            </a:xfrm>
            <a:prstGeom prst="rect">
              <a:avLst/>
            </a:prstGeom>
            <a:solidFill>
              <a:srgbClr val="DBDBDB"/>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1744" name="Line 4"/>
            <p:cNvSpPr>
              <a:spLocks noChangeShapeType="1"/>
            </p:cNvSpPr>
            <p:nvPr/>
          </p:nvSpPr>
          <p:spPr bwMode="auto">
            <a:xfrm>
              <a:off x="4392" y="1424"/>
              <a:ext cx="0" cy="1764"/>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1745" name="Line 5"/>
            <p:cNvSpPr>
              <a:spLocks noChangeShapeType="1"/>
            </p:cNvSpPr>
            <p:nvPr/>
          </p:nvSpPr>
          <p:spPr bwMode="auto">
            <a:xfrm>
              <a:off x="3502" y="2300"/>
              <a:ext cx="1772"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sp>
        <p:nvSpPr>
          <p:cNvPr id="201731" name="Rectangle 6"/>
          <p:cNvSpPr>
            <a:spLocks noGrp="1" noChangeArrowheads="1"/>
          </p:cNvSpPr>
          <p:nvPr>
            <p:ph type="title"/>
          </p:nvPr>
        </p:nvSpPr>
        <p:spPr/>
        <p:txBody>
          <a:bodyPr/>
          <a:lstStyle/>
          <a:p>
            <a:pPr eaLnBrk="1" hangingPunct="1"/>
            <a:r>
              <a:rPr lang="en-US" altLang="en-US" sz="4000" smtClean="0"/>
              <a:t>shoot nothing but the crystal</a:t>
            </a:r>
          </a:p>
        </p:txBody>
      </p:sp>
      <p:sp>
        <p:nvSpPr>
          <p:cNvPr id="201732" name="Text Box 7"/>
          <p:cNvSpPr txBox="1">
            <a:spLocks noChangeArrowheads="1"/>
          </p:cNvSpPr>
          <p:nvPr/>
        </p:nvSpPr>
        <p:spPr bwMode="auto">
          <a:xfrm>
            <a:off x="1066800" y="1524000"/>
            <a:ext cx="6858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endParaRPr lang="en-US" altLang="en-US" sz="1800">
              <a:solidFill>
                <a:srgbClr val="000000"/>
              </a:solidFill>
              <a:cs typeface="Arial" pitchFamily="34" charset="0"/>
            </a:endParaRPr>
          </a:p>
        </p:txBody>
      </p:sp>
      <p:grpSp>
        <p:nvGrpSpPr>
          <p:cNvPr id="244744" name="Group 8"/>
          <p:cNvGrpSpPr>
            <a:grpSpLocks/>
          </p:cNvGrpSpPr>
          <p:nvPr/>
        </p:nvGrpSpPr>
        <p:grpSpPr bwMode="auto">
          <a:xfrm>
            <a:off x="-188913" y="2224088"/>
            <a:ext cx="8586788" cy="2870200"/>
            <a:chOff x="-119" y="1401"/>
            <a:chExt cx="5409" cy="1808"/>
          </a:xfrm>
        </p:grpSpPr>
        <p:sp>
          <p:nvSpPr>
            <p:cNvPr id="201741" name="Rectangle 9"/>
            <p:cNvSpPr>
              <a:spLocks noChangeArrowheads="1"/>
            </p:cNvSpPr>
            <p:nvPr/>
          </p:nvSpPr>
          <p:spPr bwMode="auto">
            <a:xfrm>
              <a:off x="-119" y="1580"/>
              <a:ext cx="3767" cy="1381"/>
            </a:xfrm>
            <a:prstGeom prst="rect">
              <a:avLst/>
            </a:prstGeom>
            <a:solidFill>
              <a:srgbClr val="C1FFC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pic>
          <p:nvPicPr>
            <p:cNvPr id="201742" name="Picture 10" descr="diffimage"/>
            <p:cNvPicPr>
              <a:picLocks noChangeAspect="1" noChangeArrowheads="1"/>
            </p:cNvPicPr>
            <p:nvPr/>
          </p:nvPicPr>
          <p:blipFill>
            <a:blip r:embed="rId2">
              <a:lum bright="-60000" contrast="60000"/>
              <a:extLst>
                <a:ext uri="{28A0092B-C50C-407E-A947-70E740481C1C}">
                  <a14:useLocalDpi xmlns:a14="http://schemas.microsoft.com/office/drawing/2010/main" val="0"/>
                </a:ext>
              </a:extLst>
            </a:blip>
            <a:srcRect/>
            <a:stretch>
              <a:fillRect/>
            </a:stretch>
          </p:blipFill>
          <p:spPr bwMode="auto">
            <a:xfrm>
              <a:off x="3482" y="1401"/>
              <a:ext cx="1808" cy="1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1734" name="Group 11"/>
          <p:cNvGrpSpPr>
            <a:grpSpLocks/>
          </p:cNvGrpSpPr>
          <p:nvPr/>
        </p:nvGrpSpPr>
        <p:grpSpPr bwMode="auto">
          <a:xfrm rot="5400000">
            <a:off x="1725612" y="4021138"/>
            <a:ext cx="2238375" cy="501650"/>
            <a:chOff x="1288" y="3758"/>
            <a:chExt cx="1410" cy="316"/>
          </a:xfrm>
        </p:grpSpPr>
        <p:sp>
          <p:nvSpPr>
            <p:cNvPr id="201736" name="Freeform 12"/>
            <p:cNvSpPr>
              <a:spLocks noChangeAspect="1"/>
            </p:cNvSpPr>
            <p:nvPr/>
          </p:nvSpPr>
          <p:spPr bwMode="auto">
            <a:xfrm>
              <a:off x="1288" y="3758"/>
              <a:ext cx="764" cy="316"/>
            </a:xfrm>
            <a:custGeom>
              <a:avLst/>
              <a:gdLst>
                <a:gd name="T0" fmla="*/ 220 w 2552"/>
                <a:gd name="T1" fmla="*/ 27 h 1384"/>
                <a:gd name="T2" fmla="*/ 108 w 2552"/>
                <a:gd name="T3" fmla="*/ 67 h 1384"/>
                <a:gd name="T4" fmla="*/ 31 w 2552"/>
                <a:gd name="T5" fmla="*/ 59 h 1384"/>
                <a:gd name="T6" fmla="*/ 1 w 2552"/>
                <a:gd name="T7" fmla="*/ 32 h 1384"/>
                <a:gd name="T8" fmla="*/ 27 w 2552"/>
                <a:gd name="T9" fmla="*/ 7 h 1384"/>
                <a:gd name="T10" fmla="*/ 96 w 2552"/>
                <a:gd name="T11" fmla="*/ 2 h 1384"/>
                <a:gd name="T12" fmla="*/ 151 w 2552"/>
                <a:gd name="T13" fmla="*/ 17 h 1384"/>
                <a:gd name="T14" fmla="*/ 212 w 2552"/>
                <a:gd name="T15" fmla="*/ 29 h 1384"/>
                <a:gd name="T16" fmla="*/ 229 w 2552"/>
                <a:gd name="T17" fmla="*/ 29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1737" name="Rectangle 13"/>
            <p:cNvSpPr>
              <a:spLocks noChangeArrowheads="1"/>
            </p:cNvSpPr>
            <p:nvPr/>
          </p:nvSpPr>
          <p:spPr bwMode="auto">
            <a:xfrm>
              <a:off x="1508" y="3902"/>
              <a:ext cx="56" cy="56"/>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1738" name="Freeform 14"/>
            <p:cNvSpPr>
              <a:spLocks/>
            </p:cNvSpPr>
            <p:nvPr/>
          </p:nvSpPr>
          <p:spPr bwMode="auto">
            <a:xfrm>
              <a:off x="1986" y="3846"/>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1739" name="Freeform 15"/>
            <p:cNvSpPr>
              <a:spLocks/>
            </p:cNvSpPr>
            <p:nvPr/>
          </p:nvSpPr>
          <p:spPr bwMode="auto">
            <a:xfrm rot="10800000" flipH="1">
              <a:off x="1962" y="3842"/>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1740" name="Oval 16"/>
            <p:cNvSpPr>
              <a:spLocks noChangeArrowheads="1"/>
            </p:cNvSpPr>
            <p:nvPr/>
          </p:nvSpPr>
          <p:spPr bwMode="auto">
            <a:xfrm>
              <a:off x="1946" y="3770"/>
              <a:ext cx="90" cy="84"/>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pSp>
      <p:sp>
        <p:nvSpPr>
          <p:cNvPr id="201735" name="Rectangle 17"/>
          <p:cNvSpPr>
            <a:spLocks noChangeArrowheads="1"/>
          </p:cNvSpPr>
          <p:nvPr/>
        </p:nvSpPr>
        <p:spPr bwMode="auto">
          <a:xfrm>
            <a:off x="5546725" y="2246313"/>
            <a:ext cx="2847975" cy="28321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alpha val="0"/>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Tree>
    <p:extLst>
      <p:ext uri="{BB962C8B-B14F-4D97-AF65-F5344CB8AC3E}">
        <p14:creationId xmlns:p14="http://schemas.microsoft.com/office/powerpoint/2010/main" val="379533076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44744"/>
                                        </p:tgtEl>
                                        <p:attrNameLst>
                                          <p:attrName>style.visibility</p:attrName>
                                        </p:attrNameLst>
                                      </p:cBhvr>
                                      <p:to>
                                        <p:strVal val="visible"/>
                                      </p:to>
                                    </p:set>
                                    <p:animEffect transition="in" filter="wipe(left)">
                                      <p:cBhvr>
                                        <p:cTn id="7" dur="500"/>
                                        <p:tgtEl>
                                          <p:spTgt spid="2447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2754" name="Group 2"/>
          <p:cNvGrpSpPr>
            <a:grpSpLocks/>
          </p:cNvGrpSpPr>
          <p:nvPr/>
        </p:nvGrpSpPr>
        <p:grpSpPr bwMode="auto">
          <a:xfrm>
            <a:off x="5548313" y="2247900"/>
            <a:ext cx="2847975" cy="2832100"/>
            <a:chOff x="3494" y="1415"/>
            <a:chExt cx="1794" cy="1784"/>
          </a:xfrm>
        </p:grpSpPr>
        <p:sp>
          <p:nvSpPr>
            <p:cNvPr id="202770" name="Rectangle 3"/>
            <p:cNvSpPr>
              <a:spLocks noChangeArrowheads="1"/>
            </p:cNvSpPr>
            <p:nvPr/>
          </p:nvSpPr>
          <p:spPr bwMode="auto">
            <a:xfrm>
              <a:off x="3494" y="1415"/>
              <a:ext cx="1794" cy="1784"/>
            </a:xfrm>
            <a:prstGeom prst="rect">
              <a:avLst/>
            </a:prstGeom>
            <a:solidFill>
              <a:srgbClr val="DBDBDB"/>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2771" name="Line 4"/>
            <p:cNvSpPr>
              <a:spLocks noChangeShapeType="1"/>
            </p:cNvSpPr>
            <p:nvPr/>
          </p:nvSpPr>
          <p:spPr bwMode="auto">
            <a:xfrm>
              <a:off x="4392" y="1424"/>
              <a:ext cx="0" cy="1764"/>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2772" name="Line 5"/>
            <p:cNvSpPr>
              <a:spLocks noChangeShapeType="1"/>
            </p:cNvSpPr>
            <p:nvPr/>
          </p:nvSpPr>
          <p:spPr bwMode="auto">
            <a:xfrm>
              <a:off x="3502" y="2300"/>
              <a:ext cx="1772"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grpSp>
        <p:nvGrpSpPr>
          <p:cNvPr id="202755" name="Group 6"/>
          <p:cNvGrpSpPr>
            <a:grpSpLocks/>
          </p:cNvGrpSpPr>
          <p:nvPr/>
        </p:nvGrpSpPr>
        <p:grpSpPr bwMode="auto">
          <a:xfrm>
            <a:off x="-188913" y="2224088"/>
            <a:ext cx="8586788" cy="2870200"/>
            <a:chOff x="-119" y="1401"/>
            <a:chExt cx="5409" cy="1808"/>
          </a:xfrm>
        </p:grpSpPr>
        <p:sp>
          <p:nvSpPr>
            <p:cNvPr id="202767" name="Rectangle 7"/>
            <p:cNvSpPr>
              <a:spLocks noChangeArrowheads="1"/>
            </p:cNvSpPr>
            <p:nvPr/>
          </p:nvSpPr>
          <p:spPr bwMode="auto">
            <a:xfrm>
              <a:off x="-23" y="2161"/>
              <a:ext cx="3767" cy="119"/>
            </a:xfrm>
            <a:prstGeom prst="rect">
              <a:avLst/>
            </a:prstGeom>
            <a:solidFill>
              <a:srgbClr val="C1FFC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2768" name="Rectangle 8"/>
            <p:cNvSpPr>
              <a:spLocks noChangeArrowheads="1"/>
            </p:cNvSpPr>
            <p:nvPr/>
          </p:nvSpPr>
          <p:spPr bwMode="auto">
            <a:xfrm>
              <a:off x="-119" y="1580"/>
              <a:ext cx="1316" cy="1381"/>
            </a:xfrm>
            <a:prstGeom prst="rect">
              <a:avLst/>
            </a:prstGeom>
            <a:solidFill>
              <a:srgbClr val="C1FFC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pic>
          <p:nvPicPr>
            <p:cNvPr id="202769" name="Picture 9" descr="diff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82" y="1401"/>
              <a:ext cx="1808" cy="1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2756" name="Rectangle 10"/>
          <p:cNvSpPr>
            <a:spLocks noGrp="1" noChangeArrowheads="1"/>
          </p:cNvSpPr>
          <p:nvPr>
            <p:ph type="title"/>
          </p:nvPr>
        </p:nvSpPr>
        <p:spPr/>
        <p:txBody>
          <a:bodyPr/>
          <a:lstStyle/>
          <a:p>
            <a:pPr eaLnBrk="1" hangingPunct="1"/>
            <a:r>
              <a:rPr lang="en-US" altLang="en-US" sz="4000" smtClean="0"/>
              <a:t>shoot nothing but the crystal</a:t>
            </a:r>
          </a:p>
        </p:txBody>
      </p:sp>
      <p:sp>
        <p:nvSpPr>
          <p:cNvPr id="202757" name="Text Box 11"/>
          <p:cNvSpPr txBox="1">
            <a:spLocks noChangeArrowheads="1"/>
          </p:cNvSpPr>
          <p:nvPr/>
        </p:nvSpPr>
        <p:spPr bwMode="auto">
          <a:xfrm>
            <a:off x="1066800" y="1524000"/>
            <a:ext cx="6858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endParaRPr lang="en-US" altLang="en-US" sz="1800">
              <a:solidFill>
                <a:srgbClr val="000000"/>
              </a:solidFill>
              <a:cs typeface="Arial" pitchFamily="34" charset="0"/>
            </a:endParaRPr>
          </a:p>
        </p:txBody>
      </p:sp>
      <p:grpSp>
        <p:nvGrpSpPr>
          <p:cNvPr id="202758" name="Group 12"/>
          <p:cNvGrpSpPr>
            <a:grpSpLocks/>
          </p:cNvGrpSpPr>
          <p:nvPr/>
        </p:nvGrpSpPr>
        <p:grpSpPr bwMode="auto">
          <a:xfrm rot="5400000">
            <a:off x="1725612" y="4021138"/>
            <a:ext cx="2238375" cy="501650"/>
            <a:chOff x="1288" y="3758"/>
            <a:chExt cx="1410" cy="316"/>
          </a:xfrm>
        </p:grpSpPr>
        <p:sp>
          <p:nvSpPr>
            <p:cNvPr id="202762" name="Freeform 13"/>
            <p:cNvSpPr>
              <a:spLocks noChangeAspect="1"/>
            </p:cNvSpPr>
            <p:nvPr/>
          </p:nvSpPr>
          <p:spPr bwMode="auto">
            <a:xfrm>
              <a:off x="1288" y="3758"/>
              <a:ext cx="764" cy="316"/>
            </a:xfrm>
            <a:custGeom>
              <a:avLst/>
              <a:gdLst>
                <a:gd name="T0" fmla="*/ 220 w 2552"/>
                <a:gd name="T1" fmla="*/ 27 h 1384"/>
                <a:gd name="T2" fmla="*/ 108 w 2552"/>
                <a:gd name="T3" fmla="*/ 67 h 1384"/>
                <a:gd name="T4" fmla="*/ 31 w 2552"/>
                <a:gd name="T5" fmla="*/ 59 h 1384"/>
                <a:gd name="T6" fmla="*/ 1 w 2552"/>
                <a:gd name="T7" fmla="*/ 32 h 1384"/>
                <a:gd name="T8" fmla="*/ 27 w 2552"/>
                <a:gd name="T9" fmla="*/ 7 h 1384"/>
                <a:gd name="T10" fmla="*/ 96 w 2552"/>
                <a:gd name="T11" fmla="*/ 2 h 1384"/>
                <a:gd name="T12" fmla="*/ 151 w 2552"/>
                <a:gd name="T13" fmla="*/ 17 h 1384"/>
                <a:gd name="T14" fmla="*/ 212 w 2552"/>
                <a:gd name="T15" fmla="*/ 29 h 1384"/>
                <a:gd name="T16" fmla="*/ 229 w 2552"/>
                <a:gd name="T17" fmla="*/ 29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2763" name="Rectangle 14"/>
            <p:cNvSpPr>
              <a:spLocks noChangeArrowheads="1"/>
            </p:cNvSpPr>
            <p:nvPr/>
          </p:nvSpPr>
          <p:spPr bwMode="auto">
            <a:xfrm>
              <a:off x="1508" y="3902"/>
              <a:ext cx="56" cy="56"/>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2764" name="Freeform 15"/>
            <p:cNvSpPr>
              <a:spLocks/>
            </p:cNvSpPr>
            <p:nvPr/>
          </p:nvSpPr>
          <p:spPr bwMode="auto">
            <a:xfrm>
              <a:off x="1986" y="3846"/>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2765" name="Freeform 16"/>
            <p:cNvSpPr>
              <a:spLocks/>
            </p:cNvSpPr>
            <p:nvPr/>
          </p:nvSpPr>
          <p:spPr bwMode="auto">
            <a:xfrm rot="10800000" flipH="1">
              <a:off x="1962" y="3842"/>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2766" name="Oval 17"/>
            <p:cNvSpPr>
              <a:spLocks noChangeArrowheads="1"/>
            </p:cNvSpPr>
            <p:nvPr/>
          </p:nvSpPr>
          <p:spPr bwMode="auto">
            <a:xfrm>
              <a:off x="1946" y="3770"/>
              <a:ext cx="90" cy="84"/>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pSp>
      <p:sp>
        <p:nvSpPr>
          <p:cNvPr id="202759" name="Rectangle 18"/>
          <p:cNvSpPr>
            <a:spLocks noChangeArrowheads="1"/>
          </p:cNvSpPr>
          <p:nvPr/>
        </p:nvSpPr>
        <p:spPr bwMode="auto">
          <a:xfrm>
            <a:off x="1887538" y="2090738"/>
            <a:ext cx="217487" cy="133667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2760" name="Rectangle 19"/>
          <p:cNvSpPr>
            <a:spLocks noChangeArrowheads="1"/>
          </p:cNvSpPr>
          <p:nvPr/>
        </p:nvSpPr>
        <p:spPr bwMode="auto">
          <a:xfrm>
            <a:off x="1893888" y="3621088"/>
            <a:ext cx="217487" cy="133667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2761" name="Rectangle 20"/>
          <p:cNvSpPr>
            <a:spLocks noChangeArrowheads="1"/>
          </p:cNvSpPr>
          <p:nvPr/>
        </p:nvSpPr>
        <p:spPr bwMode="auto">
          <a:xfrm>
            <a:off x="5546725" y="2246313"/>
            <a:ext cx="2847975" cy="28321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alpha val="0"/>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Tree>
    <p:extLst>
      <p:ext uri="{BB962C8B-B14F-4D97-AF65-F5344CB8AC3E}">
        <p14:creationId xmlns:p14="http://schemas.microsoft.com/office/powerpoint/2010/main" val="2885365118"/>
      </p:ext>
    </p:extLst>
  </p:cSld>
  <p:clrMapOvr>
    <a:masterClrMapping/>
  </p:clrMapOvr>
  <p:transition spd="med"/>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563563" y="1784350"/>
            <a:ext cx="7878762" cy="3444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50000"/>
              </a:spcBef>
              <a:buFontTx/>
              <a:buNone/>
            </a:pPr>
            <a:r>
              <a:rPr lang="en-US" altLang="en-US" sz="4000">
                <a:solidFill>
                  <a:srgbClr val="000000"/>
                </a:solidFill>
                <a:cs typeface="Arial" pitchFamily="34" charset="0"/>
              </a:rPr>
              <a:t>1 </a:t>
            </a:r>
            <a:r>
              <a:rPr lang="el-GR" altLang="en-US" sz="4000">
                <a:solidFill>
                  <a:srgbClr val="000000"/>
                </a:solidFill>
                <a:cs typeface="Arial" pitchFamily="34" charset="0"/>
              </a:rPr>
              <a:t>μ</a:t>
            </a:r>
            <a:r>
              <a:rPr lang="en-US" altLang="en-US" sz="4000">
                <a:solidFill>
                  <a:srgbClr val="000000"/>
                </a:solidFill>
                <a:cs typeface="Arial" pitchFamily="34" charset="0"/>
              </a:rPr>
              <a:t>m crystal	≈ 	1 </a:t>
            </a:r>
            <a:r>
              <a:rPr lang="el-GR" altLang="en-US" sz="4000">
                <a:solidFill>
                  <a:srgbClr val="000000"/>
                </a:solidFill>
                <a:cs typeface="Arial" pitchFamily="34" charset="0"/>
              </a:rPr>
              <a:t>μ</a:t>
            </a:r>
            <a:r>
              <a:rPr lang="en-US" altLang="en-US" sz="4000">
                <a:solidFill>
                  <a:srgbClr val="000000"/>
                </a:solidFill>
                <a:cs typeface="Arial" pitchFamily="34" charset="0"/>
              </a:rPr>
              <a:t>m water</a:t>
            </a:r>
          </a:p>
          <a:p>
            <a:pPr eaLnBrk="1" hangingPunct="1">
              <a:spcBef>
                <a:spcPct val="50000"/>
              </a:spcBef>
              <a:buFontTx/>
              <a:buNone/>
            </a:pPr>
            <a:r>
              <a:rPr lang="en-US" altLang="en-US" sz="4000">
                <a:solidFill>
                  <a:srgbClr val="000000"/>
                </a:solidFill>
                <a:cs typeface="Arial" pitchFamily="34" charset="0"/>
              </a:rPr>
              <a:t>				≈ 	1 </a:t>
            </a:r>
            <a:r>
              <a:rPr lang="el-GR" altLang="en-US" sz="4000">
                <a:solidFill>
                  <a:srgbClr val="000000"/>
                </a:solidFill>
                <a:cs typeface="Arial" pitchFamily="34" charset="0"/>
              </a:rPr>
              <a:t>μ</a:t>
            </a:r>
            <a:r>
              <a:rPr lang="en-US" altLang="en-US" sz="4000">
                <a:solidFill>
                  <a:srgbClr val="000000"/>
                </a:solidFill>
                <a:cs typeface="Arial" pitchFamily="34" charset="0"/>
              </a:rPr>
              <a:t>m plastic</a:t>
            </a:r>
          </a:p>
          <a:p>
            <a:pPr eaLnBrk="1" hangingPunct="1">
              <a:spcBef>
                <a:spcPct val="50000"/>
              </a:spcBef>
              <a:buFontTx/>
              <a:buNone/>
            </a:pPr>
            <a:r>
              <a:rPr lang="en-US" altLang="en-US" sz="4000">
                <a:solidFill>
                  <a:srgbClr val="000000"/>
                </a:solidFill>
                <a:cs typeface="Arial" pitchFamily="34" charset="0"/>
              </a:rPr>
              <a:t>				≈ 	0.1 </a:t>
            </a:r>
            <a:r>
              <a:rPr lang="el-GR" altLang="en-US" sz="4000">
                <a:solidFill>
                  <a:srgbClr val="000000"/>
                </a:solidFill>
                <a:cs typeface="Arial" pitchFamily="34" charset="0"/>
              </a:rPr>
              <a:t>μ</a:t>
            </a:r>
            <a:r>
              <a:rPr lang="en-US" altLang="en-US" sz="4000">
                <a:solidFill>
                  <a:srgbClr val="000000"/>
                </a:solidFill>
                <a:cs typeface="Arial" pitchFamily="34" charset="0"/>
              </a:rPr>
              <a:t>m glass</a:t>
            </a:r>
          </a:p>
          <a:p>
            <a:pPr eaLnBrk="1" hangingPunct="1">
              <a:spcBef>
                <a:spcPct val="50000"/>
              </a:spcBef>
              <a:buFontTx/>
              <a:buNone/>
            </a:pPr>
            <a:r>
              <a:rPr lang="en-US" altLang="en-US" sz="4000">
                <a:solidFill>
                  <a:srgbClr val="000000"/>
                </a:solidFill>
                <a:cs typeface="Arial" pitchFamily="34" charset="0"/>
              </a:rPr>
              <a:t>				≈ 	1000 </a:t>
            </a:r>
            <a:r>
              <a:rPr lang="el-GR" altLang="en-US" sz="4000">
                <a:solidFill>
                  <a:srgbClr val="000000"/>
                </a:solidFill>
                <a:cs typeface="Arial" pitchFamily="34" charset="0"/>
              </a:rPr>
              <a:t>μ</a:t>
            </a:r>
            <a:r>
              <a:rPr lang="en-US" altLang="en-US" sz="4000">
                <a:solidFill>
                  <a:srgbClr val="000000"/>
                </a:solidFill>
                <a:cs typeface="Arial" pitchFamily="34" charset="0"/>
              </a:rPr>
              <a:t>m air</a:t>
            </a:r>
            <a:endParaRPr lang="el-GR" altLang="en-US" sz="4000">
              <a:solidFill>
                <a:srgbClr val="000000"/>
              </a:solidFill>
              <a:cs typeface="Arial" pitchFamily="34" charset="0"/>
            </a:endParaRPr>
          </a:p>
        </p:txBody>
      </p:sp>
      <p:sp>
        <p:nvSpPr>
          <p:cNvPr id="203779" name="Rectangle 2"/>
          <p:cNvSpPr>
            <a:spLocks noGrp="1" noChangeArrowheads="1"/>
          </p:cNvSpPr>
          <p:nvPr>
            <p:ph type="title"/>
          </p:nvPr>
        </p:nvSpPr>
        <p:spPr/>
        <p:txBody>
          <a:bodyPr/>
          <a:lstStyle/>
          <a:p>
            <a:pPr eaLnBrk="1" hangingPunct="1"/>
            <a:r>
              <a:rPr lang="en-US" altLang="en-US" smtClean="0"/>
              <a:t>X-ray scattering “rules”:</a:t>
            </a:r>
          </a:p>
        </p:txBody>
      </p:sp>
      <p:grpSp>
        <p:nvGrpSpPr>
          <p:cNvPr id="203780" name="Group 12"/>
          <p:cNvGrpSpPr>
            <a:grpSpLocks/>
          </p:cNvGrpSpPr>
          <p:nvPr/>
        </p:nvGrpSpPr>
        <p:grpSpPr bwMode="auto">
          <a:xfrm rot="5400000">
            <a:off x="592137" y="4033838"/>
            <a:ext cx="2238375" cy="501650"/>
            <a:chOff x="1288" y="3758"/>
            <a:chExt cx="1410" cy="316"/>
          </a:xfrm>
        </p:grpSpPr>
        <p:sp>
          <p:nvSpPr>
            <p:cNvPr id="203796" name="Freeform 13"/>
            <p:cNvSpPr>
              <a:spLocks noChangeAspect="1"/>
            </p:cNvSpPr>
            <p:nvPr/>
          </p:nvSpPr>
          <p:spPr bwMode="auto">
            <a:xfrm>
              <a:off x="1288" y="3758"/>
              <a:ext cx="764" cy="316"/>
            </a:xfrm>
            <a:custGeom>
              <a:avLst/>
              <a:gdLst>
                <a:gd name="T0" fmla="*/ 220 w 2552"/>
                <a:gd name="T1" fmla="*/ 27 h 1384"/>
                <a:gd name="T2" fmla="*/ 108 w 2552"/>
                <a:gd name="T3" fmla="*/ 67 h 1384"/>
                <a:gd name="T4" fmla="*/ 31 w 2552"/>
                <a:gd name="T5" fmla="*/ 59 h 1384"/>
                <a:gd name="T6" fmla="*/ 1 w 2552"/>
                <a:gd name="T7" fmla="*/ 32 h 1384"/>
                <a:gd name="T8" fmla="*/ 27 w 2552"/>
                <a:gd name="T9" fmla="*/ 7 h 1384"/>
                <a:gd name="T10" fmla="*/ 96 w 2552"/>
                <a:gd name="T11" fmla="*/ 2 h 1384"/>
                <a:gd name="T12" fmla="*/ 151 w 2552"/>
                <a:gd name="T13" fmla="*/ 17 h 1384"/>
                <a:gd name="T14" fmla="*/ 212 w 2552"/>
                <a:gd name="T15" fmla="*/ 29 h 1384"/>
                <a:gd name="T16" fmla="*/ 229 w 2552"/>
                <a:gd name="T17" fmla="*/ 29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3797" name="Rectangle 14"/>
            <p:cNvSpPr>
              <a:spLocks noChangeArrowheads="1"/>
            </p:cNvSpPr>
            <p:nvPr/>
          </p:nvSpPr>
          <p:spPr bwMode="auto">
            <a:xfrm>
              <a:off x="1508" y="3902"/>
              <a:ext cx="56" cy="56"/>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3798" name="Freeform 15"/>
            <p:cNvSpPr>
              <a:spLocks/>
            </p:cNvSpPr>
            <p:nvPr/>
          </p:nvSpPr>
          <p:spPr bwMode="auto">
            <a:xfrm>
              <a:off x="1986" y="3846"/>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3799" name="Freeform 16"/>
            <p:cNvSpPr>
              <a:spLocks/>
            </p:cNvSpPr>
            <p:nvPr/>
          </p:nvSpPr>
          <p:spPr bwMode="auto">
            <a:xfrm rot="10800000" flipH="1">
              <a:off x="1962" y="3842"/>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3800" name="Oval 17"/>
            <p:cNvSpPr>
              <a:spLocks noChangeArrowheads="1"/>
            </p:cNvSpPr>
            <p:nvPr/>
          </p:nvSpPr>
          <p:spPr bwMode="auto">
            <a:xfrm>
              <a:off x="1946" y="3770"/>
              <a:ext cx="90" cy="84"/>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pSp>
      <p:grpSp>
        <p:nvGrpSpPr>
          <p:cNvPr id="203781" name="Group 2"/>
          <p:cNvGrpSpPr>
            <a:grpSpLocks/>
          </p:cNvGrpSpPr>
          <p:nvPr/>
        </p:nvGrpSpPr>
        <p:grpSpPr bwMode="auto">
          <a:xfrm>
            <a:off x="2090738" y="2965450"/>
            <a:ext cx="1809750" cy="2449513"/>
            <a:chOff x="2090550" y="2964790"/>
            <a:chExt cx="1810415" cy="2449974"/>
          </a:xfrm>
        </p:grpSpPr>
        <p:sp>
          <p:nvSpPr>
            <p:cNvPr id="203789" name="Freeform 3"/>
            <p:cNvSpPr>
              <a:spLocks/>
            </p:cNvSpPr>
            <p:nvPr/>
          </p:nvSpPr>
          <p:spPr bwMode="auto">
            <a:xfrm rot="-7731896">
              <a:off x="1964267" y="3091073"/>
              <a:ext cx="2062982" cy="1810415"/>
            </a:xfrm>
            <a:custGeom>
              <a:avLst/>
              <a:gdLst>
                <a:gd name="T0" fmla="*/ 663460 w 12531"/>
                <a:gd name="T1" fmla="*/ 1074143 h 11874"/>
                <a:gd name="T2" fmla="*/ 1350956 w 12531"/>
                <a:gd name="T3" fmla="*/ 1775500 h 11874"/>
                <a:gd name="T4" fmla="*/ 2004209 w 12531"/>
                <a:gd name="T5" fmla="*/ 1619524 h 11874"/>
                <a:gd name="T6" fmla="*/ 1904937 w 12531"/>
                <a:gd name="T7" fmla="*/ 891638 h 11874"/>
                <a:gd name="T8" fmla="*/ 1238184 w 12531"/>
                <a:gd name="T9" fmla="*/ 474178 h 11874"/>
                <a:gd name="T10" fmla="*/ 11359 w 12531"/>
                <a:gd name="T11" fmla="*/ 13875 h 11874"/>
                <a:gd name="T12" fmla="*/ 663460 w 12531"/>
                <a:gd name="T13" fmla="*/ 1074143 h 11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31" h="11874">
                  <a:moveTo>
                    <a:pt x="4030" y="7045"/>
                  </a:moveTo>
                  <a:cubicBezTo>
                    <a:pt x="5386" y="8971"/>
                    <a:pt x="6849" y="11049"/>
                    <a:pt x="8206" y="11645"/>
                  </a:cubicBezTo>
                  <a:cubicBezTo>
                    <a:pt x="9562" y="12240"/>
                    <a:pt x="11503" y="11601"/>
                    <a:pt x="12174" y="10622"/>
                  </a:cubicBezTo>
                  <a:cubicBezTo>
                    <a:pt x="12845" y="9643"/>
                    <a:pt x="12529" y="7259"/>
                    <a:pt x="11571" y="5848"/>
                  </a:cubicBezTo>
                  <a:cubicBezTo>
                    <a:pt x="10613" y="4437"/>
                    <a:pt x="9016" y="3734"/>
                    <a:pt x="7521" y="3110"/>
                  </a:cubicBezTo>
                  <a:cubicBezTo>
                    <a:pt x="6026" y="2485"/>
                    <a:pt x="649" y="-565"/>
                    <a:pt x="69" y="91"/>
                  </a:cubicBezTo>
                  <a:cubicBezTo>
                    <a:pt x="-509" y="747"/>
                    <a:pt x="2674" y="5119"/>
                    <a:pt x="4030" y="7045"/>
                  </a:cubicBezTo>
                  <a:close/>
                </a:path>
              </a:pathLst>
            </a:custGeom>
            <a:solidFill>
              <a:srgbClr val="FFC000"/>
            </a:solidFill>
            <a:ln w="9525">
              <a:solidFill>
                <a:schemeClr val="tx1"/>
              </a:solidFill>
              <a:round/>
              <a:headEnd/>
              <a:tailEnd/>
            </a:ln>
          </p:spPr>
          <p:txBody>
            <a:bodyPr/>
            <a:lstStyle/>
            <a:p>
              <a:endParaRPr lang="en-US">
                <a:solidFill>
                  <a:srgbClr val="000000"/>
                </a:solidFill>
                <a:cs typeface="Arial" pitchFamily="34" charset="0"/>
              </a:endParaRPr>
            </a:p>
          </p:txBody>
        </p:sp>
        <p:grpSp>
          <p:nvGrpSpPr>
            <p:cNvPr id="203790" name="Group 12"/>
            <p:cNvGrpSpPr>
              <a:grpSpLocks/>
            </p:cNvGrpSpPr>
            <p:nvPr/>
          </p:nvGrpSpPr>
          <p:grpSpPr bwMode="auto">
            <a:xfrm rot="5400000">
              <a:off x="1762102" y="4044752"/>
              <a:ext cx="2238375" cy="501650"/>
              <a:chOff x="1288" y="3758"/>
              <a:chExt cx="1410" cy="316"/>
            </a:xfrm>
          </p:grpSpPr>
          <p:sp>
            <p:nvSpPr>
              <p:cNvPr id="203791" name="Freeform 13"/>
              <p:cNvSpPr>
                <a:spLocks noChangeAspect="1"/>
              </p:cNvSpPr>
              <p:nvPr/>
            </p:nvSpPr>
            <p:spPr bwMode="auto">
              <a:xfrm>
                <a:off x="1288" y="3758"/>
                <a:ext cx="764" cy="316"/>
              </a:xfrm>
              <a:custGeom>
                <a:avLst/>
                <a:gdLst>
                  <a:gd name="T0" fmla="*/ 220 w 2552"/>
                  <a:gd name="T1" fmla="*/ 27 h 1384"/>
                  <a:gd name="T2" fmla="*/ 108 w 2552"/>
                  <a:gd name="T3" fmla="*/ 67 h 1384"/>
                  <a:gd name="T4" fmla="*/ 31 w 2552"/>
                  <a:gd name="T5" fmla="*/ 59 h 1384"/>
                  <a:gd name="T6" fmla="*/ 1 w 2552"/>
                  <a:gd name="T7" fmla="*/ 32 h 1384"/>
                  <a:gd name="T8" fmla="*/ 27 w 2552"/>
                  <a:gd name="T9" fmla="*/ 7 h 1384"/>
                  <a:gd name="T10" fmla="*/ 96 w 2552"/>
                  <a:gd name="T11" fmla="*/ 2 h 1384"/>
                  <a:gd name="T12" fmla="*/ 151 w 2552"/>
                  <a:gd name="T13" fmla="*/ 17 h 1384"/>
                  <a:gd name="T14" fmla="*/ 212 w 2552"/>
                  <a:gd name="T15" fmla="*/ 29 h 1384"/>
                  <a:gd name="T16" fmla="*/ 229 w 2552"/>
                  <a:gd name="T17" fmla="*/ 29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3792" name="Rectangle 14"/>
              <p:cNvSpPr>
                <a:spLocks noChangeArrowheads="1"/>
              </p:cNvSpPr>
              <p:nvPr/>
            </p:nvSpPr>
            <p:spPr bwMode="auto">
              <a:xfrm>
                <a:off x="1508" y="3902"/>
                <a:ext cx="56" cy="56"/>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3793" name="Freeform 15"/>
              <p:cNvSpPr>
                <a:spLocks/>
              </p:cNvSpPr>
              <p:nvPr/>
            </p:nvSpPr>
            <p:spPr bwMode="auto">
              <a:xfrm>
                <a:off x="1986" y="3846"/>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3794" name="Freeform 16"/>
              <p:cNvSpPr>
                <a:spLocks/>
              </p:cNvSpPr>
              <p:nvPr/>
            </p:nvSpPr>
            <p:spPr bwMode="auto">
              <a:xfrm rot="10800000" flipH="1">
                <a:off x="1962" y="3842"/>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3795" name="Oval 17"/>
              <p:cNvSpPr>
                <a:spLocks noChangeArrowheads="1"/>
              </p:cNvSpPr>
              <p:nvPr/>
            </p:nvSpPr>
            <p:spPr bwMode="auto">
              <a:xfrm>
                <a:off x="1946" y="3770"/>
                <a:ext cx="90" cy="84"/>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pSp>
      </p:grpSp>
      <p:grpSp>
        <p:nvGrpSpPr>
          <p:cNvPr id="203782" name="Group 1"/>
          <p:cNvGrpSpPr>
            <a:grpSpLocks/>
          </p:cNvGrpSpPr>
          <p:nvPr/>
        </p:nvGrpSpPr>
        <p:grpSpPr bwMode="auto">
          <a:xfrm>
            <a:off x="641350" y="3429000"/>
            <a:ext cx="373063" cy="1449388"/>
            <a:chOff x="640737" y="3429162"/>
            <a:chExt cx="373063" cy="1449256"/>
          </a:xfrm>
        </p:grpSpPr>
        <p:sp>
          <p:nvSpPr>
            <p:cNvPr id="203783" name="Freeform 13"/>
            <p:cNvSpPr>
              <a:spLocks noChangeAspect="1"/>
            </p:cNvSpPr>
            <p:nvPr/>
          </p:nvSpPr>
          <p:spPr bwMode="auto">
            <a:xfrm rot="5400000">
              <a:off x="584381" y="3485518"/>
              <a:ext cx="390525" cy="277813"/>
            </a:xfrm>
            <a:custGeom>
              <a:avLst/>
              <a:gdLst>
                <a:gd name="T0" fmla="*/ 112475 w 2552"/>
                <a:gd name="T1" fmla="*/ 23486 h 1384"/>
                <a:gd name="T2" fmla="*/ 55396 w 2552"/>
                <a:gd name="T3" fmla="*/ 58614 h 1384"/>
                <a:gd name="T4" fmla="*/ 15762 w 2552"/>
                <a:gd name="T5" fmla="*/ 51990 h 1384"/>
                <a:gd name="T6" fmla="*/ 306 w 2552"/>
                <a:gd name="T7" fmla="*/ 27902 h 1384"/>
                <a:gd name="T8" fmla="*/ 13619 w 2552"/>
                <a:gd name="T9" fmla="*/ 5821 h 1384"/>
                <a:gd name="T10" fmla="*/ 48816 w 2552"/>
                <a:gd name="T11" fmla="*/ 1405 h 1384"/>
                <a:gd name="T12" fmla="*/ 77279 w 2552"/>
                <a:gd name="T13" fmla="*/ 14653 h 1384"/>
                <a:gd name="T14" fmla="*/ 108190 w 2552"/>
                <a:gd name="T15" fmla="*/ 25694 h 1384"/>
                <a:gd name="T16" fmla="*/ 116913 w 2552"/>
                <a:gd name="T17" fmla="*/ 25694 h 1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3784" name="Rectangle 14"/>
            <p:cNvSpPr>
              <a:spLocks noChangeArrowheads="1"/>
            </p:cNvSpPr>
            <p:nvPr/>
          </p:nvSpPr>
          <p:spPr bwMode="auto">
            <a:xfrm rot="5400000">
              <a:off x="715350" y="3551399"/>
              <a:ext cx="88900" cy="889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3785" name="Oval 17"/>
            <p:cNvSpPr>
              <a:spLocks noChangeArrowheads="1"/>
            </p:cNvSpPr>
            <p:nvPr/>
          </p:nvSpPr>
          <p:spPr bwMode="auto">
            <a:xfrm rot="5400000">
              <a:off x="875687" y="4251487"/>
              <a:ext cx="142875" cy="133350"/>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3786" name="Freeform 15"/>
            <p:cNvSpPr>
              <a:spLocks/>
            </p:cNvSpPr>
            <p:nvPr/>
          </p:nvSpPr>
          <p:spPr bwMode="auto">
            <a:xfrm rot="5400000">
              <a:off x="237210" y="4260880"/>
              <a:ext cx="1130300" cy="104775"/>
            </a:xfrm>
            <a:custGeom>
              <a:avLst/>
              <a:gdLst>
                <a:gd name="T0" fmla="*/ 0 w 712"/>
                <a:gd name="T1" fmla="*/ 84138 h 66"/>
                <a:gd name="T2" fmla="*/ 196850 w 712"/>
                <a:gd name="T3" fmla="*/ 1588 h 66"/>
                <a:gd name="T4" fmla="*/ 419100 w 712"/>
                <a:gd name="T5" fmla="*/ 96838 h 66"/>
                <a:gd name="T6" fmla="*/ 666750 w 712"/>
                <a:gd name="T7" fmla="*/ 7938 h 66"/>
                <a:gd name="T8" fmla="*/ 895350 w 712"/>
                <a:gd name="T9" fmla="*/ 103188 h 66"/>
                <a:gd name="T10" fmla="*/ 1130300 w 712"/>
                <a:gd name="T11" fmla="*/ 158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3787" name="Freeform 16"/>
            <p:cNvSpPr>
              <a:spLocks/>
            </p:cNvSpPr>
            <p:nvPr/>
          </p:nvSpPr>
          <p:spPr bwMode="auto">
            <a:xfrm rot="16200000" flipH="1">
              <a:off x="243560" y="4222780"/>
              <a:ext cx="1130300" cy="104775"/>
            </a:xfrm>
            <a:custGeom>
              <a:avLst/>
              <a:gdLst>
                <a:gd name="T0" fmla="*/ 0 w 712"/>
                <a:gd name="T1" fmla="*/ 84138 h 66"/>
                <a:gd name="T2" fmla="*/ 196850 w 712"/>
                <a:gd name="T3" fmla="*/ 1588 h 66"/>
                <a:gd name="T4" fmla="*/ 419100 w 712"/>
                <a:gd name="T5" fmla="*/ 96838 h 66"/>
                <a:gd name="T6" fmla="*/ 666750 w 712"/>
                <a:gd name="T7" fmla="*/ 7938 h 66"/>
                <a:gd name="T8" fmla="*/ 895350 w 712"/>
                <a:gd name="T9" fmla="*/ 103188 h 66"/>
                <a:gd name="T10" fmla="*/ 1130300 w 712"/>
                <a:gd name="T11" fmla="*/ 158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3788" name="Oval 17"/>
            <p:cNvSpPr>
              <a:spLocks noChangeArrowheads="1"/>
            </p:cNvSpPr>
            <p:nvPr/>
          </p:nvSpPr>
          <p:spPr bwMode="auto">
            <a:xfrm rot="5400000">
              <a:off x="837285" y="3689380"/>
              <a:ext cx="142875" cy="133350"/>
            </a:xfrm>
            <a:prstGeom prst="ellipse">
              <a:avLst/>
            </a:prstGeom>
            <a:solidFill>
              <a:schemeClr val="bg1">
                <a:alpha val="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pSp>
    </p:spTree>
    <p:extLst>
      <p:ext uri="{BB962C8B-B14F-4D97-AF65-F5344CB8AC3E}">
        <p14:creationId xmlns:p14="http://schemas.microsoft.com/office/powerpoint/2010/main" val="4125851049"/>
      </p:ext>
    </p:extLst>
  </p:cSld>
  <p:clrMapOvr>
    <a:masterClrMapping/>
  </p:clrMapOvr>
  <p:transition spd="med"/>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3" name="Object 3"/>
          <p:cNvGraphicFramePr>
            <a:graphicFrameLocks noChangeAspect="1"/>
          </p:cNvGraphicFramePr>
          <p:nvPr>
            <p:extLst>
              <p:ext uri="{D42A27DB-BD31-4B8C-83A1-F6EECF244321}">
                <p14:modId xmlns:p14="http://schemas.microsoft.com/office/powerpoint/2010/main" val="2815402136"/>
              </p:ext>
            </p:extLst>
          </p:nvPr>
        </p:nvGraphicFramePr>
        <p:xfrm>
          <a:off x="384175" y="282575"/>
          <a:ext cx="8680450" cy="5983288"/>
        </p:xfrm>
        <a:graphic>
          <a:graphicData uri="http://schemas.openxmlformats.org/presentationml/2006/ole">
            <mc:AlternateContent xmlns:mc="http://schemas.openxmlformats.org/markup-compatibility/2006">
              <mc:Choice xmlns:v="urn:schemas-microsoft-com:vml" Requires="v">
                <p:oleObj spid="_x0000_s780303" name="Chart" r:id="rId3" imgW="7115101" imgH="4914951" progId="MSGraph.Chart.8">
                  <p:embed followColorScheme="full"/>
                </p:oleObj>
              </mc:Choice>
              <mc:Fallback>
                <p:oleObj name="Chart" r:id="rId3" imgW="7115101" imgH="4914951" progId="MSGraph.Chart.8">
                  <p:embed followColorScheme="full"/>
                  <p:pic>
                    <p:nvPicPr>
                      <p:cNvPr id="0" name=""/>
                      <p:cNvPicPr>
                        <a:picLocks noChangeAspect="1" noChangeArrowheads="1"/>
                      </p:cNvPicPr>
                      <p:nvPr/>
                    </p:nvPicPr>
                    <p:blipFill>
                      <a:blip r:embed="rId4"/>
                      <a:srcRect/>
                      <a:stretch>
                        <a:fillRect/>
                      </a:stretch>
                    </p:blipFill>
                    <p:spPr bwMode="auto">
                      <a:xfrm>
                        <a:off x="384175" y="282575"/>
                        <a:ext cx="8680450" cy="5983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1684" name="Text Box 4"/>
          <p:cNvSpPr txBox="1">
            <a:spLocks noChangeArrowheads="1"/>
          </p:cNvSpPr>
          <p:nvPr/>
        </p:nvSpPr>
        <p:spPr bwMode="auto">
          <a:xfrm>
            <a:off x="2749969" y="6057900"/>
            <a:ext cx="378020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en-US" altLang="en-US" sz="2800" b="1" dirty="0" smtClean="0">
                <a:solidFill>
                  <a:prstClr val="black"/>
                </a:solidFill>
              </a:rPr>
              <a:t>X-ray beam size (</a:t>
            </a:r>
            <a:r>
              <a:rPr lang="el-GR" altLang="en-US" sz="2800" b="1" dirty="0" smtClean="0">
                <a:solidFill>
                  <a:prstClr val="black"/>
                </a:solidFill>
              </a:rPr>
              <a:t>μ</a:t>
            </a:r>
            <a:r>
              <a:rPr lang="en-US" altLang="en-US" sz="2800" b="1" dirty="0" smtClean="0">
                <a:solidFill>
                  <a:prstClr val="black"/>
                </a:solidFill>
              </a:rPr>
              <a:t>m)</a:t>
            </a:r>
            <a:endParaRPr lang="en-US" altLang="en-US" sz="2800" b="1" dirty="0">
              <a:solidFill>
                <a:prstClr val="black"/>
              </a:solidFill>
            </a:endParaRPr>
          </a:p>
        </p:txBody>
      </p:sp>
      <p:sp>
        <p:nvSpPr>
          <p:cNvPr id="71685" name="Text Box 5"/>
          <p:cNvSpPr txBox="1">
            <a:spLocks noChangeArrowheads="1"/>
          </p:cNvSpPr>
          <p:nvPr/>
        </p:nvSpPr>
        <p:spPr bwMode="auto">
          <a:xfrm rot="-5400000">
            <a:off x="-886629" y="2784123"/>
            <a:ext cx="264207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en-US" altLang="en-US" sz="2800" b="1" dirty="0">
                <a:solidFill>
                  <a:prstClr val="black"/>
                </a:solidFill>
              </a:rPr>
              <a:t>R</a:t>
            </a:r>
            <a:r>
              <a:rPr lang="en-US" altLang="en-US" sz="2800" b="1" dirty="0" smtClean="0">
                <a:solidFill>
                  <a:prstClr val="black"/>
                </a:solidFill>
              </a:rPr>
              <a:t>esolution (Å)</a:t>
            </a:r>
            <a:endParaRPr lang="en-US" altLang="en-US" sz="2800" b="1" dirty="0">
              <a:solidFill>
                <a:prstClr val="black"/>
              </a:solidFill>
            </a:endParaRPr>
          </a:p>
        </p:txBody>
      </p:sp>
      <p:grpSp>
        <p:nvGrpSpPr>
          <p:cNvPr id="12" name="Group 11"/>
          <p:cNvGrpSpPr/>
          <p:nvPr/>
        </p:nvGrpSpPr>
        <p:grpSpPr>
          <a:xfrm>
            <a:off x="2045041" y="3773713"/>
            <a:ext cx="1219402" cy="1097280"/>
            <a:chOff x="2378869" y="3265714"/>
            <a:chExt cx="1219402" cy="1097280"/>
          </a:xfrm>
        </p:grpSpPr>
        <p:sp>
          <p:nvSpPr>
            <p:cNvPr id="3" name="Arc 2"/>
            <p:cNvSpPr/>
            <p:nvPr/>
          </p:nvSpPr>
          <p:spPr>
            <a:xfrm>
              <a:off x="2924177" y="3271837"/>
              <a:ext cx="445294" cy="1064417"/>
            </a:xfrm>
            <a:prstGeom prst="arc">
              <a:avLst>
                <a:gd name="adj1" fmla="val 16200000"/>
                <a:gd name="adj2" fmla="val 5371115"/>
              </a:avLst>
            </a:prstGeom>
            <a:solidFill>
              <a:srgbClr val="FF9393"/>
            </a:solidFill>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prstClr val="black"/>
                </a:solidFill>
              </a:endParaRPr>
            </a:p>
          </p:txBody>
        </p:sp>
        <p:sp>
          <p:nvSpPr>
            <p:cNvPr id="11" name="Arc 10"/>
            <p:cNvSpPr/>
            <p:nvPr/>
          </p:nvSpPr>
          <p:spPr>
            <a:xfrm>
              <a:off x="2717000" y="3278980"/>
              <a:ext cx="445294" cy="1064417"/>
            </a:xfrm>
            <a:prstGeom prst="arc">
              <a:avLst>
                <a:gd name="adj1" fmla="val 5381432"/>
                <a:gd name="adj2" fmla="val 16198100"/>
              </a:avLst>
            </a:prstGeom>
            <a:solidFill>
              <a:srgbClr val="FF9393"/>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prstClr val="black"/>
                </a:solidFill>
              </a:endParaRPr>
            </a:p>
          </p:txBody>
        </p:sp>
        <p:sp>
          <p:nvSpPr>
            <p:cNvPr id="4" name="Freeform 3"/>
            <p:cNvSpPr/>
            <p:nvPr/>
          </p:nvSpPr>
          <p:spPr>
            <a:xfrm>
              <a:off x="2814416" y="3267371"/>
              <a:ext cx="383622" cy="1085906"/>
            </a:xfrm>
            <a:custGeom>
              <a:avLst/>
              <a:gdLst>
                <a:gd name="connsiteX0" fmla="*/ 359791 w 359791"/>
                <a:gd name="connsiteY0" fmla="*/ 13991 h 1085906"/>
                <a:gd name="connsiteX1" fmla="*/ 276448 w 359791"/>
                <a:gd name="connsiteY1" fmla="*/ 4466 h 1085906"/>
                <a:gd name="connsiteX2" fmla="*/ 231204 w 359791"/>
                <a:gd name="connsiteY2" fmla="*/ 2085 h 1085906"/>
                <a:gd name="connsiteX3" fmla="*/ 152623 w 359791"/>
                <a:gd name="connsiteY3" fmla="*/ 2085 h 1085906"/>
                <a:gd name="connsiteX4" fmla="*/ 93091 w 359791"/>
                <a:gd name="connsiteY4" fmla="*/ 16373 h 1085906"/>
                <a:gd name="connsiteX5" fmla="*/ 45466 w 359791"/>
                <a:gd name="connsiteY5" fmla="*/ 164010 h 1085906"/>
                <a:gd name="connsiteX6" fmla="*/ 223 w 359791"/>
                <a:gd name="connsiteY6" fmla="*/ 595016 h 1085906"/>
                <a:gd name="connsiteX7" fmla="*/ 31179 w 359791"/>
                <a:gd name="connsiteY7" fmla="*/ 976016 h 1085906"/>
                <a:gd name="connsiteX8" fmla="*/ 97854 w 359791"/>
                <a:gd name="connsiteY8" fmla="*/ 1073648 h 1085906"/>
                <a:gd name="connsiteX9" fmla="*/ 159766 w 359791"/>
                <a:gd name="connsiteY9" fmla="*/ 1080791 h 1085906"/>
                <a:gd name="connsiteX10" fmla="*/ 219298 w 359791"/>
                <a:gd name="connsiteY10" fmla="*/ 1085554 h 1085906"/>
                <a:gd name="connsiteX11" fmla="*/ 276448 w 359791"/>
                <a:gd name="connsiteY11" fmla="*/ 1085554 h 1085906"/>
                <a:gd name="connsiteX12" fmla="*/ 340741 w 359791"/>
                <a:gd name="connsiteY12" fmla="*/ 1085554 h 1085906"/>
                <a:gd name="connsiteX13" fmla="*/ 359791 w 359791"/>
                <a:gd name="connsiteY13" fmla="*/ 1083173 h 1085906"/>
                <a:gd name="connsiteX0" fmla="*/ 359791 w 359791"/>
                <a:gd name="connsiteY0" fmla="*/ 13991 h 1085906"/>
                <a:gd name="connsiteX1" fmla="*/ 276448 w 359791"/>
                <a:gd name="connsiteY1" fmla="*/ 4466 h 1085906"/>
                <a:gd name="connsiteX2" fmla="*/ 231204 w 359791"/>
                <a:gd name="connsiteY2" fmla="*/ 2085 h 1085906"/>
                <a:gd name="connsiteX3" fmla="*/ 152623 w 359791"/>
                <a:gd name="connsiteY3" fmla="*/ 2085 h 1085906"/>
                <a:gd name="connsiteX4" fmla="*/ 93091 w 359791"/>
                <a:gd name="connsiteY4" fmla="*/ 16373 h 1085906"/>
                <a:gd name="connsiteX5" fmla="*/ 45466 w 359791"/>
                <a:gd name="connsiteY5" fmla="*/ 164010 h 1085906"/>
                <a:gd name="connsiteX6" fmla="*/ 223 w 359791"/>
                <a:gd name="connsiteY6" fmla="*/ 595016 h 1085906"/>
                <a:gd name="connsiteX7" fmla="*/ 31179 w 359791"/>
                <a:gd name="connsiteY7" fmla="*/ 976016 h 1085906"/>
                <a:gd name="connsiteX8" fmla="*/ 97854 w 359791"/>
                <a:gd name="connsiteY8" fmla="*/ 1073648 h 1085906"/>
                <a:gd name="connsiteX9" fmla="*/ 159766 w 359791"/>
                <a:gd name="connsiteY9" fmla="*/ 1080791 h 1085906"/>
                <a:gd name="connsiteX10" fmla="*/ 219298 w 359791"/>
                <a:gd name="connsiteY10" fmla="*/ 1085554 h 1085906"/>
                <a:gd name="connsiteX11" fmla="*/ 276448 w 359791"/>
                <a:gd name="connsiteY11" fmla="*/ 1085554 h 1085906"/>
                <a:gd name="connsiteX12" fmla="*/ 340741 w 359791"/>
                <a:gd name="connsiteY12" fmla="*/ 1085554 h 1085906"/>
                <a:gd name="connsiteX13" fmla="*/ 359791 w 359791"/>
                <a:gd name="connsiteY13" fmla="*/ 1083173 h 1085906"/>
                <a:gd name="connsiteX14" fmla="*/ 359791 w 359791"/>
                <a:gd name="connsiteY14" fmla="*/ 13991 h 1085906"/>
                <a:gd name="connsiteX0" fmla="*/ 359791 w 383622"/>
                <a:gd name="connsiteY0" fmla="*/ 13991 h 1085906"/>
                <a:gd name="connsiteX1" fmla="*/ 276448 w 383622"/>
                <a:gd name="connsiteY1" fmla="*/ 4466 h 1085906"/>
                <a:gd name="connsiteX2" fmla="*/ 231204 w 383622"/>
                <a:gd name="connsiteY2" fmla="*/ 2085 h 1085906"/>
                <a:gd name="connsiteX3" fmla="*/ 152623 w 383622"/>
                <a:gd name="connsiteY3" fmla="*/ 2085 h 1085906"/>
                <a:gd name="connsiteX4" fmla="*/ 93091 w 383622"/>
                <a:gd name="connsiteY4" fmla="*/ 16373 h 1085906"/>
                <a:gd name="connsiteX5" fmla="*/ 45466 w 383622"/>
                <a:gd name="connsiteY5" fmla="*/ 164010 h 1085906"/>
                <a:gd name="connsiteX6" fmla="*/ 223 w 383622"/>
                <a:gd name="connsiteY6" fmla="*/ 595016 h 1085906"/>
                <a:gd name="connsiteX7" fmla="*/ 31179 w 383622"/>
                <a:gd name="connsiteY7" fmla="*/ 976016 h 1085906"/>
                <a:gd name="connsiteX8" fmla="*/ 97854 w 383622"/>
                <a:gd name="connsiteY8" fmla="*/ 1073648 h 1085906"/>
                <a:gd name="connsiteX9" fmla="*/ 159766 w 383622"/>
                <a:gd name="connsiteY9" fmla="*/ 1080791 h 1085906"/>
                <a:gd name="connsiteX10" fmla="*/ 219298 w 383622"/>
                <a:gd name="connsiteY10" fmla="*/ 1085554 h 1085906"/>
                <a:gd name="connsiteX11" fmla="*/ 276448 w 383622"/>
                <a:gd name="connsiteY11" fmla="*/ 1085554 h 1085906"/>
                <a:gd name="connsiteX12" fmla="*/ 340741 w 383622"/>
                <a:gd name="connsiteY12" fmla="*/ 1085554 h 1085906"/>
                <a:gd name="connsiteX13" fmla="*/ 359791 w 383622"/>
                <a:gd name="connsiteY13" fmla="*/ 1083173 h 1085906"/>
                <a:gd name="connsiteX14" fmla="*/ 383604 w 383622"/>
                <a:gd name="connsiteY14" fmla="*/ 466429 h 1085906"/>
                <a:gd name="connsiteX15" fmla="*/ 359791 w 383622"/>
                <a:gd name="connsiteY15" fmla="*/ 13991 h 108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3622" h="1085906">
                  <a:moveTo>
                    <a:pt x="359791" y="13991"/>
                  </a:moveTo>
                  <a:lnTo>
                    <a:pt x="276448" y="4466"/>
                  </a:lnTo>
                  <a:cubicBezTo>
                    <a:pt x="255017" y="2482"/>
                    <a:pt x="251841" y="2482"/>
                    <a:pt x="231204" y="2085"/>
                  </a:cubicBezTo>
                  <a:cubicBezTo>
                    <a:pt x="210567" y="1688"/>
                    <a:pt x="175642" y="-296"/>
                    <a:pt x="152623" y="2085"/>
                  </a:cubicBezTo>
                  <a:cubicBezTo>
                    <a:pt x="129604" y="4466"/>
                    <a:pt x="110950" y="-10614"/>
                    <a:pt x="93091" y="16373"/>
                  </a:cubicBezTo>
                  <a:cubicBezTo>
                    <a:pt x="75232" y="43360"/>
                    <a:pt x="60944" y="67570"/>
                    <a:pt x="45466" y="164010"/>
                  </a:cubicBezTo>
                  <a:cubicBezTo>
                    <a:pt x="29988" y="260450"/>
                    <a:pt x="2604" y="459682"/>
                    <a:pt x="223" y="595016"/>
                  </a:cubicBezTo>
                  <a:cubicBezTo>
                    <a:pt x="-2158" y="730350"/>
                    <a:pt x="14907" y="896244"/>
                    <a:pt x="31179" y="976016"/>
                  </a:cubicBezTo>
                  <a:cubicBezTo>
                    <a:pt x="47451" y="1055788"/>
                    <a:pt x="76423" y="1056185"/>
                    <a:pt x="97854" y="1073648"/>
                  </a:cubicBezTo>
                  <a:cubicBezTo>
                    <a:pt x="119285" y="1091111"/>
                    <a:pt x="139525" y="1078807"/>
                    <a:pt x="159766" y="1080791"/>
                  </a:cubicBezTo>
                  <a:cubicBezTo>
                    <a:pt x="180007" y="1082775"/>
                    <a:pt x="199851" y="1084760"/>
                    <a:pt x="219298" y="1085554"/>
                  </a:cubicBezTo>
                  <a:cubicBezTo>
                    <a:pt x="238745" y="1086348"/>
                    <a:pt x="276448" y="1085554"/>
                    <a:pt x="276448" y="1085554"/>
                  </a:cubicBezTo>
                  <a:lnTo>
                    <a:pt x="340741" y="1085554"/>
                  </a:lnTo>
                  <a:cubicBezTo>
                    <a:pt x="354631" y="1085157"/>
                    <a:pt x="357211" y="1084165"/>
                    <a:pt x="359791" y="1083173"/>
                  </a:cubicBezTo>
                  <a:cubicBezTo>
                    <a:pt x="358997" y="875210"/>
                    <a:pt x="384398" y="674392"/>
                    <a:pt x="383604" y="466429"/>
                  </a:cubicBezTo>
                  <a:lnTo>
                    <a:pt x="359791" y="13991"/>
                  </a:lnTo>
                  <a:close/>
                </a:path>
              </a:pathLst>
            </a:custGeom>
            <a:solidFill>
              <a:srgbClr val="FF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Arc 8"/>
            <p:cNvSpPr/>
            <p:nvPr/>
          </p:nvSpPr>
          <p:spPr>
            <a:xfrm>
              <a:off x="2702714" y="3276599"/>
              <a:ext cx="423869" cy="1064417"/>
            </a:xfrm>
            <a:prstGeom prst="arc">
              <a:avLst>
                <a:gd name="adj1" fmla="val 16200000"/>
                <a:gd name="adj2" fmla="val 5371115"/>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prstClr val="black"/>
                </a:solidFill>
              </a:endParaRPr>
            </a:p>
          </p:txBody>
        </p:sp>
        <p:sp>
          <p:nvSpPr>
            <p:cNvPr id="10" name="Arc 9"/>
            <p:cNvSpPr/>
            <p:nvPr/>
          </p:nvSpPr>
          <p:spPr>
            <a:xfrm>
              <a:off x="2921795" y="3274218"/>
              <a:ext cx="445294" cy="1064417"/>
            </a:xfrm>
            <a:prstGeom prst="arc">
              <a:avLst>
                <a:gd name="adj1" fmla="val 5340443"/>
                <a:gd name="adj2" fmla="val 16483218"/>
              </a:avLst>
            </a:prstGeom>
            <a:solidFill>
              <a:srgbClr val="FF9393"/>
            </a:solidFill>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prstClr val="black"/>
                </a:solidFill>
              </a:endParaRPr>
            </a:p>
          </p:txBody>
        </p:sp>
        <p:sp>
          <p:nvSpPr>
            <p:cNvPr id="2" name="Oval 1"/>
            <p:cNvSpPr/>
            <p:nvPr/>
          </p:nvSpPr>
          <p:spPr>
            <a:xfrm>
              <a:off x="2500991" y="3265714"/>
              <a:ext cx="1097280" cy="1097280"/>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Oval 7"/>
            <p:cNvSpPr/>
            <p:nvPr/>
          </p:nvSpPr>
          <p:spPr>
            <a:xfrm>
              <a:off x="2719388" y="3700463"/>
              <a:ext cx="200025" cy="2286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Can 4"/>
            <p:cNvSpPr/>
            <p:nvPr/>
          </p:nvSpPr>
          <p:spPr>
            <a:xfrm rot="16200000">
              <a:off x="2534841" y="3542110"/>
              <a:ext cx="235744" cy="547688"/>
            </a:xfrm>
            <a:prstGeom prst="can">
              <a:avLst>
                <a:gd name="adj" fmla="val 93434"/>
              </a:avLst>
            </a:prstGeom>
            <a:solidFill>
              <a:srgbClr val="69A12B">
                <a:alpha val="50196"/>
              </a:srgb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0" name="Oval 19"/>
          <p:cNvSpPr/>
          <p:nvPr/>
        </p:nvSpPr>
        <p:spPr>
          <a:xfrm>
            <a:off x="6775448" y="3751942"/>
            <a:ext cx="1097280" cy="1097280"/>
          </a:xfrm>
          <a:prstGeom prst="ellipse">
            <a:avLst/>
          </a:prstGeom>
          <a:solidFill>
            <a:srgbClr val="FF9393"/>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Can 21"/>
          <p:cNvSpPr/>
          <p:nvPr/>
        </p:nvSpPr>
        <p:spPr>
          <a:xfrm rot="16200000">
            <a:off x="6342746" y="3585031"/>
            <a:ext cx="1901371" cy="1436912"/>
          </a:xfrm>
          <a:prstGeom prst="can">
            <a:avLst>
              <a:gd name="adj" fmla="val 58036"/>
            </a:avLst>
          </a:prstGeom>
          <a:solidFill>
            <a:srgbClr val="69A12B">
              <a:alpha val="50196"/>
            </a:srgb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Oval 23"/>
          <p:cNvSpPr/>
          <p:nvPr/>
        </p:nvSpPr>
        <p:spPr>
          <a:xfrm>
            <a:off x="4373334" y="3788227"/>
            <a:ext cx="1097280" cy="1097280"/>
          </a:xfrm>
          <a:prstGeom prst="ellipse">
            <a:avLst/>
          </a:prstGeom>
          <a:solidFill>
            <a:srgbClr val="FF9393"/>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Can 24"/>
          <p:cNvSpPr/>
          <p:nvPr/>
        </p:nvSpPr>
        <p:spPr>
          <a:xfrm rot="16200000">
            <a:off x="4321635" y="3523342"/>
            <a:ext cx="1088571" cy="1647372"/>
          </a:xfrm>
          <a:prstGeom prst="can">
            <a:avLst>
              <a:gd name="adj" fmla="val 70036"/>
            </a:avLst>
          </a:prstGeom>
          <a:solidFill>
            <a:srgbClr val="69A12B">
              <a:alpha val="50196"/>
            </a:srgb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extBox 12"/>
          <p:cNvSpPr txBox="1"/>
          <p:nvPr/>
        </p:nvSpPr>
        <p:spPr>
          <a:xfrm>
            <a:off x="6633029" y="2975428"/>
            <a:ext cx="1175657" cy="369332"/>
          </a:xfrm>
          <a:prstGeom prst="rect">
            <a:avLst/>
          </a:prstGeom>
          <a:noFill/>
        </p:spPr>
        <p:txBody>
          <a:bodyPr wrap="square" rtlCol="0">
            <a:spAutoFit/>
          </a:bodyPr>
          <a:lstStyle/>
          <a:p>
            <a:pPr algn="ctr"/>
            <a:r>
              <a:rPr lang="en-US" dirty="0" smtClean="0">
                <a:solidFill>
                  <a:prstClr val="black"/>
                </a:solidFill>
              </a:rPr>
              <a:t>too big</a:t>
            </a:r>
            <a:endParaRPr lang="en-US" dirty="0">
              <a:solidFill>
                <a:prstClr val="black"/>
              </a:solidFill>
            </a:endParaRPr>
          </a:p>
        </p:txBody>
      </p:sp>
      <p:sp>
        <p:nvSpPr>
          <p:cNvPr id="27" name="TextBox 26"/>
          <p:cNvSpPr txBox="1"/>
          <p:nvPr/>
        </p:nvSpPr>
        <p:spPr>
          <a:xfrm>
            <a:off x="2111828" y="3345542"/>
            <a:ext cx="1175657" cy="369332"/>
          </a:xfrm>
          <a:prstGeom prst="rect">
            <a:avLst/>
          </a:prstGeom>
          <a:noFill/>
        </p:spPr>
        <p:txBody>
          <a:bodyPr wrap="square" rtlCol="0">
            <a:spAutoFit/>
          </a:bodyPr>
          <a:lstStyle/>
          <a:p>
            <a:pPr algn="ctr"/>
            <a:r>
              <a:rPr lang="en-US" dirty="0" smtClean="0">
                <a:solidFill>
                  <a:prstClr val="black"/>
                </a:solidFill>
              </a:rPr>
              <a:t>too small</a:t>
            </a:r>
            <a:endParaRPr lang="en-US" dirty="0">
              <a:solidFill>
                <a:prstClr val="black"/>
              </a:solidFill>
            </a:endParaRPr>
          </a:p>
        </p:txBody>
      </p:sp>
      <p:sp>
        <p:nvSpPr>
          <p:cNvPr id="28" name="TextBox 27"/>
          <p:cNvSpPr txBox="1"/>
          <p:nvPr/>
        </p:nvSpPr>
        <p:spPr>
          <a:xfrm>
            <a:off x="4288972" y="3360057"/>
            <a:ext cx="1175657" cy="369332"/>
          </a:xfrm>
          <a:prstGeom prst="rect">
            <a:avLst/>
          </a:prstGeom>
          <a:noFill/>
        </p:spPr>
        <p:txBody>
          <a:bodyPr wrap="square" rtlCol="0">
            <a:spAutoFit/>
          </a:bodyPr>
          <a:lstStyle/>
          <a:p>
            <a:pPr algn="ctr"/>
            <a:r>
              <a:rPr lang="en-US" dirty="0">
                <a:solidFill>
                  <a:prstClr val="black"/>
                </a:solidFill>
              </a:rPr>
              <a:t>j</a:t>
            </a:r>
            <a:r>
              <a:rPr lang="en-US" dirty="0" smtClean="0">
                <a:solidFill>
                  <a:prstClr val="black"/>
                </a:solidFill>
              </a:rPr>
              <a:t>ust right</a:t>
            </a:r>
            <a:endParaRPr lang="en-US" dirty="0">
              <a:solidFill>
                <a:prstClr val="black"/>
              </a:solidFill>
            </a:endParaRPr>
          </a:p>
        </p:txBody>
      </p:sp>
    </p:spTree>
    <p:extLst>
      <p:ext uri="{BB962C8B-B14F-4D97-AF65-F5344CB8AC3E}">
        <p14:creationId xmlns:p14="http://schemas.microsoft.com/office/powerpoint/2010/main" val="3410163248"/>
      </p:ext>
    </p:extLst>
  </p:cSld>
  <p:clrMapOvr>
    <a:masterClrMapping/>
  </p:clrMapOvr>
  <p:transition/>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p:cNvSpPr>
            <a:spLocks noGrp="1" noChangeArrowheads="1"/>
          </p:cNvSpPr>
          <p:nvPr>
            <p:ph type="title"/>
          </p:nvPr>
        </p:nvSpPr>
        <p:spPr>
          <a:xfrm>
            <a:off x="685800" y="566738"/>
            <a:ext cx="7772400" cy="1143000"/>
          </a:xfrm>
        </p:spPr>
        <p:txBody>
          <a:bodyPr/>
          <a:lstStyle/>
          <a:p>
            <a:pPr eaLnBrk="1" hangingPunct="1"/>
            <a:r>
              <a:rPr lang="en-US" altLang="en-US" sz="4800" smtClean="0"/>
              <a:t>beam size vs xtal size</a:t>
            </a:r>
          </a:p>
        </p:txBody>
      </p:sp>
      <p:sp>
        <p:nvSpPr>
          <p:cNvPr id="299011" name="Text Box 3"/>
          <p:cNvSpPr txBox="1">
            <a:spLocks noChangeArrowheads="1"/>
          </p:cNvSpPr>
          <p:nvPr/>
        </p:nvSpPr>
        <p:spPr bwMode="auto">
          <a:xfrm>
            <a:off x="533400" y="1771650"/>
            <a:ext cx="8610600" cy="294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spcBef>
                <a:spcPct val="20000"/>
              </a:spcBef>
              <a:buChar char="•"/>
              <a:defRPr sz="3200">
                <a:solidFill>
                  <a:schemeClr val="tx1"/>
                </a:solidFill>
                <a:latin typeface="Arial" pitchFamily="34" charset="0"/>
              </a:defRPr>
            </a:lvl1pPr>
            <a:lvl2pPr marL="800100" indent="-34290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lvl="1" eaLnBrk="1" hangingPunct="1">
              <a:lnSpc>
                <a:spcPct val="130000"/>
              </a:lnSpc>
              <a:spcBef>
                <a:spcPct val="0"/>
              </a:spcBef>
              <a:buFontTx/>
              <a:buAutoNum type="arabicPeriod"/>
            </a:pPr>
            <a:r>
              <a:rPr lang="en-US" altLang="en-US" sz="3600">
                <a:solidFill>
                  <a:srgbClr val="808080"/>
                </a:solidFill>
                <a:cs typeface="Arial" pitchFamily="34" charset="0"/>
              </a:rPr>
              <a:t>   Put your crystal into the beam</a:t>
            </a:r>
          </a:p>
          <a:p>
            <a:pPr lvl="1" eaLnBrk="1" hangingPunct="1">
              <a:lnSpc>
                <a:spcPct val="130000"/>
              </a:lnSpc>
              <a:spcBef>
                <a:spcPct val="0"/>
              </a:spcBef>
              <a:buFontTx/>
              <a:buAutoNum type="arabicPeriod"/>
            </a:pPr>
            <a:r>
              <a:rPr lang="en-US" altLang="en-US" sz="3600">
                <a:solidFill>
                  <a:srgbClr val="808080"/>
                </a:solidFill>
                <a:cs typeface="Arial" pitchFamily="34" charset="0"/>
              </a:rPr>
              <a:t>   Shoot the whole crystal</a:t>
            </a:r>
          </a:p>
          <a:p>
            <a:pPr lvl="1" eaLnBrk="1" hangingPunct="1">
              <a:lnSpc>
                <a:spcPct val="130000"/>
              </a:lnSpc>
              <a:spcBef>
                <a:spcPct val="0"/>
              </a:spcBef>
              <a:buFontTx/>
              <a:buAutoNum type="arabicPeriod"/>
            </a:pPr>
            <a:r>
              <a:rPr lang="en-US" altLang="en-US" sz="3600">
                <a:solidFill>
                  <a:srgbClr val="808080"/>
                </a:solidFill>
                <a:cs typeface="Arial" pitchFamily="34" charset="0"/>
              </a:rPr>
              <a:t>   Shoot nothing but the crystal</a:t>
            </a:r>
          </a:p>
          <a:p>
            <a:pPr lvl="1" eaLnBrk="1" hangingPunct="1">
              <a:lnSpc>
                <a:spcPct val="130000"/>
              </a:lnSpc>
              <a:spcBef>
                <a:spcPct val="0"/>
              </a:spcBef>
              <a:buFontTx/>
              <a:buAutoNum type="arabicPeriod"/>
            </a:pPr>
            <a:r>
              <a:rPr lang="en-US" altLang="en-US" sz="3600">
                <a:solidFill>
                  <a:srgbClr val="FF0000"/>
                </a:solidFill>
                <a:cs typeface="Arial" pitchFamily="34" charset="0"/>
              </a:rPr>
              <a:t>   Back off!</a:t>
            </a:r>
          </a:p>
        </p:txBody>
      </p:sp>
    </p:spTree>
    <p:extLst>
      <p:ext uri="{BB962C8B-B14F-4D97-AF65-F5344CB8AC3E}">
        <p14:creationId xmlns:p14="http://schemas.microsoft.com/office/powerpoint/2010/main" val="352288172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9901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1"/>
            <a:ext cx="9144000" cy="1143000"/>
          </a:xfrm>
        </p:spPr>
        <p:txBody>
          <a:bodyPr>
            <a:normAutofit/>
          </a:bodyPr>
          <a:lstStyle/>
          <a:p>
            <a:r>
              <a:rPr lang="en-US" sz="6000" b="1" dirty="0" smtClean="0">
                <a:latin typeface="Arial" panose="020B0604020202020204" pitchFamily="34" charset="0"/>
                <a:cs typeface="Arial" panose="020B0604020202020204" pitchFamily="34" charset="0"/>
              </a:rPr>
              <a:t>What you know when:</a:t>
            </a:r>
            <a:endParaRPr lang="en-US" sz="6000" b="1" dirty="0">
              <a:latin typeface="Arial" panose="020B0604020202020204" pitchFamily="34" charset="0"/>
              <a:cs typeface="Arial" panose="020B0604020202020204" pitchFamily="34" charset="0"/>
            </a:endParaRPr>
          </a:p>
        </p:txBody>
      </p:sp>
      <p:sp>
        <p:nvSpPr>
          <p:cNvPr id="4" name="TextBox 3"/>
          <p:cNvSpPr txBox="1"/>
          <p:nvPr/>
        </p:nvSpPr>
        <p:spPr>
          <a:xfrm>
            <a:off x="609600" y="1600200"/>
            <a:ext cx="7957628" cy="3785652"/>
          </a:xfrm>
          <a:prstGeom prst="rect">
            <a:avLst/>
          </a:prstGeom>
          <a:noFill/>
        </p:spPr>
        <p:txBody>
          <a:bodyPr wrap="none" rtlCol="0">
            <a:spAutoFit/>
          </a:bodyPr>
          <a:lstStyle/>
          <a:p>
            <a:pPr>
              <a:lnSpc>
                <a:spcPct val="200000"/>
              </a:lnSpc>
            </a:pPr>
            <a:r>
              <a:rPr lang="en-US" sz="4000" dirty="0" err="1" smtClean="0">
                <a:latin typeface="Arial" panose="020B0604020202020204" pitchFamily="34" charset="0"/>
                <a:cs typeface="Arial" panose="020B0604020202020204" pitchFamily="34" charset="0"/>
              </a:rPr>
              <a:t>Autoindexing</a:t>
            </a:r>
            <a:r>
              <a:rPr lang="en-US" sz="4000" dirty="0" smtClean="0">
                <a:latin typeface="Arial" panose="020B0604020202020204" pitchFamily="34" charset="0"/>
                <a:cs typeface="Arial" panose="020B0604020202020204" pitchFamily="34" charset="0"/>
              </a:rPr>
              <a:t>:	Lattice (14)</a:t>
            </a:r>
          </a:p>
          <a:p>
            <a:pPr>
              <a:lnSpc>
                <a:spcPct val="200000"/>
              </a:lnSpc>
            </a:pPr>
            <a:r>
              <a:rPr lang="en-US" sz="4000" dirty="0" smtClean="0">
                <a:latin typeface="Arial" panose="020B0604020202020204" pitchFamily="34" charset="0"/>
                <a:cs typeface="Arial" panose="020B0604020202020204" pitchFamily="34" charset="0"/>
              </a:rPr>
              <a:t>Scaling:			Point Group (43)</a:t>
            </a:r>
          </a:p>
          <a:p>
            <a:pPr>
              <a:lnSpc>
                <a:spcPct val="200000"/>
              </a:lnSpc>
            </a:pPr>
            <a:r>
              <a:rPr lang="en-US" sz="4000" dirty="0" smtClean="0">
                <a:latin typeface="Arial" panose="020B0604020202020204" pitchFamily="34" charset="0"/>
                <a:cs typeface="Arial" panose="020B0604020202020204" pitchFamily="34" charset="0"/>
              </a:rPr>
              <a:t>Refinement:		Space Group (84)</a:t>
            </a:r>
            <a:endParaRPr lang="en-US" sz="4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97766289"/>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Decisions, Decisions, Decisions</a:t>
            </a:r>
            <a:endParaRPr lang="en-US" dirty="0"/>
          </a:p>
        </p:txBody>
      </p:sp>
      <p:sp>
        <p:nvSpPr>
          <p:cNvPr id="3" name="Content Placeholder 2"/>
          <p:cNvSpPr>
            <a:spLocks noGrp="1"/>
          </p:cNvSpPr>
          <p:nvPr>
            <p:ph idx="1"/>
          </p:nvPr>
        </p:nvSpPr>
        <p:spPr/>
        <p:txBody>
          <a:bodyPr/>
          <a:lstStyle/>
          <a:p>
            <a:r>
              <a:rPr lang="en-US" dirty="0" smtClean="0"/>
              <a:t>Exposure time</a:t>
            </a:r>
          </a:p>
          <a:p>
            <a:r>
              <a:rPr lang="en-US" dirty="0" smtClean="0"/>
              <a:t>Number of images</a:t>
            </a:r>
          </a:p>
          <a:p>
            <a:r>
              <a:rPr lang="en-US" dirty="0" smtClean="0">
                <a:solidFill>
                  <a:srgbClr val="FF0000"/>
                </a:solidFill>
              </a:rPr>
              <a:t>Wavelengths</a:t>
            </a:r>
          </a:p>
          <a:p>
            <a:r>
              <a:rPr lang="en-US" dirty="0" smtClean="0"/>
              <a:t>Beam: size, flux, divergence, bandpass</a:t>
            </a:r>
          </a:p>
          <a:p>
            <a:r>
              <a:rPr lang="en-US" dirty="0" smtClean="0"/>
              <a:t>Inverse beam?</a:t>
            </a:r>
          </a:p>
          <a:p>
            <a:r>
              <a:rPr lang="en-US" dirty="0" smtClean="0"/>
              <a:t>Kappa? - overlaps</a:t>
            </a:r>
          </a:p>
          <a:p>
            <a:r>
              <a:rPr lang="en-US" dirty="0" smtClean="0"/>
              <a:t>Multiple crystals? - non-isomorphism</a:t>
            </a:r>
            <a:endParaRPr lang="en-US" dirty="0"/>
          </a:p>
        </p:txBody>
      </p:sp>
      <p:sp>
        <p:nvSpPr>
          <p:cNvPr id="4" name="Rounded Rectangle 3"/>
          <p:cNvSpPr/>
          <p:nvPr/>
        </p:nvSpPr>
        <p:spPr>
          <a:xfrm>
            <a:off x="3178629" y="5878286"/>
            <a:ext cx="2786743" cy="725714"/>
          </a:xfrm>
          <a:prstGeom prst="roundRect">
            <a:avLst/>
          </a:prstGeom>
          <a:solidFill>
            <a:schemeClr val="bg1">
              <a:lumMod val="50000"/>
            </a:schemeClr>
          </a:solidFill>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FF"/>
                </a:solidFill>
              </a:rPr>
              <a:t>Run Strategy</a:t>
            </a:r>
            <a:endParaRPr lang="en-US" sz="3200" b="1" dirty="0">
              <a:solidFill>
                <a:srgbClr val="FFFFFF"/>
              </a:solidFill>
            </a:endParaRPr>
          </a:p>
        </p:txBody>
      </p:sp>
    </p:spTree>
    <p:extLst>
      <p:ext uri="{BB962C8B-B14F-4D97-AF65-F5344CB8AC3E}">
        <p14:creationId xmlns:p14="http://schemas.microsoft.com/office/powerpoint/2010/main" val="3140429944"/>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34" name="Group 90133"/>
          <p:cNvGrpSpPr>
            <a:grpSpLocks/>
          </p:cNvGrpSpPr>
          <p:nvPr/>
        </p:nvGrpSpPr>
        <p:grpSpPr bwMode="auto">
          <a:xfrm>
            <a:off x="3836988" y="2106613"/>
            <a:ext cx="3873500" cy="3886200"/>
            <a:chOff x="3837709" y="2105892"/>
            <a:chExt cx="3873196" cy="3886760"/>
          </a:xfrm>
        </p:grpSpPr>
        <p:cxnSp>
          <p:nvCxnSpPr>
            <p:cNvPr id="15" name="Straight Connector 14"/>
            <p:cNvCxnSpPr/>
            <p:nvPr/>
          </p:nvCxnSpPr>
          <p:spPr>
            <a:xfrm flipV="1">
              <a:off x="5960029" y="2105892"/>
              <a:ext cx="0" cy="194338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5960029" y="4049272"/>
              <a:ext cx="0" cy="194338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837709" y="4108017"/>
              <a:ext cx="212232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5953680" y="4108017"/>
              <a:ext cx="1757225"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V="1">
              <a:off x="5960029" y="2590149"/>
              <a:ext cx="1230216" cy="1517869"/>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flipV="1">
              <a:off x="4558377" y="2756861"/>
              <a:ext cx="1401652" cy="1351157"/>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flipV="1">
              <a:off x="5960029" y="4108017"/>
              <a:ext cx="1230216" cy="1322579"/>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V="1">
              <a:off x="4794896" y="4011167"/>
              <a:ext cx="1230216" cy="151628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V="1">
              <a:off x="5960029" y="3349083"/>
              <a:ext cx="1479434" cy="790689"/>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4156771" y="3431645"/>
              <a:ext cx="1803258" cy="617627"/>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flipV="1">
              <a:off x="5252060" y="2493298"/>
              <a:ext cx="701620" cy="1555974"/>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V="1">
              <a:off x="5880661" y="2493298"/>
              <a:ext cx="693684" cy="161472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5960029" y="4108017"/>
              <a:ext cx="1479434" cy="662083"/>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5258409" y="4108017"/>
              <a:ext cx="695270" cy="1727449"/>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H="1" flipV="1">
              <a:off x="5960029" y="4108017"/>
              <a:ext cx="614315" cy="1600431"/>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4267887" y="4139772"/>
              <a:ext cx="1612773" cy="785926"/>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2" name="Group 11"/>
          <p:cNvGrpSpPr>
            <a:grpSpLocks/>
          </p:cNvGrpSpPr>
          <p:nvPr/>
        </p:nvGrpSpPr>
        <p:grpSpPr bwMode="auto">
          <a:xfrm>
            <a:off x="1011238" y="2382838"/>
            <a:ext cx="6843712" cy="2036762"/>
            <a:chOff x="1011381" y="2382982"/>
            <a:chExt cx="6844146" cy="2036002"/>
          </a:xfrm>
        </p:grpSpPr>
        <p:cxnSp>
          <p:nvCxnSpPr>
            <p:cNvPr id="3" name="Straight Connector 2"/>
            <p:cNvCxnSpPr>
              <a:endCxn id="205829" idx="0"/>
            </p:cNvCxnSpPr>
            <p:nvPr/>
          </p:nvCxnSpPr>
          <p:spPr>
            <a:xfrm flipV="1">
              <a:off x="1011381" y="3888957"/>
              <a:ext cx="4869171" cy="265014"/>
            </a:xfrm>
            <a:prstGeom prst="line">
              <a:avLst/>
            </a:prstGeom>
            <a:ln>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endCxn id="205829" idx="2"/>
            </p:cNvCxnSpPr>
            <p:nvPr/>
          </p:nvCxnSpPr>
          <p:spPr>
            <a:xfrm>
              <a:off x="1011381" y="4174600"/>
              <a:ext cx="5013643" cy="244384"/>
            </a:xfrm>
            <a:prstGeom prst="line">
              <a:avLst/>
            </a:prstGeom>
            <a:ln>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205829" idx="2"/>
            </p:cNvCxnSpPr>
            <p:nvPr/>
          </p:nvCxnSpPr>
          <p:spPr>
            <a:xfrm flipV="1">
              <a:off x="6025024" y="3136763"/>
              <a:ext cx="1830503" cy="1282221"/>
            </a:xfrm>
            <a:prstGeom prst="line">
              <a:avLst/>
            </a:prstGeom>
            <a:ln>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5880552" y="2382982"/>
              <a:ext cx="1830504" cy="1505975"/>
            </a:xfrm>
            <a:prstGeom prst="line">
              <a:avLst/>
            </a:prstGeom>
            <a:ln>
              <a:solidFill>
                <a:srgbClr val="008000"/>
              </a:solidFill>
            </a:ln>
          </p:spPr>
          <p:style>
            <a:lnRef idx="1">
              <a:schemeClr val="accent1"/>
            </a:lnRef>
            <a:fillRef idx="0">
              <a:schemeClr val="accent1"/>
            </a:fillRef>
            <a:effectRef idx="0">
              <a:schemeClr val="accent1"/>
            </a:effectRef>
            <a:fontRef idx="minor">
              <a:schemeClr val="tx1"/>
            </a:fontRef>
          </p:style>
        </p:cxnSp>
      </p:grpSp>
      <p:sp>
        <p:nvSpPr>
          <p:cNvPr id="205828" name="Rectangle 2"/>
          <p:cNvSpPr>
            <a:spLocks noGrp="1" noChangeArrowheads="1"/>
          </p:cNvSpPr>
          <p:nvPr>
            <p:ph type="title"/>
          </p:nvPr>
        </p:nvSpPr>
        <p:spPr>
          <a:xfrm>
            <a:off x="457200" y="0"/>
            <a:ext cx="8229600" cy="1143000"/>
          </a:xfrm>
        </p:spPr>
        <p:txBody>
          <a:bodyPr/>
          <a:lstStyle/>
          <a:p>
            <a:pPr eaLnBrk="1" hangingPunct="1"/>
            <a:r>
              <a:rPr lang="en-US" altLang="en-US" sz="5400" smtClean="0"/>
              <a:t>Background scattering</a:t>
            </a:r>
          </a:p>
        </p:txBody>
      </p:sp>
      <p:pic>
        <p:nvPicPr>
          <p:cNvPr id="205829" name="Picture 6" descr="MCBS00780_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915938">
            <a:off x="5651500" y="3879850"/>
            <a:ext cx="6032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81159" name="AutoShape 7"/>
          <p:cNvSpPr>
            <a:spLocks noChangeArrowheads="1"/>
          </p:cNvSpPr>
          <p:nvPr/>
        </p:nvSpPr>
        <p:spPr bwMode="auto">
          <a:xfrm rot="5400000">
            <a:off x="5882481" y="3596482"/>
            <a:ext cx="5278437" cy="5842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2484 w 21600"/>
              <a:gd name="T13" fmla="*/ 2484 h 21600"/>
              <a:gd name="T14" fmla="*/ 19116 w 21600"/>
              <a:gd name="T15" fmla="*/ 19116 h 21600"/>
            </a:gdLst>
            <a:ahLst/>
            <a:cxnLst>
              <a:cxn ang="T8">
                <a:pos x="T0" y="T1"/>
              </a:cxn>
              <a:cxn ang="T9">
                <a:pos x="T2" y="T3"/>
              </a:cxn>
              <a:cxn ang="T10">
                <a:pos x="T4" y="T5"/>
              </a:cxn>
              <a:cxn ang="T11">
                <a:pos x="T6" y="T7"/>
              </a:cxn>
            </a:cxnLst>
            <a:rect l="T12" t="T13" r="T14" b="T15"/>
            <a:pathLst>
              <a:path w="21600" h="21600">
                <a:moveTo>
                  <a:pt x="0" y="0"/>
                </a:moveTo>
                <a:lnTo>
                  <a:pt x="1368" y="21600"/>
                </a:lnTo>
                <a:lnTo>
                  <a:pt x="20232" y="21600"/>
                </a:lnTo>
                <a:lnTo>
                  <a:pt x="21600" y="0"/>
                </a:lnTo>
                <a:lnTo>
                  <a:pt x="0" y="0"/>
                </a:lnTo>
                <a:close/>
              </a:path>
            </a:pathLst>
          </a:cu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sp>
        <p:nvSpPr>
          <p:cNvPr id="205831" name="AutoShape 18"/>
          <p:cNvSpPr>
            <a:spLocks noChangeArrowheads="1"/>
          </p:cNvSpPr>
          <p:nvPr/>
        </p:nvSpPr>
        <p:spPr bwMode="auto">
          <a:xfrm>
            <a:off x="855663" y="3979863"/>
            <a:ext cx="311150" cy="347662"/>
          </a:xfrm>
          <a:prstGeom prst="irregularSeal1">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Tree>
    <p:extLst>
      <p:ext uri="{BB962C8B-B14F-4D97-AF65-F5344CB8AC3E}">
        <p14:creationId xmlns:p14="http://schemas.microsoft.com/office/powerpoint/2010/main" val="22603586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path" presetSubtype="0" accel="50000" decel="50000" autoRev="1" fill="hold" grpId="0" nodeType="clickEffect">
                                  <p:stCondLst>
                                    <p:cond delay="0"/>
                                  </p:stCondLst>
                                  <p:childTnLst>
                                    <p:animMotion origin="layout" path="M -8.33333E-7 3.7037E-7 L -0.16962 3.7037E-7 " pathEditMode="relative" rAng="0" ptsTypes="AA">
                                      <p:cBhvr>
                                        <p:cTn id="11" dur="2000" fill="hold"/>
                                        <p:tgtEl>
                                          <p:spTgt spid="2481159"/>
                                        </p:tgtEl>
                                        <p:attrNameLst>
                                          <p:attrName>ppt_x</p:attrName>
                                          <p:attrName>ppt_y</p:attrName>
                                        </p:attrNameLst>
                                      </p:cBhvr>
                                      <p:rCtr x="-8490" y="0"/>
                                    </p:animMotion>
                                  </p:childTnLst>
                                </p:cTn>
                              </p:par>
                            </p:childTnLst>
                          </p:cTn>
                        </p:par>
                      </p:childTnLst>
                    </p:cTn>
                  </p:par>
                  <p:par>
                    <p:cTn id="12" fill="hold" nodeType="clickPar">
                      <p:stCondLst>
                        <p:cond delay="indefinite"/>
                      </p:stCondLst>
                      <p:childTnLst>
                        <p:par>
                          <p:cTn id="13" fill="hold" nodeType="withGroup">
                            <p:stCondLst>
                              <p:cond delay="0"/>
                            </p:stCondLst>
                            <p:childTnLst>
                              <p:par>
                                <p:cTn id="14" presetID="6" presetClass="entr" presetSubtype="32" fill="hold" nodeType="clickEffect">
                                  <p:stCondLst>
                                    <p:cond delay="0"/>
                                  </p:stCondLst>
                                  <p:childTnLst>
                                    <p:set>
                                      <p:cBhvr>
                                        <p:cTn id="15" dur="1" fill="hold">
                                          <p:stCondLst>
                                            <p:cond delay="0"/>
                                          </p:stCondLst>
                                        </p:cTn>
                                        <p:tgtEl>
                                          <p:spTgt spid="90134"/>
                                        </p:tgtEl>
                                        <p:attrNameLst>
                                          <p:attrName>style.visibility</p:attrName>
                                        </p:attrNameLst>
                                      </p:cBhvr>
                                      <p:to>
                                        <p:strVal val="visible"/>
                                      </p:to>
                                    </p:set>
                                    <p:animEffect transition="in" filter="circle(out)">
                                      <p:cBhvr>
                                        <p:cTn id="16" dur="2000"/>
                                        <p:tgtEl>
                                          <p:spTgt spid="90134"/>
                                        </p:tgtEl>
                                      </p:cBhvr>
                                    </p:animEffect>
                                  </p:childTnLst>
                                </p:cTn>
                              </p:par>
                              <p:par>
                                <p:cTn id="17" presetID="1" presetClass="exit" presetSubtype="0" fill="hold" nodeType="withEffect">
                                  <p:stCondLst>
                                    <p:cond delay="0"/>
                                  </p:stCondLst>
                                  <p:childTnLst>
                                    <p:set>
                                      <p:cBhvr>
                                        <p:cTn id="18" dur="1" fill="hold">
                                          <p:stCondLst>
                                            <p:cond delay="0"/>
                                          </p:stCondLst>
                                        </p:cTn>
                                        <p:tgtEl>
                                          <p:spTgt spid="12"/>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path" presetSubtype="0" accel="50000" decel="50000" autoRev="1" fill="hold" grpId="1" nodeType="clickEffect">
                                  <p:stCondLst>
                                    <p:cond delay="0"/>
                                  </p:stCondLst>
                                  <p:childTnLst>
                                    <p:animMotion origin="layout" path="M -8.33333E-7 3.7037E-7 L -0.16667 3.7037E-7 " pathEditMode="relative" rAng="0" ptsTypes="AA">
                                      <p:cBhvr>
                                        <p:cTn id="22" dur="2000" fill="hold"/>
                                        <p:tgtEl>
                                          <p:spTgt spid="2481159"/>
                                        </p:tgtEl>
                                        <p:attrNameLst>
                                          <p:attrName>ppt_x</p:attrName>
                                          <p:attrName>ppt_y</p:attrName>
                                        </p:attrNameLst>
                                      </p:cBhvr>
                                      <p:rCtr x="-833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1159" grpId="0" animBg="1"/>
      <p:bldP spid="2481159" grpId="1" animBg="1"/>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0" name="Picture 2" descr="http://bl831.als.lbl.gov/~jamesh/new.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016000"/>
            <a:ext cx="5791200"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73667" name="Group 3"/>
          <p:cNvGrpSpPr>
            <a:grpSpLocks/>
          </p:cNvGrpSpPr>
          <p:nvPr/>
        </p:nvGrpSpPr>
        <p:grpSpPr bwMode="auto">
          <a:xfrm>
            <a:off x="114300" y="1219200"/>
            <a:ext cx="5943600" cy="4953000"/>
            <a:chOff x="72" y="768"/>
            <a:chExt cx="3744" cy="3120"/>
          </a:xfrm>
        </p:grpSpPr>
        <p:grpSp>
          <p:nvGrpSpPr>
            <p:cNvPr id="206854" name="Group 4"/>
            <p:cNvGrpSpPr>
              <a:grpSpLocks/>
            </p:cNvGrpSpPr>
            <p:nvPr/>
          </p:nvGrpSpPr>
          <p:grpSpPr bwMode="auto">
            <a:xfrm>
              <a:off x="72" y="768"/>
              <a:ext cx="1272" cy="576"/>
              <a:chOff x="4080" y="2832"/>
              <a:chExt cx="1272" cy="576"/>
            </a:xfrm>
          </p:grpSpPr>
          <p:sp>
            <p:nvSpPr>
              <p:cNvPr id="206883" name="AutoShape 5"/>
              <p:cNvSpPr>
                <a:spLocks noChangeArrowheads="1"/>
              </p:cNvSpPr>
              <p:nvPr/>
            </p:nvSpPr>
            <p:spPr bwMode="auto">
              <a:xfrm rot="7088323">
                <a:off x="4572" y="2628"/>
                <a:ext cx="384" cy="1176"/>
              </a:xfrm>
              <a:prstGeom prst="flowChartOffpageConnector">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endParaRPr lang="en-US" altLang="en-US" sz="1800">
                  <a:solidFill>
                    <a:srgbClr val="000000"/>
                  </a:solidFill>
                  <a:cs typeface="Arial" pitchFamily="34" charset="0"/>
                </a:endParaRPr>
              </a:p>
            </p:txBody>
          </p:sp>
          <p:sp>
            <p:nvSpPr>
              <p:cNvPr id="206884" name="Text Box 6"/>
              <p:cNvSpPr txBox="1">
                <a:spLocks noChangeArrowheads="1"/>
              </p:cNvSpPr>
              <p:nvPr/>
            </p:nvSpPr>
            <p:spPr bwMode="auto">
              <a:xfrm rot="1663226">
                <a:off x="4323" y="3120"/>
                <a:ext cx="10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000" b="1">
                    <a:solidFill>
                      <a:srgbClr val="FF0000"/>
                    </a:solidFill>
                    <a:cs typeface="Arial" pitchFamily="34" charset="0"/>
                  </a:rPr>
                  <a:t>$100,000.00</a:t>
                </a:r>
              </a:p>
            </p:txBody>
          </p:sp>
          <p:sp>
            <p:nvSpPr>
              <p:cNvPr id="206885" name="Freeform 7"/>
              <p:cNvSpPr>
                <a:spLocks/>
              </p:cNvSpPr>
              <p:nvPr/>
            </p:nvSpPr>
            <p:spPr bwMode="auto">
              <a:xfrm>
                <a:off x="4080" y="2832"/>
                <a:ext cx="256" cy="160"/>
              </a:xfrm>
              <a:custGeom>
                <a:avLst/>
                <a:gdLst>
                  <a:gd name="T0" fmla="*/ 256 w 256"/>
                  <a:gd name="T1" fmla="*/ 160 h 160"/>
                  <a:gd name="T2" fmla="*/ 16 w 256"/>
                  <a:gd name="T3" fmla="*/ 112 h 160"/>
                  <a:gd name="T4" fmla="*/ 160 w 256"/>
                  <a:gd name="T5" fmla="*/ 16 h 160"/>
                  <a:gd name="T6" fmla="*/ 256 w 256"/>
                  <a:gd name="T7" fmla="*/ 16 h 160"/>
                  <a:gd name="T8" fmla="*/ 160 w 256"/>
                  <a:gd name="T9" fmla="*/ 64 h 160"/>
                  <a:gd name="T10" fmla="*/ 112 w 256"/>
                  <a:gd name="T11" fmla="*/ 16 h 1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6" h="160">
                    <a:moveTo>
                      <a:pt x="256" y="160"/>
                    </a:moveTo>
                    <a:cubicBezTo>
                      <a:pt x="144" y="148"/>
                      <a:pt x="32" y="136"/>
                      <a:pt x="16" y="112"/>
                    </a:cubicBezTo>
                    <a:cubicBezTo>
                      <a:pt x="0" y="88"/>
                      <a:pt x="120" y="32"/>
                      <a:pt x="160" y="16"/>
                    </a:cubicBezTo>
                    <a:cubicBezTo>
                      <a:pt x="200" y="0"/>
                      <a:pt x="256" y="8"/>
                      <a:pt x="256" y="16"/>
                    </a:cubicBezTo>
                    <a:cubicBezTo>
                      <a:pt x="256" y="24"/>
                      <a:pt x="184" y="64"/>
                      <a:pt x="160" y="64"/>
                    </a:cubicBezTo>
                    <a:cubicBezTo>
                      <a:pt x="136" y="64"/>
                      <a:pt x="124" y="40"/>
                      <a:pt x="112" y="16"/>
                    </a:cubicBezTo>
                  </a:path>
                </a:pathLst>
              </a:custGeom>
              <a:noFill/>
              <a:ln w="9525">
                <a:solidFill>
                  <a:schemeClr val="tx1"/>
                </a:solidFill>
                <a:round/>
                <a:headEnd type="oval"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grpSp>
          <p:nvGrpSpPr>
            <p:cNvPr id="206855" name="Group 8"/>
            <p:cNvGrpSpPr>
              <a:grpSpLocks/>
            </p:cNvGrpSpPr>
            <p:nvPr/>
          </p:nvGrpSpPr>
          <p:grpSpPr bwMode="auto">
            <a:xfrm>
              <a:off x="72" y="2040"/>
              <a:ext cx="1272" cy="576"/>
              <a:chOff x="4080" y="2832"/>
              <a:chExt cx="1272" cy="576"/>
            </a:xfrm>
          </p:grpSpPr>
          <p:sp>
            <p:nvSpPr>
              <p:cNvPr id="206880" name="AutoShape 9"/>
              <p:cNvSpPr>
                <a:spLocks noChangeArrowheads="1"/>
              </p:cNvSpPr>
              <p:nvPr/>
            </p:nvSpPr>
            <p:spPr bwMode="auto">
              <a:xfrm rot="7088323">
                <a:off x="4572" y="2628"/>
                <a:ext cx="384" cy="1176"/>
              </a:xfrm>
              <a:prstGeom prst="flowChartOffpageConnector">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endParaRPr lang="en-US" altLang="en-US" sz="1800">
                  <a:solidFill>
                    <a:srgbClr val="000000"/>
                  </a:solidFill>
                  <a:cs typeface="Arial" pitchFamily="34" charset="0"/>
                </a:endParaRPr>
              </a:p>
            </p:txBody>
          </p:sp>
          <p:sp>
            <p:nvSpPr>
              <p:cNvPr id="206881" name="Text Box 10"/>
              <p:cNvSpPr txBox="1">
                <a:spLocks noChangeArrowheads="1"/>
              </p:cNvSpPr>
              <p:nvPr/>
            </p:nvSpPr>
            <p:spPr bwMode="auto">
              <a:xfrm rot="1663226">
                <a:off x="4323" y="3120"/>
                <a:ext cx="10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000" b="1">
                    <a:solidFill>
                      <a:srgbClr val="FF0000"/>
                    </a:solidFill>
                    <a:cs typeface="Arial" pitchFamily="34" charset="0"/>
                  </a:rPr>
                  <a:t>$100,000.00</a:t>
                </a:r>
              </a:p>
            </p:txBody>
          </p:sp>
          <p:sp>
            <p:nvSpPr>
              <p:cNvPr id="206882" name="Freeform 11"/>
              <p:cNvSpPr>
                <a:spLocks/>
              </p:cNvSpPr>
              <p:nvPr/>
            </p:nvSpPr>
            <p:spPr bwMode="auto">
              <a:xfrm>
                <a:off x="4080" y="2832"/>
                <a:ext cx="256" cy="160"/>
              </a:xfrm>
              <a:custGeom>
                <a:avLst/>
                <a:gdLst>
                  <a:gd name="T0" fmla="*/ 256 w 256"/>
                  <a:gd name="T1" fmla="*/ 160 h 160"/>
                  <a:gd name="T2" fmla="*/ 16 w 256"/>
                  <a:gd name="T3" fmla="*/ 112 h 160"/>
                  <a:gd name="T4" fmla="*/ 160 w 256"/>
                  <a:gd name="T5" fmla="*/ 16 h 160"/>
                  <a:gd name="T6" fmla="*/ 256 w 256"/>
                  <a:gd name="T7" fmla="*/ 16 h 160"/>
                  <a:gd name="T8" fmla="*/ 160 w 256"/>
                  <a:gd name="T9" fmla="*/ 64 h 160"/>
                  <a:gd name="T10" fmla="*/ 112 w 256"/>
                  <a:gd name="T11" fmla="*/ 16 h 1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6" h="160">
                    <a:moveTo>
                      <a:pt x="256" y="160"/>
                    </a:moveTo>
                    <a:cubicBezTo>
                      <a:pt x="144" y="148"/>
                      <a:pt x="32" y="136"/>
                      <a:pt x="16" y="112"/>
                    </a:cubicBezTo>
                    <a:cubicBezTo>
                      <a:pt x="0" y="88"/>
                      <a:pt x="120" y="32"/>
                      <a:pt x="160" y="16"/>
                    </a:cubicBezTo>
                    <a:cubicBezTo>
                      <a:pt x="200" y="0"/>
                      <a:pt x="256" y="8"/>
                      <a:pt x="256" y="16"/>
                    </a:cubicBezTo>
                    <a:cubicBezTo>
                      <a:pt x="256" y="24"/>
                      <a:pt x="184" y="64"/>
                      <a:pt x="160" y="64"/>
                    </a:cubicBezTo>
                    <a:cubicBezTo>
                      <a:pt x="136" y="64"/>
                      <a:pt x="124" y="40"/>
                      <a:pt x="112" y="16"/>
                    </a:cubicBezTo>
                  </a:path>
                </a:pathLst>
              </a:custGeom>
              <a:noFill/>
              <a:ln w="9525">
                <a:solidFill>
                  <a:schemeClr val="tx1"/>
                </a:solidFill>
                <a:round/>
                <a:headEnd type="oval"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grpSp>
          <p:nvGrpSpPr>
            <p:cNvPr id="206856" name="Group 12"/>
            <p:cNvGrpSpPr>
              <a:grpSpLocks/>
            </p:cNvGrpSpPr>
            <p:nvPr/>
          </p:nvGrpSpPr>
          <p:grpSpPr bwMode="auto">
            <a:xfrm>
              <a:off x="72" y="3312"/>
              <a:ext cx="1272" cy="576"/>
              <a:chOff x="4080" y="2832"/>
              <a:chExt cx="1272" cy="576"/>
            </a:xfrm>
          </p:grpSpPr>
          <p:sp>
            <p:nvSpPr>
              <p:cNvPr id="206877" name="AutoShape 13"/>
              <p:cNvSpPr>
                <a:spLocks noChangeArrowheads="1"/>
              </p:cNvSpPr>
              <p:nvPr/>
            </p:nvSpPr>
            <p:spPr bwMode="auto">
              <a:xfrm rot="7088323">
                <a:off x="4572" y="2628"/>
                <a:ext cx="384" cy="1176"/>
              </a:xfrm>
              <a:prstGeom prst="flowChartOffpageConnector">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endParaRPr lang="en-US" altLang="en-US" sz="1800">
                  <a:solidFill>
                    <a:srgbClr val="000000"/>
                  </a:solidFill>
                  <a:cs typeface="Arial" pitchFamily="34" charset="0"/>
                </a:endParaRPr>
              </a:p>
            </p:txBody>
          </p:sp>
          <p:sp>
            <p:nvSpPr>
              <p:cNvPr id="206878" name="Text Box 14"/>
              <p:cNvSpPr txBox="1">
                <a:spLocks noChangeArrowheads="1"/>
              </p:cNvSpPr>
              <p:nvPr/>
            </p:nvSpPr>
            <p:spPr bwMode="auto">
              <a:xfrm rot="1663226">
                <a:off x="4323" y="3120"/>
                <a:ext cx="10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000" b="1">
                    <a:solidFill>
                      <a:srgbClr val="FF0000"/>
                    </a:solidFill>
                    <a:cs typeface="Arial" pitchFamily="34" charset="0"/>
                  </a:rPr>
                  <a:t>$100,000.00</a:t>
                </a:r>
              </a:p>
            </p:txBody>
          </p:sp>
          <p:sp>
            <p:nvSpPr>
              <p:cNvPr id="206879" name="Freeform 15"/>
              <p:cNvSpPr>
                <a:spLocks/>
              </p:cNvSpPr>
              <p:nvPr/>
            </p:nvSpPr>
            <p:spPr bwMode="auto">
              <a:xfrm>
                <a:off x="4080" y="2832"/>
                <a:ext cx="256" cy="160"/>
              </a:xfrm>
              <a:custGeom>
                <a:avLst/>
                <a:gdLst>
                  <a:gd name="T0" fmla="*/ 256 w 256"/>
                  <a:gd name="T1" fmla="*/ 160 h 160"/>
                  <a:gd name="T2" fmla="*/ 16 w 256"/>
                  <a:gd name="T3" fmla="*/ 112 h 160"/>
                  <a:gd name="T4" fmla="*/ 160 w 256"/>
                  <a:gd name="T5" fmla="*/ 16 h 160"/>
                  <a:gd name="T6" fmla="*/ 256 w 256"/>
                  <a:gd name="T7" fmla="*/ 16 h 160"/>
                  <a:gd name="T8" fmla="*/ 160 w 256"/>
                  <a:gd name="T9" fmla="*/ 64 h 160"/>
                  <a:gd name="T10" fmla="*/ 112 w 256"/>
                  <a:gd name="T11" fmla="*/ 16 h 1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6" h="160">
                    <a:moveTo>
                      <a:pt x="256" y="160"/>
                    </a:moveTo>
                    <a:cubicBezTo>
                      <a:pt x="144" y="148"/>
                      <a:pt x="32" y="136"/>
                      <a:pt x="16" y="112"/>
                    </a:cubicBezTo>
                    <a:cubicBezTo>
                      <a:pt x="0" y="88"/>
                      <a:pt x="120" y="32"/>
                      <a:pt x="160" y="16"/>
                    </a:cubicBezTo>
                    <a:cubicBezTo>
                      <a:pt x="200" y="0"/>
                      <a:pt x="256" y="8"/>
                      <a:pt x="256" y="16"/>
                    </a:cubicBezTo>
                    <a:cubicBezTo>
                      <a:pt x="256" y="24"/>
                      <a:pt x="184" y="64"/>
                      <a:pt x="160" y="64"/>
                    </a:cubicBezTo>
                    <a:cubicBezTo>
                      <a:pt x="136" y="64"/>
                      <a:pt x="124" y="40"/>
                      <a:pt x="112" y="16"/>
                    </a:cubicBezTo>
                  </a:path>
                </a:pathLst>
              </a:custGeom>
              <a:noFill/>
              <a:ln w="9525">
                <a:solidFill>
                  <a:schemeClr val="tx1"/>
                </a:solidFill>
                <a:round/>
                <a:headEnd type="oval"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grpSp>
          <p:nvGrpSpPr>
            <p:cNvPr id="206857" name="Group 16"/>
            <p:cNvGrpSpPr>
              <a:grpSpLocks/>
            </p:cNvGrpSpPr>
            <p:nvPr/>
          </p:nvGrpSpPr>
          <p:grpSpPr bwMode="auto">
            <a:xfrm>
              <a:off x="1308" y="768"/>
              <a:ext cx="1272" cy="576"/>
              <a:chOff x="4080" y="2832"/>
              <a:chExt cx="1272" cy="576"/>
            </a:xfrm>
          </p:grpSpPr>
          <p:sp>
            <p:nvSpPr>
              <p:cNvPr id="206874" name="AutoShape 17"/>
              <p:cNvSpPr>
                <a:spLocks noChangeArrowheads="1"/>
              </p:cNvSpPr>
              <p:nvPr/>
            </p:nvSpPr>
            <p:spPr bwMode="auto">
              <a:xfrm rot="7088323">
                <a:off x="4572" y="2628"/>
                <a:ext cx="384" cy="1176"/>
              </a:xfrm>
              <a:prstGeom prst="flowChartOffpageConnector">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endParaRPr lang="en-US" altLang="en-US" sz="1800">
                  <a:solidFill>
                    <a:srgbClr val="000000"/>
                  </a:solidFill>
                  <a:cs typeface="Arial" pitchFamily="34" charset="0"/>
                </a:endParaRPr>
              </a:p>
            </p:txBody>
          </p:sp>
          <p:sp>
            <p:nvSpPr>
              <p:cNvPr id="206875" name="Text Box 18"/>
              <p:cNvSpPr txBox="1">
                <a:spLocks noChangeArrowheads="1"/>
              </p:cNvSpPr>
              <p:nvPr/>
            </p:nvSpPr>
            <p:spPr bwMode="auto">
              <a:xfrm rot="1663226">
                <a:off x="4323" y="3120"/>
                <a:ext cx="10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000" b="1">
                    <a:solidFill>
                      <a:srgbClr val="FF0000"/>
                    </a:solidFill>
                    <a:cs typeface="Arial" pitchFamily="34" charset="0"/>
                  </a:rPr>
                  <a:t>$100,000.00</a:t>
                </a:r>
              </a:p>
            </p:txBody>
          </p:sp>
          <p:sp>
            <p:nvSpPr>
              <p:cNvPr id="206876" name="Freeform 19"/>
              <p:cNvSpPr>
                <a:spLocks/>
              </p:cNvSpPr>
              <p:nvPr/>
            </p:nvSpPr>
            <p:spPr bwMode="auto">
              <a:xfrm>
                <a:off x="4080" y="2832"/>
                <a:ext cx="256" cy="160"/>
              </a:xfrm>
              <a:custGeom>
                <a:avLst/>
                <a:gdLst>
                  <a:gd name="T0" fmla="*/ 256 w 256"/>
                  <a:gd name="T1" fmla="*/ 160 h 160"/>
                  <a:gd name="T2" fmla="*/ 16 w 256"/>
                  <a:gd name="T3" fmla="*/ 112 h 160"/>
                  <a:gd name="T4" fmla="*/ 160 w 256"/>
                  <a:gd name="T5" fmla="*/ 16 h 160"/>
                  <a:gd name="T6" fmla="*/ 256 w 256"/>
                  <a:gd name="T7" fmla="*/ 16 h 160"/>
                  <a:gd name="T8" fmla="*/ 160 w 256"/>
                  <a:gd name="T9" fmla="*/ 64 h 160"/>
                  <a:gd name="T10" fmla="*/ 112 w 256"/>
                  <a:gd name="T11" fmla="*/ 16 h 1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6" h="160">
                    <a:moveTo>
                      <a:pt x="256" y="160"/>
                    </a:moveTo>
                    <a:cubicBezTo>
                      <a:pt x="144" y="148"/>
                      <a:pt x="32" y="136"/>
                      <a:pt x="16" y="112"/>
                    </a:cubicBezTo>
                    <a:cubicBezTo>
                      <a:pt x="0" y="88"/>
                      <a:pt x="120" y="32"/>
                      <a:pt x="160" y="16"/>
                    </a:cubicBezTo>
                    <a:cubicBezTo>
                      <a:pt x="200" y="0"/>
                      <a:pt x="256" y="8"/>
                      <a:pt x="256" y="16"/>
                    </a:cubicBezTo>
                    <a:cubicBezTo>
                      <a:pt x="256" y="24"/>
                      <a:pt x="184" y="64"/>
                      <a:pt x="160" y="64"/>
                    </a:cubicBezTo>
                    <a:cubicBezTo>
                      <a:pt x="136" y="64"/>
                      <a:pt x="124" y="40"/>
                      <a:pt x="112" y="16"/>
                    </a:cubicBezTo>
                  </a:path>
                </a:pathLst>
              </a:custGeom>
              <a:noFill/>
              <a:ln w="9525">
                <a:solidFill>
                  <a:schemeClr val="tx1"/>
                </a:solidFill>
                <a:round/>
                <a:headEnd type="oval"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grpSp>
          <p:nvGrpSpPr>
            <p:cNvPr id="206858" name="Group 20"/>
            <p:cNvGrpSpPr>
              <a:grpSpLocks/>
            </p:cNvGrpSpPr>
            <p:nvPr/>
          </p:nvGrpSpPr>
          <p:grpSpPr bwMode="auto">
            <a:xfrm>
              <a:off x="1308" y="3312"/>
              <a:ext cx="1272" cy="576"/>
              <a:chOff x="4080" y="2832"/>
              <a:chExt cx="1272" cy="576"/>
            </a:xfrm>
          </p:grpSpPr>
          <p:sp>
            <p:nvSpPr>
              <p:cNvPr id="206871" name="AutoShape 21"/>
              <p:cNvSpPr>
                <a:spLocks noChangeArrowheads="1"/>
              </p:cNvSpPr>
              <p:nvPr/>
            </p:nvSpPr>
            <p:spPr bwMode="auto">
              <a:xfrm rot="7088323">
                <a:off x="4572" y="2628"/>
                <a:ext cx="384" cy="1176"/>
              </a:xfrm>
              <a:prstGeom prst="flowChartOffpageConnector">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endParaRPr lang="en-US" altLang="en-US" sz="1800">
                  <a:solidFill>
                    <a:srgbClr val="000000"/>
                  </a:solidFill>
                  <a:cs typeface="Arial" pitchFamily="34" charset="0"/>
                </a:endParaRPr>
              </a:p>
            </p:txBody>
          </p:sp>
          <p:sp>
            <p:nvSpPr>
              <p:cNvPr id="206872" name="Text Box 22"/>
              <p:cNvSpPr txBox="1">
                <a:spLocks noChangeArrowheads="1"/>
              </p:cNvSpPr>
              <p:nvPr/>
            </p:nvSpPr>
            <p:spPr bwMode="auto">
              <a:xfrm rot="1663226">
                <a:off x="4323" y="3120"/>
                <a:ext cx="10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000" b="1">
                    <a:solidFill>
                      <a:srgbClr val="FF0000"/>
                    </a:solidFill>
                    <a:cs typeface="Arial" pitchFamily="34" charset="0"/>
                  </a:rPr>
                  <a:t>$100,000.00</a:t>
                </a:r>
              </a:p>
            </p:txBody>
          </p:sp>
          <p:sp>
            <p:nvSpPr>
              <p:cNvPr id="206873" name="Freeform 23"/>
              <p:cNvSpPr>
                <a:spLocks/>
              </p:cNvSpPr>
              <p:nvPr/>
            </p:nvSpPr>
            <p:spPr bwMode="auto">
              <a:xfrm>
                <a:off x="4080" y="2832"/>
                <a:ext cx="256" cy="160"/>
              </a:xfrm>
              <a:custGeom>
                <a:avLst/>
                <a:gdLst>
                  <a:gd name="T0" fmla="*/ 256 w 256"/>
                  <a:gd name="T1" fmla="*/ 160 h 160"/>
                  <a:gd name="T2" fmla="*/ 16 w 256"/>
                  <a:gd name="T3" fmla="*/ 112 h 160"/>
                  <a:gd name="T4" fmla="*/ 160 w 256"/>
                  <a:gd name="T5" fmla="*/ 16 h 160"/>
                  <a:gd name="T6" fmla="*/ 256 w 256"/>
                  <a:gd name="T7" fmla="*/ 16 h 160"/>
                  <a:gd name="T8" fmla="*/ 160 w 256"/>
                  <a:gd name="T9" fmla="*/ 64 h 160"/>
                  <a:gd name="T10" fmla="*/ 112 w 256"/>
                  <a:gd name="T11" fmla="*/ 16 h 1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6" h="160">
                    <a:moveTo>
                      <a:pt x="256" y="160"/>
                    </a:moveTo>
                    <a:cubicBezTo>
                      <a:pt x="144" y="148"/>
                      <a:pt x="32" y="136"/>
                      <a:pt x="16" y="112"/>
                    </a:cubicBezTo>
                    <a:cubicBezTo>
                      <a:pt x="0" y="88"/>
                      <a:pt x="120" y="32"/>
                      <a:pt x="160" y="16"/>
                    </a:cubicBezTo>
                    <a:cubicBezTo>
                      <a:pt x="200" y="0"/>
                      <a:pt x="256" y="8"/>
                      <a:pt x="256" y="16"/>
                    </a:cubicBezTo>
                    <a:cubicBezTo>
                      <a:pt x="256" y="24"/>
                      <a:pt x="184" y="64"/>
                      <a:pt x="160" y="64"/>
                    </a:cubicBezTo>
                    <a:cubicBezTo>
                      <a:pt x="136" y="64"/>
                      <a:pt x="124" y="40"/>
                      <a:pt x="112" y="16"/>
                    </a:cubicBezTo>
                  </a:path>
                </a:pathLst>
              </a:custGeom>
              <a:noFill/>
              <a:ln w="9525">
                <a:solidFill>
                  <a:schemeClr val="tx1"/>
                </a:solidFill>
                <a:round/>
                <a:headEnd type="oval"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grpSp>
          <p:nvGrpSpPr>
            <p:cNvPr id="206859" name="Group 24"/>
            <p:cNvGrpSpPr>
              <a:grpSpLocks/>
            </p:cNvGrpSpPr>
            <p:nvPr/>
          </p:nvGrpSpPr>
          <p:grpSpPr bwMode="auto">
            <a:xfrm>
              <a:off x="2544" y="768"/>
              <a:ext cx="1272" cy="576"/>
              <a:chOff x="4080" y="2832"/>
              <a:chExt cx="1272" cy="576"/>
            </a:xfrm>
          </p:grpSpPr>
          <p:sp>
            <p:nvSpPr>
              <p:cNvPr id="206868" name="AutoShape 25"/>
              <p:cNvSpPr>
                <a:spLocks noChangeArrowheads="1"/>
              </p:cNvSpPr>
              <p:nvPr/>
            </p:nvSpPr>
            <p:spPr bwMode="auto">
              <a:xfrm rot="7088323">
                <a:off x="4572" y="2628"/>
                <a:ext cx="384" cy="1176"/>
              </a:xfrm>
              <a:prstGeom prst="flowChartOffpageConnector">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endParaRPr lang="en-US" altLang="en-US" sz="1800">
                  <a:solidFill>
                    <a:srgbClr val="000000"/>
                  </a:solidFill>
                  <a:cs typeface="Arial" pitchFamily="34" charset="0"/>
                </a:endParaRPr>
              </a:p>
            </p:txBody>
          </p:sp>
          <p:sp>
            <p:nvSpPr>
              <p:cNvPr id="206869" name="Text Box 26"/>
              <p:cNvSpPr txBox="1">
                <a:spLocks noChangeArrowheads="1"/>
              </p:cNvSpPr>
              <p:nvPr/>
            </p:nvSpPr>
            <p:spPr bwMode="auto">
              <a:xfrm rot="1663226">
                <a:off x="4323" y="3120"/>
                <a:ext cx="10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000" b="1">
                    <a:solidFill>
                      <a:srgbClr val="FF0000"/>
                    </a:solidFill>
                    <a:cs typeface="Arial" pitchFamily="34" charset="0"/>
                  </a:rPr>
                  <a:t>$100,000.00</a:t>
                </a:r>
              </a:p>
            </p:txBody>
          </p:sp>
          <p:sp>
            <p:nvSpPr>
              <p:cNvPr id="206870" name="Freeform 27"/>
              <p:cNvSpPr>
                <a:spLocks/>
              </p:cNvSpPr>
              <p:nvPr/>
            </p:nvSpPr>
            <p:spPr bwMode="auto">
              <a:xfrm>
                <a:off x="4080" y="2832"/>
                <a:ext cx="256" cy="160"/>
              </a:xfrm>
              <a:custGeom>
                <a:avLst/>
                <a:gdLst>
                  <a:gd name="T0" fmla="*/ 256 w 256"/>
                  <a:gd name="T1" fmla="*/ 160 h 160"/>
                  <a:gd name="T2" fmla="*/ 16 w 256"/>
                  <a:gd name="T3" fmla="*/ 112 h 160"/>
                  <a:gd name="T4" fmla="*/ 160 w 256"/>
                  <a:gd name="T5" fmla="*/ 16 h 160"/>
                  <a:gd name="T6" fmla="*/ 256 w 256"/>
                  <a:gd name="T7" fmla="*/ 16 h 160"/>
                  <a:gd name="T8" fmla="*/ 160 w 256"/>
                  <a:gd name="T9" fmla="*/ 64 h 160"/>
                  <a:gd name="T10" fmla="*/ 112 w 256"/>
                  <a:gd name="T11" fmla="*/ 16 h 1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6" h="160">
                    <a:moveTo>
                      <a:pt x="256" y="160"/>
                    </a:moveTo>
                    <a:cubicBezTo>
                      <a:pt x="144" y="148"/>
                      <a:pt x="32" y="136"/>
                      <a:pt x="16" y="112"/>
                    </a:cubicBezTo>
                    <a:cubicBezTo>
                      <a:pt x="0" y="88"/>
                      <a:pt x="120" y="32"/>
                      <a:pt x="160" y="16"/>
                    </a:cubicBezTo>
                    <a:cubicBezTo>
                      <a:pt x="200" y="0"/>
                      <a:pt x="256" y="8"/>
                      <a:pt x="256" y="16"/>
                    </a:cubicBezTo>
                    <a:cubicBezTo>
                      <a:pt x="256" y="24"/>
                      <a:pt x="184" y="64"/>
                      <a:pt x="160" y="64"/>
                    </a:cubicBezTo>
                    <a:cubicBezTo>
                      <a:pt x="136" y="64"/>
                      <a:pt x="124" y="40"/>
                      <a:pt x="112" y="16"/>
                    </a:cubicBezTo>
                  </a:path>
                </a:pathLst>
              </a:custGeom>
              <a:noFill/>
              <a:ln w="9525">
                <a:solidFill>
                  <a:schemeClr val="tx1"/>
                </a:solidFill>
                <a:round/>
                <a:headEnd type="oval"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grpSp>
          <p:nvGrpSpPr>
            <p:cNvPr id="206860" name="Group 28"/>
            <p:cNvGrpSpPr>
              <a:grpSpLocks/>
            </p:cNvGrpSpPr>
            <p:nvPr/>
          </p:nvGrpSpPr>
          <p:grpSpPr bwMode="auto">
            <a:xfrm>
              <a:off x="2544" y="2040"/>
              <a:ext cx="1272" cy="576"/>
              <a:chOff x="4080" y="2832"/>
              <a:chExt cx="1272" cy="576"/>
            </a:xfrm>
          </p:grpSpPr>
          <p:sp>
            <p:nvSpPr>
              <p:cNvPr id="206865" name="AutoShape 29"/>
              <p:cNvSpPr>
                <a:spLocks noChangeArrowheads="1"/>
              </p:cNvSpPr>
              <p:nvPr/>
            </p:nvSpPr>
            <p:spPr bwMode="auto">
              <a:xfrm rot="7088323">
                <a:off x="4572" y="2628"/>
                <a:ext cx="384" cy="1176"/>
              </a:xfrm>
              <a:prstGeom prst="flowChartOffpageConnector">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endParaRPr lang="en-US" altLang="en-US" sz="1800">
                  <a:solidFill>
                    <a:srgbClr val="000000"/>
                  </a:solidFill>
                  <a:cs typeface="Arial" pitchFamily="34" charset="0"/>
                </a:endParaRPr>
              </a:p>
            </p:txBody>
          </p:sp>
          <p:sp>
            <p:nvSpPr>
              <p:cNvPr id="206866" name="Text Box 30"/>
              <p:cNvSpPr txBox="1">
                <a:spLocks noChangeArrowheads="1"/>
              </p:cNvSpPr>
              <p:nvPr/>
            </p:nvSpPr>
            <p:spPr bwMode="auto">
              <a:xfrm rot="1663226">
                <a:off x="4323" y="3120"/>
                <a:ext cx="10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000" b="1">
                    <a:solidFill>
                      <a:srgbClr val="FF0000"/>
                    </a:solidFill>
                    <a:cs typeface="Arial" pitchFamily="34" charset="0"/>
                  </a:rPr>
                  <a:t>$100,000.00</a:t>
                </a:r>
              </a:p>
            </p:txBody>
          </p:sp>
          <p:sp>
            <p:nvSpPr>
              <p:cNvPr id="206867" name="Freeform 31"/>
              <p:cNvSpPr>
                <a:spLocks/>
              </p:cNvSpPr>
              <p:nvPr/>
            </p:nvSpPr>
            <p:spPr bwMode="auto">
              <a:xfrm>
                <a:off x="4080" y="2832"/>
                <a:ext cx="256" cy="160"/>
              </a:xfrm>
              <a:custGeom>
                <a:avLst/>
                <a:gdLst>
                  <a:gd name="T0" fmla="*/ 256 w 256"/>
                  <a:gd name="T1" fmla="*/ 160 h 160"/>
                  <a:gd name="T2" fmla="*/ 16 w 256"/>
                  <a:gd name="T3" fmla="*/ 112 h 160"/>
                  <a:gd name="T4" fmla="*/ 160 w 256"/>
                  <a:gd name="T5" fmla="*/ 16 h 160"/>
                  <a:gd name="T6" fmla="*/ 256 w 256"/>
                  <a:gd name="T7" fmla="*/ 16 h 160"/>
                  <a:gd name="T8" fmla="*/ 160 w 256"/>
                  <a:gd name="T9" fmla="*/ 64 h 160"/>
                  <a:gd name="T10" fmla="*/ 112 w 256"/>
                  <a:gd name="T11" fmla="*/ 16 h 1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6" h="160">
                    <a:moveTo>
                      <a:pt x="256" y="160"/>
                    </a:moveTo>
                    <a:cubicBezTo>
                      <a:pt x="144" y="148"/>
                      <a:pt x="32" y="136"/>
                      <a:pt x="16" y="112"/>
                    </a:cubicBezTo>
                    <a:cubicBezTo>
                      <a:pt x="0" y="88"/>
                      <a:pt x="120" y="32"/>
                      <a:pt x="160" y="16"/>
                    </a:cubicBezTo>
                    <a:cubicBezTo>
                      <a:pt x="200" y="0"/>
                      <a:pt x="256" y="8"/>
                      <a:pt x="256" y="16"/>
                    </a:cubicBezTo>
                    <a:cubicBezTo>
                      <a:pt x="256" y="24"/>
                      <a:pt x="184" y="64"/>
                      <a:pt x="160" y="64"/>
                    </a:cubicBezTo>
                    <a:cubicBezTo>
                      <a:pt x="136" y="64"/>
                      <a:pt x="124" y="40"/>
                      <a:pt x="112" y="16"/>
                    </a:cubicBezTo>
                  </a:path>
                </a:pathLst>
              </a:custGeom>
              <a:noFill/>
              <a:ln w="9525">
                <a:solidFill>
                  <a:schemeClr val="tx1"/>
                </a:solidFill>
                <a:round/>
                <a:headEnd type="oval"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grpSp>
          <p:nvGrpSpPr>
            <p:cNvPr id="206861" name="Group 32"/>
            <p:cNvGrpSpPr>
              <a:grpSpLocks/>
            </p:cNvGrpSpPr>
            <p:nvPr/>
          </p:nvGrpSpPr>
          <p:grpSpPr bwMode="auto">
            <a:xfrm>
              <a:off x="2544" y="3312"/>
              <a:ext cx="1272" cy="576"/>
              <a:chOff x="4080" y="2832"/>
              <a:chExt cx="1272" cy="576"/>
            </a:xfrm>
          </p:grpSpPr>
          <p:sp>
            <p:nvSpPr>
              <p:cNvPr id="206862" name="AutoShape 33"/>
              <p:cNvSpPr>
                <a:spLocks noChangeArrowheads="1"/>
              </p:cNvSpPr>
              <p:nvPr/>
            </p:nvSpPr>
            <p:spPr bwMode="auto">
              <a:xfrm rot="7088323">
                <a:off x="4572" y="2628"/>
                <a:ext cx="384" cy="1176"/>
              </a:xfrm>
              <a:prstGeom prst="flowChartOffpageConnector">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endParaRPr lang="en-US" altLang="en-US" sz="1800">
                  <a:solidFill>
                    <a:srgbClr val="000000"/>
                  </a:solidFill>
                  <a:cs typeface="Arial" pitchFamily="34" charset="0"/>
                </a:endParaRPr>
              </a:p>
            </p:txBody>
          </p:sp>
          <p:sp>
            <p:nvSpPr>
              <p:cNvPr id="206863" name="Text Box 34"/>
              <p:cNvSpPr txBox="1">
                <a:spLocks noChangeArrowheads="1"/>
              </p:cNvSpPr>
              <p:nvPr/>
            </p:nvSpPr>
            <p:spPr bwMode="auto">
              <a:xfrm rot="1663226">
                <a:off x="4323" y="3120"/>
                <a:ext cx="10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000" b="1">
                    <a:solidFill>
                      <a:srgbClr val="FF0000"/>
                    </a:solidFill>
                    <a:cs typeface="Arial" pitchFamily="34" charset="0"/>
                  </a:rPr>
                  <a:t>$100,000.00</a:t>
                </a:r>
              </a:p>
            </p:txBody>
          </p:sp>
          <p:sp>
            <p:nvSpPr>
              <p:cNvPr id="206864" name="Freeform 35"/>
              <p:cNvSpPr>
                <a:spLocks/>
              </p:cNvSpPr>
              <p:nvPr/>
            </p:nvSpPr>
            <p:spPr bwMode="auto">
              <a:xfrm>
                <a:off x="4080" y="2832"/>
                <a:ext cx="256" cy="160"/>
              </a:xfrm>
              <a:custGeom>
                <a:avLst/>
                <a:gdLst>
                  <a:gd name="T0" fmla="*/ 256 w 256"/>
                  <a:gd name="T1" fmla="*/ 160 h 160"/>
                  <a:gd name="T2" fmla="*/ 16 w 256"/>
                  <a:gd name="T3" fmla="*/ 112 h 160"/>
                  <a:gd name="T4" fmla="*/ 160 w 256"/>
                  <a:gd name="T5" fmla="*/ 16 h 160"/>
                  <a:gd name="T6" fmla="*/ 256 w 256"/>
                  <a:gd name="T7" fmla="*/ 16 h 160"/>
                  <a:gd name="T8" fmla="*/ 160 w 256"/>
                  <a:gd name="T9" fmla="*/ 64 h 160"/>
                  <a:gd name="T10" fmla="*/ 112 w 256"/>
                  <a:gd name="T11" fmla="*/ 16 h 1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6" h="160">
                    <a:moveTo>
                      <a:pt x="256" y="160"/>
                    </a:moveTo>
                    <a:cubicBezTo>
                      <a:pt x="144" y="148"/>
                      <a:pt x="32" y="136"/>
                      <a:pt x="16" y="112"/>
                    </a:cubicBezTo>
                    <a:cubicBezTo>
                      <a:pt x="0" y="88"/>
                      <a:pt x="120" y="32"/>
                      <a:pt x="160" y="16"/>
                    </a:cubicBezTo>
                    <a:cubicBezTo>
                      <a:pt x="200" y="0"/>
                      <a:pt x="256" y="8"/>
                      <a:pt x="256" y="16"/>
                    </a:cubicBezTo>
                    <a:cubicBezTo>
                      <a:pt x="256" y="24"/>
                      <a:pt x="184" y="64"/>
                      <a:pt x="160" y="64"/>
                    </a:cubicBezTo>
                    <a:cubicBezTo>
                      <a:pt x="136" y="64"/>
                      <a:pt x="124" y="40"/>
                      <a:pt x="112" y="16"/>
                    </a:cubicBezTo>
                  </a:path>
                </a:pathLst>
              </a:custGeom>
              <a:noFill/>
              <a:ln w="9525">
                <a:solidFill>
                  <a:schemeClr val="tx1"/>
                </a:solidFill>
                <a:round/>
                <a:headEnd type="oval"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grpSp>
      <p:sp>
        <p:nvSpPr>
          <p:cNvPr id="2673700" name="Text Box 36"/>
          <p:cNvSpPr txBox="1">
            <a:spLocks noChangeArrowheads="1"/>
          </p:cNvSpPr>
          <p:nvPr/>
        </p:nvSpPr>
        <p:spPr bwMode="auto">
          <a:xfrm>
            <a:off x="6477000" y="2743200"/>
            <a:ext cx="2378075"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800">
                <a:solidFill>
                  <a:srgbClr val="000000"/>
                </a:solidFill>
                <a:cs typeface="Arial" pitchFamily="34" charset="0"/>
              </a:rPr>
              <a:t>real estate is</a:t>
            </a:r>
          </a:p>
          <a:p>
            <a:pPr eaLnBrk="1" hangingPunct="1">
              <a:spcBef>
                <a:spcPct val="0"/>
              </a:spcBef>
              <a:buFontTx/>
              <a:buNone/>
            </a:pPr>
            <a:r>
              <a:rPr lang="en-US" altLang="en-US" sz="2800">
                <a:solidFill>
                  <a:srgbClr val="000000"/>
                </a:solidFill>
                <a:cs typeface="Arial" pitchFamily="34" charset="0"/>
              </a:rPr>
              <a:t>expensive</a:t>
            </a:r>
          </a:p>
          <a:p>
            <a:pPr eaLnBrk="1" hangingPunct="1">
              <a:spcBef>
                <a:spcPct val="0"/>
              </a:spcBef>
              <a:buFontTx/>
              <a:buNone/>
            </a:pPr>
            <a:endParaRPr lang="en-US" altLang="en-US" sz="2800">
              <a:solidFill>
                <a:srgbClr val="000000"/>
              </a:solidFill>
              <a:cs typeface="Arial" pitchFamily="34" charset="0"/>
            </a:endParaRPr>
          </a:p>
          <a:p>
            <a:pPr eaLnBrk="1" hangingPunct="1">
              <a:spcBef>
                <a:spcPct val="0"/>
              </a:spcBef>
              <a:buFontTx/>
              <a:buNone/>
            </a:pPr>
            <a:r>
              <a:rPr lang="en-US" altLang="en-US" sz="2800">
                <a:solidFill>
                  <a:srgbClr val="000000"/>
                </a:solidFill>
                <a:cs typeface="Arial" pitchFamily="34" charset="0"/>
              </a:rPr>
              <a:t>use it!</a:t>
            </a:r>
          </a:p>
        </p:txBody>
      </p:sp>
      <p:sp>
        <p:nvSpPr>
          <p:cNvPr id="206853" name="Rectangle 38"/>
          <p:cNvSpPr>
            <a:spLocks noGrp="1" noChangeArrowheads="1"/>
          </p:cNvSpPr>
          <p:nvPr>
            <p:ph type="title"/>
          </p:nvPr>
        </p:nvSpPr>
        <p:spPr>
          <a:xfrm>
            <a:off x="457200" y="0"/>
            <a:ext cx="8229600" cy="1143000"/>
          </a:xfrm>
        </p:spPr>
        <p:txBody>
          <a:bodyPr/>
          <a:lstStyle/>
          <a:p>
            <a:pPr eaLnBrk="1" hangingPunct="1"/>
            <a:r>
              <a:rPr lang="en-US" altLang="en-US" sz="5400" smtClean="0"/>
              <a:t>Background scattering</a:t>
            </a:r>
          </a:p>
        </p:txBody>
      </p:sp>
    </p:spTree>
    <p:extLst>
      <p:ext uri="{BB962C8B-B14F-4D97-AF65-F5344CB8AC3E}">
        <p14:creationId xmlns:p14="http://schemas.microsoft.com/office/powerpoint/2010/main" val="317926854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67366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737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3700" grpId="0"/>
    </p:bldLst>
  </p:timing>
</p:sld>
</file>

<file path=ppt/slides/slide4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a:xfrm>
            <a:off x="-1588" y="0"/>
            <a:ext cx="9145588" cy="1317625"/>
          </a:xfrm>
        </p:spPr>
        <p:txBody>
          <a:bodyPr/>
          <a:lstStyle/>
          <a:p>
            <a:pPr eaLnBrk="1" hangingPunct="1"/>
            <a:r>
              <a:rPr lang="en-US" altLang="en-US" sz="5400" smtClean="0"/>
              <a:t>Fine Slicing</a:t>
            </a:r>
          </a:p>
        </p:txBody>
      </p:sp>
      <p:sp>
        <p:nvSpPr>
          <p:cNvPr id="207875" name="Oval 4"/>
          <p:cNvSpPr>
            <a:spLocks noChangeArrowheads="1"/>
          </p:cNvSpPr>
          <p:nvPr/>
        </p:nvSpPr>
        <p:spPr bwMode="auto">
          <a:xfrm>
            <a:off x="3883025" y="3055938"/>
            <a:ext cx="1266825" cy="1277937"/>
          </a:xfrm>
          <a:prstGeom prst="ellipse">
            <a:avLst/>
          </a:prstGeom>
          <a:gradFill rotWithShape="1">
            <a:gsLst>
              <a:gs pos="0">
                <a:schemeClr val="tx1"/>
              </a:gs>
              <a:gs pos="100000">
                <a:schemeClr val="bg1"/>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07876" name="Arc 5"/>
          <p:cNvSpPr>
            <a:spLocks/>
          </p:cNvSpPr>
          <p:nvPr/>
        </p:nvSpPr>
        <p:spPr bwMode="auto">
          <a:xfrm>
            <a:off x="-12707938" y="1941513"/>
            <a:ext cx="16730663" cy="17287875"/>
          </a:xfrm>
          <a:custGeom>
            <a:avLst/>
            <a:gdLst>
              <a:gd name="T0" fmla="*/ 2147483647 w 17303"/>
              <a:gd name="T1" fmla="*/ 0 h 17089"/>
              <a:gd name="T2" fmla="*/ 2147483647 w 17303"/>
              <a:gd name="T3" fmla="*/ 2147483647 h 17089"/>
              <a:gd name="T4" fmla="*/ 0 w 17303"/>
              <a:gd name="T5" fmla="*/ 2147483647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sp>
        <p:nvSpPr>
          <p:cNvPr id="207877" name="Rectangle 6"/>
          <p:cNvSpPr>
            <a:spLocks noChangeArrowheads="1"/>
          </p:cNvSpPr>
          <p:nvPr/>
        </p:nvSpPr>
        <p:spPr bwMode="auto">
          <a:xfrm>
            <a:off x="0" y="6216650"/>
            <a:ext cx="9144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Pflugrath, J. W. (1999)."The finer things in X-ray diffraction data collection", </a:t>
            </a:r>
            <a:r>
              <a:rPr lang="en-US" altLang="en-US" sz="1800" i="1">
                <a:solidFill>
                  <a:srgbClr val="000000"/>
                </a:solidFill>
                <a:cs typeface="Arial" pitchFamily="34" charset="0"/>
              </a:rPr>
              <a:t>Acta Cryst. D</a:t>
            </a:r>
            <a:r>
              <a:rPr lang="en-US" altLang="en-US" sz="1800">
                <a:solidFill>
                  <a:srgbClr val="000000"/>
                </a:solidFill>
                <a:cs typeface="Arial" pitchFamily="34" charset="0"/>
              </a:rPr>
              <a:t> </a:t>
            </a:r>
            <a:r>
              <a:rPr lang="en-US" altLang="en-US" sz="1800" b="1">
                <a:solidFill>
                  <a:srgbClr val="000000"/>
                </a:solidFill>
                <a:cs typeface="Arial" pitchFamily="34" charset="0"/>
              </a:rPr>
              <a:t>55</a:t>
            </a:r>
            <a:r>
              <a:rPr lang="en-US" altLang="en-US" sz="1800">
                <a:solidFill>
                  <a:srgbClr val="000000"/>
                </a:solidFill>
                <a:cs typeface="Arial" pitchFamily="34" charset="0"/>
              </a:rPr>
              <a:t>, 1718-1725. </a:t>
            </a:r>
          </a:p>
        </p:txBody>
      </p:sp>
      <p:sp>
        <p:nvSpPr>
          <p:cNvPr id="207878" name="Arc 7"/>
          <p:cNvSpPr>
            <a:spLocks/>
          </p:cNvSpPr>
          <p:nvPr/>
        </p:nvSpPr>
        <p:spPr bwMode="auto">
          <a:xfrm>
            <a:off x="-8045450" y="1317625"/>
            <a:ext cx="16730663" cy="17287875"/>
          </a:xfrm>
          <a:custGeom>
            <a:avLst/>
            <a:gdLst>
              <a:gd name="T0" fmla="*/ 2147483647 w 17303"/>
              <a:gd name="T1" fmla="*/ 0 h 17089"/>
              <a:gd name="T2" fmla="*/ 2147483647 w 17303"/>
              <a:gd name="T3" fmla="*/ 2147483647 h 17089"/>
              <a:gd name="T4" fmla="*/ 0 w 17303"/>
              <a:gd name="T5" fmla="*/ 2147483647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grpSp>
        <p:nvGrpSpPr>
          <p:cNvPr id="2659340" name="Group 12"/>
          <p:cNvGrpSpPr>
            <a:grpSpLocks/>
          </p:cNvGrpSpPr>
          <p:nvPr/>
        </p:nvGrpSpPr>
        <p:grpSpPr bwMode="auto">
          <a:xfrm>
            <a:off x="3184525" y="2379663"/>
            <a:ext cx="2957513" cy="3398837"/>
            <a:chOff x="2006" y="1499"/>
            <a:chExt cx="1863" cy="2141"/>
          </a:xfrm>
        </p:grpSpPr>
        <p:sp>
          <p:nvSpPr>
            <p:cNvPr id="207894" name="Line 8"/>
            <p:cNvSpPr>
              <a:spLocks noChangeShapeType="1"/>
            </p:cNvSpPr>
            <p:nvPr/>
          </p:nvSpPr>
          <p:spPr bwMode="auto">
            <a:xfrm flipV="1">
              <a:off x="3109" y="1499"/>
              <a:ext cx="584" cy="568"/>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7895" name="Line 9"/>
            <p:cNvSpPr>
              <a:spLocks noChangeShapeType="1"/>
            </p:cNvSpPr>
            <p:nvPr/>
          </p:nvSpPr>
          <p:spPr bwMode="auto">
            <a:xfrm flipH="1">
              <a:off x="2006" y="2581"/>
              <a:ext cx="544" cy="52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sp>
          <p:nvSpPr>
            <p:cNvPr id="207896" name="Text Box 10"/>
            <p:cNvSpPr txBox="1">
              <a:spLocks noChangeArrowheads="1"/>
            </p:cNvSpPr>
            <p:nvPr/>
          </p:nvSpPr>
          <p:spPr bwMode="auto">
            <a:xfrm rot="2825715">
              <a:off x="2222" y="3090"/>
              <a:ext cx="8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background</a:t>
              </a:r>
            </a:p>
          </p:txBody>
        </p:sp>
        <p:sp>
          <p:nvSpPr>
            <p:cNvPr id="207897" name="Text Box 11"/>
            <p:cNvSpPr txBox="1">
              <a:spLocks noChangeArrowheads="1"/>
            </p:cNvSpPr>
            <p:nvPr/>
          </p:nvSpPr>
          <p:spPr bwMode="auto">
            <a:xfrm rot="2825715">
              <a:off x="3320" y="2066"/>
              <a:ext cx="8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background</a:t>
              </a:r>
            </a:p>
          </p:txBody>
        </p:sp>
      </p:grpSp>
      <p:grpSp>
        <p:nvGrpSpPr>
          <p:cNvPr id="2659343" name="Group 15"/>
          <p:cNvGrpSpPr>
            <a:grpSpLocks/>
          </p:cNvGrpSpPr>
          <p:nvPr/>
        </p:nvGrpSpPr>
        <p:grpSpPr bwMode="auto">
          <a:xfrm>
            <a:off x="-11126788" y="1530350"/>
            <a:ext cx="18283238" cy="17575213"/>
            <a:chOff x="-7009" y="964"/>
            <a:chExt cx="11517" cy="11071"/>
          </a:xfrm>
        </p:grpSpPr>
        <p:sp>
          <p:nvSpPr>
            <p:cNvPr id="207892" name="Arc 13"/>
            <p:cNvSpPr>
              <a:spLocks/>
            </p:cNvSpPr>
            <p:nvPr/>
          </p:nvSpPr>
          <p:spPr bwMode="auto">
            <a:xfrm>
              <a:off x="-7009" y="1145"/>
              <a:ext cx="10539" cy="10890"/>
            </a:xfrm>
            <a:custGeom>
              <a:avLst/>
              <a:gdLst>
                <a:gd name="T0" fmla="*/ 250 w 17303"/>
                <a:gd name="T1" fmla="*/ 0 h 17089"/>
                <a:gd name="T2" fmla="*/ 328 w 17303"/>
                <a:gd name="T3" fmla="*/ 113 h 17089"/>
                <a:gd name="T4" fmla="*/ 0 w 17303"/>
                <a:gd name="T5" fmla="*/ 465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sp>
          <p:nvSpPr>
            <p:cNvPr id="207893" name="Arc 14"/>
            <p:cNvSpPr>
              <a:spLocks/>
            </p:cNvSpPr>
            <p:nvPr/>
          </p:nvSpPr>
          <p:spPr bwMode="auto">
            <a:xfrm>
              <a:off x="-6031" y="964"/>
              <a:ext cx="10539" cy="10890"/>
            </a:xfrm>
            <a:custGeom>
              <a:avLst/>
              <a:gdLst>
                <a:gd name="T0" fmla="*/ 250 w 17303"/>
                <a:gd name="T1" fmla="*/ 0 h 17089"/>
                <a:gd name="T2" fmla="*/ 328 w 17303"/>
                <a:gd name="T3" fmla="*/ 113 h 17089"/>
                <a:gd name="T4" fmla="*/ 0 w 17303"/>
                <a:gd name="T5" fmla="*/ 465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grpSp>
      <p:grpSp>
        <p:nvGrpSpPr>
          <p:cNvPr id="2659347" name="Group 19"/>
          <p:cNvGrpSpPr>
            <a:grpSpLocks/>
          </p:cNvGrpSpPr>
          <p:nvPr/>
        </p:nvGrpSpPr>
        <p:grpSpPr bwMode="auto">
          <a:xfrm>
            <a:off x="-11879263" y="1441450"/>
            <a:ext cx="19912013" cy="17751425"/>
            <a:chOff x="-7483" y="908"/>
            <a:chExt cx="12543" cy="11182"/>
          </a:xfrm>
        </p:grpSpPr>
        <p:sp>
          <p:nvSpPr>
            <p:cNvPr id="207889" name="Arc 16"/>
            <p:cNvSpPr>
              <a:spLocks/>
            </p:cNvSpPr>
            <p:nvPr/>
          </p:nvSpPr>
          <p:spPr bwMode="auto">
            <a:xfrm>
              <a:off x="-7483" y="1200"/>
              <a:ext cx="10539" cy="10890"/>
            </a:xfrm>
            <a:custGeom>
              <a:avLst/>
              <a:gdLst>
                <a:gd name="T0" fmla="*/ 250 w 17303"/>
                <a:gd name="T1" fmla="*/ 0 h 17089"/>
                <a:gd name="T2" fmla="*/ 328 w 17303"/>
                <a:gd name="T3" fmla="*/ 113 h 17089"/>
                <a:gd name="T4" fmla="*/ 0 w 17303"/>
                <a:gd name="T5" fmla="*/ 465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sp>
          <p:nvSpPr>
            <p:cNvPr id="207890" name="Arc 17"/>
            <p:cNvSpPr>
              <a:spLocks/>
            </p:cNvSpPr>
            <p:nvPr/>
          </p:nvSpPr>
          <p:spPr bwMode="auto">
            <a:xfrm>
              <a:off x="-6497" y="1075"/>
              <a:ext cx="10539" cy="10890"/>
            </a:xfrm>
            <a:custGeom>
              <a:avLst/>
              <a:gdLst>
                <a:gd name="T0" fmla="*/ 250 w 17303"/>
                <a:gd name="T1" fmla="*/ 0 h 17089"/>
                <a:gd name="T2" fmla="*/ 328 w 17303"/>
                <a:gd name="T3" fmla="*/ 113 h 17089"/>
                <a:gd name="T4" fmla="*/ 0 w 17303"/>
                <a:gd name="T5" fmla="*/ 465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sp>
          <p:nvSpPr>
            <p:cNvPr id="207891" name="Arc 18"/>
            <p:cNvSpPr>
              <a:spLocks/>
            </p:cNvSpPr>
            <p:nvPr/>
          </p:nvSpPr>
          <p:spPr bwMode="auto">
            <a:xfrm>
              <a:off x="-5479" y="908"/>
              <a:ext cx="10539" cy="10890"/>
            </a:xfrm>
            <a:custGeom>
              <a:avLst/>
              <a:gdLst>
                <a:gd name="T0" fmla="*/ 250 w 17303"/>
                <a:gd name="T1" fmla="*/ 0 h 17089"/>
                <a:gd name="T2" fmla="*/ 328 w 17303"/>
                <a:gd name="T3" fmla="*/ 113 h 17089"/>
                <a:gd name="T4" fmla="*/ 0 w 17303"/>
                <a:gd name="T5" fmla="*/ 465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grpSp>
      <p:grpSp>
        <p:nvGrpSpPr>
          <p:cNvPr id="2659354" name="Group 26"/>
          <p:cNvGrpSpPr>
            <a:grpSpLocks/>
          </p:cNvGrpSpPr>
          <p:nvPr/>
        </p:nvGrpSpPr>
        <p:grpSpPr bwMode="auto">
          <a:xfrm>
            <a:off x="-12255500" y="1392238"/>
            <a:ext cx="20620038" cy="17851437"/>
            <a:chOff x="-7720" y="877"/>
            <a:chExt cx="12989" cy="11245"/>
          </a:xfrm>
        </p:grpSpPr>
        <p:sp>
          <p:nvSpPr>
            <p:cNvPr id="207883" name="Arc 20"/>
            <p:cNvSpPr>
              <a:spLocks/>
            </p:cNvSpPr>
            <p:nvPr/>
          </p:nvSpPr>
          <p:spPr bwMode="auto">
            <a:xfrm>
              <a:off x="-7720" y="1232"/>
              <a:ext cx="10539" cy="10890"/>
            </a:xfrm>
            <a:custGeom>
              <a:avLst/>
              <a:gdLst>
                <a:gd name="T0" fmla="*/ 250 w 17303"/>
                <a:gd name="T1" fmla="*/ 0 h 17089"/>
                <a:gd name="T2" fmla="*/ 328 w 17303"/>
                <a:gd name="T3" fmla="*/ 113 h 17089"/>
                <a:gd name="T4" fmla="*/ 0 w 17303"/>
                <a:gd name="T5" fmla="*/ 465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sp>
          <p:nvSpPr>
            <p:cNvPr id="207884" name="Arc 21"/>
            <p:cNvSpPr>
              <a:spLocks/>
            </p:cNvSpPr>
            <p:nvPr/>
          </p:nvSpPr>
          <p:spPr bwMode="auto">
            <a:xfrm>
              <a:off x="-7253" y="1169"/>
              <a:ext cx="10539" cy="10890"/>
            </a:xfrm>
            <a:custGeom>
              <a:avLst/>
              <a:gdLst>
                <a:gd name="T0" fmla="*/ 250 w 17303"/>
                <a:gd name="T1" fmla="*/ 0 h 17089"/>
                <a:gd name="T2" fmla="*/ 328 w 17303"/>
                <a:gd name="T3" fmla="*/ 113 h 17089"/>
                <a:gd name="T4" fmla="*/ 0 w 17303"/>
                <a:gd name="T5" fmla="*/ 465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sp>
          <p:nvSpPr>
            <p:cNvPr id="207885" name="Arc 22"/>
            <p:cNvSpPr>
              <a:spLocks/>
            </p:cNvSpPr>
            <p:nvPr/>
          </p:nvSpPr>
          <p:spPr bwMode="auto">
            <a:xfrm>
              <a:off x="-5270" y="877"/>
              <a:ext cx="10539" cy="10890"/>
            </a:xfrm>
            <a:custGeom>
              <a:avLst/>
              <a:gdLst>
                <a:gd name="T0" fmla="*/ 250 w 17303"/>
                <a:gd name="T1" fmla="*/ 0 h 17089"/>
                <a:gd name="T2" fmla="*/ 328 w 17303"/>
                <a:gd name="T3" fmla="*/ 113 h 17089"/>
                <a:gd name="T4" fmla="*/ 0 w 17303"/>
                <a:gd name="T5" fmla="*/ 465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sp>
          <p:nvSpPr>
            <p:cNvPr id="207886" name="Arc 23"/>
            <p:cNvSpPr>
              <a:spLocks/>
            </p:cNvSpPr>
            <p:nvPr/>
          </p:nvSpPr>
          <p:spPr bwMode="auto">
            <a:xfrm>
              <a:off x="-5738" y="941"/>
              <a:ext cx="10539" cy="10890"/>
            </a:xfrm>
            <a:custGeom>
              <a:avLst/>
              <a:gdLst>
                <a:gd name="T0" fmla="*/ 250 w 17303"/>
                <a:gd name="T1" fmla="*/ 0 h 17089"/>
                <a:gd name="T2" fmla="*/ 328 w 17303"/>
                <a:gd name="T3" fmla="*/ 113 h 17089"/>
                <a:gd name="T4" fmla="*/ 0 w 17303"/>
                <a:gd name="T5" fmla="*/ 465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sp>
          <p:nvSpPr>
            <p:cNvPr id="207887" name="Arc 24"/>
            <p:cNvSpPr>
              <a:spLocks/>
            </p:cNvSpPr>
            <p:nvPr/>
          </p:nvSpPr>
          <p:spPr bwMode="auto">
            <a:xfrm>
              <a:off x="-6259" y="1027"/>
              <a:ext cx="10539" cy="10890"/>
            </a:xfrm>
            <a:custGeom>
              <a:avLst/>
              <a:gdLst>
                <a:gd name="T0" fmla="*/ 250 w 17303"/>
                <a:gd name="T1" fmla="*/ 0 h 17089"/>
                <a:gd name="T2" fmla="*/ 328 w 17303"/>
                <a:gd name="T3" fmla="*/ 113 h 17089"/>
                <a:gd name="T4" fmla="*/ 0 w 17303"/>
                <a:gd name="T5" fmla="*/ 465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sp>
          <p:nvSpPr>
            <p:cNvPr id="207888" name="Arc 25"/>
            <p:cNvSpPr>
              <a:spLocks/>
            </p:cNvSpPr>
            <p:nvPr/>
          </p:nvSpPr>
          <p:spPr bwMode="auto">
            <a:xfrm>
              <a:off x="-6773" y="1090"/>
              <a:ext cx="10539" cy="10890"/>
            </a:xfrm>
            <a:custGeom>
              <a:avLst/>
              <a:gdLst>
                <a:gd name="T0" fmla="*/ 250 w 17303"/>
                <a:gd name="T1" fmla="*/ 0 h 17089"/>
                <a:gd name="T2" fmla="*/ 328 w 17303"/>
                <a:gd name="T3" fmla="*/ 113 h 17089"/>
                <a:gd name="T4" fmla="*/ 0 w 17303"/>
                <a:gd name="T5" fmla="*/ 465 h 17089"/>
                <a:gd name="T6" fmla="*/ 0 60000 65536"/>
                <a:gd name="T7" fmla="*/ 0 60000 65536"/>
                <a:gd name="T8" fmla="*/ 0 60000 65536"/>
              </a:gdLst>
              <a:ahLst/>
              <a:cxnLst>
                <a:cxn ang="T6">
                  <a:pos x="T0" y="T1"/>
                </a:cxn>
                <a:cxn ang="T7">
                  <a:pos x="T2" y="T3"/>
                </a:cxn>
                <a:cxn ang="T8">
                  <a:pos x="T4" y="T5"/>
                </a:cxn>
              </a:cxnLst>
              <a:rect l="0" t="0" r="r" b="b"/>
              <a:pathLst>
                <a:path w="17303" h="17089" fill="none" extrusionOk="0">
                  <a:moveTo>
                    <a:pt x="13210" y="-1"/>
                  </a:moveTo>
                  <a:cubicBezTo>
                    <a:pt x="14756" y="1194"/>
                    <a:pt x="16132" y="2593"/>
                    <a:pt x="17302" y="4159"/>
                  </a:cubicBezTo>
                </a:path>
                <a:path w="17303" h="17089" stroke="0" extrusionOk="0">
                  <a:moveTo>
                    <a:pt x="13210" y="-1"/>
                  </a:moveTo>
                  <a:cubicBezTo>
                    <a:pt x="14756" y="1194"/>
                    <a:pt x="16132" y="2593"/>
                    <a:pt x="17302" y="4159"/>
                  </a:cubicBezTo>
                  <a:lnTo>
                    <a:pt x="0" y="17089"/>
                  </a:lnTo>
                  <a:lnTo>
                    <a:pt x="13210" y="-1"/>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cs typeface="Arial" pitchFamily="34" charset="0"/>
              </a:endParaRPr>
            </a:p>
          </p:txBody>
        </p:sp>
      </p:grpSp>
    </p:spTree>
    <p:extLst>
      <p:ext uri="{BB962C8B-B14F-4D97-AF65-F5344CB8AC3E}">
        <p14:creationId xmlns:p14="http://schemas.microsoft.com/office/powerpoint/2010/main" val="199595449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65934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659343"/>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2659340"/>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265934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6593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Title 1"/>
          <p:cNvSpPr>
            <a:spLocks noGrp="1"/>
          </p:cNvSpPr>
          <p:nvPr>
            <p:ph type="title"/>
          </p:nvPr>
        </p:nvSpPr>
        <p:spPr>
          <a:xfrm>
            <a:off x="749300" y="0"/>
            <a:ext cx="7772400" cy="1260475"/>
          </a:xfrm>
        </p:spPr>
        <p:txBody>
          <a:bodyPr/>
          <a:lstStyle/>
          <a:p>
            <a:pPr eaLnBrk="1" hangingPunct="1"/>
            <a:r>
              <a:rPr lang="en-US" altLang="en-US" sz="5400" smtClean="0"/>
              <a:t>Classes of error in MX</a:t>
            </a:r>
          </a:p>
        </p:txBody>
      </p:sp>
      <p:sp>
        <p:nvSpPr>
          <p:cNvPr id="208899" name="TextBox 3"/>
          <p:cNvSpPr txBox="1">
            <a:spLocks noChangeArrowheads="1"/>
          </p:cNvSpPr>
          <p:nvPr/>
        </p:nvSpPr>
        <p:spPr bwMode="auto">
          <a:xfrm>
            <a:off x="2139950" y="1373188"/>
            <a:ext cx="63944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4000">
                <a:solidFill>
                  <a:srgbClr val="000000"/>
                </a:solidFill>
                <a:cs typeface="Arial" pitchFamily="34" charset="0"/>
              </a:rPr>
              <a:t>Dependence on signal</a:t>
            </a:r>
          </a:p>
        </p:txBody>
      </p:sp>
      <p:sp>
        <p:nvSpPr>
          <p:cNvPr id="208900" name="TextBox 4"/>
          <p:cNvSpPr txBox="1">
            <a:spLocks noChangeArrowheads="1"/>
          </p:cNvSpPr>
          <p:nvPr/>
        </p:nvSpPr>
        <p:spPr bwMode="auto">
          <a:xfrm rot="-5400000">
            <a:off x="-300831" y="4187031"/>
            <a:ext cx="141605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4400">
                <a:solidFill>
                  <a:srgbClr val="000000"/>
                </a:solidFill>
                <a:cs typeface="Arial" pitchFamily="34" charset="0"/>
              </a:rPr>
              <a:t>Time</a:t>
            </a:r>
          </a:p>
        </p:txBody>
      </p:sp>
      <p:sp>
        <p:nvSpPr>
          <p:cNvPr id="208901" name="TextBox 5"/>
          <p:cNvSpPr txBox="1">
            <a:spLocks noChangeArrowheads="1"/>
          </p:cNvSpPr>
          <p:nvPr/>
        </p:nvSpPr>
        <p:spPr bwMode="auto">
          <a:xfrm>
            <a:off x="2139950" y="2079625"/>
            <a:ext cx="63785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a:solidFill>
                  <a:srgbClr val="000000"/>
                </a:solidFill>
                <a:cs typeface="Arial" pitchFamily="34" charset="0"/>
              </a:rPr>
              <a:t>     none         sqrt      proportional</a:t>
            </a:r>
          </a:p>
        </p:txBody>
      </p:sp>
      <p:sp>
        <p:nvSpPr>
          <p:cNvPr id="208902" name="TextBox 6"/>
          <p:cNvSpPr txBox="1">
            <a:spLocks noChangeArrowheads="1"/>
          </p:cNvSpPr>
          <p:nvPr/>
        </p:nvSpPr>
        <p:spPr bwMode="auto">
          <a:xfrm>
            <a:off x="792163" y="2925763"/>
            <a:ext cx="1347787"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800">
                <a:solidFill>
                  <a:srgbClr val="000000"/>
                </a:solidFill>
                <a:cs typeface="Arial" pitchFamily="34" charset="0"/>
              </a:rPr>
              <a:t>none</a:t>
            </a:r>
          </a:p>
          <a:p>
            <a:pPr eaLnBrk="1" hangingPunct="1">
              <a:spcBef>
                <a:spcPct val="0"/>
              </a:spcBef>
              <a:buFontTx/>
              <a:buNone/>
            </a:pPr>
            <a:endParaRPr lang="en-US" altLang="en-US" sz="2800">
              <a:solidFill>
                <a:srgbClr val="000000"/>
              </a:solidFill>
              <a:cs typeface="Arial" pitchFamily="34" charset="0"/>
            </a:endParaRPr>
          </a:p>
          <a:p>
            <a:pPr eaLnBrk="1" hangingPunct="1">
              <a:spcBef>
                <a:spcPct val="0"/>
              </a:spcBef>
              <a:buFontTx/>
              <a:buNone/>
            </a:pPr>
            <a:endParaRPr lang="en-US" altLang="en-US" sz="2800">
              <a:solidFill>
                <a:srgbClr val="000000"/>
              </a:solidFill>
              <a:cs typeface="Arial" pitchFamily="34" charset="0"/>
            </a:endParaRPr>
          </a:p>
          <a:p>
            <a:pPr eaLnBrk="1" hangingPunct="1">
              <a:spcBef>
                <a:spcPct val="0"/>
              </a:spcBef>
              <a:buFontTx/>
              <a:buNone/>
            </a:pPr>
            <a:endParaRPr lang="en-US" altLang="en-US" sz="2800">
              <a:solidFill>
                <a:srgbClr val="000000"/>
              </a:solidFill>
              <a:cs typeface="Arial" pitchFamily="34" charset="0"/>
            </a:endParaRPr>
          </a:p>
          <a:p>
            <a:pPr eaLnBrk="1" hangingPunct="1">
              <a:spcBef>
                <a:spcPct val="0"/>
              </a:spcBef>
              <a:buFontTx/>
              <a:buNone/>
            </a:pPr>
            <a:endParaRPr lang="en-US" altLang="en-US" sz="2800">
              <a:solidFill>
                <a:srgbClr val="000000"/>
              </a:solidFill>
              <a:cs typeface="Arial" pitchFamily="34" charset="0"/>
            </a:endParaRPr>
          </a:p>
          <a:p>
            <a:pPr eaLnBrk="1" hangingPunct="1">
              <a:spcBef>
                <a:spcPct val="0"/>
              </a:spcBef>
              <a:buFontTx/>
              <a:buNone/>
            </a:pPr>
            <a:r>
              <a:rPr lang="en-US" altLang="en-US" sz="2800">
                <a:solidFill>
                  <a:srgbClr val="000000"/>
                </a:solidFill>
                <a:cs typeface="Arial" pitchFamily="34" charset="0"/>
              </a:rPr>
              <a:t>1/sqrt</a:t>
            </a:r>
          </a:p>
          <a:p>
            <a:pPr eaLnBrk="1" hangingPunct="1">
              <a:spcBef>
                <a:spcPct val="0"/>
              </a:spcBef>
              <a:buFontTx/>
              <a:buNone/>
            </a:pPr>
            <a:r>
              <a:rPr lang="en-US" altLang="en-US" sz="2800">
                <a:solidFill>
                  <a:srgbClr val="000000"/>
                </a:solidFill>
                <a:cs typeface="Arial" pitchFamily="34" charset="0"/>
              </a:rPr>
              <a:t>1/prop</a:t>
            </a:r>
            <a:r>
              <a:rPr lang="en-US" altLang="en-US" sz="4000">
                <a:solidFill>
                  <a:srgbClr val="000000"/>
                </a:solidFill>
                <a:cs typeface="Arial" pitchFamily="34" charset="0"/>
              </a:rPr>
              <a:t>.</a:t>
            </a:r>
          </a:p>
        </p:txBody>
      </p:sp>
      <p:sp>
        <p:nvSpPr>
          <p:cNvPr id="208903" name="TextBox 7"/>
          <p:cNvSpPr txBox="1">
            <a:spLocks noChangeArrowheads="1"/>
          </p:cNvSpPr>
          <p:nvPr/>
        </p:nvSpPr>
        <p:spPr bwMode="auto">
          <a:xfrm>
            <a:off x="2395538" y="2771775"/>
            <a:ext cx="14525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2400">
                <a:solidFill>
                  <a:srgbClr val="FF0000"/>
                </a:solidFill>
                <a:cs typeface="Arial" pitchFamily="34" charset="0"/>
              </a:rPr>
              <a:t>CCD</a:t>
            </a:r>
          </a:p>
          <a:p>
            <a:pPr algn="ctr" eaLnBrk="1" hangingPunct="1">
              <a:spcBef>
                <a:spcPct val="0"/>
              </a:spcBef>
              <a:buFontTx/>
              <a:buNone/>
            </a:pPr>
            <a:r>
              <a:rPr lang="en-US" altLang="en-US" sz="2400">
                <a:solidFill>
                  <a:srgbClr val="FF0000"/>
                </a:solidFill>
                <a:cs typeface="Arial" pitchFamily="34" charset="0"/>
              </a:rPr>
              <a:t>Read-out</a:t>
            </a:r>
          </a:p>
        </p:txBody>
      </p:sp>
      <p:cxnSp>
        <p:nvCxnSpPr>
          <p:cNvPr id="10" name="Straight Connector 9"/>
          <p:cNvCxnSpPr/>
          <p:nvPr/>
        </p:nvCxnSpPr>
        <p:spPr>
          <a:xfrm>
            <a:off x="2139950" y="2716213"/>
            <a:ext cx="17463" cy="353695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984250" y="2708275"/>
            <a:ext cx="7550150" cy="793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4260850" y="2716213"/>
            <a:ext cx="15875" cy="353695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5840413" y="2681288"/>
            <a:ext cx="15875" cy="353695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08908" name="TextBox 16"/>
          <p:cNvSpPr txBox="1">
            <a:spLocks noChangeArrowheads="1"/>
          </p:cNvSpPr>
          <p:nvPr/>
        </p:nvSpPr>
        <p:spPr bwMode="auto">
          <a:xfrm>
            <a:off x="4398963" y="2840038"/>
            <a:ext cx="135096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2400">
                <a:solidFill>
                  <a:srgbClr val="FF0000"/>
                </a:solidFill>
                <a:cs typeface="Arial" pitchFamily="34" charset="0"/>
              </a:rPr>
              <a:t>Photon</a:t>
            </a:r>
          </a:p>
          <a:p>
            <a:pPr algn="ctr" eaLnBrk="1" hangingPunct="1">
              <a:spcBef>
                <a:spcPct val="0"/>
              </a:spcBef>
              <a:buFontTx/>
              <a:buNone/>
            </a:pPr>
            <a:r>
              <a:rPr lang="en-US" altLang="en-US" sz="2400">
                <a:solidFill>
                  <a:srgbClr val="FF0000"/>
                </a:solidFill>
                <a:cs typeface="Arial" pitchFamily="34" charset="0"/>
              </a:rPr>
              <a:t>counting</a:t>
            </a:r>
          </a:p>
        </p:txBody>
      </p:sp>
      <p:sp>
        <p:nvSpPr>
          <p:cNvPr id="208909" name="TextBox 19"/>
          <p:cNvSpPr txBox="1">
            <a:spLocks noChangeArrowheads="1"/>
          </p:cNvSpPr>
          <p:nvPr/>
        </p:nvSpPr>
        <p:spPr bwMode="auto">
          <a:xfrm>
            <a:off x="6315075" y="5111750"/>
            <a:ext cx="1879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2400">
                <a:solidFill>
                  <a:srgbClr val="000000"/>
                </a:solidFill>
                <a:cs typeface="Arial" pitchFamily="34" charset="0"/>
              </a:rPr>
              <a:t>Beam flicker</a:t>
            </a:r>
          </a:p>
        </p:txBody>
      </p:sp>
      <p:sp>
        <p:nvSpPr>
          <p:cNvPr id="208910" name="TextBox 20"/>
          <p:cNvSpPr txBox="1">
            <a:spLocks noChangeArrowheads="1"/>
          </p:cNvSpPr>
          <p:nvPr/>
        </p:nvSpPr>
        <p:spPr bwMode="auto">
          <a:xfrm>
            <a:off x="6015038" y="5637213"/>
            <a:ext cx="24796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2400">
                <a:solidFill>
                  <a:srgbClr val="000000"/>
                </a:solidFill>
                <a:cs typeface="Arial" pitchFamily="34" charset="0"/>
              </a:rPr>
              <a:t>Shutter jitter</a:t>
            </a:r>
          </a:p>
          <a:p>
            <a:pPr algn="ctr" eaLnBrk="1" hangingPunct="1">
              <a:spcBef>
                <a:spcPct val="0"/>
              </a:spcBef>
              <a:buFontTx/>
              <a:buNone/>
            </a:pPr>
            <a:r>
              <a:rPr lang="en-US" altLang="en-US" sz="2400">
                <a:solidFill>
                  <a:srgbClr val="000000"/>
                </a:solidFill>
                <a:cs typeface="Arial" pitchFamily="34" charset="0"/>
              </a:rPr>
              <a:t>Sample vibration</a:t>
            </a:r>
          </a:p>
        </p:txBody>
      </p:sp>
      <p:sp>
        <p:nvSpPr>
          <p:cNvPr id="208911" name="TextBox 21"/>
          <p:cNvSpPr txBox="1">
            <a:spLocks noChangeArrowheads="1"/>
          </p:cNvSpPr>
          <p:nvPr/>
        </p:nvSpPr>
        <p:spPr bwMode="auto">
          <a:xfrm>
            <a:off x="5953125" y="2847975"/>
            <a:ext cx="2871788"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ts val="200"/>
              </a:spcBef>
              <a:buFontTx/>
              <a:buNone/>
            </a:pPr>
            <a:r>
              <a:rPr lang="en-US" altLang="en-US" sz="2400">
                <a:solidFill>
                  <a:srgbClr val="000000"/>
                </a:solidFill>
                <a:cs typeface="Arial" pitchFamily="34" charset="0"/>
              </a:rPr>
              <a:t>Detector calibration</a:t>
            </a:r>
          </a:p>
          <a:p>
            <a:pPr algn="ctr" eaLnBrk="1" hangingPunct="1">
              <a:spcBef>
                <a:spcPts val="200"/>
              </a:spcBef>
              <a:buFontTx/>
              <a:buNone/>
            </a:pPr>
            <a:r>
              <a:rPr lang="en-US" altLang="en-US" sz="2400">
                <a:solidFill>
                  <a:srgbClr val="000000"/>
                </a:solidFill>
                <a:cs typeface="Arial" pitchFamily="34" charset="0"/>
              </a:rPr>
              <a:t>attenuation</a:t>
            </a:r>
          </a:p>
          <a:p>
            <a:pPr algn="ctr" eaLnBrk="1" hangingPunct="1">
              <a:spcBef>
                <a:spcPts val="200"/>
              </a:spcBef>
              <a:buFontTx/>
              <a:buNone/>
            </a:pPr>
            <a:r>
              <a:rPr lang="en-US" altLang="en-US" sz="2400">
                <a:solidFill>
                  <a:srgbClr val="000000"/>
                </a:solidFill>
                <a:cs typeface="Arial" pitchFamily="34" charset="0"/>
              </a:rPr>
              <a:t>partiality</a:t>
            </a:r>
          </a:p>
          <a:p>
            <a:pPr algn="ctr" eaLnBrk="1" hangingPunct="1">
              <a:spcBef>
                <a:spcPts val="200"/>
              </a:spcBef>
              <a:buFontTx/>
              <a:buNone/>
            </a:pPr>
            <a:r>
              <a:rPr lang="en-US" altLang="en-US" sz="2400">
                <a:solidFill>
                  <a:srgbClr val="000000"/>
                </a:solidFill>
                <a:cs typeface="Arial" pitchFamily="34" charset="0"/>
              </a:rPr>
              <a:t>Non-isomorphism</a:t>
            </a:r>
          </a:p>
          <a:p>
            <a:pPr algn="ctr" eaLnBrk="1" hangingPunct="1">
              <a:spcBef>
                <a:spcPts val="200"/>
              </a:spcBef>
              <a:buFontTx/>
              <a:buNone/>
            </a:pPr>
            <a:r>
              <a:rPr lang="en-US" altLang="en-US" sz="2400">
                <a:solidFill>
                  <a:srgbClr val="000000"/>
                </a:solidFill>
                <a:cs typeface="Arial" pitchFamily="34" charset="0"/>
              </a:rPr>
              <a:t>Radiation damage</a:t>
            </a:r>
          </a:p>
        </p:txBody>
      </p:sp>
      <p:cxnSp>
        <p:nvCxnSpPr>
          <p:cNvPr id="28" name="Straight Connector 27"/>
          <p:cNvCxnSpPr/>
          <p:nvPr/>
        </p:nvCxnSpPr>
        <p:spPr>
          <a:xfrm>
            <a:off x="984250" y="4989513"/>
            <a:ext cx="755015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V="1">
            <a:off x="966788" y="5629275"/>
            <a:ext cx="7551737" cy="793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8323185"/>
      </p:ext>
    </p:extLst>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421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34075" y="3863975"/>
            <a:ext cx="3209925" cy="299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9923" name="Rectangle 3"/>
          <p:cNvSpPr>
            <a:spLocks noGrp="1" noChangeArrowheads="1"/>
          </p:cNvSpPr>
          <p:nvPr>
            <p:ph type="title"/>
          </p:nvPr>
        </p:nvSpPr>
        <p:spPr>
          <a:xfrm>
            <a:off x="685800" y="296863"/>
            <a:ext cx="7772400" cy="1455737"/>
          </a:xfrm>
        </p:spPr>
        <p:txBody>
          <a:bodyPr/>
          <a:lstStyle/>
          <a:p>
            <a:pPr eaLnBrk="1" hangingPunct="1"/>
            <a:r>
              <a:rPr lang="en-US" altLang="en-US" sz="5400" smtClean="0"/>
              <a:t>Optimal exposure time</a:t>
            </a:r>
            <a:r>
              <a:rPr lang="en-US" altLang="en-US" sz="4000" smtClean="0"/>
              <a:t/>
            </a:r>
            <a:br>
              <a:rPr lang="en-US" altLang="en-US" sz="4000" smtClean="0"/>
            </a:br>
            <a:r>
              <a:rPr lang="en-US" altLang="en-US" sz="2800" smtClean="0"/>
              <a:t>(faint spots)</a:t>
            </a:r>
          </a:p>
        </p:txBody>
      </p:sp>
      <p:sp>
        <p:nvSpPr>
          <p:cNvPr id="209924" name="Rectangle 4"/>
          <p:cNvSpPr>
            <a:spLocks noChangeArrowheads="1"/>
          </p:cNvSpPr>
          <p:nvPr/>
        </p:nvSpPr>
        <p:spPr bwMode="auto">
          <a:xfrm>
            <a:off x="0" y="31242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graphicFrame>
        <p:nvGraphicFramePr>
          <p:cNvPr id="209925" name="Object 5"/>
          <p:cNvGraphicFramePr>
            <a:graphicFrameLocks noChangeAspect="1"/>
          </p:cNvGraphicFramePr>
          <p:nvPr/>
        </p:nvGraphicFramePr>
        <p:xfrm>
          <a:off x="1670050" y="2006600"/>
          <a:ext cx="5675313" cy="1679575"/>
        </p:xfrm>
        <a:graphic>
          <a:graphicData uri="http://schemas.openxmlformats.org/presentationml/2006/ole">
            <mc:AlternateContent xmlns:mc="http://schemas.openxmlformats.org/markup-compatibility/2006">
              <mc:Choice xmlns:v="urn:schemas-microsoft-com:vml" Requires="v">
                <p:oleObj spid="_x0000_s772118" name="Equation" r:id="rId4" imgW="1651000" imgH="482600" progId="Equation.3">
                  <p:embed/>
                </p:oleObj>
              </mc:Choice>
              <mc:Fallback>
                <p:oleObj name="Equation" r:id="rId4" imgW="1651000" imgH="482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70050" y="2006600"/>
                        <a:ext cx="5675313" cy="167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09926" name="Text Box 6"/>
          <p:cNvSpPr txBox="1">
            <a:spLocks noChangeArrowheads="1"/>
          </p:cNvSpPr>
          <p:nvPr/>
        </p:nvSpPr>
        <p:spPr bwMode="auto">
          <a:xfrm>
            <a:off x="504825" y="4144963"/>
            <a:ext cx="4965700" cy="2563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i="1">
                <a:solidFill>
                  <a:srgbClr val="000000"/>
                </a:solidFill>
                <a:latin typeface="Times New Roman" pitchFamily="18" charset="0"/>
                <a:cs typeface="Arial" pitchFamily="34" charset="0"/>
              </a:rPr>
              <a:t>t</a:t>
            </a:r>
            <a:r>
              <a:rPr lang="en-US" altLang="en-US" sz="1800" i="1" baseline="-25000">
                <a:solidFill>
                  <a:srgbClr val="000000"/>
                </a:solidFill>
                <a:latin typeface="Times New Roman" pitchFamily="18" charset="0"/>
                <a:cs typeface="Arial" pitchFamily="34" charset="0"/>
              </a:rPr>
              <a:t>hr</a:t>
            </a:r>
            <a:r>
              <a:rPr lang="en-US" altLang="en-US" sz="1800" i="1">
                <a:solidFill>
                  <a:srgbClr val="000000"/>
                </a:solidFill>
                <a:latin typeface="Times New Roman" pitchFamily="18" charset="0"/>
                <a:cs typeface="Arial" pitchFamily="34" charset="0"/>
              </a:rPr>
              <a:t> </a:t>
            </a:r>
            <a:r>
              <a:rPr lang="en-US" altLang="en-US" sz="1800">
                <a:solidFill>
                  <a:srgbClr val="000000"/>
                </a:solidFill>
                <a:latin typeface="Times New Roman" pitchFamily="18" charset="0"/>
                <a:cs typeface="Arial" pitchFamily="34" charset="0"/>
              </a:rPr>
              <a:t>	Optimal exposure time for data set (s)</a:t>
            </a:r>
          </a:p>
          <a:p>
            <a:pPr eaLnBrk="1" hangingPunct="1">
              <a:spcBef>
                <a:spcPct val="0"/>
              </a:spcBef>
              <a:buFontTx/>
              <a:buNone/>
            </a:pPr>
            <a:r>
              <a:rPr lang="en-US" altLang="en-US" sz="1800" i="1">
                <a:solidFill>
                  <a:srgbClr val="000000"/>
                </a:solidFill>
                <a:latin typeface="Times New Roman" pitchFamily="18" charset="0"/>
                <a:cs typeface="Arial" pitchFamily="34" charset="0"/>
              </a:rPr>
              <a:t>t</a:t>
            </a:r>
            <a:r>
              <a:rPr lang="en-US" altLang="en-US" sz="1800" i="1" baseline="-25000">
                <a:solidFill>
                  <a:srgbClr val="000000"/>
                </a:solidFill>
                <a:latin typeface="Times New Roman" pitchFamily="18" charset="0"/>
                <a:cs typeface="Arial" pitchFamily="34" charset="0"/>
              </a:rPr>
              <a:t>ref</a:t>
            </a:r>
            <a:r>
              <a:rPr lang="en-US" altLang="en-US" sz="1800" i="1">
                <a:solidFill>
                  <a:srgbClr val="000000"/>
                </a:solidFill>
                <a:latin typeface="Times New Roman" pitchFamily="18" charset="0"/>
                <a:cs typeface="Arial" pitchFamily="34" charset="0"/>
              </a:rPr>
              <a:t> </a:t>
            </a:r>
            <a:r>
              <a:rPr lang="en-US" altLang="en-US" sz="1800">
                <a:solidFill>
                  <a:srgbClr val="000000"/>
                </a:solidFill>
                <a:latin typeface="Times New Roman" pitchFamily="18" charset="0"/>
                <a:cs typeface="Arial" pitchFamily="34" charset="0"/>
              </a:rPr>
              <a:t>	exposure time of reference image (s)</a:t>
            </a:r>
          </a:p>
          <a:p>
            <a:pPr eaLnBrk="1" hangingPunct="1">
              <a:spcBef>
                <a:spcPct val="0"/>
              </a:spcBef>
              <a:buFontTx/>
              <a:buNone/>
            </a:pPr>
            <a:r>
              <a:rPr lang="en-US" altLang="en-US" sz="1800" i="1">
                <a:solidFill>
                  <a:srgbClr val="000000"/>
                </a:solidFill>
                <a:latin typeface="Times New Roman" pitchFamily="18" charset="0"/>
                <a:cs typeface="Arial" pitchFamily="34" charset="0"/>
              </a:rPr>
              <a:t>bg</a:t>
            </a:r>
            <a:r>
              <a:rPr lang="en-US" altLang="en-US" sz="1800" i="1" baseline="-25000">
                <a:solidFill>
                  <a:srgbClr val="000000"/>
                </a:solidFill>
                <a:latin typeface="Times New Roman" pitchFamily="18" charset="0"/>
                <a:cs typeface="Arial" pitchFamily="34" charset="0"/>
              </a:rPr>
              <a:t>ref</a:t>
            </a:r>
            <a:r>
              <a:rPr lang="en-US" altLang="en-US" sz="1800" i="1">
                <a:solidFill>
                  <a:srgbClr val="000000"/>
                </a:solidFill>
                <a:latin typeface="Times New Roman" pitchFamily="18" charset="0"/>
                <a:cs typeface="Arial" pitchFamily="34" charset="0"/>
              </a:rPr>
              <a:t> </a:t>
            </a:r>
            <a:r>
              <a:rPr lang="en-US" altLang="en-US" sz="1800">
                <a:solidFill>
                  <a:srgbClr val="000000"/>
                </a:solidFill>
                <a:latin typeface="Times New Roman" pitchFamily="18" charset="0"/>
                <a:cs typeface="Arial" pitchFamily="34" charset="0"/>
              </a:rPr>
              <a:t>	background level near weak spots on </a:t>
            </a:r>
          </a:p>
          <a:p>
            <a:pPr eaLnBrk="1" hangingPunct="1">
              <a:spcBef>
                <a:spcPct val="0"/>
              </a:spcBef>
              <a:buFontTx/>
              <a:buNone/>
            </a:pPr>
            <a:r>
              <a:rPr lang="en-US" altLang="en-US" sz="1800">
                <a:solidFill>
                  <a:srgbClr val="000000"/>
                </a:solidFill>
                <a:latin typeface="Times New Roman" pitchFamily="18" charset="0"/>
                <a:cs typeface="Arial" pitchFamily="34" charset="0"/>
              </a:rPr>
              <a:t>	reference image (ADU)</a:t>
            </a:r>
          </a:p>
          <a:p>
            <a:pPr eaLnBrk="1" hangingPunct="1">
              <a:spcBef>
                <a:spcPct val="0"/>
              </a:spcBef>
              <a:buFontTx/>
              <a:buNone/>
            </a:pPr>
            <a:r>
              <a:rPr lang="en-US" altLang="en-US" sz="1800" i="1">
                <a:solidFill>
                  <a:srgbClr val="000000"/>
                </a:solidFill>
                <a:latin typeface="Times New Roman" pitchFamily="18" charset="0"/>
                <a:cs typeface="Arial" pitchFamily="34" charset="0"/>
              </a:rPr>
              <a:t>bg</a:t>
            </a:r>
            <a:r>
              <a:rPr lang="en-US" altLang="en-US" sz="1800" baseline="-25000">
                <a:solidFill>
                  <a:srgbClr val="000000"/>
                </a:solidFill>
                <a:latin typeface="Times New Roman" pitchFamily="18" charset="0"/>
                <a:cs typeface="Arial" pitchFamily="34" charset="0"/>
              </a:rPr>
              <a:t>0</a:t>
            </a:r>
            <a:r>
              <a:rPr lang="en-US" altLang="en-US" sz="1800">
                <a:solidFill>
                  <a:srgbClr val="000000"/>
                </a:solidFill>
                <a:latin typeface="Times New Roman" pitchFamily="18" charset="0"/>
                <a:cs typeface="Arial" pitchFamily="34" charset="0"/>
              </a:rPr>
              <a:t>	ADC offset of detector (ADU)</a:t>
            </a:r>
          </a:p>
          <a:p>
            <a:pPr eaLnBrk="1" hangingPunct="1">
              <a:spcBef>
                <a:spcPct val="0"/>
              </a:spcBef>
              <a:buFontTx/>
              <a:buNone/>
            </a:pPr>
            <a:r>
              <a:rPr lang="en-US" altLang="en-US" sz="1800" i="1">
                <a:solidFill>
                  <a:srgbClr val="000000"/>
                </a:solidFill>
                <a:latin typeface="Times New Roman" pitchFamily="18" charset="0"/>
                <a:cs typeface="Arial" pitchFamily="34" charset="0"/>
              </a:rPr>
              <a:t>bg</a:t>
            </a:r>
            <a:r>
              <a:rPr lang="en-US" altLang="en-US" sz="1800" i="1" baseline="-25000">
                <a:solidFill>
                  <a:srgbClr val="000000"/>
                </a:solidFill>
                <a:latin typeface="Times New Roman" pitchFamily="18" charset="0"/>
                <a:cs typeface="Arial" pitchFamily="34" charset="0"/>
              </a:rPr>
              <a:t>hr</a:t>
            </a:r>
            <a:r>
              <a:rPr lang="en-US" altLang="en-US" sz="1800">
                <a:solidFill>
                  <a:srgbClr val="000000"/>
                </a:solidFill>
                <a:latin typeface="Times New Roman" pitchFamily="18" charset="0"/>
                <a:cs typeface="Arial" pitchFamily="34" charset="0"/>
              </a:rPr>
              <a:t>	optimal background level (via </a:t>
            </a:r>
            <a:r>
              <a:rPr lang="en-US" altLang="en-US" sz="1800" i="1">
                <a:solidFill>
                  <a:srgbClr val="000000"/>
                </a:solidFill>
                <a:latin typeface="Times New Roman" pitchFamily="18" charset="0"/>
                <a:cs typeface="Arial" pitchFamily="34" charset="0"/>
              </a:rPr>
              <a:t>t</a:t>
            </a:r>
            <a:r>
              <a:rPr lang="en-US" altLang="en-US" sz="1800" i="1" baseline="-25000">
                <a:solidFill>
                  <a:srgbClr val="000000"/>
                </a:solidFill>
                <a:latin typeface="Times New Roman" pitchFamily="18" charset="0"/>
                <a:cs typeface="Arial" pitchFamily="34" charset="0"/>
              </a:rPr>
              <a:t>hr</a:t>
            </a:r>
            <a:r>
              <a:rPr lang="en-US" altLang="en-US" sz="1800">
                <a:solidFill>
                  <a:srgbClr val="000000"/>
                </a:solidFill>
                <a:latin typeface="Times New Roman" pitchFamily="18" charset="0"/>
                <a:cs typeface="Arial" pitchFamily="34" charset="0"/>
              </a:rPr>
              <a:t>)</a:t>
            </a:r>
            <a:endParaRPr lang="en-US" altLang="en-US" sz="1800" i="1" baseline="-25000">
              <a:solidFill>
                <a:srgbClr val="000000"/>
              </a:solidFill>
              <a:latin typeface="Times New Roman" pitchFamily="18" charset="0"/>
              <a:cs typeface="Arial" pitchFamily="34" charset="0"/>
            </a:endParaRPr>
          </a:p>
          <a:p>
            <a:pPr eaLnBrk="1" hangingPunct="1">
              <a:spcBef>
                <a:spcPct val="0"/>
              </a:spcBef>
              <a:buFontTx/>
              <a:buNone/>
            </a:pPr>
            <a:r>
              <a:rPr lang="el-GR" altLang="en-US" sz="1800">
                <a:solidFill>
                  <a:srgbClr val="000000"/>
                </a:solidFill>
                <a:latin typeface="Times New Roman" pitchFamily="18" charset="0"/>
                <a:cs typeface="Times New Roman" pitchFamily="18" charset="0"/>
              </a:rPr>
              <a:t>σ</a:t>
            </a:r>
            <a:r>
              <a:rPr lang="en-US" altLang="en-US" sz="1800" baseline="-25000">
                <a:solidFill>
                  <a:srgbClr val="000000"/>
                </a:solidFill>
                <a:latin typeface="Times New Roman" pitchFamily="18" charset="0"/>
                <a:cs typeface="Arial" pitchFamily="34" charset="0"/>
              </a:rPr>
              <a:t>0</a:t>
            </a:r>
            <a:r>
              <a:rPr lang="en-US" altLang="en-US" sz="1800" i="1" baseline="-25000">
                <a:solidFill>
                  <a:srgbClr val="000000"/>
                </a:solidFill>
                <a:latin typeface="Times New Roman" pitchFamily="18" charset="0"/>
                <a:cs typeface="Arial" pitchFamily="34" charset="0"/>
              </a:rPr>
              <a:t>	</a:t>
            </a:r>
            <a:r>
              <a:rPr lang="en-US" altLang="en-US" sz="1800">
                <a:solidFill>
                  <a:srgbClr val="000000"/>
                </a:solidFill>
                <a:latin typeface="Times New Roman" pitchFamily="18" charset="0"/>
                <a:cs typeface="Arial" pitchFamily="34" charset="0"/>
              </a:rPr>
              <a:t>rms read-out noise (ADU)</a:t>
            </a:r>
          </a:p>
          <a:p>
            <a:pPr eaLnBrk="1" hangingPunct="1">
              <a:spcBef>
                <a:spcPct val="0"/>
              </a:spcBef>
              <a:buFontTx/>
              <a:buNone/>
            </a:pPr>
            <a:r>
              <a:rPr lang="en-US" altLang="en-US" sz="1800" i="1">
                <a:solidFill>
                  <a:srgbClr val="000000"/>
                </a:solidFill>
                <a:latin typeface="Times New Roman" pitchFamily="18" charset="0"/>
                <a:cs typeface="Arial" pitchFamily="34" charset="0"/>
              </a:rPr>
              <a:t>gain</a:t>
            </a:r>
            <a:r>
              <a:rPr lang="en-US" altLang="en-US" sz="1800">
                <a:solidFill>
                  <a:srgbClr val="000000"/>
                </a:solidFill>
                <a:latin typeface="Times New Roman" pitchFamily="18" charset="0"/>
                <a:cs typeface="Arial" pitchFamily="34" charset="0"/>
              </a:rPr>
              <a:t>	ADU/photon</a:t>
            </a:r>
          </a:p>
          <a:p>
            <a:pPr eaLnBrk="1" hangingPunct="1">
              <a:spcBef>
                <a:spcPct val="0"/>
              </a:spcBef>
              <a:buFontTx/>
              <a:buNone/>
            </a:pPr>
            <a:r>
              <a:rPr lang="en-US" altLang="en-US" sz="1800" i="1">
                <a:solidFill>
                  <a:srgbClr val="000000"/>
                </a:solidFill>
                <a:latin typeface="Times New Roman" pitchFamily="18" charset="0"/>
                <a:cs typeface="Arial" pitchFamily="34" charset="0"/>
              </a:rPr>
              <a:t>m</a:t>
            </a:r>
            <a:r>
              <a:rPr lang="en-US" altLang="en-US" sz="1800">
                <a:solidFill>
                  <a:srgbClr val="000000"/>
                </a:solidFill>
                <a:latin typeface="Times New Roman" pitchFamily="18" charset="0"/>
                <a:cs typeface="Arial" pitchFamily="34" charset="0"/>
              </a:rPr>
              <a:t>	multiplicity of data set (including partials)</a:t>
            </a:r>
          </a:p>
        </p:txBody>
      </p:sp>
      <p:grpSp>
        <p:nvGrpSpPr>
          <p:cNvPr id="2654215" name="Group 7"/>
          <p:cNvGrpSpPr>
            <a:grpSpLocks/>
          </p:cNvGrpSpPr>
          <p:nvPr/>
        </p:nvGrpSpPr>
        <p:grpSpPr bwMode="auto">
          <a:xfrm>
            <a:off x="5908675" y="4121150"/>
            <a:ext cx="3038475" cy="1871663"/>
            <a:chOff x="3722" y="2596"/>
            <a:chExt cx="1914" cy="1179"/>
          </a:xfrm>
        </p:grpSpPr>
        <p:sp>
          <p:nvSpPr>
            <p:cNvPr id="209928" name="Oval 8"/>
            <p:cNvSpPr>
              <a:spLocks noChangeArrowheads="1"/>
            </p:cNvSpPr>
            <p:nvPr/>
          </p:nvSpPr>
          <p:spPr bwMode="auto">
            <a:xfrm>
              <a:off x="3937" y="2596"/>
              <a:ext cx="292" cy="252"/>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a:solidFill>
                  <a:srgbClr val="000000"/>
                </a:solidFill>
                <a:cs typeface="Arial" pitchFamily="34" charset="0"/>
              </a:endParaRPr>
            </a:p>
          </p:txBody>
        </p:sp>
        <p:sp>
          <p:nvSpPr>
            <p:cNvPr id="2654217" name="Text Box 9"/>
            <p:cNvSpPr txBox="1">
              <a:spLocks noChangeArrowheads="1"/>
            </p:cNvSpPr>
            <p:nvPr/>
          </p:nvSpPr>
          <p:spPr bwMode="auto">
            <a:xfrm>
              <a:off x="3911" y="3097"/>
              <a:ext cx="1725" cy="5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sz="2400" b="1" dirty="0">
                  <a:solidFill>
                    <a:srgbClr val="FF0000"/>
                  </a:solidFill>
                  <a:effectLst>
                    <a:outerShdw blurRad="38100" dist="38100" dir="2700000" algn="tl">
                      <a:srgbClr val="C0C0C0"/>
                    </a:outerShdw>
                  </a:effectLst>
                  <a:latin typeface="Comic Sans MS" pitchFamily="66" charset="0"/>
                  <a:cs typeface="Arial" pitchFamily="34" charset="0"/>
                </a:rPr>
                <a:t>adjust exposure</a:t>
              </a:r>
            </a:p>
            <a:p>
              <a:pPr>
                <a:defRPr/>
              </a:pPr>
              <a:r>
                <a:rPr lang="en-US" sz="2400" b="1" dirty="0">
                  <a:solidFill>
                    <a:srgbClr val="FF0000"/>
                  </a:solidFill>
                  <a:effectLst>
                    <a:outerShdw blurRad="38100" dist="38100" dir="2700000" algn="tl">
                      <a:srgbClr val="C0C0C0"/>
                    </a:outerShdw>
                  </a:effectLst>
                  <a:latin typeface="Comic Sans MS" pitchFamily="66" charset="0"/>
                  <a:cs typeface="Arial" pitchFamily="34" charset="0"/>
                </a:rPr>
                <a:t>so this is ~</a:t>
              </a:r>
              <a:r>
                <a:rPr lang="en-US" sz="2400" b="1" dirty="0" smtClean="0">
                  <a:solidFill>
                    <a:srgbClr val="FF0000"/>
                  </a:solidFill>
                  <a:effectLst>
                    <a:outerShdw blurRad="38100" dist="38100" dir="2700000" algn="tl">
                      <a:srgbClr val="C0C0C0"/>
                    </a:outerShdw>
                  </a:effectLst>
                  <a:latin typeface="Comic Sans MS" pitchFamily="66" charset="0"/>
                  <a:cs typeface="Arial" pitchFamily="34" charset="0"/>
                </a:rPr>
                <a:t>15</a:t>
              </a:r>
              <a:endParaRPr lang="en-US" sz="2400" b="1" dirty="0">
                <a:solidFill>
                  <a:srgbClr val="FF0000"/>
                </a:solidFill>
                <a:effectLst>
                  <a:outerShdw blurRad="38100" dist="38100" dir="2700000" algn="tl">
                    <a:srgbClr val="C0C0C0"/>
                  </a:outerShdw>
                </a:effectLst>
                <a:latin typeface="Comic Sans MS" pitchFamily="66" charset="0"/>
                <a:cs typeface="Arial" pitchFamily="34" charset="0"/>
              </a:endParaRPr>
            </a:p>
          </p:txBody>
        </p:sp>
        <p:sp>
          <p:nvSpPr>
            <p:cNvPr id="209930" name="Freeform 10"/>
            <p:cNvSpPr>
              <a:spLocks/>
            </p:cNvSpPr>
            <p:nvPr/>
          </p:nvSpPr>
          <p:spPr bwMode="auto">
            <a:xfrm>
              <a:off x="3722" y="2880"/>
              <a:ext cx="673" cy="895"/>
            </a:xfrm>
            <a:custGeom>
              <a:avLst/>
              <a:gdLst>
                <a:gd name="T0" fmla="*/ 673 w 673"/>
                <a:gd name="T1" fmla="*/ 694 h 895"/>
                <a:gd name="T2" fmla="*/ 570 w 673"/>
                <a:gd name="T3" fmla="*/ 813 h 895"/>
                <a:gd name="T4" fmla="*/ 160 w 673"/>
                <a:gd name="T5" fmla="*/ 836 h 895"/>
                <a:gd name="T6" fmla="*/ 26 w 673"/>
                <a:gd name="T7" fmla="*/ 458 h 895"/>
                <a:gd name="T8" fmla="*/ 318 w 673"/>
                <a:gd name="T9" fmla="*/ 0 h 8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3" h="895">
                  <a:moveTo>
                    <a:pt x="673" y="694"/>
                  </a:moveTo>
                  <a:cubicBezTo>
                    <a:pt x="656" y="714"/>
                    <a:pt x="656" y="789"/>
                    <a:pt x="570" y="813"/>
                  </a:cubicBezTo>
                  <a:cubicBezTo>
                    <a:pt x="484" y="837"/>
                    <a:pt x="251" y="895"/>
                    <a:pt x="160" y="836"/>
                  </a:cubicBezTo>
                  <a:cubicBezTo>
                    <a:pt x="69" y="777"/>
                    <a:pt x="0" y="597"/>
                    <a:pt x="26" y="458"/>
                  </a:cubicBezTo>
                  <a:cubicBezTo>
                    <a:pt x="52" y="319"/>
                    <a:pt x="257" y="96"/>
                    <a:pt x="318" y="0"/>
                  </a:cubicBezTo>
                </a:path>
              </a:pathLst>
            </a:custGeom>
            <a:noFill/>
            <a:ln w="38100">
              <a:solidFill>
                <a:srgbClr val="FF0000"/>
              </a:solidFill>
              <a:round/>
              <a:headEn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cs typeface="Arial" pitchFamily="34" charset="0"/>
              </a:endParaRPr>
            </a:p>
          </p:txBody>
        </p:sp>
      </p:grpSp>
    </p:spTree>
    <p:extLst>
      <p:ext uri="{BB962C8B-B14F-4D97-AF65-F5344CB8AC3E}">
        <p14:creationId xmlns:p14="http://schemas.microsoft.com/office/powerpoint/2010/main" val="13474264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65421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nodeType="clickEffect">
                                  <p:stCondLst>
                                    <p:cond delay="0"/>
                                  </p:stCondLst>
                                  <p:childTnLst>
                                    <p:set>
                                      <p:cBhvr>
                                        <p:cTn id="10" dur="1" fill="hold">
                                          <p:stCondLst>
                                            <p:cond delay="0"/>
                                          </p:stCondLst>
                                        </p:cTn>
                                        <p:tgtEl>
                                          <p:spTgt spid="2654215"/>
                                        </p:tgtEl>
                                        <p:attrNameLst>
                                          <p:attrName>style.visibility</p:attrName>
                                        </p:attrNameLst>
                                      </p:cBhvr>
                                      <p:to>
                                        <p:strVal val="visible"/>
                                      </p:to>
                                    </p:set>
                                    <p:animEffect transition="in" filter="wipe(up)">
                                      <p:cBhvr>
                                        <p:cTn id="11" dur="500"/>
                                        <p:tgtEl>
                                          <p:spTgt spid="2654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685800" y="566738"/>
            <a:ext cx="7772400" cy="1143000"/>
          </a:xfrm>
        </p:spPr>
        <p:txBody>
          <a:bodyPr/>
          <a:lstStyle/>
          <a:p>
            <a:pPr eaLnBrk="1" hangingPunct="1"/>
            <a:r>
              <a:rPr lang="en-US" altLang="en-US" sz="4800" smtClean="0"/>
              <a:t>beam size vs xtal size</a:t>
            </a:r>
          </a:p>
        </p:txBody>
      </p:sp>
      <p:sp>
        <p:nvSpPr>
          <p:cNvPr id="210947" name="Text Box 3"/>
          <p:cNvSpPr txBox="1">
            <a:spLocks noChangeArrowheads="1"/>
          </p:cNvSpPr>
          <p:nvPr/>
        </p:nvSpPr>
        <p:spPr bwMode="auto">
          <a:xfrm>
            <a:off x="533400" y="1771650"/>
            <a:ext cx="8610600" cy="366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spcBef>
                <a:spcPct val="20000"/>
              </a:spcBef>
              <a:buChar char="•"/>
              <a:defRPr sz="3200">
                <a:solidFill>
                  <a:schemeClr val="tx1"/>
                </a:solidFill>
                <a:latin typeface="Arial" pitchFamily="34" charset="0"/>
              </a:defRPr>
            </a:lvl1pPr>
            <a:lvl2pPr marL="800100" indent="-34290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lvl="1" eaLnBrk="1" hangingPunct="1">
              <a:lnSpc>
                <a:spcPct val="130000"/>
              </a:lnSpc>
              <a:spcBef>
                <a:spcPct val="0"/>
              </a:spcBef>
              <a:buFontTx/>
              <a:buAutoNum type="arabicPeriod"/>
            </a:pPr>
            <a:r>
              <a:rPr lang="en-US" altLang="en-US" sz="3600">
                <a:solidFill>
                  <a:srgbClr val="808080"/>
                </a:solidFill>
                <a:cs typeface="Arial" pitchFamily="34" charset="0"/>
              </a:rPr>
              <a:t>   Put your crystal into the beam</a:t>
            </a:r>
          </a:p>
          <a:p>
            <a:pPr lvl="1" eaLnBrk="1" hangingPunct="1">
              <a:lnSpc>
                <a:spcPct val="130000"/>
              </a:lnSpc>
              <a:spcBef>
                <a:spcPct val="0"/>
              </a:spcBef>
              <a:buFontTx/>
              <a:buAutoNum type="arabicPeriod"/>
            </a:pPr>
            <a:r>
              <a:rPr lang="en-US" altLang="en-US" sz="3600">
                <a:solidFill>
                  <a:srgbClr val="808080"/>
                </a:solidFill>
                <a:cs typeface="Arial" pitchFamily="34" charset="0"/>
              </a:rPr>
              <a:t>   Shoot the whole crystal</a:t>
            </a:r>
          </a:p>
          <a:p>
            <a:pPr lvl="1" eaLnBrk="1" hangingPunct="1">
              <a:lnSpc>
                <a:spcPct val="130000"/>
              </a:lnSpc>
              <a:spcBef>
                <a:spcPct val="0"/>
              </a:spcBef>
              <a:buFontTx/>
              <a:buAutoNum type="arabicPeriod"/>
            </a:pPr>
            <a:r>
              <a:rPr lang="en-US" altLang="en-US" sz="3600">
                <a:solidFill>
                  <a:srgbClr val="808080"/>
                </a:solidFill>
                <a:cs typeface="Arial" pitchFamily="34" charset="0"/>
              </a:rPr>
              <a:t>   Shoot nothing but the crystal</a:t>
            </a:r>
          </a:p>
          <a:p>
            <a:pPr lvl="1" eaLnBrk="1" hangingPunct="1">
              <a:lnSpc>
                <a:spcPct val="130000"/>
              </a:lnSpc>
              <a:spcBef>
                <a:spcPct val="0"/>
              </a:spcBef>
              <a:buFontTx/>
              <a:buAutoNum type="arabicPeriod"/>
            </a:pPr>
            <a:r>
              <a:rPr lang="en-US" altLang="en-US" sz="3600">
                <a:solidFill>
                  <a:srgbClr val="808080"/>
                </a:solidFill>
                <a:cs typeface="Arial" pitchFamily="34" charset="0"/>
              </a:rPr>
              <a:t>   Back off!</a:t>
            </a:r>
          </a:p>
          <a:p>
            <a:pPr lvl="1" eaLnBrk="1" hangingPunct="1">
              <a:lnSpc>
                <a:spcPct val="130000"/>
              </a:lnSpc>
              <a:spcBef>
                <a:spcPct val="0"/>
              </a:spcBef>
              <a:buFontTx/>
              <a:buAutoNum type="arabicPeriod"/>
            </a:pPr>
            <a:r>
              <a:rPr lang="en-US" altLang="en-US" sz="3600">
                <a:solidFill>
                  <a:srgbClr val="FF0000"/>
                </a:solidFill>
                <a:cs typeface="Arial" pitchFamily="34" charset="0"/>
              </a:rPr>
              <a:t>   The crystal must rotate</a:t>
            </a:r>
            <a:endParaRPr lang="en-US" altLang="en-US" sz="3600">
              <a:solidFill>
                <a:srgbClr val="000000"/>
              </a:solidFill>
              <a:cs typeface="Arial" pitchFamily="34" charset="0"/>
            </a:endParaRPr>
          </a:p>
        </p:txBody>
      </p:sp>
    </p:spTree>
    <p:extLst>
      <p:ext uri="{BB962C8B-B14F-4D97-AF65-F5344CB8AC3E}">
        <p14:creationId xmlns:p14="http://schemas.microsoft.com/office/powerpoint/2010/main" val="1719306637"/>
      </p:ext>
    </p:extLst>
  </p:cSld>
  <p:clrMapOvr>
    <a:masterClrMapping/>
  </p:clrMapOvr>
  <p:transition spd="med"/>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70" name="Picture 1"/>
          <p:cNvPicPr>
            <a:picLocks noChangeAspect="1" noChangeArrowheads="1"/>
          </p:cNvPicPr>
          <p:nvPr/>
        </p:nvPicPr>
        <p:blipFill>
          <a:blip r:embed="rId2">
            <a:extLst>
              <a:ext uri="{28A0092B-C50C-407E-A947-70E740481C1C}">
                <a14:useLocalDpi xmlns:a14="http://schemas.microsoft.com/office/drawing/2010/main" val="0"/>
              </a:ext>
            </a:extLst>
          </a:blip>
          <a:srcRect l="19391" t="11363" r="19391" b="6252"/>
          <a:stretch>
            <a:fillRect/>
          </a:stretch>
        </p:blipFill>
        <p:spPr bwMode="auto">
          <a:xfrm>
            <a:off x="598488" y="715963"/>
            <a:ext cx="7964487" cy="6027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1971" name="Title 1"/>
          <p:cNvSpPr>
            <a:spLocks noGrp="1"/>
          </p:cNvSpPr>
          <p:nvPr>
            <p:ph type="title"/>
          </p:nvPr>
        </p:nvSpPr>
        <p:spPr/>
        <p:txBody>
          <a:bodyPr/>
          <a:lstStyle/>
          <a:p>
            <a:pPr algn="l" eaLnBrk="1" hangingPunct="1"/>
            <a:r>
              <a:rPr lang="en-US" altLang="en-US" smtClean="0"/>
              <a:t>Get thee to a</a:t>
            </a:r>
            <a:br>
              <a:rPr lang="en-US" altLang="en-US" smtClean="0"/>
            </a:br>
            <a:r>
              <a:rPr lang="en-US" altLang="en-US" smtClean="0"/>
              <a:t> microbeam?</a:t>
            </a:r>
          </a:p>
        </p:txBody>
      </p:sp>
      <p:sp>
        <p:nvSpPr>
          <p:cNvPr id="211972" name="Rectangle 3"/>
          <p:cNvSpPr>
            <a:spLocks noChangeArrowheads="1"/>
          </p:cNvSpPr>
          <p:nvPr/>
        </p:nvSpPr>
        <p:spPr bwMode="auto">
          <a:xfrm>
            <a:off x="0" y="6278563"/>
            <a:ext cx="6350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600">
                <a:solidFill>
                  <a:srgbClr val="000000"/>
                </a:solidFill>
                <a:cs typeface="Arial" pitchFamily="34" charset="0"/>
              </a:rPr>
              <a:t>Evans </a:t>
            </a:r>
            <a:r>
              <a:rPr lang="en-US" altLang="en-US" sz="1600" i="1">
                <a:solidFill>
                  <a:srgbClr val="000000"/>
                </a:solidFill>
                <a:cs typeface="Arial" pitchFamily="34" charset="0"/>
              </a:rPr>
              <a:t>et al. </a:t>
            </a:r>
            <a:r>
              <a:rPr lang="en-US" altLang="en-US" sz="1600">
                <a:solidFill>
                  <a:srgbClr val="000000"/>
                </a:solidFill>
                <a:cs typeface="Arial" pitchFamily="34" charset="0"/>
              </a:rPr>
              <a:t>(2011)."Macromolecular microcrystallography", </a:t>
            </a:r>
            <a:r>
              <a:rPr lang="en-US" altLang="en-US" sz="1600" i="1">
                <a:solidFill>
                  <a:srgbClr val="000000"/>
                </a:solidFill>
                <a:cs typeface="Arial" pitchFamily="34" charset="0"/>
              </a:rPr>
              <a:t>Crystallography Reviews</a:t>
            </a:r>
            <a:r>
              <a:rPr lang="en-US" altLang="en-US" sz="1600">
                <a:solidFill>
                  <a:srgbClr val="000000"/>
                </a:solidFill>
                <a:cs typeface="Arial" pitchFamily="34" charset="0"/>
              </a:rPr>
              <a:t> </a:t>
            </a:r>
            <a:r>
              <a:rPr lang="en-US" altLang="en-US" sz="1600" b="1">
                <a:solidFill>
                  <a:srgbClr val="000000"/>
                </a:solidFill>
                <a:cs typeface="Arial" pitchFamily="34" charset="0"/>
              </a:rPr>
              <a:t>17</a:t>
            </a:r>
            <a:r>
              <a:rPr lang="en-US" altLang="en-US" sz="1600">
                <a:solidFill>
                  <a:srgbClr val="000000"/>
                </a:solidFill>
                <a:cs typeface="Arial" pitchFamily="34" charset="0"/>
              </a:rPr>
              <a:t>, 105-142. </a:t>
            </a:r>
          </a:p>
        </p:txBody>
      </p:sp>
      <p:sp>
        <p:nvSpPr>
          <p:cNvPr id="5" name="Rectangle 4"/>
          <p:cNvSpPr/>
          <p:nvPr/>
        </p:nvSpPr>
        <p:spPr>
          <a:xfrm>
            <a:off x="3560763" y="1620838"/>
            <a:ext cx="207962" cy="3962400"/>
          </a:xfrm>
          <a:prstGeom prst="rect">
            <a:avLst/>
          </a:prstGeom>
          <a:noFill/>
          <a:ln>
            <a:solidFill>
              <a:srgbClr val="FF4F4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4F4F"/>
              </a:solidFill>
            </a:endParaRPr>
          </a:p>
        </p:txBody>
      </p:sp>
    </p:spTree>
    <p:extLst>
      <p:ext uri="{BB962C8B-B14F-4D97-AF65-F5344CB8AC3E}">
        <p14:creationId xmlns:p14="http://schemas.microsoft.com/office/powerpoint/2010/main" val="831423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2"/>
          <p:cNvSpPr>
            <a:spLocks noGrp="1" noChangeArrowheads="1"/>
          </p:cNvSpPr>
          <p:nvPr>
            <p:ph type="title"/>
          </p:nvPr>
        </p:nvSpPr>
        <p:spPr>
          <a:xfrm>
            <a:off x="0" y="0"/>
            <a:ext cx="9144000" cy="1427163"/>
          </a:xfrm>
        </p:spPr>
        <p:txBody>
          <a:bodyPr/>
          <a:lstStyle/>
          <a:p>
            <a:pPr eaLnBrk="1" hangingPunct="1"/>
            <a:r>
              <a:rPr lang="en-US" altLang="en-US" sz="6000" dirty="0" smtClean="0"/>
              <a:t>At the </a:t>
            </a:r>
            <a:r>
              <a:rPr lang="en-US" altLang="en-US" sz="6000" dirty="0" err="1" smtClean="0"/>
              <a:t>beamline</a:t>
            </a:r>
            <a:r>
              <a:rPr lang="en-US" altLang="en-US" sz="6000" dirty="0" smtClean="0"/>
              <a:t>…</a:t>
            </a:r>
          </a:p>
        </p:txBody>
      </p:sp>
      <p:sp>
        <p:nvSpPr>
          <p:cNvPr id="2290691" name="Rectangle 3"/>
          <p:cNvSpPr>
            <a:spLocks noGrp="1" noChangeArrowheads="1"/>
          </p:cNvSpPr>
          <p:nvPr>
            <p:ph type="body" idx="1"/>
          </p:nvPr>
        </p:nvSpPr>
        <p:spPr>
          <a:xfrm>
            <a:off x="457200" y="1600200"/>
            <a:ext cx="8686800" cy="4976813"/>
          </a:xfrm>
        </p:spPr>
        <p:txBody>
          <a:bodyPr/>
          <a:lstStyle/>
          <a:p>
            <a:r>
              <a:rPr lang="en-US" altLang="en-US" sz="4000" dirty="0" smtClean="0"/>
              <a:t>Resolution</a:t>
            </a:r>
          </a:p>
          <a:p>
            <a:pPr lvl="1" eaLnBrk="1" hangingPunct="1">
              <a:buFontTx/>
              <a:buNone/>
            </a:pPr>
            <a:r>
              <a:rPr lang="en-US" altLang="en-US" sz="3600" dirty="0">
                <a:solidFill>
                  <a:srgbClr val="EA0000"/>
                </a:solidFill>
              </a:rPr>
              <a:t>p</a:t>
            </a:r>
            <a:r>
              <a:rPr lang="en-US" altLang="en-US" sz="3600" dirty="0" smtClean="0">
                <a:solidFill>
                  <a:srgbClr val="EA0000"/>
                </a:solidFill>
              </a:rPr>
              <a:t>roblem: background</a:t>
            </a:r>
          </a:p>
          <a:p>
            <a:pPr lvl="1" eaLnBrk="1" hangingPunct="1">
              <a:buFontTx/>
              <a:buNone/>
            </a:pPr>
            <a:r>
              <a:rPr lang="en-US" altLang="en-US" sz="3600" dirty="0" smtClean="0">
                <a:solidFill>
                  <a:srgbClr val="008000"/>
                </a:solidFill>
              </a:rPr>
              <a:t>solution: </a:t>
            </a:r>
            <a:r>
              <a:rPr lang="en-US" altLang="en-US" sz="3200" dirty="0" smtClean="0">
                <a:solidFill>
                  <a:srgbClr val="008000"/>
                </a:solidFill>
              </a:rPr>
              <a:t>use as few pixels as possible</a:t>
            </a:r>
          </a:p>
          <a:p>
            <a:pPr eaLnBrk="1" hangingPunct="1"/>
            <a:r>
              <a:rPr lang="en-US" altLang="en-US" sz="4000" dirty="0" smtClean="0"/>
              <a:t>Phases</a:t>
            </a:r>
          </a:p>
          <a:p>
            <a:pPr lvl="1" eaLnBrk="1" hangingPunct="1">
              <a:buFontTx/>
              <a:buNone/>
            </a:pPr>
            <a:r>
              <a:rPr lang="en-US" altLang="en-US" sz="3600" dirty="0" smtClean="0">
                <a:solidFill>
                  <a:srgbClr val="EA0000"/>
                </a:solidFill>
              </a:rPr>
              <a:t>problem: fractional errors</a:t>
            </a:r>
          </a:p>
          <a:p>
            <a:pPr lvl="1" eaLnBrk="1" hangingPunct="1">
              <a:buFontTx/>
              <a:buNone/>
            </a:pPr>
            <a:r>
              <a:rPr lang="en-US" altLang="en-US" sz="3600" dirty="0" smtClean="0">
                <a:solidFill>
                  <a:srgbClr val="008000"/>
                </a:solidFill>
              </a:rPr>
              <a:t>solution: </a:t>
            </a:r>
            <a:r>
              <a:rPr lang="en-US" altLang="en-US" sz="3200" dirty="0" smtClean="0">
                <a:solidFill>
                  <a:srgbClr val="008000"/>
                </a:solidFill>
              </a:rPr>
              <a:t>use as many pixels as possible</a:t>
            </a:r>
          </a:p>
          <a:p>
            <a:pPr lvl="1" eaLnBrk="1" hangingPunct="1">
              <a:buFontTx/>
              <a:buNone/>
            </a:pPr>
            <a:endParaRPr lang="en-US" altLang="en-US" sz="3200" dirty="0" smtClean="0">
              <a:solidFill>
                <a:srgbClr val="008000"/>
              </a:solidFill>
            </a:endParaRPr>
          </a:p>
        </p:txBody>
      </p:sp>
    </p:spTree>
    <p:extLst>
      <p:ext uri="{BB962C8B-B14F-4D97-AF65-F5344CB8AC3E}">
        <p14:creationId xmlns:p14="http://schemas.microsoft.com/office/powerpoint/2010/main" val="23075840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ChangeArrowheads="1"/>
          </p:cNvSpPr>
          <p:nvPr/>
        </p:nvSpPr>
        <p:spPr bwMode="auto">
          <a:xfrm>
            <a:off x="685800" y="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5400">
                <a:solidFill>
                  <a:schemeClr val="tx2"/>
                </a:solidFill>
              </a:rPr>
              <a:t>anomalous </a:t>
            </a:r>
            <a:r>
              <a:rPr lang="en-US" altLang="en-US" sz="5400">
                <a:solidFill>
                  <a:srgbClr val="008000"/>
                </a:solidFill>
              </a:rPr>
              <a:t>signal</a:t>
            </a:r>
          </a:p>
        </p:txBody>
      </p:sp>
      <p:sp>
        <p:nvSpPr>
          <p:cNvPr id="268291" name="Rectangle 3"/>
          <p:cNvSpPr>
            <a:spLocks noChangeArrowheads="1"/>
          </p:cNvSpPr>
          <p:nvPr/>
        </p:nvSpPr>
        <p:spPr bwMode="auto">
          <a:xfrm>
            <a:off x="0" y="6216650"/>
            <a:ext cx="9144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t>Crick, F. H. C. &amp; Magdoff, B. S. (1956) </a:t>
            </a:r>
            <a:r>
              <a:rPr lang="en-US" altLang="en-US" sz="1800" i="1"/>
              <a:t>Acta Crystallogr.</a:t>
            </a:r>
            <a:r>
              <a:rPr lang="en-US" altLang="en-US" sz="1800"/>
              <a:t> </a:t>
            </a:r>
            <a:r>
              <a:rPr lang="en-US" altLang="en-US" sz="1800" b="1"/>
              <a:t>9</a:t>
            </a:r>
            <a:r>
              <a:rPr lang="en-US" altLang="en-US" sz="1800"/>
              <a:t>, 901-908.</a:t>
            </a:r>
          </a:p>
          <a:p>
            <a:pPr eaLnBrk="1" hangingPunct="1">
              <a:spcBef>
                <a:spcPct val="0"/>
              </a:spcBef>
              <a:buFontTx/>
              <a:buNone/>
            </a:pPr>
            <a:r>
              <a:rPr lang="en-US" altLang="en-US" sz="1800"/>
              <a:t>Hendrickson, W. A. &amp; Teeter, M. M. (1981) </a:t>
            </a:r>
            <a:r>
              <a:rPr lang="en-US" altLang="en-US" sz="1800" i="1"/>
              <a:t>Nature</a:t>
            </a:r>
            <a:r>
              <a:rPr lang="en-US" altLang="en-US" sz="1800"/>
              <a:t> </a:t>
            </a:r>
            <a:r>
              <a:rPr lang="en-US" altLang="en-US" sz="1800" b="1"/>
              <a:t>290</a:t>
            </a:r>
            <a:r>
              <a:rPr lang="en-US" altLang="en-US" sz="1800"/>
              <a:t>, 107-113.</a:t>
            </a:r>
          </a:p>
        </p:txBody>
      </p:sp>
      <p:sp>
        <p:nvSpPr>
          <p:cNvPr id="268292" name="Text Box 4"/>
          <p:cNvSpPr txBox="1">
            <a:spLocks noChangeArrowheads="1"/>
          </p:cNvSpPr>
          <p:nvPr/>
        </p:nvSpPr>
        <p:spPr bwMode="auto">
          <a:xfrm>
            <a:off x="5205413" y="2306638"/>
            <a:ext cx="3232150"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6000">
                <a:solidFill>
                  <a:srgbClr val="CC3300"/>
                </a:solidFill>
              </a:rPr>
              <a:t># sites</a:t>
            </a:r>
          </a:p>
          <a:p>
            <a:pPr eaLnBrk="1" hangingPunct="1">
              <a:spcBef>
                <a:spcPct val="0"/>
              </a:spcBef>
              <a:buFontTx/>
              <a:buNone/>
            </a:pPr>
            <a:r>
              <a:rPr lang="en-US" altLang="en-US" sz="6000">
                <a:solidFill>
                  <a:srgbClr val="000066"/>
                </a:solidFill>
              </a:rPr>
              <a:t>MW (Da)</a:t>
            </a:r>
          </a:p>
        </p:txBody>
      </p:sp>
      <p:grpSp>
        <p:nvGrpSpPr>
          <p:cNvPr id="268293" name="Group 5"/>
          <p:cNvGrpSpPr>
            <a:grpSpLocks/>
          </p:cNvGrpSpPr>
          <p:nvPr/>
        </p:nvGrpSpPr>
        <p:grpSpPr bwMode="auto">
          <a:xfrm>
            <a:off x="244475" y="2271713"/>
            <a:ext cx="1290638" cy="1920875"/>
            <a:chOff x="446" y="1463"/>
            <a:chExt cx="813" cy="1210"/>
          </a:xfrm>
        </p:grpSpPr>
        <p:sp>
          <p:nvSpPr>
            <p:cNvPr id="268301" name="Text Box 6"/>
            <p:cNvSpPr txBox="1">
              <a:spLocks noChangeArrowheads="1"/>
            </p:cNvSpPr>
            <p:nvPr/>
          </p:nvSpPr>
          <p:spPr bwMode="auto">
            <a:xfrm>
              <a:off x="521" y="1463"/>
              <a:ext cx="730" cy="1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l-GR" altLang="en-US" sz="6000">
                  <a:solidFill>
                    <a:srgbClr val="008000"/>
                  </a:solidFill>
                </a:rPr>
                <a:t>Δ</a:t>
              </a:r>
              <a:r>
                <a:rPr lang="en-US" altLang="en-US" sz="6000">
                  <a:solidFill>
                    <a:srgbClr val="008000"/>
                  </a:solidFill>
                </a:rPr>
                <a:t>F</a:t>
              </a:r>
            </a:p>
            <a:p>
              <a:pPr algn="ctr" eaLnBrk="1" hangingPunct="1">
                <a:spcBef>
                  <a:spcPct val="0"/>
                </a:spcBef>
                <a:buFontTx/>
                <a:buNone/>
              </a:pPr>
              <a:r>
                <a:rPr lang="en-US" altLang="en-US" sz="6000">
                  <a:solidFill>
                    <a:srgbClr val="008000"/>
                  </a:solidFill>
                </a:rPr>
                <a:t>F</a:t>
              </a:r>
              <a:endParaRPr lang="el-GR" altLang="en-US" sz="6000">
                <a:solidFill>
                  <a:srgbClr val="008000"/>
                </a:solidFill>
              </a:endParaRPr>
            </a:p>
          </p:txBody>
        </p:sp>
        <p:sp>
          <p:nvSpPr>
            <p:cNvPr id="268302" name="Line 7"/>
            <p:cNvSpPr>
              <a:spLocks noChangeShapeType="1"/>
            </p:cNvSpPr>
            <p:nvPr/>
          </p:nvSpPr>
          <p:spPr bwMode="auto">
            <a:xfrm>
              <a:off x="446" y="2059"/>
              <a:ext cx="813" cy="0"/>
            </a:xfrm>
            <a:prstGeom prst="line">
              <a:avLst/>
            </a:prstGeom>
            <a:noFill/>
            <a:ln w="571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68294" name="Text Box 8"/>
          <p:cNvSpPr txBox="1">
            <a:spLocks noChangeArrowheads="1"/>
          </p:cNvSpPr>
          <p:nvPr/>
        </p:nvSpPr>
        <p:spPr bwMode="auto">
          <a:xfrm>
            <a:off x="1690688" y="2693988"/>
            <a:ext cx="24638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6000"/>
              <a:t>≈</a:t>
            </a:r>
            <a:r>
              <a:rPr lang="en-US" altLang="en-US" sz="3600"/>
              <a:t> </a:t>
            </a:r>
            <a:r>
              <a:rPr lang="en-US" altLang="en-US" sz="6000"/>
              <a:t>1.2 </a:t>
            </a:r>
            <a:r>
              <a:rPr lang="en-US" altLang="en-US" sz="6000">
                <a:solidFill>
                  <a:srgbClr val="CC3300"/>
                </a:solidFill>
              </a:rPr>
              <a:t>f”</a:t>
            </a:r>
          </a:p>
        </p:txBody>
      </p:sp>
      <p:grpSp>
        <p:nvGrpSpPr>
          <p:cNvPr id="268295" name="Group 9"/>
          <p:cNvGrpSpPr>
            <a:grpSpLocks/>
          </p:cNvGrpSpPr>
          <p:nvPr/>
        </p:nvGrpSpPr>
        <p:grpSpPr bwMode="auto">
          <a:xfrm>
            <a:off x="3913188" y="2190750"/>
            <a:ext cx="4503737" cy="2225675"/>
            <a:chOff x="2465" y="1380"/>
            <a:chExt cx="2837" cy="1402"/>
          </a:xfrm>
        </p:grpSpPr>
        <p:sp>
          <p:nvSpPr>
            <p:cNvPr id="268298" name="Line 10"/>
            <p:cNvSpPr>
              <a:spLocks noChangeShapeType="1"/>
            </p:cNvSpPr>
            <p:nvPr/>
          </p:nvSpPr>
          <p:spPr bwMode="auto">
            <a:xfrm>
              <a:off x="3132" y="2053"/>
              <a:ext cx="2170"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8299" name="Text Box 11"/>
            <p:cNvSpPr txBox="1">
              <a:spLocks noChangeArrowheads="1"/>
            </p:cNvSpPr>
            <p:nvPr/>
          </p:nvSpPr>
          <p:spPr bwMode="auto">
            <a:xfrm>
              <a:off x="2465" y="1380"/>
              <a:ext cx="643" cy="14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4000"/>
                <a:t>√</a:t>
              </a:r>
            </a:p>
          </p:txBody>
        </p:sp>
        <p:sp>
          <p:nvSpPr>
            <p:cNvPr id="268300" name="Line 12"/>
            <p:cNvSpPr>
              <a:spLocks noChangeShapeType="1"/>
            </p:cNvSpPr>
            <p:nvPr/>
          </p:nvSpPr>
          <p:spPr bwMode="auto">
            <a:xfrm>
              <a:off x="3110" y="1491"/>
              <a:ext cx="2170"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539533" name="Text Box 13"/>
          <p:cNvSpPr txBox="1">
            <a:spLocks noChangeArrowheads="1"/>
          </p:cNvSpPr>
          <p:nvPr/>
        </p:nvSpPr>
        <p:spPr bwMode="auto">
          <a:xfrm>
            <a:off x="5316538" y="4657725"/>
            <a:ext cx="2732087"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a:t>World record! </a:t>
            </a:r>
          </a:p>
          <a:p>
            <a:pPr algn="ctr" eaLnBrk="1" hangingPunct="1">
              <a:spcBef>
                <a:spcPct val="0"/>
              </a:spcBef>
              <a:buFontTx/>
              <a:buNone/>
            </a:pPr>
            <a:r>
              <a:rPr lang="el-GR" altLang="en-US">
                <a:solidFill>
                  <a:srgbClr val="008000"/>
                </a:solidFill>
              </a:rPr>
              <a:t>Δ</a:t>
            </a:r>
            <a:r>
              <a:rPr lang="en-US" altLang="en-US">
                <a:solidFill>
                  <a:srgbClr val="008000"/>
                </a:solidFill>
              </a:rPr>
              <a:t>F/F</a:t>
            </a:r>
            <a:r>
              <a:rPr lang="en-US" altLang="en-US"/>
              <a:t> = 0.5%</a:t>
            </a:r>
            <a:endParaRPr lang="el-GR" altLang="en-US"/>
          </a:p>
        </p:txBody>
      </p:sp>
      <p:sp>
        <p:nvSpPr>
          <p:cNvPr id="2539534" name="Rectangle 14"/>
          <p:cNvSpPr>
            <a:spLocks noChangeArrowheads="1"/>
          </p:cNvSpPr>
          <p:nvPr/>
        </p:nvSpPr>
        <p:spPr bwMode="auto">
          <a:xfrm>
            <a:off x="7299325" y="5667375"/>
            <a:ext cx="1844675"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t>Wang, Dauter &amp; Dauter (2006) </a:t>
            </a:r>
            <a:r>
              <a:rPr lang="en-US" altLang="en-US" sz="1800" i="1"/>
              <a:t>Acta Cryst. D</a:t>
            </a:r>
            <a:r>
              <a:rPr lang="en-US" altLang="en-US" sz="1800"/>
              <a:t> </a:t>
            </a:r>
            <a:r>
              <a:rPr lang="en-US" altLang="en-US" sz="1800" b="1"/>
              <a:t>62</a:t>
            </a:r>
            <a:r>
              <a:rPr lang="en-US" altLang="en-US" sz="1800"/>
              <a:t>, 1475-1483.</a:t>
            </a:r>
          </a:p>
        </p:txBody>
      </p:sp>
    </p:spTree>
    <p:extLst>
      <p:ext uri="{BB962C8B-B14F-4D97-AF65-F5344CB8AC3E}">
        <p14:creationId xmlns:p14="http://schemas.microsoft.com/office/powerpoint/2010/main" val="42342612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2539533"/>
                                        </p:tgtEl>
                                        <p:attrNameLst>
                                          <p:attrName>style.visibility</p:attrName>
                                        </p:attrNameLst>
                                      </p:cBhvr>
                                      <p:to>
                                        <p:strVal val="visible"/>
                                      </p:to>
                                    </p:set>
                                    <p:anim calcmode="lin" valueType="num">
                                      <p:cBhvr>
                                        <p:cTn id="7" dur="500" fill="hold"/>
                                        <p:tgtEl>
                                          <p:spTgt spid="2539533"/>
                                        </p:tgtEl>
                                        <p:attrNameLst>
                                          <p:attrName>ppt_w</p:attrName>
                                        </p:attrNameLst>
                                      </p:cBhvr>
                                      <p:tavLst>
                                        <p:tav tm="0">
                                          <p:val>
                                            <p:fltVal val="0"/>
                                          </p:val>
                                        </p:tav>
                                        <p:tav tm="100000">
                                          <p:val>
                                            <p:strVal val="#ppt_w"/>
                                          </p:val>
                                        </p:tav>
                                      </p:tavLst>
                                    </p:anim>
                                    <p:anim calcmode="lin" valueType="num">
                                      <p:cBhvr>
                                        <p:cTn id="8" dur="500" fill="hold"/>
                                        <p:tgtEl>
                                          <p:spTgt spid="253953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25395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533" grpId="0"/>
      <p:bldP spid="2539534" grpId="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2"/>
          <p:cNvSpPr>
            <a:spLocks noGrp="1" noChangeArrowheads="1"/>
          </p:cNvSpPr>
          <p:nvPr>
            <p:ph type="title"/>
          </p:nvPr>
        </p:nvSpPr>
        <p:spPr>
          <a:xfrm>
            <a:off x="0" y="0"/>
            <a:ext cx="9144000" cy="1143000"/>
          </a:xfrm>
        </p:spPr>
        <p:txBody>
          <a:bodyPr/>
          <a:lstStyle/>
          <a:p>
            <a:pPr eaLnBrk="1" hangingPunct="1"/>
            <a:r>
              <a:rPr lang="en-US" altLang="en-US" sz="5400" smtClean="0"/>
              <a:t>Detector calibration: 7235 eV</a:t>
            </a:r>
          </a:p>
        </p:txBody>
      </p:sp>
      <p:pic>
        <p:nvPicPr>
          <p:cNvPr id="249859" name="Picture 3"/>
          <p:cNvPicPr>
            <a:picLocks noChangeAspect="1" noChangeArrowheads="1"/>
          </p:cNvPicPr>
          <p:nvPr/>
        </p:nvPicPr>
        <p:blipFill>
          <a:blip r:embed="rId2">
            <a:extLst>
              <a:ext uri="{28A0092B-C50C-407E-A947-70E740481C1C}">
                <a14:useLocalDpi xmlns:a14="http://schemas.microsoft.com/office/drawing/2010/main" val="0"/>
              </a:ext>
            </a:extLst>
          </a:blip>
          <a:srcRect l="1608" t="4401" r="34093" b="15189"/>
          <a:stretch>
            <a:fillRect/>
          </a:stretch>
        </p:blipFill>
        <p:spPr bwMode="auto">
          <a:xfrm>
            <a:off x="676275" y="1069975"/>
            <a:ext cx="7529513" cy="52943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690791202"/>
      </p:ext>
    </p:extLst>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p:txBody>
          <a:bodyPr/>
          <a:lstStyle/>
          <a:p>
            <a:pPr eaLnBrk="1" hangingPunct="1"/>
            <a:r>
              <a:rPr lang="en-US" altLang="en-US" smtClean="0"/>
              <a:t>Elastic scattering</a:t>
            </a:r>
          </a:p>
        </p:txBody>
      </p:sp>
      <p:sp>
        <p:nvSpPr>
          <p:cNvPr id="52227" name="Oval 3"/>
          <p:cNvSpPr>
            <a:spLocks noChangeArrowheads="1"/>
          </p:cNvSpPr>
          <p:nvPr/>
        </p:nvSpPr>
        <p:spPr bwMode="auto">
          <a:xfrm>
            <a:off x="2800350"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2228" name="Oval 4"/>
          <p:cNvSpPr>
            <a:spLocks noChangeArrowheads="1"/>
          </p:cNvSpPr>
          <p:nvPr/>
        </p:nvSpPr>
        <p:spPr bwMode="auto">
          <a:xfrm rot="-34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2229" name="Oval 5"/>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2230" name="Oval 6"/>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Tree>
    <p:extLst>
      <p:ext uri="{BB962C8B-B14F-4D97-AF65-F5344CB8AC3E}">
        <p14:creationId xmlns:p14="http://schemas.microsoft.com/office/powerpoint/2010/main" val="3697976813"/>
      </p:ext>
    </p:extLst>
  </p:cSld>
  <p:clrMapOvr>
    <a:masterClrMapping/>
  </p:clrMapOvr>
  <p:transition/>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a:xfrm>
            <a:off x="0" y="0"/>
            <a:ext cx="9144000" cy="1143000"/>
          </a:xfrm>
        </p:spPr>
        <p:txBody>
          <a:bodyPr/>
          <a:lstStyle/>
          <a:p>
            <a:pPr eaLnBrk="1" hangingPunct="1"/>
            <a:r>
              <a:rPr lang="en-US" altLang="en-US" sz="5400" smtClean="0"/>
              <a:t>Detector calibration: 7247 eV</a:t>
            </a:r>
          </a:p>
        </p:txBody>
      </p:sp>
      <p:pic>
        <p:nvPicPr>
          <p:cNvPr id="250883" name="Picture 2"/>
          <p:cNvPicPr>
            <a:picLocks noChangeAspect="1" noChangeArrowheads="1"/>
          </p:cNvPicPr>
          <p:nvPr/>
        </p:nvPicPr>
        <p:blipFill>
          <a:blip r:embed="rId2">
            <a:extLst>
              <a:ext uri="{28A0092B-C50C-407E-A947-70E740481C1C}">
                <a14:useLocalDpi xmlns:a14="http://schemas.microsoft.com/office/drawing/2010/main" val="0"/>
              </a:ext>
            </a:extLst>
          </a:blip>
          <a:srcRect l="1627" t="4375" r="34109" b="15208"/>
          <a:stretch>
            <a:fillRect/>
          </a:stretch>
        </p:blipFill>
        <p:spPr bwMode="auto">
          <a:xfrm>
            <a:off x="676275" y="1069975"/>
            <a:ext cx="7526338" cy="52943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048585492"/>
      </p:ext>
    </p:extLst>
  </p:cSld>
  <p:clrMapOvr>
    <a:masterClrMapping/>
  </p:clrMapOvr>
  <p:transition/>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a:xfrm>
            <a:off x="685800" y="0"/>
            <a:ext cx="7772400" cy="1143000"/>
          </a:xfrm>
          <a:noFill/>
        </p:spPr>
        <p:txBody>
          <a:bodyPr/>
          <a:lstStyle/>
          <a:p>
            <a:pPr eaLnBrk="1" hangingPunct="1"/>
            <a:r>
              <a:rPr lang="en-US" altLang="en-US" smtClean="0"/>
              <a:t>Gadox calibration vs energy</a:t>
            </a:r>
          </a:p>
        </p:txBody>
      </p:sp>
      <p:graphicFrame>
        <p:nvGraphicFramePr>
          <p:cNvPr id="251907" name="Object 3"/>
          <p:cNvGraphicFramePr>
            <a:graphicFrameLocks noChangeAspect="1"/>
          </p:cNvGraphicFramePr>
          <p:nvPr/>
        </p:nvGraphicFramePr>
        <p:xfrm>
          <a:off x="674688" y="936625"/>
          <a:ext cx="8709025" cy="5670550"/>
        </p:xfrm>
        <a:graphic>
          <a:graphicData uri="http://schemas.openxmlformats.org/presentationml/2006/ole">
            <mc:AlternateContent xmlns:mc="http://schemas.openxmlformats.org/markup-compatibility/2006">
              <mc:Choice xmlns:v="urn:schemas-microsoft-com:vml" Requires="v">
                <p:oleObj spid="_x0000_s774161" name="Chart" r:id="rId3" imgW="7115101" imgH="4629091" progId="MSGraph.Chart.8">
                  <p:embed followColorScheme="full"/>
                </p:oleObj>
              </mc:Choice>
              <mc:Fallback>
                <p:oleObj name="Chart" r:id="rId3" imgW="7115101" imgH="4629091" progId="MSGraph.Chart.8">
                  <p:embed followColorScheme="full"/>
                  <p:pic>
                    <p:nvPicPr>
                      <p:cNvPr id="0" name=""/>
                      <p:cNvPicPr>
                        <a:picLocks noChangeAspect="1" noChangeArrowheads="1"/>
                      </p:cNvPicPr>
                      <p:nvPr/>
                    </p:nvPicPr>
                    <p:blipFill>
                      <a:blip r:embed="rId4"/>
                      <a:srcRect/>
                      <a:stretch>
                        <a:fillRect/>
                      </a:stretch>
                    </p:blipFill>
                    <p:spPr bwMode="auto">
                      <a:xfrm>
                        <a:off x="674688" y="936625"/>
                        <a:ext cx="8709025" cy="5670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51908" name="Text Box 4"/>
          <p:cNvSpPr txBox="1">
            <a:spLocks noChangeArrowheads="1"/>
          </p:cNvSpPr>
          <p:nvPr/>
        </p:nvSpPr>
        <p:spPr bwMode="auto">
          <a:xfrm>
            <a:off x="3133725" y="6057900"/>
            <a:ext cx="36274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2800" b="1" smtClean="0">
                <a:solidFill>
                  <a:srgbClr val="000000"/>
                </a:solidFill>
              </a:rPr>
              <a:t>photon energy (keV)</a:t>
            </a:r>
          </a:p>
        </p:txBody>
      </p:sp>
      <p:sp>
        <p:nvSpPr>
          <p:cNvPr id="251909" name="Text Box 5"/>
          <p:cNvSpPr txBox="1">
            <a:spLocks noChangeArrowheads="1"/>
          </p:cNvSpPr>
          <p:nvPr/>
        </p:nvSpPr>
        <p:spPr bwMode="auto">
          <a:xfrm rot="-5400000">
            <a:off x="-2096293" y="3245644"/>
            <a:ext cx="5157787"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2800" b="1" smtClean="0">
                <a:solidFill>
                  <a:srgbClr val="000000"/>
                </a:solidFill>
              </a:rPr>
              <a:t>Relative absorption depth</a:t>
            </a:r>
          </a:p>
        </p:txBody>
      </p:sp>
      <p:sp>
        <p:nvSpPr>
          <p:cNvPr id="37894" name="Line 7"/>
          <p:cNvSpPr>
            <a:spLocks noChangeShapeType="1"/>
          </p:cNvSpPr>
          <p:nvPr/>
        </p:nvSpPr>
        <p:spPr bwMode="auto">
          <a:xfrm flipH="1" flipV="1">
            <a:off x="3684588" y="2678113"/>
            <a:ext cx="792162" cy="11112"/>
          </a:xfrm>
          <a:prstGeom prst="line">
            <a:avLst/>
          </a:prstGeom>
          <a:noFill/>
          <a:ln w="57150">
            <a:solidFill>
              <a:srgbClr val="008000"/>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mtClean="0">
              <a:solidFill>
                <a:srgbClr val="000000"/>
              </a:solidFill>
            </a:endParaRPr>
          </a:p>
        </p:txBody>
      </p:sp>
      <p:sp>
        <p:nvSpPr>
          <p:cNvPr id="37895" name="Text Box 8"/>
          <p:cNvSpPr txBox="1">
            <a:spLocks noChangeArrowheads="1"/>
          </p:cNvSpPr>
          <p:nvPr/>
        </p:nvSpPr>
        <p:spPr bwMode="auto">
          <a:xfrm>
            <a:off x="4498975" y="2422525"/>
            <a:ext cx="2058988" cy="4603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smtClean="0">
                <a:solidFill>
                  <a:srgbClr val="008000"/>
                </a:solidFill>
              </a:rPr>
              <a:t>same = good!</a:t>
            </a:r>
          </a:p>
        </p:txBody>
      </p:sp>
      <p:sp>
        <p:nvSpPr>
          <p:cNvPr id="37896" name="Line 13"/>
          <p:cNvSpPr>
            <a:spLocks noChangeShapeType="1"/>
          </p:cNvSpPr>
          <p:nvPr/>
        </p:nvSpPr>
        <p:spPr bwMode="auto">
          <a:xfrm flipH="1">
            <a:off x="3690938" y="3930650"/>
            <a:ext cx="266700" cy="715963"/>
          </a:xfrm>
          <a:prstGeom prst="line">
            <a:avLst/>
          </a:prstGeom>
          <a:noFill/>
          <a:ln w="57150">
            <a:solidFill>
              <a:srgbClr val="FF0000"/>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mtClean="0">
              <a:solidFill>
                <a:srgbClr val="000000"/>
              </a:solidFill>
            </a:endParaRPr>
          </a:p>
        </p:txBody>
      </p:sp>
      <p:sp>
        <p:nvSpPr>
          <p:cNvPr id="37897" name="Text Box 14"/>
          <p:cNvSpPr txBox="1">
            <a:spLocks noChangeArrowheads="1"/>
          </p:cNvSpPr>
          <p:nvPr/>
        </p:nvSpPr>
        <p:spPr bwMode="auto">
          <a:xfrm>
            <a:off x="3617913" y="3459163"/>
            <a:ext cx="777875"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smtClean="0">
                <a:solidFill>
                  <a:srgbClr val="FF0000"/>
                </a:solidFill>
              </a:rPr>
              <a:t>bad!</a:t>
            </a:r>
          </a:p>
        </p:txBody>
      </p:sp>
      <p:sp>
        <p:nvSpPr>
          <p:cNvPr id="37898" name="Line 7"/>
          <p:cNvSpPr>
            <a:spLocks noChangeShapeType="1"/>
          </p:cNvSpPr>
          <p:nvPr/>
        </p:nvSpPr>
        <p:spPr bwMode="auto">
          <a:xfrm>
            <a:off x="6523038" y="2701925"/>
            <a:ext cx="931862" cy="4763"/>
          </a:xfrm>
          <a:prstGeom prst="line">
            <a:avLst/>
          </a:prstGeom>
          <a:noFill/>
          <a:ln w="57150">
            <a:solidFill>
              <a:srgbClr val="008000"/>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mtClean="0">
              <a:solidFill>
                <a:srgbClr val="000000"/>
              </a:solidFill>
            </a:endParaRPr>
          </a:p>
        </p:txBody>
      </p:sp>
    </p:spTree>
    <p:extLst>
      <p:ext uri="{BB962C8B-B14F-4D97-AF65-F5344CB8AC3E}">
        <p14:creationId xmlns:p14="http://schemas.microsoft.com/office/powerpoint/2010/main" val="5096003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89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789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789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8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78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4" grpId="0" animBg="1"/>
      <p:bldP spid="37895" grpId="0" animBg="1"/>
      <p:bldP spid="37896" grpId="0" animBg="1"/>
      <p:bldP spid="37897" grpId="0" animBg="1"/>
      <p:bldP spid="37898" grpId="0" animBg="1"/>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126124" y="1229709"/>
            <a:ext cx="8799661" cy="55809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6" name="Group 5"/>
          <p:cNvGrpSpPr/>
          <p:nvPr/>
        </p:nvGrpSpPr>
        <p:grpSpPr>
          <a:xfrm>
            <a:off x="6747172" y="2215166"/>
            <a:ext cx="2121093" cy="639789"/>
            <a:chOff x="6747172" y="2215166"/>
            <a:chExt cx="2121093" cy="639789"/>
          </a:xfrm>
        </p:grpSpPr>
        <p:sp>
          <p:nvSpPr>
            <p:cNvPr id="2" name="TextBox 1"/>
            <p:cNvSpPr txBox="1"/>
            <p:nvPr/>
          </p:nvSpPr>
          <p:spPr>
            <a:xfrm>
              <a:off x="6747172" y="2485623"/>
              <a:ext cx="2121093" cy="369332"/>
            </a:xfrm>
            <a:prstGeom prst="rect">
              <a:avLst/>
            </a:prstGeom>
            <a:noFill/>
          </p:spPr>
          <p:txBody>
            <a:bodyPr wrap="none" rtlCol="0">
              <a:spAutoFit/>
            </a:bodyPr>
            <a:lstStyle/>
            <a:p>
              <a:r>
                <a:rPr lang="en-US" b="1" dirty="0" smtClean="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Pick-up tool mark</a:t>
              </a:r>
              <a:endParaRPr lang="en-US"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cxnSp>
          <p:nvCxnSpPr>
            <p:cNvPr id="4" name="Straight Arrow Connector 3"/>
            <p:cNvCxnSpPr/>
            <p:nvPr/>
          </p:nvCxnSpPr>
          <p:spPr>
            <a:xfrm flipH="1" flipV="1">
              <a:off x="6838682" y="2215166"/>
              <a:ext cx="136950" cy="270457"/>
            </a:xfrm>
            <a:prstGeom prst="straightConnector1">
              <a:avLst/>
            </a:prstGeom>
            <a:ln w="28575">
              <a:solidFill>
                <a:schemeClr val="bg1"/>
              </a:solidFill>
              <a:tailEnd type="arrow"/>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3152840" y="1892000"/>
            <a:ext cx="1792647" cy="1864341"/>
            <a:chOff x="3152840" y="1892000"/>
            <a:chExt cx="1792647" cy="1864341"/>
          </a:xfrm>
        </p:grpSpPr>
        <p:sp>
          <p:nvSpPr>
            <p:cNvPr id="27" name="TextBox 26"/>
            <p:cNvSpPr txBox="1"/>
            <p:nvPr/>
          </p:nvSpPr>
          <p:spPr>
            <a:xfrm>
              <a:off x="3152840" y="1892000"/>
              <a:ext cx="851515" cy="646331"/>
            </a:xfrm>
            <a:prstGeom prst="rect">
              <a:avLst/>
            </a:prstGeom>
            <a:noFill/>
          </p:spPr>
          <p:txBody>
            <a:bodyPr wrap="none" rtlCol="0">
              <a:spAutoFit/>
            </a:bodyPr>
            <a:lstStyle/>
            <a:p>
              <a:pPr algn="ctr"/>
              <a:r>
                <a:rPr lang="en-US" b="1" dirty="0" smtClean="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Bragg</a:t>
              </a:r>
            </a:p>
            <a:p>
              <a:pPr algn="ctr"/>
              <a:r>
                <a:rPr lang="en-US" b="1" dirty="0" smtClean="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glitch</a:t>
              </a:r>
              <a:endParaRPr lang="en-US"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cxnSp>
          <p:nvCxnSpPr>
            <p:cNvPr id="28" name="Straight Arrow Connector 27"/>
            <p:cNvCxnSpPr/>
            <p:nvPr/>
          </p:nvCxnSpPr>
          <p:spPr>
            <a:xfrm>
              <a:off x="3978707" y="2215166"/>
              <a:ext cx="657689" cy="107886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a:stCxn id="27" idx="3"/>
            </p:cNvCxnSpPr>
            <p:nvPr/>
          </p:nvCxnSpPr>
          <p:spPr>
            <a:xfrm>
              <a:off x="4004355" y="2215166"/>
              <a:ext cx="941132" cy="56351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a:off x="3978707" y="2215166"/>
              <a:ext cx="155411" cy="1541175"/>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183915" y="4102895"/>
            <a:ext cx="2237313" cy="669109"/>
            <a:chOff x="183915" y="4102895"/>
            <a:chExt cx="2237313" cy="669109"/>
          </a:xfrm>
        </p:grpSpPr>
        <p:sp>
          <p:nvSpPr>
            <p:cNvPr id="22" name="TextBox 21"/>
            <p:cNvSpPr txBox="1"/>
            <p:nvPr/>
          </p:nvSpPr>
          <p:spPr>
            <a:xfrm>
              <a:off x="183915" y="4125673"/>
              <a:ext cx="1326004" cy="646331"/>
            </a:xfrm>
            <a:prstGeom prst="rect">
              <a:avLst/>
            </a:prstGeom>
            <a:noFill/>
          </p:spPr>
          <p:txBody>
            <a:bodyPr wrap="none" rtlCol="0">
              <a:spAutoFit/>
            </a:bodyPr>
            <a:lstStyle/>
            <a:p>
              <a:pPr algn="r"/>
              <a:r>
                <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oxygen</a:t>
              </a:r>
            </a:p>
            <a:p>
              <a:pPr algn="r"/>
              <a:r>
                <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inclusions</a:t>
              </a:r>
            </a:p>
          </p:txBody>
        </p:sp>
        <p:cxnSp>
          <p:nvCxnSpPr>
            <p:cNvPr id="25" name="Straight Arrow Connector 24"/>
            <p:cNvCxnSpPr>
              <a:stCxn id="22" idx="3"/>
            </p:cNvCxnSpPr>
            <p:nvPr/>
          </p:nvCxnSpPr>
          <p:spPr>
            <a:xfrm flipV="1">
              <a:off x="1509919" y="4102895"/>
              <a:ext cx="337931" cy="345944"/>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1509919" y="4143375"/>
              <a:ext cx="533194" cy="305465"/>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a:off x="1509919" y="4448839"/>
              <a:ext cx="911309" cy="118399"/>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957263" y="2266951"/>
            <a:ext cx="2238678" cy="640712"/>
            <a:chOff x="957263" y="2266951"/>
            <a:chExt cx="2238678" cy="640712"/>
          </a:xfrm>
        </p:grpSpPr>
        <p:sp>
          <p:nvSpPr>
            <p:cNvPr id="13" name="TextBox 12"/>
            <p:cNvSpPr txBox="1"/>
            <p:nvPr/>
          </p:nvSpPr>
          <p:spPr>
            <a:xfrm>
              <a:off x="1728873" y="2538331"/>
              <a:ext cx="1467068" cy="369332"/>
            </a:xfrm>
            <a:prstGeom prst="rect">
              <a:avLst/>
            </a:prstGeom>
            <a:noFill/>
          </p:spPr>
          <p:txBody>
            <a:bodyPr wrap="none" rtlCol="0">
              <a:spAutoFit/>
            </a:bodyPr>
            <a:lstStyle/>
            <a:p>
              <a:r>
                <a:rPr lang="en-US" b="1" dirty="0" smtClean="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“tree rings”</a:t>
              </a:r>
              <a:endParaRPr lang="en-US"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cxnSp>
          <p:nvCxnSpPr>
            <p:cNvPr id="16" name="Straight Arrow Connector 15"/>
            <p:cNvCxnSpPr>
              <a:stCxn id="13" idx="1"/>
            </p:cNvCxnSpPr>
            <p:nvPr/>
          </p:nvCxnSpPr>
          <p:spPr>
            <a:xfrm flipH="1" flipV="1">
              <a:off x="1071563" y="2614613"/>
              <a:ext cx="657310" cy="108384"/>
            </a:xfrm>
            <a:prstGeom prst="straightConnector1">
              <a:avLst/>
            </a:prstGeom>
            <a:ln w="28575">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81" name="Straight Arrow Connector 80"/>
            <p:cNvCxnSpPr>
              <a:stCxn id="13" idx="1"/>
            </p:cNvCxnSpPr>
            <p:nvPr/>
          </p:nvCxnSpPr>
          <p:spPr>
            <a:xfrm flipH="1" flipV="1">
              <a:off x="1338263" y="2266951"/>
              <a:ext cx="390610" cy="456046"/>
            </a:xfrm>
            <a:prstGeom prst="straightConnector1">
              <a:avLst/>
            </a:prstGeom>
            <a:ln w="28575">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84" name="Straight Arrow Connector 83"/>
            <p:cNvCxnSpPr>
              <a:stCxn id="13" idx="1"/>
            </p:cNvCxnSpPr>
            <p:nvPr/>
          </p:nvCxnSpPr>
          <p:spPr>
            <a:xfrm flipH="1" flipV="1">
              <a:off x="957263" y="2400301"/>
              <a:ext cx="771610" cy="322696"/>
            </a:xfrm>
            <a:prstGeom prst="straightConnector1">
              <a:avLst/>
            </a:prstGeom>
            <a:ln w="28575">
              <a:solidFill>
                <a:schemeClr val="bg1"/>
              </a:solidFill>
              <a:tailEnd type="arrow"/>
            </a:ln>
          </p:spPr>
          <p:style>
            <a:lnRef idx="1">
              <a:schemeClr val="accent1"/>
            </a:lnRef>
            <a:fillRef idx="0">
              <a:schemeClr val="accent1"/>
            </a:fillRef>
            <a:effectRef idx="0">
              <a:schemeClr val="accent1"/>
            </a:effectRef>
            <a:fontRef idx="minor">
              <a:schemeClr val="tx1"/>
            </a:fontRef>
          </p:style>
        </p:cxnSp>
      </p:grpSp>
      <p:grpSp>
        <p:nvGrpSpPr>
          <p:cNvPr id="95" name="Group 94"/>
          <p:cNvGrpSpPr/>
          <p:nvPr/>
        </p:nvGrpSpPr>
        <p:grpSpPr>
          <a:xfrm>
            <a:off x="7188200" y="5127925"/>
            <a:ext cx="1743364" cy="1477328"/>
            <a:chOff x="72556" y="3222925"/>
            <a:chExt cx="1743364" cy="1477328"/>
          </a:xfrm>
        </p:grpSpPr>
        <p:sp>
          <p:nvSpPr>
            <p:cNvPr id="96" name="Rectangle 95"/>
            <p:cNvSpPr/>
            <p:nvPr/>
          </p:nvSpPr>
          <p:spPr>
            <a:xfrm>
              <a:off x="72556" y="3258542"/>
              <a:ext cx="1743364" cy="1415953"/>
            </a:xfrm>
            <a:prstGeom prst="rect">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97" name="TextBox 96"/>
            <p:cNvSpPr txBox="1"/>
            <p:nvPr/>
          </p:nvSpPr>
          <p:spPr>
            <a:xfrm>
              <a:off x="626446" y="3222925"/>
              <a:ext cx="1111202" cy="1477328"/>
            </a:xfrm>
            <a:prstGeom prst="rect">
              <a:avLst/>
            </a:prstGeom>
            <a:noFill/>
            <a:ln>
              <a:noFill/>
            </a:ln>
          </p:spPr>
          <p:txBody>
            <a:bodyPr wrap="none" rtlCol="0">
              <a:spAutoFit/>
            </a:bodyPr>
            <a:lstStyle/>
            <a:p>
              <a:pPr>
                <a:lnSpc>
                  <a:spcPct val="150000"/>
                </a:lnSpc>
              </a:pPr>
              <a:r>
                <a:rPr lang="en-US" sz="2000" dirty="0" smtClean="0">
                  <a:latin typeface="Arial" panose="020B0604020202020204" pitchFamily="34" charset="0"/>
                </a:rPr>
                <a:t>1% high</a:t>
              </a:r>
            </a:p>
            <a:p>
              <a:pPr>
                <a:lnSpc>
                  <a:spcPct val="150000"/>
                </a:lnSpc>
              </a:pPr>
              <a:r>
                <a:rPr lang="en-US" sz="2000" dirty="0" smtClean="0">
                  <a:latin typeface="Arial" panose="020B0604020202020204" pitchFamily="34" charset="0"/>
                </a:rPr>
                <a:t>average</a:t>
              </a:r>
            </a:p>
            <a:p>
              <a:pPr>
                <a:lnSpc>
                  <a:spcPct val="150000"/>
                </a:lnSpc>
              </a:pPr>
              <a:r>
                <a:rPr lang="en-US" sz="2000" dirty="0" smtClean="0">
                  <a:latin typeface="Arial" panose="020B0604020202020204" pitchFamily="34" charset="0"/>
                </a:rPr>
                <a:t>1% low</a:t>
              </a:r>
            </a:p>
          </p:txBody>
        </p:sp>
        <p:cxnSp>
          <p:nvCxnSpPr>
            <p:cNvPr id="98" name="Straight Connector 97"/>
            <p:cNvCxnSpPr/>
            <p:nvPr/>
          </p:nvCxnSpPr>
          <p:spPr>
            <a:xfrm>
              <a:off x="375353" y="3508583"/>
              <a:ext cx="2818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375353" y="4003882"/>
              <a:ext cx="2818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373048" y="4461620"/>
              <a:ext cx="2818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Rectangle 100"/>
            <p:cNvSpPr/>
            <p:nvPr/>
          </p:nvSpPr>
          <p:spPr>
            <a:xfrm>
              <a:off x="162896" y="3503821"/>
              <a:ext cx="424913" cy="965916"/>
            </a:xfrm>
            <a:prstGeom prst="rect">
              <a:avLst/>
            </a:prstGeom>
            <a:gradFill flip="none" rotWithShape="1">
              <a:gsLst>
                <a:gs pos="0">
                  <a:schemeClr val="tx1"/>
                </a:gs>
                <a:gs pos="10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sp>
        <p:nvSpPr>
          <p:cNvPr id="9" name="Rectangle 8"/>
          <p:cNvSpPr/>
          <p:nvPr/>
        </p:nvSpPr>
        <p:spPr>
          <a:xfrm>
            <a:off x="2618040" y="863991"/>
            <a:ext cx="3995004" cy="369332"/>
          </a:xfrm>
          <a:prstGeom prst="rect">
            <a:avLst/>
          </a:prstGeom>
        </p:spPr>
        <p:txBody>
          <a:bodyPr wrap="none">
            <a:spAutoFit/>
          </a:bodyPr>
          <a:lstStyle/>
          <a:p>
            <a:r>
              <a:rPr lang="en-US" dirty="0"/>
              <a:t>~3x10</a:t>
            </a:r>
            <a:r>
              <a:rPr lang="en-US" baseline="30000" dirty="0"/>
              <a:t>5</a:t>
            </a:r>
            <a:r>
              <a:rPr lang="en-US" dirty="0"/>
              <a:t> photon/pixel  Pilatus detector </a:t>
            </a:r>
          </a:p>
        </p:txBody>
      </p:sp>
      <p:sp>
        <p:nvSpPr>
          <p:cNvPr id="31" name="Rectangle 2"/>
          <p:cNvSpPr txBox="1">
            <a:spLocks noChangeArrowheads="1"/>
          </p:cNvSpPr>
          <p:nvPr/>
        </p:nvSpPr>
        <p:spPr bwMode="auto">
          <a:xfrm>
            <a:off x="0" y="0"/>
            <a:ext cx="9144000" cy="1285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a:lstStyle>
          <a:p>
            <a:pPr eaLnBrk="1" hangingPunct="1">
              <a:lnSpc>
                <a:spcPct val="120000"/>
              </a:lnSpc>
              <a:defRPr/>
            </a:pPr>
            <a:r>
              <a:rPr lang="en-US" altLang="en-US" sz="3000" kern="0" dirty="0" smtClean="0">
                <a:solidFill>
                  <a:srgbClr val="000000"/>
                </a:solidFill>
              </a:rPr>
              <a:t>Spatial Heterogeneity in Sharp Spot Sensitivity</a:t>
            </a:r>
          </a:p>
          <a:p>
            <a:pPr eaLnBrk="1" hangingPunct="1">
              <a:lnSpc>
                <a:spcPct val="120000"/>
              </a:lnSpc>
              <a:defRPr/>
            </a:pPr>
            <a:endParaRPr lang="en-US" altLang="en-US" sz="3000" kern="0" dirty="0" smtClean="0">
              <a:solidFill>
                <a:srgbClr val="000000"/>
              </a:solidFill>
            </a:endParaRPr>
          </a:p>
        </p:txBody>
      </p:sp>
    </p:spTree>
    <p:extLst>
      <p:ext uri="{BB962C8B-B14F-4D97-AF65-F5344CB8AC3E}">
        <p14:creationId xmlns:p14="http://schemas.microsoft.com/office/powerpoint/2010/main" val="123059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p:cNvSpPr>
            <a:spLocks noGrp="1" noChangeArrowheads="1"/>
          </p:cNvSpPr>
          <p:nvPr>
            <p:ph type="ctrTitle"/>
          </p:nvPr>
        </p:nvSpPr>
        <p:spPr>
          <a:xfrm>
            <a:off x="0" y="0"/>
            <a:ext cx="9144000" cy="1285875"/>
          </a:xfrm>
        </p:spPr>
        <p:txBody>
          <a:bodyPr/>
          <a:lstStyle/>
          <a:p>
            <a:pPr eaLnBrk="1" hangingPunct="1">
              <a:lnSpc>
                <a:spcPct val="120000"/>
              </a:lnSpc>
            </a:pPr>
            <a:r>
              <a:rPr lang="en-US" altLang="en-US" sz="3000" smtClean="0"/>
              <a:t>Spatial Heterogeneity in Sharp Spot Sensitivity (SHSSS):  Q315r vs Pilatus</a:t>
            </a:r>
          </a:p>
        </p:txBody>
      </p:sp>
      <p:grpSp>
        <p:nvGrpSpPr>
          <p:cNvPr id="253955" name="Group 4"/>
          <p:cNvGrpSpPr>
            <a:grpSpLocks/>
          </p:cNvGrpSpPr>
          <p:nvPr/>
        </p:nvGrpSpPr>
        <p:grpSpPr bwMode="auto">
          <a:xfrm>
            <a:off x="457200" y="1220788"/>
            <a:ext cx="7562850" cy="5472112"/>
            <a:chOff x="288" y="635"/>
            <a:chExt cx="4764" cy="3447"/>
          </a:xfrm>
        </p:grpSpPr>
        <p:pic>
          <p:nvPicPr>
            <p:cNvPr id="25396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2" y="683"/>
              <a:ext cx="4128" cy="30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3962" name="Text Box 6"/>
            <p:cNvSpPr txBox="1">
              <a:spLocks noChangeArrowheads="1"/>
            </p:cNvSpPr>
            <p:nvPr/>
          </p:nvSpPr>
          <p:spPr bwMode="auto">
            <a:xfrm>
              <a:off x="624" y="635"/>
              <a:ext cx="432" cy="31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lnSpc>
                  <a:spcPct val="73000"/>
                </a:lnSpc>
                <a:spcBef>
                  <a:spcPct val="50000"/>
                </a:spcBef>
                <a:buFontTx/>
                <a:buNone/>
              </a:pPr>
              <a:r>
                <a:rPr lang="en-US" altLang="en-US" sz="1800" b="1" smtClean="0">
                  <a:solidFill>
                    <a:srgbClr val="000000"/>
                  </a:solidFill>
                </a:rPr>
                <a:t>3.5</a:t>
              </a:r>
            </a:p>
            <a:p>
              <a:pPr eaLnBrk="1" hangingPunct="1">
                <a:lnSpc>
                  <a:spcPct val="73000"/>
                </a:lnSpc>
                <a:spcBef>
                  <a:spcPct val="50000"/>
                </a:spcBef>
                <a:buFontTx/>
                <a:buNone/>
              </a:pPr>
              <a:endParaRPr lang="en-US" altLang="en-US" sz="1800" b="1" smtClean="0">
                <a:solidFill>
                  <a:srgbClr val="000000"/>
                </a:solidFill>
              </a:endParaRPr>
            </a:p>
            <a:p>
              <a:pPr eaLnBrk="1" hangingPunct="1">
                <a:lnSpc>
                  <a:spcPct val="73000"/>
                </a:lnSpc>
                <a:spcBef>
                  <a:spcPct val="50000"/>
                </a:spcBef>
                <a:buFontTx/>
                <a:buNone/>
              </a:pPr>
              <a:r>
                <a:rPr lang="en-US" altLang="en-US" sz="1800" b="1" smtClean="0">
                  <a:solidFill>
                    <a:srgbClr val="000000"/>
                  </a:solidFill>
                </a:rPr>
                <a:t>3.0</a:t>
              </a:r>
            </a:p>
            <a:p>
              <a:pPr eaLnBrk="1" hangingPunct="1">
                <a:lnSpc>
                  <a:spcPct val="73000"/>
                </a:lnSpc>
                <a:spcBef>
                  <a:spcPct val="50000"/>
                </a:spcBef>
                <a:buFontTx/>
                <a:buNone/>
              </a:pPr>
              <a:endParaRPr lang="en-US" altLang="en-US" sz="1800" b="1" smtClean="0">
                <a:solidFill>
                  <a:srgbClr val="000000"/>
                </a:solidFill>
              </a:endParaRPr>
            </a:p>
            <a:p>
              <a:pPr eaLnBrk="1" hangingPunct="1">
                <a:lnSpc>
                  <a:spcPct val="73000"/>
                </a:lnSpc>
                <a:spcBef>
                  <a:spcPct val="50000"/>
                </a:spcBef>
                <a:buFontTx/>
                <a:buNone/>
              </a:pPr>
              <a:r>
                <a:rPr lang="en-US" altLang="en-US" sz="1800" b="1" smtClean="0">
                  <a:solidFill>
                    <a:srgbClr val="000000"/>
                  </a:solidFill>
                </a:rPr>
                <a:t>2.5</a:t>
              </a:r>
            </a:p>
            <a:p>
              <a:pPr eaLnBrk="1" hangingPunct="1">
                <a:lnSpc>
                  <a:spcPct val="73000"/>
                </a:lnSpc>
                <a:spcBef>
                  <a:spcPct val="50000"/>
                </a:spcBef>
                <a:buFontTx/>
                <a:buNone/>
              </a:pPr>
              <a:endParaRPr lang="en-US" altLang="en-US" sz="1800" b="1" smtClean="0">
                <a:solidFill>
                  <a:srgbClr val="000000"/>
                </a:solidFill>
              </a:endParaRPr>
            </a:p>
            <a:p>
              <a:pPr eaLnBrk="1" hangingPunct="1">
                <a:lnSpc>
                  <a:spcPct val="73000"/>
                </a:lnSpc>
                <a:spcBef>
                  <a:spcPct val="50000"/>
                </a:spcBef>
                <a:buFontTx/>
                <a:buNone/>
              </a:pPr>
              <a:r>
                <a:rPr lang="en-US" altLang="en-US" sz="1800" b="1" smtClean="0">
                  <a:solidFill>
                    <a:srgbClr val="000000"/>
                  </a:solidFill>
                </a:rPr>
                <a:t>2.0</a:t>
              </a:r>
            </a:p>
            <a:p>
              <a:pPr eaLnBrk="1" hangingPunct="1">
                <a:lnSpc>
                  <a:spcPct val="73000"/>
                </a:lnSpc>
                <a:spcBef>
                  <a:spcPct val="50000"/>
                </a:spcBef>
                <a:buFontTx/>
                <a:buNone/>
              </a:pPr>
              <a:endParaRPr lang="en-US" altLang="en-US" sz="1800" b="1" smtClean="0">
                <a:solidFill>
                  <a:srgbClr val="000000"/>
                </a:solidFill>
              </a:endParaRPr>
            </a:p>
            <a:p>
              <a:pPr eaLnBrk="1" hangingPunct="1">
                <a:lnSpc>
                  <a:spcPct val="73000"/>
                </a:lnSpc>
                <a:spcBef>
                  <a:spcPct val="50000"/>
                </a:spcBef>
                <a:buFontTx/>
                <a:buNone/>
              </a:pPr>
              <a:r>
                <a:rPr lang="en-US" altLang="en-US" sz="1800" b="1" smtClean="0">
                  <a:solidFill>
                    <a:srgbClr val="000000"/>
                  </a:solidFill>
                </a:rPr>
                <a:t>1.5</a:t>
              </a:r>
            </a:p>
            <a:p>
              <a:pPr eaLnBrk="1" hangingPunct="1">
                <a:lnSpc>
                  <a:spcPct val="73000"/>
                </a:lnSpc>
                <a:spcBef>
                  <a:spcPct val="50000"/>
                </a:spcBef>
                <a:buFontTx/>
                <a:buNone/>
              </a:pPr>
              <a:endParaRPr lang="en-US" altLang="en-US" sz="1800" b="1" smtClean="0">
                <a:solidFill>
                  <a:srgbClr val="000000"/>
                </a:solidFill>
              </a:endParaRPr>
            </a:p>
            <a:p>
              <a:pPr eaLnBrk="1" hangingPunct="1">
                <a:lnSpc>
                  <a:spcPct val="73000"/>
                </a:lnSpc>
                <a:spcBef>
                  <a:spcPct val="50000"/>
                </a:spcBef>
                <a:buFontTx/>
                <a:buNone/>
              </a:pPr>
              <a:r>
                <a:rPr lang="en-US" altLang="en-US" sz="1800" b="1" smtClean="0">
                  <a:solidFill>
                    <a:srgbClr val="000000"/>
                  </a:solidFill>
                </a:rPr>
                <a:t>1.0</a:t>
              </a:r>
            </a:p>
            <a:p>
              <a:pPr eaLnBrk="1" hangingPunct="1">
                <a:lnSpc>
                  <a:spcPct val="73000"/>
                </a:lnSpc>
                <a:spcBef>
                  <a:spcPct val="50000"/>
                </a:spcBef>
                <a:buFontTx/>
                <a:buNone/>
              </a:pPr>
              <a:endParaRPr lang="en-US" altLang="en-US" sz="1800" b="1" smtClean="0">
                <a:solidFill>
                  <a:srgbClr val="000000"/>
                </a:solidFill>
              </a:endParaRPr>
            </a:p>
            <a:p>
              <a:pPr eaLnBrk="1" hangingPunct="1">
                <a:lnSpc>
                  <a:spcPct val="73000"/>
                </a:lnSpc>
                <a:spcBef>
                  <a:spcPct val="50000"/>
                </a:spcBef>
                <a:buFontTx/>
                <a:buNone/>
              </a:pPr>
              <a:r>
                <a:rPr lang="en-US" altLang="en-US" sz="1800" b="1" smtClean="0">
                  <a:solidFill>
                    <a:srgbClr val="000000"/>
                  </a:solidFill>
                </a:rPr>
                <a:t>0.5</a:t>
              </a:r>
            </a:p>
            <a:p>
              <a:pPr eaLnBrk="1" hangingPunct="1">
                <a:lnSpc>
                  <a:spcPct val="73000"/>
                </a:lnSpc>
                <a:spcBef>
                  <a:spcPct val="50000"/>
                </a:spcBef>
                <a:buFontTx/>
                <a:buNone/>
              </a:pPr>
              <a:endParaRPr lang="en-US" altLang="en-US" sz="1800" b="1" smtClean="0">
                <a:solidFill>
                  <a:srgbClr val="000000"/>
                </a:solidFill>
              </a:endParaRPr>
            </a:p>
            <a:p>
              <a:pPr eaLnBrk="1" hangingPunct="1">
                <a:lnSpc>
                  <a:spcPct val="73000"/>
                </a:lnSpc>
                <a:spcBef>
                  <a:spcPct val="50000"/>
                </a:spcBef>
                <a:buFontTx/>
                <a:buNone/>
              </a:pPr>
              <a:endParaRPr lang="en-US" altLang="en-US" sz="1800" b="1" smtClean="0">
                <a:solidFill>
                  <a:srgbClr val="000000"/>
                </a:solidFill>
              </a:endParaRPr>
            </a:p>
          </p:txBody>
        </p:sp>
        <p:sp>
          <p:nvSpPr>
            <p:cNvPr id="253963" name="Text Box 7"/>
            <p:cNvSpPr txBox="1">
              <a:spLocks noChangeArrowheads="1"/>
            </p:cNvSpPr>
            <p:nvPr/>
          </p:nvSpPr>
          <p:spPr bwMode="auto">
            <a:xfrm rot="-5400000">
              <a:off x="-914" y="2170"/>
              <a:ext cx="2637"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b="1" smtClean="0">
                  <a:solidFill>
                    <a:srgbClr val="000000"/>
                  </a:solidFill>
                </a:rPr>
                <a:t>average change in spot intensity (%)</a:t>
              </a:r>
            </a:p>
          </p:txBody>
        </p:sp>
        <p:sp>
          <p:nvSpPr>
            <p:cNvPr id="253964" name="Text Box 8"/>
            <p:cNvSpPr txBox="1">
              <a:spLocks noChangeArrowheads="1"/>
            </p:cNvSpPr>
            <p:nvPr/>
          </p:nvSpPr>
          <p:spPr bwMode="auto">
            <a:xfrm>
              <a:off x="1872" y="3849"/>
              <a:ext cx="215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b="1" smtClean="0">
                  <a:solidFill>
                    <a:srgbClr val="000000"/>
                  </a:solidFill>
                </a:rPr>
                <a:t>distance between spots (mm)</a:t>
              </a:r>
            </a:p>
          </p:txBody>
        </p:sp>
        <p:sp>
          <p:nvSpPr>
            <p:cNvPr id="253965" name="Text Box 9"/>
            <p:cNvSpPr txBox="1">
              <a:spLocks noChangeArrowheads="1"/>
            </p:cNvSpPr>
            <p:nvPr/>
          </p:nvSpPr>
          <p:spPr bwMode="auto">
            <a:xfrm>
              <a:off x="816" y="3705"/>
              <a:ext cx="423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smtClean="0">
                  <a:solidFill>
                    <a:srgbClr val="000000"/>
                  </a:solidFill>
                </a:rPr>
                <a:t>0.1                             1                             10                            100</a:t>
              </a:r>
            </a:p>
          </p:txBody>
        </p:sp>
        <p:sp>
          <p:nvSpPr>
            <p:cNvPr id="253966" name="Rectangle 10"/>
            <p:cNvSpPr>
              <a:spLocks noChangeArrowheads="1"/>
            </p:cNvSpPr>
            <p:nvPr/>
          </p:nvSpPr>
          <p:spPr bwMode="auto">
            <a:xfrm>
              <a:off x="4080" y="768"/>
              <a:ext cx="768" cy="19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endParaRPr lang="en-US" altLang="en-US" sz="1800" smtClean="0">
                <a:solidFill>
                  <a:srgbClr val="000000"/>
                </a:solidFill>
              </a:endParaRPr>
            </a:p>
          </p:txBody>
        </p:sp>
        <p:sp>
          <p:nvSpPr>
            <p:cNvPr id="253967" name="Text Box 11"/>
            <p:cNvSpPr txBox="1">
              <a:spLocks noChangeArrowheads="1"/>
            </p:cNvSpPr>
            <p:nvPr/>
          </p:nvSpPr>
          <p:spPr bwMode="auto">
            <a:xfrm rot="-1123190">
              <a:off x="2400" y="2592"/>
              <a:ext cx="54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smtClean="0">
                  <a:solidFill>
                    <a:srgbClr val="000000"/>
                  </a:solidFill>
                </a:rPr>
                <a:t>Pilatus</a:t>
              </a:r>
            </a:p>
          </p:txBody>
        </p:sp>
        <p:sp>
          <p:nvSpPr>
            <p:cNvPr id="253968" name="Text Box 12"/>
            <p:cNvSpPr txBox="1">
              <a:spLocks noChangeArrowheads="1"/>
            </p:cNvSpPr>
            <p:nvPr/>
          </p:nvSpPr>
          <p:spPr bwMode="auto">
            <a:xfrm rot="-1123190">
              <a:off x="2304" y="1301"/>
              <a:ext cx="5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smtClean="0">
                  <a:solidFill>
                    <a:srgbClr val="000000"/>
                  </a:solidFill>
                </a:rPr>
                <a:t>Q315r</a:t>
              </a:r>
            </a:p>
          </p:txBody>
        </p:sp>
      </p:grpSp>
      <p:sp>
        <p:nvSpPr>
          <p:cNvPr id="2878477" name="Text Box 13"/>
          <p:cNvSpPr txBox="1">
            <a:spLocks noChangeArrowheads="1"/>
          </p:cNvSpPr>
          <p:nvPr/>
        </p:nvSpPr>
        <p:spPr bwMode="auto">
          <a:xfrm>
            <a:off x="5867400" y="3717925"/>
            <a:ext cx="2895600" cy="1597025"/>
          </a:xfrm>
          <a:prstGeom prst="rect">
            <a:avLst/>
          </a:prstGeom>
          <a:solidFill>
            <a:srgbClr val="FFFF99"/>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nchorCtr="1">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50000"/>
              </a:spcBef>
              <a:buFontTx/>
              <a:buNone/>
            </a:pPr>
            <a:r>
              <a:rPr lang="en-US" altLang="en-US" sz="2800" smtClean="0">
                <a:solidFill>
                  <a:srgbClr val="000000"/>
                </a:solidFill>
              </a:rPr>
              <a:t>anomalous mates typically </a:t>
            </a:r>
          </a:p>
          <a:p>
            <a:pPr algn="ctr" eaLnBrk="1" hangingPunct="1">
              <a:spcBef>
                <a:spcPct val="50000"/>
              </a:spcBef>
              <a:buFontTx/>
              <a:buNone/>
            </a:pPr>
            <a:r>
              <a:rPr lang="en-US" altLang="en-US" sz="2800" smtClean="0">
                <a:solidFill>
                  <a:srgbClr val="000000"/>
                </a:solidFill>
              </a:rPr>
              <a:t>&gt; 100 mm apart</a:t>
            </a:r>
          </a:p>
        </p:txBody>
      </p:sp>
      <p:sp>
        <p:nvSpPr>
          <p:cNvPr id="2" name="Freeform 1"/>
          <p:cNvSpPr/>
          <p:nvPr/>
        </p:nvSpPr>
        <p:spPr>
          <a:xfrm>
            <a:off x="1484313" y="2505075"/>
            <a:ext cx="3365500" cy="1616075"/>
          </a:xfrm>
          <a:custGeom>
            <a:avLst/>
            <a:gdLst>
              <a:gd name="connsiteX0" fmla="*/ 0 w 3366053"/>
              <a:gd name="connsiteY0" fmla="*/ 1616765 h 1616765"/>
              <a:gd name="connsiteX1" fmla="*/ 1020418 w 3366053"/>
              <a:gd name="connsiteY1" fmla="*/ 702365 h 1616765"/>
              <a:gd name="connsiteX2" fmla="*/ 1272209 w 3366053"/>
              <a:gd name="connsiteY2" fmla="*/ 450574 h 1616765"/>
              <a:gd name="connsiteX3" fmla="*/ 1470992 w 3366053"/>
              <a:gd name="connsiteY3" fmla="*/ 596348 h 1616765"/>
              <a:gd name="connsiteX4" fmla="*/ 1643270 w 3366053"/>
              <a:gd name="connsiteY4" fmla="*/ 583096 h 1616765"/>
              <a:gd name="connsiteX5" fmla="*/ 1775792 w 3366053"/>
              <a:gd name="connsiteY5" fmla="*/ 397565 h 1616765"/>
              <a:gd name="connsiteX6" fmla="*/ 2120348 w 3366053"/>
              <a:gd name="connsiteY6" fmla="*/ 371061 h 1616765"/>
              <a:gd name="connsiteX7" fmla="*/ 2491409 w 3366053"/>
              <a:gd name="connsiteY7" fmla="*/ 569843 h 1616765"/>
              <a:gd name="connsiteX8" fmla="*/ 3114261 w 3366053"/>
              <a:gd name="connsiteY8" fmla="*/ 212035 h 1616765"/>
              <a:gd name="connsiteX9" fmla="*/ 3366053 w 3366053"/>
              <a:gd name="connsiteY9" fmla="*/ 0 h 1616765"/>
              <a:gd name="connsiteX0" fmla="*/ 0 w 3366053"/>
              <a:gd name="connsiteY0" fmla="*/ 1616765 h 1616765"/>
              <a:gd name="connsiteX1" fmla="*/ 1020418 w 3366053"/>
              <a:gd name="connsiteY1" fmla="*/ 702365 h 1616765"/>
              <a:gd name="connsiteX2" fmla="*/ 1272209 w 3366053"/>
              <a:gd name="connsiteY2" fmla="*/ 450574 h 1616765"/>
              <a:gd name="connsiteX3" fmla="*/ 1470992 w 3366053"/>
              <a:gd name="connsiteY3" fmla="*/ 596348 h 1616765"/>
              <a:gd name="connsiteX4" fmla="*/ 1643270 w 3366053"/>
              <a:gd name="connsiteY4" fmla="*/ 583096 h 1616765"/>
              <a:gd name="connsiteX5" fmla="*/ 1775792 w 3366053"/>
              <a:gd name="connsiteY5" fmla="*/ 397565 h 1616765"/>
              <a:gd name="connsiteX6" fmla="*/ 2120348 w 3366053"/>
              <a:gd name="connsiteY6" fmla="*/ 371061 h 1616765"/>
              <a:gd name="connsiteX7" fmla="*/ 2491409 w 3366053"/>
              <a:gd name="connsiteY7" fmla="*/ 569843 h 1616765"/>
              <a:gd name="connsiteX8" fmla="*/ 3114261 w 3366053"/>
              <a:gd name="connsiteY8" fmla="*/ 212035 h 1616765"/>
              <a:gd name="connsiteX9" fmla="*/ 3366053 w 3366053"/>
              <a:gd name="connsiteY9" fmla="*/ 0 h 1616765"/>
              <a:gd name="connsiteX0" fmla="*/ 0 w 3366053"/>
              <a:gd name="connsiteY0" fmla="*/ 1616765 h 1616765"/>
              <a:gd name="connsiteX1" fmla="*/ 1020418 w 3366053"/>
              <a:gd name="connsiteY1" fmla="*/ 702365 h 1616765"/>
              <a:gd name="connsiteX2" fmla="*/ 1272209 w 3366053"/>
              <a:gd name="connsiteY2" fmla="*/ 450574 h 1616765"/>
              <a:gd name="connsiteX3" fmla="*/ 1470992 w 3366053"/>
              <a:gd name="connsiteY3" fmla="*/ 596348 h 1616765"/>
              <a:gd name="connsiteX4" fmla="*/ 1643270 w 3366053"/>
              <a:gd name="connsiteY4" fmla="*/ 583096 h 1616765"/>
              <a:gd name="connsiteX5" fmla="*/ 1775792 w 3366053"/>
              <a:gd name="connsiteY5" fmla="*/ 397565 h 1616765"/>
              <a:gd name="connsiteX6" fmla="*/ 2120348 w 3366053"/>
              <a:gd name="connsiteY6" fmla="*/ 371061 h 1616765"/>
              <a:gd name="connsiteX7" fmla="*/ 2491409 w 3366053"/>
              <a:gd name="connsiteY7" fmla="*/ 569843 h 1616765"/>
              <a:gd name="connsiteX8" fmla="*/ 3114261 w 3366053"/>
              <a:gd name="connsiteY8" fmla="*/ 212035 h 1616765"/>
              <a:gd name="connsiteX9" fmla="*/ 3366053 w 3366053"/>
              <a:gd name="connsiteY9" fmla="*/ 0 h 161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6053" h="1616765">
                <a:moveTo>
                  <a:pt x="0" y="1616765"/>
                </a:moveTo>
                <a:lnTo>
                  <a:pt x="1020418" y="702365"/>
                </a:lnTo>
                <a:cubicBezTo>
                  <a:pt x="1232453" y="508000"/>
                  <a:pt x="1197113" y="468243"/>
                  <a:pt x="1272209" y="450574"/>
                </a:cubicBezTo>
                <a:cubicBezTo>
                  <a:pt x="1347305" y="432904"/>
                  <a:pt x="1409149" y="574261"/>
                  <a:pt x="1470992" y="596348"/>
                </a:cubicBezTo>
                <a:cubicBezTo>
                  <a:pt x="1532836" y="618435"/>
                  <a:pt x="1592470" y="616226"/>
                  <a:pt x="1643270" y="583096"/>
                </a:cubicBezTo>
                <a:cubicBezTo>
                  <a:pt x="1694070" y="549966"/>
                  <a:pt x="1696279" y="432904"/>
                  <a:pt x="1775792" y="397565"/>
                </a:cubicBezTo>
                <a:cubicBezTo>
                  <a:pt x="1855305" y="362226"/>
                  <a:pt x="2001079" y="342348"/>
                  <a:pt x="2120348" y="371061"/>
                </a:cubicBezTo>
                <a:cubicBezTo>
                  <a:pt x="2239617" y="399774"/>
                  <a:pt x="2325757" y="596347"/>
                  <a:pt x="2491409" y="569843"/>
                </a:cubicBezTo>
                <a:cubicBezTo>
                  <a:pt x="2657061" y="543339"/>
                  <a:pt x="2968487" y="307009"/>
                  <a:pt x="3114261" y="212035"/>
                </a:cubicBezTo>
                <a:cubicBezTo>
                  <a:pt x="3260035" y="117061"/>
                  <a:pt x="3313044" y="58530"/>
                  <a:pt x="3366053" y="0"/>
                </a:cubicBezTo>
              </a:path>
            </a:pathLst>
          </a:cu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 name="Freeform 2"/>
          <p:cNvSpPr/>
          <p:nvPr/>
        </p:nvSpPr>
        <p:spPr>
          <a:xfrm>
            <a:off x="1960563" y="1762125"/>
            <a:ext cx="4876800" cy="4029075"/>
          </a:xfrm>
          <a:custGeom>
            <a:avLst/>
            <a:gdLst>
              <a:gd name="connsiteX0" fmla="*/ 0 w 4876800"/>
              <a:gd name="connsiteY0" fmla="*/ 4028661 h 4028661"/>
              <a:gd name="connsiteX1" fmla="*/ 1020417 w 4876800"/>
              <a:gd name="connsiteY1" fmla="*/ 3723861 h 4028661"/>
              <a:gd name="connsiteX2" fmla="*/ 2107095 w 4876800"/>
              <a:gd name="connsiteY2" fmla="*/ 3220278 h 4028661"/>
              <a:gd name="connsiteX3" fmla="*/ 3127513 w 4876800"/>
              <a:gd name="connsiteY3" fmla="*/ 2928731 h 4028661"/>
              <a:gd name="connsiteX4" fmla="*/ 4876800 w 4876800"/>
              <a:gd name="connsiteY4" fmla="*/ 0 h 4028661"/>
              <a:gd name="connsiteX0" fmla="*/ 0 w 4876800"/>
              <a:gd name="connsiteY0" fmla="*/ 4028661 h 4028661"/>
              <a:gd name="connsiteX1" fmla="*/ 1020417 w 4876800"/>
              <a:gd name="connsiteY1" fmla="*/ 3723861 h 4028661"/>
              <a:gd name="connsiteX2" fmla="*/ 2107095 w 4876800"/>
              <a:gd name="connsiteY2" fmla="*/ 3220278 h 4028661"/>
              <a:gd name="connsiteX3" fmla="*/ 3127513 w 4876800"/>
              <a:gd name="connsiteY3" fmla="*/ 2928731 h 4028661"/>
              <a:gd name="connsiteX4" fmla="*/ 4876800 w 4876800"/>
              <a:gd name="connsiteY4" fmla="*/ 0 h 4028661"/>
              <a:gd name="connsiteX0" fmla="*/ 0 w 4876800"/>
              <a:gd name="connsiteY0" fmla="*/ 4028661 h 4028661"/>
              <a:gd name="connsiteX1" fmla="*/ 1020417 w 4876800"/>
              <a:gd name="connsiteY1" fmla="*/ 3723861 h 4028661"/>
              <a:gd name="connsiteX2" fmla="*/ 2107095 w 4876800"/>
              <a:gd name="connsiteY2" fmla="*/ 3220278 h 4028661"/>
              <a:gd name="connsiteX3" fmla="*/ 3127513 w 4876800"/>
              <a:gd name="connsiteY3" fmla="*/ 2928731 h 4028661"/>
              <a:gd name="connsiteX4" fmla="*/ 4876800 w 4876800"/>
              <a:gd name="connsiteY4" fmla="*/ 0 h 4028661"/>
              <a:gd name="connsiteX0" fmla="*/ 0 w 4876800"/>
              <a:gd name="connsiteY0" fmla="*/ 4028661 h 4028661"/>
              <a:gd name="connsiteX1" fmla="*/ 1020417 w 4876800"/>
              <a:gd name="connsiteY1" fmla="*/ 3723861 h 4028661"/>
              <a:gd name="connsiteX2" fmla="*/ 2107095 w 4876800"/>
              <a:gd name="connsiteY2" fmla="*/ 3220278 h 4028661"/>
              <a:gd name="connsiteX3" fmla="*/ 3127513 w 4876800"/>
              <a:gd name="connsiteY3" fmla="*/ 2928731 h 4028661"/>
              <a:gd name="connsiteX4" fmla="*/ 4876800 w 4876800"/>
              <a:gd name="connsiteY4" fmla="*/ 0 h 4028661"/>
              <a:gd name="connsiteX0" fmla="*/ 0 w 4876800"/>
              <a:gd name="connsiteY0" fmla="*/ 4028661 h 4028661"/>
              <a:gd name="connsiteX1" fmla="*/ 1020417 w 4876800"/>
              <a:gd name="connsiteY1" fmla="*/ 3723861 h 4028661"/>
              <a:gd name="connsiteX2" fmla="*/ 2107095 w 4876800"/>
              <a:gd name="connsiteY2" fmla="*/ 3220278 h 4028661"/>
              <a:gd name="connsiteX3" fmla="*/ 3127513 w 4876800"/>
              <a:gd name="connsiteY3" fmla="*/ 2928731 h 4028661"/>
              <a:gd name="connsiteX4" fmla="*/ 4876800 w 4876800"/>
              <a:gd name="connsiteY4" fmla="*/ 0 h 4028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800" h="4028661">
                <a:moveTo>
                  <a:pt x="0" y="4028661"/>
                </a:moveTo>
                <a:cubicBezTo>
                  <a:pt x="334617" y="3943626"/>
                  <a:pt x="669235" y="3858591"/>
                  <a:pt x="1020417" y="3723861"/>
                </a:cubicBezTo>
                <a:cubicBezTo>
                  <a:pt x="1371600" y="3589130"/>
                  <a:pt x="1755912" y="3352800"/>
                  <a:pt x="2107095" y="3220278"/>
                </a:cubicBezTo>
                <a:cubicBezTo>
                  <a:pt x="2458278" y="3087756"/>
                  <a:pt x="2573131" y="3067879"/>
                  <a:pt x="3127513" y="2928731"/>
                </a:cubicBezTo>
                <a:cubicBezTo>
                  <a:pt x="3456608" y="2325758"/>
                  <a:pt x="4232965" y="1196009"/>
                  <a:pt x="4876800" y="0"/>
                </a:cubicBezTo>
              </a:path>
            </a:pathLst>
          </a:custGeom>
          <a:noFill/>
          <a:ln w="76200">
            <a:solidFill>
              <a:srgbClr val="0066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cxnSp>
        <p:nvCxnSpPr>
          <p:cNvPr id="5" name="Straight Arrow Connector 4"/>
          <p:cNvCxnSpPr/>
          <p:nvPr/>
        </p:nvCxnSpPr>
        <p:spPr>
          <a:xfrm flipH="1" flipV="1">
            <a:off x="6851650" y="1908175"/>
            <a:ext cx="146050" cy="25241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3960" name="TextBox 5"/>
          <p:cNvSpPr txBox="1">
            <a:spLocks noChangeArrowheads="1"/>
          </p:cNvSpPr>
          <p:nvPr/>
        </p:nvSpPr>
        <p:spPr bwMode="auto">
          <a:xfrm>
            <a:off x="6772275" y="2081213"/>
            <a:ext cx="10556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smtClean="0">
                <a:solidFill>
                  <a:srgbClr val="000000"/>
                </a:solidFill>
              </a:rPr>
              <a:t>different</a:t>
            </a:r>
          </a:p>
          <a:p>
            <a:pPr eaLnBrk="1" hangingPunct="1">
              <a:spcBef>
                <a:spcPct val="0"/>
              </a:spcBef>
              <a:buFontTx/>
              <a:buNone/>
            </a:pPr>
            <a:r>
              <a:rPr lang="en-US" altLang="en-US" sz="1800" smtClean="0">
                <a:solidFill>
                  <a:srgbClr val="000000"/>
                </a:solidFill>
              </a:rPr>
              <a:t>modules</a:t>
            </a:r>
          </a:p>
        </p:txBody>
      </p:sp>
    </p:spTree>
    <p:extLst>
      <p:ext uri="{BB962C8B-B14F-4D97-AF65-F5344CB8AC3E}">
        <p14:creationId xmlns:p14="http://schemas.microsoft.com/office/powerpoint/2010/main" val="26334498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784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8477" grpId="0" animBg="1"/>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58240"/>
          </a:xfrm>
        </p:spPr>
        <p:txBody>
          <a:bodyPr/>
          <a:lstStyle/>
          <a:p>
            <a:r>
              <a:rPr lang="en-US" sz="4000" dirty="0" smtClean="0"/>
              <a:t>Systematic error does not “average out”</a:t>
            </a:r>
            <a:endParaRPr lang="en-US" sz="4000" dirty="0"/>
          </a:p>
        </p:txBody>
      </p:sp>
      <p:pic>
        <p:nvPicPr>
          <p:cNvPr id="163842" name="Picture 2" descr="It's only a virtue if you're not a screwu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5360" y="1356360"/>
            <a:ext cx="7391400" cy="52111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93991883"/>
      </p:ext>
    </p:extLst>
  </p:cSld>
  <p:clrMapOvr>
    <a:masterClrMapping/>
  </p:clrMapOvr>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2"/>
          <p:cNvSpPr>
            <a:spLocks noGrp="1" noChangeArrowheads="1"/>
          </p:cNvSpPr>
          <p:nvPr>
            <p:ph type="ctrTitle"/>
          </p:nvPr>
        </p:nvSpPr>
        <p:spPr>
          <a:xfrm>
            <a:off x="628650" y="0"/>
            <a:ext cx="7772400" cy="1470025"/>
          </a:xfrm>
        </p:spPr>
        <p:txBody>
          <a:bodyPr/>
          <a:lstStyle/>
          <a:p>
            <a:pPr eaLnBrk="1" hangingPunct="1"/>
            <a:r>
              <a:rPr lang="en-US" altLang="en-US" sz="5400" b="1" smtClean="0"/>
              <a:t>Fractional error</a:t>
            </a:r>
          </a:p>
        </p:txBody>
      </p:sp>
      <p:sp>
        <p:nvSpPr>
          <p:cNvPr id="269315" name="Text Box 3"/>
          <p:cNvSpPr txBox="1">
            <a:spLocks noChangeArrowheads="1"/>
          </p:cNvSpPr>
          <p:nvPr/>
        </p:nvSpPr>
        <p:spPr bwMode="auto">
          <a:xfrm>
            <a:off x="-165100" y="2062163"/>
            <a:ext cx="9144000" cy="297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50000"/>
              </a:spcBef>
              <a:buFontTx/>
              <a:buNone/>
            </a:pPr>
            <a:r>
              <a:rPr lang="en-US" altLang="en-US" sz="9600" baseline="30000">
                <a:solidFill>
                  <a:srgbClr val="000066"/>
                </a:solidFill>
              </a:rPr>
              <a:t>mult &gt;</a:t>
            </a:r>
            <a:r>
              <a:rPr lang="en-US" altLang="en-US" sz="6600">
                <a:solidFill>
                  <a:srgbClr val="000066"/>
                </a:solidFill>
              </a:rPr>
              <a:t> </a:t>
            </a:r>
            <a:r>
              <a:rPr lang="en-US" altLang="en-US" sz="18900"/>
              <a:t>(</a:t>
            </a:r>
            <a:r>
              <a:rPr lang="en-US" altLang="en-US" sz="18900">
                <a:latin typeface="Times New Roman" pitchFamily="18" charset="0"/>
              </a:rPr>
              <a:t>—</a:t>
            </a:r>
            <a:r>
              <a:rPr lang="en-US" altLang="en-US" sz="18900"/>
              <a:t>)</a:t>
            </a:r>
            <a:r>
              <a:rPr lang="en-US" altLang="en-US" sz="9600" baseline="100000"/>
              <a:t>2</a:t>
            </a:r>
          </a:p>
        </p:txBody>
      </p:sp>
      <p:sp>
        <p:nvSpPr>
          <p:cNvPr id="269316" name="Text Box 4"/>
          <p:cNvSpPr txBox="1">
            <a:spLocks noChangeArrowheads="1"/>
          </p:cNvSpPr>
          <p:nvPr/>
        </p:nvSpPr>
        <p:spPr bwMode="auto">
          <a:xfrm>
            <a:off x="3848100" y="2532063"/>
            <a:ext cx="3208338" cy="2608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50000"/>
              </a:spcBef>
              <a:buFontTx/>
              <a:buNone/>
            </a:pPr>
            <a:r>
              <a:rPr lang="en-US" altLang="en-US" sz="6600">
                <a:solidFill>
                  <a:srgbClr val="CC6600"/>
                </a:solidFill>
              </a:rPr>
              <a:t>~3%</a:t>
            </a:r>
            <a:endParaRPr lang="en-US" altLang="en-US" sz="6600" baseline="-25000">
              <a:solidFill>
                <a:srgbClr val="CC6600"/>
              </a:solidFill>
            </a:endParaRPr>
          </a:p>
          <a:p>
            <a:pPr algn="ctr" eaLnBrk="1" hangingPunct="1">
              <a:spcBef>
                <a:spcPct val="50000"/>
              </a:spcBef>
              <a:buFontTx/>
              <a:buNone/>
            </a:pPr>
            <a:r>
              <a:rPr lang="en-US" altLang="en-US" sz="6600">
                <a:solidFill>
                  <a:srgbClr val="006600"/>
                </a:solidFill>
              </a:rPr>
              <a:t>&lt;</a:t>
            </a:r>
            <a:r>
              <a:rPr lang="el-GR" altLang="en-US" sz="6600">
                <a:solidFill>
                  <a:srgbClr val="006600"/>
                </a:solidFill>
              </a:rPr>
              <a:t>Δ</a:t>
            </a:r>
            <a:r>
              <a:rPr lang="en-US" altLang="en-US" sz="6600">
                <a:solidFill>
                  <a:srgbClr val="006600"/>
                </a:solidFill>
              </a:rPr>
              <a:t>F/F&gt;</a:t>
            </a:r>
          </a:p>
        </p:txBody>
      </p:sp>
    </p:spTree>
    <p:extLst>
      <p:ext uri="{BB962C8B-B14F-4D97-AF65-F5344CB8AC3E}">
        <p14:creationId xmlns:p14="http://schemas.microsoft.com/office/powerpoint/2010/main" val="2835502309"/>
      </p:ext>
    </p:extLst>
  </p:cSld>
  <p:clrMapOvr>
    <a:masterClrMapping/>
  </p:clrMapOvr>
  <p:transition/>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Text Box 2"/>
          <p:cNvSpPr txBox="1">
            <a:spLocks noChangeArrowheads="1"/>
          </p:cNvSpPr>
          <p:nvPr/>
        </p:nvSpPr>
        <p:spPr bwMode="auto">
          <a:xfrm>
            <a:off x="0" y="6491288"/>
            <a:ext cx="62722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t>Holton &amp; Frankel (2010) </a:t>
            </a:r>
            <a:r>
              <a:rPr lang="en-US" altLang="en-US" sz="1800" i="1"/>
              <a:t>Acta D</a:t>
            </a:r>
            <a:r>
              <a:rPr lang="en-US" altLang="en-US" sz="1800"/>
              <a:t> </a:t>
            </a:r>
            <a:r>
              <a:rPr lang="en-US" altLang="en-US" sz="1800" b="1"/>
              <a:t>66</a:t>
            </a:r>
            <a:r>
              <a:rPr lang="en-US" altLang="en-US" sz="1800"/>
              <a:t> 393-408.</a:t>
            </a:r>
          </a:p>
        </p:txBody>
      </p:sp>
      <p:pic>
        <p:nvPicPr>
          <p:cNvPr id="27136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638" y="0"/>
            <a:ext cx="8086725" cy="648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08164" name="Freeform 4"/>
          <p:cNvSpPr>
            <a:spLocks/>
          </p:cNvSpPr>
          <p:nvPr/>
        </p:nvSpPr>
        <p:spPr bwMode="auto">
          <a:xfrm>
            <a:off x="6148388" y="3419475"/>
            <a:ext cx="869950" cy="660400"/>
          </a:xfrm>
          <a:custGeom>
            <a:avLst/>
            <a:gdLst>
              <a:gd name="T0" fmla="*/ 2147483647 w 548"/>
              <a:gd name="T1" fmla="*/ 0 h 416"/>
              <a:gd name="T2" fmla="*/ 2147483647 w 548"/>
              <a:gd name="T3" fmla="*/ 2147483647 h 416"/>
              <a:gd name="T4" fmla="*/ 2147483647 w 548"/>
              <a:gd name="T5" fmla="*/ 2147483647 h 416"/>
              <a:gd name="T6" fmla="*/ 2147483647 w 548"/>
              <a:gd name="T7" fmla="*/ 2147483647 h 416"/>
              <a:gd name="T8" fmla="*/ 0 w 548"/>
              <a:gd name="T9" fmla="*/ 2147483647 h 4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8" h="416">
                <a:moveTo>
                  <a:pt x="17" y="0"/>
                </a:moveTo>
                <a:cubicBezTo>
                  <a:pt x="75" y="7"/>
                  <a:pt x="283" y="8"/>
                  <a:pt x="368" y="41"/>
                </a:cubicBezTo>
                <a:cubicBezTo>
                  <a:pt x="453" y="74"/>
                  <a:pt x="548" y="143"/>
                  <a:pt x="526" y="200"/>
                </a:cubicBezTo>
                <a:cubicBezTo>
                  <a:pt x="504" y="257"/>
                  <a:pt x="322" y="352"/>
                  <a:pt x="234" y="384"/>
                </a:cubicBezTo>
                <a:cubicBezTo>
                  <a:pt x="146" y="416"/>
                  <a:pt x="73" y="404"/>
                  <a:pt x="0" y="392"/>
                </a:cubicBezTo>
              </a:path>
            </a:pathLst>
          </a:custGeom>
          <a:noFill/>
          <a:ln w="50800">
            <a:solidFill>
              <a:srgbClr val="FF0000"/>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252106900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908164"/>
                                        </p:tgtEl>
                                        <p:attrNameLst>
                                          <p:attrName>style.visibility</p:attrName>
                                        </p:attrNameLst>
                                      </p:cBhvr>
                                      <p:to>
                                        <p:strVal val="visible"/>
                                      </p:to>
                                    </p:set>
                                    <p:animEffect transition="in" filter="wipe(up)">
                                      <p:cBhvr>
                                        <p:cTn id="7" dur="500"/>
                                        <p:tgtEl>
                                          <p:spTgt spid="2908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164" grpId="0" animBg="1"/>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2"/>
          <p:cNvSpPr>
            <a:spLocks noGrp="1" noChangeArrowheads="1"/>
          </p:cNvSpPr>
          <p:nvPr>
            <p:ph type="ctrTitle"/>
          </p:nvPr>
        </p:nvSpPr>
        <p:spPr>
          <a:xfrm>
            <a:off x="628650" y="0"/>
            <a:ext cx="7772400" cy="1470025"/>
          </a:xfrm>
        </p:spPr>
        <p:txBody>
          <a:bodyPr/>
          <a:lstStyle/>
          <a:p>
            <a:pPr eaLnBrk="1" hangingPunct="1"/>
            <a:r>
              <a:rPr lang="en-US" altLang="en-US" sz="5400" smtClean="0"/>
              <a:t>Dose slicing</a:t>
            </a:r>
          </a:p>
        </p:txBody>
      </p:sp>
      <p:grpSp>
        <p:nvGrpSpPr>
          <p:cNvPr id="274435" name="Group 3"/>
          <p:cNvGrpSpPr>
            <a:grpSpLocks/>
          </p:cNvGrpSpPr>
          <p:nvPr/>
        </p:nvGrpSpPr>
        <p:grpSpPr bwMode="auto">
          <a:xfrm>
            <a:off x="1150938" y="3340100"/>
            <a:ext cx="1252537" cy="1377950"/>
            <a:chOff x="533" y="1885"/>
            <a:chExt cx="789" cy="868"/>
          </a:xfrm>
        </p:grpSpPr>
        <p:pic>
          <p:nvPicPr>
            <p:cNvPr id="274482" name="Picture 4" descr="diffimage"/>
            <p:cNvPicPr>
              <a:picLocks noChangeAspect="1" noChangeArrowheads="1"/>
            </p:cNvPicPr>
            <p:nvPr/>
          </p:nvPicPr>
          <p:blipFill>
            <a:blip r:embed="rId2">
              <a:extLst>
                <a:ext uri="{28A0092B-C50C-407E-A947-70E740481C1C}">
                  <a14:useLocalDpi xmlns:a14="http://schemas.microsoft.com/office/drawing/2010/main" val="0"/>
                </a:ext>
              </a:extLst>
            </a:blip>
            <a:srcRect l="3178" t="6357" r="3178"/>
            <a:stretch>
              <a:fillRect/>
            </a:stretch>
          </p:blipFill>
          <p:spPr bwMode="auto">
            <a:xfrm>
              <a:off x="533" y="1898"/>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74483" name="AutoShape 5"/>
            <p:cNvSpPr>
              <a:spLocks noChangeArrowheads="1"/>
            </p:cNvSpPr>
            <p:nvPr/>
          </p:nvSpPr>
          <p:spPr bwMode="auto">
            <a:xfrm rot="-5400000">
              <a:off x="639" y="2069"/>
              <a:ext cx="868" cy="49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90 w 21600"/>
                <a:gd name="T13" fmla="*/ 2164 h 21600"/>
                <a:gd name="T14" fmla="*/ 19410 w 21600"/>
                <a:gd name="T15" fmla="*/ 19436 h 21600"/>
              </a:gdLst>
              <a:ahLst/>
              <a:cxnLst>
                <a:cxn ang="T8">
                  <a:pos x="T0" y="T1"/>
                </a:cxn>
                <a:cxn ang="T9">
                  <a:pos x="T2" y="T3"/>
                </a:cxn>
                <a:cxn ang="T10">
                  <a:pos x="T4" y="T5"/>
                </a:cxn>
                <a:cxn ang="T11">
                  <a:pos x="T6" y="T7"/>
                </a:cxn>
              </a:cxnLst>
              <a:rect l="T12" t="T13" r="T14" b="T15"/>
              <a:pathLst>
                <a:path w="21600" h="21600">
                  <a:moveTo>
                    <a:pt x="0" y="0"/>
                  </a:moveTo>
                  <a:lnTo>
                    <a:pt x="756" y="21600"/>
                  </a:lnTo>
                  <a:lnTo>
                    <a:pt x="20844" y="21600"/>
                  </a:lnTo>
                  <a:lnTo>
                    <a:pt x="21600" y="0"/>
                  </a:lnTo>
                  <a:lnTo>
                    <a:pt x="0" y="0"/>
                  </a:lnTo>
                  <a:close/>
                </a:path>
              </a:pathLst>
            </a:cu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274436" name="Group 6"/>
          <p:cNvGrpSpPr>
            <a:grpSpLocks/>
          </p:cNvGrpSpPr>
          <p:nvPr/>
        </p:nvGrpSpPr>
        <p:grpSpPr bwMode="auto">
          <a:xfrm>
            <a:off x="4986338" y="3340100"/>
            <a:ext cx="1252537" cy="1377950"/>
            <a:chOff x="533" y="1885"/>
            <a:chExt cx="789" cy="868"/>
          </a:xfrm>
        </p:grpSpPr>
        <p:pic>
          <p:nvPicPr>
            <p:cNvPr id="274480" name="Picture 7" descr="diffimage"/>
            <p:cNvPicPr>
              <a:picLocks noChangeAspect="1" noChangeArrowheads="1"/>
            </p:cNvPicPr>
            <p:nvPr/>
          </p:nvPicPr>
          <p:blipFill>
            <a:blip r:embed="rId2">
              <a:extLst>
                <a:ext uri="{28A0092B-C50C-407E-A947-70E740481C1C}">
                  <a14:useLocalDpi xmlns:a14="http://schemas.microsoft.com/office/drawing/2010/main" val="0"/>
                </a:ext>
              </a:extLst>
            </a:blip>
            <a:srcRect l="3178" t="6357" r="3178"/>
            <a:stretch>
              <a:fillRect/>
            </a:stretch>
          </p:blipFill>
          <p:spPr bwMode="auto">
            <a:xfrm>
              <a:off x="533" y="1898"/>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74481" name="AutoShape 8"/>
            <p:cNvSpPr>
              <a:spLocks noChangeArrowheads="1"/>
            </p:cNvSpPr>
            <p:nvPr/>
          </p:nvSpPr>
          <p:spPr bwMode="auto">
            <a:xfrm rot="-5400000">
              <a:off x="639" y="2069"/>
              <a:ext cx="868" cy="49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90 w 21600"/>
                <a:gd name="T13" fmla="*/ 2164 h 21600"/>
                <a:gd name="T14" fmla="*/ 19410 w 21600"/>
                <a:gd name="T15" fmla="*/ 19436 h 21600"/>
              </a:gdLst>
              <a:ahLst/>
              <a:cxnLst>
                <a:cxn ang="T8">
                  <a:pos x="T0" y="T1"/>
                </a:cxn>
                <a:cxn ang="T9">
                  <a:pos x="T2" y="T3"/>
                </a:cxn>
                <a:cxn ang="T10">
                  <a:pos x="T4" y="T5"/>
                </a:cxn>
                <a:cxn ang="T11">
                  <a:pos x="T6" y="T7"/>
                </a:cxn>
              </a:cxnLst>
              <a:rect l="T12" t="T13" r="T14" b="T15"/>
              <a:pathLst>
                <a:path w="21600" h="21600">
                  <a:moveTo>
                    <a:pt x="0" y="0"/>
                  </a:moveTo>
                  <a:lnTo>
                    <a:pt x="756" y="21600"/>
                  </a:lnTo>
                  <a:lnTo>
                    <a:pt x="20844" y="21600"/>
                  </a:lnTo>
                  <a:lnTo>
                    <a:pt x="21600" y="0"/>
                  </a:lnTo>
                  <a:lnTo>
                    <a:pt x="0" y="0"/>
                  </a:lnTo>
                  <a:close/>
                </a:path>
              </a:pathLst>
            </a:cu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274437" name="Group 9"/>
          <p:cNvGrpSpPr>
            <a:grpSpLocks/>
          </p:cNvGrpSpPr>
          <p:nvPr/>
        </p:nvGrpSpPr>
        <p:grpSpPr bwMode="auto">
          <a:xfrm>
            <a:off x="3708400" y="3340100"/>
            <a:ext cx="1252538" cy="1377950"/>
            <a:chOff x="533" y="1885"/>
            <a:chExt cx="789" cy="868"/>
          </a:xfrm>
        </p:grpSpPr>
        <p:pic>
          <p:nvPicPr>
            <p:cNvPr id="274478" name="Picture 10" descr="diffimage"/>
            <p:cNvPicPr>
              <a:picLocks noChangeAspect="1" noChangeArrowheads="1"/>
            </p:cNvPicPr>
            <p:nvPr/>
          </p:nvPicPr>
          <p:blipFill>
            <a:blip r:embed="rId2">
              <a:extLst>
                <a:ext uri="{28A0092B-C50C-407E-A947-70E740481C1C}">
                  <a14:useLocalDpi xmlns:a14="http://schemas.microsoft.com/office/drawing/2010/main" val="0"/>
                </a:ext>
              </a:extLst>
            </a:blip>
            <a:srcRect l="3178" t="6357" r="3178"/>
            <a:stretch>
              <a:fillRect/>
            </a:stretch>
          </p:blipFill>
          <p:spPr bwMode="auto">
            <a:xfrm>
              <a:off x="533" y="1898"/>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74479" name="AutoShape 11"/>
            <p:cNvSpPr>
              <a:spLocks noChangeArrowheads="1"/>
            </p:cNvSpPr>
            <p:nvPr/>
          </p:nvSpPr>
          <p:spPr bwMode="auto">
            <a:xfrm rot="-5400000">
              <a:off x="639" y="2069"/>
              <a:ext cx="868" cy="49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90 w 21600"/>
                <a:gd name="T13" fmla="*/ 2164 h 21600"/>
                <a:gd name="T14" fmla="*/ 19410 w 21600"/>
                <a:gd name="T15" fmla="*/ 19436 h 21600"/>
              </a:gdLst>
              <a:ahLst/>
              <a:cxnLst>
                <a:cxn ang="T8">
                  <a:pos x="T0" y="T1"/>
                </a:cxn>
                <a:cxn ang="T9">
                  <a:pos x="T2" y="T3"/>
                </a:cxn>
                <a:cxn ang="T10">
                  <a:pos x="T4" y="T5"/>
                </a:cxn>
                <a:cxn ang="T11">
                  <a:pos x="T6" y="T7"/>
                </a:cxn>
              </a:cxnLst>
              <a:rect l="T12" t="T13" r="T14" b="T15"/>
              <a:pathLst>
                <a:path w="21600" h="21600">
                  <a:moveTo>
                    <a:pt x="0" y="0"/>
                  </a:moveTo>
                  <a:lnTo>
                    <a:pt x="756" y="21600"/>
                  </a:lnTo>
                  <a:lnTo>
                    <a:pt x="20844" y="21600"/>
                  </a:lnTo>
                  <a:lnTo>
                    <a:pt x="21600" y="0"/>
                  </a:lnTo>
                  <a:lnTo>
                    <a:pt x="0" y="0"/>
                  </a:lnTo>
                  <a:close/>
                </a:path>
              </a:pathLst>
            </a:cu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274438" name="Group 12"/>
          <p:cNvGrpSpPr>
            <a:grpSpLocks/>
          </p:cNvGrpSpPr>
          <p:nvPr/>
        </p:nvGrpSpPr>
        <p:grpSpPr bwMode="auto">
          <a:xfrm>
            <a:off x="2428875" y="3340100"/>
            <a:ext cx="1252538" cy="1377950"/>
            <a:chOff x="533" y="1885"/>
            <a:chExt cx="789" cy="868"/>
          </a:xfrm>
        </p:grpSpPr>
        <p:pic>
          <p:nvPicPr>
            <p:cNvPr id="274476" name="Picture 13" descr="diffimage"/>
            <p:cNvPicPr>
              <a:picLocks noChangeAspect="1" noChangeArrowheads="1"/>
            </p:cNvPicPr>
            <p:nvPr/>
          </p:nvPicPr>
          <p:blipFill>
            <a:blip r:embed="rId2">
              <a:extLst>
                <a:ext uri="{28A0092B-C50C-407E-A947-70E740481C1C}">
                  <a14:useLocalDpi xmlns:a14="http://schemas.microsoft.com/office/drawing/2010/main" val="0"/>
                </a:ext>
              </a:extLst>
            </a:blip>
            <a:srcRect l="3178" t="6357" r="3178"/>
            <a:stretch>
              <a:fillRect/>
            </a:stretch>
          </p:blipFill>
          <p:spPr bwMode="auto">
            <a:xfrm>
              <a:off x="533" y="1898"/>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74477" name="AutoShape 14"/>
            <p:cNvSpPr>
              <a:spLocks noChangeArrowheads="1"/>
            </p:cNvSpPr>
            <p:nvPr/>
          </p:nvSpPr>
          <p:spPr bwMode="auto">
            <a:xfrm rot="-5400000">
              <a:off x="639" y="2069"/>
              <a:ext cx="868" cy="49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90 w 21600"/>
                <a:gd name="T13" fmla="*/ 2164 h 21600"/>
                <a:gd name="T14" fmla="*/ 19410 w 21600"/>
                <a:gd name="T15" fmla="*/ 19436 h 21600"/>
              </a:gdLst>
              <a:ahLst/>
              <a:cxnLst>
                <a:cxn ang="T8">
                  <a:pos x="T0" y="T1"/>
                </a:cxn>
                <a:cxn ang="T9">
                  <a:pos x="T2" y="T3"/>
                </a:cxn>
                <a:cxn ang="T10">
                  <a:pos x="T4" y="T5"/>
                </a:cxn>
                <a:cxn ang="T11">
                  <a:pos x="T6" y="T7"/>
                </a:cxn>
              </a:cxnLst>
              <a:rect l="T12" t="T13" r="T14" b="T15"/>
              <a:pathLst>
                <a:path w="21600" h="21600">
                  <a:moveTo>
                    <a:pt x="0" y="0"/>
                  </a:moveTo>
                  <a:lnTo>
                    <a:pt x="756" y="21600"/>
                  </a:lnTo>
                  <a:lnTo>
                    <a:pt x="20844" y="21600"/>
                  </a:lnTo>
                  <a:lnTo>
                    <a:pt x="21600" y="0"/>
                  </a:lnTo>
                  <a:lnTo>
                    <a:pt x="0" y="0"/>
                  </a:lnTo>
                  <a:close/>
                </a:path>
              </a:pathLst>
            </a:cu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274439" name="Group 15"/>
          <p:cNvGrpSpPr>
            <a:grpSpLocks/>
          </p:cNvGrpSpPr>
          <p:nvPr/>
        </p:nvGrpSpPr>
        <p:grpSpPr bwMode="auto">
          <a:xfrm>
            <a:off x="6265863" y="3340100"/>
            <a:ext cx="1252537" cy="1377950"/>
            <a:chOff x="533" y="1885"/>
            <a:chExt cx="789" cy="868"/>
          </a:xfrm>
        </p:grpSpPr>
        <p:pic>
          <p:nvPicPr>
            <p:cNvPr id="274474" name="Picture 16" descr="diffimage"/>
            <p:cNvPicPr>
              <a:picLocks noChangeAspect="1" noChangeArrowheads="1"/>
            </p:cNvPicPr>
            <p:nvPr/>
          </p:nvPicPr>
          <p:blipFill>
            <a:blip r:embed="rId2">
              <a:extLst>
                <a:ext uri="{28A0092B-C50C-407E-A947-70E740481C1C}">
                  <a14:useLocalDpi xmlns:a14="http://schemas.microsoft.com/office/drawing/2010/main" val="0"/>
                </a:ext>
              </a:extLst>
            </a:blip>
            <a:srcRect l="3178" t="6357" r="3178"/>
            <a:stretch>
              <a:fillRect/>
            </a:stretch>
          </p:blipFill>
          <p:spPr bwMode="auto">
            <a:xfrm>
              <a:off x="533" y="1898"/>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74475" name="AutoShape 17"/>
            <p:cNvSpPr>
              <a:spLocks noChangeArrowheads="1"/>
            </p:cNvSpPr>
            <p:nvPr/>
          </p:nvSpPr>
          <p:spPr bwMode="auto">
            <a:xfrm rot="-5400000">
              <a:off x="639" y="2069"/>
              <a:ext cx="868" cy="49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90 w 21600"/>
                <a:gd name="T13" fmla="*/ 2164 h 21600"/>
                <a:gd name="T14" fmla="*/ 19410 w 21600"/>
                <a:gd name="T15" fmla="*/ 19436 h 21600"/>
              </a:gdLst>
              <a:ahLst/>
              <a:cxnLst>
                <a:cxn ang="T8">
                  <a:pos x="T0" y="T1"/>
                </a:cxn>
                <a:cxn ang="T9">
                  <a:pos x="T2" y="T3"/>
                </a:cxn>
                <a:cxn ang="T10">
                  <a:pos x="T4" y="T5"/>
                </a:cxn>
                <a:cxn ang="T11">
                  <a:pos x="T6" y="T7"/>
                </a:cxn>
              </a:cxnLst>
              <a:rect l="T12" t="T13" r="T14" b="T15"/>
              <a:pathLst>
                <a:path w="21600" h="21600">
                  <a:moveTo>
                    <a:pt x="0" y="0"/>
                  </a:moveTo>
                  <a:lnTo>
                    <a:pt x="756" y="21600"/>
                  </a:lnTo>
                  <a:lnTo>
                    <a:pt x="20844" y="21600"/>
                  </a:lnTo>
                  <a:lnTo>
                    <a:pt x="21600" y="0"/>
                  </a:lnTo>
                  <a:lnTo>
                    <a:pt x="0" y="0"/>
                  </a:lnTo>
                  <a:close/>
                </a:path>
              </a:pathLst>
            </a:cu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274440" name="Group 18"/>
          <p:cNvGrpSpPr>
            <a:grpSpLocks/>
          </p:cNvGrpSpPr>
          <p:nvPr/>
        </p:nvGrpSpPr>
        <p:grpSpPr bwMode="auto">
          <a:xfrm>
            <a:off x="7545388" y="3340100"/>
            <a:ext cx="1252537" cy="1377950"/>
            <a:chOff x="533" y="1885"/>
            <a:chExt cx="789" cy="868"/>
          </a:xfrm>
        </p:grpSpPr>
        <p:pic>
          <p:nvPicPr>
            <p:cNvPr id="274472" name="Picture 19" descr="diffimage"/>
            <p:cNvPicPr>
              <a:picLocks noChangeAspect="1" noChangeArrowheads="1"/>
            </p:cNvPicPr>
            <p:nvPr/>
          </p:nvPicPr>
          <p:blipFill>
            <a:blip r:embed="rId2">
              <a:extLst>
                <a:ext uri="{28A0092B-C50C-407E-A947-70E740481C1C}">
                  <a14:useLocalDpi xmlns:a14="http://schemas.microsoft.com/office/drawing/2010/main" val="0"/>
                </a:ext>
              </a:extLst>
            </a:blip>
            <a:srcRect l="3178" t="6357" r="3178"/>
            <a:stretch>
              <a:fillRect/>
            </a:stretch>
          </p:blipFill>
          <p:spPr bwMode="auto">
            <a:xfrm>
              <a:off x="533" y="1898"/>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74473" name="AutoShape 20"/>
            <p:cNvSpPr>
              <a:spLocks noChangeArrowheads="1"/>
            </p:cNvSpPr>
            <p:nvPr/>
          </p:nvSpPr>
          <p:spPr bwMode="auto">
            <a:xfrm rot="-5400000">
              <a:off x="639" y="2069"/>
              <a:ext cx="868" cy="49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90 w 21600"/>
                <a:gd name="T13" fmla="*/ 2164 h 21600"/>
                <a:gd name="T14" fmla="*/ 19410 w 21600"/>
                <a:gd name="T15" fmla="*/ 19436 h 21600"/>
              </a:gdLst>
              <a:ahLst/>
              <a:cxnLst>
                <a:cxn ang="T8">
                  <a:pos x="T0" y="T1"/>
                </a:cxn>
                <a:cxn ang="T9">
                  <a:pos x="T2" y="T3"/>
                </a:cxn>
                <a:cxn ang="T10">
                  <a:pos x="T4" y="T5"/>
                </a:cxn>
                <a:cxn ang="T11">
                  <a:pos x="T6" y="T7"/>
                </a:cxn>
              </a:cxnLst>
              <a:rect l="T12" t="T13" r="T14" b="T15"/>
              <a:pathLst>
                <a:path w="21600" h="21600">
                  <a:moveTo>
                    <a:pt x="0" y="0"/>
                  </a:moveTo>
                  <a:lnTo>
                    <a:pt x="756" y="21600"/>
                  </a:lnTo>
                  <a:lnTo>
                    <a:pt x="20844" y="21600"/>
                  </a:lnTo>
                  <a:lnTo>
                    <a:pt x="21600" y="0"/>
                  </a:lnTo>
                  <a:lnTo>
                    <a:pt x="0" y="0"/>
                  </a:lnTo>
                  <a:close/>
                </a:path>
              </a:pathLst>
            </a:cu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74441" name="Line 21"/>
          <p:cNvSpPr>
            <a:spLocks noChangeShapeType="1"/>
          </p:cNvSpPr>
          <p:nvPr/>
        </p:nvSpPr>
        <p:spPr bwMode="auto">
          <a:xfrm>
            <a:off x="1157288" y="2178050"/>
            <a:ext cx="7615237" cy="0"/>
          </a:xfrm>
          <a:prstGeom prst="line">
            <a:avLst/>
          </a:prstGeom>
          <a:noFill/>
          <a:ln w="38100">
            <a:solidFill>
              <a:schemeClr val="tx1"/>
            </a:solidFill>
            <a:round/>
            <a:headEnd type="stealth"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4442" name="Line 22"/>
          <p:cNvSpPr>
            <a:spLocks noChangeShapeType="1"/>
          </p:cNvSpPr>
          <p:nvPr/>
        </p:nvSpPr>
        <p:spPr bwMode="auto">
          <a:xfrm>
            <a:off x="1157288" y="1465263"/>
            <a:ext cx="0" cy="1441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4443" name="Line 23"/>
          <p:cNvSpPr>
            <a:spLocks noChangeShapeType="1"/>
          </p:cNvSpPr>
          <p:nvPr/>
        </p:nvSpPr>
        <p:spPr bwMode="auto">
          <a:xfrm>
            <a:off x="8763000" y="1493838"/>
            <a:ext cx="0" cy="1441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4444" name="Text Box 24"/>
          <p:cNvSpPr txBox="1">
            <a:spLocks noChangeArrowheads="1"/>
          </p:cNvSpPr>
          <p:nvPr/>
        </p:nvSpPr>
        <p:spPr bwMode="auto">
          <a:xfrm>
            <a:off x="3870325" y="1747838"/>
            <a:ext cx="2038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rPr>
              <a:t>crystal’s useful life</a:t>
            </a:r>
          </a:p>
        </p:txBody>
      </p:sp>
      <p:grpSp>
        <p:nvGrpSpPr>
          <p:cNvPr id="274445" name="Group 25"/>
          <p:cNvGrpSpPr>
            <a:grpSpLocks/>
          </p:cNvGrpSpPr>
          <p:nvPr/>
        </p:nvGrpSpPr>
        <p:grpSpPr bwMode="auto">
          <a:xfrm>
            <a:off x="1136650" y="5129213"/>
            <a:ext cx="7650163" cy="1344612"/>
            <a:chOff x="716" y="3231"/>
            <a:chExt cx="4819" cy="847"/>
          </a:xfrm>
        </p:grpSpPr>
        <p:pic>
          <p:nvPicPr>
            <p:cNvPr id="274454" name="Picture 26"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716"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55" name="Picture 27"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984"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56" name="Picture 28"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1251"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57" name="Picture 29"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1786"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58" name="Picture 30"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2588"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59" name="Picture 31"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3389"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60" name="Picture 32"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5260"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61" name="Picture 33"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1518"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62" name="Picture 34"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2053"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63" name="Picture 35"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2855"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64" name="Picture 36"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3657"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65" name="Picture 37"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4191"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66" name="Picture 38"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2320"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67" name="Picture 39"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3122"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68" name="Picture 40"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3924"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69" name="Picture 41"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4459"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70" name="Picture 42"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4726"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74471" name="Picture 43" descr="diffimage"/>
            <p:cNvPicPr>
              <a:picLocks noChangeAspect="1" noChangeArrowheads="1"/>
            </p:cNvPicPr>
            <p:nvPr/>
          </p:nvPicPr>
          <p:blipFill>
            <a:blip r:embed="rId2">
              <a:lum bright="60000" contrast="-80000"/>
              <a:extLst>
                <a:ext uri="{28A0092B-C50C-407E-A947-70E740481C1C}">
                  <a14:useLocalDpi xmlns:a14="http://schemas.microsoft.com/office/drawing/2010/main" val="0"/>
                </a:ext>
              </a:extLst>
            </a:blip>
            <a:srcRect l="3178" t="6357" r="3178"/>
            <a:stretch>
              <a:fillRect/>
            </a:stretch>
          </p:blipFill>
          <p:spPr bwMode="auto">
            <a:xfrm>
              <a:off x="4993" y="3231"/>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sp>
        <p:nvSpPr>
          <p:cNvPr id="274446" name="Text Box 44"/>
          <p:cNvSpPr txBox="1">
            <a:spLocks noChangeArrowheads="1"/>
          </p:cNvSpPr>
          <p:nvPr/>
        </p:nvSpPr>
        <p:spPr bwMode="auto">
          <a:xfrm>
            <a:off x="0" y="1760538"/>
            <a:ext cx="99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1800">
                <a:solidFill>
                  <a:srgbClr val="000000"/>
                </a:solidFill>
              </a:rPr>
              <a:t>N</a:t>
            </a:r>
          </a:p>
          <a:p>
            <a:pPr algn="ctr" eaLnBrk="1" hangingPunct="1">
              <a:spcBef>
                <a:spcPct val="0"/>
              </a:spcBef>
              <a:buFontTx/>
              <a:buNone/>
            </a:pPr>
            <a:r>
              <a:rPr lang="en-US" altLang="en-US" sz="1800">
                <a:solidFill>
                  <a:srgbClr val="000000"/>
                </a:solidFill>
              </a:rPr>
              <a:t>photons</a:t>
            </a:r>
          </a:p>
        </p:txBody>
      </p:sp>
      <p:sp>
        <p:nvSpPr>
          <p:cNvPr id="274447" name="Text Box 45"/>
          <p:cNvSpPr txBox="1">
            <a:spLocks noChangeArrowheads="1"/>
          </p:cNvSpPr>
          <p:nvPr/>
        </p:nvSpPr>
        <p:spPr bwMode="auto">
          <a:xfrm>
            <a:off x="0" y="3716338"/>
            <a:ext cx="99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1800">
                <a:solidFill>
                  <a:srgbClr val="000000"/>
                </a:solidFill>
              </a:rPr>
              <a:t>N</a:t>
            </a:r>
          </a:p>
          <a:p>
            <a:pPr algn="ctr" eaLnBrk="1" hangingPunct="1">
              <a:spcBef>
                <a:spcPct val="0"/>
              </a:spcBef>
              <a:buFontTx/>
              <a:buNone/>
            </a:pPr>
            <a:r>
              <a:rPr lang="en-US" altLang="en-US" sz="1800">
                <a:solidFill>
                  <a:srgbClr val="000000"/>
                </a:solidFill>
              </a:rPr>
              <a:t>photons</a:t>
            </a:r>
          </a:p>
        </p:txBody>
      </p:sp>
      <p:sp>
        <p:nvSpPr>
          <p:cNvPr id="274448" name="Text Box 46"/>
          <p:cNvSpPr txBox="1">
            <a:spLocks noChangeArrowheads="1"/>
          </p:cNvSpPr>
          <p:nvPr/>
        </p:nvSpPr>
        <p:spPr bwMode="auto">
          <a:xfrm>
            <a:off x="0" y="5457825"/>
            <a:ext cx="99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1800">
                <a:solidFill>
                  <a:srgbClr val="000000"/>
                </a:solidFill>
              </a:rPr>
              <a:t>N</a:t>
            </a:r>
          </a:p>
          <a:p>
            <a:pPr algn="ctr" eaLnBrk="1" hangingPunct="1">
              <a:spcBef>
                <a:spcPct val="0"/>
              </a:spcBef>
              <a:buFontTx/>
              <a:buNone/>
            </a:pPr>
            <a:r>
              <a:rPr lang="en-US" altLang="en-US" sz="1800">
                <a:solidFill>
                  <a:srgbClr val="000000"/>
                </a:solidFill>
              </a:rPr>
              <a:t>photons</a:t>
            </a:r>
          </a:p>
        </p:txBody>
      </p:sp>
      <p:grpSp>
        <p:nvGrpSpPr>
          <p:cNvPr id="274449" name="Group 47"/>
          <p:cNvGrpSpPr>
            <a:grpSpLocks/>
          </p:cNvGrpSpPr>
          <p:nvPr/>
        </p:nvGrpSpPr>
        <p:grpSpPr bwMode="auto">
          <a:xfrm>
            <a:off x="1165225" y="1474788"/>
            <a:ext cx="7589838" cy="1377950"/>
            <a:chOff x="734" y="929"/>
            <a:chExt cx="4781" cy="868"/>
          </a:xfrm>
        </p:grpSpPr>
        <p:pic>
          <p:nvPicPr>
            <p:cNvPr id="274452" name="Picture 48" descr="diffimage"/>
            <p:cNvPicPr>
              <a:picLocks noChangeAspect="1" noChangeArrowheads="1"/>
            </p:cNvPicPr>
            <p:nvPr/>
          </p:nvPicPr>
          <p:blipFill>
            <a:blip r:embed="rId2">
              <a:lum bright="-60000"/>
              <a:extLst>
                <a:ext uri="{28A0092B-C50C-407E-A947-70E740481C1C}">
                  <a14:useLocalDpi xmlns:a14="http://schemas.microsoft.com/office/drawing/2010/main" val="0"/>
                </a:ext>
              </a:extLst>
            </a:blip>
            <a:srcRect l="3178" t="6357" r="3178"/>
            <a:stretch>
              <a:fillRect/>
            </a:stretch>
          </p:blipFill>
          <p:spPr bwMode="auto">
            <a:xfrm>
              <a:off x="734" y="942"/>
              <a:ext cx="275" cy="84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74453" name="AutoShape 49"/>
            <p:cNvSpPr>
              <a:spLocks noChangeArrowheads="1"/>
            </p:cNvSpPr>
            <p:nvPr/>
          </p:nvSpPr>
          <p:spPr bwMode="auto">
            <a:xfrm rot="-5400000">
              <a:off x="2836" y="-883"/>
              <a:ext cx="868" cy="449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90 w 21600"/>
                <a:gd name="T13" fmla="*/ 2179 h 21600"/>
                <a:gd name="T14" fmla="*/ 19410 w 21600"/>
                <a:gd name="T15" fmla="*/ 19421 h 21600"/>
              </a:gdLst>
              <a:ahLst/>
              <a:cxnLst>
                <a:cxn ang="T8">
                  <a:pos x="T0" y="T1"/>
                </a:cxn>
                <a:cxn ang="T9">
                  <a:pos x="T2" y="T3"/>
                </a:cxn>
                <a:cxn ang="T10">
                  <a:pos x="T4" y="T5"/>
                </a:cxn>
                <a:cxn ang="T11">
                  <a:pos x="T6" y="T7"/>
                </a:cxn>
              </a:cxnLst>
              <a:rect l="T12" t="T13" r="T14" b="T15"/>
              <a:pathLst>
                <a:path w="21600" h="21600">
                  <a:moveTo>
                    <a:pt x="0" y="0"/>
                  </a:moveTo>
                  <a:lnTo>
                    <a:pt x="756" y="21600"/>
                  </a:lnTo>
                  <a:lnTo>
                    <a:pt x="20844" y="21600"/>
                  </a:lnTo>
                  <a:lnTo>
                    <a:pt x="21600" y="0"/>
                  </a:lnTo>
                  <a:lnTo>
                    <a:pt x="0" y="0"/>
                  </a:lnTo>
                  <a:close/>
                </a:path>
              </a:pathLst>
            </a:cu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687026" name="Rectangle 50"/>
          <p:cNvSpPr>
            <a:spLocks noChangeArrowheads="1"/>
          </p:cNvSpPr>
          <p:nvPr/>
        </p:nvSpPr>
        <p:spPr bwMode="auto">
          <a:xfrm>
            <a:off x="3821113" y="1165225"/>
            <a:ext cx="3970337" cy="1966913"/>
          </a:xfrm>
          <a:prstGeom prst="rect">
            <a:avLst/>
          </a:prstGeom>
          <a:gradFill rotWithShape="1">
            <a:gsLst>
              <a:gs pos="0">
                <a:schemeClr val="bg1"/>
              </a:gs>
              <a:gs pos="100000">
                <a:schemeClr val="bg1">
                  <a:gamma/>
                  <a:shade val="46275"/>
                  <a:invGamma/>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solidFill>
                  <a:srgbClr val="000000"/>
                </a:solidFill>
                <a:cs typeface="+mn-cs"/>
              </a:rPr>
              <a:t>unacceptable</a:t>
            </a:r>
          </a:p>
          <a:p>
            <a:pPr algn="ctr">
              <a:defRPr/>
            </a:pPr>
            <a:r>
              <a:rPr lang="en-US">
                <a:solidFill>
                  <a:srgbClr val="000000"/>
                </a:solidFill>
                <a:cs typeface="+mn-cs"/>
              </a:rPr>
              <a:t>damage</a:t>
            </a:r>
          </a:p>
        </p:txBody>
      </p:sp>
      <p:sp>
        <p:nvSpPr>
          <p:cNvPr id="2687027" name="Rectangle 51"/>
          <p:cNvSpPr>
            <a:spLocks noChangeArrowheads="1"/>
          </p:cNvSpPr>
          <p:nvPr/>
        </p:nvSpPr>
        <p:spPr bwMode="auto">
          <a:xfrm>
            <a:off x="3886200" y="4840288"/>
            <a:ext cx="3970338" cy="1966912"/>
          </a:xfrm>
          <a:prstGeom prst="rect">
            <a:avLst/>
          </a:prstGeom>
          <a:gradFill rotWithShape="1">
            <a:gsLst>
              <a:gs pos="0">
                <a:schemeClr val="bg1"/>
              </a:gs>
              <a:gs pos="100000">
                <a:schemeClr val="bg1">
                  <a:gamma/>
                  <a:shade val="46275"/>
                  <a:invGamma/>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solidFill>
                  <a:srgbClr val="000000"/>
                </a:solidFill>
                <a:cs typeface="+mn-cs"/>
              </a:rPr>
              <a:t>unacceptable</a:t>
            </a:r>
          </a:p>
          <a:p>
            <a:pPr algn="ctr">
              <a:defRPr/>
            </a:pPr>
            <a:r>
              <a:rPr lang="en-US">
                <a:solidFill>
                  <a:srgbClr val="000000"/>
                </a:solidFill>
                <a:cs typeface="+mn-cs"/>
              </a:rPr>
              <a:t>read noise</a:t>
            </a:r>
          </a:p>
        </p:txBody>
      </p:sp>
    </p:spTree>
    <p:extLst>
      <p:ext uri="{BB962C8B-B14F-4D97-AF65-F5344CB8AC3E}">
        <p14:creationId xmlns:p14="http://schemas.microsoft.com/office/powerpoint/2010/main" val="3793510718"/>
      </p:ext>
    </p:extLst>
  </p:cSld>
  <p:clrMapOvr>
    <a:masterClrMapping/>
  </p:clrMapOvr>
  <p:transition spd="med"/>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0" y="0"/>
            <a:ext cx="9144000" cy="1427163"/>
          </a:xfrm>
        </p:spPr>
        <p:txBody>
          <a:bodyPr/>
          <a:lstStyle/>
          <a:p>
            <a:pPr eaLnBrk="1" hangingPunct="1"/>
            <a:r>
              <a:rPr lang="en-US" altLang="en-US" smtClean="0"/>
              <a:t>Data collection parameters:</a:t>
            </a:r>
          </a:p>
        </p:txBody>
      </p:sp>
      <p:sp>
        <p:nvSpPr>
          <p:cNvPr id="2902019" name="Rectangle 3"/>
          <p:cNvSpPr>
            <a:spLocks noGrp="1" noChangeArrowheads="1"/>
          </p:cNvSpPr>
          <p:nvPr>
            <p:ph type="body" idx="1"/>
          </p:nvPr>
        </p:nvSpPr>
        <p:spPr>
          <a:xfrm>
            <a:off x="457200" y="1392238"/>
            <a:ext cx="8686800" cy="5184775"/>
          </a:xfrm>
        </p:spPr>
        <p:txBody>
          <a:bodyPr/>
          <a:lstStyle/>
          <a:p>
            <a:pPr eaLnBrk="1" hangingPunct="1"/>
            <a:r>
              <a:rPr lang="en-US" altLang="en-US" sz="4000" smtClean="0"/>
              <a:t>16 crystals</a:t>
            </a:r>
          </a:p>
          <a:p>
            <a:pPr eaLnBrk="1" hangingPunct="1"/>
            <a:r>
              <a:rPr lang="en-US" altLang="en-US" sz="4000" smtClean="0"/>
              <a:t>360° each, inverse beam </a:t>
            </a:r>
          </a:p>
          <a:p>
            <a:pPr eaLnBrk="1" hangingPunct="1"/>
            <a:r>
              <a:rPr lang="en-US" altLang="en-US" sz="4000" smtClean="0"/>
              <a:t>7235 eV photon energy</a:t>
            </a:r>
          </a:p>
          <a:p>
            <a:pPr eaLnBrk="1" hangingPunct="1"/>
            <a:r>
              <a:rPr lang="en-US" altLang="en-US" sz="4000" smtClean="0"/>
              <a:t>&lt; 1 MGy per xtal</a:t>
            </a:r>
          </a:p>
          <a:p>
            <a:pPr eaLnBrk="1" hangingPunct="1"/>
            <a:r>
              <a:rPr lang="en-US" altLang="en-US" sz="4000" smtClean="0"/>
              <a:t>Australian Synchrotron MX1</a:t>
            </a:r>
          </a:p>
          <a:p>
            <a:pPr lvl="1" eaLnBrk="1" hangingPunct="1"/>
            <a:r>
              <a:rPr lang="en-US" altLang="en-US" sz="3600" smtClean="0"/>
              <a:t>35 kGy/s into 100 </a:t>
            </a:r>
            <a:r>
              <a:rPr lang="el-GR" altLang="en-US" sz="3600" smtClean="0"/>
              <a:t>μ</a:t>
            </a:r>
            <a:r>
              <a:rPr lang="en-US" altLang="en-US" sz="3600" smtClean="0"/>
              <a:t>m x 100 </a:t>
            </a:r>
            <a:r>
              <a:rPr lang="el-GR" altLang="en-US" sz="3600" smtClean="0"/>
              <a:t>μ</a:t>
            </a:r>
            <a:r>
              <a:rPr lang="en-US" altLang="en-US" sz="3600" smtClean="0"/>
              <a:t>m</a:t>
            </a:r>
          </a:p>
        </p:txBody>
      </p:sp>
    </p:spTree>
    <p:extLst>
      <p:ext uri="{BB962C8B-B14F-4D97-AF65-F5344CB8AC3E}">
        <p14:creationId xmlns:p14="http://schemas.microsoft.com/office/powerpoint/2010/main" val="146961189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9020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9020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90201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902019">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902019">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90201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Content Placeholder 2"/>
          <p:cNvSpPr>
            <a:spLocks noGrp="1"/>
          </p:cNvSpPr>
          <p:nvPr>
            <p:ph idx="1"/>
          </p:nvPr>
        </p:nvSpPr>
        <p:spPr>
          <a:xfrm>
            <a:off x="-147638" y="517525"/>
            <a:ext cx="10552113" cy="6492875"/>
          </a:xfrm>
        </p:spPr>
        <p:txBody>
          <a:bodyPr/>
          <a:lstStyle/>
          <a:p>
            <a:pPr marL="0" indent="0">
              <a:buFontTx/>
              <a:buNone/>
            </a:pPr>
            <a:r>
              <a:rPr lang="en-US" altLang="en-US" sz="1400" smtClean="0">
                <a:latin typeface="Courier New" pitchFamily="49" charset="0"/>
                <a:cs typeface="Courier New" pitchFamily="49" charset="0"/>
              </a:rPr>
              <a:t> RESOLUTION  COMPLETENESS R-FACTOR  I/SIGMA   R-meas  CC(1/2)  Anomal  SigAno   Nano</a:t>
            </a:r>
          </a:p>
          <a:p>
            <a:pPr marL="0" indent="0">
              <a:buFontTx/>
              <a:buNone/>
            </a:pPr>
            <a:r>
              <a:rPr lang="en-US" altLang="en-US" sz="1400" smtClean="0">
                <a:latin typeface="Courier New" pitchFamily="49" charset="0"/>
                <a:cs typeface="Courier New" pitchFamily="49" charset="0"/>
              </a:rPr>
              <a:t>   LIMIT        OF DATA   observed                              Corr</a:t>
            </a:r>
          </a:p>
          <a:p>
            <a:pPr marL="0" indent="0">
              <a:buFontTx/>
              <a:buNone/>
            </a:pPr>
            <a:endParaRPr lang="en-US" altLang="en-US" sz="1400" smtClean="0">
              <a:latin typeface="Courier New" pitchFamily="49" charset="0"/>
              <a:cs typeface="Courier New" pitchFamily="49" charset="0"/>
            </a:endParaRPr>
          </a:p>
          <a:p>
            <a:pPr marL="0" indent="0">
              <a:buFontTx/>
              <a:buNone/>
            </a:pPr>
            <a:r>
              <a:rPr lang="en-US" altLang="en-US" sz="1400" smtClean="0">
                <a:latin typeface="Courier New" pitchFamily="49" charset="0"/>
                <a:cs typeface="Courier New" pitchFamily="49" charset="0"/>
              </a:rPr>
              <a:t>     9.17         99.1%       3.9%   257.47     3.9%   100.0*    91*   5.024     450</a:t>
            </a:r>
          </a:p>
          <a:p>
            <a:pPr marL="0" indent="0">
              <a:buFontTx/>
              <a:buNone/>
            </a:pPr>
            <a:r>
              <a:rPr lang="en-US" altLang="en-US" sz="1400" smtClean="0">
                <a:latin typeface="Courier New" pitchFamily="49" charset="0"/>
                <a:cs typeface="Courier New" pitchFamily="49" charset="0"/>
              </a:rPr>
              <a:t>     6.49        100.0%       5.2%   214.33     5.2%   100.0*    86*   3.836     882</a:t>
            </a:r>
          </a:p>
          <a:p>
            <a:pPr marL="0" indent="0">
              <a:buFontTx/>
              <a:buNone/>
            </a:pPr>
            <a:r>
              <a:rPr lang="en-US" altLang="en-US" sz="1400" smtClean="0">
                <a:latin typeface="Courier New" pitchFamily="49" charset="0"/>
                <a:cs typeface="Courier New" pitchFamily="49" charset="0"/>
              </a:rPr>
              <a:t>     5.30        100.0%       7.2%   165.13     7.2%   100.0*    76*   3.257    1175</a:t>
            </a:r>
          </a:p>
          <a:p>
            <a:pPr marL="0" indent="0">
              <a:buFontTx/>
              <a:buNone/>
            </a:pPr>
            <a:r>
              <a:rPr lang="en-US" altLang="en-US" sz="1400" smtClean="0">
                <a:latin typeface="Courier New" pitchFamily="49" charset="0"/>
                <a:cs typeface="Courier New" pitchFamily="49" charset="0"/>
              </a:rPr>
              <a:t>     4.59        100.0%       7.2%   175.42     7.3%   100.0*    67*   2.589    1403</a:t>
            </a:r>
          </a:p>
          <a:p>
            <a:pPr marL="0" indent="0">
              <a:buFontTx/>
              <a:buNone/>
            </a:pPr>
            <a:r>
              <a:rPr lang="en-US" altLang="en-US" sz="1400" smtClean="0">
                <a:latin typeface="Courier New" pitchFamily="49" charset="0"/>
                <a:cs typeface="Courier New" pitchFamily="49" charset="0"/>
              </a:rPr>
              <a:t>     4.10         99.9%       7.7%   174.13     7.7%   100.0*    59*   2.264    1594</a:t>
            </a:r>
          </a:p>
          <a:p>
            <a:pPr marL="0" indent="0">
              <a:buFontTx/>
              <a:buNone/>
            </a:pPr>
            <a:r>
              <a:rPr lang="en-US" altLang="en-US" sz="1400" smtClean="0">
                <a:latin typeface="Courier New" pitchFamily="49" charset="0"/>
                <a:cs typeface="Courier New" pitchFamily="49" charset="0"/>
              </a:rPr>
              <a:t>     3.74         99.9%       9.4%   143.09     9.4%   100.0*    49*   1.953    1783</a:t>
            </a:r>
          </a:p>
          <a:p>
            <a:pPr marL="0" indent="0">
              <a:buFontTx/>
              <a:buNone/>
            </a:pPr>
            <a:r>
              <a:rPr lang="en-US" altLang="en-US" sz="1400" smtClean="0">
                <a:latin typeface="Courier New" pitchFamily="49" charset="0"/>
                <a:cs typeface="Courier New" pitchFamily="49" charset="0"/>
              </a:rPr>
              <a:t>     3.47        100.0%      11.2%   120.17    11.2%   100.0*    39*   1.696    1942</a:t>
            </a:r>
          </a:p>
          <a:p>
            <a:pPr marL="0" indent="0">
              <a:buFontTx/>
              <a:buNone/>
            </a:pPr>
            <a:r>
              <a:rPr lang="en-US" altLang="en-US" sz="1400" smtClean="0">
                <a:latin typeface="Courier New" pitchFamily="49" charset="0"/>
                <a:cs typeface="Courier New" pitchFamily="49" charset="0"/>
              </a:rPr>
              <a:t>     3.24        100.0%      14.1%    91.14    14.1%   100.0*    30*   1.333    2103</a:t>
            </a:r>
          </a:p>
          <a:p>
            <a:pPr marL="0" indent="0">
              <a:buFontTx/>
              <a:buNone/>
            </a:pPr>
            <a:r>
              <a:rPr lang="en-US" altLang="en-US" sz="1400" smtClean="0">
                <a:latin typeface="Courier New" pitchFamily="49" charset="0"/>
                <a:cs typeface="Courier New" pitchFamily="49" charset="0"/>
              </a:rPr>
              <a:t>     3.06         99.9%      19.5%    65.79    19.5%   100.0*    23*   1.117    2214</a:t>
            </a:r>
          </a:p>
          <a:p>
            <a:pPr marL="0" indent="0">
              <a:buFontTx/>
              <a:buNone/>
            </a:pPr>
            <a:r>
              <a:rPr lang="en-US" altLang="en-US" sz="1400" smtClean="0">
                <a:latin typeface="Courier New" pitchFamily="49" charset="0"/>
                <a:cs typeface="Courier New" pitchFamily="49" charset="0"/>
              </a:rPr>
              <a:t>     2.90         99.9%      29.0%    44.85    29.1%    99.9*    17*   1.008    2369</a:t>
            </a:r>
          </a:p>
          <a:p>
            <a:pPr marL="0" indent="0">
              <a:buFontTx/>
              <a:buNone/>
            </a:pPr>
            <a:r>
              <a:rPr lang="en-US" altLang="en-US" sz="1400" smtClean="0">
                <a:latin typeface="Courier New" pitchFamily="49" charset="0"/>
                <a:cs typeface="Courier New" pitchFamily="49" charset="0"/>
              </a:rPr>
              <a:t>     2.77         99.9%      40.5%    32.58    40.6%    99.8*    11*   0.901    2493</a:t>
            </a:r>
          </a:p>
          <a:p>
            <a:pPr marL="0" indent="0">
              <a:buFontTx/>
              <a:buNone/>
            </a:pPr>
            <a:r>
              <a:rPr lang="en-US" altLang="en-US" sz="1400" smtClean="0">
                <a:latin typeface="Courier New" pitchFamily="49" charset="0"/>
                <a:cs typeface="Courier New" pitchFamily="49" charset="0"/>
              </a:rPr>
              <a:t>     2.65         99.9%      52.8%    25.16    52.9%    99.8*    10*   0.866    2605</a:t>
            </a:r>
          </a:p>
          <a:p>
            <a:pPr marL="0" indent="0">
              <a:buFontTx/>
              <a:buNone/>
            </a:pPr>
            <a:r>
              <a:rPr lang="en-US" altLang="en-US" sz="1400" smtClean="0">
                <a:latin typeface="Courier New" pitchFamily="49" charset="0"/>
                <a:cs typeface="Courier New" pitchFamily="49" charset="0"/>
              </a:rPr>
              <a:t>     2.54        100.0%      67.4%    19.47    67.6%    99.6*     2    0.804    2705</a:t>
            </a:r>
          </a:p>
          <a:p>
            <a:pPr marL="0" indent="0">
              <a:buFontTx/>
              <a:buNone/>
            </a:pPr>
            <a:r>
              <a:rPr lang="en-US" altLang="en-US" sz="1400" smtClean="0">
                <a:latin typeface="Courier New" pitchFamily="49" charset="0"/>
                <a:cs typeface="Courier New" pitchFamily="49" charset="0"/>
              </a:rPr>
              <a:t>     2.45        100.0%      88.9%    14.58    89.2%    99.2*     4    0.831    2859</a:t>
            </a:r>
          </a:p>
          <a:p>
            <a:pPr marL="0" indent="0">
              <a:buFontTx/>
              <a:buNone/>
            </a:pPr>
            <a:r>
              <a:rPr lang="en-US" altLang="en-US" sz="1400" smtClean="0">
                <a:latin typeface="Courier New" pitchFamily="49" charset="0"/>
                <a:cs typeface="Courier New" pitchFamily="49" charset="0"/>
              </a:rPr>
              <a:t>     2.37        100.0%     109.3%     9.97   109.7%    98.1*     5    0.829    2925</a:t>
            </a:r>
          </a:p>
          <a:p>
            <a:pPr marL="0" indent="0">
              <a:buFontTx/>
              <a:buNone/>
            </a:pPr>
            <a:r>
              <a:rPr lang="en-US" altLang="en-US" sz="1400" smtClean="0">
                <a:latin typeface="Courier New" pitchFamily="49" charset="0"/>
                <a:cs typeface="Courier New" pitchFamily="49" charset="0"/>
              </a:rPr>
              <a:t>     2.29        100.0%     138.2%     6.87   138.9%    96.1*     1    0.760    3037</a:t>
            </a:r>
          </a:p>
          <a:p>
            <a:pPr marL="0" indent="0">
              <a:buFontTx/>
              <a:buNone/>
            </a:pPr>
            <a:r>
              <a:rPr lang="en-US" altLang="en-US" sz="1400" smtClean="0">
                <a:latin typeface="Courier New" pitchFamily="49" charset="0"/>
                <a:cs typeface="Courier New" pitchFamily="49" charset="0"/>
              </a:rPr>
              <a:t>     2.22        100.0%     197.1%     4.03   198.6%    83.5*    -1    0.721    3159</a:t>
            </a:r>
          </a:p>
          <a:p>
            <a:pPr marL="0" indent="0">
              <a:buFontTx/>
              <a:buNone/>
            </a:pPr>
            <a:r>
              <a:rPr lang="en-US" altLang="en-US" sz="1400" smtClean="0">
                <a:latin typeface="Courier New" pitchFamily="49" charset="0"/>
                <a:cs typeface="Courier New" pitchFamily="49" charset="0"/>
              </a:rPr>
              <a:t>     2.16        100.0%     227.3%     2.41   230.8%    46.9*    -1    0.677    3224</a:t>
            </a:r>
          </a:p>
          <a:p>
            <a:pPr marL="0" indent="0">
              <a:buFontTx/>
              <a:buNone/>
            </a:pPr>
            <a:r>
              <a:rPr lang="en-US" altLang="en-US" sz="1400" smtClean="0">
                <a:latin typeface="Courier New" pitchFamily="49" charset="0"/>
                <a:cs typeface="Courier New" pitchFamily="49" charset="0"/>
              </a:rPr>
              <a:t>     2.10         61.2%     154.4%     1.28   163.6%    47.0*    -2    0.660    1999</a:t>
            </a:r>
          </a:p>
          <a:p>
            <a:pPr marL="0" indent="0">
              <a:buFontTx/>
              <a:buNone/>
            </a:pPr>
            <a:r>
              <a:rPr lang="en-US" altLang="en-US" sz="1400" smtClean="0">
                <a:latin typeface="Courier New" pitchFamily="49" charset="0"/>
                <a:cs typeface="Courier New" pitchFamily="49" charset="0"/>
              </a:rPr>
              <a:t>     2.05         47.9%     170.1%     0.68   196.5%    25.7*     3    0.629    1578</a:t>
            </a:r>
          </a:p>
          <a:p>
            <a:pPr marL="0" indent="0">
              <a:buFontTx/>
              <a:buNone/>
            </a:pPr>
            <a:r>
              <a:rPr lang="en-US" altLang="en-US" sz="1400" smtClean="0">
                <a:latin typeface="Courier New" pitchFamily="49" charset="0"/>
                <a:cs typeface="Courier New" pitchFamily="49" charset="0"/>
              </a:rPr>
              <a:t>    total         93.3%      15.7%    54.30    15.8%   100.0*    12*   1.217   42499</a:t>
            </a:r>
          </a:p>
          <a:p>
            <a:pPr marL="0" indent="0">
              <a:buFontTx/>
              <a:buNone/>
            </a:pPr>
            <a:endParaRPr lang="en-US" altLang="en-US" sz="1400" smtClean="0">
              <a:latin typeface="Courier New" pitchFamily="49" charset="0"/>
              <a:cs typeface="Courier New" pitchFamily="49" charset="0"/>
            </a:endParaRPr>
          </a:p>
        </p:txBody>
      </p:sp>
      <p:sp>
        <p:nvSpPr>
          <p:cNvPr id="39939" name="TextBox 3"/>
          <p:cNvSpPr txBox="1">
            <a:spLocks noChangeArrowheads="1"/>
          </p:cNvSpPr>
          <p:nvPr/>
        </p:nvSpPr>
        <p:spPr bwMode="auto">
          <a:xfrm>
            <a:off x="115888" y="-14288"/>
            <a:ext cx="8901112"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200">
                <a:solidFill>
                  <a:srgbClr val="000000"/>
                </a:solidFill>
                <a:cs typeface="Arial" pitchFamily="34" charset="0"/>
              </a:rPr>
              <a:t>140-fold multiplicity: 16 crystals,  360° each,  inverse beam,   7235 eV</a:t>
            </a:r>
          </a:p>
        </p:txBody>
      </p:sp>
    </p:spTree>
    <p:extLst>
      <p:ext uri="{BB962C8B-B14F-4D97-AF65-F5344CB8AC3E}">
        <p14:creationId xmlns:p14="http://schemas.microsoft.com/office/powerpoint/2010/main" val="3596118041"/>
      </p:ext>
    </p:extLst>
  </p:cSld>
  <p:clrMapOvr>
    <a:masterClrMapping/>
  </p:clrMapOvr>
  <p:transition spd="slow"/>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nvGrpSpPr>
        <p:grpSpPr bwMode="auto">
          <a:xfrm>
            <a:off x="0" y="2782888"/>
            <a:ext cx="5018088" cy="1319212"/>
            <a:chOff x="-1194" y="2058"/>
            <a:chExt cx="3161" cy="831"/>
          </a:xfrm>
        </p:grpSpPr>
        <p:grpSp>
          <p:nvGrpSpPr>
            <p:cNvPr id="53281" name="Group 3"/>
            <p:cNvGrpSpPr>
              <a:grpSpLocks/>
            </p:cNvGrpSpPr>
            <p:nvPr/>
          </p:nvGrpSpPr>
          <p:grpSpPr bwMode="auto">
            <a:xfrm>
              <a:off x="-1194" y="2273"/>
              <a:ext cx="370" cy="369"/>
              <a:chOff x="362" y="2318"/>
              <a:chExt cx="370" cy="369"/>
            </a:xfrm>
          </p:grpSpPr>
          <p:sp>
            <p:nvSpPr>
              <p:cNvPr id="53303" name="Freeform 4"/>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304" name="Freeform 5"/>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82" name="Group 6"/>
            <p:cNvGrpSpPr>
              <a:grpSpLocks/>
            </p:cNvGrpSpPr>
            <p:nvPr/>
          </p:nvGrpSpPr>
          <p:grpSpPr bwMode="auto">
            <a:xfrm>
              <a:off x="-826" y="2273"/>
              <a:ext cx="370" cy="369"/>
              <a:chOff x="362" y="2318"/>
              <a:chExt cx="370" cy="369"/>
            </a:xfrm>
          </p:grpSpPr>
          <p:sp>
            <p:nvSpPr>
              <p:cNvPr id="53301" name="Freeform 7"/>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302" name="Freeform 8"/>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83" name="Group 9"/>
            <p:cNvGrpSpPr>
              <a:grpSpLocks/>
            </p:cNvGrpSpPr>
            <p:nvPr/>
          </p:nvGrpSpPr>
          <p:grpSpPr bwMode="auto">
            <a:xfrm>
              <a:off x="-458" y="2273"/>
              <a:ext cx="370" cy="369"/>
              <a:chOff x="362" y="2318"/>
              <a:chExt cx="370" cy="369"/>
            </a:xfrm>
          </p:grpSpPr>
          <p:sp>
            <p:nvSpPr>
              <p:cNvPr id="53299" name="Freeform 10"/>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300" name="Freeform 11"/>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84" name="Group 12"/>
            <p:cNvGrpSpPr>
              <a:grpSpLocks/>
            </p:cNvGrpSpPr>
            <p:nvPr/>
          </p:nvGrpSpPr>
          <p:grpSpPr bwMode="auto">
            <a:xfrm>
              <a:off x="-90" y="2273"/>
              <a:ext cx="370" cy="369"/>
              <a:chOff x="362" y="2318"/>
              <a:chExt cx="370" cy="369"/>
            </a:xfrm>
          </p:grpSpPr>
          <p:sp>
            <p:nvSpPr>
              <p:cNvPr id="53297" name="Freeform 13"/>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98" name="Freeform 14"/>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85" name="Group 15"/>
            <p:cNvGrpSpPr>
              <a:grpSpLocks/>
            </p:cNvGrpSpPr>
            <p:nvPr/>
          </p:nvGrpSpPr>
          <p:grpSpPr bwMode="auto">
            <a:xfrm>
              <a:off x="278" y="2273"/>
              <a:ext cx="370" cy="369"/>
              <a:chOff x="362" y="2318"/>
              <a:chExt cx="370" cy="369"/>
            </a:xfrm>
          </p:grpSpPr>
          <p:sp>
            <p:nvSpPr>
              <p:cNvPr id="53295" name="Freeform 16"/>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96" name="Freeform 17"/>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86" name="Group 18"/>
            <p:cNvGrpSpPr>
              <a:grpSpLocks/>
            </p:cNvGrpSpPr>
            <p:nvPr/>
          </p:nvGrpSpPr>
          <p:grpSpPr bwMode="auto">
            <a:xfrm>
              <a:off x="646" y="2273"/>
              <a:ext cx="370" cy="369"/>
              <a:chOff x="362" y="2318"/>
              <a:chExt cx="370" cy="369"/>
            </a:xfrm>
          </p:grpSpPr>
          <p:sp>
            <p:nvSpPr>
              <p:cNvPr id="53293" name="Freeform 19"/>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94" name="Freeform 20"/>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87" name="Group 21"/>
            <p:cNvGrpSpPr>
              <a:grpSpLocks/>
            </p:cNvGrpSpPr>
            <p:nvPr/>
          </p:nvGrpSpPr>
          <p:grpSpPr bwMode="auto">
            <a:xfrm>
              <a:off x="1014" y="2273"/>
              <a:ext cx="370" cy="369"/>
              <a:chOff x="362" y="2318"/>
              <a:chExt cx="370" cy="369"/>
            </a:xfrm>
          </p:grpSpPr>
          <p:sp>
            <p:nvSpPr>
              <p:cNvPr id="53291" name="Freeform 22"/>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92" name="Freeform 23"/>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53288" name="Freeform 24"/>
            <p:cNvSpPr>
              <a:spLocks/>
            </p:cNvSpPr>
            <p:nvPr/>
          </p:nvSpPr>
          <p:spPr bwMode="auto">
            <a:xfrm>
              <a:off x="1382" y="2454"/>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89" name="Freeform 25"/>
            <p:cNvSpPr>
              <a:spLocks/>
            </p:cNvSpPr>
            <p:nvPr/>
          </p:nvSpPr>
          <p:spPr bwMode="auto">
            <a:xfrm rot="10800000">
              <a:off x="1567" y="2273"/>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90" name="Rectangle 26"/>
            <p:cNvSpPr>
              <a:spLocks noChangeArrowheads="1"/>
            </p:cNvSpPr>
            <p:nvPr/>
          </p:nvSpPr>
          <p:spPr bwMode="auto">
            <a:xfrm>
              <a:off x="1661" y="2058"/>
              <a:ext cx="306" cy="83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
        <p:nvSpPr>
          <p:cNvPr id="53251" name="Rectangle 27"/>
          <p:cNvSpPr>
            <a:spLocks noGrp="1" noChangeArrowheads="1"/>
          </p:cNvSpPr>
          <p:nvPr>
            <p:ph type="title"/>
          </p:nvPr>
        </p:nvSpPr>
        <p:spPr/>
        <p:txBody>
          <a:bodyPr/>
          <a:lstStyle/>
          <a:p>
            <a:pPr eaLnBrk="1" hangingPunct="1"/>
            <a:r>
              <a:rPr lang="en-US" altLang="en-US" smtClean="0"/>
              <a:t>Elastic scattering</a:t>
            </a:r>
          </a:p>
        </p:txBody>
      </p:sp>
      <p:sp>
        <p:nvSpPr>
          <p:cNvPr id="53252" name="Oval 28"/>
          <p:cNvSpPr>
            <a:spLocks noChangeArrowheads="1"/>
          </p:cNvSpPr>
          <p:nvPr/>
        </p:nvSpPr>
        <p:spPr bwMode="auto">
          <a:xfrm>
            <a:off x="2800350"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3253" name="Oval 29"/>
          <p:cNvSpPr>
            <a:spLocks noChangeArrowheads="1"/>
          </p:cNvSpPr>
          <p:nvPr/>
        </p:nvSpPr>
        <p:spPr bwMode="auto">
          <a:xfrm rot="-34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3254" name="Oval 30"/>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3255" name="Oval 31"/>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nvGrpSpPr>
          <p:cNvPr id="53256" name="Group 32"/>
          <p:cNvGrpSpPr>
            <a:grpSpLocks/>
          </p:cNvGrpSpPr>
          <p:nvPr/>
        </p:nvGrpSpPr>
        <p:grpSpPr bwMode="auto">
          <a:xfrm rot="-2052048">
            <a:off x="4125913" y="1389063"/>
            <a:ext cx="5018087" cy="1319212"/>
            <a:chOff x="-1194" y="2058"/>
            <a:chExt cx="3161" cy="831"/>
          </a:xfrm>
        </p:grpSpPr>
        <p:grpSp>
          <p:nvGrpSpPr>
            <p:cNvPr id="53257" name="Group 33"/>
            <p:cNvGrpSpPr>
              <a:grpSpLocks/>
            </p:cNvGrpSpPr>
            <p:nvPr/>
          </p:nvGrpSpPr>
          <p:grpSpPr bwMode="auto">
            <a:xfrm>
              <a:off x="-1194" y="2273"/>
              <a:ext cx="370" cy="369"/>
              <a:chOff x="362" y="2318"/>
              <a:chExt cx="370" cy="369"/>
            </a:xfrm>
          </p:grpSpPr>
          <p:sp>
            <p:nvSpPr>
              <p:cNvPr id="53279" name="Freeform 34"/>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80" name="Freeform 35"/>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58" name="Group 36"/>
            <p:cNvGrpSpPr>
              <a:grpSpLocks/>
            </p:cNvGrpSpPr>
            <p:nvPr/>
          </p:nvGrpSpPr>
          <p:grpSpPr bwMode="auto">
            <a:xfrm>
              <a:off x="-826" y="2273"/>
              <a:ext cx="370" cy="369"/>
              <a:chOff x="362" y="2318"/>
              <a:chExt cx="370" cy="369"/>
            </a:xfrm>
          </p:grpSpPr>
          <p:sp>
            <p:nvSpPr>
              <p:cNvPr id="53277" name="Freeform 37"/>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78" name="Freeform 38"/>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59" name="Group 39"/>
            <p:cNvGrpSpPr>
              <a:grpSpLocks/>
            </p:cNvGrpSpPr>
            <p:nvPr/>
          </p:nvGrpSpPr>
          <p:grpSpPr bwMode="auto">
            <a:xfrm>
              <a:off x="-458" y="2273"/>
              <a:ext cx="370" cy="369"/>
              <a:chOff x="362" y="2318"/>
              <a:chExt cx="370" cy="369"/>
            </a:xfrm>
          </p:grpSpPr>
          <p:sp>
            <p:nvSpPr>
              <p:cNvPr id="53275" name="Freeform 40"/>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76" name="Freeform 41"/>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60" name="Group 42"/>
            <p:cNvGrpSpPr>
              <a:grpSpLocks/>
            </p:cNvGrpSpPr>
            <p:nvPr/>
          </p:nvGrpSpPr>
          <p:grpSpPr bwMode="auto">
            <a:xfrm>
              <a:off x="-90" y="2273"/>
              <a:ext cx="370" cy="369"/>
              <a:chOff x="362" y="2318"/>
              <a:chExt cx="370" cy="369"/>
            </a:xfrm>
          </p:grpSpPr>
          <p:sp>
            <p:nvSpPr>
              <p:cNvPr id="53273" name="Freeform 43"/>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74" name="Freeform 44"/>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61" name="Group 45"/>
            <p:cNvGrpSpPr>
              <a:grpSpLocks/>
            </p:cNvGrpSpPr>
            <p:nvPr/>
          </p:nvGrpSpPr>
          <p:grpSpPr bwMode="auto">
            <a:xfrm>
              <a:off x="278" y="2273"/>
              <a:ext cx="370" cy="369"/>
              <a:chOff x="362" y="2318"/>
              <a:chExt cx="370" cy="369"/>
            </a:xfrm>
          </p:grpSpPr>
          <p:sp>
            <p:nvSpPr>
              <p:cNvPr id="53271" name="Freeform 46"/>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72" name="Freeform 47"/>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62" name="Group 48"/>
            <p:cNvGrpSpPr>
              <a:grpSpLocks/>
            </p:cNvGrpSpPr>
            <p:nvPr/>
          </p:nvGrpSpPr>
          <p:grpSpPr bwMode="auto">
            <a:xfrm>
              <a:off x="646" y="2273"/>
              <a:ext cx="370" cy="369"/>
              <a:chOff x="362" y="2318"/>
              <a:chExt cx="370" cy="369"/>
            </a:xfrm>
          </p:grpSpPr>
          <p:sp>
            <p:nvSpPr>
              <p:cNvPr id="53269" name="Freeform 49"/>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70" name="Freeform 50"/>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3263" name="Group 51"/>
            <p:cNvGrpSpPr>
              <a:grpSpLocks/>
            </p:cNvGrpSpPr>
            <p:nvPr/>
          </p:nvGrpSpPr>
          <p:grpSpPr bwMode="auto">
            <a:xfrm>
              <a:off x="1014" y="2273"/>
              <a:ext cx="370" cy="369"/>
              <a:chOff x="362" y="2318"/>
              <a:chExt cx="370" cy="369"/>
            </a:xfrm>
          </p:grpSpPr>
          <p:sp>
            <p:nvSpPr>
              <p:cNvPr id="53267" name="Freeform 52"/>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68" name="Freeform 53"/>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53264" name="Freeform 54"/>
            <p:cNvSpPr>
              <a:spLocks/>
            </p:cNvSpPr>
            <p:nvPr/>
          </p:nvSpPr>
          <p:spPr bwMode="auto">
            <a:xfrm>
              <a:off x="1382" y="2454"/>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65" name="Freeform 55"/>
            <p:cNvSpPr>
              <a:spLocks/>
            </p:cNvSpPr>
            <p:nvPr/>
          </p:nvSpPr>
          <p:spPr bwMode="auto">
            <a:xfrm rot="10800000">
              <a:off x="1567" y="2273"/>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3266" name="Rectangle 56"/>
            <p:cNvSpPr>
              <a:spLocks noChangeArrowheads="1"/>
            </p:cNvSpPr>
            <p:nvPr/>
          </p:nvSpPr>
          <p:spPr bwMode="auto">
            <a:xfrm>
              <a:off x="1661" y="2058"/>
              <a:ext cx="306" cy="83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Tree>
    <p:extLst>
      <p:ext uri="{BB962C8B-B14F-4D97-AF65-F5344CB8AC3E}">
        <p14:creationId xmlns:p14="http://schemas.microsoft.com/office/powerpoint/2010/main" val="2135020571"/>
      </p:ext>
    </p:extLst>
  </p:cSld>
  <p:clrMapOvr>
    <a:masterClrMapping/>
  </p:clrMapOvr>
  <p:transition spd="slow">
    <p:wipe dir="r"/>
  </p:transition>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3"/>
          <p:cNvPicPr>
            <a:picLocks noChangeAspect="1"/>
          </p:cNvPicPr>
          <p:nvPr/>
        </p:nvPicPr>
        <p:blipFill>
          <a:blip r:embed="rId2">
            <a:extLst>
              <a:ext uri="{28A0092B-C50C-407E-A947-70E740481C1C}">
                <a14:useLocalDpi xmlns:a14="http://schemas.microsoft.com/office/drawing/2010/main" val="0"/>
              </a:ext>
            </a:extLst>
          </a:blip>
          <a:srcRect t="14851" b="-14851"/>
          <a:stretch>
            <a:fillRect/>
          </a:stretch>
        </p:blipFill>
        <p:spPr bwMode="auto">
          <a:xfrm>
            <a:off x="0" y="1189038"/>
            <a:ext cx="9144000" cy="800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3" name="Title 1"/>
          <p:cNvSpPr>
            <a:spLocks noGrp="1"/>
          </p:cNvSpPr>
          <p:nvPr>
            <p:ph type="title"/>
          </p:nvPr>
        </p:nvSpPr>
        <p:spPr>
          <a:xfrm>
            <a:off x="457200" y="11113"/>
            <a:ext cx="8229600" cy="1143000"/>
          </a:xfrm>
        </p:spPr>
        <p:txBody>
          <a:bodyPr/>
          <a:lstStyle/>
          <a:p>
            <a:r>
              <a:rPr lang="en-US" altLang="en-US" smtClean="0"/>
              <a:t>140-fold multiplicity</a:t>
            </a:r>
          </a:p>
        </p:txBody>
      </p:sp>
      <p:sp>
        <p:nvSpPr>
          <p:cNvPr id="40964" name="TextBox 6"/>
          <p:cNvSpPr txBox="1">
            <a:spLocks noChangeArrowheads="1"/>
          </p:cNvSpPr>
          <p:nvPr/>
        </p:nvSpPr>
        <p:spPr bwMode="auto">
          <a:xfrm>
            <a:off x="2397125" y="2951163"/>
            <a:ext cx="9064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800">
                <a:solidFill>
                  <a:srgbClr val="000000"/>
                </a:solidFill>
                <a:cs typeface="Arial" pitchFamily="34" charset="0"/>
              </a:rPr>
              <a:t>18 </a:t>
            </a:r>
            <a:r>
              <a:rPr lang="el-GR" altLang="en-US" sz="2800">
                <a:solidFill>
                  <a:srgbClr val="000000"/>
                </a:solidFill>
                <a:cs typeface="Arial" pitchFamily="34" charset="0"/>
              </a:rPr>
              <a:t>σ</a:t>
            </a:r>
            <a:endParaRPr lang="en-US" altLang="en-US" sz="2800" baseline="-25000">
              <a:solidFill>
                <a:srgbClr val="000000"/>
              </a:solidFill>
              <a:cs typeface="Arial" pitchFamily="34" charset="0"/>
            </a:endParaRPr>
          </a:p>
        </p:txBody>
      </p:sp>
      <p:sp>
        <p:nvSpPr>
          <p:cNvPr id="40965" name="TextBox 7"/>
          <p:cNvSpPr txBox="1">
            <a:spLocks noChangeArrowheads="1"/>
          </p:cNvSpPr>
          <p:nvPr/>
        </p:nvSpPr>
        <p:spPr bwMode="auto">
          <a:xfrm>
            <a:off x="3827463" y="6105525"/>
            <a:ext cx="53165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r" eaLnBrk="1" hangingPunct="1">
              <a:spcBef>
                <a:spcPct val="0"/>
              </a:spcBef>
              <a:buFontTx/>
              <a:buNone/>
            </a:pPr>
            <a:r>
              <a:rPr lang="en-US" altLang="en-US" sz="2400">
                <a:solidFill>
                  <a:srgbClr val="000000"/>
                </a:solidFill>
                <a:cs typeface="Arial" pitchFamily="34" charset="0"/>
              </a:rPr>
              <a:t>Phased anomalous difference Fourier</a:t>
            </a:r>
          </a:p>
        </p:txBody>
      </p:sp>
      <p:sp>
        <p:nvSpPr>
          <p:cNvPr id="40966" name="TextBox 8"/>
          <p:cNvSpPr txBox="1">
            <a:spLocks noChangeArrowheads="1"/>
          </p:cNvSpPr>
          <p:nvPr/>
        </p:nvSpPr>
        <p:spPr bwMode="auto">
          <a:xfrm>
            <a:off x="5181600" y="3103563"/>
            <a:ext cx="9064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800">
                <a:solidFill>
                  <a:srgbClr val="000000"/>
                </a:solidFill>
                <a:cs typeface="Arial" pitchFamily="34" charset="0"/>
              </a:rPr>
              <a:t>16 </a:t>
            </a:r>
            <a:r>
              <a:rPr lang="el-GR" altLang="en-US" sz="2800">
                <a:solidFill>
                  <a:srgbClr val="000000"/>
                </a:solidFill>
                <a:cs typeface="Arial" pitchFamily="34" charset="0"/>
              </a:rPr>
              <a:t>σ</a:t>
            </a:r>
            <a:endParaRPr lang="en-US" altLang="en-US" sz="2800" baseline="-25000">
              <a:solidFill>
                <a:srgbClr val="000000"/>
              </a:solidFill>
              <a:cs typeface="Arial" pitchFamily="34" charset="0"/>
            </a:endParaRPr>
          </a:p>
        </p:txBody>
      </p:sp>
    </p:spTree>
    <p:extLst>
      <p:ext uri="{BB962C8B-B14F-4D97-AF65-F5344CB8AC3E}">
        <p14:creationId xmlns:p14="http://schemas.microsoft.com/office/powerpoint/2010/main" val="1483844175"/>
      </p:ext>
    </p:extLst>
  </p:cSld>
  <p:clrMapOvr>
    <a:masterClrMapping/>
  </p:clrMapOvr>
  <p:transition spd="slow"/>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2"/>
          <p:cNvPicPr>
            <a:picLocks noChangeAspect="1"/>
          </p:cNvPicPr>
          <p:nvPr/>
        </p:nvPicPr>
        <p:blipFill>
          <a:blip r:embed="rId2">
            <a:extLst>
              <a:ext uri="{28A0092B-C50C-407E-A947-70E740481C1C}">
                <a14:useLocalDpi xmlns:a14="http://schemas.microsoft.com/office/drawing/2010/main" val="0"/>
              </a:ext>
            </a:extLst>
          </a:blip>
          <a:srcRect t="11322"/>
          <a:stretch>
            <a:fillRect/>
          </a:stretch>
        </p:blipFill>
        <p:spPr bwMode="auto">
          <a:xfrm>
            <a:off x="0" y="1204913"/>
            <a:ext cx="9144000" cy="709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Title 1"/>
          <p:cNvSpPr>
            <a:spLocks noGrp="1"/>
          </p:cNvSpPr>
          <p:nvPr>
            <p:ph type="title"/>
          </p:nvPr>
        </p:nvSpPr>
        <p:spPr>
          <a:xfrm>
            <a:off x="457200" y="11113"/>
            <a:ext cx="8229600" cy="1143000"/>
          </a:xfrm>
        </p:spPr>
        <p:txBody>
          <a:bodyPr/>
          <a:lstStyle/>
          <a:p>
            <a:r>
              <a:rPr lang="en-US" altLang="en-US" smtClean="0"/>
              <a:t>140-fold multiplicity</a:t>
            </a:r>
          </a:p>
        </p:txBody>
      </p:sp>
      <p:sp>
        <p:nvSpPr>
          <p:cNvPr id="41988" name="TextBox 6"/>
          <p:cNvSpPr txBox="1">
            <a:spLocks noChangeArrowheads="1"/>
          </p:cNvSpPr>
          <p:nvPr/>
        </p:nvSpPr>
        <p:spPr bwMode="auto">
          <a:xfrm rot="465098">
            <a:off x="5348288" y="2509838"/>
            <a:ext cx="18653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800">
                <a:solidFill>
                  <a:srgbClr val="000000"/>
                </a:solidFill>
                <a:cs typeface="Arial" pitchFamily="34" charset="0"/>
              </a:rPr>
              <a:t>15</a:t>
            </a:r>
            <a:r>
              <a:rPr lang="el-GR" altLang="en-US" sz="2800">
                <a:solidFill>
                  <a:srgbClr val="000000"/>
                </a:solidFill>
                <a:cs typeface="Arial" pitchFamily="34" charset="0"/>
              </a:rPr>
              <a:t>σ </a:t>
            </a:r>
            <a:r>
              <a:rPr lang="en-US" altLang="en-US" sz="2800">
                <a:solidFill>
                  <a:srgbClr val="000000"/>
                </a:solidFill>
                <a:cs typeface="Arial" pitchFamily="34" charset="0"/>
              </a:rPr>
              <a:t>= PO</a:t>
            </a:r>
            <a:r>
              <a:rPr lang="en-US" altLang="en-US" sz="2800" baseline="-25000">
                <a:solidFill>
                  <a:srgbClr val="000000"/>
                </a:solidFill>
                <a:cs typeface="Arial" pitchFamily="34" charset="0"/>
              </a:rPr>
              <a:t>4</a:t>
            </a:r>
          </a:p>
        </p:txBody>
      </p:sp>
      <p:sp>
        <p:nvSpPr>
          <p:cNvPr id="41989" name="TextBox 7"/>
          <p:cNvSpPr txBox="1">
            <a:spLocks noChangeArrowheads="1"/>
          </p:cNvSpPr>
          <p:nvPr/>
        </p:nvSpPr>
        <p:spPr bwMode="auto">
          <a:xfrm>
            <a:off x="3827463" y="6105525"/>
            <a:ext cx="53165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r" eaLnBrk="1" hangingPunct="1">
              <a:spcBef>
                <a:spcPct val="0"/>
              </a:spcBef>
              <a:buFontTx/>
              <a:buNone/>
            </a:pPr>
            <a:r>
              <a:rPr lang="en-US" altLang="en-US" sz="2400">
                <a:solidFill>
                  <a:srgbClr val="000000"/>
                </a:solidFill>
                <a:cs typeface="Arial" pitchFamily="34" charset="0"/>
              </a:rPr>
              <a:t>Phased anomalous difference Fourier</a:t>
            </a:r>
          </a:p>
        </p:txBody>
      </p:sp>
    </p:spTree>
    <p:extLst>
      <p:ext uri="{BB962C8B-B14F-4D97-AF65-F5344CB8AC3E}">
        <p14:creationId xmlns:p14="http://schemas.microsoft.com/office/powerpoint/2010/main" val="731178197"/>
      </p:ext>
    </p:extLst>
  </p:cSld>
  <p:clrMapOvr>
    <a:masterClrMapping/>
  </p:clrMapOvr>
  <p:transition spd="slow"/>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6"/>
          <p:cNvPicPr>
            <a:picLocks noChangeAspect="1"/>
          </p:cNvPicPr>
          <p:nvPr/>
        </p:nvPicPr>
        <p:blipFill>
          <a:blip r:embed="rId2">
            <a:extLst>
              <a:ext uri="{28A0092B-C50C-407E-A947-70E740481C1C}">
                <a14:useLocalDpi xmlns:a14="http://schemas.microsoft.com/office/drawing/2010/main" val="0"/>
              </a:ext>
            </a:extLst>
          </a:blip>
          <a:srcRect t="14897" b="-313"/>
          <a:stretch>
            <a:fillRect/>
          </a:stretch>
        </p:blipFill>
        <p:spPr bwMode="auto">
          <a:xfrm>
            <a:off x="0" y="1189038"/>
            <a:ext cx="9144000" cy="683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Title 1"/>
          <p:cNvSpPr>
            <a:spLocks noGrp="1"/>
          </p:cNvSpPr>
          <p:nvPr>
            <p:ph type="title"/>
          </p:nvPr>
        </p:nvSpPr>
        <p:spPr>
          <a:xfrm>
            <a:off x="457200" y="11113"/>
            <a:ext cx="8229600" cy="1143000"/>
          </a:xfrm>
        </p:spPr>
        <p:txBody>
          <a:bodyPr/>
          <a:lstStyle/>
          <a:p>
            <a:r>
              <a:rPr lang="en-US" altLang="en-US" smtClean="0"/>
              <a:t>140-fold multiplicity</a:t>
            </a:r>
          </a:p>
        </p:txBody>
      </p:sp>
      <p:sp>
        <p:nvSpPr>
          <p:cNvPr id="43012" name="TextBox 5"/>
          <p:cNvSpPr txBox="1">
            <a:spLocks noChangeArrowheads="1"/>
          </p:cNvSpPr>
          <p:nvPr/>
        </p:nvSpPr>
        <p:spPr bwMode="auto">
          <a:xfrm>
            <a:off x="3435350" y="4605338"/>
            <a:ext cx="19256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800">
                <a:solidFill>
                  <a:srgbClr val="000000"/>
                </a:solidFill>
                <a:cs typeface="Arial" pitchFamily="34" charset="0"/>
              </a:rPr>
              <a:t>~2</a:t>
            </a:r>
            <a:r>
              <a:rPr lang="el-GR" altLang="en-US" sz="2800">
                <a:solidFill>
                  <a:srgbClr val="000000"/>
                </a:solidFill>
                <a:cs typeface="Arial" pitchFamily="34" charset="0"/>
              </a:rPr>
              <a:t>σ</a:t>
            </a:r>
            <a:r>
              <a:rPr lang="en-US" altLang="en-US" sz="2800">
                <a:solidFill>
                  <a:srgbClr val="000000"/>
                </a:solidFill>
                <a:cs typeface="Arial" pitchFamily="34" charset="0"/>
              </a:rPr>
              <a:t> = Mg?</a:t>
            </a:r>
          </a:p>
        </p:txBody>
      </p:sp>
      <p:sp>
        <p:nvSpPr>
          <p:cNvPr id="43013" name="TextBox 7"/>
          <p:cNvSpPr txBox="1">
            <a:spLocks noChangeArrowheads="1"/>
          </p:cNvSpPr>
          <p:nvPr/>
        </p:nvSpPr>
        <p:spPr bwMode="auto">
          <a:xfrm>
            <a:off x="3827463" y="6105525"/>
            <a:ext cx="5316537"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r" eaLnBrk="1" hangingPunct="1">
              <a:spcBef>
                <a:spcPct val="0"/>
              </a:spcBef>
              <a:buFontTx/>
              <a:buNone/>
            </a:pPr>
            <a:r>
              <a:rPr lang="en-US" altLang="en-US" sz="2400">
                <a:solidFill>
                  <a:srgbClr val="000000"/>
                </a:solidFill>
                <a:cs typeface="Arial" pitchFamily="34" charset="0"/>
              </a:rPr>
              <a:t>Phased anomalous difference Fourier</a:t>
            </a:r>
          </a:p>
        </p:txBody>
      </p:sp>
    </p:spTree>
    <p:extLst>
      <p:ext uri="{BB962C8B-B14F-4D97-AF65-F5344CB8AC3E}">
        <p14:creationId xmlns:p14="http://schemas.microsoft.com/office/powerpoint/2010/main" val="2289068678"/>
      </p:ext>
    </p:extLst>
  </p:cSld>
  <p:clrMapOvr>
    <a:masterClrMapping/>
  </p:clrMapOvr>
  <p:transition spd="slow"/>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2"/>
          <p:cNvPicPr>
            <a:picLocks noChangeAspect="1"/>
          </p:cNvPicPr>
          <p:nvPr/>
        </p:nvPicPr>
        <p:blipFill>
          <a:blip r:embed="rId2">
            <a:extLst>
              <a:ext uri="{28A0092B-C50C-407E-A947-70E740481C1C}">
                <a14:useLocalDpi xmlns:a14="http://schemas.microsoft.com/office/drawing/2010/main" val="0"/>
              </a:ext>
            </a:extLst>
          </a:blip>
          <a:srcRect t="14713"/>
          <a:stretch>
            <a:fillRect/>
          </a:stretch>
        </p:blipFill>
        <p:spPr bwMode="auto">
          <a:xfrm>
            <a:off x="0" y="1177925"/>
            <a:ext cx="9144000" cy="682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5" name="Title 1"/>
          <p:cNvSpPr>
            <a:spLocks noGrp="1"/>
          </p:cNvSpPr>
          <p:nvPr>
            <p:ph type="title"/>
          </p:nvPr>
        </p:nvSpPr>
        <p:spPr>
          <a:xfrm>
            <a:off x="457200" y="11113"/>
            <a:ext cx="8229600" cy="1143000"/>
          </a:xfrm>
        </p:spPr>
        <p:txBody>
          <a:bodyPr/>
          <a:lstStyle/>
          <a:p>
            <a:r>
              <a:rPr lang="en-US" altLang="en-US" smtClean="0"/>
              <a:t>140-fold multiplicity</a:t>
            </a:r>
          </a:p>
        </p:txBody>
      </p:sp>
      <p:sp>
        <p:nvSpPr>
          <p:cNvPr id="44036" name="TextBox 6"/>
          <p:cNvSpPr txBox="1">
            <a:spLocks noChangeArrowheads="1"/>
          </p:cNvSpPr>
          <p:nvPr/>
        </p:nvSpPr>
        <p:spPr bwMode="auto">
          <a:xfrm>
            <a:off x="3422650" y="4713288"/>
            <a:ext cx="2014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800">
                <a:solidFill>
                  <a:srgbClr val="000000"/>
                </a:solidFill>
                <a:cs typeface="Arial" pitchFamily="34" charset="0"/>
              </a:rPr>
              <a:t>8.2</a:t>
            </a:r>
            <a:r>
              <a:rPr lang="el-GR" altLang="en-US" sz="2800">
                <a:solidFill>
                  <a:srgbClr val="000000"/>
                </a:solidFill>
                <a:cs typeface="Arial" pitchFamily="34" charset="0"/>
              </a:rPr>
              <a:t>σ</a:t>
            </a:r>
            <a:r>
              <a:rPr lang="en-US" altLang="en-US" sz="2800">
                <a:solidFill>
                  <a:srgbClr val="000000"/>
                </a:solidFill>
                <a:cs typeface="Arial" pitchFamily="34" charset="0"/>
              </a:rPr>
              <a:t> = Mg?</a:t>
            </a:r>
          </a:p>
        </p:txBody>
      </p:sp>
      <p:sp>
        <p:nvSpPr>
          <p:cNvPr id="44037" name="TextBox 7"/>
          <p:cNvSpPr txBox="1">
            <a:spLocks noChangeArrowheads="1"/>
          </p:cNvSpPr>
          <p:nvPr/>
        </p:nvSpPr>
        <p:spPr bwMode="auto">
          <a:xfrm>
            <a:off x="3570288" y="6105525"/>
            <a:ext cx="5573712"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r" eaLnBrk="1" hangingPunct="1">
              <a:spcBef>
                <a:spcPct val="0"/>
              </a:spcBef>
              <a:buFontTx/>
              <a:buNone/>
            </a:pPr>
            <a:r>
              <a:rPr lang="en-US" altLang="en-US" sz="2400">
                <a:solidFill>
                  <a:srgbClr val="000000"/>
                </a:solidFill>
                <a:cs typeface="Arial" pitchFamily="34" charset="0"/>
              </a:rPr>
              <a:t>DELFAN residual anomalous difference</a:t>
            </a:r>
          </a:p>
        </p:txBody>
      </p:sp>
    </p:spTree>
    <p:extLst>
      <p:ext uri="{BB962C8B-B14F-4D97-AF65-F5344CB8AC3E}">
        <p14:creationId xmlns:p14="http://schemas.microsoft.com/office/powerpoint/2010/main" val="3826502422"/>
      </p:ext>
    </p:extLst>
  </p:cSld>
  <p:clrMapOvr>
    <a:masterClrMapping/>
  </p:clrMapOvr>
  <p:transition spd="slow"/>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a:xfrm>
            <a:off x="0" y="0"/>
            <a:ext cx="9144000" cy="1143000"/>
          </a:xfrm>
        </p:spPr>
        <p:txBody>
          <a:bodyPr/>
          <a:lstStyle/>
          <a:p>
            <a:pPr eaLnBrk="1" hangingPunct="1"/>
            <a:r>
              <a:rPr lang="en-US" altLang="en-US" sz="5400" smtClean="0"/>
              <a:t>Discerning Na</a:t>
            </a:r>
            <a:r>
              <a:rPr lang="en-US" altLang="en-US" sz="5400" baseline="30000" smtClean="0"/>
              <a:t>+</a:t>
            </a:r>
            <a:r>
              <a:rPr lang="en-US" altLang="en-US" sz="5400" smtClean="0"/>
              <a:t> from Mg</a:t>
            </a:r>
            <a:r>
              <a:rPr lang="en-US" altLang="en-US" sz="5400" baseline="30000" smtClean="0"/>
              <a:t>++</a:t>
            </a:r>
          </a:p>
        </p:txBody>
      </p:sp>
      <p:graphicFrame>
        <p:nvGraphicFramePr>
          <p:cNvPr id="46083" name="Object 3"/>
          <p:cNvGraphicFramePr>
            <a:graphicFrameLocks noChangeAspect="1"/>
          </p:cNvGraphicFramePr>
          <p:nvPr/>
        </p:nvGraphicFramePr>
        <p:xfrm>
          <a:off x="434975" y="938213"/>
          <a:ext cx="8720138" cy="5667375"/>
        </p:xfrm>
        <a:graphic>
          <a:graphicData uri="http://schemas.openxmlformats.org/presentationml/2006/ole">
            <mc:AlternateContent xmlns:mc="http://schemas.openxmlformats.org/markup-compatibility/2006">
              <mc:Choice xmlns:v="urn:schemas-microsoft-com:vml" Requires="v">
                <p:oleObj spid="_x0000_s773141" name="Chart" r:id="rId3" imgW="7115101" imgH="4629091" progId="MSGraph.Chart.8">
                  <p:embed followColorScheme="full"/>
                </p:oleObj>
              </mc:Choice>
              <mc:Fallback>
                <p:oleObj name="Chart" r:id="rId3" imgW="7115101" imgH="4629091" progId="MSGraph.Chart.8">
                  <p:embed followColorScheme="full"/>
                  <p:pic>
                    <p:nvPicPr>
                      <p:cNvPr id="0" name=""/>
                      <p:cNvPicPr>
                        <a:picLocks noChangeAspect="1" noChangeArrowheads="1"/>
                      </p:cNvPicPr>
                      <p:nvPr/>
                    </p:nvPicPr>
                    <p:blipFill>
                      <a:blip r:embed="rId4"/>
                      <a:srcRect/>
                      <a:stretch>
                        <a:fillRect/>
                      </a:stretch>
                    </p:blipFill>
                    <p:spPr bwMode="auto">
                      <a:xfrm>
                        <a:off x="434975" y="938213"/>
                        <a:ext cx="8720138" cy="5667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6084" name="Text Box 4"/>
          <p:cNvSpPr txBox="1">
            <a:spLocks noChangeArrowheads="1"/>
          </p:cNvSpPr>
          <p:nvPr/>
        </p:nvSpPr>
        <p:spPr bwMode="auto">
          <a:xfrm>
            <a:off x="3738563" y="6057900"/>
            <a:ext cx="2417762"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2800" b="1">
                <a:solidFill>
                  <a:srgbClr val="000000"/>
                </a:solidFill>
                <a:cs typeface="Arial" pitchFamily="34" charset="0"/>
              </a:rPr>
              <a:t>f’’ (electrons)</a:t>
            </a:r>
          </a:p>
        </p:txBody>
      </p:sp>
      <p:sp>
        <p:nvSpPr>
          <p:cNvPr id="46085" name="Text Box 5"/>
          <p:cNvSpPr txBox="1">
            <a:spLocks noChangeArrowheads="1"/>
          </p:cNvSpPr>
          <p:nvPr/>
        </p:nvSpPr>
        <p:spPr bwMode="auto">
          <a:xfrm rot="-5400000">
            <a:off x="-1751806" y="3044031"/>
            <a:ext cx="4305300" cy="522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spcBef>
                <a:spcPct val="0"/>
              </a:spcBef>
              <a:buFontTx/>
              <a:buNone/>
            </a:pPr>
            <a:r>
              <a:rPr lang="en-US" altLang="en-US" sz="2800" b="1">
                <a:solidFill>
                  <a:srgbClr val="000000"/>
                </a:solidFill>
                <a:cs typeface="Arial" pitchFamily="34" charset="0"/>
              </a:rPr>
              <a:t>DELFAN peak height (</a:t>
            </a:r>
            <a:r>
              <a:rPr lang="el-GR" altLang="en-US" sz="2800" b="1">
                <a:solidFill>
                  <a:srgbClr val="000000"/>
                </a:solidFill>
                <a:cs typeface="Arial" pitchFamily="34" charset="0"/>
              </a:rPr>
              <a:t>σ</a:t>
            </a:r>
            <a:r>
              <a:rPr lang="en-US" altLang="en-US" sz="2800" b="1">
                <a:solidFill>
                  <a:srgbClr val="000000"/>
                </a:solidFill>
                <a:cs typeface="Arial" pitchFamily="34" charset="0"/>
              </a:rPr>
              <a:t>)</a:t>
            </a:r>
          </a:p>
        </p:txBody>
      </p:sp>
      <p:sp>
        <p:nvSpPr>
          <p:cNvPr id="46086" name="TextBox 1"/>
          <p:cNvSpPr txBox="1">
            <a:spLocks noChangeArrowheads="1"/>
          </p:cNvSpPr>
          <p:nvPr/>
        </p:nvSpPr>
        <p:spPr bwMode="auto">
          <a:xfrm>
            <a:off x="5842000" y="4602163"/>
            <a:ext cx="628650"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b="1">
                <a:solidFill>
                  <a:srgbClr val="000000"/>
                </a:solidFill>
                <a:cs typeface="Arial" pitchFamily="34" charset="0"/>
              </a:rPr>
              <a:t>Mg</a:t>
            </a:r>
            <a:endParaRPr lang="en-US" altLang="en-US" sz="1800" b="1">
              <a:solidFill>
                <a:srgbClr val="000000"/>
              </a:solidFill>
              <a:cs typeface="Arial" pitchFamily="34" charset="0"/>
            </a:endParaRPr>
          </a:p>
        </p:txBody>
      </p:sp>
      <p:sp>
        <p:nvSpPr>
          <p:cNvPr id="46087" name="TextBox 18"/>
          <p:cNvSpPr txBox="1">
            <a:spLocks noChangeArrowheads="1"/>
          </p:cNvSpPr>
          <p:nvPr/>
        </p:nvSpPr>
        <p:spPr bwMode="auto">
          <a:xfrm>
            <a:off x="3502025" y="4573588"/>
            <a:ext cx="579438"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b="1">
                <a:solidFill>
                  <a:srgbClr val="000000"/>
                </a:solidFill>
                <a:cs typeface="Arial" pitchFamily="34" charset="0"/>
              </a:rPr>
              <a:t>Ne</a:t>
            </a:r>
            <a:endParaRPr lang="en-US" altLang="en-US" sz="1800" b="1">
              <a:solidFill>
                <a:srgbClr val="000000"/>
              </a:solidFill>
              <a:cs typeface="Arial" pitchFamily="34" charset="0"/>
            </a:endParaRPr>
          </a:p>
        </p:txBody>
      </p:sp>
      <p:sp>
        <p:nvSpPr>
          <p:cNvPr id="46088" name="TextBox 19"/>
          <p:cNvSpPr txBox="1">
            <a:spLocks noChangeArrowheads="1"/>
          </p:cNvSpPr>
          <p:nvPr/>
        </p:nvSpPr>
        <p:spPr bwMode="auto">
          <a:xfrm>
            <a:off x="4621213" y="4586288"/>
            <a:ext cx="577850"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b="1">
                <a:solidFill>
                  <a:srgbClr val="000000"/>
                </a:solidFill>
                <a:cs typeface="Arial" pitchFamily="34" charset="0"/>
              </a:rPr>
              <a:t>Na</a:t>
            </a:r>
            <a:endParaRPr lang="en-US" altLang="en-US" sz="1800" b="1">
              <a:solidFill>
                <a:srgbClr val="000000"/>
              </a:solidFill>
              <a:cs typeface="Arial" pitchFamily="34" charset="0"/>
            </a:endParaRPr>
          </a:p>
        </p:txBody>
      </p:sp>
      <p:sp>
        <p:nvSpPr>
          <p:cNvPr id="46089" name="TextBox 23"/>
          <p:cNvSpPr txBox="1">
            <a:spLocks noChangeArrowheads="1"/>
          </p:cNvSpPr>
          <p:nvPr/>
        </p:nvSpPr>
        <p:spPr bwMode="auto">
          <a:xfrm>
            <a:off x="2493963" y="4560888"/>
            <a:ext cx="373062"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b="1">
                <a:solidFill>
                  <a:srgbClr val="000000"/>
                </a:solidFill>
                <a:cs typeface="Arial" pitchFamily="34" charset="0"/>
              </a:rPr>
              <a:t>F</a:t>
            </a:r>
            <a:endParaRPr lang="en-US" altLang="en-US" sz="1800" b="1">
              <a:solidFill>
                <a:srgbClr val="000000"/>
              </a:solidFill>
              <a:cs typeface="Arial" pitchFamily="34" charset="0"/>
            </a:endParaRPr>
          </a:p>
        </p:txBody>
      </p:sp>
      <p:sp>
        <p:nvSpPr>
          <p:cNvPr id="46090" name="TextBox 24"/>
          <p:cNvSpPr txBox="1">
            <a:spLocks noChangeArrowheads="1"/>
          </p:cNvSpPr>
          <p:nvPr/>
        </p:nvSpPr>
        <p:spPr bwMode="auto">
          <a:xfrm>
            <a:off x="2008188" y="4589463"/>
            <a:ext cx="423862"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b="1">
                <a:solidFill>
                  <a:srgbClr val="000000"/>
                </a:solidFill>
                <a:cs typeface="Arial" pitchFamily="34" charset="0"/>
              </a:rPr>
              <a:t>O</a:t>
            </a:r>
            <a:endParaRPr lang="en-US" altLang="en-US" sz="1800" b="1">
              <a:solidFill>
                <a:srgbClr val="000000"/>
              </a:solidFill>
              <a:cs typeface="Arial" pitchFamily="34" charset="0"/>
            </a:endParaRPr>
          </a:p>
        </p:txBody>
      </p:sp>
      <p:sp>
        <p:nvSpPr>
          <p:cNvPr id="46091" name="TextBox 25"/>
          <p:cNvSpPr txBox="1">
            <a:spLocks noChangeArrowheads="1"/>
          </p:cNvSpPr>
          <p:nvPr/>
        </p:nvSpPr>
        <p:spPr bwMode="auto">
          <a:xfrm>
            <a:off x="1709738" y="4592638"/>
            <a:ext cx="423862" cy="4619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b="1">
                <a:solidFill>
                  <a:srgbClr val="000000"/>
                </a:solidFill>
                <a:cs typeface="Arial" pitchFamily="34" charset="0"/>
              </a:rPr>
              <a:t>N</a:t>
            </a:r>
            <a:endParaRPr lang="en-US" altLang="en-US" sz="1800" b="1">
              <a:solidFill>
                <a:srgbClr val="000000"/>
              </a:solidFill>
              <a:cs typeface="Arial" pitchFamily="34" charset="0"/>
            </a:endParaRPr>
          </a:p>
        </p:txBody>
      </p:sp>
    </p:spTree>
    <p:extLst>
      <p:ext uri="{BB962C8B-B14F-4D97-AF65-F5344CB8AC3E}">
        <p14:creationId xmlns:p14="http://schemas.microsoft.com/office/powerpoint/2010/main" val="4198674466"/>
      </p:ext>
    </p:extLst>
  </p:cSld>
  <p:clrMapOvr>
    <a:masterClrMapping/>
  </p:clrMapOvr>
  <p:transition/>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4"/>
          <p:cNvPicPr>
            <a:picLocks noChangeAspect="1"/>
          </p:cNvPicPr>
          <p:nvPr/>
        </p:nvPicPr>
        <p:blipFill>
          <a:blip r:embed="rId2">
            <a:extLst>
              <a:ext uri="{28A0092B-C50C-407E-A947-70E740481C1C}">
                <a14:useLocalDpi xmlns:a14="http://schemas.microsoft.com/office/drawing/2010/main" val="0"/>
              </a:ext>
            </a:extLst>
          </a:blip>
          <a:srcRect t="15405"/>
          <a:stretch>
            <a:fillRect/>
          </a:stretch>
        </p:blipFill>
        <p:spPr bwMode="auto">
          <a:xfrm>
            <a:off x="0" y="1233488"/>
            <a:ext cx="9144000" cy="677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9" name="Title 1"/>
          <p:cNvSpPr>
            <a:spLocks noGrp="1"/>
          </p:cNvSpPr>
          <p:nvPr>
            <p:ph type="title"/>
          </p:nvPr>
        </p:nvSpPr>
        <p:spPr>
          <a:xfrm>
            <a:off x="457200" y="11113"/>
            <a:ext cx="8229600" cy="1143000"/>
          </a:xfrm>
        </p:spPr>
        <p:txBody>
          <a:bodyPr/>
          <a:lstStyle/>
          <a:p>
            <a:r>
              <a:rPr lang="en-US" altLang="en-US" smtClean="0"/>
              <a:t>140-fold multiplicity</a:t>
            </a:r>
          </a:p>
        </p:txBody>
      </p:sp>
      <p:sp>
        <p:nvSpPr>
          <p:cNvPr id="45060" name="TextBox 5"/>
          <p:cNvSpPr txBox="1">
            <a:spLocks noChangeArrowheads="1"/>
          </p:cNvSpPr>
          <p:nvPr/>
        </p:nvSpPr>
        <p:spPr bwMode="auto">
          <a:xfrm>
            <a:off x="1649413" y="3616325"/>
            <a:ext cx="17748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800" dirty="0">
                <a:solidFill>
                  <a:srgbClr val="000000"/>
                </a:solidFill>
                <a:cs typeface="Arial" pitchFamily="34" charset="0"/>
              </a:rPr>
              <a:t>7.4</a:t>
            </a:r>
            <a:r>
              <a:rPr lang="el-GR" altLang="en-US" sz="2800" dirty="0">
                <a:solidFill>
                  <a:srgbClr val="000000"/>
                </a:solidFill>
                <a:cs typeface="Arial" pitchFamily="34" charset="0"/>
              </a:rPr>
              <a:t>σ </a:t>
            </a:r>
            <a:r>
              <a:rPr lang="en-US" altLang="en-US" sz="2800" dirty="0">
                <a:solidFill>
                  <a:srgbClr val="000000"/>
                </a:solidFill>
                <a:cs typeface="Arial" pitchFamily="34" charset="0"/>
              </a:rPr>
              <a:t>= </a:t>
            </a:r>
            <a:r>
              <a:rPr lang="en-US" altLang="en-US" sz="2800" dirty="0" smtClean="0">
                <a:solidFill>
                  <a:srgbClr val="000000"/>
                </a:solidFill>
                <a:cs typeface="Arial" pitchFamily="34" charset="0"/>
              </a:rPr>
              <a:t>Na</a:t>
            </a:r>
            <a:endParaRPr lang="en-US" altLang="en-US" sz="2800" dirty="0">
              <a:solidFill>
                <a:srgbClr val="000000"/>
              </a:solidFill>
              <a:cs typeface="Arial" pitchFamily="34" charset="0"/>
            </a:endParaRPr>
          </a:p>
        </p:txBody>
      </p:sp>
      <p:sp>
        <p:nvSpPr>
          <p:cNvPr id="45061" name="TextBox 6"/>
          <p:cNvSpPr txBox="1">
            <a:spLocks noChangeArrowheads="1"/>
          </p:cNvSpPr>
          <p:nvPr/>
        </p:nvSpPr>
        <p:spPr bwMode="auto">
          <a:xfrm>
            <a:off x="3570288" y="6105525"/>
            <a:ext cx="5573712"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r" eaLnBrk="1" hangingPunct="1">
              <a:spcBef>
                <a:spcPct val="0"/>
              </a:spcBef>
              <a:buFontTx/>
              <a:buNone/>
            </a:pPr>
            <a:r>
              <a:rPr lang="en-US" altLang="en-US" sz="2400">
                <a:solidFill>
                  <a:srgbClr val="000000"/>
                </a:solidFill>
                <a:cs typeface="Arial" pitchFamily="34" charset="0"/>
              </a:rPr>
              <a:t>DELFAN residual anomalous difference</a:t>
            </a:r>
          </a:p>
        </p:txBody>
      </p:sp>
    </p:spTree>
    <p:extLst>
      <p:ext uri="{BB962C8B-B14F-4D97-AF65-F5344CB8AC3E}">
        <p14:creationId xmlns:p14="http://schemas.microsoft.com/office/powerpoint/2010/main" val="1206933623"/>
      </p:ext>
    </p:extLst>
  </p:cSld>
  <p:clrMapOvr>
    <a:masterClrMapping/>
  </p:clrMapOvr>
  <p:transition spd="slow"/>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2"/>
          <p:cNvSpPr>
            <a:spLocks noGrp="1" noChangeArrowheads="1"/>
          </p:cNvSpPr>
          <p:nvPr>
            <p:ph type="title"/>
          </p:nvPr>
        </p:nvSpPr>
        <p:spPr>
          <a:xfrm>
            <a:off x="0" y="285750"/>
            <a:ext cx="9144000" cy="1143000"/>
          </a:xfrm>
        </p:spPr>
        <p:txBody>
          <a:bodyPr/>
          <a:lstStyle/>
          <a:p>
            <a:pPr eaLnBrk="1" hangingPunct="1"/>
            <a:r>
              <a:rPr lang="en-US" altLang="en-US" smtClean="0"/>
              <a:t>Suggested anomalous protocol:</a:t>
            </a:r>
          </a:p>
        </p:txBody>
      </p:sp>
      <p:sp>
        <p:nvSpPr>
          <p:cNvPr id="2892803" name="Rectangle 3"/>
          <p:cNvSpPr>
            <a:spLocks noGrp="1" noChangeArrowheads="1"/>
          </p:cNvSpPr>
          <p:nvPr>
            <p:ph type="body" idx="1"/>
          </p:nvPr>
        </p:nvSpPr>
        <p:spPr>
          <a:xfrm>
            <a:off x="685800" y="4217988"/>
            <a:ext cx="7772400" cy="2074862"/>
          </a:xfrm>
        </p:spPr>
        <p:txBody>
          <a:bodyPr/>
          <a:lstStyle/>
          <a:p>
            <a:pPr marL="609600" indent="-609600" eaLnBrk="1" hangingPunct="1">
              <a:buFontTx/>
              <a:buNone/>
            </a:pPr>
            <a:r>
              <a:rPr lang="en-US" altLang="en-US" sz="3600" smtClean="0">
                <a:cs typeface="Arial" pitchFamily="34" charset="0"/>
              </a:rPr>
              <a:t>2 wavelengths are better than 1</a:t>
            </a:r>
          </a:p>
          <a:p>
            <a:pPr marL="609600" indent="-609600" eaLnBrk="1" hangingPunct="1">
              <a:buFontTx/>
              <a:buNone/>
            </a:pPr>
            <a:r>
              <a:rPr lang="en-US" altLang="en-US" sz="3600" smtClean="0">
                <a:cs typeface="Arial" pitchFamily="34" charset="0"/>
              </a:rPr>
              <a:t>	- (peak + inf)/2, and remote</a:t>
            </a:r>
          </a:p>
          <a:p>
            <a:pPr marL="609600" indent="-609600" eaLnBrk="1" hangingPunct="1">
              <a:buFontTx/>
              <a:buNone/>
            </a:pPr>
            <a:r>
              <a:rPr lang="en-US" altLang="en-US" sz="3600" smtClean="0">
                <a:cs typeface="Arial" pitchFamily="34" charset="0"/>
              </a:rPr>
              <a:t>MAD, not M-SAD!</a:t>
            </a:r>
          </a:p>
        </p:txBody>
      </p:sp>
      <p:sp>
        <p:nvSpPr>
          <p:cNvPr id="2892804" name="Rectangle 4"/>
          <p:cNvSpPr>
            <a:spLocks noChangeArrowheads="1"/>
          </p:cNvSpPr>
          <p:nvPr/>
        </p:nvSpPr>
        <p:spPr bwMode="auto">
          <a:xfrm>
            <a:off x="2668588" y="1627188"/>
            <a:ext cx="3806825" cy="2384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609600" indent="-609600"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lnSpc>
                <a:spcPct val="90000"/>
              </a:lnSpc>
              <a:buFontTx/>
              <a:buAutoNum type="arabicPeriod"/>
            </a:pPr>
            <a:r>
              <a:rPr lang="en-US" altLang="en-US"/>
              <a:t>360° in &lt; 5 MGy</a:t>
            </a:r>
          </a:p>
          <a:p>
            <a:pPr eaLnBrk="1" hangingPunct="1">
              <a:lnSpc>
                <a:spcPct val="90000"/>
              </a:lnSpc>
              <a:buFontTx/>
              <a:buAutoNum type="arabicPeriod"/>
            </a:pPr>
            <a:r>
              <a:rPr lang="en-US" altLang="en-US"/>
              <a:t>move detector</a:t>
            </a:r>
          </a:p>
          <a:p>
            <a:pPr eaLnBrk="1" hangingPunct="1">
              <a:lnSpc>
                <a:spcPct val="90000"/>
              </a:lnSpc>
              <a:buFontTx/>
              <a:buAutoNum type="arabicPeriod"/>
            </a:pPr>
            <a:r>
              <a:rPr lang="en-US" altLang="en-US"/>
              <a:t>4X exposure </a:t>
            </a:r>
          </a:p>
          <a:p>
            <a:pPr eaLnBrk="1" hangingPunct="1">
              <a:lnSpc>
                <a:spcPct val="90000"/>
              </a:lnSpc>
              <a:buFontTx/>
              <a:buAutoNum type="arabicPeriod"/>
            </a:pPr>
            <a:r>
              <a:rPr lang="en-US" altLang="en-US"/>
              <a:t>goto 2</a:t>
            </a:r>
          </a:p>
        </p:txBody>
      </p:sp>
      <p:sp>
        <p:nvSpPr>
          <p:cNvPr id="2892805" name="Freeform 5"/>
          <p:cNvSpPr>
            <a:spLocks/>
          </p:cNvSpPr>
          <p:nvPr/>
        </p:nvSpPr>
        <p:spPr bwMode="auto">
          <a:xfrm>
            <a:off x="1644650" y="2335213"/>
            <a:ext cx="620713" cy="1068387"/>
          </a:xfrm>
          <a:custGeom>
            <a:avLst/>
            <a:gdLst>
              <a:gd name="T0" fmla="*/ 2147483647 w 391"/>
              <a:gd name="T1" fmla="*/ 2147483647 h 673"/>
              <a:gd name="T2" fmla="*/ 2147483647 w 391"/>
              <a:gd name="T3" fmla="*/ 2147483647 h 673"/>
              <a:gd name="T4" fmla="*/ 2147483647 w 391"/>
              <a:gd name="T5" fmla="*/ 2147483647 h 673"/>
              <a:gd name="T6" fmla="*/ 2147483647 w 391"/>
              <a:gd name="T7" fmla="*/ 2147483647 h 673"/>
              <a:gd name="T8" fmla="*/ 2147483647 w 391"/>
              <a:gd name="T9" fmla="*/ 0 h 6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1" h="673">
                <a:moveTo>
                  <a:pt x="391" y="673"/>
                </a:moveTo>
                <a:cubicBezTo>
                  <a:pt x="341" y="658"/>
                  <a:pt x="154" y="643"/>
                  <a:pt x="89" y="585"/>
                </a:cubicBezTo>
                <a:cubicBezTo>
                  <a:pt x="24" y="527"/>
                  <a:pt x="2" y="415"/>
                  <a:pt x="1" y="328"/>
                </a:cubicBezTo>
                <a:cubicBezTo>
                  <a:pt x="0" y="241"/>
                  <a:pt x="24" y="117"/>
                  <a:pt x="81" y="62"/>
                </a:cubicBezTo>
                <a:cubicBezTo>
                  <a:pt x="138" y="7"/>
                  <a:pt x="291" y="13"/>
                  <a:pt x="346" y="0"/>
                </a:cubicBezTo>
              </a:path>
            </a:pathLst>
          </a:custGeom>
          <a:noFill/>
          <a:ln w="9525">
            <a:solidFill>
              <a:srgbClr val="FF0000"/>
            </a:solidFill>
            <a:round/>
            <a:headEnd/>
            <a:tailEnd type="stealth"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20498613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89280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89280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89280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892804">
                                            <p:txEl>
                                              <p:pRg st="3" end="3"/>
                                            </p:txEl>
                                          </p:spTgt>
                                        </p:tgtEl>
                                        <p:attrNameLst>
                                          <p:attrName>style.visibility</p:attrName>
                                        </p:attrNameLst>
                                      </p:cBhvr>
                                      <p:to>
                                        <p:strVal val="visible"/>
                                      </p:to>
                                    </p:set>
                                  </p:childTnLst>
                                </p:cTn>
                              </p:par>
                              <p:par>
                                <p:cTn id="19" presetID="22" presetClass="entr" presetSubtype="4" fill="hold" grpId="0" nodeType="withEffect">
                                  <p:stCondLst>
                                    <p:cond delay="0"/>
                                  </p:stCondLst>
                                  <p:childTnLst>
                                    <p:set>
                                      <p:cBhvr>
                                        <p:cTn id="20" dur="1" fill="hold">
                                          <p:stCondLst>
                                            <p:cond delay="0"/>
                                          </p:stCondLst>
                                        </p:cTn>
                                        <p:tgtEl>
                                          <p:spTgt spid="2892805"/>
                                        </p:tgtEl>
                                        <p:attrNameLst>
                                          <p:attrName>style.visibility</p:attrName>
                                        </p:attrNameLst>
                                      </p:cBhvr>
                                      <p:to>
                                        <p:strVal val="visible"/>
                                      </p:to>
                                    </p:set>
                                    <p:animEffect transition="in" filter="wipe(down)">
                                      <p:cBhvr>
                                        <p:cTn id="21" dur="500"/>
                                        <p:tgtEl>
                                          <p:spTgt spid="2892805"/>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0"/>
                                          </p:stCondLst>
                                        </p:cTn>
                                        <p:tgtEl>
                                          <p:spTgt spid="2892803">
                                            <p:txEl>
                                              <p:pRg st="0" end="0"/>
                                            </p:txEl>
                                          </p:spTgt>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nodeType="clickEffect">
                                  <p:stCondLst>
                                    <p:cond delay="0"/>
                                  </p:stCondLst>
                                  <p:childTnLst>
                                    <p:set>
                                      <p:cBhvr>
                                        <p:cTn id="29" dur="1" fill="hold">
                                          <p:stCondLst>
                                            <p:cond delay="0"/>
                                          </p:stCondLst>
                                        </p:cTn>
                                        <p:tgtEl>
                                          <p:spTgt spid="2892803">
                                            <p:txEl>
                                              <p:pRg st="1" end="1"/>
                                            </p:txEl>
                                          </p:spTgt>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0"/>
                                          </p:stCondLst>
                                        </p:cTn>
                                        <p:tgtEl>
                                          <p:spTgt spid="289280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2805" grpId="0" animBg="1"/>
    </p:bldLst>
  </p:timing>
</p:sld>
</file>

<file path=ppt/slides/slide4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18402" name="Rectangle 2"/>
          <p:cNvSpPr>
            <a:spLocks noGrp="1" noChangeArrowheads="1"/>
          </p:cNvSpPr>
          <p:nvPr>
            <p:ph type="body" idx="1"/>
          </p:nvPr>
        </p:nvSpPr>
        <p:spPr>
          <a:xfrm>
            <a:off x="509588" y="2257425"/>
            <a:ext cx="8162925" cy="4351338"/>
          </a:xfrm>
        </p:spPr>
        <p:txBody>
          <a:bodyPr/>
          <a:lstStyle/>
          <a:p>
            <a:pPr algn="ctr" eaLnBrk="1" hangingPunct="1">
              <a:lnSpc>
                <a:spcPct val="130000"/>
              </a:lnSpc>
              <a:buFontTx/>
              <a:buNone/>
            </a:pPr>
            <a:r>
              <a:rPr lang="en-US" altLang="en-US" b="1" smtClean="0">
                <a:solidFill>
                  <a:srgbClr val="008000"/>
                </a:solidFill>
              </a:rPr>
              <a:t>100 ADU/pixel</a:t>
            </a:r>
          </a:p>
          <a:p>
            <a:pPr algn="ctr" eaLnBrk="1" hangingPunct="1">
              <a:lnSpc>
                <a:spcPct val="130000"/>
              </a:lnSpc>
              <a:buFontTx/>
              <a:buNone/>
            </a:pPr>
            <a:r>
              <a:rPr lang="en-US" altLang="en-US" b="1" smtClean="0">
                <a:solidFill>
                  <a:srgbClr val="008000"/>
                </a:solidFill>
              </a:rPr>
              <a:t>10 </a:t>
            </a:r>
            <a:r>
              <a:rPr lang="el-GR" altLang="en-US" b="1" smtClean="0">
                <a:solidFill>
                  <a:srgbClr val="008000"/>
                </a:solidFill>
                <a:cs typeface="Arial" pitchFamily="34" charset="0"/>
              </a:rPr>
              <a:t>μ</a:t>
            </a:r>
            <a:r>
              <a:rPr lang="en-US" altLang="en-US" b="1" smtClean="0">
                <a:solidFill>
                  <a:srgbClr val="008000"/>
                </a:solidFill>
                <a:cs typeface="Arial" pitchFamily="34" charset="0"/>
              </a:rPr>
              <a:t>m for lysozyme</a:t>
            </a:r>
            <a:endParaRPr lang="el-GR" altLang="en-US" b="1" smtClean="0">
              <a:solidFill>
                <a:srgbClr val="008000"/>
              </a:solidFill>
              <a:cs typeface="Arial" pitchFamily="34" charset="0"/>
            </a:endParaRPr>
          </a:p>
          <a:p>
            <a:pPr algn="ctr" eaLnBrk="1" hangingPunct="1">
              <a:lnSpc>
                <a:spcPct val="130000"/>
              </a:lnSpc>
              <a:buFontTx/>
              <a:buNone/>
            </a:pPr>
            <a:r>
              <a:rPr lang="en-US" altLang="en-US" b="1" smtClean="0">
                <a:solidFill>
                  <a:srgbClr val="008000"/>
                </a:solidFill>
              </a:rPr>
              <a:t>~3% error per spot, 1%/MGy</a:t>
            </a:r>
          </a:p>
          <a:p>
            <a:pPr algn="ctr" eaLnBrk="1" hangingPunct="1">
              <a:lnSpc>
                <a:spcPct val="130000"/>
              </a:lnSpc>
              <a:buFontTx/>
              <a:buNone/>
            </a:pPr>
            <a:r>
              <a:rPr lang="en-US" altLang="en-US" b="1" smtClean="0">
                <a:solidFill>
                  <a:srgbClr val="008000"/>
                </a:solidFill>
              </a:rPr>
              <a:t>7235 eV for S-SAD</a:t>
            </a:r>
          </a:p>
          <a:p>
            <a:pPr algn="ctr" eaLnBrk="1" hangingPunct="1">
              <a:lnSpc>
                <a:spcPct val="130000"/>
              </a:lnSpc>
              <a:buFontTx/>
              <a:buNone/>
            </a:pPr>
            <a:r>
              <a:rPr lang="en-US" altLang="en-US" b="1" smtClean="0">
                <a:solidFill>
                  <a:srgbClr val="008000"/>
                </a:solidFill>
              </a:rPr>
              <a:t>“Attenu-wait”: dose slicing</a:t>
            </a:r>
          </a:p>
        </p:txBody>
      </p:sp>
      <p:sp>
        <p:nvSpPr>
          <p:cNvPr id="273411" name="Rectangle 3"/>
          <p:cNvSpPr>
            <a:spLocks noGrp="1" noChangeArrowheads="1"/>
          </p:cNvSpPr>
          <p:nvPr>
            <p:ph type="title"/>
          </p:nvPr>
        </p:nvSpPr>
        <p:spPr>
          <a:xfrm>
            <a:off x="685800" y="71438"/>
            <a:ext cx="7772400" cy="1143000"/>
          </a:xfrm>
        </p:spPr>
        <p:txBody>
          <a:bodyPr/>
          <a:lstStyle/>
          <a:p>
            <a:pPr eaLnBrk="1" hangingPunct="1"/>
            <a:r>
              <a:rPr lang="en-US" altLang="en-US" sz="6000" b="1" smtClean="0"/>
              <a:t>Summary</a:t>
            </a:r>
          </a:p>
        </p:txBody>
      </p:sp>
      <p:sp>
        <p:nvSpPr>
          <p:cNvPr id="273412" name="Rectangle 4"/>
          <p:cNvSpPr>
            <a:spLocks noChangeArrowheads="1"/>
          </p:cNvSpPr>
          <p:nvPr/>
        </p:nvSpPr>
        <p:spPr bwMode="auto">
          <a:xfrm>
            <a:off x="498475" y="1185863"/>
            <a:ext cx="8645525" cy="931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lnSpc>
                <a:spcPct val="130000"/>
              </a:lnSpc>
              <a:spcBef>
                <a:spcPct val="0"/>
              </a:spcBef>
              <a:buFontTx/>
              <a:buNone/>
            </a:pPr>
            <a:r>
              <a:rPr lang="en-US" altLang="en-US" sz="1400" b="1">
                <a:latin typeface="Courier New" pitchFamily="49" charset="0"/>
              </a:rPr>
              <a:t>http://bl831.als.lbl.gov/xtalsize.html</a:t>
            </a:r>
          </a:p>
          <a:p>
            <a:pPr eaLnBrk="1" hangingPunct="1">
              <a:lnSpc>
                <a:spcPct val="130000"/>
              </a:lnSpc>
              <a:spcBef>
                <a:spcPct val="0"/>
              </a:spcBef>
              <a:buFontTx/>
              <a:buNone/>
            </a:pPr>
            <a:r>
              <a:rPr lang="en-US" altLang="en-US" sz="1400" b="1">
                <a:latin typeface="Courier New" pitchFamily="49" charset="0"/>
              </a:rPr>
              <a:t>http://bl831.als.lbl.gov/~jamesh/mlfsom/</a:t>
            </a:r>
          </a:p>
          <a:p>
            <a:pPr eaLnBrk="1" hangingPunct="1">
              <a:lnSpc>
                <a:spcPct val="130000"/>
              </a:lnSpc>
              <a:spcBef>
                <a:spcPct val="0"/>
              </a:spcBef>
              <a:buFontTx/>
              <a:buNone/>
            </a:pPr>
            <a:r>
              <a:rPr lang="en-US" altLang="en-US" sz="1400" b="1">
                <a:latin typeface="Courier New" pitchFamily="49" charset="0"/>
              </a:rPr>
              <a:t>http://bl831.als.lbl.gov/~jamesh/powerpoint/ACMC_GBU_2013.ppt</a:t>
            </a:r>
          </a:p>
        </p:txBody>
      </p:sp>
    </p:spTree>
    <p:extLst>
      <p:ext uri="{BB962C8B-B14F-4D97-AF65-F5344CB8AC3E}">
        <p14:creationId xmlns:p14="http://schemas.microsoft.com/office/powerpoint/2010/main" val="121696114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91840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91840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91840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918402">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91840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02" name="Rectangle 2"/>
          <p:cNvSpPr>
            <a:spLocks noGrp="1" noChangeArrowheads="1"/>
          </p:cNvSpPr>
          <p:nvPr>
            <p:ph type="body" idx="1"/>
          </p:nvPr>
        </p:nvSpPr>
        <p:spPr>
          <a:xfrm>
            <a:off x="509588" y="2502126"/>
            <a:ext cx="8162925" cy="4351338"/>
          </a:xfrm>
        </p:spPr>
        <p:txBody>
          <a:bodyPr/>
          <a:lstStyle/>
          <a:p>
            <a:pPr algn="ctr" eaLnBrk="1" hangingPunct="1">
              <a:lnSpc>
                <a:spcPct val="130000"/>
              </a:lnSpc>
              <a:buFontTx/>
              <a:buNone/>
            </a:pPr>
            <a:r>
              <a:rPr lang="en-US" altLang="en-US" b="1" dirty="0" smtClean="0">
                <a:solidFill>
                  <a:srgbClr val="008000"/>
                </a:solidFill>
              </a:rPr>
              <a:t>15 ADU/pixel</a:t>
            </a:r>
          </a:p>
          <a:p>
            <a:pPr algn="ctr" eaLnBrk="1" hangingPunct="1">
              <a:lnSpc>
                <a:spcPct val="130000"/>
              </a:lnSpc>
              <a:buFontTx/>
              <a:buNone/>
            </a:pPr>
            <a:r>
              <a:rPr lang="en-US" altLang="en-US" b="1" dirty="0" smtClean="0">
                <a:solidFill>
                  <a:srgbClr val="008000"/>
                </a:solidFill>
              </a:rPr>
              <a:t>10 </a:t>
            </a:r>
            <a:r>
              <a:rPr lang="el-GR" altLang="en-US" b="1" dirty="0" smtClean="0">
                <a:solidFill>
                  <a:srgbClr val="008000"/>
                </a:solidFill>
                <a:cs typeface="Arial" pitchFamily="34" charset="0"/>
              </a:rPr>
              <a:t>μ</a:t>
            </a:r>
            <a:r>
              <a:rPr lang="en-US" altLang="en-US" b="1" dirty="0" smtClean="0">
                <a:solidFill>
                  <a:srgbClr val="008000"/>
                </a:solidFill>
                <a:cs typeface="Arial" pitchFamily="34" charset="0"/>
              </a:rPr>
              <a:t>m for lysozyme</a:t>
            </a:r>
            <a:endParaRPr lang="el-GR" altLang="en-US" b="1" dirty="0" smtClean="0">
              <a:solidFill>
                <a:srgbClr val="008000"/>
              </a:solidFill>
              <a:cs typeface="Arial" pitchFamily="34" charset="0"/>
            </a:endParaRPr>
          </a:p>
          <a:p>
            <a:pPr algn="ctr" eaLnBrk="1" hangingPunct="1">
              <a:lnSpc>
                <a:spcPct val="130000"/>
              </a:lnSpc>
              <a:buFontTx/>
              <a:buNone/>
            </a:pPr>
            <a:r>
              <a:rPr lang="en-US" altLang="en-US" b="1" dirty="0" smtClean="0">
                <a:solidFill>
                  <a:srgbClr val="008000"/>
                </a:solidFill>
              </a:rPr>
              <a:t>~3% error per spot, 1%/</a:t>
            </a:r>
            <a:r>
              <a:rPr lang="en-US" altLang="en-US" b="1" dirty="0" err="1" smtClean="0">
                <a:solidFill>
                  <a:srgbClr val="008000"/>
                </a:solidFill>
              </a:rPr>
              <a:t>MGy</a:t>
            </a:r>
            <a:endParaRPr lang="en-US" altLang="en-US" b="1" dirty="0" smtClean="0">
              <a:solidFill>
                <a:srgbClr val="008000"/>
              </a:solidFill>
            </a:endParaRPr>
          </a:p>
          <a:p>
            <a:pPr algn="ctr" eaLnBrk="1" hangingPunct="1">
              <a:lnSpc>
                <a:spcPct val="130000"/>
              </a:lnSpc>
              <a:buFontTx/>
              <a:buNone/>
            </a:pPr>
            <a:r>
              <a:rPr lang="en-US" altLang="en-US" b="1" dirty="0" smtClean="0">
                <a:solidFill>
                  <a:srgbClr val="008000"/>
                </a:solidFill>
              </a:rPr>
              <a:t>8014 eV for S-SAD on Mar</a:t>
            </a:r>
          </a:p>
          <a:p>
            <a:pPr algn="ctr" eaLnBrk="1" hangingPunct="1">
              <a:lnSpc>
                <a:spcPct val="130000"/>
              </a:lnSpc>
              <a:buFontTx/>
              <a:buNone/>
            </a:pPr>
            <a:r>
              <a:rPr lang="en-US" altLang="en-US" b="1" dirty="0" smtClean="0">
                <a:solidFill>
                  <a:srgbClr val="008000"/>
                </a:solidFill>
              </a:rPr>
              <a:t>“</a:t>
            </a:r>
            <a:r>
              <a:rPr lang="en-US" altLang="en-US" b="1" dirty="0" err="1" smtClean="0">
                <a:solidFill>
                  <a:srgbClr val="008000"/>
                </a:solidFill>
              </a:rPr>
              <a:t>Attenu</a:t>
            </a:r>
            <a:r>
              <a:rPr lang="en-US" altLang="en-US" b="1" dirty="0" smtClean="0">
                <a:solidFill>
                  <a:srgbClr val="008000"/>
                </a:solidFill>
              </a:rPr>
              <a:t>-wait”: dose slicing</a:t>
            </a:r>
          </a:p>
        </p:txBody>
      </p:sp>
      <p:sp>
        <p:nvSpPr>
          <p:cNvPr id="273411" name="Rectangle 3"/>
          <p:cNvSpPr>
            <a:spLocks noGrp="1" noChangeArrowheads="1"/>
          </p:cNvSpPr>
          <p:nvPr>
            <p:ph type="title"/>
          </p:nvPr>
        </p:nvSpPr>
        <p:spPr>
          <a:xfrm>
            <a:off x="685800" y="71438"/>
            <a:ext cx="7772400" cy="1143000"/>
          </a:xfrm>
        </p:spPr>
        <p:txBody>
          <a:bodyPr/>
          <a:lstStyle/>
          <a:p>
            <a:pPr eaLnBrk="1" hangingPunct="1"/>
            <a:r>
              <a:rPr lang="en-US" altLang="en-US" sz="6000" b="1" smtClean="0"/>
              <a:t>Summary</a:t>
            </a:r>
          </a:p>
        </p:txBody>
      </p:sp>
      <p:sp>
        <p:nvSpPr>
          <p:cNvPr id="273412" name="Rectangle 4"/>
          <p:cNvSpPr>
            <a:spLocks noChangeArrowheads="1"/>
          </p:cNvSpPr>
          <p:nvPr/>
        </p:nvSpPr>
        <p:spPr bwMode="auto">
          <a:xfrm>
            <a:off x="498475" y="1185863"/>
            <a:ext cx="8645525" cy="12126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lnSpc>
                <a:spcPct val="130000"/>
              </a:lnSpc>
              <a:spcBef>
                <a:spcPct val="0"/>
              </a:spcBef>
              <a:buFontTx/>
              <a:buNone/>
            </a:pPr>
            <a:r>
              <a:rPr lang="en-US" altLang="en-US" sz="1400" b="1" dirty="0">
                <a:latin typeface="Courier New" pitchFamily="49" charset="0"/>
              </a:rPr>
              <a:t>http://bl831.als.lbl.gov/xtalsize.html</a:t>
            </a:r>
          </a:p>
          <a:p>
            <a:pPr eaLnBrk="1" hangingPunct="1">
              <a:lnSpc>
                <a:spcPct val="130000"/>
              </a:lnSpc>
              <a:spcBef>
                <a:spcPct val="0"/>
              </a:spcBef>
              <a:buNone/>
            </a:pPr>
            <a:r>
              <a:rPr lang="en-US" altLang="en-US" sz="1400" b="1" dirty="0">
                <a:latin typeface="Courier New" pitchFamily="49" charset="0"/>
              </a:rPr>
              <a:t>http://</a:t>
            </a:r>
            <a:r>
              <a:rPr lang="en-US" altLang="en-US" sz="1400" b="1" dirty="0" smtClean="0">
                <a:latin typeface="Courier New" pitchFamily="49" charset="0"/>
              </a:rPr>
              <a:t>bl831.als.lbl.gov/xtallife.html</a:t>
            </a:r>
            <a:endParaRPr lang="en-US" altLang="en-US" sz="1400" b="1" dirty="0">
              <a:latin typeface="Courier New" pitchFamily="49" charset="0"/>
            </a:endParaRPr>
          </a:p>
          <a:p>
            <a:pPr eaLnBrk="1" hangingPunct="1">
              <a:lnSpc>
                <a:spcPct val="130000"/>
              </a:lnSpc>
              <a:spcBef>
                <a:spcPct val="0"/>
              </a:spcBef>
              <a:buFontTx/>
              <a:buNone/>
            </a:pPr>
            <a:r>
              <a:rPr lang="en-US" altLang="en-US" sz="1400" b="1" dirty="0" smtClean="0">
                <a:latin typeface="Courier New" pitchFamily="49" charset="0"/>
              </a:rPr>
              <a:t>http</a:t>
            </a:r>
            <a:r>
              <a:rPr lang="en-US" altLang="en-US" sz="1400" b="1" dirty="0">
                <a:latin typeface="Courier New" pitchFamily="49" charset="0"/>
              </a:rPr>
              <a:t>://bl831.als.lbl.gov/~jamesh/mlfsom/</a:t>
            </a:r>
          </a:p>
          <a:p>
            <a:pPr eaLnBrk="1" hangingPunct="1">
              <a:lnSpc>
                <a:spcPct val="130000"/>
              </a:lnSpc>
              <a:spcBef>
                <a:spcPct val="0"/>
              </a:spcBef>
              <a:buFontTx/>
              <a:buNone/>
            </a:pPr>
            <a:r>
              <a:rPr lang="en-US" altLang="en-US" sz="1400" b="1" dirty="0">
                <a:latin typeface="Courier New" pitchFamily="49" charset="0"/>
              </a:rPr>
              <a:t>http://bl831.als.lbl.gov/~</a:t>
            </a:r>
            <a:r>
              <a:rPr lang="en-US" altLang="en-US" sz="1400" b="1" dirty="0" smtClean="0">
                <a:latin typeface="Courier New" pitchFamily="49" charset="0"/>
              </a:rPr>
              <a:t>jamesh/powerpoint/CSHL_tipsNtricks_2016.pptx</a:t>
            </a:r>
            <a:endParaRPr lang="en-US" altLang="en-US" sz="1400" b="1" dirty="0">
              <a:latin typeface="Courier New" pitchFamily="49" charset="0"/>
            </a:endParaRPr>
          </a:p>
        </p:txBody>
      </p:sp>
    </p:spTree>
    <p:extLst>
      <p:ext uri="{BB962C8B-B14F-4D97-AF65-F5344CB8AC3E}">
        <p14:creationId xmlns:p14="http://schemas.microsoft.com/office/powerpoint/2010/main" val="35817545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91840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91840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91840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918402">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91840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p:txBody>
          <a:bodyPr/>
          <a:lstStyle/>
          <a:p>
            <a:r>
              <a:rPr lang="en-US" altLang="en-US"/>
              <a:t>Why harvest at all?</a:t>
            </a:r>
          </a:p>
        </p:txBody>
      </p:sp>
      <p:sp>
        <p:nvSpPr>
          <p:cNvPr id="112643" name="Rectangle 3"/>
          <p:cNvSpPr>
            <a:spLocks noGrp="1" noChangeArrowheads="1"/>
          </p:cNvSpPr>
          <p:nvPr>
            <p:ph type="body" idx="1"/>
          </p:nvPr>
        </p:nvSpPr>
        <p:spPr>
          <a:xfrm>
            <a:off x="1196975" y="1600200"/>
            <a:ext cx="7489825" cy="4525963"/>
          </a:xfrm>
        </p:spPr>
        <p:txBody>
          <a:bodyPr/>
          <a:lstStyle/>
          <a:p>
            <a:pPr>
              <a:buFontTx/>
              <a:buNone/>
            </a:pPr>
            <a:r>
              <a:rPr lang="en-US" altLang="en-US"/>
              <a:t>Radiation damage</a:t>
            </a:r>
          </a:p>
          <a:p>
            <a:pPr lvl="1">
              <a:buFontTx/>
              <a:buNone/>
            </a:pPr>
            <a:r>
              <a:rPr lang="en-US" altLang="en-US"/>
              <a:t>	10-100x reduced at ~100 K</a:t>
            </a:r>
          </a:p>
          <a:p>
            <a:pPr>
              <a:buFontTx/>
              <a:buNone/>
            </a:pPr>
            <a:r>
              <a:rPr lang="en-US" altLang="en-US"/>
              <a:t>Background scatter</a:t>
            </a:r>
          </a:p>
          <a:p>
            <a:pPr lvl="2">
              <a:buFontTx/>
              <a:buNone/>
            </a:pPr>
            <a:r>
              <a:rPr lang="en-US" altLang="en-US"/>
              <a:t>tray &gt;&gt; xtal</a:t>
            </a:r>
          </a:p>
          <a:p>
            <a:pPr>
              <a:buFontTx/>
              <a:buNone/>
            </a:pPr>
            <a:r>
              <a:rPr lang="en-US" altLang="en-US"/>
              <a:t>Timing</a:t>
            </a:r>
          </a:p>
          <a:p>
            <a:pPr lvl="2">
              <a:buFontTx/>
              <a:buNone/>
            </a:pPr>
            <a:r>
              <a:rPr lang="en-US" altLang="en-US"/>
              <a:t>nothing lasts forever</a:t>
            </a:r>
            <a:endParaRPr lang="en-US" altLang="en-US" sz="2800"/>
          </a:p>
          <a:p>
            <a:pPr>
              <a:buFontTx/>
              <a:buNone/>
            </a:pPr>
            <a:r>
              <a:rPr lang="en-US" altLang="en-US"/>
              <a:t>Shipping</a:t>
            </a:r>
          </a:p>
          <a:p>
            <a:pPr lvl="2">
              <a:buFontTx/>
              <a:buNone/>
            </a:pPr>
            <a:r>
              <a:rPr lang="en-US" altLang="en-US"/>
              <a:t>cryo samples are glass beads</a:t>
            </a:r>
          </a:p>
          <a:p>
            <a:pPr lvl="1">
              <a:buFontTx/>
              <a:buNone/>
            </a:pPr>
            <a:endParaRPr lang="en-US"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264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2643">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12643">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1264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1264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2643">
                                            <p:txEl>
                                              <p:pRg st="5" end="5"/>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11264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126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AutoShape 2"/>
          <p:cNvSpPr>
            <a:spLocks noChangeArrowheads="1"/>
          </p:cNvSpPr>
          <p:nvPr/>
        </p:nvSpPr>
        <p:spPr bwMode="auto">
          <a:xfrm rot="-5400000">
            <a:off x="8032750" y="3238500"/>
            <a:ext cx="533400" cy="914400"/>
          </a:xfrm>
          <a:prstGeom prst="can">
            <a:avLst>
              <a:gd name="adj" fmla="val 42857"/>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endParaRPr lang="en-US" altLang="en-US">
              <a:solidFill>
                <a:srgbClr val="000000"/>
              </a:solidFill>
            </a:endParaRPr>
          </a:p>
        </p:txBody>
      </p:sp>
      <p:sp>
        <p:nvSpPr>
          <p:cNvPr id="54275" name="Rectangle 3"/>
          <p:cNvSpPr>
            <a:spLocks noGrp="1" noChangeArrowheads="1"/>
          </p:cNvSpPr>
          <p:nvPr>
            <p:ph type="title"/>
          </p:nvPr>
        </p:nvSpPr>
        <p:spPr/>
        <p:txBody>
          <a:bodyPr/>
          <a:lstStyle/>
          <a:p>
            <a:pPr eaLnBrk="1" hangingPunct="1"/>
            <a:r>
              <a:rPr lang="en-US" altLang="en-US" smtClean="0"/>
              <a:t>Where do photons go?</a:t>
            </a:r>
          </a:p>
        </p:txBody>
      </p:sp>
      <p:sp>
        <p:nvSpPr>
          <p:cNvPr id="54276" name="Line 4"/>
          <p:cNvSpPr>
            <a:spLocks noChangeShapeType="1"/>
          </p:cNvSpPr>
          <p:nvPr/>
        </p:nvSpPr>
        <p:spPr bwMode="auto">
          <a:xfrm flipV="1">
            <a:off x="609600" y="3676650"/>
            <a:ext cx="7340600" cy="0"/>
          </a:xfrm>
          <a:prstGeom prst="line">
            <a:avLst/>
          </a:prstGeom>
          <a:noFill/>
          <a:ln w="254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4277" name="Text Box 5"/>
          <p:cNvSpPr txBox="1">
            <a:spLocks noChangeArrowheads="1"/>
          </p:cNvSpPr>
          <p:nvPr/>
        </p:nvSpPr>
        <p:spPr bwMode="auto">
          <a:xfrm>
            <a:off x="7853363" y="4092575"/>
            <a:ext cx="9032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200" b="1">
                <a:solidFill>
                  <a:srgbClr val="000000"/>
                </a:solidFill>
              </a:rPr>
              <a:t>beamstop</a:t>
            </a:r>
          </a:p>
        </p:txBody>
      </p:sp>
      <p:sp>
        <p:nvSpPr>
          <p:cNvPr id="54278" name="Line 6"/>
          <p:cNvSpPr>
            <a:spLocks noChangeShapeType="1"/>
          </p:cNvSpPr>
          <p:nvPr/>
        </p:nvSpPr>
        <p:spPr bwMode="auto">
          <a:xfrm flipV="1">
            <a:off x="609600" y="3676650"/>
            <a:ext cx="3865563" cy="0"/>
          </a:xfrm>
          <a:prstGeom prst="line">
            <a:avLst/>
          </a:prstGeom>
          <a:noFill/>
          <a:ln w="279400">
            <a:solidFill>
              <a:srgbClr val="CC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nvGrpSpPr>
          <p:cNvPr id="95239" name="Group 7"/>
          <p:cNvGrpSpPr>
            <a:grpSpLocks/>
          </p:cNvGrpSpPr>
          <p:nvPr/>
        </p:nvGrpSpPr>
        <p:grpSpPr bwMode="auto">
          <a:xfrm>
            <a:off x="4473575" y="1277938"/>
            <a:ext cx="2892425" cy="2159000"/>
            <a:chOff x="2818" y="805"/>
            <a:chExt cx="1822" cy="1360"/>
          </a:xfrm>
        </p:grpSpPr>
        <p:grpSp>
          <p:nvGrpSpPr>
            <p:cNvPr id="54283" name="Group 8"/>
            <p:cNvGrpSpPr>
              <a:grpSpLocks/>
            </p:cNvGrpSpPr>
            <p:nvPr/>
          </p:nvGrpSpPr>
          <p:grpSpPr bwMode="auto">
            <a:xfrm>
              <a:off x="3330" y="805"/>
              <a:ext cx="939" cy="912"/>
              <a:chOff x="1893" y="816"/>
              <a:chExt cx="1597" cy="1500"/>
            </a:xfrm>
          </p:grpSpPr>
          <p:pic>
            <p:nvPicPr>
              <p:cNvPr id="54288" name="Picture 9" descr="noisefiel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20" y="816"/>
                <a:ext cx="1500" cy="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89" name="Oval 10"/>
              <p:cNvSpPr>
                <a:spLocks noChangeArrowheads="1"/>
              </p:cNvSpPr>
              <p:nvPr/>
            </p:nvSpPr>
            <p:spPr bwMode="auto">
              <a:xfrm>
                <a:off x="2427" y="130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4290" name="Oval 11"/>
              <p:cNvSpPr>
                <a:spLocks noChangeArrowheads="1"/>
              </p:cNvSpPr>
              <p:nvPr/>
            </p:nvSpPr>
            <p:spPr bwMode="auto">
              <a:xfrm>
                <a:off x="2929" y="1524"/>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4291" name="Oval 12"/>
              <p:cNvSpPr>
                <a:spLocks noChangeArrowheads="1"/>
              </p:cNvSpPr>
              <p:nvPr/>
            </p:nvSpPr>
            <p:spPr bwMode="auto">
              <a:xfrm>
                <a:off x="1893" y="107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
          <p:nvSpPr>
            <p:cNvPr id="54284" name="Line 13"/>
            <p:cNvSpPr>
              <a:spLocks noChangeShapeType="1"/>
            </p:cNvSpPr>
            <p:nvPr/>
          </p:nvSpPr>
          <p:spPr bwMode="auto">
            <a:xfrm flipV="1">
              <a:off x="2822" y="1133"/>
              <a:ext cx="672" cy="1032"/>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4285" name="Line 14"/>
            <p:cNvSpPr>
              <a:spLocks noChangeShapeType="1"/>
            </p:cNvSpPr>
            <p:nvPr/>
          </p:nvSpPr>
          <p:spPr bwMode="auto">
            <a:xfrm flipV="1">
              <a:off x="2818" y="1269"/>
              <a:ext cx="992" cy="896"/>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4286" name="Line 15"/>
            <p:cNvSpPr>
              <a:spLocks noChangeShapeType="1"/>
            </p:cNvSpPr>
            <p:nvPr/>
          </p:nvSpPr>
          <p:spPr bwMode="auto">
            <a:xfrm flipV="1">
              <a:off x="2818" y="1409"/>
              <a:ext cx="1280" cy="756"/>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4287" name="Text Box 16"/>
            <p:cNvSpPr txBox="1">
              <a:spLocks noChangeArrowheads="1"/>
            </p:cNvSpPr>
            <p:nvPr/>
          </p:nvSpPr>
          <p:spPr bwMode="auto">
            <a:xfrm>
              <a:off x="3346" y="1775"/>
              <a:ext cx="129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009900"/>
                  </a:solidFill>
                </a:rPr>
                <a:t>elastic scattering (6%)</a:t>
              </a:r>
            </a:p>
          </p:txBody>
        </p:sp>
      </p:grpSp>
      <p:sp>
        <p:nvSpPr>
          <p:cNvPr id="54280" name="Text Box 17"/>
          <p:cNvSpPr txBox="1">
            <a:spLocks noChangeArrowheads="1"/>
          </p:cNvSpPr>
          <p:nvPr/>
        </p:nvSpPr>
        <p:spPr bwMode="auto">
          <a:xfrm>
            <a:off x="5595938" y="3524250"/>
            <a:ext cx="1720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FFFFFF"/>
                </a:solidFill>
              </a:rPr>
              <a:t>Transmitted (98%)</a:t>
            </a:r>
          </a:p>
        </p:txBody>
      </p:sp>
      <p:sp>
        <p:nvSpPr>
          <p:cNvPr id="54281" name="Text Box 18"/>
          <p:cNvSpPr txBox="1">
            <a:spLocks noChangeArrowheads="1"/>
          </p:cNvSpPr>
          <p:nvPr/>
        </p:nvSpPr>
        <p:spPr bwMode="auto">
          <a:xfrm>
            <a:off x="609600" y="1417638"/>
            <a:ext cx="201136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3200" b="1">
                <a:solidFill>
                  <a:srgbClr val="000000"/>
                </a:solidFill>
              </a:rPr>
              <a:t>Protein</a:t>
            </a:r>
          </a:p>
          <a:p>
            <a:pPr algn="ctr" eaLnBrk="1" hangingPunct="1"/>
            <a:r>
              <a:rPr lang="en-US" altLang="en-US" sz="3200" b="1">
                <a:solidFill>
                  <a:srgbClr val="000000"/>
                </a:solidFill>
              </a:rPr>
              <a:t>1A x-rays</a:t>
            </a:r>
          </a:p>
        </p:txBody>
      </p:sp>
      <p:pic>
        <p:nvPicPr>
          <p:cNvPr id="54282" name="Picture 19" descr="MCBS00386_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98888" y="3122613"/>
            <a:ext cx="1360487"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887021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5239"/>
                                        </p:tgtEl>
                                        <p:attrNameLst>
                                          <p:attrName>style.visibility</p:attrName>
                                        </p:attrNameLst>
                                      </p:cBhvr>
                                      <p:to>
                                        <p:strVal val="visible"/>
                                      </p:to>
                                    </p:set>
                                    <p:animEffect transition="in" filter="wipe(left)">
                                      <p:cBhvr>
                                        <p:cTn id="7" dur="1000"/>
                                        <p:tgtEl>
                                          <p:spTgt spid="952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2"/>
          <p:cNvSpPr>
            <a:spLocks noGrp="1" noChangeArrowheads="1"/>
          </p:cNvSpPr>
          <p:nvPr>
            <p:ph type="title"/>
          </p:nvPr>
        </p:nvSpPr>
        <p:spPr/>
        <p:txBody>
          <a:bodyPr/>
          <a:lstStyle/>
          <a:p>
            <a:r>
              <a:rPr lang="en-US" altLang="en-US"/>
              <a:t>Why harvest at all?</a:t>
            </a:r>
          </a:p>
        </p:txBody>
      </p:sp>
      <p:sp>
        <p:nvSpPr>
          <p:cNvPr id="397315" name="Rectangle 3"/>
          <p:cNvSpPr>
            <a:spLocks noGrp="1" noChangeArrowheads="1"/>
          </p:cNvSpPr>
          <p:nvPr>
            <p:ph type="body" idx="1"/>
          </p:nvPr>
        </p:nvSpPr>
        <p:spPr>
          <a:xfrm>
            <a:off x="1196975" y="1600200"/>
            <a:ext cx="7489825" cy="4525963"/>
          </a:xfrm>
        </p:spPr>
        <p:txBody>
          <a:bodyPr/>
          <a:lstStyle/>
          <a:p>
            <a:pPr>
              <a:buFontTx/>
              <a:buNone/>
            </a:pPr>
            <a:r>
              <a:rPr lang="en-US" altLang="en-US"/>
              <a:t>Radiation damage</a:t>
            </a:r>
          </a:p>
          <a:p>
            <a:pPr lvl="1">
              <a:buFontTx/>
              <a:buNone/>
            </a:pPr>
            <a:r>
              <a:rPr lang="en-US" altLang="en-US"/>
              <a:t>	10-100x reduced at ~100 K</a:t>
            </a:r>
          </a:p>
          <a:p>
            <a:pPr>
              <a:buFontTx/>
              <a:buNone/>
            </a:pPr>
            <a:r>
              <a:rPr lang="en-US" altLang="en-US">
                <a:solidFill>
                  <a:srgbClr val="FF0000"/>
                </a:solidFill>
              </a:rPr>
              <a:t>Background scatter</a:t>
            </a:r>
          </a:p>
          <a:p>
            <a:pPr lvl="2">
              <a:buFontTx/>
              <a:buNone/>
            </a:pPr>
            <a:r>
              <a:rPr lang="en-US" altLang="en-US">
                <a:solidFill>
                  <a:srgbClr val="FF0000"/>
                </a:solidFill>
              </a:rPr>
              <a:t>tray &gt;&gt; xtal</a:t>
            </a:r>
          </a:p>
          <a:p>
            <a:pPr>
              <a:buFontTx/>
              <a:buNone/>
            </a:pPr>
            <a:r>
              <a:rPr lang="en-US" altLang="en-US"/>
              <a:t>Timing</a:t>
            </a:r>
          </a:p>
          <a:p>
            <a:pPr lvl="2">
              <a:buFontTx/>
              <a:buNone/>
            </a:pPr>
            <a:r>
              <a:rPr lang="en-US" altLang="en-US"/>
              <a:t>nothing lasts forever</a:t>
            </a:r>
            <a:endParaRPr lang="en-US" altLang="en-US" sz="2800"/>
          </a:p>
          <a:p>
            <a:pPr>
              <a:buFontTx/>
              <a:buNone/>
            </a:pPr>
            <a:r>
              <a:rPr lang="en-US" altLang="en-US"/>
              <a:t>Shipping</a:t>
            </a:r>
          </a:p>
          <a:p>
            <a:pPr lvl="2">
              <a:buFontTx/>
              <a:buNone/>
            </a:pPr>
            <a:r>
              <a:rPr lang="en-US" altLang="en-US"/>
              <a:t>cryo samples are glass beads</a:t>
            </a:r>
          </a:p>
          <a:p>
            <a:pPr lvl="1">
              <a:buFontTx/>
              <a:buNone/>
            </a:pPr>
            <a:endParaRPr lang="en-US" altLang="en-US"/>
          </a:p>
        </p:txBody>
      </p:sp>
    </p:spTree>
  </p:cSld>
  <p:clrMapOvr>
    <a:masterClrMapping/>
  </p:clrMapOvr>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666" name="Object 2"/>
          <p:cNvGraphicFramePr>
            <a:graphicFrameLocks noGrp="1" noChangeAspect="1"/>
          </p:cNvGraphicFramePr>
          <p:nvPr>
            <p:ph idx="1"/>
          </p:nvPr>
        </p:nvGraphicFramePr>
        <p:xfrm>
          <a:off x="890588" y="1122363"/>
          <a:ext cx="7204075" cy="5046662"/>
        </p:xfrm>
        <a:graphic>
          <a:graphicData uri="http://schemas.openxmlformats.org/presentationml/2006/ole">
            <mc:AlternateContent xmlns:mc="http://schemas.openxmlformats.org/markup-compatibility/2006">
              <mc:Choice xmlns:v="urn:schemas-microsoft-com:vml" Requires="v">
                <p:oleObj spid="_x0000_s113731" name="Chart" r:id="rId3" imgW="7219950" imgH="5057775" progId="MSGraph.Chart.8">
                  <p:embed followColorScheme="full"/>
                </p:oleObj>
              </mc:Choice>
              <mc:Fallback>
                <p:oleObj name="Chart" r:id="rId3" imgW="7219950" imgH="5057775"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0588" y="1122363"/>
                        <a:ext cx="7204075" cy="50466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3667" name="Rectangle 3"/>
          <p:cNvSpPr>
            <a:spLocks noGrp="1" noChangeArrowheads="1"/>
          </p:cNvSpPr>
          <p:nvPr>
            <p:ph type="title"/>
          </p:nvPr>
        </p:nvSpPr>
        <p:spPr>
          <a:noFill/>
          <a:ln/>
        </p:spPr>
        <p:txBody>
          <a:bodyPr/>
          <a:lstStyle/>
          <a:p>
            <a:r>
              <a:rPr lang="en-US" altLang="en-US" sz="4000"/>
              <a:t>X-ray transmission of materials</a:t>
            </a:r>
          </a:p>
        </p:txBody>
      </p:sp>
      <p:sp>
        <p:nvSpPr>
          <p:cNvPr id="113668" name="Text Box 4"/>
          <p:cNvSpPr txBox="1">
            <a:spLocks noChangeArrowheads="1"/>
          </p:cNvSpPr>
          <p:nvPr/>
        </p:nvSpPr>
        <p:spPr bwMode="auto">
          <a:xfrm>
            <a:off x="3470275" y="6010275"/>
            <a:ext cx="2813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Depth into material (</a:t>
            </a:r>
            <a:r>
              <a:rPr lang="el-GR" altLang="en-US" b="1">
                <a:cs typeface="Arial" pitchFamily="34" charset="0"/>
              </a:rPr>
              <a:t>μ</a:t>
            </a:r>
            <a:r>
              <a:rPr lang="en-US" altLang="en-US" b="1"/>
              <a:t>m)</a:t>
            </a:r>
          </a:p>
        </p:txBody>
      </p:sp>
      <p:sp>
        <p:nvSpPr>
          <p:cNvPr id="113669" name="Text Box 5"/>
          <p:cNvSpPr txBox="1">
            <a:spLocks noChangeArrowheads="1"/>
          </p:cNvSpPr>
          <p:nvPr/>
        </p:nvSpPr>
        <p:spPr bwMode="auto">
          <a:xfrm rot="-5400000">
            <a:off x="-8731" y="3217069"/>
            <a:ext cx="1606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transmission</a:t>
            </a:r>
          </a:p>
        </p:txBody>
      </p:sp>
      <p:graphicFrame>
        <p:nvGraphicFramePr>
          <p:cNvPr id="113670" name="Object 6"/>
          <p:cNvGraphicFramePr>
            <a:graphicFrameLocks noChangeAspect="1"/>
          </p:cNvGraphicFramePr>
          <p:nvPr/>
        </p:nvGraphicFramePr>
        <p:xfrm>
          <a:off x="987425" y="4946650"/>
          <a:ext cx="1474788" cy="1116013"/>
        </p:xfrm>
        <a:graphic>
          <a:graphicData uri="http://schemas.openxmlformats.org/presentationml/2006/ole">
            <mc:AlternateContent xmlns:mc="http://schemas.openxmlformats.org/markup-compatibility/2006">
              <mc:Choice xmlns:v="urn:schemas-microsoft-com:vml" Requires="v">
                <p:oleObj spid="_x0000_s113732" name="Chart" r:id="rId5" imgW="1209675" imgH="914400" progId="MSGraph.Chart.8">
                  <p:embed followColorScheme="full"/>
                </p:oleObj>
              </mc:Choice>
              <mc:Fallback>
                <p:oleObj name="Chart" r:id="rId5" imgW="1209675" imgH="914400" progId="MSGraph.Chart.8">
                  <p:embed followColorScheme="full"/>
                  <p:pic>
                    <p:nvPicPr>
                      <p:cNvPr id="0"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7425" y="4946650"/>
                        <a:ext cx="1474788" cy="11160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3671" name="Text Box 7"/>
          <p:cNvSpPr txBox="1">
            <a:spLocks noChangeArrowheads="1"/>
          </p:cNvSpPr>
          <p:nvPr/>
        </p:nvSpPr>
        <p:spPr bwMode="auto">
          <a:xfrm>
            <a:off x="3754438" y="4175125"/>
            <a:ext cx="768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990000"/>
                </a:solidFill>
              </a:rPr>
              <a:t>glass</a:t>
            </a:r>
          </a:p>
        </p:txBody>
      </p:sp>
      <p:sp>
        <p:nvSpPr>
          <p:cNvPr id="113672" name="Text Box 8"/>
          <p:cNvSpPr txBox="1">
            <a:spLocks noChangeArrowheads="1"/>
          </p:cNvSpPr>
          <p:nvPr/>
        </p:nvSpPr>
        <p:spPr bwMode="auto">
          <a:xfrm rot="280220">
            <a:off x="6184900" y="2176463"/>
            <a:ext cx="9588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protein</a:t>
            </a:r>
          </a:p>
          <a:p>
            <a:r>
              <a:rPr lang="en-US" altLang="en-US" b="1"/>
              <a:t>crystal</a:t>
            </a:r>
          </a:p>
        </p:txBody>
      </p:sp>
      <p:sp>
        <p:nvSpPr>
          <p:cNvPr id="113673" name="Text Box 9"/>
          <p:cNvSpPr txBox="1">
            <a:spLocks noChangeArrowheads="1"/>
          </p:cNvSpPr>
          <p:nvPr/>
        </p:nvSpPr>
        <p:spPr bwMode="auto">
          <a:xfrm rot="310074">
            <a:off x="6642100" y="1833563"/>
            <a:ext cx="781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00FF"/>
                </a:solidFill>
              </a:rPr>
              <a:t>water</a:t>
            </a:r>
          </a:p>
        </p:txBody>
      </p:sp>
      <p:sp>
        <p:nvSpPr>
          <p:cNvPr id="113674" name="Text Box 10"/>
          <p:cNvSpPr txBox="1">
            <a:spLocks noChangeArrowheads="1"/>
          </p:cNvSpPr>
          <p:nvPr/>
        </p:nvSpPr>
        <p:spPr bwMode="auto">
          <a:xfrm>
            <a:off x="5627688" y="1498600"/>
            <a:ext cx="463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FF0000"/>
                </a:solidFill>
              </a:rPr>
              <a:t>air</a:t>
            </a:r>
          </a:p>
        </p:txBody>
      </p:sp>
    </p:spTree>
  </p:cSld>
  <p:clrMapOvr>
    <a:masterClrMapping/>
  </p:clrMapOvr>
  <p:transition spd="med"/>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690" name="Object 2"/>
          <p:cNvGraphicFramePr>
            <a:graphicFrameLocks noGrp="1" noChangeAspect="1"/>
          </p:cNvGraphicFramePr>
          <p:nvPr>
            <p:ph idx="1"/>
          </p:nvPr>
        </p:nvGraphicFramePr>
        <p:xfrm>
          <a:off x="457200" y="1122363"/>
          <a:ext cx="8229600" cy="5046662"/>
        </p:xfrm>
        <a:graphic>
          <a:graphicData uri="http://schemas.openxmlformats.org/presentationml/2006/ole">
            <mc:AlternateContent xmlns:mc="http://schemas.openxmlformats.org/markup-compatibility/2006">
              <mc:Choice xmlns:v="urn:schemas-microsoft-com:vml" Requires="v">
                <p:oleObj spid="_x0000_s114731" name="Chart" r:id="rId3" imgW="7219950" imgH="5057775" progId="MSGraph.Chart.8">
                  <p:embed followColorScheme="full"/>
                </p:oleObj>
              </mc:Choice>
              <mc:Fallback>
                <p:oleObj name="Chart" r:id="rId3" imgW="7219950" imgH="5057775"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122363"/>
                        <a:ext cx="8229600" cy="50466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4691" name="Rectangle 3"/>
          <p:cNvSpPr>
            <a:spLocks noGrp="1" noChangeArrowheads="1"/>
          </p:cNvSpPr>
          <p:nvPr>
            <p:ph type="title"/>
          </p:nvPr>
        </p:nvSpPr>
        <p:spPr>
          <a:noFill/>
          <a:ln/>
        </p:spPr>
        <p:txBody>
          <a:bodyPr/>
          <a:lstStyle/>
          <a:p>
            <a:r>
              <a:rPr lang="en-US" altLang="en-US" sz="3600"/>
              <a:t>X-ray scattering of materials</a:t>
            </a:r>
          </a:p>
        </p:txBody>
      </p:sp>
      <p:sp>
        <p:nvSpPr>
          <p:cNvPr id="114692" name="Text Box 4"/>
          <p:cNvSpPr txBox="1">
            <a:spLocks noChangeArrowheads="1"/>
          </p:cNvSpPr>
          <p:nvPr/>
        </p:nvSpPr>
        <p:spPr bwMode="auto">
          <a:xfrm rot="-5400000">
            <a:off x="-2449512" y="3371850"/>
            <a:ext cx="56308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Differential cross section</a:t>
            </a:r>
          </a:p>
          <a:p>
            <a:pPr algn="ctr"/>
            <a:r>
              <a:rPr lang="en-US" altLang="en-US" sz="1400" b="1"/>
              <a:t> (scattered photons/solid angle/incident photon/meter thickness)</a:t>
            </a:r>
          </a:p>
        </p:txBody>
      </p:sp>
      <p:sp>
        <p:nvSpPr>
          <p:cNvPr id="114693" name="Text Box 5"/>
          <p:cNvSpPr txBox="1">
            <a:spLocks noChangeArrowheads="1"/>
          </p:cNvSpPr>
          <p:nvPr/>
        </p:nvSpPr>
        <p:spPr bwMode="auto">
          <a:xfrm>
            <a:off x="990600" y="5867400"/>
            <a:ext cx="7772400" cy="381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900" b="1">
                <a:sym typeface="Symbol" pitchFamily="18" charset="2"/>
              </a:rPr>
              <a:t> </a:t>
            </a:r>
            <a:r>
              <a:rPr lang="en-US" altLang="en-US" sz="1900" b="1"/>
              <a:t>                7.5                3.8                2.5                1.9               1.5</a:t>
            </a:r>
          </a:p>
        </p:txBody>
      </p:sp>
      <p:sp>
        <p:nvSpPr>
          <p:cNvPr id="114694" name="Text Box 6"/>
          <p:cNvSpPr txBox="1">
            <a:spLocks noChangeArrowheads="1"/>
          </p:cNvSpPr>
          <p:nvPr/>
        </p:nvSpPr>
        <p:spPr bwMode="auto">
          <a:xfrm>
            <a:off x="3917950" y="6172200"/>
            <a:ext cx="1644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d-spacing (</a:t>
            </a:r>
            <a:r>
              <a:rPr lang="en-US" altLang="en-US" b="1">
                <a:cs typeface="Arial" pitchFamily="34" charset="0"/>
              </a:rPr>
              <a:t>Ǻ</a:t>
            </a:r>
            <a:r>
              <a:rPr lang="en-US" altLang="en-US" b="1"/>
              <a:t>)</a:t>
            </a:r>
          </a:p>
        </p:txBody>
      </p:sp>
      <p:sp>
        <p:nvSpPr>
          <p:cNvPr id="114695" name="Text Box 7"/>
          <p:cNvSpPr txBox="1">
            <a:spLocks noChangeArrowheads="1"/>
          </p:cNvSpPr>
          <p:nvPr/>
        </p:nvSpPr>
        <p:spPr bwMode="auto">
          <a:xfrm>
            <a:off x="5334000" y="4951413"/>
            <a:ext cx="781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00FF"/>
                </a:solidFill>
              </a:rPr>
              <a:t>water</a:t>
            </a:r>
          </a:p>
        </p:txBody>
      </p:sp>
      <p:sp>
        <p:nvSpPr>
          <p:cNvPr id="114696" name="Text Box 8"/>
          <p:cNvSpPr txBox="1">
            <a:spLocks noChangeArrowheads="1"/>
          </p:cNvSpPr>
          <p:nvPr/>
        </p:nvSpPr>
        <p:spPr bwMode="auto">
          <a:xfrm>
            <a:off x="4772025" y="4681538"/>
            <a:ext cx="1581150" cy="36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800080"/>
                </a:solidFill>
              </a:rPr>
              <a:t>25% glycerol</a:t>
            </a:r>
          </a:p>
        </p:txBody>
      </p:sp>
      <p:sp>
        <p:nvSpPr>
          <p:cNvPr id="114697" name="Text Box 9"/>
          <p:cNvSpPr txBox="1">
            <a:spLocks noChangeArrowheads="1"/>
          </p:cNvSpPr>
          <p:nvPr/>
        </p:nvSpPr>
        <p:spPr bwMode="auto">
          <a:xfrm>
            <a:off x="4772025" y="4448175"/>
            <a:ext cx="1720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8A5C00"/>
                </a:solidFill>
              </a:rPr>
              <a:t>paratone-N oil</a:t>
            </a:r>
          </a:p>
        </p:txBody>
      </p:sp>
      <p:sp>
        <p:nvSpPr>
          <p:cNvPr id="114698" name="Line 10"/>
          <p:cNvSpPr>
            <a:spLocks noChangeShapeType="1"/>
          </p:cNvSpPr>
          <p:nvPr/>
        </p:nvSpPr>
        <p:spPr bwMode="auto">
          <a:xfrm flipH="1">
            <a:off x="4187825" y="4813300"/>
            <a:ext cx="584200" cy="247650"/>
          </a:xfrm>
          <a:prstGeom prst="line">
            <a:avLst/>
          </a:prstGeom>
          <a:noFill/>
          <a:ln w="9525">
            <a:solidFill>
              <a:srgbClr val="8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699" name="Line 11"/>
          <p:cNvSpPr>
            <a:spLocks noChangeShapeType="1"/>
          </p:cNvSpPr>
          <p:nvPr/>
        </p:nvSpPr>
        <p:spPr bwMode="auto">
          <a:xfrm flipH="1">
            <a:off x="3482975" y="4594225"/>
            <a:ext cx="1295400" cy="258763"/>
          </a:xfrm>
          <a:prstGeom prst="line">
            <a:avLst/>
          </a:prstGeom>
          <a:noFill/>
          <a:ln w="9525">
            <a:solidFill>
              <a:srgbClr val="99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00" name="Text Box 12"/>
          <p:cNvSpPr txBox="1">
            <a:spLocks noChangeArrowheads="1"/>
          </p:cNvSpPr>
          <p:nvPr/>
        </p:nvSpPr>
        <p:spPr bwMode="auto">
          <a:xfrm>
            <a:off x="4217988" y="4044950"/>
            <a:ext cx="908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003366"/>
                </a:solidFill>
              </a:rPr>
              <a:t>plastic</a:t>
            </a:r>
          </a:p>
        </p:txBody>
      </p:sp>
      <p:sp>
        <p:nvSpPr>
          <p:cNvPr id="114701" name="Line 13"/>
          <p:cNvSpPr>
            <a:spLocks noChangeShapeType="1"/>
          </p:cNvSpPr>
          <p:nvPr/>
        </p:nvSpPr>
        <p:spPr bwMode="auto">
          <a:xfrm flipH="1">
            <a:off x="3497263" y="4181475"/>
            <a:ext cx="773112" cy="142875"/>
          </a:xfrm>
          <a:prstGeom prst="line">
            <a:avLst/>
          </a:prstGeom>
          <a:noFill/>
          <a:ln w="9525">
            <a:solidFill>
              <a:srgbClr val="0033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02" name="Text Box 14"/>
          <p:cNvSpPr txBox="1">
            <a:spLocks noChangeArrowheads="1"/>
          </p:cNvSpPr>
          <p:nvPr/>
        </p:nvSpPr>
        <p:spPr bwMode="auto">
          <a:xfrm>
            <a:off x="3768725" y="2082800"/>
            <a:ext cx="768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8A5C00"/>
                </a:solidFill>
              </a:rPr>
              <a:t>glass</a:t>
            </a:r>
          </a:p>
        </p:txBody>
      </p:sp>
    </p:spTree>
  </p:cSld>
  <p:clrMapOvr>
    <a:masterClrMapping/>
  </p:clrMapOvr>
  <p:transition spd="med"/>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2"/>
          <p:cNvSpPr>
            <a:spLocks noGrp="1" noChangeArrowheads="1"/>
          </p:cNvSpPr>
          <p:nvPr>
            <p:ph type="title"/>
          </p:nvPr>
        </p:nvSpPr>
        <p:spPr/>
        <p:txBody>
          <a:bodyPr/>
          <a:lstStyle/>
          <a:p>
            <a:r>
              <a:rPr lang="en-US" altLang="en-US"/>
              <a:t>naked xtal</a:t>
            </a:r>
          </a:p>
        </p:txBody>
      </p:sp>
      <p:pic>
        <p:nvPicPr>
          <p:cNvPr id="447491" name="Picture 3" descr="pink-nakedxtal"/>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92175" y="14288"/>
            <a:ext cx="10036175" cy="6843712"/>
          </a:xfrm>
          <a:prstGeom prst="rect">
            <a:avLst/>
          </a:prstGeom>
          <a:noFill/>
          <a:extLst>
            <a:ext uri="{909E8E84-426E-40DD-AFC4-6F175D3DCCD1}">
              <a14:hiddenFill xmlns:a14="http://schemas.microsoft.com/office/drawing/2010/main">
                <a:solidFill>
                  <a:srgbClr val="FFFFFF"/>
                </a:solidFill>
              </a14:hiddenFill>
            </a:ext>
          </a:extLst>
        </p:spPr>
      </p:pic>
      <p:sp>
        <p:nvSpPr>
          <p:cNvPr id="447492" name="Oval 4"/>
          <p:cNvSpPr>
            <a:spLocks noChangeArrowheads="1"/>
          </p:cNvSpPr>
          <p:nvPr/>
        </p:nvSpPr>
        <p:spPr bwMode="auto">
          <a:xfrm>
            <a:off x="3695700" y="2630488"/>
            <a:ext cx="1439863" cy="1439862"/>
          </a:xfrm>
          <a:prstGeom prst="ellipse">
            <a:avLst/>
          </a:pr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47493" name="Oval 5"/>
          <p:cNvSpPr>
            <a:spLocks noChangeArrowheads="1"/>
          </p:cNvSpPr>
          <p:nvPr/>
        </p:nvSpPr>
        <p:spPr bwMode="auto">
          <a:xfrm>
            <a:off x="6891338" y="1993900"/>
            <a:ext cx="1439862" cy="1439863"/>
          </a:xfrm>
          <a:prstGeom prst="ellipse">
            <a:avLst/>
          </a:pr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47494" name="Oval 6"/>
          <p:cNvSpPr>
            <a:spLocks noChangeArrowheads="1"/>
          </p:cNvSpPr>
          <p:nvPr/>
        </p:nvSpPr>
        <p:spPr bwMode="auto">
          <a:xfrm>
            <a:off x="-469900" y="3746500"/>
            <a:ext cx="1439863" cy="1439863"/>
          </a:xfrm>
          <a:prstGeom prst="ellipse">
            <a:avLst/>
          </a:pr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47495" name="Oval 7"/>
          <p:cNvSpPr>
            <a:spLocks noChangeArrowheads="1"/>
          </p:cNvSpPr>
          <p:nvPr/>
        </p:nvSpPr>
        <p:spPr bwMode="auto">
          <a:xfrm>
            <a:off x="5276850" y="2344738"/>
            <a:ext cx="1439863" cy="1439862"/>
          </a:xfrm>
          <a:prstGeom prst="ellipse">
            <a:avLst/>
          </a:pr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47496" name="Oval 8"/>
          <p:cNvSpPr>
            <a:spLocks noChangeArrowheads="1"/>
          </p:cNvSpPr>
          <p:nvPr/>
        </p:nvSpPr>
        <p:spPr bwMode="auto">
          <a:xfrm>
            <a:off x="2106613" y="3046413"/>
            <a:ext cx="1439862" cy="1439862"/>
          </a:xfrm>
          <a:prstGeom prst="ellipse">
            <a:avLst/>
          </a:pr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749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447496"/>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44749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447492"/>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44749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447495"/>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447493"/>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447493"/>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4474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animBg="1"/>
      <p:bldP spid="447492" grpId="1" animBg="1"/>
      <p:bldP spid="447493" grpId="0" animBg="1"/>
      <p:bldP spid="447493" grpId="1" animBg="1"/>
      <p:bldP spid="447494" grpId="0" animBg="1"/>
      <p:bldP spid="447495" grpId="0" animBg="1"/>
      <p:bldP spid="447495" grpId="1" animBg="1"/>
      <p:bldP spid="447496" grpId="0" animBg="1"/>
      <p:bldP spid="447496" grpId="1" animBg="1"/>
    </p:bld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DSCN011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04863" y="0"/>
            <a:ext cx="9948863" cy="7461250"/>
          </a:xfrm>
          <a:prstGeom prst="rect">
            <a:avLst/>
          </a:prstGeom>
          <a:noFill/>
          <a:extLst>
            <a:ext uri="{909E8E84-426E-40DD-AFC4-6F175D3DCCD1}">
              <a14:hiddenFill xmlns:a14="http://schemas.microsoft.com/office/drawing/2010/main">
                <a:solidFill>
                  <a:srgbClr val="FFFFFF"/>
                </a:solidFill>
              </a14:hiddenFill>
            </a:ext>
          </a:extLst>
        </p:spPr>
      </p:pic>
      <p:sp>
        <p:nvSpPr>
          <p:cNvPr id="39939" name="Rectangle 3"/>
          <p:cNvSpPr>
            <a:spLocks noGrp="1" noChangeArrowheads="1"/>
          </p:cNvSpPr>
          <p:nvPr>
            <p:ph type="title"/>
          </p:nvPr>
        </p:nvSpPr>
        <p:spPr>
          <a:xfrm>
            <a:off x="457200" y="20638"/>
            <a:ext cx="8229600" cy="1143000"/>
          </a:xfrm>
        </p:spPr>
        <p:txBody>
          <a:bodyPr/>
          <a:lstStyle/>
          <a:p>
            <a:r>
              <a:rPr lang="en-US" altLang="en-US">
                <a:solidFill>
                  <a:schemeClr val="bg1"/>
                </a:solidFill>
              </a:rPr>
              <a:t>Crowfoot Cell</a:t>
            </a:r>
          </a:p>
        </p:txBody>
      </p:sp>
      <p:grpSp>
        <p:nvGrpSpPr>
          <p:cNvPr id="39940" name="Group 4"/>
          <p:cNvGrpSpPr>
            <a:grpSpLocks/>
          </p:cNvGrpSpPr>
          <p:nvPr/>
        </p:nvGrpSpPr>
        <p:grpSpPr bwMode="auto">
          <a:xfrm>
            <a:off x="246063" y="1289050"/>
            <a:ext cx="7945437" cy="4081463"/>
            <a:chOff x="155" y="812"/>
            <a:chExt cx="5005" cy="2571"/>
          </a:xfrm>
        </p:grpSpPr>
        <p:sp>
          <p:nvSpPr>
            <p:cNvPr id="39941" name="Line 5"/>
            <p:cNvSpPr>
              <a:spLocks noChangeShapeType="1"/>
            </p:cNvSpPr>
            <p:nvPr/>
          </p:nvSpPr>
          <p:spPr bwMode="auto">
            <a:xfrm flipH="1" flipV="1">
              <a:off x="3117" y="2334"/>
              <a:ext cx="2043" cy="704"/>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2" name="Line 6"/>
            <p:cNvSpPr>
              <a:spLocks noChangeShapeType="1"/>
            </p:cNvSpPr>
            <p:nvPr/>
          </p:nvSpPr>
          <p:spPr bwMode="auto">
            <a:xfrm flipH="1" flipV="1">
              <a:off x="472" y="1413"/>
              <a:ext cx="1448" cy="499"/>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3" name="Line 7"/>
            <p:cNvSpPr>
              <a:spLocks noChangeShapeType="1"/>
            </p:cNvSpPr>
            <p:nvPr/>
          </p:nvSpPr>
          <p:spPr bwMode="auto">
            <a:xfrm flipH="1" flipV="1">
              <a:off x="2910" y="2262"/>
              <a:ext cx="126" cy="44"/>
            </a:xfrm>
            <a:prstGeom prst="line">
              <a:avLst/>
            </a:prstGeom>
            <a:noFill/>
            <a:ln w="28575">
              <a:solidFill>
                <a:srgbClr val="FF474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4" name="Line 8"/>
            <p:cNvSpPr>
              <a:spLocks noChangeShapeType="1"/>
            </p:cNvSpPr>
            <p:nvPr/>
          </p:nvSpPr>
          <p:spPr bwMode="auto">
            <a:xfrm flipH="1" flipV="1">
              <a:off x="2538" y="2132"/>
              <a:ext cx="372" cy="130"/>
            </a:xfrm>
            <a:prstGeom prst="line">
              <a:avLst/>
            </a:prstGeom>
            <a:noFill/>
            <a:ln w="28575">
              <a:solidFill>
                <a:srgbClr val="FF9B9B"/>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5" name="Line 9"/>
            <p:cNvSpPr>
              <a:spLocks noChangeShapeType="1"/>
            </p:cNvSpPr>
            <p:nvPr/>
          </p:nvSpPr>
          <p:spPr bwMode="auto">
            <a:xfrm flipH="1" flipV="1">
              <a:off x="1920" y="1912"/>
              <a:ext cx="243" cy="85"/>
            </a:xfrm>
            <a:prstGeom prst="line">
              <a:avLst/>
            </a:prstGeom>
            <a:noFill/>
            <a:ln w="28575">
              <a:solidFill>
                <a:srgbClr val="FF9B9B"/>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6" name="Line 10"/>
            <p:cNvSpPr>
              <a:spLocks noChangeShapeType="1"/>
            </p:cNvSpPr>
            <p:nvPr/>
          </p:nvSpPr>
          <p:spPr bwMode="auto">
            <a:xfrm>
              <a:off x="3036" y="1997"/>
              <a:ext cx="59" cy="244"/>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7" name="Line 11"/>
            <p:cNvSpPr>
              <a:spLocks noChangeShapeType="1"/>
            </p:cNvSpPr>
            <p:nvPr/>
          </p:nvSpPr>
          <p:spPr bwMode="auto">
            <a:xfrm flipV="1">
              <a:off x="2662" y="2393"/>
              <a:ext cx="374" cy="271"/>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8" name="Line 12"/>
            <p:cNvSpPr>
              <a:spLocks noChangeShapeType="1"/>
            </p:cNvSpPr>
            <p:nvPr/>
          </p:nvSpPr>
          <p:spPr bwMode="auto">
            <a:xfrm flipV="1">
              <a:off x="2787" y="2346"/>
              <a:ext cx="249" cy="38"/>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9" name="Line 13"/>
            <p:cNvSpPr>
              <a:spLocks noChangeShapeType="1"/>
            </p:cNvSpPr>
            <p:nvPr/>
          </p:nvSpPr>
          <p:spPr bwMode="auto">
            <a:xfrm>
              <a:off x="2959" y="1679"/>
              <a:ext cx="77" cy="318"/>
            </a:xfrm>
            <a:prstGeom prst="line">
              <a:avLst/>
            </a:prstGeom>
            <a:noFill/>
            <a:ln w="9525">
              <a:solidFill>
                <a:srgbClr val="3BFF3B"/>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50" name="Line 14"/>
            <p:cNvSpPr>
              <a:spLocks noChangeShapeType="1"/>
            </p:cNvSpPr>
            <p:nvPr/>
          </p:nvSpPr>
          <p:spPr bwMode="auto">
            <a:xfrm flipV="1">
              <a:off x="2458" y="2384"/>
              <a:ext cx="329" cy="50"/>
            </a:xfrm>
            <a:prstGeom prst="line">
              <a:avLst/>
            </a:prstGeom>
            <a:noFill/>
            <a:ln w="9525">
              <a:solidFill>
                <a:srgbClr val="3BFF3B"/>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51" name="Line 15"/>
            <p:cNvSpPr>
              <a:spLocks noChangeShapeType="1"/>
            </p:cNvSpPr>
            <p:nvPr/>
          </p:nvSpPr>
          <p:spPr bwMode="auto">
            <a:xfrm flipV="1">
              <a:off x="2530" y="2664"/>
              <a:ext cx="132" cy="96"/>
            </a:xfrm>
            <a:prstGeom prst="line">
              <a:avLst/>
            </a:prstGeom>
            <a:noFill/>
            <a:ln w="9525">
              <a:solidFill>
                <a:srgbClr val="3BFF3B"/>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52" name="Line 16"/>
            <p:cNvSpPr>
              <a:spLocks noChangeShapeType="1"/>
            </p:cNvSpPr>
            <p:nvPr/>
          </p:nvSpPr>
          <p:spPr bwMode="auto">
            <a:xfrm>
              <a:off x="2748" y="812"/>
              <a:ext cx="119" cy="493"/>
            </a:xfrm>
            <a:prstGeom prst="line">
              <a:avLst/>
            </a:prstGeom>
            <a:noFill/>
            <a:ln w="9525">
              <a:solidFill>
                <a:srgbClr val="3BFF3B"/>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53" name="Line 17"/>
            <p:cNvSpPr>
              <a:spLocks noChangeShapeType="1"/>
            </p:cNvSpPr>
            <p:nvPr/>
          </p:nvSpPr>
          <p:spPr bwMode="auto">
            <a:xfrm flipV="1">
              <a:off x="1667" y="2942"/>
              <a:ext cx="607" cy="441"/>
            </a:xfrm>
            <a:prstGeom prst="line">
              <a:avLst/>
            </a:prstGeom>
            <a:noFill/>
            <a:ln w="9525">
              <a:solidFill>
                <a:srgbClr val="3BFF3B"/>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54" name="Line 18"/>
            <p:cNvSpPr>
              <a:spLocks noChangeShapeType="1"/>
            </p:cNvSpPr>
            <p:nvPr/>
          </p:nvSpPr>
          <p:spPr bwMode="auto">
            <a:xfrm flipV="1">
              <a:off x="155" y="2490"/>
              <a:ext cx="1933" cy="294"/>
            </a:xfrm>
            <a:prstGeom prst="line">
              <a:avLst/>
            </a:prstGeom>
            <a:noFill/>
            <a:ln w="9525">
              <a:solidFill>
                <a:srgbClr val="3BFF3B"/>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39940"/>
                                        </p:tgtEl>
                                        <p:attrNameLst>
                                          <p:attrName>style.visibility</p:attrName>
                                        </p:attrNameLst>
                                      </p:cBhvr>
                                      <p:to>
                                        <p:strVal val="visible"/>
                                      </p:to>
                                    </p:set>
                                    <p:animEffect transition="in" filter="wipe(right)">
                                      <p:cBhvr>
                                        <p:cTn id="7" dur="1000"/>
                                        <p:tgtEl>
                                          <p:spTgt spid="39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0962" name="Picture 2" descr="DSCN011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1638" y="20638"/>
            <a:ext cx="9948863" cy="7461250"/>
          </a:xfrm>
          <a:prstGeom prst="rect">
            <a:avLst/>
          </a:prstGeom>
          <a:noFill/>
          <a:extLst>
            <a:ext uri="{909E8E84-426E-40DD-AFC4-6F175D3DCCD1}">
              <a14:hiddenFill xmlns:a14="http://schemas.microsoft.com/office/drawing/2010/main">
                <a:solidFill>
                  <a:srgbClr val="FFFFFF"/>
                </a:solidFill>
              </a14:hiddenFill>
            </a:ext>
          </a:extLst>
        </p:spPr>
      </p:pic>
      <p:sp>
        <p:nvSpPr>
          <p:cNvPr id="40963" name="Rectangle 3"/>
          <p:cNvSpPr>
            <a:spLocks noGrp="1" noChangeArrowheads="1"/>
          </p:cNvSpPr>
          <p:nvPr>
            <p:ph type="title"/>
          </p:nvPr>
        </p:nvSpPr>
        <p:spPr>
          <a:xfrm>
            <a:off x="457200" y="20638"/>
            <a:ext cx="8229600" cy="1143000"/>
          </a:xfrm>
        </p:spPr>
        <p:txBody>
          <a:bodyPr/>
          <a:lstStyle/>
          <a:p>
            <a:r>
              <a:rPr lang="en-US" altLang="en-US">
                <a:solidFill>
                  <a:schemeClr val="bg1"/>
                </a:solidFill>
              </a:rPr>
              <a:t>Crowfoot Cell</a:t>
            </a:r>
          </a:p>
        </p:txBody>
      </p:sp>
    </p:spTree>
  </p:cSld>
  <p:clrMapOvr>
    <a:masterClrMapping/>
  </p:clrMapOvr>
  <p:transition/>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457200" y="20638"/>
            <a:ext cx="8229600" cy="1143000"/>
          </a:xfrm>
        </p:spPr>
        <p:txBody>
          <a:bodyPr/>
          <a:lstStyle/>
          <a:p>
            <a:r>
              <a:rPr lang="en-US" altLang="en-US"/>
              <a:t>Crowfoot Cell</a:t>
            </a:r>
          </a:p>
        </p:txBody>
      </p:sp>
      <p:pic>
        <p:nvPicPr>
          <p:cNvPr id="41987" name="Picture 3"/>
          <p:cNvPicPr>
            <a:picLocks noGrp="1" noChangeAspect="1" noChangeArrowheads="1"/>
          </p:cNvPicPr>
          <p:nvPr>
            <p:ph type="body" idx="1"/>
          </p:nvPr>
        </p:nvPicPr>
        <p:blipFill>
          <a:blip r:embed="rId2">
            <a:extLst>
              <a:ext uri="{28A0092B-C50C-407E-A947-70E740481C1C}">
                <a14:useLocalDpi xmlns:a14="http://schemas.microsoft.com/office/drawing/2010/main" val="0"/>
              </a:ext>
            </a:extLst>
          </a:blip>
          <a:srcRect l="14545" t="23352" r="15297" b="5823"/>
          <a:stretch>
            <a:fillRect/>
          </a:stretch>
        </p:blipFill>
        <p:spPr>
          <a:xfrm>
            <a:off x="635000" y="1417638"/>
            <a:ext cx="7747000" cy="4300537"/>
          </a:xfrm>
        </p:spPr>
      </p:pic>
      <p:sp>
        <p:nvSpPr>
          <p:cNvPr id="41988" name="Text Box 4"/>
          <p:cNvSpPr txBox="1">
            <a:spLocks noChangeArrowheads="1"/>
          </p:cNvSpPr>
          <p:nvPr/>
        </p:nvSpPr>
        <p:spPr bwMode="auto">
          <a:xfrm>
            <a:off x="1089025" y="6200775"/>
            <a:ext cx="67389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J. D. Bernal and D. Crowfoot, </a:t>
            </a:r>
            <a:r>
              <a:rPr lang="en-US" altLang="en-US" i="1"/>
              <a:t>Nature (London) </a:t>
            </a:r>
            <a:r>
              <a:rPr lang="en-US" altLang="en-US" b="1"/>
              <a:t>133</a:t>
            </a:r>
            <a:r>
              <a:rPr lang="en-US" altLang="en-US"/>
              <a:t>, 794 (1934).</a:t>
            </a:r>
          </a:p>
        </p:txBody>
      </p:sp>
    </p:spTree>
  </p:cSld>
  <p:clrMapOvr>
    <a:masterClrMapping/>
  </p:clrMapOvr>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457200" y="20638"/>
            <a:ext cx="8229600" cy="1143000"/>
          </a:xfrm>
        </p:spPr>
        <p:txBody>
          <a:bodyPr/>
          <a:lstStyle/>
          <a:p>
            <a:r>
              <a:rPr lang="en-US" altLang="en-US">
                <a:solidFill>
                  <a:schemeClr val="tx1"/>
                </a:solidFill>
              </a:rPr>
              <a:t>Fluidigm RT/cryo mount</a:t>
            </a:r>
          </a:p>
        </p:txBody>
      </p:sp>
      <p:sp>
        <p:nvSpPr>
          <p:cNvPr id="43011" name="Rectangle 3"/>
          <p:cNvSpPr>
            <a:spLocks noChangeArrowheads="1"/>
          </p:cNvSpPr>
          <p:nvPr/>
        </p:nvSpPr>
        <p:spPr bwMode="auto">
          <a:xfrm flipH="1">
            <a:off x="3216275" y="1971675"/>
            <a:ext cx="1698625" cy="476250"/>
          </a:xfrm>
          <a:prstGeom prst="rect">
            <a:avLst/>
          </a:prstGeom>
          <a:solidFill>
            <a:srgbClr val="A7FFA7"/>
          </a:solidFill>
          <a:ln w="9525">
            <a:solidFill>
              <a:srgbClr val="99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b="1">
              <a:solidFill>
                <a:schemeClr val="bg1"/>
              </a:solidFill>
            </a:endParaRPr>
          </a:p>
        </p:txBody>
      </p:sp>
      <p:sp>
        <p:nvSpPr>
          <p:cNvPr id="43012" name="Rectangle 4"/>
          <p:cNvSpPr>
            <a:spLocks noChangeArrowheads="1"/>
          </p:cNvSpPr>
          <p:nvPr/>
        </p:nvSpPr>
        <p:spPr bwMode="auto">
          <a:xfrm flipH="1">
            <a:off x="3225800" y="2447925"/>
            <a:ext cx="1698625" cy="784225"/>
          </a:xfrm>
          <a:prstGeom prst="rect">
            <a:avLst/>
          </a:prstGeom>
          <a:solidFill>
            <a:srgbClr val="99CC00"/>
          </a:solidFill>
          <a:ln w="9525">
            <a:solidFill>
              <a:srgbClr val="8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b="1">
              <a:solidFill>
                <a:schemeClr val="bg1"/>
              </a:solidFill>
            </a:endParaRPr>
          </a:p>
        </p:txBody>
      </p:sp>
      <p:sp>
        <p:nvSpPr>
          <p:cNvPr id="43013" name="Rectangle 5"/>
          <p:cNvSpPr>
            <a:spLocks noChangeArrowheads="1"/>
          </p:cNvSpPr>
          <p:nvPr/>
        </p:nvSpPr>
        <p:spPr bwMode="auto">
          <a:xfrm flipH="1">
            <a:off x="3821113" y="2076450"/>
            <a:ext cx="508000" cy="27463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014" name="Rectangle 6"/>
          <p:cNvSpPr>
            <a:spLocks noChangeArrowheads="1"/>
          </p:cNvSpPr>
          <p:nvPr/>
        </p:nvSpPr>
        <p:spPr bwMode="auto">
          <a:xfrm flipH="1">
            <a:off x="4059238" y="2211388"/>
            <a:ext cx="88900" cy="88900"/>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
        <p:nvSpPr>
          <p:cNvPr id="43015" name="Rectangle 7"/>
          <p:cNvSpPr>
            <a:spLocks noChangeArrowheads="1"/>
          </p:cNvSpPr>
          <p:nvPr/>
        </p:nvSpPr>
        <p:spPr bwMode="auto">
          <a:xfrm flipH="1">
            <a:off x="3652838" y="2447925"/>
            <a:ext cx="857250" cy="10064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43016" name="Group 8"/>
          <p:cNvGrpSpPr>
            <a:grpSpLocks/>
          </p:cNvGrpSpPr>
          <p:nvPr/>
        </p:nvGrpSpPr>
        <p:grpSpPr bwMode="auto">
          <a:xfrm flipH="1">
            <a:off x="646113" y="1928813"/>
            <a:ext cx="2238375" cy="501650"/>
            <a:chOff x="4438" y="3135"/>
            <a:chExt cx="1410" cy="316"/>
          </a:xfrm>
        </p:grpSpPr>
        <p:sp>
          <p:nvSpPr>
            <p:cNvPr id="43017" name="Freeform 9"/>
            <p:cNvSpPr>
              <a:spLocks noChangeAspect="1"/>
            </p:cNvSpPr>
            <p:nvPr/>
          </p:nvSpPr>
          <p:spPr bwMode="auto">
            <a:xfrm>
              <a:off x="4438" y="3135"/>
              <a:ext cx="764" cy="316"/>
            </a:xfrm>
            <a:custGeom>
              <a:avLst/>
              <a:gdLst>
                <a:gd name="T0" fmla="*/ 2456 w 2552"/>
                <a:gd name="T1" fmla="*/ 512 h 1384"/>
                <a:gd name="T2" fmla="*/ 1208 w 2552"/>
                <a:gd name="T3" fmla="*/ 1280 h 1384"/>
                <a:gd name="T4" fmla="*/ 344 w 2552"/>
                <a:gd name="T5" fmla="*/ 1136 h 1384"/>
                <a:gd name="T6" fmla="*/ 8 w 2552"/>
                <a:gd name="T7" fmla="*/ 608 h 1384"/>
                <a:gd name="T8" fmla="*/ 296 w 2552"/>
                <a:gd name="T9" fmla="*/ 128 h 1384"/>
                <a:gd name="T10" fmla="*/ 1064 w 2552"/>
                <a:gd name="T11" fmla="*/ 32 h 1384"/>
                <a:gd name="T12" fmla="*/ 1688 w 2552"/>
                <a:gd name="T13" fmla="*/ 320 h 1384"/>
                <a:gd name="T14" fmla="*/ 2360 w 2552"/>
                <a:gd name="T15" fmla="*/ 560 h 1384"/>
                <a:gd name="T16" fmla="*/ 2552 w 2552"/>
                <a:gd name="T17" fmla="*/ 560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2" h="1384">
                  <a:moveTo>
                    <a:pt x="2456" y="512"/>
                  </a:moveTo>
                  <a:cubicBezTo>
                    <a:pt x="2008" y="844"/>
                    <a:pt x="1560" y="1176"/>
                    <a:pt x="1208" y="1280"/>
                  </a:cubicBezTo>
                  <a:cubicBezTo>
                    <a:pt x="856" y="1384"/>
                    <a:pt x="544" y="1248"/>
                    <a:pt x="344" y="1136"/>
                  </a:cubicBezTo>
                  <a:cubicBezTo>
                    <a:pt x="144" y="1024"/>
                    <a:pt x="16" y="776"/>
                    <a:pt x="8" y="608"/>
                  </a:cubicBezTo>
                  <a:cubicBezTo>
                    <a:pt x="0" y="440"/>
                    <a:pt x="120" y="224"/>
                    <a:pt x="296" y="128"/>
                  </a:cubicBezTo>
                  <a:cubicBezTo>
                    <a:pt x="472" y="32"/>
                    <a:pt x="832" y="0"/>
                    <a:pt x="1064" y="32"/>
                  </a:cubicBezTo>
                  <a:cubicBezTo>
                    <a:pt x="1296" y="64"/>
                    <a:pt x="1472" y="232"/>
                    <a:pt x="1688" y="320"/>
                  </a:cubicBezTo>
                  <a:cubicBezTo>
                    <a:pt x="1904" y="408"/>
                    <a:pt x="2216" y="520"/>
                    <a:pt x="2360" y="560"/>
                  </a:cubicBezTo>
                  <a:cubicBezTo>
                    <a:pt x="2504" y="600"/>
                    <a:pt x="2528" y="580"/>
                    <a:pt x="2552" y="560"/>
                  </a:cubicBezTo>
                </a:path>
              </a:pathLst>
            </a:custGeom>
            <a:solidFill>
              <a:schemeClr val="accent1"/>
            </a:solidFill>
            <a:ln w="88900">
              <a:solidFill>
                <a:srgbClr val="8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18" name="Rectangle 10"/>
            <p:cNvSpPr>
              <a:spLocks noChangeArrowheads="1"/>
            </p:cNvSpPr>
            <p:nvPr/>
          </p:nvSpPr>
          <p:spPr bwMode="auto">
            <a:xfrm>
              <a:off x="4658" y="3279"/>
              <a:ext cx="56" cy="56"/>
            </a:xfrm>
            <a:prstGeom prst="rect">
              <a:avLst/>
            </a:prstGeom>
            <a:solidFill>
              <a:srgbClr val="FF0000"/>
            </a:solidFill>
            <a:ln w="9525">
              <a:miter lim="800000"/>
              <a:headEnd/>
              <a:tailEnd/>
            </a:ln>
            <a:effectLst/>
            <a:scene3d>
              <a:camera prst="legacyObliqueTopRight"/>
              <a:lightRig rig="legacyFlat3" dir="b"/>
            </a:scene3d>
            <a:sp3d extrusionH="125400" prstMaterial="legacyMatte">
              <a:bevelT w="13500" h="13500" prst="angle"/>
              <a:bevelB w="13500" h="13500" prst="angle"/>
              <a:extrusionClr>
                <a:srgbClr val="FF0000"/>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
          <p:nvSpPr>
            <p:cNvPr id="43019" name="Freeform 11"/>
            <p:cNvSpPr>
              <a:spLocks/>
            </p:cNvSpPr>
            <p:nvPr/>
          </p:nvSpPr>
          <p:spPr bwMode="auto">
            <a:xfrm>
              <a:off x="5136" y="3223"/>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20" name="Freeform 12"/>
            <p:cNvSpPr>
              <a:spLocks/>
            </p:cNvSpPr>
            <p:nvPr/>
          </p:nvSpPr>
          <p:spPr bwMode="auto">
            <a:xfrm rot="10800000" flipH="1">
              <a:off x="5112" y="3219"/>
              <a:ext cx="712" cy="66"/>
            </a:xfrm>
            <a:custGeom>
              <a:avLst/>
              <a:gdLst>
                <a:gd name="T0" fmla="*/ 0 w 712"/>
                <a:gd name="T1" fmla="*/ 53 h 66"/>
                <a:gd name="T2" fmla="*/ 124 w 712"/>
                <a:gd name="T3" fmla="*/ 1 h 66"/>
                <a:gd name="T4" fmla="*/ 264 w 712"/>
                <a:gd name="T5" fmla="*/ 61 h 66"/>
                <a:gd name="T6" fmla="*/ 420 w 712"/>
                <a:gd name="T7" fmla="*/ 5 h 66"/>
                <a:gd name="T8" fmla="*/ 564 w 712"/>
                <a:gd name="T9" fmla="*/ 65 h 66"/>
                <a:gd name="T10" fmla="*/ 712 w 712"/>
                <a:gd name="T11" fmla="*/ 1 h 66"/>
              </a:gdLst>
              <a:ahLst/>
              <a:cxnLst>
                <a:cxn ang="0">
                  <a:pos x="T0" y="T1"/>
                </a:cxn>
                <a:cxn ang="0">
                  <a:pos x="T2" y="T3"/>
                </a:cxn>
                <a:cxn ang="0">
                  <a:pos x="T4" y="T5"/>
                </a:cxn>
                <a:cxn ang="0">
                  <a:pos x="T6" y="T7"/>
                </a:cxn>
                <a:cxn ang="0">
                  <a:pos x="T8" y="T9"/>
                </a:cxn>
                <a:cxn ang="0">
                  <a:pos x="T10" y="T11"/>
                </a:cxn>
              </a:cxnLst>
              <a:rect l="0" t="0" r="r" b="b"/>
              <a:pathLst>
                <a:path w="712" h="66">
                  <a:moveTo>
                    <a:pt x="0" y="53"/>
                  </a:moveTo>
                  <a:cubicBezTo>
                    <a:pt x="40" y="26"/>
                    <a:pt x="80" y="0"/>
                    <a:pt x="124" y="1"/>
                  </a:cubicBezTo>
                  <a:cubicBezTo>
                    <a:pt x="168" y="2"/>
                    <a:pt x="215" y="60"/>
                    <a:pt x="264" y="61"/>
                  </a:cubicBezTo>
                  <a:cubicBezTo>
                    <a:pt x="313" y="62"/>
                    <a:pt x="370" y="4"/>
                    <a:pt x="420" y="5"/>
                  </a:cubicBezTo>
                  <a:cubicBezTo>
                    <a:pt x="470" y="6"/>
                    <a:pt x="515" y="66"/>
                    <a:pt x="564" y="65"/>
                  </a:cubicBezTo>
                  <a:cubicBezTo>
                    <a:pt x="613" y="64"/>
                    <a:pt x="687" y="12"/>
                    <a:pt x="712" y="1"/>
                  </a:cubicBezTo>
                </a:path>
              </a:pathLst>
            </a:custGeom>
            <a:noFill/>
            <a:ln w="88900">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21" name="Oval 13"/>
            <p:cNvSpPr>
              <a:spLocks noChangeArrowheads="1"/>
            </p:cNvSpPr>
            <p:nvPr/>
          </p:nvSpPr>
          <p:spPr bwMode="auto">
            <a:xfrm>
              <a:off x="5096" y="3147"/>
              <a:ext cx="90" cy="84"/>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pic>
        <p:nvPicPr>
          <p:cNvPr id="43022" name="Picture 14"/>
          <p:cNvPicPr>
            <a:picLocks noChangeAspect="1" noChangeArrowheads="1"/>
          </p:cNvPicPr>
          <p:nvPr/>
        </p:nvPicPr>
        <p:blipFill>
          <a:blip r:embed="rId2">
            <a:lum bright="20000" contrast="40000"/>
            <a:extLst>
              <a:ext uri="{28A0092B-C50C-407E-A947-70E740481C1C}">
                <a14:useLocalDpi xmlns:a14="http://schemas.microsoft.com/office/drawing/2010/main" val="0"/>
              </a:ext>
            </a:extLst>
          </a:blip>
          <a:srcRect/>
          <a:stretch>
            <a:fillRect/>
          </a:stretch>
        </p:blipFill>
        <p:spPr bwMode="auto">
          <a:xfrm>
            <a:off x="5524500" y="1163638"/>
            <a:ext cx="2924175" cy="500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3023" name="Text Box 15"/>
          <p:cNvSpPr txBox="1">
            <a:spLocks noChangeArrowheads="1"/>
          </p:cNvSpPr>
          <p:nvPr/>
        </p:nvSpPr>
        <p:spPr bwMode="auto">
          <a:xfrm>
            <a:off x="319088" y="5102225"/>
            <a:ext cx="7948612" cy="1462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400"/>
              <a:t>“Diffraction Capable” chip</a:t>
            </a:r>
          </a:p>
          <a:p>
            <a:endParaRPr lang="en-US" altLang="en-US" sz="2400"/>
          </a:p>
          <a:p>
            <a:endParaRPr lang="en-US" altLang="en-US" sz="2400"/>
          </a:p>
          <a:p>
            <a:r>
              <a:rPr lang="en-US" altLang="en-US" b="1">
                <a:latin typeface="Courier New" pitchFamily="49" charset="0"/>
              </a:rPr>
              <a:t>	http://www.fluidigm.com/products/topaz-chips.html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30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p:txBody>
          <a:bodyPr/>
          <a:lstStyle/>
          <a:p>
            <a:r>
              <a:rPr lang="en-US" altLang="en-US"/>
              <a:t>Plate goniometers</a:t>
            </a:r>
          </a:p>
        </p:txBody>
      </p:sp>
      <p:sp>
        <p:nvSpPr>
          <p:cNvPr id="44035" name="Rectangle 3"/>
          <p:cNvSpPr>
            <a:spLocks noChangeArrowheads="1"/>
          </p:cNvSpPr>
          <p:nvPr/>
        </p:nvSpPr>
        <p:spPr bwMode="auto">
          <a:xfrm>
            <a:off x="4479925" y="3246438"/>
            <a:ext cx="18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US" altLang="en-US"/>
          </a:p>
        </p:txBody>
      </p:sp>
      <p:pic>
        <p:nvPicPr>
          <p:cNvPr id="44036" name="Picture 4" descr="DSC0549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4572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Picture 5" descr="DSC0549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1588"/>
            <a:ext cx="4572000" cy="685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p:txBody>
          <a:bodyPr/>
          <a:lstStyle/>
          <a:p>
            <a:endParaRPr lang="en-US" altLang="en-US"/>
          </a:p>
        </p:txBody>
      </p:sp>
      <p:pic>
        <p:nvPicPr>
          <p:cNvPr id="47107" name="Picture 3" descr="DSC00564"/>
          <p:cNvPicPr>
            <a:picLocks noGrp="1" noChangeAspect="1" noChangeArrowheads="1"/>
          </p:cNvPicPr>
          <p:nvPr>
            <p:ph type="body" idx="1"/>
          </p:nvPr>
        </p:nvPicPr>
        <p:blipFill>
          <a:blip r:embed="rId3" cstate="print">
            <a:extLst>
              <a:ext uri="{28A0092B-C50C-407E-A947-70E740481C1C}">
                <a14:useLocalDpi xmlns:a14="http://schemas.microsoft.com/office/drawing/2010/main" val="0"/>
              </a:ext>
            </a:extLst>
          </a:blip>
          <a:srcRect/>
          <a:stretch>
            <a:fillRect/>
          </a:stretch>
        </p:blipFill>
        <p:spPr>
          <a:xfrm>
            <a:off x="0" y="0"/>
            <a:ext cx="9144000" cy="6858000"/>
          </a:xfrm>
          <a:noFill/>
          <a:ln/>
          <a:effectLst>
            <a:outerShdw dist="107763" dir="27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98" name="Group 2"/>
          <p:cNvGrpSpPr>
            <a:grpSpLocks/>
          </p:cNvGrpSpPr>
          <p:nvPr/>
        </p:nvGrpSpPr>
        <p:grpSpPr bwMode="auto">
          <a:xfrm>
            <a:off x="0" y="2782888"/>
            <a:ext cx="5018088" cy="1319212"/>
            <a:chOff x="-1194" y="2058"/>
            <a:chExt cx="3161" cy="831"/>
          </a:xfrm>
        </p:grpSpPr>
        <p:grpSp>
          <p:nvGrpSpPr>
            <p:cNvPr id="55329" name="Group 3"/>
            <p:cNvGrpSpPr>
              <a:grpSpLocks/>
            </p:cNvGrpSpPr>
            <p:nvPr/>
          </p:nvGrpSpPr>
          <p:grpSpPr bwMode="auto">
            <a:xfrm>
              <a:off x="-1194" y="2273"/>
              <a:ext cx="370" cy="369"/>
              <a:chOff x="362" y="2318"/>
              <a:chExt cx="370" cy="369"/>
            </a:xfrm>
          </p:grpSpPr>
          <p:sp>
            <p:nvSpPr>
              <p:cNvPr id="55351" name="Freeform 4"/>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52" name="Freeform 5"/>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30" name="Group 6"/>
            <p:cNvGrpSpPr>
              <a:grpSpLocks/>
            </p:cNvGrpSpPr>
            <p:nvPr/>
          </p:nvGrpSpPr>
          <p:grpSpPr bwMode="auto">
            <a:xfrm>
              <a:off x="-826" y="2273"/>
              <a:ext cx="370" cy="369"/>
              <a:chOff x="362" y="2318"/>
              <a:chExt cx="370" cy="369"/>
            </a:xfrm>
          </p:grpSpPr>
          <p:sp>
            <p:nvSpPr>
              <p:cNvPr id="55349" name="Freeform 7"/>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50" name="Freeform 8"/>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31" name="Group 9"/>
            <p:cNvGrpSpPr>
              <a:grpSpLocks/>
            </p:cNvGrpSpPr>
            <p:nvPr/>
          </p:nvGrpSpPr>
          <p:grpSpPr bwMode="auto">
            <a:xfrm>
              <a:off x="-458" y="2273"/>
              <a:ext cx="370" cy="369"/>
              <a:chOff x="362" y="2318"/>
              <a:chExt cx="370" cy="369"/>
            </a:xfrm>
          </p:grpSpPr>
          <p:sp>
            <p:nvSpPr>
              <p:cNvPr id="55347" name="Freeform 10"/>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48" name="Freeform 11"/>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32" name="Group 12"/>
            <p:cNvGrpSpPr>
              <a:grpSpLocks/>
            </p:cNvGrpSpPr>
            <p:nvPr/>
          </p:nvGrpSpPr>
          <p:grpSpPr bwMode="auto">
            <a:xfrm>
              <a:off x="-90" y="2273"/>
              <a:ext cx="370" cy="369"/>
              <a:chOff x="362" y="2318"/>
              <a:chExt cx="370" cy="369"/>
            </a:xfrm>
          </p:grpSpPr>
          <p:sp>
            <p:nvSpPr>
              <p:cNvPr id="55345" name="Freeform 13"/>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46" name="Freeform 14"/>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33" name="Group 15"/>
            <p:cNvGrpSpPr>
              <a:grpSpLocks/>
            </p:cNvGrpSpPr>
            <p:nvPr/>
          </p:nvGrpSpPr>
          <p:grpSpPr bwMode="auto">
            <a:xfrm>
              <a:off x="278" y="2273"/>
              <a:ext cx="370" cy="369"/>
              <a:chOff x="362" y="2318"/>
              <a:chExt cx="370" cy="369"/>
            </a:xfrm>
          </p:grpSpPr>
          <p:sp>
            <p:nvSpPr>
              <p:cNvPr id="55343" name="Freeform 16"/>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44" name="Freeform 17"/>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34" name="Group 18"/>
            <p:cNvGrpSpPr>
              <a:grpSpLocks/>
            </p:cNvGrpSpPr>
            <p:nvPr/>
          </p:nvGrpSpPr>
          <p:grpSpPr bwMode="auto">
            <a:xfrm>
              <a:off x="646" y="2273"/>
              <a:ext cx="370" cy="369"/>
              <a:chOff x="362" y="2318"/>
              <a:chExt cx="370" cy="369"/>
            </a:xfrm>
          </p:grpSpPr>
          <p:sp>
            <p:nvSpPr>
              <p:cNvPr id="55341" name="Freeform 19"/>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42" name="Freeform 20"/>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35" name="Group 21"/>
            <p:cNvGrpSpPr>
              <a:grpSpLocks/>
            </p:cNvGrpSpPr>
            <p:nvPr/>
          </p:nvGrpSpPr>
          <p:grpSpPr bwMode="auto">
            <a:xfrm>
              <a:off x="1014" y="2273"/>
              <a:ext cx="370" cy="369"/>
              <a:chOff x="362" y="2318"/>
              <a:chExt cx="370" cy="369"/>
            </a:xfrm>
          </p:grpSpPr>
          <p:sp>
            <p:nvSpPr>
              <p:cNvPr id="55339" name="Freeform 22"/>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40" name="Freeform 23"/>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55336" name="Freeform 24"/>
            <p:cNvSpPr>
              <a:spLocks/>
            </p:cNvSpPr>
            <p:nvPr/>
          </p:nvSpPr>
          <p:spPr bwMode="auto">
            <a:xfrm>
              <a:off x="1382" y="2454"/>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37" name="Freeform 25"/>
            <p:cNvSpPr>
              <a:spLocks/>
            </p:cNvSpPr>
            <p:nvPr/>
          </p:nvSpPr>
          <p:spPr bwMode="auto">
            <a:xfrm rot="10800000">
              <a:off x="1567" y="2273"/>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38" name="Rectangle 26"/>
            <p:cNvSpPr>
              <a:spLocks noChangeArrowheads="1"/>
            </p:cNvSpPr>
            <p:nvPr/>
          </p:nvSpPr>
          <p:spPr bwMode="auto">
            <a:xfrm>
              <a:off x="1661" y="2058"/>
              <a:ext cx="306" cy="83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
        <p:nvSpPr>
          <p:cNvPr id="55299" name="Rectangle 27"/>
          <p:cNvSpPr>
            <a:spLocks noGrp="1" noChangeArrowheads="1"/>
          </p:cNvSpPr>
          <p:nvPr>
            <p:ph type="title"/>
          </p:nvPr>
        </p:nvSpPr>
        <p:spPr/>
        <p:txBody>
          <a:bodyPr/>
          <a:lstStyle/>
          <a:p>
            <a:pPr eaLnBrk="1" hangingPunct="1"/>
            <a:r>
              <a:rPr lang="en-US" altLang="en-US" smtClean="0"/>
              <a:t>Elastic scattering</a:t>
            </a:r>
          </a:p>
        </p:txBody>
      </p:sp>
      <p:sp>
        <p:nvSpPr>
          <p:cNvPr id="55300" name="Oval 28"/>
          <p:cNvSpPr>
            <a:spLocks noChangeArrowheads="1"/>
          </p:cNvSpPr>
          <p:nvPr/>
        </p:nvSpPr>
        <p:spPr bwMode="auto">
          <a:xfrm>
            <a:off x="2800350"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5301" name="Oval 29"/>
          <p:cNvSpPr>
            <a:spLocks noChangeArrowheads="1"/>
          </p:cNvSpPr>
          <p:nvPr/>
        </p:nvSpPr>
        <p:spPr bwMode="auto">
          <a:xfrm rot="-34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5302" name="Oval 30"/>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5303" name="Oval 31"/>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nvGrpSpPr>
          <p:cNvPr id="55304" name="Group 32"/>
          <p:cNvGrpSpPr>
            <a:grpSpLocks/>
          </p:cNvGrpSpPr>
          <p:nvPr/>
        </p:nvGrpSpPr>
        <p:grpSpPr bwMode="auto">
          <a:xfrm rot="-2052048">
            <a:off x="4125913" y="1389063"/>
            <a:ext cx="5018087" cy="1319212"/>
            <a:chOff x="-1194" y="2058"/>
            <a:chExt cx="3161" cy="831"/>
          </a:xfrm>
        </p:grpSpPr>
        <p:grpSp>
          <p:nvGrpSpPr>
            <p:cNvPr id="55305" name="Group 33"/>
            <p:cNvGrpSpPr>
              <a:grpSpLocks/>
            </p:cNvGrpSpPr>
            <p:nvPr/>
          </p:nvGrpSpPr>
          <p:grpSpPr bwMode="auto">
            <a:xfrm>
              <a:off x="-1194" y="2273"/>
              <a:ext cx="370" cy="369"/>
              <a:chOff x="362" y="2318"/>
              <a:chExt cx="370" cy="369"/>
            </a:xfrm>
          </p:grpSpPr>
          <p:sp>
            <p:nvSpPr>
              <p:cNvPr id="55327" name="Freeform 34"/>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28" name="Freeform 35"/>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06" name="Group 36"/>
            <p:cNvGrpSpPr>
              <a:grpSpLocks/>
            </p:cNvGrpSpPr>
            <p:nvPr/>
          </p:nvGrpSpPr>
          <p:grpSpPr bwMode="auto">
            <a:xfrm>
              <a:off x="-826" y="2273"/>
              <a:ext cx="370" cy="369"/>
              <a:chOff x="362" y="2318"/>
              <a:chExt cx="370" cy="369"/>
            </a:xfrm>
          </p:grpSpPr>
          <p:sp>
            <p:nvSpPr>
              <p:cNvPr id="55325" name="Freeform 37"/>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26" name="Freeform 38"/>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07" name="Group 39"/>
            <p:cNvGrpSpPr>
              <a:grpSpLocks/>
            </p:cNvGrpSpPr>
            <p:nvPr/>
          </p:nvGrpSpPr>
          <p:grpSpPr bwMode="auto">
            <a:xfrm>
              <a:off x="-458" y="2273"/>
              <a:ext cx="370" cy="369"/>
              <a:chOff x="362" y="2318"/>
              <a:chExt cx="370" cy="369"/>
            </a:xfrm>
          </p:grpSpPr>
          <p:sp>
            <p:nvSpPr>
              <p:cNvPr id="55323" name="Freeform 40"/>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24" name="Freeform 41"/>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08" name="Group 42"/>
            <p:cNvGrpSpPr>
              <a:grpSpLocks/>
            </p:cNvGrpSpPr>
            <p:nvPr/>
          </p:nvGrpSpPr>
          <p:grpSpPr bwMode="auto">
            <a:xfrm>
              <a:off x="-90" y="2273"/>
              <a:ext cx="370" cy="369"/>
              <a:chOff x="362" y="2318"/>
              <a:chExt cx="370" cy="369"/>
            </a:xfrm>
          </p:grpSpPr>
          <p:sp>
            <p:nvSpPr>
              <p:cNvPr id="55321" name="Freeform 43"/>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22" name="Freeform 44"/>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09" name="Group 45"/>
            <p:cNvGrpSpPr>
              <a:grpSpLocks/>
            </p:cNvGrpSpPr>
            <p:nvPr/>
          </p:nvGrpSpPr>
          <p:grpSpPr bwMode="auto">
            <a:xfrm>
              <a:off x="278" y="2273"/>
              <a:ext cx="370" cy="369"/>
              <a:chOff x="362" y="2318"/>
              <a:chExt cx="370" cy="369"/>
            </a:xfrm>
          </p:grpSpPr>
          <p:sp>
            <p:nvSpPr>
              <p:cNvPr id="55319" name="Freeform 46"/>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20" name="Freeform 47"/>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10" name="Group 48"/>
            <p:cNvGrpSpPr>
              <a:grpSpLocks/>
            </p:cNvGrpSpPr>
            <p:nvPr/>
          </p:nvGrpSpPr>
          <p:grpSpPr bwMode="auto">
            <a:xfrm>
              <a:off x="646" y="2273"/>
              <a:ext cx="370" cy="369"/>
              <a:chOff x="362" y="2318"/>
              <a:chExt cx="370" cy="369"/>
            </a:xfrm>
          </p:grpSpPr>
          <p:sp>
            <p:nvSpPr>
              <p:cNvPr id="55317" name="Freeform 49"/>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18" name="Freeform 50"/>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5311" name="Group 51"/>
            <p:cNvGrpSpPr>
              <a:grpSpLocks/>
            </p:cNvGrpSpPr>
            <p:nvPr/>
          </p:nvGrpSpPr>
          <p:grpSpPr bwMode="auto">
            <a:xfrm>
              <a:off x="1014" y="2273"/>
              <a:ext cx="370" cy="369"/>
              <a:chOff x="362" y="2318"/>
              <a:chExt cx="370" cy="369"/>
            </a:xfrm>
          </p:grpSpPr>
          <p:sp>
            <p:nvSpPr>
              <p:cNvPr id="55315" name="Freeform 52"/>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16" name="Freeform 53"/>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55312" name="Freeform 54"/>
            <p:cNvSpPr>
              <a:spLocks/>
            </p:cNvSpPr>
            <p:nvPr/>
          </p:nvSpPr>
          <p:spPr bwMode="auto">
            <a:xfrm>
              <a:off x="1382" y="2454"/>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13" name="Freeform 55"/>
            <p:cNvSpPr>
              <a:spLocks/>
            </p:cNvSpPr>
            <p:nvPr/>
          </p:nvSpPr>
          <p:spPr bwMode="auto">
            <a:xfrm rot="10800000">
              <a:off x="1567" y="2273"/>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5314" name="Rectangle 56"/>
            <p:cNvSpPr>
              <a:spLocks noChangeArrowheads="1"/>
            </p:cNvSpPr>
            <p:nvPr/>
          </p:nvSpPr>
          <p:spPr bwMode="auto">
            <a:xfrm>
              <a:off x="1661" y="2058"/>
              <a:ext cx="306" cy="83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Tree>
    <p:extLst>
      <p:ext uri="{BB962C8B-B14F-4D97-AF65-F5344CB8AC3E}">
        <p14:creationId xmlns:p14="http://schemas.microsoft.com/office/powerpoint/2010/main" val="545487456"/>
      </p:ext>
    </p:extLst>
  </p:cSld>
  <p:clrMapOvr>
    <a:masterClrMapping/>
  </p:clrMapOvr>
  <p:transition spd="slow"/>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p:txBody>
          <a:bodyPr/>
          <a:lstStyle/>
          <a:p>
            <a:endParaRPr lang="en-US" altLang="en-US"/>
          </a:p>
        </p:txBody>
      </p:sp>
      <p:sp>
        <p:nvSpPr>
          <p:cNvPr id="49155" name="Rectangle 3"/>
          <p:cNvSpPr>
            <a:spLocks noGrp="1" noChangeArrowheads="1"/>
          </p:cNvSpPr>
          <p:nvPr>
            <p:ph type="body" idx="1"/>
          </p:nvPr>
        </p:nvSpPr>
        <p:spPr/>
        <p:txBody>
          <a:bodyPr/>
          <a:lstStyle/>
          <a:p>
            <a:endParaRPr lang="en-US" altLang="en-US"/>
          </a:p>
        </p:txBody>
      </p:sp>
      <p:pic>
        <p:nvPicPr>
          <p:cNvPr id="4915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2"/>
          <p:cNvSpPr>
            <a:spLocks noGrp="1" noChangeArrowheads="1"/>
          </p:cNvSpPr>
          <p:nvPr>
            <p:ph type="title"/>
          </p:nvPr>
        </p:nvSpPr>
        <p:spPr/>
        <p:txBody>
          <a:bodyPr/>
          <a:lstStyle/>
          <a:p>
            <a:r>
              <a:rPr lang="en-US" altLang="en-US"/>
              <a:t>Why harvest at all?</a:t>
            </a:r>
          </a:p>
        </p:txBody>
      </p:sp>
      <p:sp>
        <p:nvSpPr>
          <p:cNvPr id="396291" name="Rectangle 3"/>
          <p:cNvSpPr>
            <a:spLocks noGrp="1" noChangeArrowheads="1"/>
          </p:cNvSpPr>
          <p:nvPr>
            <p:ph type="body" idx="1"/>
          </p:nvPr>
        </p:nvSpPr>
        <p:spPr>
          <a:xfrm>
            <a:off x="1196975" y="1600200"/>
            <a:ext cx="7489825" cy="4525963"/>
          </a:xfrm>
        </p:spPr>
        <p:txBody>
          <a:bodyPr/>
          <a:lstStyle/>
          <a:p>
            <a:pPr>
              <a:buFontTx/>
              <a:buNone/>
            </a:pPr>
            <a:r>
              <a:rPr lang="en-US" altLang="en-US">
                <a:solidFill>
                  <a:srgbClr val="FF0000"/>
                </a:solidFill>
              </a:rPr>
              <a:t>Radiation damage</a:t>
            </a:r>
          </a:p>
          <a:p>
            <a:pPr lvl="1">
              <a:buFontTx/>
              <a:buNone/>
            </a:pPr>
            <a:r>
              <a:rPr lang="en-US" altLang="en-US">
                <a:solidFill>
                  <a:srgbClr val="FF0000"/>
                </a:solidFill>
              </a:rPr>
              <a:t>	10-100x reduced at ~100 K</a:t>
            </a:r>
          </a:p>
          <a:p>
            <a:pPr>
              <a:buFontTx/>
              <a:buNone/>
            </a:pPr>
            <a:r>
              <a:rPr lang="en-US" altLang="en-US">
                <a:solidFill>
                  <a:schemeClr val="bg2"/>
                </a:solidFill>
              </a:rPr>
              <a:t>Background scatter</a:t>
            </a:r>
          </a:p>
          <a:p>
            <a:pPr lvl="2">
              <a:buFontTx/>
              <a:buNone/>
            </a:pPr>
            <a:r>
              <a:rPr lang="en-US" altLang="en-US">
                <a:solidFill>
                  <a:schemeClr val="bg2"/>
                </a:solidFill>
              </a:rPr>
              <a:t>tray &gt;&gt; xtal</a:t>
            </a:r>
          </a:p>
          <a:p>
            <a:pPr>
              <a:buFontTx/>
              <a:buNone/>
            </a:pPr>
            <a:r>
              <a:rPr lang="en-US" altLang="en-US"/>
              <a:t>Timing</a:t>
            </a:r>
          </a:p>
          <a:p>
            <a:pPr lvl="2">
              <a:buFontTx/>
              <a:buNone/>
            </a:pPr>
            <a:r>
              <a:rPr lang="en-US" altLang="en-US"/>
              <a:t>nothing lasts forever</a:t>
            </a:r>
            <a:endParaRPr lang="en-US" altLang="en-US" sz="2800"/>
          </a:p>
          <a:p>
            <a:pPr>
              <a:buFontTx/>
              <a:buNone/>
            </a:pPr>
            <a:r>
              <a:rPr lang="en-US" altLang="en-US"/>
              <a:t>Shipping</a:t>
            </a:r>
          </a:p>
          <a:p>
            <a:pPr lvl="2">
              <a:buFontTx/>
              <a:buNone/>
            </a:pPr>
            <a:r>
              <a:rPr lang="en-US" altLang="en-US"/>
              <a:t>cryo samples are glass beads</a:t>
            </a:r>
          </a:p>
          <a:p>
            <a:pPr lvl="1">
              <a:buFontTx/>
              <a:buNone/>
            </a:pPr>
            <a:endParaRPr lang="en-US" altLang="en-US"/>
          </a:p>
        </p:txBody>
      </p:sp>
    </p:spTree>
  </p:cSld>
  <p:clrMapOvr>
    <a:masterClrMapping/>
  </p:clrMapOvr>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p:txBody>
          <a:bodyPr/>
          <a:lstStyle/>
          <a:p>
            <a:endParaRPr lang="en-US" altLang="en-US"/>
          </a:p>
        </p:txBody>
      </p:sp>
      <p:sp>
        <p:nvSpPr>
          <p:cNvPr id="50179" name="Rectangle 3"/>
          <p:cNvSpPr>
            <a:spLocks noGrp="1" noChangeArrowheads="1"/>
          </p:cNvSpPr>
          <p:nvPr>
            <p:ph type="body" idx="1"/>
          </p:nvPr>
        </p:nvSpPr>
        <p:spPr/>
        <p:txBody>
          <a:bodyPr/>
          <a:lstStyle/>
          <a:p>
            <a:endParaRPr lang="en-US" altLang="en-US"/>
          </a:p>
        </p:txBody>
      </p:sp>
      <p:pic>
        <p:nvPicPr>
          <p:cNvPr id="50180" name="Picture 4" descr="chip49_A10-1_target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5613" y="0"/>
            <a:ext cx="10191751" cy="694848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p:txBody>
          <a:bodyPr/>
          <a:lstStyle/>
          <a:p>
            <a:endParaRPr lang="en-US" altLang="en-US"/>
          </a:p>
        </p:txBody>
      </p:sp>
      <p:sp>
        <p:nvSpPr>
          <p:cNvPr id="51203" name="Rectangle 3"/>
          <p:cNvSpPr>
            <a:spLocks noGrp="1" noChangeArrowheads="1"/>
          </p:cNvSpPr>
          <p:nvPr>
            <p:ph type="body" idx="1"/>
          </p:nvPr>
        </p:nvSpPr>
        <p:spPr/>
        <p:txBody>
          <a:bodyPr/>
          <a:lstStyle/>
          <a:p>
            <a:endParaRPr lang="en-US" altLang="en-US"/>
          </a:p>
        </p:txBody>
      </p:sp>
      <p:pic>
        <p:nvPicPr>
          <p:cNvPr id="51204" name="Picture 4" descr="chip49_A10-1_target1_03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5613" y="0"/>
            <a:ext cx="10191751" cy="6948488"/>
          </a:xfrm>
          <a:prstGeom prst="rect">
            <a:avLst/>
          </a:prstGeom>
          <a:noFill/>
          <a:extLst>
            <a:ext uri="{909E8E84-426E-40DD-AFC4-6F175D3DCCD1}">
              <a14:hiddenFill xmlns:a14="http://schemas.microsoft.com/office/drawing/2010/main">
                <a:solidFill>
                  <a:srgbClr val="FFFFFF"/>
                </a:solidFill>
              </a14:hiddenFill>
            </a:ext>
          </a:extLst>
        </p:spPr>
      </p:pic>
      <p:sp>
        <p:nvSpPr>
          <p:cNvPr id="51205" name="Text Box 5"/>
          <p:cNvSpPr txBox="1">
            <a:spLocks noChangeArrowheads="1"/>
          </p:cNvSpPr>
          <p:nvPr/>
        </p:nvSpPr>
        <p:spPr bwMode="auto">
          <a:xfrm>
            <a:off x="3163888" y="5568950"/>
            <a:ext cx="285432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4000">
                <a:solidFill>
                  <a:srgbClr val="FF0000"/>
                </a:solidFill>
              </a:rPr>
              <a:t>8000 Gy/s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2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5" grpId="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p:txBody>
          <a:bodyPr/>
          <a:lstStyle/>
          <a:p>
            <a:r>
              <a:rPr lang="en-US" altLang="en-US"/>
              <a:t>Example Data</a:t>
            </a:r>
          </a:p>
        </p:txBody>
      </p:sp>
      <p:sp>
        <p:nvSpPr>
          <p:cNvPr id="52227" name="Rectangle 3"/>
          <p:cNvSpPr>
            <a:spLocks noGrp="1" noChangeArrowheads="1"/>
          </p:cNvSpPr>
          <p:nvPr>
            <p:ph type="body" sz="half" idx="1"/>
          </p:nvPr>
        </p:nvSpPr>
        <p:spPr>
          <a:xfrm>
            <a:off x="381000" y="1371600"/>
            <a:ext cx="3962400" cy="4800600"/>
          </a:xfrm>
        </p:spPr>
        <p:txBody>
          <a:bodyPr/>
          <a:lstStyle/>
          <a:p>
            <a:pPr>
              <a:lnSpc>
                <a:spcPct val="80000"/>
              </a:lnSpc>
            </a:pPr>
            <a:r>
              <a:rPr lang="en-US" altLang="en-US" sz="2000" b="1"/>
              <a:t>lysozyme</a:t>
            </a:r>
          </a:p>
          <a:p>
            <a:pPr>
              <a:lnSpc>
                <a:spcPct val="80000"/>
              </a:lnSpc>
            </a:pPr>
            <a:endParaRPr lang="en-US" altLang="en-US" sz="2000" b="1"/>
          </a:p>
          <a:p>
            <a:pPr>
              <a:lnSpc>
                <a:spcPct val="80000"/>
              </a:lnSpc>
            </a:pPr>
            <a:r>
              <a:rPr lang="en-US" altLang="en-US" sz="2000" b="1"/>
              <a:t>50 </a:t>
            </a:r>
            <a:r>
              <a:rPr lang="el-GR" altLang="en-US" sz="2000" b="1">
                <a:cs typeface="Arial" pitchFamily="34" charset="0"/>
              </a:rPr>
              <a:t>μ</a:t>
            </a:r>
            <a:r>
              <a:rPr lang="en-US" altLang="en-US" sz="2000" b="1">
                <a:cs typeface="Arial" pitchFamily="34" charset="0"/>
              </a:rPr>
              <a:t>m beam</a:t>
            </a:r>
            <a:endParaRPr lang="el-GR" altLang="en-US" sz="2000" b="1">
              <a:cs typeface="Arial" pitchFamily="34" charset="0"/>
            </a:endParaRPr>
          </a:p>
          <a:p>
            <a:pPr>
              <a:lnSpc>
                <a:spcPct val="80000"/>
              </a:lnSpc>
            </a:pPr>
            <a:endParaRPr lang="en-US" altLang="en-US" sz="2000" b="1"/>
          </a:p>
          <a:p>
            <a:pPr>
              <a:lnSpc>
                <a:spcPct val="80000"/>
              </a:lnSpc>
            </a:pPr>
            <a:r>
              <a:rPr lang="en-US" altLang="en-US" sz="2000" b="1"/>
              <a:t>37 Gy/s (0.775 </a:t>
            </a:r>
            <a:r>
              <a:rPr lang="en-US" altLang="en-US" sz="2000" b="1">
                <a:cs typeface="Arial" pitchFamily="34" charset="0"/>
              </a:rPr>
              <a:t>Å</a:t>
            </a:r>
            <a:r>
              <a:rPr lang="en-US" altLang="en-US" sz="2000" b="1"/>
              <a:t>)</a:t>
            </a:r>
          </a:p>
          <a:p>
            <a:pPr>
              <a:lnSpc>
                <a:spcPct val="80000"/>
              </a:lnSpc>
            </a:pPr>
            <a:endParaRPr lang="en-US" altLang="en-US" sz="2000" b="1"/>
          </a:p>
          <a:p>
            <a:pPr>
              <a:lnSpc>
                <a:spcPct val="80000"/>
              </a:lnSpc>
            </a:pPr>
            <a:r>
              <a:rPr lang="en-US" altLang="en-US" sz="2000" b="1"/>
              <a:t>30s exposures at 20C</a:t>
            </a:r>
          </a:p>
          <a:p>
            <a:pPr>
              <a:lnSpc>
                <a:spcPct val="80000"/>
              </a:lnSpc>
            </a:pPr>
            <a:endParaRPr lang="en-US" altLang="en-US" sz="2000" b="1"/>
          </a:p>
          <a:p>
            <a:pPr>
              <a:lnSpc>
                <a:spcPct val="80000"/>
              </a:lnSpc>
            </a:pPr>
            <a:r>
              <a:rPr lang="en-US" altLang="en-US" sz="2000" b="1"/>
              <a:t>90</a:t>
            </a:r>
            <a:r>
              <a:rPr lang="en-US" altLang="en-US" sz="2000" b="1">
                <a:cs typeface="Arial" pitchFamily="34" charset="0"/>
              </a:rPr>
              <a:t>° of data</a:t>
            </a:r>
            <a:r>
              <a:rPr lang="en-US" altLang="en-US" sz="2000" b="1"/>
              <a:t>, 97% complete</a:t>
            </a:r>
          </a:p>
          <a:p>
            <a:pPr>
              <a:lnSpc>
                <a:spcPct val="80000"/>
              </a:lnSpc>
            </a:pPr>
            <a:endParaRPr lang="en-US" altLang="en-US" sz="2000" b="1"/>
          </a:p>
          <a:p>
            <a:pPr>
              <a:lnSpc>
                <a:spcPct val="80000"/>
              </a:lnSpc>
            </a:pPr>
            <a:r>
              <a:rPr lang="en-US" altLang="en-US" sz="2000" b="1"/>
              <a:t>I/</a:t>
            </a:r>
            <a:r>
              <a:rPr lang="en-US" altLang="en-US" sz="2000" b="1">
                <a:sym typeface="Symbol" pitchFamily="18" charset="2"/>
              </a:rPr>
              <a:t> = 1.5 at 1.9</a:t>
            </a:r>
            <a:r>
              <a:rPr lang="en-US" altLang="en-US" sz="2000" b="1"/>
              <a:t> Å</a:t>
            </a:r>
          </a:p>
          <a:p>
            <a:pPr>
              <a:lnSpc>
                <a:spcPct val="80000"/>
              </a:lnSpc>
            </a:pPr>
            <a:endParaRPr lang="en-US" altLang="en-US" sz="2000" b="1"/>
          </a:p>
          <a:p>
            <a:pPr>
              <a:lnSpc>
                <a:spcPct val="80000"/>
              </a:lnSpc>
            </a:pPr>
            <a:r>
              <a:rPr lang="en-US" altLang="en-US" sz="2000" b="1"/>
              <a:t>R</a:t>
            </a:r>
            <a:r>
              <a:rPr lang="en-US" altLang="en-US" sz="2000" b="1" baseline="-25000"/>
              <a:t>merge</a:t>
            </a:r>
            <a:r>
              <a:rPr lang="en-US" altLang="en-US" sz="2000" b="1"/>
              <a:t> 18% (overall) 5% (low)</a:t>
            </a:r>
          </a:p>
          <a:p>
            <a:pPr>
              <a:lnSpc>
                <a:spcPct val="80000"/>
              </a:lnSpc>
            </a:pPr>
            <a:endParaRPr lang="en-US" altLang="en-US" sz="2000" b="1"/>
          </a:p>
          <a:p>
            <a:pPr>
              <a:lnSpc>
                <a:spcPct val="80000"/>
              </a:lnSpc>
            </a:pPr>
            <a:r>
              <a:rPr lang="el-GR" altLang="en-US" sz="2000" b="1">
                <a:cs typeface="Arial" pitchFamily="34" charset="0"/>
              </a:rPr>
              <a:t>Δ</a:t>
            </a:r>
            <a:r>
              <a:rPr lang="en-US" altLang="en-US" sz="2000" b="1">
                <a:cs typeface="Arial" pitchFamily="34" charset="0"/>
              </a:rPr>
              <a:t>B same as 20 min at 100K</a:t>
            </a:r>
            <a:endParaRPr lang="el-GR" altLang="en-US" sz="2000" b="1">
              <a:cs typeface="Arial" pitchFamily="34" charset="0"/>
            </a:endParaRPr>
          </a:p>
          <a:p>
            <a:pPr>
              <a:lnSpc>
                <a:spcPct val="80000"/>
              </a:lnSpc>
            </a:pPr>
            <a:endParaRPr lang="en-US" altLang="en-US" sz="2000" b="1"/>
          </a:p>
          <a:p>
            <a:pPr>
              <a:lnSpc>
                <a:spcPct val="80000"/>
              </a:lnSpc>
            </a:pPr>
            <a:endParaRPr lang="en-US" altLang="en-US" sz="2000"/>
          </a:p>
        </p:txBody>
      </p:sp>
      <p:pic>
        <p:nvPicPr>
          <p:cNvPr id="52228" name="Picture 4"/>
          <p:cNvPicPr>
            <a:picLocks noChangeAspect="1" noChangeArrowheads="1"/>
          </p:cNvPicPr>
          <p:nvPr/>
        </p:nvPicPr>
        <p:blipFill>
          <a:blip r:embed="rId3">
            <a:extLst>
              <a:ext uri="{28A0092B-C50C-407E-A947-70E740481C1C}">
                <a14:useLocalDpi xmlns:a14="http://schemas.microsoft.com/office/drawing/2010/main" val="0"/>
              </a:ext>
            </a:extLst>
          </a:blip>
          <a:srcRect l="16667" t="12500" b="10228"/>
          <a:stretch>
            <a:fillRect/>
          </a:stretch>
        </p:blipFill>
        <p:spPr bwMode="auto">
          <a:xfrm>
            <a:off x="4876800" y="1447800"/>
            <a:ext cx="3810000" cy="518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2229" name="Group 5"/>
          <p:cNvGrpSpPr>
            <a:grpSpLocks/>
          </p:cNvGrpSpPr>
          <p:nvPr/>
        </p:nvGrpSpPr>
        <p:grpSpPr bwMode="auto">
          <a:xfrm>
            <a:off x="4343400" y="4029075"/>
            <a:ext cx="4419600" cy="2828925"/>
            <a:chOff x="2736" y="2538"/>
            <a:chExt cx="2784" cy="1782"/>
          </a:xfrm>
        </p:grpSpPr>
        <p:pic>
          <p:nvPicPr>
            <p:cNvPr id="52230"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36" y="2538"/>
              <a:ext cx="2784" cy="17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231" name="Text Box 7"/>
            <p:cNvSpPr txBox="1">
              <a:spLocks noChangeArrowheads="1"/>
            </p:cNvSpPr>
            <p:nvPr/>
          </p:nvSpPr>
          <p:spPr bwMode="auto">
            <a:xfrm>
              <a:off x="4512" y="2928"/>
              <a:ext cx="8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800"/>
                <a:t>B factor</a:t>
              </a:r>
            </a:p>
          </p:txBody>
        </p:sp>
        <p:sp>
          <p:nvSpPr>
            <p:cNvPr id="52232" name="Text Box 8"/>
            <p:cNvSpPr txBox="1">
              <a:spLocks noChangeArrowheads="1"/>
            </p:cNvSpPr>
            <p:nvPr/>
          </p:nvSpPr>
          <p:spPr bwMode="auto">
            <a:xfrm>
              <a:off x="2880" y="3018"/>
              <a:ext cx="432" cy="9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65000"/>
                </a:lnSpc>
                <a:spcBef>
                  <a:spcPct val="50000"/>
                </a:spcBef>
              </a:pPr>
              <a:r>
                <a:rPr lang="en-US" altLang="en-US" b="1"/>
                <a:t>-2</a:t>
              </a:r>
            </a:p>
            <a:p>
              <a:pPr>
                <a:lnSpc>
                  <a:spcPct val="65000"/>
                </a:lnSpc>
                <a:spcBef>
                  <a:spcPct val="50000"/>
                </a:spcBef>
              </a:pPr>
              <a:endParaRPr lang="en-US" altLang="en-US" b="1"/>
            </a:p>
            <a:p>
              <a:pPr>
                <a:lnSpc>
                  <a:spcPct val="65000"/>
                </a:lnSpc>
                <a:spcBef>
                  <a:spcPct val="50000"/>
                </a:spcBef>
              </a:pPr>
              <a:r>
                <a:rPr lang="en-US" altLang="en-US" b="1"/>
                <a:t>-4</a:t>
              </a:r>
            </a:p>
            <a:p>
              <a:pPr>
                <a:lnSpc>
                  <a:spcPct val="65000"/>
                </a:lnSpc>
                <a:spcBef>
                  <a:spcPct val="50000"/>
                </a:spcBef>
              </a:pPr>
              <a:endParaRPr lang="en-US" altLang="en-US" b="1"/>
            </a:p>
            <a:p>
              <a:pPr>
                <a:lnSpc>
                  <a:spcPct val="65000"/>
                </a:lnSpc>
                <a:spcBef>
                  <a:spcPct val="50000"/>
                </a:spcBef>
              </a:pPr>
              <a:r>
                <a:rPr lang="en-US" altLang="en-US" b="1"/>
                <a:t>-6</a:t>
              </a:r>
            </a:p>
          </p:txBody>
        </p:sp>
      </p:grpSp>
      <p:grpSp>
        <p:nvGrpSpPr>
          <p:cNvPr id="52233" name="Group 9"/>
          <p:cNvGrpSpPr>
            <a:grpSpLocks/>
          </p:cNvGrpSpPr>
          <p:nvPr/>
        </p:nvGrpSpPr>
        <p:grpSpPr bwMode="auto">
          <a:xfrm>
            <a:off x="4260850" y="1219200"/>
            <a:ext cx="4654550" cy="2876550"/>
            <a:chOff x="2684" y="768"/>
            <a:chExt cx="2932" cy="1812"/>
          </a:xfrm>
        </p:grpSpPr>
        <p:pic>
          <p:nvPicPr>
            <p:cNvPr id="52234"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84" y="768"/>
              <a:ext cx="2832" cy="1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235" name="Text Box 11"/>
            <p:cNvSpPr txBox="1">
              <a:spLocks noChangeArrowheads="1"/>
            </p:cNvSpPr>
            <p:nvPr/>
          </p:nvSpPr>
          <p:spPr bwMode="auto">
            <a:xfrm>
              <a:off x="3504" y="1920"/>
              <a:ext cx="153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800"/>
                <a:t>scale vs batch</a:t>
              </a:r>
            </a:p>
          </p:txBody>
        </p:sp>
        <p:sp>
          <p:nvSpPr>
            <p:cNvPr id="52236" name="Text Box 12"/>
            <p:cNvSpPr txBox="1">
              <a:spLocks noChangeArrowheads="1"/>
            </p:cNvSpPr>
            <p:nvPr/>
          </p:nvSpPr>
          <p:spPr bwMode="auto">
            <a:xfrm>
              <a:off x="2684" y="1223"/>
              <a:ext cx="196" cy="1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2</a:t>
              </a:r>
            </a:p>
            <a:p>
              <a:endParaRPr lang="en-US" altLang="en-US" b="1"/>
            </a:p>
            <a:p>
              <a:endParaRPr lang="en-US" altLang="en-US" b="1"/>
            </a:p>
            <a:p>
              <a:r>
                <a:rPr lang="en-US" altLang="en-US" b="1"/>
                <a:t>1</a:t>
              </a:r>
            </a:p>
            <a:p>
              <a:endParaRPr lang="en-US" altLang="en-US" b="1"/>
            </a:p>
            <a:p>
              <a:endParaRPr lang="en-US" altLang="en-US" b="1"/>
            </a:p>
            <a:p>
              <a:r>
                <a:rPr lang="en-US" altLang="en-US" b="1"/>
                <a:t>0</a:t>
              </a:r>
            </a:p>
          </p:txBody>
        </p:sp>
      </p:grpSp>
    </p:spTree>
  </p:cSld>
  <p:clrMapOvr>
    <a:masterClrMapping/>
  </p:clrMapOvr>
  <p:transition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222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222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2227">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2227">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2227">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52233"/>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2227">
                                            <p:txEl>
                                              <p:pRg st="12" end="12"/>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52229"/>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52227">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2"/>
          <p:cNvSpPr>
            <a:spLocks noGrp="1" noChangeArrowheads="1"/>
          </p:cNvSpPr>
          <p:nvPr>
            <p:ph type="title"/>
          </p:nvPr>
        </p:nvSpPr>
        <p:spPr>
          <a:xfrm>
            <a:off x="457200" y="173038"/>
            <a:ext cx="8229600" cy="1143000"/>
          </a:xfrm>
          <a:noFill/>
          <a:ln/>
        </p:spPr>
        <p:txBody>
          <a:bodyPr/>
          <a:lstStyle/>
          <a:p>
            <a:r>
              <a:rPr lang="en-US" altLang="en-US" sz="4000"/>
              <a:t>Room temperature damage rates</a:t>
            </a:r>
          </a:p>
        </p:txBody>
      </p:sp>
      <p:graphicFrame>
        <p:nvGraphicFramePr>
          <p:cNvPr id="572419" name="Object 3"/>
          <p:cNvGraphicFramePr>
            <a:graphicFrameLocks noChangeAspect="1"/>
          </p:cNvGraphicFramePr>
          <p:nvPr/>
        </p:nvGraphicFramePr>
        <p:xfrm>
          <a:off x="990600" y="1387475"/>
          <a:ext cx="7442200" cy="4948238"/>
        </p:xfrm>
        <a:graphic>
          <a:graphicData uri="http://schemas.openxmlformats.org/presentationml/2006/ole">
            <mc:AlternateContent xmlns:mc="http://schemas.openxmlformats.org/markup-compatibility/2006">
              <mc:Choice xmlns:v="urn:schemas-microsoft-com:vml" Requires="v">
                <p:oleObj spid="_x0000_s572450" name="Chart" r:id="rId3" imgW="6096000" imgH="4057650" progId="MSGraph.Chart.8">
                  <p:embed followColorScheme="full"/>
                </p:oleObj>
              </mc:Choice>
              <mc:Fallback>
                <p:oleObj name="Chart" r:id="rId3" imgW="6096000" imgH="4057650" progId="MSGraph.Chart.8">
                  <p:embed followColorScheme="full"/>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1387475"/>
                        <a:ext cx="7442200" cy="494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2420" name="Text Box 4"/>
          <p:cNvSpPr txBox="1">
            <a:spLocks noChangeArrowheads="1"/>
          </p:cNvSpPr>
          <p:nvPr/>
        </p:nvSpPr>
        <p:spPr bwMode="auto">
          <a:xfrm>
            <a:off x="3779838" y="6113463"/>
            <a:ext cx="2038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dose rate (kGy/s)</a:t>
            </a:r>
          </a:p>
        </p:txBody>
      </p:sp>
      <p:sp>
        <p:nvSpPr>
          <p:cNvPr id="572421" name="Text Box 5"/>
          <p:cNvSpPr txBox="1">
            <a:spLocks noChangeArrowheads="1"/>
          </p:cNvSpPr>
          <p:nvPr/>
        </p:nvSpPr>
        <p:spPr bwMode="auto">
          <a:xfrm rot="-5400000">
            <a:off x="-723106" y="3509169"/>
            <a:ext cx="316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dose at half intensity (MGy)</a:t>
            </a:r>
          </a:p>
        </p:txBody>
      </p:sp>
    </p:spTree>
  </p:cSld>
  <p:clrMapOvr>
    <a:masterClrMapping/>
  </p:clrMapOvr>
  <p:transition/>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2"/>
          <p:cNvSpPr>
            <a:spLocks noGrp="1" noChangeArrowheads="1"/>
          </p:cNvSpPr>
          <p:nvPr>
            <p:ph type="title"/>
          </p:nvPr>
        </p:nvSpPr>
        <p:spPr>
          <a:xfrm>
            <a:off x="457200" y="173038"/>
            <a:ext cx="8229600" cy="1143000"/>
          </a:xfrm>
          <a:noFill/>
          <a:ln/>
        </p:spPr>
        <p:txBody>
          <a:bodyPr/>
          <a:lstStyle/>
          <a:p>
            <a:r>
              <a:rPr lang="en-US" altLang="en-US" sz="4000"/>
              <a:t>Room temperature damage rates</a:t>
            </a:r>
          </a:p>
        </p:txBody>
      </p:sp>
      <p:graphicFrame>
        <p:nvGraphicFramePr>
          <p:cNvPr id="573443" name="Object 3"/>
          <p:cNvGraphicFramePr>
            <a:graphicFrameLocks noChangeAspect="1"/>
          </p:cNvGraphicFramePr>
          <p:nvPr/>
        </p:nvGraphicFramePr>
        <p:xfrm>
          <a:off x="990600" y="1387475"/>
          <a:ext cx="7442200" cy="4948238"/>
        </p:xfrm>
        <a:graphic>
          <a:graphicData uri="http://schemas.openxmlformats.org/presentationml/2006/ole">
            <mc:AlternateContent xmlns:mc="http://schemas.openxmlformats.org/markup-compatibility/2006">
              <mc:Choice xmlns:v="urn:schemas-microsoft-com:vml" Requires="v">
                <p:oleObj spid="_x0000_s573474" name="Chart" r:id="rId3" imgW="6096000" imgH="4057650" progId="MSGraph.Chart.8">
                  <p:embed followColorScheme="full"/>
                </p:oleObj>
              </mc:Choice>
              <mc:Fallback>
                <p:oleObj name="Chart" r:id="rId3" imgW="6096000" imgH="4057650" progId="MSGraph.Chart.8">
                  <p:embed followColorScheme="full"/>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1387475"/>
                        <a:ext cx="7442200" cy="4948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3444" name="Text Box 4"/>
          <p:cNvSpPr txBox="1">
            <a:spLocks noChangeArrowheads="1"/>
          </p:cNvSpPr>
          <p:nvPr/>
        </p:nvSpPr>
        <p:spPr bwMode="auto">
          <a:xfrm>
            <a:off x="3779838" y="6113463"/>
            <a:ext cx="2038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dose rate (kGy/s)</a:t>
            </a:r>
          </a:p>
        </p:txBody>
      </p:sp>
      <p:sp>
        <p:nvSpPr>
          <p:cNvPr id="573445" name="Text Box 5"/>
          <p:cNvSpPr txBox="1">
            <a:spLocks noChangeArrowheads="1"/>
          </p:cNvSpPr>
          <p:nvPr/>
        </p:nvSpPr>
        <p:spPr bwMode="auto">
          <a:xfrm rot="-5400000">
            <a:off x="-723106" y="3509169"/>
            <a:ext cx="316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a:t>dose at half intensity (MGy)</a:t>
            </a:r>
          </a:p>
        </p:txBody>
      </p:sp>
    </p:spTree>
  </p:cSld>
  <p:clrMapOvr>
    <a:masterClrMapping/>
  </p:clrMapOvr>
  <p:transition/>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Rectangle 2"/>
          <p:cNvSpPr>
            <a:spLocks noGrp="1" noChangeArrowheads="1"/>
          </p:cNvSpPr>
          <p:nvPr>
            <p:ph type="title"/>
          </p:nvPr>
        </p:nvSpPr>
        <p:spPr/>
        <p:txBody>
          <a:bodyPr/>
          <a:lstStyle/>
          <a:p>
            <a:r>
              <a:rPr lang="en-US" altLang="en-US" sz="4000"/>
              <a:t>Every spot is an unpaired partial!</a:t>
            </a:r>
          </a:p>
        </p:txBody>
      </p:sp>
      <p:grpSp>
        <p:nvGrpSpPr>
          <p:cNvPr id="580611" name="Group 3"/>
          <p:cNvGrpSpPr>
            <a:grpSpLocks/>
          </p:cNvGrpSpPr>
          <p:nvPr/>
        </p:nvGrpSpPr>
        <p:grpSpPr bwMode="auto">
          <a:xfrm rot="-1374393">
            <a:off x="3879850" y="2506663"/>
            <a:ext cx="1490663" cy="2582862"/>
            <a:chOff x="2120" y="1398"/>
            <a:chExt cx="939" cy="1627"/>
          </a:xfrm>
        </p:grpSpPr>
        <p:grpSp>
          <p:nvGrpSpPr>
            <p:cNvPr id="580612" name="Group 4"/>
            <p:cNvGrpSpPr>
              <a:grpSpLocks/>
            </p:cNvGrpSpPr>
            <p:nvPr/>
          </p:nvGrpSpPr>
          <p:grpSpPr bwMode="auto">
            <a:xfrm>
              <a:off x="2424" y="1398"/>
              <a:ext cx="331" cy="1627"/>
              <a:chOff x="2446" y="1398"/>
              <a:chExt cx="331" cy="1627"/>
            </a:xfrm>
          </p:grpSpPr>
          <p:grpSp>
            <p:nvGrpSpPr>
              <p:cNvPr id="580613" name="Group 5"/>
              <p:cNvGrpSpPr>
                <a:grpSpLocks/>
              </p:cNvGrpSpPr>
              <p:nvPr/>
            </p:nvGrpSpPr>
            <p:grpSpPr bwMode="auto">
              <a:xfrm>
                <a:off x="2446" y="2091"/>
                <a:ext cx="331" cy="934"/>
                <a:chOff x="2446" y="2091"/>
                <a:chExt cx="331" cy="934"/>
              </a:xfrm>
            </p:grpSpPr>
            <p:sp>
              <p:nvSpPr>
                <p:cNvPr id="580614" name="AutoShape 6"/>
                <p:cNvSpPr>
                  <a:spLocks noChangeArrowheads="1"/>
                </p:cNvSpPr>
                <p:nvPr/>
              </p:nvSpPr>
              <p:spPr bwMode="auto">
                <a:xfrm>
                  <a:off x="2446" y="2091"/>
                  <a:ext cx="331" cy="245"/>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0615" name="AutoShape 7"/>
                <p:cNvSpPr>
                  <a:spLocks noChangeArrowheads="1"/>
                </p:cNvSpPr>
                <p:nvPr/>
              </p:nvSpPr>
              <p:spPr bwMode="auto">
                <a:xfrm>
                  <a:off x="2482" y="2436"/>
                  <a:ext cx="260" cy="182"/>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0616" name="AutoShape 8"/>
                <p:cNvSpPr>
                  <a:spLocks noChangeArrowheads="1"/>
                </p:cNvSpPr>
                <p:nvPr/>
              </p:nvSpPr>
              <p:spPr bwMode="auto">
                <a:xfrm>
                  <a:off x="2521" y="2718"/>
                  <a:ext cx="181" cy="119"/>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0617" name="AutoShape 9"/>
                <p:cNvSpPr>
                  <a:spLocks noChangeArrowheads="1"/>
                </p:cNvSpPr>
                <p:nvPr/>
              </p:nvSpPr>
              <p:spPr bwMode="auto">
                <a:xfrm>
                  <a:off x="2537" y="2938"/>
                  <a:ext cx="150" cy="87"/>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80618" name="AutoShape 10"/>
              <p:cNvSpPr>
                <a:spLocks noChangeArrowheads="1"/>
              </p:cNvSpPr>
              <p:nvPr/>
            </p:nvSpPr>
            <p:spPr bwMode="auto">
              <a:xfrm flipV="1">
                <a:off x="2475" y="1805"/>
                <a:ext cx="260" cy="182"/>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0619" name="AutoShape 11"/>
              <p:cNvSpPr>
                <a:spLocks noChangeArrowheads="1"/>
              </p:cNvSpPr>
              <p:nvPr/>
            </p:nvSpPr>
            <p:spPr bwMode="auto">
              <a:xfrm flipV="1">
                <a:off x="2514" y="1586"/>
                <a:ext cx="181" cy="119"/>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0620" name="AutoShape 12"/>
              <p:cNvSpPr>
                <a:spLocks noChangeArrowheads="1"/>
              </p:cNvSpPr>
              <p:nvPr/>
            </p:nvSpPr>
            <p:spPr bwMode="auto">
              <a:xfrm flipV="1">
                <a:off x="2530" y="1398"/>
                <a:ext cx="150" cy="87"/>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80621" name="AutoShape 13"/>
            <p:cNvSpPr>
              <a:spLocks noChangeArrowheads="1"/>
            </p:cNvSpPr>
            <p:nvPr/>
          </p:nvSpPr>
          <p:spPr bwMode="auto">
            <a:xfrm flipV="1">
              <a:off x="2878" y="2139"/>
              <a:ext cx="181" cy="119"/>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0622" name="AutoShape 14"/>
            <p:cNvSpPr>
              <a:spLocks noChangeArrowheads="1"/>
            </p:cNvSpPr>
            <p:nvPr/>
          </p:nvSpPr>
          <p:spPr bwMode="auto">
            <a:xfrm flipV="1">
              <a:off x="2120" y="2139"/>
              <a:ext cx="181" cy="119"/>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80623" name="Arc 15"/>
          <p:cNvSpPr>
            <a:spLocks/>
          </p:cNvSpPr>
          <p:nvPr/>
        </p:nvSpPr>
        <p:spPr bwMode="auto">
          <a:xfrm>
            <a:off x="-3933825" y="1365250"/>
            <a:ext cx="10401300" cy="9242425"/>
          </a:xfrm>
          <a:custGeom>
            <a:avLst/>
            <a:gdLst>
              <a:gd name="G0" fmla="+- 0 0 0"/>
              <a:gd name="G1" fmla="+- 18200 0 0"/>
              <a:gd name="G2" fmla="+- 21600 0 0"/>
              <a:gd name="T0" fmla="*/ 11633 w 20480"/>
              <a:gd name="T1" fmla="*/ 0 h 18200"/>
              <a:gd name="T2" fmla="*/ 20480 w 20480"/>
              <a:gd name="T3" fmla="*/ 11336 h 18200"/>
              <a:gd name="T4" fmla="*/ 0 w 20480"/>
              <a:gd name="T5" fmla="*/ 18200 h 18200"/>
            </a:gdLst>
            <a:ahLst/>
            <a:cxnLst>
              <a:cxn ang="0">
                <a:pos x="T0" y="T1"/>
              </a:cxn>
              <a:cxn ang="0">
                <a:pos x="T2" y="T3"/>
              </a:cxn>
              <a:cxn ang="0">
                <a:pos x="T4" y="T5"/>
              </a:cxn>
            </a:cxnLst>
            <a:rect l="0" t="0" r="r" b="b"/>
            <a:pathLst>
              <a:path w="20480" h="18200" fill="none" extrusionOk="0">
                <a:moveTo>
                  <a:pt x="11632" y="0"/>
                </a:moveTo>
                <a:cubicBezTo>
                  <a:pt x="15790" y="2657"/>
                  <a:pt x="18912" y="6657"/>
                  <a:pt x="20480" y="11335"/>
                </a:cubicBezTo>
              </a:path>
              <a:path w="20480" h="18200" stroke="0" extrusionOk="0">
                <a:moveTo>
                  <a:pt x="11632" y="0"/>
                </a:moveTo>
                <a:cubicBezTo>
                  <a:pt x="15790" y="2657"/>
                  <a:pt x="18912" y="6657"/>
                  <a:pt x="20480" y="11335"/>
                </a:cubicBezTo>
                <a:lnTo>
                  <a:pt x="0" y="182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0624" name="Arc 16"/>
          <p:cNvSpPr>
            <a:spLocks/>
          </p:cNvSpPr>
          <p:nvPr/>
        </p:nvSpPr>
        <p:spPr bwMode="auto">
          <a:xfrm>
            <a:off x="-3943350" y="1443038"/>
            <a:ext cx="10401300" cy="9242425"/>
          </a:xfrm>
          <a:custGeom>
            <a:avLst/>
            <a:gdLst>
              <a:gd name="G0" fmla="+- 0 0 0"/>
              <a:gd name="G1" fmla="+- 18200 0 0"/>
              <a:gd name="G2" fmla="+- 21600 0 0"/>
              <a:gd name="T0" fmla="*/ 11633 w 20480"/>
              <a:gd name="T1" fmla="*/ 0 h 18200"/>
              <a:gd name="T2" fmla="*/ 20480 w 20480"/>
              <a:gd name="T3" fmla="*/ 11336 h 18200"/>
              <a:gd name="T4" fmla="*/ 0 w 20480"/>
              <a:gd name="T5" fmla="*/ 18200 h 18200"/>
            </a:gdLst>
            <a:ahLst/>
            <a:cxnLst>
              <a:cxn ang="0">
                <a:pos x="T0" y="T1"/>
              </a:cxn>
              <a:cxn ang="0">
                <a:pos x="T2" y="T3"/>
              </a:cxn>
              <a:cxn ang="0">
                <a:pos x="T4" y="T5"/>
              </a:cxn>
            </a:cxnLst>
            <a:rect l="0" t="0" r="r" b="b"/>
            <a:pathLst>
              <a:path w="20480" h="18200" fill="none" extrusionOk="0">
                <a:moveTo>
                  <a:pt x="11632" y="0"/>
                </a:moveTo>
                <a:cubicBezTo>
                  <a:pt x="15790" y="2657"/>
                  <a:pt x="18912" y="6657"/>
                  <a:pt x="20480" y="11335"/>
                </a:cubicBezTo>
              </a:path>
              <a:path w="20480" h="18200" stroke="0" extrusionOk="0">
                <a:moveTo>
                  <a:pt x="11632" y="0"/>
                </a:moveTo>
                <a:cubicBezTo>
                  <a:pt x="15790" y="2657"/>
                  <a:pt x="18912" y="6657"/>
                  <a:pt x="20480" y="11335"/>
                </a:cubicBezTo>
                <a:lnTo>
                  <a:pt x="0" y="182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0625" name="Text Box 17"/>
          <p:cNvSpPr txBox="1">
            <a:spLocks noChangeArrowheads="1"/>
          </p:cNvSpPr>
          <p:nvPr/>
        </p:nvSpPr>
        <p:spPr bwMode="auto">
          <a:xfrm>
            <a:off x="6021388" y="2051050"/>
            <a:ext cx="25527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200"/>
              <a:t>I</a:t>
            </a:r>
            <a:r>
              <a:rPr lang="en-US" altLang="en-US" sz="3200" baseline="-25000"/>
              <a:t>spot</a:t>
            </a:r>
            <a:r>
              <a:rPr lang="en-US" altLang="en-US" sz="3200"/>
              <a:t> </a:t>
            </a:r>
            <a:r>
              <a:rPr lang="en-US" altLang="en-US" sz="3200">
                <a:sym typeface="Symbol" pitchFamily="18" charset="2"/>
              </a:rPr>
              <a:t>= k N</a:t>
            </a:r>
            <a:r>
              <a:rPr lang="en-US" altLang="en-US" sz="3200" baseline="-25000">
                <a:sym typeface="Symbol" pitchFamily="18" charset="2"/>
              </a:rPr>
              <a:t>cells</a:t>
            </a:r>
            <a:r>
              <a:rPr lang="en-US" altLang="en-US" sz="3200" baseline="30000">
                <a:sym typeface="Symbol" pitchFamily="18" charset="2"/>
              </a:rPr>
              <a:t>2</a:t>
            </a:r>
          </a:p>
        </p:txBody>
      </p:sp>
      <p:grpSp>
        <p:nvGrpSpPr>
          <p:cNvPr id="580626" name="Group 18"/>
          <p:cNvGrpSpPr>
            <a:grpSpLocks/>
          </p:cNvGrpSpPr>
          <p:nvPr/>
        </p:nvGrpSpPr>
        <p:grpSpPr bwMode="auto">
          <a:xfrm>
            <a:off x="5273675" y="4478338"/>
            <a:ext cx="3167063" cy="998537"/>
            <a:chOff x="3322" y="2821"/>
            <a:chExt cx="1995" cy="629"/>
          </a:xfrm>
        </p:grpSpPr>
        <p:sp>
          <p:nvSpPr>
            <p:cNvPr id="580627" name="Text Box 19"/>
            <p:cNvSpPr txBox="1">
              <a:spLocks noChangeArrowheads="1"/>
            </p:cNvSpPr>
            <p:nvPr/>
          </p:nvSpPr>
          <p:spPr bwMode="auto">
            <a:xfrm>
              <a:off x="4329" y="2821"/>
              <a:ext cx="98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Ewald sphere</a:t>
              </a:r>
            </a:p>
            <a:p>
              <a:r>
                <a:rPr lang="en-US" altLang="en-US"/>
                <a:t>range</a:t>
              </a:r>
            </a:p>
          </p:txBody>
        </p:sp>
        <p:sp>
          <p:nvSpPr>
            <p:cNvPr id="580628" name="Freeform 20"/>
            <p:cNvSpPr>
              <a:spLocks/>
            </p:cNvSpPr>
            <p:nvPr/>
          </p:nvSpPr>
          <p:spPr bwMode="auto">
            <a:xfrm>
              <a:off x="3606" y="2951"/>
              <a:ext cx="710" cy="444"/>
            </a:xfrm>
            <a:custGeom>
              <a:avLst/>
              <a:gdLst>
                <a:gd name="T0" fmla="*/ 710 w 710"/>
                <a:gd name="T1" fmla="*/ 0 h 444"/>
                <a:gd name="T2" fmla="*/ 544 w 710"/>
                <a:gd name="T3" fmla="*/ 166 h 444"/>
                <a:gd name="T4" fmla="*/ 0 w 710"/>
                <a:gd name="T5" fmla="*/ 444 h 444"/>
              </a:gdLst>
              <a:ahLst/>
              <a:cxnLst>
                <a:cxn ang="0">
                  <a:pos x="T0" y="T1"/>
                </a:cxn>
                <a:cxn ang="0">
                  <a:pos x="T2" y="T3"/>
                </a:cxn>
                <a:cxn ang="0">
                  <a:pos x="T4" y="T5"/>
                </a:cxn>
              </a:cxnLst>
              <a:rect l="0" t="0" r="r" b="b"/>
              <a:pathLst>
                <a:path w="710" h="444">
                  <a:moveTo>
                    <a:pt x="710" y="0"/>
                  </a:moveTo>
                  <a:cubicBezTo>
                    <a:pt x="682" y="28"/>
                    <a:pt x="662" y="92"/>
                    <a:pt x="544" y="166"/>
                  </a:cubicBezTo>
                  <a:cubicBezTo>
                    <a:pt x="426" y="240"/>
                    <a:pt x="113" y="386"/>
                    <a:pt x="0" y="444"/>
                  </a:cubicBezTo>
                </a:path>
              </a:pathLst>
            </a:custGeom>
            <a:noFill/>
            <a:ln w="9525">
              <a:solidFill>
                <a:schemeClr val="tx1"/>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0629" name="Freeform 21"/>
            <p:cNvSpPr>
              <a:spLocks/>
            </p:cNvSpPr>
            <p:nvPr/>
          </p:nvSpPr>
          <p:spPr bwMode="auto">
            <a:xfrm>
              <a:off x="3322" y="2951"/>
              <a:ext cx="1010" cy="499"/>
            </a:xfrm>
            <a:custGeom>
              <a:avLst/>
              <a:gdLst>
                <a:gd name="T0" fmla="*/ 1010 w 1010"/>
                <a:gd name="T1" fmla="*/ 0 h 499"/>
                <a:gd name="T2" fmla="*/ 401 w 1010"/>
                <a:gd name="T3" fmla="*/ 90 h 499"/>
                <a:gd name="T4" fmla="*/ 50 w 1010"/>
                <a:gd name="T5" fmla="*/ 337 h 499"/>
                <a:gd name="T6" fmla="*/ 101 w 1010"/>
                <a:gd name="T7" fmla="*/ 480 h 499"/>
                <a:gd name="T8" fmla="*/ 245 w 1010"/>
                <a:gd name="T9" fmla="*/ 453 h 499"/>
              </a:gdLst>
              <a:ahLst/>
              <a:cxnLst>
                <a:cxn ang="0">
                  <a:pos x="T0" y="T1"/>
                </a:cxn>
                <a:cxn ang="0">
                  <a:pos x="T2" y="T3"/>
                </a:cxn>
                <a:cxn ang="0">
                  <a:pos x="T4" y="T5"/>
                </a:cxn>
                <a:cxn ang="0">
                  <a:pos x="T6" y="T7"/>
                </a:cxn>
                <a:cxn ang="0">
                  <a:pos x="T8" y="T9"/>
                </a:cxn>
              </a:cxnLst>
              <a:rect l="0" t="0" r="r" b="b"/>
              <a:pathLst>
                <a:path w="1010" h="499">
                  <a:moveTo>
                    <a:pt x="1010" y="0"/>
                  </a:moveTo>
                  <a:cubicBezTo>
                    <a:pt x="909" y="15"/>
                    <a:pt x="561" y="34"/>
                    <a:pt x="401" y="90"/>
                  </a:cubicBezTo>
                  <a:cubicBezTo>
                    <a:pt x="241" y="146"/>
                    <a:pt x="100" y="272"/>
                    <a:pt x="50" y="337"/>
                  </a:cubicBezTo>
                  <a:cubicBezTo>
                    <a:pt x="0" y="402"/>
                    <a:pt x="68" y="461"/>
                    <a:pt x="101" y="480"/>
                  </a:cubicBezTo>
                  <a:cubicBezTo>
                    <a:pt x="134" y="499"/>
                    <a:pt x="215" y="459"/>
                    <a:pt x="245" y="453"/>
                  </a:cubicBezTo>
                </a:path>
              </a:pathLst>
            </a:custGeom>
            <a:noFill/>
            <a:ln w="9525">
              <a:solidFill>
                <a:schemeClr val="tx1"/>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8062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806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0625" grpId="0"/>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4" name="Rectangle 2"/>
          <p:cNvSpPr>
            <a:spLocks noGrp="1" noChangeArrowheads="1"/>
          </p:cNvSpPr>
          <p:nvPr>
            <p:ph type="title"/>
          </p:nvPr>
        </p:nvSpPr>
        <p:spPr/>
        <p:txBody>
          <a:bodyPr/>
          <a:lstStyle/>
          <a:p>
            <a:r>
              <a:rPr lang="en-US" altLang="en-US" sz="4000"/>
              <a:t>Every spot is an unpaired partial!</a:t>
            </a:r>
          </a:p>
        </p:txBody>
      </p:sp>
      <p:grpSp>
        <p:nvGrpSpPr>
          <p:cNvPr id="581635" name="Group 3"/>
          <p:cNvGrpSpPr>
            <a:grpSpLocks/>
          </p:cNvGrpSpPr>
          <p:nvPr/>
        </p:nvGrpSpPr>
        <p:grpSpPr bwMode="auto">
          <a:xfrm rot="-1374393">
            <a:off x="3879850" y="2506663"/>
            <a:ext cx="1490663" cy="2582862"/>
            <a:chOff x="2120" y="1398"/>
            <a:chExt cx="939" cy="1627"/>
          </a:xfrm>
        </p:grpSpPr>
        <p:grpSp>
          <p:nvGrpSpPr>
            <p:cNvPr id="581636" name="Group 4"/>
            <p:cNvGrpSpPr>
              <a:grpSpLocks/>
            </p:cNvGrpSpPr>
            <p:nvPr/>
          </p:nvGrpSpPr>
          <p:grpSpPr bwMode="auto">
            <a:xfrm>
              <a:off x="2424" y="1398"/>
              <a:ext cx="331" cy="1627"/>
              <a:chOff x="2446" y="1398"/>
              <a:chExt cx="331" cy="1627"/>
            </a:xfrm>
          </p:grpSpPr>
          <p:grpSp>
            <p:nvGrpSpPr>
              <p:cNvPr id="581637" name="Group 5"/>
              <p:cNvGrpSpPr>
                <a:grpSpLocks/>
              </p:cNvGrpSpPr>
              <p:nvPr/>
            </p:nvGrpSpPr>
            <p:grpSpPr bwMode="auto">
              <a:xfrm>
                <a:off x="2446" y="2091"/>
                <a:ext cx="331" cy="934"/>
                <a:chOff x="2446" y="2091"/>
                <a:chExt cx="331" cy="934"/>
              </a:xfrm>
            </p:grpSpPr>
            <p:sp>
              <p:nvSpPr>
                <p:cNvPr id="581638" name="AutoShape 6"/>
                <p:cNvSpPr>
                  <a:spLocks noChangeArrowheads="1"/>
                </p:cNvSpPr>
                <p:nvPr/>
              </p:nvSpPr>
              <p:spPr bwMode="auto">
                <a:xfrm>
                  <a:off x="2446" y="2091"/>
                  <a:ext cx="331" cy="245"/>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1639" name="AutoShape 7"/>
                <p:cNvSpPr>
                  <a:spLocks noChangeArrowheads="1"/>
                </p:cNvSpPr>
                <p:nvPr/>
              </p:nvSpPr>
              <p:spPr bwMode="auto">
                <a:xfrm>
                  <a:off x="2482" y="2436"/>
                  <a:ext cx="260" cy="182"/>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1640" name="AutoShape 8"/>
                <p:cNvSpPr>
                  <a:spLocks noChangeArrowheads="1"/>
                </p:cNvSpPr>
                <p:nvPr/>
              </p:nvSpPr>
              <p:spPr bwMode="auto">
                <a:xfrm>
                  <a:off x="2521" y="2718"/>
                  <a:ext cx="181" cy="119"/>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1641" name="AutoShape 9"/>
                <p:cNvSpPr>
                  <a:spLocks noChangeArrowheads="1"/>
                </p:cNvSpPr>
                <p:nvPr/>
              </p:nvSpPr>
              <p:spPr bwMode="auto">
                <a:xfrm>
                  <a:off x="2537" y="2938"/>
                  <a:ext cx="150" cy="87"/>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81642" name="AutoShape 10"/>
              <p:cNvSpPr>
                <a:spLocks noChangeArrowheads="1"/>
              </p:cNvSpPr>
              <p:nvPr/>
            </p:nvSpPr>
            <p:spPr bwMode="auto">
              <a:xfrm flipV="1">
                <a:off x="2475" y="1805"/>
                <a:ext cx="260" cy="182"/>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1643" name="AutoShape 11"/>
              <p:cNvSpPr>
                <a:spLocks noChangeArrowheads="1"/>
              </p:cNvSpPr>
              <p:nvPr/>
            </p:nvSpPr>
            <p:spPr bwMode="auto">
              <a:xfrm flipV="1">
                <a:off x="2514" y="1586"/>
                <a:ext cx="181" cy="119"/>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1644" name="AutoShape 12"/>
              <p:cNvSpPr>
                <a:spLocks noChangeArrowheads="1"/>
              </p:cNvSpPr>
              <p:nvPr/>
            </p:nvSpPr>
            <p:spPr bwMode="auto">
              <a:xfrm flipV="1">
                <a:off x="2530" y="1398"/>
                <a:ext cx="150" cy="87"/>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81645" name="AutoShape 13"/>
            <p:cNvSpPr>
              <a:spLocks noChangeArrowheads="1"/>
            </p:cNvSpPr>
            <p:nvPr/>
          </p:nvSpPr>
          <p:spPr bwMode="auto">
            <a:xfrm flipV="1">
              <a:off x="2878" y="2139"/>
              <a:ext cx="181" cy="119"/>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1646" name="AutoShape 14"/>
            <p:cNvSpPr>
              <a:spLocks noChangeArrowheads="1"/>
            </p:cNvSpPr>
            <p:nvPr/>
          </p:nvSpPr>
          <p:spPr bwMode="auto">
            <a:xfrm flipV="1">
              <a:off x="2120" y="2139"/>
              <a:ext cx="181" cy="119"/>
            </a:xfrm>
            <a:prstGeom prst="roundRect">
              <a:avLst>
                <a:gd name="adj" fmla="val 42856"/>
              </a:avLst>
            </a:prstGeom>
            <a:solidFill>
              <a:schemeClr val="tx1"/>
            </a:solidFill>
            <a:ln w="12700">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81647" name="Arc 15"/>
          <p:cNvSpPr>
            <a:spLocks/>
          </p:cNvSpPr>
          <p:nvPr/>
        </p:nvSpPr>
        <p:spPr bwMode="auto">
          <a:xfrm>
            <a:off x="-3219450" y="941388"/>
            <a:ext cx="10004425" cy="9242425"/>
          </a:xfrm>
          <a:custGeom>
            <a:avLst/>
            <a:gdLst>
              <a:gd name="G0" fmla="+- 0 0 0"/>
              <a:gd name="G1" fmla="+- 18200 0 0"/>
              <a:gd name="G2" fmla="+- 21600 0 0"/>
              <a:gd name="T0" fmla="*/ 11633 w 19699"/>
              <a:gd name="T1" fmla="*/ 0 h 18200"/>
              <a:gd name="T2" fmla="*/ 19699 w 19699"/>
              <a:gd name="T3" fmla="*/ 9340 h 18200"/>
              <a:gd name="T4" fmla="*/ 0 w 19699"/>
              <a:gd name="T5" fmla="*/ 18200 h 18200"/>
            </a:gdLst>
            <a:ahLst/>
            <a:cxnLst>
              <a:cxn ang="0">
                <a:pos x="T0" y="T1"/>
              </a:cxn>
              <a:cxn ang="0">
                <a:pos x="T2" y="T3"/>
              </a:cxn>
              <a:cxn ang="0">
                <a:pos x="T4" y="T5"/>
              </a:cxn>
            </a:cxnLst>
            <a:rect l="0" t="0" r="r" b="b"/>
            <a:pathLst>
              <a:path w="19699" h="18200" fill="none" extrusionOk="0">
                <a:moveTo>
                  <a:pt x="11632" y="0"/>
                </a:moveTo>
                <a:cubicBezTo>
                  <a:pt x="15172" y="2262"/>
                  <a:pt x="17975" y="5508"/>
                  <a:pt x="19699" y="9339"/>
                </a:cubicBezTo>
              </a:path>
              <a:path w="19699" h="18200" stroke="0" extrusionOk="0">
                <a:moveTo>
                  <a:pt x="11632" y="0"/>
                </a:moveTo>
                <a:cubicBezTo>
                  <a:pt x="15172" y="2262"/>
                  <a:pt x="17975" y="5508"/>
                  <a:pt x="19699" y="9339"/>
                </a:cubicBezTo>
                <a:lnTo>
                  <a:pt x="0" y="182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1648" name="Arc 16"/>
          <p:cNvSpPr>
            <a:spLocks/>
          </p:cNvSpPr>
          <p:nvPr/>
        </p:nvSpPr>
        <p:spPr bwMode="auto">
          <a:xfrm>
            <a:off x="-4670425" y="1968500"/>
            <a:ext cx="9863138" cy="9242425"/>
          </a:xfrm>
          <a:custGeom>
            <a:avLst/>
            <a:gdLst>
              <a:gd name="G0" fmla="+- 0 0 0"/>
              <a:gd name="G1" fmla="+- 18200 0 0"/>
              <a:gd name="G2" fmla="+- 21600 0 0"/>
              <a:gd name="T0" fmla="*/ 11633 w 19421"/>
              <a:gd name="T1" fmla="*/ 0 h 18200"/>
              <a:gd name="T2" fmla="*/ 19421 w 19421"/>
              <a:gd name="T3" fmla="*/ 8746 h 18200"/>
              <a:gd name="T4" fmla="*/ 0 w 19421"/>
              <a:gd name="T5" fmla="*/ 18200 h 18200"/>
            </a:gdLst>
            <a:ahLst/>
            <a:cxnLst>
              <a:cxn ang="0">
                <a:pos x="T0" y="T1"/>
              </a:cxn>
              <a:cxn ang="0">
                <a:pos x="T2" y="T3"/>
              </a:cxn>
              <a:cxn ang="0">
                <a:pos x="T4" y="T5"/>
              </a:cxn>
            </a:cxnLst>
            <a:rect l="0" t="0" r="r" b="b"/>
            <a:pathLst>
              <a:path w="19421" h="18200" fill="none" extrusionOk="0">
                <a:moveTo>
                  <a:pt x="11632" y="0"/>
                </a:moveTo>
                <a:cubicBezTo>
                  <a:pt x="14984" y="2142"/>
                  <a:pt x="17679" y="5169"/>
                  <a:pt x="19421" y="8745"/>
                </a:cubicBezTo>
              </a:path>
              <a:path w="19421" h="18200" stroke="0" extrusionOk="0">
                <a:moveTo>
                  <a:pt x="11632" y="0"/>
                </a:moveTo>
                <a:cubicBezTo>
                  <a:pt x="14984" y="2142"/>
                  <a:pt x="17679" y="5169"/>
                  <a:pt x="19421" y="8745"/>
                </a:cubicBezTo>
                <a:lnTo>
                  <a:pt x="0" y="182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1649" name="Text Box 17"/>
          <p:cNvSpPr txBox="1">
            <a:spLocks noChangeArrowheads="1"/>
          </p:cNvSpPr>
          <p:nvPr/>
        </p:nvSpPr>
        <p:spPr bwMode="auto">
          <a:xfrm>
            <a:off x="6872288" y="4478338"/>
            <a:ext cx="15684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Ewald sphere</a:t>
            </a:r>
          </a:p>
          <a:p>
            <a:r>
              <a:rPr lang="en-US" altLang="en-US"/>
              <a:t>range</a:t>
            </a:r>
          </a:p>
        </p:txBody>
      </p:sp>
      <p:sp>
        <p:nvSpPr>
          <p:cNvPr id="581650" name="Freeform 18"/>
          <p:cNvSpPr>
            <a:spLocks/>
          </p:cNvSpPr>
          <p:nvPr/>
        </p:nvSpPr>
        <p:spPr bwMode="auto">
          <a:xfrm>
            <a:off x="6553200" y="4684713"/>
            <a:ext cx="298450" cy="763587"/>
          </a:xfrm>
          <a:custGeom>
            <a:avLst/>
            <a:gdLst>
              <a:gd name="T0" fmla="*/ 188 w 188"/>
              <a:gd name="T1" fmla="*/ 0 h 481"/>
              <a:gd name="T2" fmla="*/ 22 w 188"/>
              <a:gd name="T3" fmla="*/ 166 h 481"/>
              <a:gd name="T4" fmla="*/ 54 w 188"/>
              <a:gd name="T5" fmla="*/ 481 h 481"/>
            </a:gdLst>
            <a:ahLst/>
            <a:cxnLst>
              <a:cxn ang="0">
                <a:pos x="T0" y="T1"/>
              </a:cxn>
              <a:cxn ang="0">
                <a:pos x="T2" y="T3"/>
              </a:cxn>
              <a:cxn ang="0">
                <a:pos x="T4" y="T5"/>
              </a:cxn>
            </a:cxnLst>
            <a:rect l="0" t="0" r="r" b="b"/>
            <a:pathLst>
              <a:path w="188" h="481">
                <a:moveTo>
                  <a:pt x="188" y="0"/>
                </a:moveTo>
                <a:cubicBezTo>
                  <a:pt x="160" y="28"/>
                  <a:pt x="44" y="86"/>
                  <a:pt x="22" y="166"/>
                </a:cubicBezTo>
                <a:cubicBezTo>
                  <a:pt x="0" y="246"/>
                  <a:pt x="47" y="416"/>
                  <a:pt x="54" y="481"/>
                </a:cubicBezTo>
              </a:path>
            </a:pathLst>
          </a:custGeom>
          <a:noFill/>
          <a:ln w="9525">
            <a:solidFill>
              <a:schemeClr val="tx1"/>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1651" name="Freeform 19"/>
          <p:cNvSpPr>
            <a:spLocks/>
          </p:cNvSpPr>
          <p:nvPr/>
        </p:nvSpPr>
        <p:spPr bwMode="auto">
          <a:xfrm>
            <a:off x="4772025" y="4684713"/>
            <a:ext cx="2105025" cy="939800"/>
          </a:xfrm>
          <a:custGeom>
            <a:avLst/>
            <a:gdLst>
              <a:gd name="T0" fmla="*/ 1326 w 1326"/>
              <a:gd name="T1" fmla="*/ 0 h 592"/>
              <a:gd name="T2" fmla="*/ 410 w 1326"/>
              <a:gd name="T3" fmla="*/ 277 h 592"/>
              <a:gd name="T4" fmla="*/ 0 w 1326"/>
              <a:gd name="T5" fmla="*/ 592 h 592"/>
            </a:gdLst>
            <a:ahLst/>
            <a:cxnLst>
              <a:cxn ang="0">
                <a:pos x="T0" y="T1"/>
              </a:cxn>
              <a:cxn ang="0">
                <a:pos x="T2" y="T3"/>
              </a:cxn>
              <a:cxn ang="0">
                <a:pos x="T4" y="T5"/>
              </a:cxn>
            </a:cxnLst>
            <a:rect l="0" t="0" r="r" b="b"/>
            <a:pathLst>
              <a:path w="1326" h="592">
                <a:moveTo>
                  <a:pt x="1326" y="0"/>
                </a:moveTo>
                <a:cubicBezTo>
                  <a:pt x="1175" y="46"/>
                  <a:pt x="631" y="178"/>
                  <a:pt x="410" y="277"/>
                </a:cubicBezTo>
                <a:cubicBezTo>
                  <a:pt x="189" y="376"/>
                  <a:pt x="85" y="526"/>
                  <a:pt x="0" y="592"/>
                </a:cubicBezTo>
              </a:path>
            </a:pathLst>
          </a:custGeom>
          <a:noFill/>
          <a:ln w="9525">
            <a:solidFill>
              <a:schemeClr val="tx1"/>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1652" name="Text Box 20"/>
          <p:cNvSpPr txBox="1">
            <a:spLocks noChangeArrowheads="1"/>
          </p:cNvSpPr>
          <p:nvPr/>
        </p:nvSpPr>
        <p:spPr bwMode="auto">
          <a:xfrm>
            <a:off x="6021388" y="2051050"/>
            <a:ext cx="25527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200"/>
              <a:t>I</a:t>
            </a:r>
            <a:r>
              <a:rPr lang="en-US" altLang="en-US" sz="3200" baseline="-25000"/>
              <a:t>spot</a:t>
            </a:r>
            <a:r>
              <a:rPr lang="en-US" altLang="en-US" sz="3200"/>
              <a:t> </a:t>
            </a:r>
            <a:r>
              <a:rPr lang="en-US" altLang="en-US" sz="3200">
                <a:sym typeface="Symbol" pitchFamily="18" charset="2"/>
              </a:rPr>
              <a:t>= k N</a:t>
            </a:r>
            <a:r>
              <a:rPr lang="en-US" altLang="en-US" sz="3200" baseline="-25000">
                <a:sym typeface="Symbol" pitchFamily="18" charset="2"/>
              </a:rPr>
              <a:t>cells</a:t>
            </a:r>
            <a:r>
              <a:rPr lang="en-US" altLang="en-US" sz="3200" baseline="30000">
                <a:sym typeface="Symbol" pitchFamily="18" charset="2"/>
              </a:rPr>
              <a:t>1</a:t>
            </a:r>
          </a:p>
        </p:txBody>
      </p:sp>
      <p:sp>
        <p:nvSpPr>
          <p:cNvPr id="581653" name="Text Box 21"/>
          <p:cNvSpPr txBox="1">
            <a:spLocks noChangeArrowheads="1"/>
          </p:cNvSpPr>
          <p:nvPr/>
        </p:nvSpPr>
        <p:spPr bwMode="auto">
          <a:xfrm>
            <a:off x="-30163" y="6494463"/>
            <a:ext cx="7816851"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Woolfson, M. M.  (1997). </a:t>
            </a:r>
            <a:r>
              <a:rPr lang="en-US" altLang="en-US" i="1"/>
              <a:t>An introduction to X-ray crystallography</a:t>
            </a:r>
            <a:r>
              <a:rPr lang="en-US" altLang="en-US"/>
              <a:t>. Ch. 2 &amp; 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816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1653"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2"/>
          <p:cNvSpPr>
            <a:spLocks noGrp="1" noChangeArrowheads="1"/>
          </p:cNvSpPr>
          <p:nvPr>
            <p:ph type="title"/>
          </p:nvPr>
        </p:nvSpPr>
        <p:spPr/>
        <p:txBody>
          <a:bodyPr/>
          <a:lstStyle/>
          <a:p>
            <a:r>
              <a:rPr lang="en-US" altLang="en-US"/>
              <a:t>Internal consistency of data</a:t>
            </a:r>
          </a:p>
        </p:txBody>
      </p:sp>
      <p:pic>
        <p:nvPicPr>
          <p:cNvPr id="582659" name="Picture 3" descr="R_iso_run06_all_evenodd"/>
          <p:cNvPicPr>
            <a:picLocks noGrp="1" noChangeAspect="1" noChangeArrowheads="1"/>
          </p:cNvPicPr>
          <p:nvPr>
            <p:ph type="body" idx="1"/>
          </p:nvPr>
        </p:nvPicPr>
        <p:blipFill>
          <a:blip r:embed="rId2" cstate="print">
            <a:extLst>
              <a:ext uri="{28A0092B-C50C-407E-A947-70E740481C1C}">
                <a14:useLocalDpi xmlns:a14="http://schemas.microsoft.com/office/drawing/2010/main" val="0"/>
              </a:ext>
            </a:extLst>
          </a:blip>
          <a:srcRect/>
          <a:stretch>
            <a:fillRect/>
          </a:stretch>
        </p:blipFill>
        <p:spPr>
          <a:xfrm>
            <a:off x="1755775" y="1243013"/>
            <a:ext cx="6875463" cy="53625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82660" name="Text Box 4"/>
          <p:cNvSpPr txBox="1">
            <a:spLocks noChangeArrowheads="1"/>
          </p:cNvSpPr>
          <p:nvPr/>
        </p:nvSpPr>
        <p:spPr bwMode="auto">
          <a:xfrm>
            <a:off x="0" y="1538288"/>
            <a:ext cx="2244725" cy="5033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1,850,000 images</a:t>
            </a:r>
          </a:p>
          <a:p>
            <a:pPr>
              <a:spcBef>
                <a:spcPct val="50000"/>
              </a:spcBef>
            </a:pPr>
            <a:r>
              <a:rPr lang="en-US" altLang="en-US"/>
              <a:t>112,000 &gt; 10 peaks</a:t>
            </a:r>
          </a:p>
          <a:p>
            <a:pPr>
              <a:spcBef>
                <a:spcPct val="50000"/>
              </a:spcBef>
            </a:pPr>
            <a:r>
              <a:rPr lang="en-US" altLang="en-US"/>
              <a:t>33,000 indexed</a:t>
            </a:r>
          </a:p>
          <a:p>
            <a:pPr>
              <a:spcBef>
                <a:spcPct val="50000"/>
              </a:spcBef>
            </a:pPr>
            <a:r>
              <a:rPr lang="en-US" altLang="en-US"/>
              <a:t>16,500 good preds</a:t>
            </a:r>
          </a:p>
          <a:p>
            <a:pPr>
              <a:spcBef>
                <a:spcPct val="50000"/>
              </a:spcBef>
            </a:pPr>
            <a:endParaRPr lang="en-US" altLang="en-US"/>
          </a:p>
          <a:p>
            <a:pPr>
              <a:spcBef>
                <a:spcPct val="50000"/>
              </a:spcBef>
            </a:pPr>
            <a:endParaRPr lang="en-US" altLang="en-US"/>
          </a:p>
          <a:p>
            <a:pPr>
              <a:spcBef>
                <a:spcPct val="50000"/>
              </a:spcBef>
            </a:pPr>
            <a:endParaRPr lang="en-US" altLang="en-US"/>
          </a:p>
          <a:p>
            <a:pPr>
              <a:spcBef>
                <a:spcPct val="50000"/>
              </a:spcBef>
            </a:pPr>
            <a:r>
              <a:rPr lang="en-US" altLang="en-US" sz="2400"/>
              <a:t>rigid-body:</a:t>
            </a:r>
          </a:p>
          <a:p>
            <a:pPr>
              <a:spcBef>
                <a:spcPct val="50000"/>
              </a:spcBef>
            </a:pPr>
            <a:r>
              <a:rPr lang="en-US" altLang="en-US" sz="2400"/>
              <a:t>R</a:t>
            </a:r>
            <a:r>
              <a:rPr lang="en-US" altLang="en-US" sz="2400" baseline="-25000"/>
              <a:t>cryst</a:t>
            </a:r>
            <a:r>
              <a:rPr lang="en-US" altLang="en-US" sz="2400"/>
              <a:t> = 0.252</a:t>
            </a:r>
          </a:p>
          <a:p>
            <a:pPr>
              <a:spcBef>
                <a:spcPct val="50000"/>
              </a:spcBef>
            </a:pPr>
            <a:r>
              <a:rPr lang="en-US" altLang="en-US" sz="2400"/>
              <a:t>R</a:t>
            </a:r>
            <a:r>
              <a:rPr lang="en-US" altLang="en-US" sz="2400" baseline="-25000"/>
              <a:t>free</a:t>
            </a:r>
            <a:r>
              <a:rPr lang="en-US" altLang="en-US" sz="2400"/>
              <a:t> = 0.232</a:t>
            </a:r>
          </a:p>
          <a:p>
            <a:pPr>
              <a:spcBef>
                <a:spcPct val="50000"/>
              </a:spcBef>
            </a:pPr>
            <a:endParaRPr lang="en-US" altLang="en-US" sz="2400"/>
          </a:p>
        </p:txBody>
      </p:sp>
      <p:pic>
        <p:nvPicPr>
          <p:cNvPr id="582661" name="Picture 5"/>
          <p:cNvPicPr>
            <a:picLocks noChangeAspect="1" noChangeArrowheads="1"/>
          </p:cNvPicPr>
          <p:nvPr/>
        </p:nvPicPr>
        <p:blipFill>
          <a:blip r:embed="rId3">
            <a:extLst>
              <a:ext uri="{28A0092B-C50C-407E-A947-70E740481C1C}">
                <a14:useLocalDpi xmlns:a14="http://schemas.microsoft.com/office/drawing/2010/main" val="0"/>
              </a:ext>
            </a:extLst>
          </a:blip>
          <a:srcRect l="63705" t="74104" r="14388" b="2898"/>
          <a:stretch>
            <a:fillRect/>
          </a:stretch>
        </p:blipFill>
        <p:spPr bwMode="auto">
          <a:xfrm>
            <a:off x="4325938" y="1689100"/>
            <a:ext cx="2136775" cy="2243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82662" name="Group 6"/>
          <p:cNvGrpSpPr>
            <a:grpSpLocks/>
          </p:cNvGrpSpPr>
          <p:nvPr/>
        </p:nvGrpSpPr>
        <p:grpSpPr bwMode="auto">
          <a:xfrm>
            <a:off x="4865688" y="2298700"/>
            <a:ext cx="1004887" cy="1004888"/>
            <a:chOff x="3065" y="1448"/>
            <a:chExt cx="633" cy="633"/>
          </a:xfrm>
        </p:grpSpPr>
        <p:sp>
          <p:nvSpPr>
            <p:cNvPr id="582663" name="Oval 7"/>
            <p:cNvSpPr>
              <a:spLocks noChangeAspect="1" noChangeArrowheads="1"/>
            </p:cNvSpPr>
            <p:nvPr/>
          </p:nvSpPr>
          <p:spPr bwMode="auto">
            <a:xfrm>
              <a:off x="3105" y="1488"/>
              <a:ext cx="553" cy="553"/>
            </a:xfrm>
            <a:prstGeom prst="ellipse">
              <a:avLst/>
            </a:prstGeom>
            <a:noFill/>
            <a:ln w="9525">
              <a:solidFill>
                <a:srgbClr val="8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2664" name="Oval 8"/>
            <p:cNvSpPr>
              <a:spLocks noChangeAspect="1" noChangeArrowheads="1"/>
            </p:cNvSpPr>
            <p:nvPr/>
          </p:nvSpPr>
          <p:spPr bwMode="auto">
            <a:xfrm>
              <a:off x="3145" y="1528"/>
              <a:ext cx="472" cy="472"/>
            </a:xfrm>
            <a:prstGeom prst="ellipse">
              <a:avLst/>
            </a:prstGeom>
            <a:noFill/>
            <a:ln w="9525">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2665" name="Oval 9"/>
            <p:cNvSpPr>
              <a:spLocks noChangeAspect="1" noChangeArrowheads="1"/>
            </p:cNvSpPr>
            <p:nvPr/>
          </p:nvSpPr>
          <p:spPr bwMode="auto">
            <a:xfrm>
              <a:off x="3185" y="1568"/>
              <a:ext cx="392" cy="392"/>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2666" name="Oval 10"/>
            <p:cNvSpPr>
              <a:spLocks noChangeAspect="1" noChangeArrowheads="1"/>
            </p:cNvSpPr>
            <p:nvPr/>
          </p:nvSpPr>
          <p:spPr bwMode="auto">
            <a:xfrm>
              <a:off x="3220" y="1603"/>
              <a:ext cx="322" cy="322"/>
            </a:xfrm>
            <a:prstGeom prst="ellipse">
              <a:avLst/>
            </a:prstGeom>
            <a:noFill/>
            <a:ln w="9525">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2667" name="Oval 11"/>
            <p:cNvSpPr>
              <a:spLocks noChangeAspect="1" noChangeArrowheads="1"/>
            </p:cNvSpPr>
            <p:nvPr/>
          </p:nvSpPr>
          <p:spPr bwMode="auto">
            <a:xfrm>
              <a:off x="3263" y="1646"/>
              <a:ext cx="236" cy="236"/>
            </a:xfrm>
            <a:prstGeom prst="ellipse">
              <a:avLst/>
            </a:prstGeom>
            <a:noFill/>
            <a:ln w="9525">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82668" name="Oval 12"/>
            <p:cNvSpPr>
              <a:spLocks noChangeAspect="1" noChangeArrowheads="1"/>
            </p:cNvSpPr>
            <p:nvPr/>
          </p:nvSpPr>
          <p:spPr bwMode="auto">
            <a:xfrm>
              <a:off x="3065" y="1448"/>
              <a:ext cx="633" cy="633"/>
            </a:xfrm>
            <a:prstGeom prst="ellipse">
              <a:avLst/>
            </a:prstGeom>
            <a:noFill/>
            <a:ln w="9525">
              <a:solidFill>
                <a:srgbClr val="0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8266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82660">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82660">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82660">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8265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582661"/>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582662"/>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82660">
                                            <p:txEl>
                                              <p:pRg st="7" end="7"/>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82660">
                                            <p:txEl>
                                              <p:pRg st="8" end="8"/>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8266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2"/>
          <p:cNvGrpSpPr>
            <a:grpSpLocks/>
          </p:cNvGrpSpPr>
          <p:nvPr/>
        </p:nvGrpSpPr>
        <p:grpSpPr bwMode="auto">
          <a:xfrm>
            <a:off x="0" y="2782888"/>
            <a:ext cx="5018088" cy="1319212"/>
            <a:chOff x="-1194" y="2058"/>
            <a:chExt cx="3161" cy="831"/>
          </a:xfrm>
        </p:grpSpPr>
        <p:grpSp>
          <p:nvGrpSpPr>
            <p:cNvPr id="56353" name="Group 3"/>
            <p:cNvGrpSpPr>
              <a:grpSpLocks/>
            </p:cNvGrpSpPr>
            <p:nvPr/>
          </p:nvGrpSpPr>
          <p:grpSpPr bwMode="auto">
            <a:xfrm>
              <a:off x="-1194" y="2273"/>
              <a:ext cx="370" cy="369"/>
              <a:chOff x="362" y="2318"/>
              <a:chExt cx="370" cy="369"/>
            </a:xfrm>
          </p:grpSpPr>
          <p:sp>
            <p:nvSpPr>
              <p:cNvPr id="56375" name="Freeform 4"/>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76" name="Freeform 5"/>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54" name="Group 6"/>
            <p:cNvGrpSpPr>
              <a:grpSpLocks/>
            </p:cNvGrpSpPr>
            <p:nvPr/>
          </p:nvGrpSpPr>
          <p:grpSpPr bwMode="auto">
            <a:xfrm>
              <a:off x="-826" y="2273"/>
              <a:ext cx="370" cy="369"/>
              <a:chOff x="362" y="2318"/>
              <a:chExt cx="370" cy="369"/>
            </a:xfrm>
          </p:grpSpPr>
          <p:sp>
            <p:nvSpPr>
              <p:cNvPr id="56373" name="Freeform 7"/>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74" name="Freeform 8"/>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55" name="Group 9"/>
            <p:cNvGrpSpPr>
              <a:grpSpLocks/>
            </p:cNvGrpSpPr>
            <p:nvPr/>
          </p:nvGrpSpPr>
          <p:grpSpPr bwMode="auto">
            <a:xfrm>
              <a:off x="-458" y="2273"/>
              <a:ext cx="370" cy="369"/>
              <a:chOff x="362" y="2318"/>
              <a:chExt cx="370" cy="369"/>
            </a:xfrm>
          </p:grpSpPr>
          <p:sp>
            <p:nvSpPr>
              <p:cNvPr id="56371" name="Freeform 10"/>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72" name="Freeform 11"/>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56" name="Group 12"/>
            <p:cNvGrpSpPr>
              <a:grpSpLocks/>
            </p:cNvGrpSpPr>
            <p:nvPr/>
          </p:nvGrpSpPr>
          <p:grpSpPr bwMode="auto">
            <a:xfrm>
              <a:off x="-90" y="2273"/>
              <a:ext cx="370" cy="369"/>
              <a:chOff x="362" y="2318"/>
              <a:chExt cx="370" cy="369"/>
            </a:xfrm>
          </p:grpSpPr>
          <p:sp>
            <p:nvSpPr>
              <p:cNvPr id="56369" name="Freeform 13"/>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70" name="Freeform 14"/>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57" name="Group 15"/>
            <p:cNvGrpSpPr>
              <a:grpSpLocks/>
            </p:cNvGrpSpPr>
            <p:nvPr/>
          </p:nvGrpSpPr>
          <p:grpSpPr bwMode="auto">
            <a:xfrm>
              <a:off x="278" y="2273"/>
              <a:ext cx="370" cy="369"/>
              <a:chOff x="362" y="2318"/>
              <a:chExt cx="370" cy="369"/>
            </a:xfrm>
          </p:grpSpPr>
          <p:sp>
            <p:nvSpPr>
              <p:cNvPr id="56367" name="Freeform 16"/>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68" name="Freeform 17"/>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58" name="Group 18"/>
            <p:cNvGrpSpPr>
              <a:grpSpLocks/>
            </p:cNvGrpSpPr>
            <p:nvPr/>
          </p:nvGrpSpPr>
          <p:grpSpPr bwMode="auto">
            <a:xfrm>
              <a:off x="646" y="2273"/>
              <a:ext cx="370" cy="369"/>
              <a:chOff x="362" y="2318"/>
              <a:chExt cx="370" cy="369"/>
            </a:xfrm>
          </p:grpSpPr>
          <p:sp>
            <p:nvSpPr>
              <p:cNvPr id="56365" name="Freeform 19"/>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66" name="Freeform 20"/>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59" name="Group 21"/>
            <p:cNvGrpSpPr>
              <a:grpSpLocks/>
            </p:cNvGrpSpPr>
            <p:nvPr/>
          </p:nvGrpSpPr>
          <p:grpSpPr bwMode="auto">
            <a:xfrm>
              <a:off x="1014" y="2273"/>
              <a:ext cx="370" cy="369"/>
              <a:chOff x="362" y="2318"/>
              <a:chExt cx="370" cy="369"/>
            </a:xfrm>
          </p:grpSpPr>
          <p:sp>
            <p:nvSpPr>
              <p:cNvPr id="56363" name="Freeform 22"/>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64" name="Freeform 23"/>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56360" name="Freeform 24"/>
            <p:cNvSpPr>
              <a:spLocks/>
            </p:cNvSpPr>
            <p:nvPr/>
          </p:nvSpPr>
          <p:spPr bwMode="auto">
            <a:xfrm>
              <a:off x="1382" y="2454"/>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61" name="Freeform 25"/>
            <p:cNvSpPr>
              <a:spLocks/>
            </p:cNvSpPr>
            <p:nvPr/>
          </p:nvSpPr>
          <p:spPr bwMode="auto">
            <a:xfrm rot="10800000">
              <a:off x="1567" y="2273"/>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62" name="Rectangle 26"/>
            <p:cNvSpPr>
              <a:spLocks noChangeArrowheads="1"/>
            </p:cNvSpPr>
            <p:nvPr/>
          </p:nvSpPr>
          <p:spPr bwMode="auto">
            <a:xfrm>
              <a:off x="1661" y="2058"/>
              <a:ext cx="306" cy="83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
        <p:nvSpPr>
          <p:cNvPr id="56323" name="Rectangle 27"/>
          <p:cNvSpPr>
            <a:spLocks noGrp="1" noChangeArrowheads="1"/>
          </p:cNvSpPr>
          <p:nvPr>
            <p:ph type="title"/>
          </p:nvPr>
        </p:nvSpPr>
        <p:spPr/>
        <p:txBody>
          <a:bodyPr/>
          <a:lstStyle/>
          <a:p>
            <a:pPr eaLnBrk="1" hangingPunct="1"/>
            <a:r>
              <a:rPr lang="en-US" altLang="en-US" smtClean="0"/>
              <a:t>Inelastic scattering</a:t>
            </a:r>
          </a:p>
        </p:txBody>
      </p:sp>
      <p:sp>
        <p:nvSpPr>
          <p:cNvPr id="56324" name="Oval 28"/>
          <p:cNvSpPr>
            <a:spLocks noChangeArrowheads="1"/>
          </p:cNvSpPr>
          <p:nvPr/>
        </p:nvSpPr>
        <p:spPr bwMode="auto">
          <a:xfrm>
            <a:off x="2800350"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6325" name="Oval 29"/>
          <p:cNvSpPr>
            <a:spLocks noChangeArrowheads="1"/>
          </p:cNvSpPr>
          <p:nvPr/>
        </p:nvSpPr>
        <p:spPr bwMode="auto">
          <a:xfrm rot="-34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6326" name="Oval 30"/>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6327" name="Oval 31"/>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nvGrpSpPr>
          <p:cNvPr id="56328" name="Group 32"/>
          <p:cNvGrpSpPr>
            <a:grpSpLocks/>
          </p:cNvGrpSpPr>
          <p:nvPr/>
        </p:nvGrpSpPr>
        <p:grpSpPr bwMode="auto">
          <a:xfrm rot="-2052048">
            <a:off x="4100513" y="1306513"/>
            <a:ext cx="5310187" cy="1319212"/>
            <a:chOff x="-1194" y="2058"/>
            <a:chExt cx="3161" cy="831"/>
          </a:xfrm>
        </p:grpSpPr>
        <p:grpSp>
          <p:nvGrpSpPr>
            <p:cNvPr id="56329" name="Group 33"/>
            <p:cNvGrpSpPr>
              <a:grpSpLocks/>
            </p:cNvGrpSpPr>
            <p:nvPr/>
          </p:nvGrpSpPr>
          <p:grpSpPr bwMode="auto">
            <a:xfrm>
              <a:off x="-1194" y="2273"/>
              <a:ext cx="370" cy="369"/>
              <a:chOff x="362" y="2318"/>
              <a:chExt cx="370" cy="369"/>
            </a:xfrm>
          </p:grpSpPr>
          <p:sp>
            <p:nvSpPr>
              <p:cNvPr id="56351" name="Freeform 34"/>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52" name="Freeform 35"/>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30" name="Group 36"/>
            <p:cNvGrpSpPr>
              <a:grpSpLocks/>
            </p:cNvGrpSpPr>
            <p:nvPr/>
          </p:nvGrpSpPr>
          <p:grpSpPr bwMode="auto">
            <a:xfrm>
              <a:off x="-826" y="2273"/>
              <a:ext cx="370" cy="369"/>
              <a:chOff x="362" y="2318"/>
              <a:chExt cx="370" cy="369"/>
            </a:xfrm>
          </p:grpSpPr>
          <p:sp>
            <p:nvSpPr>
              <p:cNvPr id="56349" name="Freeform 37"/>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50" name="Freeform 38"/>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31" name="Group 39"/>
            <p:cNvGrpSpPr>
              <a:grpSpLocks/>
            </p:cNvGrpSpPr>
            <p:nvPr/>
          </p:nvGrpSpPr>
          <p:grpSpPr bwMode="auto">
            <a:xfrm>
              <a:off x="-458" y="2273"/>
              <a:ext cx="370" cy="369"/>
              <a:chOff x="362" y="2318"/>
              <a:chExt cx="370" cy="369"/>
            </a:xfrm>
          </p:grpSpPr>
          <p:sp>
            <p:nvSpPr>
              <p:cNvPr id="56347" name="Freeform 40"/>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48" name="Freeform 41"/>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32" name="Group 42"/>
            <p:cNvGrpSpPr>
              <a:grpSpLocks/>
            </p:cNvGrpSpPr>
            <p:nvPr/>
          </p:nvGrpSpPr>
          <p:grpSpPr bwMode="auto">
            <a:xfrm>
              <a:off x="-90" y="2273"/>
              <a:ext cx="370" cy="369"/>
              <a:chOff x="362" y="2318"/>
              <a:chExt cx="370" cy="369"/>
            </a:xfrm>
          </p:grpSpPr>
          <p:sp>
            <p:nvSpPr>
              <p:cNvPr id="56345" name="Freeform 43"/>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46" name="Freeform 44"/>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33" name="Group 45"/>
            <p:cNvGrpSpPr>
              <a:grpSpLocks/>
            </p:cNvGrpSpPr>
            <p:nvPr/>
          </p:nvGrpSpPr>
          <p:grpSpPr bwMode="auto">
            <a:xfrm>
              <a:off x="278" y="2273"/>
              <a:ext cx="370" cy="369"/>
              <a:chOff x="362" y="2318"/>
              <a:chExt cx="370" cy="369"/>
            </a:xfrm>
          </p:grpSpPr>
          <p:sp>
            <p:nvSpPr>
              <p:cNvPr id="56343" name="Freeform 46"/>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44" name="Freeform 47"/>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34" name="Group 48"/>
            <p:cNvGrpSpPr>
              <a:grpSpLocks/>
            </p:cNvGrpSpPr>
            <p:nvPr/>
          </p:nvGrpSpPr>
          <p:grpSpPr bwMode="auto">
            <a:xfrm>
              <a:off x="646" y="2273"/>
              <a:ext cx="370" cy="369"/>
              <a:chOff x="362" y="2318"/>
              <a:chExt cx="370" cy="369"/>
            </a:xfrm>
          </p:grpSpPr>
          <p:sp>
            <p:nvSpPr>
              <p:cNvPr id="56341" name="Freeform 49"/>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42" name="Freeform 50"/>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56335" name="Group 51"/>
            <p:cNvGrpSpPr>
              <a:grpSpLocks/>
            </p:cNvGrpSpPr>
            <p:nvPr/>
          </p:nvGrpSpPr>
          <p:grpSpPr bwMode="auto">
            <a:xfrm>
              <a:off x="1014" y="2273"/>
              <a:ext cx="370" cy="369"/>
              <a:chOff x="362" y="2318"/>
              <a:chExt cx="370" cy="369"/>
            </a:xfrm>
          </p:grpSpPr>
          <p:sp>
            <p:nvSpPr>
              <p:cNvPr id="56339" name="Freeform 52"/>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40" name="Freeform 53"/>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56336" name="Freeform 54"/>
            <p:cNvSpPr>
              <a:spLocks/>
            </p:cNvSpPr>
            <p:nvPr/>
          </p:nvSpPr>
          <p:spPr bwMode="auto">
            <a:xfrm>
              <a:off x="1382" y="2454"/>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37" name="Freeform 55"/>
            <p:cNvSpPr>
              <a:spLocks/>
            </p:cNvSpPr>
            <p:nvPr/>
          </p:nvSpPr>
          <p:spPr bwMode="auto">
            <a:xfrm rot="10800000">
              <a:off x="1567" y="2273"/>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CC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6338" name="Rectangle 56"/>
            <p:cNvSpPr>
              <a:spLocks noChangeArrowheads="1"/>
            </p:cNvSpPr>
            <p:nvPr/>
          </p:nvSpPr>
          <p:spPr bwMode="auto">
            <a:xfrm>
              <a:off x="1661" y="2058"/>
              <a:ext cx="306" cy="831"/>
            </a:xfrm>
            <a:prstGeom prst="rect">
              <a:avLst/>
            </a:prstGeom>
            <a:solidFill>
              <a:schemeClr val="bg1"/>
            </a:solidFill>
            <a:ln>
              <a:noFill/>
            </a:ln>
            <a:effectLst/>
            <a:extLst>
              <a:ext uri="{91240B29-F687-4F45-9708-019B960494DF}">
                <a14:hiddenLine xmlns:a14="http://schemas.microsoft.com/office/drawing/2010/main" w="9525">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Tree>
    <p:extLst>
      <p:ext uri="{BB962C8B-B14F-4D97-AF65-F5344CB8AC3E}">
        <p14:creationId xmlns:p14="http://schemas.microsoft.com/office/powerpoint/2010/main" val="635271877"/>
      </p:ext>
    </p:extLst>
  </p:cSld>
  <p:clrMapOvr>
    <a:masterClrMapping/>
  </p:clrMapOvr>
  <p:transition spd="slow">
    <p:wipe dir="r"/>
  </p:transition>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2402" name="Group 2"/>
          <p:cNvGrpSpPr>
            <a:grpSpLocks/>
          </p:cNvGrpSpPr>
          <p:nvPr/>
        </p:nvGrpSpPr>
        <p:grpSpPr bwMode="auto">
          <a:xfrm>
            <a:off x="4892675" y="2573338"/>
            <a:ext cx="1382713" cy="406400"/>
            <a:chOff x="3082" y="1621"/>
            <a:chExt cx="871" cy="256"/>
          </a:xfrm>
        </p:grpSpPr>
        <p:sp>
          <p:nvSpPr>
            <p:cNvPr id="742403" name="Oval 3"/>
            <p:cNvSpPr>
              <a:spLocks noChangeArrowheads="1"/>
            </p:cNvSpPr>
            <p:nvPr/>
          </p:nvSpPr>
          <p:spPr bwMode="auto">
            <a:xfrm>
              <a:off x="3082" y="1645"/>
              <a:ext cx="230" cy="232"/>
            </a:xfrm>
            <a:prstGeom prst="ellipse">
              <a:avLst/>
            </a:prstGeom>
            <a:solidFill>
              <a:srgbClr val="40C04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04" name="Text Box 4"/>
            <p:cNvSpPr txBox="1">
              <a:spLocks noChangeArrowheads="1"/>
            </p:cNvSpPr>
            <p:nvPr/>
          </p:nvSpPr>
          <p:spPr bwMode="auto">
            <a:xfrm>
              <a:off x="3365" y="1621"/>
              <a:ext cx="5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40C040"/>
                  </a:solidFill>
                </a:rPr>
                <a:t>F(h,k,l)</a:t>
              </a:r>
            </a:p>
          </p:txBody>
        </p:sp>
      </p:grpSp>
      <p:sp>
        <p:nvSpPr>
          <p:cNvPr id="742405" name="Oval 5"/>
          <p:cNvSpPr>
            <a:spLocks noChangeArrowheads="1"/>
          </p:cNvSpPr>
          <p:nvPr/>
        </p:nvSpPr>
        <p:spPr bwMode="auto">
          <a:xfrm>
            <a:off x="5586413" y="5011738"/>
            <a:ext cx="365125" cy="368300"/>
          </a:xfrm>
          <a:prstGeom prst="ellipse">
            <a:avLst/>
          </a:prstGeom>
          <a:solidFill>
            <a:srgbClr val="40C04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06" name="Rectangle 6"/>
          <p:cNvSpPr>
            <a:spLocks noChangeArrowheads="1"/>
          </p:cNvSpPr>
          <p:nvPr/>
        </p:nvSpPr>
        <p:spPr bwMode="auto">
          <a:xfrm>
            <a:off x="4846638" y="2338388"/>
            <a:ext cx="146050" cy="130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07" name="Rectangle 7"/>
          <p:cNvSpPr>
            <a:spLocks noChangeArrowheads="1"/>
          </p:cNvSpPr>
          <p:nvPr/>
        </p:nvSpPr>
        <p:spPr bwMode="auto">
          <a:xfrm>
            <a:off x="5710238" y="2297113"/>
            <a:ext cx="134937" cy="158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08" name="Oval 8"/>
          <p:cNvSpPr>
            <a:spLocks noChangeAspect="1" noChangeArrowheads="1"/>
          </p:cNvSpPr>
          <p:nvPr/>
        </p:nvSpPr>
        <p:spPr bwMode="auto">
          <a:xfrm>
            <a:off x="-3371850" y="4305300"/>
            <a:ext cx="9140825" cy="1809750"/>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09" name="Rectangle 9"/>
          <p:cNvSpPr>
            <a:spLocks noChangeArrowheads="1"/>
          </p:cNvSpPr>
          <p:nvPr/>
        </p:nvSpPr>
        <p:spPr bwMode="auto">
          <a:xfrm>
            <a:off x="-1751013" y="4249738"/>
            <a:ext cx="7345363" cy="1017587"/>
          </a:xfrm>
          <a:prstGeom prst="rect">
            <a:avLst/>
          </a:prstGeom>
          <a:gradFill rotWithShape="1">
            <a:gsLst>
              <a:gs pos="0">
                <a:schemeClr val="bg1">
                  <a:alpha val="89999"/>
                </a:schemeClr>
              </a:gs>
              <a:gs pos="100000">
                <a:schemeClr val="bg1">
                  <a:alpha val="0"/>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a:p>
        </p:txBody>
      </p:sp>
      <p:sp>
        <p:nvSpPr>
          <p:cNvPr id="742410" name="Oval 10"/>
          <p:cNvSpPr>
            <a:spLocks noChangeAspect="1" noChangeArrowheads="1"/>
          </p:cNvSpPr>
          <p:nvPr/>
        </p:nvSpPr>
        <p:spPr bwMode="auto">
          <a:xfrm>
            <a:off x="-4286250" y="182563"/>
            <a:ext cx="10055225" cy="100552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11" name="Rectangle 11"/>
          <p:cNvSpPr>
            <a:spLocks noChangeArrowheads="1"/>
          </p:cNvSpPr>
          <p:nvPr/>
        </p:nvSpPr>
        <p:spPr bwMode="auto">
          <a:xfrm rot="3799929">
            <a:off x="4243388" y="2424113"/>
            <a:ext cx="127000" cy="1206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12" name="Text Box 12"/>
          <p:cNvSpPr txBox="1">
            <a:spLocks noChangeArrowheads="1"/>
          </p:cNvSpPr>
          <p:nvPr/>
        </p:nvSpPr>
        <p:spPr bwMode="auto">
          <a:xfrm>
            <a:off x="741363" y="1779588"/>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t>Ewald sphere</a:t>
            </a:r>
          </a:p>
        </p:txBody>
      </p:sp>
      <p:sp>
        <p:nvSpPr>
          <p:cNvPr id="742413" name="Oval 13"/>
          <p:cNvSpPr>
            <a:spLocks noChangeArrowheads="1"/>
          </p:cNvSpPr>
          <p:nvPr/>
        </p:nvSpPr>
        <p:spPr bwMode="auto">
          <a:xfrm>
            <a:off x="-2457450" y="1095375"/>
            <a:ext cx="8226425" cy="8226425"/>
          </a:xfrm>
          <a:prstGeom prst="ellips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14" name="Rectangle 14"/>
          <p:cNvSpPr>
            <a:spLocks noChangeArrowheads="1"/>
          </p:cNvSpPr>
          <p:nvPr/>
        </p:nvSpPr>
        <p:spPr bwMode="auto">
          <a:xfrm>
            <a:off x="-207963" y="0"/>
            <a:ext cx="4462463" cy="13446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15" name="Rectangle 15"/>
          <p:cNvSpPr>
            <a:spLocks noGrp="1" noChangeArrowheads="1"/>
          </p:cNvSpPr>
          <p:nvPr>
            <p:ph type="title"/>
          </p:nvPr>
        </p:nvSpPr>
        <p:spPr>
          <a:xfrm>
            <a:off x="457200" y="0"/>
            <a:ext cx="8229600" cy="1143000"/>
          </a:xfrm>
          <a:noFill/>
          <a:extLst>
            <a:ext uri="{909E8E84-426E-40DD-AFC4-6F175D3DCCD1}">
              <a14:hiddenFill xmlns:a14="http://schemas.microsoft.com/office/drawing/2010/main">
                <a:solidFill>
                  <a:schemeClr val="bg1"/>
                </a:solidFill>
              </a14:hiddenFill>
            </a:ext>
          </a:extLst>
        </p:spPr>
        <p:txBody>
          <a:bodyPr/>
          <a:lstStyle/>
          <a:p>
            <a:r>
              <a:rPr lang="en-US" altLang="en-US" b="1"/>
              <a:t>what is “partiality”?</a:t>
            </a:r>
          </a:p>
        </p:txBody>
      </p:sp>
      <p:sp>
        <p:nvSpPr>
          <p:cNvPr id="742416" name="Rectangle 16"/>
          <p:cNvSpPr>
            <a:spLocks noChangeArrowheads="1"/>
          </p:cNvSpPr>
          <p:nvPr/>
        </p:nvSpPr>
        <p:spPr bwMode="auto">
          <a:xfrm rot="-122412">
            <a:off x="5668963" y="5089525"/>
            <a:ext cx="88900" cy="88900"/>
          </a:xfrm>
          <a:prstGeom prst="rect">
            <a:avLst/>
          </a:prstGeom>
          <a:solidFill>
            <a:srgbClr val="40C04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17" name="Rectangle 17"/>
          <p:cNvSpPr>
            <a:spLocks noChangeArrowheads="1"/>
          </p:cNvSpPr>
          <p:nvPr/>
        </p:nvSpPr>
        <p:spPr bwMode="auto">
          <a:xfrm rot="-1898367">
            <a:off x="5684838" y="5032375"/>
            <a:ext cx="52387" cy="88900"/>
          </a:xfrm>
          <a:prstGeom prst="rect">
            <a:avLst/>
          </a:prstGeom>
          <a:solidFill>
            <a:srgbClr val="40C04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18" name="Text Box 18"/>
          <p:cNvSpPr txBox="1">
            <a:spLocks noChangeArrowheads="1"/>
          </p:cNvSpPr>
          <p:nvPr/>
        </p:nvSpPr>
        <p:spPr bwMode="auto">
          <a:xfrm>
            <a:off x="4606925" y="1704975"/>
            <a:ext cx="4841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b="1"/>
              <a:t>λ</a:t>
            </a:r>
            <a:r>
              <a:rPr lang="en-US" altLang="en-US" b="1" baseline="-25000"/>
              <a:t>1</a:t>
            </a:r>
            <a:r>
              <a:rPr lang="en-US" altLang="en-US" b="1"/>
              <a:t>*</a:t>
            </a:r>
          </a:p>
        </p:txBody>
      </p:sp>
      <p:sp>
        <p:nvSpPr>
          <p:cNvPr id="742419" name="Text Box 19"/>
          <p:cNvSpPr txBox="1">
            <a:spLocks noChangeArrowheads="1"/>
          </p:cNvSpPr>
          <p:nvPr/>
        </p:nvSpPr>
        <p:spPr bwMode="auto">
          <a:xfrm>
            <a:off x="3990975" y="2062163"/>
            <a:ext cx="4841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en-US" b="1"/>
              <a:t>λ</a:t>
            </a:r>
            <a:r>
              <a:rPr lang="en-US" altLang="en-US" b="1" baseline="-25000"/>
              <a:t>2</a:t>
            </a:r>
            <a:r>
              <a:rPr lang="en-US" altLang="en-US" b="1"/>
              <a:t>*</a:t>
            </a:r>
          </a:p>
        </p:txBody>
      </p:sp>
      <p:sp>
        <p:nvSpPr>
          <p:cNvPr id="742420" name="Text Box 20"/>
          <p:cNvSpPr txBox="1">
            <a:spLocks noChangeArrowheads="1"/>
          </p:cNvSpPr>
          <p:nvPr/>
        </p:nvSpPr>
        <p:spPr bwMode="auto">
          <a:xfrm>
            <a:off x="6021388" y="5029200"/>
            <a:ext cx="984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40C040"/>
                </a:solidFill>
              </a:rPr>
              <a:t>F(0,0,0)</a:t>
            </a:r>
          </a:p>
        </p:txBody>
      </p:sp>
      <p:grpSp>
        <p:nvGrpSpPr>
          <p:cNvPr id="742421" name="Group 21"/>
          <p:cNvGrpSpPr>
            <a:grpSpLocks/>
          </p:cNvGrpSpPr>
          <p:nvPr/>
        </p:nvGrpSpPr>
        <p:grpSpPr bwMode="auto">
          <a:xfrm>
            <a:off x="3667125" y="1279525"/>
            <a:ext cx="1382713" cy="406400"/>
            <a:chOff x="3082" y="1621"/>
            <a:chExt cx="871" cy="256"/>
          </a:xfrm>
        </p:grpSpPr>
        <p:sp>
          <p:nvSpPr>
            <p:cNvPr id="742422" name="Oval 22"/>
            <p:cNvSpPr>
              <a:spLocks noChangeArrowheads="1"/>
            </p:cNvSpPr>
            <p:nvPr/>
          </p:nvSpPr>
          <p:spPr bwMode="auto">
            <a:xfrm>
              <a:off x="3082" y="1645"/>
              <a:ext cx="230" cy="232"/>
            </a:xfrm>
            <a:prstGeom prst="ellipse">
              <a:avLst/>
            </a:prstGeom>
            <a:solidFill>
              <a:srgbClr val="40C04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2423" name="Text Box 23"/>
            <p:cNvSpPr txBox="1">
              <a:spLocks noChangeArrowheads="1"/>
            </p:cNvSpPr>
            <p:nvPr/>
          </p:nvSpPr>
          <p:spPr bwMode="auto">
            <a:xfrm>
              <a:off x="3365" y="1621"/>
              <a:ext cx="5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solidFill>
                    <a:srgbClr val="40C040"/>
                  </a:solidFill>
                </a:rPr>
                <a:t>F(h,k,l)</a:t>
              </a: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424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424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4241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4241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60" presetClass="path" presetSubtype="0" accel="50000" decel="50000" fill="hold" nodeType="clickEffect">
                                  <p:stCondLst>
                                    <p:cond delay="0"/>
                                  </p:stCondLst>
                                  <p:childTnLst>
                                    <p:animMotion origin="layout" path="M -0.00225 -0.00485 C -0.01441 0.00532 -0.0309 0.0192 -0.03073 0.0192 C -0.0309 0.01966 0.0257 -0.02706 0.02639 -0.02659 C 0.02657 -0.02613 -0.02291 0.0148 -0.02257 0.01527 C -0.02239 0.01596 0.01337 -0.01457 0.01372 -0.01341 C 0.01389 -0.01318 -0.01024 0.00694 -0.01007 0.0074 C -0.00989 0.00787 0.00834 -0.00763 0.00851 -0.00763 C 0.00851 -0.00717 0.00382 -0.00324 -2.5E-6 -2.26642E-6 " pathEditMode="relative" rAng="3475393" ptsTypes="ffffffff">
                                      <p:cBhvr>
                                        <p:cTn id="18" dur="5000" fill="hold"/>
                                        <p:tgtEl>
                                          <p:spTgt spid="742402"/>
                                        </p:tgtEl>
                                        <p:attrNameLst>
                                          <p:attrName>ppt_x</p:attrName>
                                          <p:attrName>ppt_y</p:attrName>
                                        </p:attrNameLst>
                                      </p:cBhvr>
                                      <p:rCtr x="6900" y="27800"/>
                                    </p:animMotion>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4240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424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424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42420"/>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742421"/>
                                        </p:tgtEl>
                                        <p:attrNameLst>
                                          <p:attrName>style.visibility</p:attrName>
                                        </p:attrNameLst>
                                      </p:cBhvr>
                                      <p:to>
                                        <p:strVal val="visible"/>
                                      </p:to>
                                    </p:set>
                                  </p:childTnLst>
                                </p:cTn>
                              </p:par>
                              <p:par>
                                <p:cTn id="33" presetID="1" presetClass="exit" presetSubtype="0" fill="hold" nodeType="withEffect">
                                  <p:stCondLst>
                                    <p:cond delay="0"/>
                                  </p:stCondLst>
                                  <p:childTnLst>
                                    <p:set>
                                      <p:cBhvr>
                                        <p:cTn id="34" dur="1" fill="hold">
                                          <p:stCondLst>
                                            <p:cond delay="0"/>
                                          </p:stCondLst>
                                        </p:cTn>
                                        <p:tgtEl>
                                          <p:spTgt spid="74240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2405" grpId="0" animBg="1"/>
      <p:bldP spid="742413" grpId="0" animBg="1"/>
      <p:bldP spid="742416" grpId="0" animBg="1"/>
      <p:bldP spid="742417" grpId="0" animBg="1"/>
      <p:bldP spid="742418" grpId="0"/>
      <p:bldP spid="742419" grpId="0"/>
      <p:bldP spid="742420" grpId="0"/>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2" name="Rectangle 2"/>
          <p:cNvSpPr>
            <a:spLocks noGrp="1" noChangeArrowheads="1"/>
          </p:cNvSpPr>
          <p:nvPr>
            <p:ph type="title"/>
          </p:nvPr>
        </p:nvSpPr>
        <p:spPr/>
        <p:txBody>
          <a:bodyPr/>
          <a:lstStyle/>
          <a:p>
            <a:r>
              <a:rPr lang="en-US" altLang="en-US"/>
              <a:t>Why harvest at all?</a:t>
            </a:r>
          </a:p>
        </p:txBody>
      </p:sp>
      <p:sp>
        <p:nvSpPr>
          <p:cNvPr id="583683" name="Rectangle 3"/>
          <p:cNvSpPr>
            <a:spLocks noGrp="1" noChangeArrowheads="1"/>
          </p:cNvSpPr>
          <p:nvPr>
            <p:ph type="body" idx="1"/>
          </p:nvPr>
        </p:nvSpPr>
        <p:spPr>
          <a:xfrm>
            <a:off x="1196975" y="1600200"/>
            <a:ext cx="7489825" cy="4525963"/>
          </a:xfrm>
        </p:spPr>
        <p:txBody>
          <a:bodyPr/>
          <a:lstStyle/>
          <a:p>
            <a:pPr>
              <a:buFontTx/>
              <a:buNone/>
            </a:pPr>
            <a:r>
              <a:rPr lang="en-US" altLang="en-US">
                <a:solidFill>
                  <a:srgbClr val="C0C0C0"/>
                </a:solidFill>
              </a:rPr>
              <a:t>Radiation damage</a:t>
            </a:r>
          </a:p>
          <a:p>
            <a:pPr lvl="1">
              <a:buFontTx/>
              <a:buNone/>
            </a:pPr>
            <a:r>
              <a:rPr lang="en-US" altLang="en-US">
                <a:solidFill>
                  <a:srgbClr val="C0C0C0"/>
                </a:solidFill>
              </a:rPr>
              <a:t>	10-100x reduced at ~100 K</a:t>
            </a:r>
          </a:p>
          <a:p>
            <a:pPr>
              <a:buFontTx/>
              <a:buNone/>
            </a:pPr>
            <a:r>
              <a:rPr lang="en-US" altLang="en-US">
                <a:solidFill>
                  <a:schemeClr val="bg2"/>
                </a:solidFill>
              </a:rPr>
              <a:t>Background scatter</a:t>
            </a:r>
          </a:p>
          <a:p>
            <a:pPr lvl="2">
              <a:buFontTx/>
              <a:buNone/>
            </a:pPr>
            <a:r>
              <a:rPr lang="en-US" altLang="en-US">
                <a:solidFill>
                  <a:schemeClr val="bg2"/>
                </a:solidFill>
              </a:rPr>
              <a:t>tray &gt;&gt; xtal</a:t>
            </a:r>
          </a:p>
          <a:p>
            <a:pPr>
              <a:buFontTx/>
              <a:buNone/>
            </a:pPr>
            <a:r>
              <a:rPr lang="en-US" altLang="en-US">
                <a:solidFill>
                  <a:srgbClr val="FF0000"/>
                </a:solidFill>
              </a:rPr>
              <a:t>Timing</a:t>
            </a:r>
          </a:p>
          <a:p>
            <a:pPr lvl="2">
              <a:buFontTx/>
              <a:buNone/>
            </a:pPr>
            <a:r>
              <a:rPr lang="en-US" altLang="en-US">
                <a:solidFill>
                  <a:srgbClr val="FF0000"/>
                </a:solidFill>
              </a:rPr>
              <a:t>nothing lasts forever</a:t>
            </a:r>
            <a:endParaRPr lang="en-US" altLang="en-US" sz="2800">
              <a:solidFill>
                <a:srgbClr val="FF0000"/>
              </a:solidFill>
            </a:endParaRPr>
          </a:p>
          <a:p>
            <a:pPr>
              <a:buFontTx/>
              <a:buNone/>
            </a:pPr>
            <a:r>
              <a:rPr lang="en-US" altLang="en-US"/>
              <a:t>Shipping</a:t>
            </a:r>
          </a:p>
          <a:p>
            <a:pPr lvl="2">
              <a:buFontTx/>
              <a:buNone/>
            </a:pPr>
            <a:r>
              <a:rPr lang="en-US" altLang="en-US"/>
              <a:t>cryo samples are glass beads</a:t>
            </a:r>
          </a:p>
          <a:p>
            <a:pPr lvl="1">
              <a:buFontTx/>
              <a:buNone/>
            </a:pPr>
            <a:endParaRPr lang="en-US" altLang="en-US"/>
          </a:p>
        </p:txBody>
      </p:sp>
    </p:spTree>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6" name="Rectangle 2"/>
          <p:cNvSpPr>
            <a:spLocks noGrp="1" noChangeArrowheads="1"/>
          </p:cNvSpPr>
          <p:nvPr>
            <p:ph type="title"/>
          </p:nvPr>
        </p:nvSpPr>
        <p:spPr/>
        <p:txBody>
          <a:bodyPr/>
          <a:lstStyle/>
          <a:p>
            <a:r>
              <a:rPr lang="en-US" altLang="en-US"/>
              <a:t>Why harvest at all?</a:t>
            </a:r>
          </a:p>
        </p:txBody>
      </p:sp>
      <p:sp>
        <p:nvSpPr>
          <p:cNvPr id="584707" name="Rectangle 3"/>
          <p:cNvSpPr>
            <a:spLocks noGrp="1" noChangeArrowheads="1"/>
          </p:cNvSpPr>
          <p:nvPr>
            <p:ph type="body" idx="1"/>
          </p:nvPr>
        </p:nvSpPr>
        <p:spPr>
          <a:xfrm>
            <a:off x="1196975" y="1600200"/>
            <a:ext cx="7489825" cy="4525963"/>
          </a:xfrm>
        </p:spPr>
        <p:txBody>
          <a:bodyPr/>
          <a:lstStyle/>
          <a:p>
            <a:pPr>
              <a:buFontTx/>
              <a:buNone/>
            </a:pPr>
            <a:r>
              <a:rPr lang="en-US" altLang="en-US">
                <a:solidFill>
                  <a:srgbClr val="C0C0C0"/>
                </a:solidFill>
              </a:rPr>
              <a:t>Radiation damage</a:t>
            </a:r>
          </a:p>
          <a:p>
            <a:pPr lvl="1">
              <a:buFontTx/>
              <a:buNone/>
            </a:pPr>
            <a:r>
              <a:rPr lang="en-US" altLang="en-US">
                <a:solidFill>
                  <a:srgbClr val="C0C0C0"/>
                </a:solidFill>
              </a:rPr>
              <a:t>	10-100x reduced at ~100 K</a:t>
            </a:r>
          </a:p>
          <a:p>
            <a:pPr>
              <a:buFontTx/>
              <a:buNone/>
            </a:pPr>
            <a:r>
              <a:rPr lang="en-US" altLang="en-US">
                <a:solidFill>
                  <a:schemeClr val="bg2"/>
                </a:solidFill>
              </a:rPr>
              <a:t>Background scatter</a:t>
            </a:r>
          </a:p>
          <a:p>
            <a:pPr lvl="2">
              <a:buFontTx/>
              <a:buNone/>
            </a:pPr>
            <a:r>
              <a:rPr lang="en-US" altLang="en-US">
                <a:solidFill>
                  <a:schemeClr val="bg2"/>
                </a:solidFill>
              </a:rPr>
              <a:t>tray &gt;&gt; xtal</a:t>
            </a:r>
          </a:p>
          <a:p>
            <a:pPr>
              <a:buFontTx/>
              <a:buNone/>
            </a:pPr>
            <a:r>
              <a:rPr lang="en-US" altLang="en-US">
                <a:solidFill>
                  <a:srgbClr val="FF0000"/>
                </a:solidFill>
              </a:rPr>
              <a:t>Timing</a:t>
            </a:r>
          </a:p>
          <a:p>
            <a:pPr lvl="2">
              <a:buFontTx/>
              <a:buNone/>
            </a:pPr>
            <a:r>
              <a:rPr lang="en-US" altLang="en-US">
                <a:solidFill>
                  <a:srgbClr val="FF0000"/>
                </a:solidFill>
              </a:rPr>
              <a:t>nothing lasts forever</a:t>
            </a:r>
            <a:endParaRPr lang="en-US" altLang="en-US" sz="2800">
              <a:solidFill>
                <a:srgbClr val="FF0000"/>
              </a:solidFill>
            </a:endParaRPr>
          </a:p>
          <a:p>
            <a:pPr>
              <a:buFontTx/>
              <a:buNone/>
            </a:pPr>
            <a:r>
              <a:rPr lang="en-US" altLang="en-US">
                <a:solidFill>
                  <a:srgbClr val="FF0000"/>
                </a:solidFill>
              </a:rPr>
              <a:t>Shipping</a:t>
            </a:r>
          </a:p>
          <a:p>
            <a:pPr lvl="2">
              <a:buFontTx/>
              <a:buNone/>
            </a:pPr>
            <a:r>
              <a:rPr lang="en-US" altLang="en-US">
                <a:solidFill>
                  <a:srgbClr val="FF0000"/>
                </a:solidFill>
              </a:rPr>
              <a:t>cryo samples are glass beads</a:t>
            </a:r>
          </a:p>
          <a:p>
            <a:pPr lvl="1">
              <a:buFontTx/>
              <a:buNone/>
            </a:pPr>
            <a:endParaRPr lang="en-US" altLang="en-US"/>
          </a:p>
        </p:txBody>
      </p:sp>
    </p:spTree>
  </p:cSld>
  <p:clrMapOvr>
    <a:masterClrMapping/>
  </p:clrMapOvr>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p:txBody>
          <a:bodyPr/>
          <a:lstStyle/>
          <a:p>
            <a:r>
              <a:rPr lang="en-US" altLang="en-US">
                <a:solidFill>
                  <a:schemeClr val="tx1"/>
                </a:solidFill>
              </a:rPr>
              <a:t>MiTeGen RT cell</a:t>
            </a:r>
          </a:p>
        </p:txBody>
      </p:sp>
      <p:sp>
        <p:nvSpPr>
          <p:cNvPr id="54275" name="Text Box 3"/>
          <p:cNvSpPr txBox="1">
            <a:spLocks noChangeArrowheads="1"/>
          </p:cNvSpPr>
          <p:nvPr/>
        </p:nvSpPr>
        <p:spPr bwMode="auto">
          <a:xfrm>
            <a:off x="862013" y="6229350"/>
            <a:ext cx="74199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latin typeface="Courier New" pitchFamily="49" charset="0"/>
              </a:rPr>
              <a:t>http://www.mitegen.com/products/micrort/micrort.shtml</a:t>
            </a:r>
          </a:p>
        </p:txBody>
      </p:sp>
      <p:pic>
        <p:nvPicPr>
          <p:cNvPr id="5427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1163" y="1652588"/>
            <a:ext cx="5484812" cy="3694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277" name="Picture 5" descr="MiTeGen_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78538" y="1643063"/>
            <a:ext cx="2428875" cy="37147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457200" y="20638"/>
            <a:ext cx="8229600" cy="1143000"/>
          </a:xfrm>
        </p:spPr>
        <p:txBody>
          <a:bodyPr/>
          <a:lstStyle/>
          <a:p>
            <a:r>
              <a:rPr lang="en-US" altLang="en-US">
                <a:solidFill>
                  <a:schemeClr val="tx1"/>
                </a:solidFill>
              </a:rPr>
              <a:t>Free-mounting system</a:t>
            </a:r>
          </a:p>
        </p:txBody>
      </p:sp>
      <p:sp>
        <p:nvSpPr>
          <p:cNvPr id="55299" name="Text Box 3"/>
          <p:cNvSpPr txBox="1">
            <a:spLocks noChangeArrowheads="1"/>
          </p:cNvSpPr>
          <p:nvPr/>
        </p:nvSpPr>
        <p:spPr bwMode="auto">
          <a:xfrm>
            <a:off x="2963863" y="6203950"/>
            <a:ext cx="33242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b="1">
                <a:latin typeface="Courier New" pitchFamily="49" charset="0"/>
              </a:rPr>
              <a:t>http://www.proteros.de/</a:t>
            </a:r>
          </a:p>
        </p:txBody>
      </p:sp>
      <p:pic>
        <p:nvPicPr>
          <p:cNvPr id="55300" name="Picture 4" descr="DSCN0117"/>
          <p:cNvPicPr>
            <a:picLocks noChangeAspect="1" noChangeArrowheads="1"/>
          </p:cNvPicPr>
          <p:nvPr/>
        </p:nvPicPr>
        <p:blipFill>
          <a:blip r:embed="rId2" cstate="print">
            <a:extLst>
              <a:ext uri="{28A0092B-C50C-407E-A947-70E740481C1C}">
                <a14:useLocalDpi xmlns:a14="http://schemas.microsoft.com/office/drawing/2010/main" val="0"/>
              </a:ext>
            </a:extLst>
          </a:blip>
          <a:srcRect l="15665" t="21867" r="17906" b="12703"/>
          <a:stretch>
            <a:fillRect/>
          </a:stretch>
        </p:blipFill>
        <p:spPr bwMode="auto">
          <a:xfrm>
            <a:off x="5238750" y="1038225"/>
            <a:ext cx="3716338" cy="4873625"/>
          </a:xfrm>
          <a:prstGeom prst="rect">
            <a:avLst/>
          </a:prstGeom>
          <a:noFill/>
          <a:extLst>
            <a:ext uri="{909E8E84-426E-40DD-AFC4-6F175D3DCCD1}">
              <a14:hiddenFill xmlns:a14="http://schemas.microsoft.com/office/drawing/2010/main">
                <a:solidFill>
                  <a:srgbClr val="FFFFFF"/>
                </a:solidFill>
              </a14:hiddenFill>
            </a:ext>
          </a:extLst>
        </p:spPr>
      </p:pic>
      <p:pic>
        <p:nvPicPr>
          <p:cNvPr id="55301" name="Picture 5" descr="picodropper_2_920"/>
          <p:cNvPicPr>
            <a:picLocks noChangeAspect="1" noChangeArrowheads="1"/>
          </p:cNvPicPr>
          <p:nvPr/>
        </p:nvPicPr>
        <p:blipFill>
          <a:blip r:embed="rId3">
            <a:extLst>
              <a:ext uri="{28A0092B-C50C-407E-A947-70E740481C1C}">
                <a14:useLocalDpi xmlns:a14="http://schemas.microsoft.com/office/drawing/2010/main" val="0"/>
              </a:ext>
            </a:extLst>
          </a:blip>
          <a:srcRect l="64372" t="20572" b="21143"/>
          <a:stretch>
            <a:fillRect/>
          </a:stretch>
        </p:blipFill>
        <p:spPr bwMode="auto">
          <a:xfrm>
            <a:off x="366713" y="4470400"/>
            <a:ext cx="4510087" cy="1404938"/>
          </a:xfrm>
          <a:prstGeom prst="rect">
            <a:avLst/>
          </a:prstGeom>
          <a:noFill/>
          <a:extLst>
            <a:ext uri="{909E8E84-426E-40DD-AFC4-6F175D3DCCD1}">
              <a14:hiddenFill xmlns:a14="http://schemas.microsoft.com/office/drawing/2010/main">
                <a:solidFill>
                  <a:srgbClr val="FFFFFF"/>
                </a:solidFill>
              </a14:hiddenFill>
            </a:ext>
          </a:extLst>
        </p:spPr>
      </p:pic>
      <p:pic>
        <p:nvPicPr>
          <p:cNvPr id="55302" name="Picture 6" descr="fm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4688" y="1136650"/>
            <a:ext cx="3838575" cy="28765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2"/>
          <p:cNvSpPr>
            <a:spLocks noGrp="1" noChangeArrowheads="1"/>
          </p:cNvSpPr>
          <p:nvPr>
            <p:ph type="body" idx="1"/>
          </p:nvPr>
        </p:nvSpPr>
        <p:spPr>
          <a:xfrm>
            <a:off x="523875" y="1370013"/>
            <a:ext cx="8162925" cy="5153025"/>
          </a:xfrm>
        </p:spPr>
        <p:txBody>
          <a:bodyPr/>
          <a:lstStyle/>
          <a:p>
            <a:pPr algn="ctr">
              <a:lnSpc>
                <a:spcPct val="130000"/>
              </a:lnSpc>
              <a:buFontTx/>
              <a:buNone/>
            </a:pPr>
            <a:r>
              <a:rPr lang="en-US" altLang="en-US" sz="2800" b="1" dirty="0">
                <a:solidFill>
                  <a:srgbClr val="008000"/>
                </a:solidFill>
              </a:rPr>
              <a:t>assay, control and open mind</a:t>
            </a:r>
          </a:p>
          <a:p>
            <a:pPr algn="ctr">
              <a:lnSpc>
                <a:spcPct val="130000"/>
              </a:lnSpc>
              <a:buFontTx/>
              <a:buNone/>
            </a:pPr>
            <a:r>
              <a:rPr lang="en-US" altLang="en-US" sz="2800" b="1" dirty="0">
                <a:solidFill>
                  <a:srgbClr val="008000"/>
                </a:solidFill>
              </a:rPr>
              <a:t>purity, purity, purity</a:t>
            </a:r>
          </a:p>
          <a:p>
            <a:pPr algn="ctr">
              <a:lnSpc>
                <a:spcPct val="130000"/>
              </a:lnSpc>
              <a:buFontTx/>
              <a:buNone/>
            </a:pPr>
            <a:r>
              <a:rPr lang="en-US" altLang="en-US" sz="2800" b="1" dirty="0">
                <a:solidFill>
                  <a:srgbClr val="008000"/>
                </a:solidFill>
              </a:rPr>
              <a:t>oil is your friend</a:t>
            </a:r>
          </a:p>
          <a:p>
            <a:pPr algn="ctr">
              <a:lnSpc>
                <a:spcPct val="130000"/>
              </a:lnSpc>
              <a:buFontTx/>
              <a:buNone/>
            </a:pPr>
            <a:r>
              <a:rPr lang="en-US" altLang="en-US" sz="2800" b="1" dirty="0" err="1">
                <a:solidFill>
                  <a:srgbClr val="008000"/>
                </a:solidFill>
              </a:rPr>
              <a:t>Warkentin</a:t>
            </a:r>
            <a:r>
              <a:rPr lang="en-US" altLang="en-US" sz="2800" b="1" dirty="0">
                <a:solidFill>
                  <a:srgbClr val="008000"/>
                </a:solidFill>
              </a:rPr>
              <a:t> method</a:t>
            </a:r>
          </a:p>
          <a:p>
            <a:pPr algn="ctr">
              <a:lnSpc>
                <a:spcPct val="130000"/>
              </a:lnSpc>
              <a:buFontTx/>
              <a:buNone/>
            </a:pPr>
            <a:r>
              <a:rPr lang="en-US" altLang="en-US" sz="2800" b="1" dirty="0">
                <a:solidFill>
                  <a:srgbClr val="008000"/>
                </a:solidFill>
              </a:rPr>
              <a:t>try room temp!</a:t>
            </a:r>
          </a:p>
          <a:p>
            <a:pPr algn="ctr">
              <a:lnSpc>
                <a:spcPct val="130000"/>
              </a:lnSpc>
              <a:buFontTx/>
              <a:buNone/>
            </a:pPr>
            <a:endParaRPr lang="en-US" altLang="en-US" sz="2000" b="1" dirty="0">
              <a:solidFill>
                <a:srgbClr val="008000"/>
              </a:solidFill>
            </a:endParaRPr>
          </a:p>
          <a:p>
            <a:pPr algn="ctr">
              <a:lnSpc>
                <a:spcPct val="130000"/>
              </a:lnSpc>
              <a:buFontTx/>
              <a:buNone/>
            </a:pPr>
            <a:r>
              <a:rPr lang="en-US" altLang="en-US" sz="2000" b="1" dirty="0">
                <a:solidFill>
                  <a:srgbClr val="008000"/>
                </a:solidFill>
              </a:rPr>
              <a:t>http://bl831.als.lbl.gov/~jamesh/powerpoint/</a:t>
            </a:r>
          </a:p>
          <a:p>
            <a:pPr algn="ctr">
              <a:lnSpc>
                <a:spcPct val="130000"/>
              </a:lnSpc>
              <a:buFontTx/>
              <a:buNone/>
            </a:pPr>
            <a:r>
              <a:rPr lang="en-US" altLang="en-US" sz="2000" b="1" dirty="0" smtClean="0">
                <a:solidFill>
                  <a:srgbClr val="008000"/>
                </a:solidFill>
              </a:rPr>
              <a:t>CSHL_tipsNtricks_2015.pptx</a:t>
            </a:r>
            <a:endParaRPr lang="en-US" altLang="en-US" sz="2000" b="1" dirty="0">
              <a:solidFill>
                <a:srgbClr val="008000"/>
              </a:solidFill>
            </a:endParaRPr>
          </a:p>
        </p:txBody>
      </p:sp>
      <p:sp>
        <p:nvSpPr>
          <p:cNvPr id="431107" name="Rectangle 3"/>
          <p:cNvSpPr>
            <a:spLocks noGrp="1" noChangeArrowheads="1"/>
          </p:cNvSpPr>
          <p:nvPr>
            <p:ph type="title"/>
          </p:nvPr>
        </p:nvSpPr>
        <p:spPr>
          <a:xfrm>
            <a:off x="685800" y="71438"/>
            <a:ext cx="7772400" cy="1143000"/>
          </a:xfrm>
          <a:noFill/>
        </p:spPr>
        <p:txBody>
          <a:bodyPr/>
          <a:lstStyle/>
          <a:p>
            <a:r>
              <a:rPr lang="en-US" altLang="en-US" b="1"/>
              <a:t>Summary</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3110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3110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3110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3110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31106">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431106">
                                            <p:txEl>
                                              <p:pRg st="6" end="6"/>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3110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8386" name="Rectangle 2"/>
          <p:cNvSpPr>
            <a:spLocks noChangeArrowheads="1"/>
          </p:cNvSpPr>
          <p:nvPr/>
        </p:nvSpPr>
        <p:spPr bwMode="auto">
          <a:xfrm rot="663208">
            <a:off x="2917825" y="2570163"/>
            <a:ext cx="474663" cy="112712"/>
          </a:xfrm>
          <a:prstGeom prst="rect">
            <a:avLst/>
          </a:prstGeom>
          <a:solidFill>
            <a:srgbClr val="FF6161"/>
          </a:solidFill>
          <a:ln w="9525">
            <a:miter lim="800000"/>
            <a:headEnd/>
            <a:tailEnd/>
          </a:ln>
          <a:effectLst/>
          <a:scene3d>
            <a:camera prst="legacyPerspectiveFront">
              <a:rot lat="900000" lon="1500000" rev="0"/>
            </a:camera>
            <a:lightRig rig="legacyFlat4" dir="b"/>
          </a:scene3d>
          <a:sp3d extrusionH="430200" prstMaterial="legacyMatte">
            <a:bevelT w="13500" h="13500" prst="angle"/>
            <a:bevelB w="13500" h="13500" prst="angle"/>
            <a:extrusionClr>
              <a:srgbClr val="FF6161"/>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
        <p:nvSpPr>
          <p:cNvPr id="528387" name="Rectangle 3"/>
          <p:cNvSpPr>
            <a:spLocks noGrp="1" noChangeArrowheads="1"/>
          </p:cNvSpPr>
          <p:nvPr>
            <p:ph type="title"/>
          </p:nvPr>
        </p:nvSpPr>
        <p:spPr>
          <a:xfrm>
            <a:off x="685800" y="227013"/>
            <a:ext cx="7772400" cy="1143000"/>
          </a:xfrm>
          <a:noFill/>
        </p:spPr>
        <p:txBody>
          <a:bodyPr/>
          <a:lstStyle/>
          <a:p>
            <a:r>
              <a:rPr lang="en-US" altLang="en-US"/>
              <a:t>avoiding overlaps</a:t>
            </a:r>
          </a:p>
        </p:txBody>
      </p:sp>
      <p:pic>
        <p:nvPicPr>
          <p:cNvPr id="528388" name="Picture 4"/>
          <p:cNvPicPr>
            <a:picLocks noChangeAspect="1" noChangeArrowheads="1"/>
          </p:cNvPicPr>
          <p:nvPr/>
        </p:nvPicPr>
        <p:blipFill>
          <a:blip r:embed="rId2">
            <a:extLst>
              <a:ext uri="{28A0092B-C50C-407E-A947-70E740481C1C}">
                <a14:useLocalDpi xmlns:a14="http://schemas.microsoft.com/office/drawing/2010/main" val="0"/>
              </a:ext>
            </a:extLst>
          </a:blip>
          <a:srcRect l="21822" t="47141" r="22392" b="14259"/>
          <a:stretch>
            <a:fillRect/>
          </a:stretch>
        </p:blipFill>
        <p:spPr bwMode="auto">
          <a:xfrm>
            <a:off x="736600" y="3906838"/>
            <a:ext cx="3230563"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8389" name="Freeform 5"/>
          <p:cNvSpPr>
            <a:spLocks/>
          </p:cNvSpPr>
          <p:nvPr/>
        </p:nvSpPr>
        <p:spPr bwMode="auto">
          <a:xfrm rot="809019">
            <a:off x="2143125" y="2327275"/>
            <a:ext cx="1428750" cy="147638"/>
          </a:xfrm>
          <a:custGeom>
            <a:avLst/>
            <a:gdLst>
              <a:gd name="T0" fmla="*/ 0 w 845"/>
              <a:gd name="T1" fmla="*/ 146 h 235"/>
              <a:gd name="T2" fmla="*/ 359 w 845"/>
              <a:gd name="T3" fmla="*/ 146 h 235"/>
              <a:gd name="T4" fmla="*/ 633 w 845"/>
              <a:gd name="T5" fmla="*/ 13 h 235"/>
              <a:gd name="T6" fmla="*/ 793 w 845"/>
              <a:gd name="T7" fmla="*/ 70 h 235"/>
              <a:gd name="T8" fmla="*/ 755 w 845"/>
              <a:gd name="T9" fmla="*/ 221 h 235"/>
              <a:gd name="T10" fmla="*/ 255 w 845"/>
              <a:gd name="T11" fmla="*/ 155 h 235"/>
            </a:gdLst>
            <a:ahLst/>
            <a:cxnLst>
              <a:cxn ang="0">
                <a:pos x="T0" y="T1"/>
              </a:cxn>
              <a:cxn ang="0">
                <a:pos x="T2" y="T3"/>
              </a:cxn>
              <a:cxn ang="0">
                <a:pos x="T4" y="T5"/>
              </a:cxn>
              <a:cxn ang="0">
                <a:pos x="T6" y="T7"/>
              </a:cxn>
              <a:cxn ang="0">
                <a:pos x="T8" y="T9"/>
              </a:cxn>
              <a:cxn ang="0">
                <a:pos x="T10" y="T11"/>
              </a:cxn>
            </a:cxnLst>
            <a:rect l="0" t="0" r="r" b="b"/>
            <a:pathLst>
              <a:path w="845" h="235">
                <a:moveTo>
                  <a:pt x="0" y="146"/>
                </a:moveTo>
                <a:cubicBezTo>
                  <a:pt x="127" y="157"/>
                  <a:pt x="254" y="168"/>
                  <a:pt x="359" y="146"/>
                </a:cubicBezTo>
                <a:cubicBezTo>
                  <a:pt x="464" y="124"/>
                  <a:pt x="561" y="26"/>
                  <a:pt x="633" y="13"/>
                </a:cubicBezTo>
                <a:cubicBezTo>
                  <a:pt x="705" y="0"/>
                  <a:pt x="773" y="35"/>
                  <a:pt x="793" y="70"/>
                </a:cubicBezTo>
                <a:cubicBezTo>
                  <a:pt x="813" y="105"/>
                  <a:pt x="845" y="207"/>
                  <a:pt x="755" y="221"/>
                </a:cubicBezTo>
                <a:cubicBezTo>
                  <a:pt x="665" y="235"/>
                  <a:pt x="338" y="166"/>
                  <a:pt x="255" y="155"/>
                </a:cubicBezTo>
              </a:path>
            </a:pathLst>
          </a:custGeom>
          <a:noFill/>
          <a:ln w="63500" cap="flat" cmpd="sng">
            <a:solidFill>
              <a:srgbClr val="FF66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28390" name="Line 6"/>
          <p:cNvSpPr>
            <a:spLocks noChangeShapeType="1"/>
          </p:cNvSpPr>
          <p:nvPr/>
        </p:nvSpPr>
        <p:spPr bwMode="auto">
          <a:xfrm>
            <a:off x="704850" y="2270125"/>
            <a:ext cx="1676400" cy="30163"/>
          </a:xfrm>
          <a:prstGeom prst="line">
            <a:avLst/>
          </a:prstGeom>
          <a:noFill/>
          <a:ln w="1270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28391" name="AutoShape 7"/>
          <p:cNvSpPr>
            <a:spLocks noChangeArrowheads="1"/>
          </p:cNvSpPr>
          <p:nvPr/>
        </p:nvSpPr>
        <p:spPr bwMode="auto">
          <a:xfrm>
            <a:off x="1987550" y="2943225"/>
            <a:ext cx="522288" cy="639763"/>
          </a:xfrm>
          <a:prstGeom prst="downArrow">
            <a:avLst>
              <a:gd name="adj1" fmla="val 50000"/>
              <a:gd name="adj2" fmla="val 30623"/>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528392" name="Group 8"/>
          <p:cNvGrpSpPr>
            <a:grpSpLocks/>
          </p:cNvGrpSpPr>
          <p:nvPr/>
        </p:nvGrpSpPr>
        <p:grpSpPr bwMode="auto">
          <a:xfrm>
            <a:off x="5208588" y="2941638"/>
            <a:ext cx="3201987" cy="3300412"/>
            <a:chOff x="3281" y="1853"/>
            <a:chExt cx="2017" cy="2079"/>
          </a:xfrm>
        </p:grpSpPr>
        <p:pic>
          <p:nvPicPr>
            <p:cNvPr id="528393" name="Picture 9"/>
            <p:cNvPicPr>
              <a:picLocks noChangeAspect="1" noChangeArrowheads="1"/>
            </p:cNvPicPr>
            <p:nvPr/>
          </p:nvPicPr>
          <p:blipFill>
            <a:blip r:embed="rId3">
              <a:extLst>
                <a:ext uri="{28A0092B-C50C-407E-A947-70E740481C1C}">
                  <a14:useLocalDpi xmlns:a14="http://schemas.microsoft.com/office/drawing/2010/main" val="0"/>
                </a:ext>
              </a:extLst>
            </a:blip>
            <a:srcRect l="32866" t="41162" r="11841" b="19829"/>
            <a:stretch>
              <a:fillRect/>
            </a:stretch>
          </p:blipFill>
          <p:spPr bwMode="auto">
            <a:xfrm>
              <a:off x="3281" y="2448"/>
              <a:ext cx="2017" cy="14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8394" name="AutoShape 10"/>
            <p:cNvSpPr>
              <a:spLocks noChangeArrowheads="1"/>
            </p:cNvSpPr>
            <p:nvPr/>
          </p:nvSpPr>
          <p:spPr bwMode="auto">
            <a:xfrm>
              <a:off x="4126" y="1853"/>
              <a:ext cx="329" cy="403"/>
            </a:xfrm>
            <a:prstGeom prst="downArrow">
              <a:avLst>
                <a:gd name="adj1" fmla="val 50000"/>
                <a:gd name="adj2" fmla="val 30623"/>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28395" name="Line 11"/>
          <p:cNvSpPr>
            <a:spLocks noChangeShapeType="1"/>
          </p:cNvSpPr>
          <p:nvPr/>
        </p:nvSpPr>
        <p:spPr bwMode="auto">
          <a:xfrm flipV="1">
            <a:off x="3149600" y="2132013"/>
            <a:ext cx="246063" cy="7397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28396" name="Text Box 12"/>
          <p:cNvSpPr txBox="1">
            <a:spLocks noChangeArrowheads="1"/>
          </p:cNvSpPr>
          <p:nvPr/>
        </p:nvSpPr>
        <p:spPr bwMode="auto">
          <a:xfrm>
            <a:off x="3375025" y="2065338"/>
            <a:ext cx="276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400">
                <a:latin typeface="Comic Sans MS" pitchFamily="66" charset="0"/>
              </a:rPr>
              <a:t>c</a:t>
            </a:r>
          </a:p>
        </p:txBody>
      </p:sp>
      <p:grpSp>
        <p:nvGrpSpPr>
          <p:cNvPr id="528397" name="Group 13"/>
          <p:cNvGrpSpPr>
            <a:grpSpLocks/>
          </p:cNvGrpSpPr>
          <p:nvPr/>
        </p:nvGrpSpPr>
        <p:grpSpPr bwMode="auto">
          <a:xfrm>
            <a:off x="5348288" y="1766888"/>
            <a:ext cx="2708275" cy="1428750"/>
            <a:chOff x="3369" y="1113"/>
            <a:chExt cx="1706" cy="900"/>
          </a:xfrm>
        </p:grpSpPr>
        <p:sp>
          <p:nvSpPr>
            <p:cNvPr id="528398" name="Rectangle 14"/>
            <p:cNvSpPr>
              <a:spLocks noChangeArrowheads="1"/>
            </p:cNvSpPr>
            <p:nvPr/>
          </p:nvSpPr>
          <p:spPr bwMode="auto">
            <a:xfrm rot="2791455">
              <a:off x="4498" y="1770"/>
              <a:ext cx="299" cy="71"/>
            </a:xfrm>
            <a:prstGeom prst="rect">
              <a:avLst/>
            </a:prstGeom>
            <a:solidFill>
              <a:srgbClr val="FF6161"/>
            </a:solidFill>
            <a:ln w="9525">
              <a:miter lim="800000"/>
              <a:headEnd/>
              <a:tailEnd/>
            </a:ln>
            <a:effectLst/>
            <a:scene3d>
              <a:camera prst="legacyPerspectiveFront">
                <a:rot lat="900000" lon="1500000" rev="0"/>
              </a:camera>
              <a:lightRig rig="legacyFlat4" dir="b"/>
            </a:scene3d>
            <a:sp3d extrusionH="430200" prstMaterial="legacyMatte">
              <a:bevelT w="13500" h="13500" prst="angle"/>
              <a:bevelB w="13500" h="13500" prst="angle"/>
              <a:extrusionClr>
                <a:srgbClr val="FF6161"/>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
          <p:nvSpPr>
            <p:cNvPr id="528399" name="Freeform 15"/>
            <p:cNvSpPr>
              <a:spLocks/>
            </p:cNvSpPr>
            <p:nvPr/>
          </p:nvSpPr>
          <p:spPr bwMode="auto">
            <a:xfrm rot="3252945">
              <a:off x="4139" y="1516"/>
              <a:ext cx="900" cy="93"/>
            </a:xfrm>
            <a:custGeom>
              <a:avLst/>
              <a:gdLst>
                <a:gd name="T0" fmla="*/ 0 w 845"/>
                <a:gd name="T1" fmla="*/ 146 h 235"/>
                <a:gd name="T2" fmla="*/ 359 w 845"/>
                <a:gd name="T3" fmla="*/ 146 h 235"/>
                <a:gd name="T4" fmla="*/ 633 w 845"/>
                <a:gd name="T5" fmla="*/ 13 h 235"/>
                <a:gd name="T6" fmla="*/ 793 w 845"/>
                <a:gd name="T7" fmla="*/ 70 h 235"/>
                <a:gd name="T8" fmla="*/ 755 w 845"/>
                <a:gd name="T9" fmla="*/ 221 h 235"/>
                <a:gd name="T10" fmla="*/ 255 w 845"/>
                <a:gd name="T11" fmla="*/ 155 h 235"/>
              </a:gdLst>
              <a:ahLst/>
              <a:cxnLst>
                <a:cxn ang="0">
                  <a:pos x="T0" y="T1"/>
                </a:cxn>
                <a:cxn ang="0">
                  <a:pos x="T2" y="T3"/>
                </a:cxn>
                <a:cxn ang="0">
                  <a:pos x="T4" y="T5"/>
                </a:cxn>
                <a:cxn ang="0">
                  <a:pos x="T6" y="T7"/>
                </a:cxn>
                <a:cxn ang="0">
                  <a:pos x="T8" y="T9"/>
                </a:cxn>
                <a:cxn ang="0">
                  <a:pos x="T10" y="T11"/>
                </a:cxn>
              </a:cxnLst>
              <a:rect l="0" t="0" r="r" b="b"/>
              <a:pathLst>
                <a:path w="845" h="235">
                  <a:moveTo>
                    <a:pt x="0" y="146"/>
                  </a:moveTo>
                  <a:cubicBezTo>
                    <a:pt x="127" y="157"/>
                    <a:pt x="254" y="168"/>
                    <a:pt x="359" y="146"/>
                  </a:cubicBezTo>
                  <a:cubicBezTo>
                    <a:pt x="464" y="124"/>
                    <a:pt x="561" y="26"/>
                    <a:pt x="633" y="13"/>
                  </a:cubicBezTo>
                  <a:cubicBezTo>
                    <a:pt x="705" y="0"/>
                    <a:pt x="773" y="35"/>
                    <a:pt x="793" y="70"/>
                  </a:cubicBezTo>
                  <a:cubicBezTo>
                    <a:pt x="813" y="105"/>
                    <a:pt x="845" y="207"/>
                    <a:pt x="755" y="221"/>
                  </a:cubicBezTo>
                  <a:cubicBezTo>
                    <a:pt x="665" y="235"/>
                    <a:pt x="338" y="166"/>
                    <a:pt x="255" y="155"/>
                  </a:cubicBezTo>
                </a:path>
              </a:pathLst>
            </a:custGeom>
            <a:noFill/>
            <a:ln w="63500" cap="flat" cmpd="sng">
              <a:solidFill>
                <a:srgbClr val="FF66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28400" name="Freeform 16"/>
            <p:cNvSpPr>
              <a:spLocks/>
            </p:cNvSpPr>
            <p:nvPr/>
          </p:nvSpPr>
          <p:spPr bwMode="auto">
            <a:xfrm rot="-285818">
              <a:off x="3369" y="1211"/>
              <a:ext cx="1058" cy="240"/>
            </a:xfrm>
            <a:custGeom>
              <a:avLst/>
              <a:gdLst>
                <a:gd name="T0" fmla="*/ 0 w 973"/>
                <a:gd name="T1" fmla="*/ 181 h 211"/>
                <a:gd name="T2" fmla="*/ 633 w 973"/>
                <a:gd name="T3" fmla="*/ 181 h 211"/>
                <a:gd name="T4" fmla="*/ 841 w 973"/>
                <a:gd name="T5" fmla="*/ 2 h 211"/>
                <a:gd name="T6" fmla="*/ 973 w 973"/>
                <a:gd name="T7" fmla="*/ 190 h 211"/>
              </a:gdLst>
              <a:ahLst/>
              <a:cxnLst>
                <a:cxn ang="0">
                  <a:pos x="T0" y="T1"/>
                </a:cxn>
                <a:cxn ang="0">
                  <a:pos x="T2" y="T3"/>
                </a:cxn>
                <a:cxn ang="0">
                  <a:pos x="T4" y="T5"/>
                </a:cxn>
                <a:cxn ang="0">
                  <a:pos x="T6" y="T7"/>
                </a:cxn>
              </a:cxnLst>
              <a:rect l="0" t="0" r="r" b="b"/>
              <a:pathLst>
                <a:path w="973" h="211">
                  <a:moveTo>
                    <a:pt x="0" y="181"/>
                  </a:moveTo>
                  <a:cubicBezTo>
                    <a:pt x="246" y="196"/>
                    <a:pt x="493" y="211"/>
                    <a:pt x="633" y="181"/>
                  </a:cubicBezTo>
                  <a:cubicBezTo>
                    <a:pt x="773" y="151"/>
                    <a:pt x="784" y="0"/>
                    <a:pt x="841" y="2"/>
                  </a:cubicBezTo>
                  <a:cubicBezTo>
                    <a:pt x="898" y="4"/>
                    <a:pt x="951" y="159"/>
                    <a:pt x="973" y="190"/>
                  </a:cubicBezTo>
                </a:path>
              </a:pathLst>
            </a:custGeom>
            <a:noFill/>
            <a:ln w="12700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28401" name="Line 17"/>
            <p:cNvSpPr>
              <a:spLocks noChangeShapeType="1"/>
            </p:cNvSpPr>
            <p:nvPr/>
          </p:nvSpPr>
          <p:spPr bwMode="auto">
            <a:xfrm flipV="1">
              <a:off x="4585" y="1567"/>
              <a:ext cx="338" cy="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28402" name="Text Box 18"/>
            <p:cNvSpPr txBox="1">
              <a:spLocks noChangeArrowheads="1"/>
            </p:cNvSpPr>
            <p:nvPr/>
          </p:nvSpPr>
          <p:spPr bwMode="auto">
            <a:xfrm>
              <a:off x="4901" y="1507"/>
              <a:ext cx="17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400">
                  <a:latin typeface="Comic Sans MS" pitchFamily="66" charset="0"/>
                </a:rPr>
                <a:t>c</a:t>
              </a: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2839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283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29410" name="Group 2"/>
          <p:cNvGrpSpPr>
            <a:grpSpLocks/>
          </p:cNvGrpSpPr>
          <p:nvPr/>
        </p:nvGrpSpPr>
        <p:grpSpPr bwMode="auto">
          <a:xfrm>
            <a:off x="5348288" y="1766888"/>
            <a:ext cx="2708275" cy="1428750"/>
            <a:chOff x="3369" y="1113"/>
            <a:chExt cx="1706" cy="900"/>
          </a:xfrm>
        </p:grpSpPr>
        <p:sp>
          <p:nvSpPr>
            <p:cNvPr id="529411" name="Rectangle 3"/>
            <p:cNvSpPr>
              <a:spLocks noChangeArrowheads="1"/>
            </p:cNvSpPr>
            <p:nvPr/>
          </p:nvSpPr>
          <p:spPr bwMode="auto">
            <a:xfrm rot="2791455">
              <a:off x="4498" y="1770"/>
              <a:ext cx="299" cy="71"/>
            </a:xfrm>
            <a:prstGeom prst="rect">
              <a:avLst/>
            </a:prstGeom>
            <a:solidFill>
              <a:srgbClr val="FF6161"/>
            </a:solidFill>
            <a:ln w="9525">
              <a:miter lim="800000"/>
              <a:headEnd/>
              <a:tailEnd/>
            </a:ln>
            <a:effectLst/>
            <a:scene3d>
              <a:camera prst="legacyPerspectiveFront">
                <a:rot lat="900000" lon="1500000" rev="0"/>
              </a:camera>
              <a:lightRig rig="legacyFlat4" dir="b"/>
            </a:scene3d>
            <a:sp3d extrusionH="430200" prstMaterial="legacyMatte">
              <a:bevelT w="13500" h="13500" prst="angle"/>
              <a:bevelB w="13500" h="13500" prst="angle"/>
              <a:extrusionClr>
                <a:srgbClr val="FF6161"/>
              </a:extrusion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p>
              <a:endParaRPr lang="en-US"/>
            </a:p>
          </p:txBody>
        </p:sp>
        <p:sp>
          <p:nvSpPr>
            <p:cNvPr id="529412" name="Freeform 4"/>
            <p:cNvSpPr>
              <a:spLocks/>
            </p:cNvSpPr>
            <p:nvPr/>
          </p:nvSpPr>
          <p:spPr bwMode="auto">
            <a:xfrm rot="3252945">
              <a:off x="4139" y="1516"/>
              <a:ext cx="900" cy="93"/>
            </a:xfrm>
            <a:custGeom>
              <a:avLst/>
              <a:gdLst>
                <a:gd name="T0" fmla="*/ 0 w 845"/>
                <a:gd name="T1" fmla="*/ 146 h 235"/>
                <a:gd name="T2" fmla="*/ 359 w 845"/>
                <a:gd name="T3" fmla="*/ 146 h 235"/>
                <a:gd name="T4" fmla="*/ 633 w 845"/>
                <a:gd name="T5" fmla="*/ 13 h 235"/>
                <a:gd name="T6" fmla="*/ 793 w 845"/>
                <a:gd name="T7" fmla="*/ 70 h 235"/>
                <a:gd name="T8" fmla="*/ 755 w 845"/>
                <a:gd name="T9" fmla="*/ 221 h 235"/>
                <a:gd name="T10" fmla="*/ 255 w 845"/>
                <a:gd name="T11" fmla="*/ 155 h 235"/>
              </a:gdLst>
              <a:ahLst/>
              <a:cxnLst>
                <a:cxn ang="0">
                  <a:pos x="T0" y="T1"/>
                </a:cxn>
                <a:cxn ang="0">
                  <a:pos x="T2" y="T3"/>
                </a:cxn>
                <a:cxn ang="0">
                  <a:pos x="T4" y="T5"/>
                </a:cxn>
                <a:cxn ang="0">
                  <a:pos x="T6" y="T7"/>
                </a:cxn>
                <a:cxn ang="0">
                  <a:pos x="T8" y="T9"/>
                </a:cxn>
                <a:cxn ang="0">
                  <a:pos x="T10" y="T11"/>
                </a:cxn>
              </a:cxnLst>
              <a:rect l="0" t="0" r="r" b="b"/>
              <a:pathLst>
                <a:path w="845" h="235">
                  <a:moveTo>
                    <a:pt x="0" y="146"/>
                  </a:moveTo>
                  <a:cubicBezTo>
                    <a:pt x="127" y="157"/>
                    <a:pt x="254" y="168"/>
                    <a:pt x="359" y="146"/>
                  </a:cubicBezTo>
                  <a:cubicBezTo>
                    <a:pt x="464" y="124"/>
                    <a:pt x="561" y="26"/>
                    <a:pt x="633" y="13"/>
                  </a:cubicBezTo>
                  <a:cubicBezTo>
                    <a:pt x="705" y="0"/>
                    <a:pt x="773" y="35"/>
                    <a:pt x="793" y="70"/>
                  </a:cubicBezTo>
                  <a:cubicBezTo>
                    <a:pt x="813" y="105"/>
                    <a:pt x="845" y="207"/>
                    <a:pt x="755" y="221"/>
                  </a:cubicBezTo>
                  <a:cubicBezTo>
                    <a:pt x="665" y="235"/>
                    <a:pt x="338" y="166"/>
                    <a:pt x="255" y="155"/>
                  </a:cubicBezTo>
                </a:path>
              </a:pathLst>
            </a:custGeom>
            <a:noFill/>
            <a:ln w="63500" cap="flat" cmpd="sng">
              <a:solidFill>
                <a:srgbClr val="FF66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29413" name="Freeform 5"/>
            <p:cNvSpPr>
              <a:spLocks/>
            </p:cNvSpPr>
            <p:nvPr/>
          </p:nvSpPr>
          <p:spPr bwMode="auto">
            <a:xfrm rot="-285818">
              <a:off x="3369" y="1211"/>
              <a:ext cx="1058" cy="240"/>
            </a:xfrm>
            <a:custGeom>
              <a:avLst/>
              <a:gdLst>
                <a:gd name="T0" fmla="*/ 0 w 973"/>
                <a:gd name="T1" fmla="*/ 181 h 211"/>
                <a:gd name="T2" fmla="*/ 633 w 973"/>
                <a:gd name="T3" fmla="*/ 181 h 211"/>
                <a:gd name="T4" fmla="*/ 841 w 973"/>
                <a:gd name="T5" fmla="*/ 2 h 211"/>
                <a:gd name="T6" fmla="*/ 973 w 973"/>
                <a:gd name="T7" fmla="*/ 190 h 211"/>
              </a:gdLst>
              <a:ahLst/>
              <a:cxnLst>
                <a:cxn ang="0">
                  <a:pos x="T0" y="T1"/>
                </a:cxn>
                <a:cxn ang="0">
                  <a:pos x="T2" y="T3"/>
                </a:cxn>
                <a:cxn ang="0">
                  <a:pos x="T4" y="T5"/>
                </a:cxn>
                <a:cxn ang="0">
                  <a:pos x="T6" y="T7"/>
                </a:cxn>
              </a:cxnLst>
              <a:rect l="0" t="0" r="r" b="b"/>
              <a:pathLst>
                <a:path w="973" h="211">
                  <a:moveTo>
                    <a:pt x="0" y="181"/>
                  </a:moveTo>
                  <a:cubicBezTo>
                    <a:pt x="246" y="196"/>
                    <a:pt x="493" y="211"/>
                    <a:pt x="633" y="181"/>
                  </a:cubicBezTo>
                  <a:cubicBezTo>
                    <a:pt x="773" y="151"/>
                    <a:pt x="784" y="0"/>
                    <a:pt x="841" y="2"/>
                  </a:cubicBezTo>
                  <a:cubicBezTo>
                    <a:pt x="898" y="4"/>
                    <a:pt x="951" y="159"/>
                    <a:pt x="973" y="190"/>
                  </a:cubicBezTo>
                </a:path>
              </a:pathLst>
            </a:custGeom>
            <a:noFill/>
            <a:ln w="12700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29414" name="Line 6"/>
            <p:cNvSpPr>
              <a:spLocks noChangeShapeType="1"/>
            </p:cNvSpPr>
            <p:nvPr/>
          </p:nvSpPr>
          <p:spPr bwMode="auto">
            <a:xfrm flipV="1">
              <a:off x="4585" y="1567"/>
              <a:ext cx="338" cy="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529415" name="Text Box 7"/>
            <p:cNvSpPr txBox="1">
              <a:spLocks noChangeArrowheads="1"/>
            </p:cNvSpPr>
            <p:nvPr/>
          </p:nvSpPr>
          <p:spPr bwMode="auto">
            <a:xfrm>
              <a:off x="4901" y="1507"/>
              <a:ext cx="17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400">
                  <a:latin typeface="Comic Sans MS" pitchFamily="66" charset="0"/>
                </a:rPr>
                <a:t>c</a:t>
              </a:r>
            </a:p>
          </p:txBody>
        </p:sp>
      </p:grpSp>
      <p:sp>
        <p:nvSpPr>
          <p:cNvPr id="529416" name="Rectangle 8"/>
          <p:cNvSpPr>
            <a:spLocks noGrp="1" noChangeArrowheads="1"/>
          </p:cNvSpPr>
          <p:nvPr>
            <p:ph type="title"/>
          </p:nvPr>
        </p:nvSpPr>
        <p:spPr>
          <a:xfrm>
            <a:off x="685800" y="227013"/>
            <a:ext cx="7772400" cy="1143000"/>
          </a:xfrm>
          <a:noFill/>
        </p:spPr>
        <p:txBody>
          <a:bodyPr/>
          <a:lstStyle/>
          <a:p>
            <a:r>
              <a:rPr lang="en-US" altLang="en-US"/>
              <a:t>avoiding overlaps</a:t>
            </a:r>
          </a:p>
        </p:txBody>
      </p:sp>
      <p:pic>
        <p:nvPicPr>
          <p:cNvPr id="529417" name="Picture 9"/>
          <p:cNvPicPr>
            <a:picLocks noChangeAspect="1" noChangeArrowheads="1"/>
          </p:cNvPicPr>
          <p:nvPr/>
        </p:nvPicPr>
        <p:blipFill>
          <a:blip r:embed="rId2">
            <a:extLst>
              <a:ext uri="{28A0092B-C50C-407E-A947-70E740481C1C}">
                <a14:useLocalDpi xmlns:a14="http://schemas.microsoft.com/office/drawing/2010/main" val="0"/>
              </a:ext>
            </a:extLst>
          </a:blip>
          <a:srcRect l="32866" t="41162" r="11841" b="19829"/>
          <a:stretch>
            <a:fillRect/>
          </a:stretch>
        </p:blipFill>
        <p:spPr bwMode="auto">
          <a:xfrm>
            <a:off x="5208588" y="3886200"/>
            <a:ext cx="3201987" cy="235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9418" name="AutoShape 10"/>
          <p:cNvSpPr>
            <a:spLocks noChangeArrowheads="1"/>
          </p:cNvSpPr>
          <p:nvPr/>
        </p:nvSpPr>
        <p:spPr bwMode="auto">
          <a:xfrm>
            <a:off x="6550025" y="2941638"/>
            <a:ext cx="522288" cy="639762"/>
          </a:xfrm>
          <a:prstGeom prst="downArrow">
            <a:avLst>
              <a:gd name="adj1" fmla="val 50000"/>
              <a:gd name="adj2" fmla="val 30623"/>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529419" name="Picture 11"/>
          <p:cNvPicPr>
            <a:picLocks noChangeAspect="1" noChangeArrowheads="1"/>
          </p:cNvPicPr>
          <p:nvPr/>
        </p:nvPicPr>
        <p:blipFill>
          <a:blip r:embed="rId3">
            <a:extLst>
              <a:ext uri="{28A0092B-C50C-407E-A947-70E740481C1C}">
                <a14:useLocalDpi xmlns:a14="http://schemas.microsoft.com/office/drawing/2010/main" val="0"/>
              </a:ext>
            </a:extLst>
          </a:blip>
          <a:srcRect l="22188" t="14139" r="28770" b="12694"/>
          <a:stretch>
            <a:fillRect/>
          </a:stretch>
        </p:blipFill>
        <p:spPr bwMode="auto">
          <a:xfrm>
            <a:off x="588963" y="2068513"/>
            <a:ext cx="3736975" cy="418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slow"/>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2"/>
          <p:cNvSpPr>
            <a:spLocks noGrp="1" noChangeArrowheads="1"/>
          </p:cNvSpPr>
          <p:nvPr>
            <p:ph type="title"/>
          </p:nvPr>
        </p:nvSpPr>
        <p:spPr>
          <a:xfrm>
            <a:off x="0" y="0"/>
            <a:ext cx="9144000" cy="1427163"/>
          </a:xfrm>
        </p:spPr>
        <p:txBody>
          <a:bodyPr/>
          <a:lstStyle/>
          <a:p>
            <a:pPr eaLnBrk="1" hangingPunct="1"/>
            <a:r>
              <a:rPr lang="en-US" altLang="en-US" sz="6000" dirty="0" smtClean="0"/>
              <a:t>At the </a:t>
            </a:r>
            <a:r>
              <a:rPr lang="en-US" altLang="en-US" sz="6000" dirty="0" err="1" smtClean="0"/>
              <a:t>beamline</a:t>
            </a:r>
            <a:r>
              <a:rPr lang="en-US" altLang="en-US" sz="6000" dirty="0" smtClean="0"/>
              <a:t>…</a:t>
            </a:r>
          </a:p>
        </p:txBody>
      </p:sp>
      <p:sp>
        <p:nvSpPr>
          <p:cNvPr id="2290691" name="Rectangle 3"/>
          <p:cNvSpPr>
            <a:spLocks noGrp="1" noChangeArrowheads="1"/>
          </p:cNvSpPr>
          <p:nvPr>
            <p:ph type="body" idx="1"/>
          </p:nvPr>
        </p:nvSpPr>
        <p:spPr>
          <a:xfrm>
            <a:off x="457200" y="1600200"/>
            <a:ext cx="8686800" cy="4976813"/>
          </a:xfrm>
        </p:spPr>
        <p:txBody>
          <a:bodyPr/>
          <a:lstStyle/>
          <a:p>
            <a:r>
              <a:rPr lang="en-US" altLang="en-US" sz="4000" dirty="0" smtClean="0"/>
              <a:t>Resolution</a:t>
            </a:r>
          </a:p>
          <a:p>
            <a:pPr lvl="1" eaLnBrk="1" hangingPunct="1">
              <a:buFontTx/>
              <a:buNone/>
            </a:pPr>
            <a:r>
              <a:rPr lang="en-US" altLang="en-US" sz="3600" dirty="0">
                <a:solidFill>
                  <a:srgbClr val="EA0000"/>
                </a:solidFill>
              </a:rPr>
              <a:t>p</a:t>
            </a:r>
            <a:r>
              <a:rPr lang="en-US" altLang="en-US" sz="3600" dirty="0" smtClean="0">
                <a:solidFill>
                  <a:srgbClr val="EA0000"/>
                </a:solidFill>
              </a:rPr>
              <a:t>roblem: background</a:t>
            </a:r>
          </a:p>
          <a:p>
            <a:pPr lvl="1" eaLnBrk="1" hangingPunct="1">
              <a:buFontTx/>
              <a:buNone/>
            </a:pPr>
            <a:r>
              <a:rPr lang="en-US" altLang="en-US" sz="3600" dirty="0" smtClean="0">
                <a:solidFill>
                  <a:srgbClr val="008000"/>
                </a:solidFill>
              </a:rPr>
              <a:t>solution: </a:t>
            </a:r>
            <a:r>
              <a:rPr lang="en-US" altLang="en-US" sz="3200" dirty="0" smtClean="0">
                <a:solidFill>
                  <a:srgbClr val="008000"/>
                </a:solidFill>
              </a:rPr>
              <a:t>use as few pixels as possible</a:t>
            </a:r>
          </a:p>
          <a:p>
            <a:pPr eaLnBrk="1" hangingPunct="1"/>
            <a:r>
              <a:rPr lang="en-US" altLang="en-US" sz="4000" dirty="0" smtClean="0"/>
              <a:t>Phases</a:t>
            </a:r>
          </a:p>
          <a:p>
            <a:pPr lvl="1" eaLnBrk="1" hangingPunct="1">
              <a:buFontTx/>
              <a:buNone/>
            </a:pPr>
            <a:r>
              <a:rPr lang="en-US" altLang="en-US" sz="3600" dirty="0" smtClean="0">
                <a:solidFill>
                  <a:srgbClr val="EA0000"/>
                </a:solidFill>
              </a:rPr>
              <a:t>problem: fractional errors</a:t>
            </a:r>
          </a:p>
          <a:p>
            <a:pPr lvl="1" eaLnBrk="1" hangingPunct="1">
              <a:buFontTx/>
              <a:buNone/>
            </a:pPr>
            <a:r>
              <a:rPr lang="en-US" altLang="en-US" sz="3600" dirty="0" smtClean="0">
                <a:solidFill>
                  <a:srgbClr val="008000"/>
                </a:solidFill>
              </a:rPr>
              <a:t>solution: </a:t>
            </a:r>
            <a:r>
              <a:rPr lang="en-US" altLang="en-US" sz="3200" dirty="0" smtClean="0">
                <a:solidFill>
                  <a:srgbClr val="008000"/>
                </a:solidFill>
              </a:rPr>
              <a:t>use as many pixels as possible</a:t>
            </a:r>
          </a:p>
          <a:p>
            <a:pPr lvl="1" eaLnBrk="1" hangingPunct="1">
              <a:buFontTx/>
              <a:buNone/>
            </a:pPr>
            <a:endParaRPr lang="en-US" altLang="en-US" sz="3200" dirty="0" smtClean="0">
              <a:solidFill>
                <a:srgbClr val="008000"/>
              </a:solidFill>
            </a:endParaRPr>
          </a:p>
        </p:txBody>
      </p:sp>
    </p:spTree>
    <p:extLst>
      <p:ext uri="{BB962C8B-B14F-4D97-AF65-F5344CB8AC3E}">
        <p14:creationId xmlns:p14="http://schemas.microsoft.com/office/powerpoint/2010/main" val="24743260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29069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90691">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90691">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90691">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290691">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29069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2"/>
          <p:cNvSpPr>
            <a:spLocks noGrp="1" noChangeArrowheads="1"/>
          </p:cNvSpPr>
          <p:nvPr>
            <p:ph type="title"/>
          </p:nvPr>
        </p:nvSpPr>
        <p:spPr>
          <a:xfrm>
            <a:off x="0" y="0"/>
            <a:ext cx="9144000" cy="1143000"/>
          </a:xfrm>
          <a:noFill/>
          <a:ln/>
        </p:spPr>
        <p:txBody>
          <a:bodyPr/>
          <a:lstStyle/>
          <a:p>
            <a:r>
              <a:rPr lang="en-US" altLang="en-US"/>
              <a:t>mosaic block = “coherence length”</a:t>
            </a:r>
          </a:p>
        </p:txBody>
      </p:sp>
      <p:sp>
        <p:nvSpPr>
          <p:cNvPr id="508931" name="Text Box 3"/>
          <p:cNvSpPr txBox="1">
            <a:spLocks noChangeArrowheads="1"/>
          </p:cNvSpPr>
          <p:nvPr/>
        </p:nvSpPr>
        <p:spPr bwMode="auto">
          <a:xfrm>
            <a:off x="354013" y="6491288"/>
            <a:ext cx="87899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James R. W. (1962) </a:t>
            </a:r>
            <a:r>
              <a:rPr lang="en-US" altLang="en-US" i="1"/>
              <a:t>Optical Principles of the Diffraction of X rays.</a:t>
            </a:r>
            <a:r>
              <a:rPr lang="en-US" altLang="en-US"/>
              <a:t> Ox Bow press.</a:t>
            </a:r>
          </a:p>
        </p:txBody>
      </p:sp>
      <p:pic>
        <p:nvPicPr>
          <p:cNvPr id="508932" name="Picture 4"/>
          <p:cNvPicPr>
            <a:picLocks noChangeAspect="1" noChangeArrowheads="1"/>
          </p:cNvPicPr>
          <p:nvPr/>
        </p:nvPicPr>
        <p:blipFill>
          <a:blip r:embed="rId2">
            <a:extLst>
              <a:ext uri="{28A0092B-C50C-407E-A947-70E740481C1C}">
                <a14:useLocalDpi xmlns:a14="http://schemas.microsoft.com/office/drawing/2010/main" val="0"/>
              </a:ext>
            </a:extLst>
          </a:blip>
          <a:srcRect l="7500" t="11533" r="8473" b="868"/>
          <a:stretch>
            <a:fillRect/>
          </a:stretch>
        </p:blipFill>
        <p:spPr bwMode="auto">
          <a:xfrm>
            <a:off x="303213" y="1019175"/>
            <a:ext cx="8226425" cy="5186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AutoShape 2"/>
          <p:cNvSpPr>
            <a:spLocks noChangeArrowheads="1"/>
          </p:cNvSpPr>
          <p:nvPr/>
        </p:nvSpPr>
        <p:spPr bwMode="auto">
          <a:xfrm rot="-5400000">
            <a:off x="8032750" y="3238500"/>
            <a:ext cx="533400" cy="914400"/>
          </a:xfrm>
          <a:prstGeom prst="can">
            <a:avLst>
              <a:gd name="adj" fmla="val 42857"/>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endParaRPr lang="en-US" altLang="en-US">
              <a:solidFill>
                <a:srgbClr val="000000"/>
              </a:solidFill>
            </a:endParaRPr>
          </a:p>
        </p:txBody>
      </p:sp>
      <p:sp>
        <p:nvSpPr>
          <p:cNvPr id="57347" name="Rectangle 3"/>
          <p:cNvSpPr>
            <a:spLocks noGrp="1" noChangeArrowheads="1"/>
          </p:cNvSpPr>
          <p:nvPr>
            <p:ph type="title"/>
          </p:nvPr>
        </p:nvSpPr>
        <p:spPr/>
        <p:txBody>
          <a:bodyPr/>
          <a:lstStyle/>
          <a:p>
            <a:pPr eaLnBrk="1" hangingPunct="1"/>
            <a:r>
              <a:rPr lang="en-US" altLang="en-US" smtClean="0"/>
              <a:t>Where do photons go?</a:t>
            </a:r>
          </a:p>
        </p:txBody>
      </p:sp>
      <p:sp>
        <p:nvSpPr>
          <p:cNvPr id="57348" name="Line 4"/>
          <p:cNvSpPr>
            <a:spLocks noChangeShapeType="1"/>
          </p:cNvSpPr>
          <p:nvPr/>
        </p:nvSpPr>
        <p:spPr bwMode="auto">
          <a:xfrm flipV="1">
            <a:off x="609600" y="3676650"/>
            <a:ext cx="7340600" cy="0"/>
          </a:xfrm>
          <a:prstGeom prst="line">
            <a:avLst/>
          </a:prstGeom>
          <a:noFill/>
          <a:ln w="254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7349" name="Text Box 5"/>
          <p:cNvSpPr txBox="1">
            <a:spLocks noChangeArrowheads="1"/>
          </p:cNvSpPr>
          <p:nvPr/>
        </p:nvSpPr>
        <p:spPr bwMode="auto">
          <a:xfrm>
            <a:off x="7853363" y="4092575"/>
            <a:ext cx="9032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200" b="1">
                <a:solidFill>
                  <a:srgbClr val="000000"/>
                </a:solidFill>
              </a:rPr>
              <a:t>beamstop</a:t>
            </a:r>
          </a:p>
        </p:txBody>
      </p:sp>
      <p:grpSp>
        <p:nvGrpSpPr>
          <p:cNvPr id="57350" name="Group 6"/>
          <p:cNvGrpSpPr>
            <a:grpSpLocks/>
          </p:cNvGrpSpPr>
          <p:nvPr/>
        </p:nvGrpSpPr>
        <p:grpSpPr bwMode="auto">
          <a:xfrm>
            <a:off x="5286375" y="1277938"/>
            <a:ext cx="1490663" cy="1447800"/>
            <a:chOff x="1893" y="816"/>
            <a:chExt cx="1597" cy="1500"/>
          </a:xfrm>
        </p:grpSpPr>
        <p:pic>
          <p:nvPicPr>
            <p:cNvPr id="57359" name="Picture 7" descr="noisefiel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20" y="816"/>
              <a:ext cx="1500" cy="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0" name="Oval 8"/>
            <p:cNvSpPr>
              <a:spLocks noChangeArrowheads="1"/>
            </p:cNvSpPr>
            <p:nvPr/>
          </p:nvSpPr>
          <p:spPr bwMode="auto">
            <a:xfrm>
              <a:off x="2427" y="130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7361" name="Oval 9"/>
            <p:cNvSpPr>
              <a:spLocks noChangeArrowheads="1"/>
            </p:cNvSpPr>
            <p:nvPr/>
          </p:nvSpPr>
          <p:spPr bwMode="auto">
            <a:xfrm>
              <a:off x="2929" y="1524"/>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7362" name="Oval 10"/>
            <p:cNvSpPr>
              <a:spLocks noChangeArrowheads="1"/>
            </p:cNvSpPr>
            <p:nvPr/>
          </p:nvSpPr>
          <p:spPr bwMode="auto">
            <a:xfrm>
              <a:off x="1893" y="107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
        <p:nvSpPr>
          <p:cNvPr id="57351" name="Line 11"/>
          <p:cNvSpPr>
            <a:spLocks noChangeShapeType="1"/>
          </p:cNvSpPr>
          <p:nvPr/>
        </p:nvSpPr>
        <p:spPr bwMode="auto">
          <a:xfrm flipV="1">
            <a:off x="4479925" y="1798638"/>
            <a:ext cx="1066800" cy="16383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7352" name="Line 12"/>
          <p:cNvSpPr>
            <a:spLocks noChangeShapeType="1"/>
          </p:cNvSpPr>
          <p:nvPr/>
        </p:nvSpPr>
        <p:spPr bwMode="auto">
          <a:xfrm flipV="1">
            <a:off x="4473575" y="2014538"/>
            <a:ext cx="1574800" cy="14224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7353" name="Line 13"/>
          <p:cNvSpPr>
            <a:spLocks noChangeShapeType="1"/>
          </p:cNvSpPr>
          <p:nvPr/>
        </p:nvSpPr>
        <p:spPr bwMode="auto">
          <a:xfrm flipV="1">
            <a:off x="4473575" y="2236788"/>
            <a:ext cx="2032000" cy="120015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7354" name="Line 14"/>
          <p:cNvSpPr>
            <a:spLocks noChangeShapeType="1"/>
          </p:cNvSpPr>
          <p:nvPr/>
        </p:nvSpPr>
        <p:spPr bwMode="auto">
          <a:xfrm flipV="1">
            <a:off x="609600" y="3676650"/>
            <a:ext cx="3865563" cy="0"/>
          </a:xfrm>
          <a:prstGeom prst="line">
            <a:avLst/>
          </a:prstGeom>
          <a:noFill/>
          <a:ln w="279400">
            <a:solidFill>
              <a:srgbClr val="CC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7355" name="Text Box 15"/>
          <p:cNvSpPr txBox="1">
            <a:spLocks noChangeArrowheads="1"/>
          </p:cNvSpPr>
          <p:nvPr/>
        </p:nvSpPr>
        <p:spPr bwMode="auto">
          <a:xfrm>
            <a:off x="5311775" y="2817813"/>
            <a:ext cx="2054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009900"/>
                </a:solidFill>
              </a:rPr>
              <a:t>elastic scattering (6%)</a:t>
            </a:r>
          </a:p>
        </p:txBody>
      </p:sp>
      <p:sp>
        <p:nvSpPr>
          <p:cNvPr id="57356" name="Text Box 16"/>
          <p:cNvSpPr txBox="1">
            <a:spLocks noChangeArrowheads="1"/>
          </p:cNvSpPr>
          <p:nvPr/>
        </p:nvSpPr>
        <p:spPr bwMode="auto">
          <a:xfrm>
            <a:off x="5595938" y="3524250"/>
            <a:ext cx="1720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FFFFFF"/>
                </a:solidFill>
              </a:rPr>
              <a:t>Transmitted (98%)</a:t>
            </a:r>
          </a:p>
        </p:txBody>
      </p:sp>
      <p:sp>
        <p:nvSpPr>
          <p:cNvPr id="57357" name="Text Box 17"/>
          <p:cNvSpPr txBox="1">
            <a:spLocks noChangeArrowheads="1"/>
          </p:cNvSpPr>
          <p:nvPr/>
        </p:nvSpPr>
        <p:spPr bwMode="auto">
          <a:xfrm>
            <a:off x="609600" y="1417638"/>
            <a:ext cx="201136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3200" b="1">
                <a:solidFill>
                  <a:srgbClr val="000000"/>
                </a:solidFill>
              </a:rPr>
              <a:t>Protein</a:t>
            </a:r>
          </a:p>
          <a:p>
            <a:pPr algn="ctr" eaLnBrk="1" hangingPunct="1"/>
            <a:r>
              <a:rPr lang="en-US" altLang="en-US" sz="3200" b="1">
                <a:solidFill>
                  <a:srgbClr val="000000"/>
                </a:solidFill>
              </a:rPr>
              <a:t>1A x-rays</a:t>
            </a:r>
          </a:p>
        </p:txBody>
      </p:sp>
      <p:pic>
        <p:nvPicPr>
          <p:cNvPr id="57358" name="Picture 18" descr="MCBS00386_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98888" y="3122613"/>
            <a:ext cx="1360487"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91396565"/>
      </p:ext>
    </p:extLst>
  </p:cSld>
  <p:clrMapOvr>
    <a:masterClrMapping/>
  </p:clrMapOvr>
  <p:transition spd="slow"/>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9954" name="Group 2"/>
          <p:cNvGrpSpPr>
            <a:grpSpLocks/>
          </p:cNvGrpSpPr>
          <p:nvPr/>
        </p:nvGrpSpPr>
        <p:grpSpPr bwMode="auto">
          <a:xfrm>
            <a:off x="6542088" y="1193800"/>
            <a:ext cx="455612" cy="5562600"/>
            <a:chOff x="4129" y="744"/>
            <a:chExt cx="287" cy="3504"/>
          </a:xfrm>
        </p:grpSpPr>
        <p:sp>
          <p:nvSpPr>
            <p:cNvPr id="509955" name="Line 3"/>
            <p:cNvSpPr>
              <a:spLocks noChangeShapeType="1"/>
            </p:cNvSpPr>
            <p:nvPr/>
          </p:nvSpPr>
          <p:spPr bwMode="auto">
            <a:xfrm>
              <a:off x="4416" y="744"/>
              <a:ext cx="0" cy="350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56" name="Text Box 4"/>
            <p:cNvSpPr txBox="1">
              <a:spLocks noChangeArrowheads="1"/>
            </p:cNvSpPr>
            <p:nvPr/>
          </p:nvSpPr>
          <p:spPr bwMode="auto">
            <a:xfrm rot="16200000">
              <a:off x="3927" y="3770"/>
              <a:ext cx="63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detector</a:t>
              </a:r>
            </a:p>
          </p:txBody>
        </p:sp>
      </p:grpSp>
      <p:sp>
        <p:nvSpPr>
          <p:cNvPr id="509957" name="Rectangle 5"/>
          <p:cNvSpPr>
            <a:spLocks noChangeArrowheads="1"/>
          </p:cNvSpPr>
          <p:nvPr/>
        </p:nvSpPr>
        <p:spPr bwMode="auto">
          <a:xfrm>
            <a:off x="6324600" y="3771900"/>
            <a:ext cx="457200" cy="990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9958" name="Text Box 6"/>
          <p:cNvSpPr txBox="1">
            <a:spLocks noChangeArrowheads="1"/>
          </p:cNvSpPr>
          <p:nvPr/>
        </p:nvSpPr>
        <p:spPr bwMode="auto">
          <a:xfrm rot="16200000">
            <a:off x="3077369" y="5953919"/>
            <a:ext cx="92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sample</a:t>
            </a:r>
          </a:p>
        </p:txBody>
      </p:sp>
      <p:grpSp>
        <p:nvGrpSpPr>
          <p:cNvPr id="509959" name="Group 7"/>
          <p:cNvGrpSpPr>
            <a:grpSpLocks/>
          </p:cNvGrpSpPr>
          <p:nvPr/>
        </p:nvGrpSpPr>
        <p:grpSpPr bwMode="auto">
          <a:xfrm>
            <a:off x="6554788" y="1181100"/>
            <a:ext cx="455612" cy="5562600"/>
            <a:chOff x="4129" y="744"/>
            <a:chExt cx="287" cy="3504"/>
          </a:xfrm>
        </p:grpSpPr>
        <p:sp>
          <p:nvSpPr>
            <p:cNvPr id="509960" name="Line 8"/>
            <p:cNvSpPr>
              <a:spLocks noChangeShapeType="1"/>
            </p:cNvSpPr>
            <p:nvPr/>
          </p:nvSpPr>
          <p:spPr bwMode="auto">
            <a:xfrm>
              <a:off x="4416" y="744"/>
              <a:ext cx="0" cy="350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61" name="Text Box 9"/>
            <p:cNvSpPr txBox="1">
              <a:spLocks noChangeArrowheads="1"/>
            </p:cNvSpPr>
            <p:nvPr/>
          </p:nvSpPr>
          <p:spPr bwMode="auto">
            <a:xfrm rot="16200000">
              <a:off x="3927" y="3770"/>
              <a:ext cx="63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detector</a:t>
              </a:r>
            </a:p>
          </p:txBody>
        </p:sp>
      </p:grpSp>
      <p:sp>
        <p:nvSpPr>
          <p:cNvPr id="509962" name="Text Box 10"/>
          <p:cNvSpPr txBox="1">
            <a:spLocks noChangeArrowheads="1"/>
          </p:cNvSpPr>
          <p:nvPr/>
        </p:nvSpPr>
        <p:spPr bwMode="auto">
          <a:xfrm>
            <a:off x="914400" y="2476500"/>
            <a:ext cx="1327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x-ray beam</a:t>
            </a:r>
          </a:p>
        </p:txBody>
      </p:sp>
      <p:grpSp>
        <p:nvGrpSpPr>
          <p:cNvPr id="509963" name="Group 11"/>
          <p:cNvGrpSpPr>
            <a:grpSpLocks/>
          </p:cNvGrpSpPr>
          <p:nvPr/>
        </p:nvGrpSpPr>
        <p:grpSpPr bwMode="auto">
          <a:xfrm>
            <a:off x="-1524000" y="3390900"/>
            <a:ext cx="4876800" cy="304800"/>
            <a:chOff x="-960" y="2136"/>
            <a:chExt cx="3072" cy="192"/>
          </a:xfrm>
        </p:grpSpPr>
        <p:sp>
          <p:nvSpPr>
            <p:cNvPr id="509964" name="Freeform 12"/>
            <p:cNvSpPr>
              <a:spLocks/>
            </p:cNvSpPr>
            <p:nvPr/>
          </p:nvSpPr>
          <p:spPr bwMode="auto">
            <a:xfrm>
              <a:off x="-960" y="21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65" name="Freeform 13"/>
            <p:cNvSpPr>
              <a:spLocks/>
            </p:cNvSpPr>
            <p:nvPr/>
          </p:nvSpPr>
          <p:spPr bwMode="auto">
            <a:xfrm>
              <a:off x="-576" y="21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66" name="Freeform 14"/>
            <p:cNvSpPr>
              <a:spLocks/>
            </p:cNvSpPr>
            <p:nvPr/>
          </p:nvSpPr>
          <p:spPr bwMode="auto">
            <a:xfrm>
              <a:off x="-192" y="21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67" name="Freeform 15"/>
            <p:cNvSpPr>
              <a:spLocks/>
            </p:cNvSpPr>
            <p:nvPr/>
          </p:nvSpPr>
          <p:spPr bwMode="auto">
            <a:xfrm>
              <a:off x="192" y="21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68" name="Freeform 16"/>
            <p:cNvSpPr>
              <a:spLocks/>
            </p:cNvSpPr>
            <p:nvPr/>
          </p:nvSpPr>
          <p:spPr bwMode="auto">
            <a:xfrm>
              <a:off x="576" y="21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69" name="Freeform 17"/>
            <p:cNvSpPr>
              <a:spLocks/>
            </p:cNvSpPr>
            <p:nvPr/>
          </p:nvSpPr>
          <p:spPr bwMode="auto">
            <a:xfrm>
              <a:off x="960" y="21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70" name="Freeform 18"/>
            <p:cNvSpPr>
              <a:spLocks/>
            </p:cNvSpPr>
            <p:nvPr/>
          </p:nvSpPr>
          <p:spPr bwMode="auto">
            <a:xfrm>
              <a:off x="1344" y="21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71" name="Freeform 19"/>
            <p:cNvSpPr>
              <a:spLocks/>
            </p:cNvSpPr>
            <p:nvPr/>
          </p:nvSpPr>
          <p:spPr bwMode="auto">
            <a:xfrm>
              <a:off x="1728" y="21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09972" name="Rectangle 20"/>
          <p:cNvSpPr>
            <a:spLocks noChangeArrowheads="1"/>
          </p:cNvSpPr>
          <p:nvPr/>
        </p:nvSpPr>
        <p:spPr bwMode="auto">
          <a:xfrm>
            <a:off x="685800" y="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chemeClr val="tx2"/>
                </a:solidFill>
                <a:latin typeface="Arial" pitchFamily="34" charset="0"/>
              </a:defRPr>
            </a:lvl1pPr>
            <a:lvl2pPr algn="ctr">
              <a:defRPr sz="4400">
                <a:solidFill>
                  <a:schemeClr val="tx2"/>
                </a:solidFill>
                <a:latin typeface="Arial" pitchFamily="34" charset="0"/>
              </a:defRPr>
            </a:lvl2pPr>
            <a:lvl3pPr algn="ctr">
              <a:defRPr sz="4400">
                <a:solidFill>
                  <a:schemeClr val="tx2"/>
                </a:solidFill>
                <a:latin typeface="Arial" pitchFamily="34" charset="0"/>
              </a:defRPr>
            </a:lvl3pPr>
            <a:lvl4pPr algn="ctr">
              <a:defRPr sz="4400">
                <a:solidFill>
                  <a:schemeClr val="tx2"/>
                </a:solidFill>
                <a:latin typeface="Arial" pitchFamily="34" charset="0"/>
              </a:defRPr>
            </a:lvl4pPr>
            <a:lvl5pPr algn="ctr">
              <a:defRPr sz="4400">
                <a:solidFill>
                  <a:schemeClr val="tx2"/>
                </a:solidFill>
                <a:latin typeface="Arial" pitchFamily="34" charset="0"/>
              </a:defRPr>
            </a:lvl5pPr>
            <a:lvl6pPr marL="457200" algn="ctr" fontAlgn="base">
              <a:spcBef>
                <a:spcPct val="0"/>
              </a:spcBef>
              <a:spcAft>
                <a:spcPct val="0"/>
              </a:spcAft>
              <a:defRPr sz="4400">
                <a:solidFill>
                  <a:schemeClr val="tx2"/>
                </a:solidFill>
                <a:latin typeface="Arial" pitchFamily="34" charset="0"/>
              </a:defRPr>
            </a:lvl6pPr>
            <a:lvl7pPr marL="914400" algn="ctr" fontAlgn="base">
              <a:spcBef>
                <a:spcPct val="0"/>
              </a:spcBef>
              <a:spcAft>
                <a:spcPct val="0"/>
              </a:spcAft>
              <a:defRPr sz="4400">
                <a:solidFill>
                  <a:schemeClr val="tx2"/>
                </a:solidFill>
                <a:latin typeface="Arial" pitchFamily="34" charset="0"/>
              </a:defRPr>
            </a:lvl7pPr>
            <a:lvl8pPr marL="1371600" algn="ctr" fontAlgn="base">
              <a:spcBef>
                <a:spcPct val="0"/>
              </a:spcBef>
              <a:spcAft>
                <a:spcPct val="0"/>
              </a:spcAft>
              <a:defRPr sz="4400">
                <a:solidFill>
                  <a:schemeClr val="tx2"/>
                </a:solidFill>
                <a:latin typeface="Arial" pitchFamily="34" charset="0"/>
              </a:defRPr>
            </a:lvl8pPr>
            <a:lvl9pPr marL="1828800" algn="ctr" fontAlgn="base">
              <a:spcBef>
                <a:spcPct val="0"/>
              </a:spcBef>
              <a:spcAft>
                <a:spcPct val="0"/>
              </a:spcAft>
              <a:defRPr sz="4400">
                <a:solidFill>
                  <a:schemeClr val="tx2"/>
                </a:solidFill>
                <a:latin typeface="Arial" pitchFamily="34" charset="0"/>
              </a:defRPr>
            </a:lvl9pPr>
          </a:lstStyle>
          <a:p>
            <a:r>
              <a:rPr lang="en-US" altLang="en-US"/>
              <a:t>scattering</a:t>
            </a:r>
          </a:p>
        </p:txBody>
      </p:sp>
      <p:sp>
        <p:nvSpPr>
          <p:cNvPr id="509973" name="Oval 21"/>
          <p:cNvSpPr>
            <a:spLocks noChangeArrowheads="1"/>
          </p:cNvSpPr>
          <p:nvPr/>
        </p:nvSpPr>
        <p:spPr bwMode="auto">
          <a:xfrm>
            <a:off x="3324225" y="3502025"/>
            <a:ext cx="152400" cy="152400"/>
          </a:xfrm>
          <a:prstGeom prst="ellipse">
            <a:avLst/>
          </a:prstGeom>
          <a:solidFill>
            <a:srgbClr val="99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9974" name="Oval 22"/>
          <p:cNvSpPr>
            <a:spLocks noChangeArrowheads="1"/>
          </p:cNvSpPr>
          <p:nvPr/>
        </p:nvSpPr>
        <p:spPr bwMode="auto">
          <a:xfrm>
            <a:off x="2892425" y="3121025"/>
            <a:ext cx="914400" cy="914400"/>
          </a:xfrm>
          <a:prstGeom prst="ellipse">
            <a:avLst/>
          </a:pr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9975" name="Oval 23"/>
          <p:cNvSpPr>
            <a:spLocks noChangeArrowheads="1"/>
          </p:cNvSpPr>
          <p:nvPr/>
        </p:nvSpPr>
        <p:spPr bwMode="auto">
          <a:xfrm>
            <a:off x="2284413" y="2513013"/>
            <a:ext cx="2130425" cy="2130425"/>
          </a:xfrm>
          <a:prstGeom prst="ellipse">
            <a:avLst/>
          </a:prstGeom>
          <a:noFill/>
          <a:ln w="25400">
            <a:solidFill>
              <a:srgbClr val="66FF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9976" name="Oval 24"/>
          <p:cNvSpPr>
            <a:spLocks noChangeArrowheads="1"/>
          </p:cNvSpPr>
          <p:nvPr/>
        </p:nvSpPr>
        <p:spPr bwMode="auto">
          <a:xfrm>
            <a:off x="1676400" y="1905000"/>
            <a:ext cx="3344863" cy="3344863"/>
          </a:xfrm>
          <a:prstGeom prst="ellipse">
            <a:avLst/>
          </a:prstGeom>
          <a:noFill/>
          <a:ln w="25400">
            <a:solidFill>
              <a:srgbClr val="CC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509977" name="Group 25"/>
          <p:cNvGrpSpPr>
            <a:grpSpLocks/>
          </p:cNvGrpSpPr>
          <p:nvPr/>
        </p:nvGrpSpPr>
        <p:grpSpPr bwMode="auto">
          <a:xfrm>
            <a:off x="-1524000" y="3060700"/>
            <a:ext cx="6545263" cy="3344863"/>
            <a:chOff x="-960" y="1928"/>
            <a:chExt cx="4123" cy="2107"/>
          </a:xfrm>
        </p:grpSpPr>
        <p:grpSp>
          <p:nvGrpSpPr>
            <p:cNvPr id="509978" name="Group 26"/>
            <p:cNvGrpSpPr>
              <a:grpSpLocks/>
            </p:cNvGrpSpPr>
            <p:nvPr/>
          </p:nvGrpSpPr>
          <p:grpSpPr bwMode="auto">
            <a:xfrm>
              <a:off x="-960" y="2904"/>
              <a:ext cx="3072" cy="192"/>
              <a:chOff x="288" y="3936"/>
              <a:chExt cx="3072" cy="192"/>
            </a:xfrm>
          </p:grpSpPr>
          <p:sp>
            <p:nvSpPr>
              <p:cNvPr id="509979" name="Freeform 27"/>
              <p:cNvSpPr>
                <a:spLocks/>
              </p:cNvSpPr>
              <p:nvPr/>
            </p:nvSpPr>
            <p:spPr bwMode="auto">
              <a:xfrm>
                <a:off x="288"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80" name="Freeform 28"/>
              <p:cNvSpPr>
                <a:spLocks/>
              </p:cNvSpPr>
              <p:nvPr/>
            </p:nvSpPr>
            <p:spPr bwMode="auto">
              <a:xfrm>
                <a:off x="672"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81" name="Freeform 29"/>
              <p:cNvSpPr>
                <a:spLocks/>
              </p:cNvSpPr>
              <p:nvPr/>
            </p:nvSpPr>
            <p:spPr bwMode="auto">
              <a:xfrm>
                <a:off x="1056"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82" name="Freeform 30"/>
              <p:cNvSpPr>
                <a:spLocks/>
              </p:cNvSpPr>
              <p:nvPr/>
            </p:nvSpPr>
            <p:spPr bwMode="auto">
              <a:xfrm>
                <a:off x="1440"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83" name="Freeform 31"/>
              <p:cNvSpPr>
                <a:spLocks/>
              </p:cNvSpPr>
              <p:nvPr/>
            </p:nvSpPr>
            <p:spPr bwMode="auto">
              <a:xfrm>
                <a:off x="1824"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84" name="Freeform 32"/>
              <p:cNvSpPr>
                <a:spLocks/>
              </p:cNvSpPr>
              <p:nvPr/>
            </p:nvSpPr>
            <p:spPr bwMode="auto">
              <a:xfrm>
                <a:off x="2208"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85" name="Freeform 33"/>
              <p:cNvSpPr>
                <a:spLocks/>
              </p:cNvSpPr>
              <p:nvPr/>
            </p:nvSpPr>
            <p:spPr bwMode="auto">
              <a:xfrm>
                <a:off x="2592"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86" name="Freeform 34"/>
              <p:cNvSpPr>
                <a:spLocks/>
              </p:cNvSpPr>
              <p:nvPr/>
            </p:nvSpPr>
            <p:spPr bwMode="auto">
              <a:xfrm>
                <a:off x="2976" y="3936"/>
                <a:ext cx="384" cy="192"/>
              </a:xfrm>
              <a:custGeom>
                <a:avLst/>
                <a:gdLst>
                  <a:gd name="T0" fmla="*/ 0 w 384"/>
                  <a:gd name="T1" fmla="*/ 96 h 192"/>
                  <a:gd name="T2" fmla="*/ 96 w 384"/>
                  <a:gd name="T3" fmla="*/ 0 h 192"/>
                  <a:gd name="T4" fmla="*/ 192 w 384"/>
                  <a:gd name="T5" fmla="*/ 96 h 192"/>
                  <a:gd name="T6" fmla="*/ 288 w 384"/>
                  <a:gd name="T7" fmla="*/ 192 h 192"/>
                  <a:gd name="T8" fmla="*/ 384 w 384"/>
                  <a:gd name="T9" fmla="*/ 96 h 192"/>
                </a:gdLst>
                <a:ahLst/>
                <a:cxnLst>
                  <a:cxn ang="0">
                    <a:pos x="T0" y="T1"/>
                  </a:cxn>
                  <a:cxn ang="0">
                    <a:pos x="T2" y="T3"/>
                  </a:cxn>
                  <a:cxn ang="0">
                    <a:pos x="T4" y="T5"/>
                  </a:cxn>
                  <a:cxn ang="0">
                    <a:pos x="T6" y="T7"/>
                  </a:cxn>
                  <a:cxn ang="0">
                    <a:pos x="T8" y="T9"/>
                  </a:cxn>
                </a:cxnLst>
                <a:rect l="0" t="0" r="r" b="b"/>
                <a:pathLst>
                  <a:path w="384" h="192">
                    <a:moveTo>
                      <a:pt x="0" y="96"/>
                    </a:moveTo>
                    <a:cubicBezTo>
                      <a:pt x="32" y="48"/>
                      <a:pt x="64" y="0"/>
                      <a:pt x="96" y="0"/>
                    </a:cubicBezTo>
                    <a:cubicBezTo>
                      <a:pt x="128" y="0"/>
                      <a:pt x="160" y="64"/>
                      <a:pt x="192" y="96"/>
                    </a:cubicBezTo>
                    <a:cubicBezTo>
                      <a:pt x="224" y="128"/>
                      <a:pt x="256" y="192"/>
                      <a:pt x="288" y="192"/>
                    </a:cubicBezTo>
                    <a:cubicBezTo>
                      <a:pt x="320" y="192"/>
                      <a:pt x="352" y="144"/>
                      <a:pt x="384" y="96"/>
                    </a:cubicBezTo>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09987" name="Oval 35"/>
            <p:cNvSpPr>
              <a:spLocks noChangeArrowheads="1"/>
            </p:cNvSpPr>
            <p:nvPr/>
          </p:nvSpPr>
          <p:spPr bwMode="auto">
            <a:xfrm>
              <a:off x="2064" y="2928"/>
              <a:ext cx="96" cy="96"/>
            </a:xfrm>
            <a:prstGeom prst="ellipse">
              <a:avLst/>
            </a:prstGeom>
            <a:solidFill>
              <a:srgbClr val="99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509988" name="Group 36"/>
            <p:cNvGrpSpPr>
              <a:grpSpLocks/>
            </p:cNvGrpSpPr>
            <p:nvPr/>
          </p:nvGrpSpPr>
          <p:grpSpPr bwMode="auto">
            <a:xfrm>
              <a:off x="1056" y="1928"/>
              <a:ext cx="2107" cy="2107"/>
              <a:chOff x="1056" y="1200"/>
              <a:chExt cx="2107" cy="2107"/>
            </a:xfrm>
          </p:grpSpPr>
          <p:sp>
            <p:nvSpPr>
              <p:cNvPr id="509989" name="Oval 37"/>
              <p:cNvSpPr>
                <a:spLocks noChangeArrowheads="1"/>
              </p:cNvSpPr>
              <p:nvPr/>
            </p:nvSpPr>
            <p:spPr bwMode="auto">
              <a:xfrm>
                <a:off x="1822" y="1966"/>
                <a:ext cx="576" cy="576"/>
              </a:xfrm>
              <a:prstGeom prst="ellipse">
                <a:avLst/>
              </a:pr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9990" name="Oval 38"/>
              <p:cNvSpPr>
                <a:spLocks noChangeArrowheads="1"/>
              </p:cNvSpPr>
              <p:nvPr/>
            </p:nvSpPr>
            <p:spPr bwMode="auto">
              <a:xfrm>
                <a:off x="1439" y="1583"/>
                <a:ext cx="1342" cy="1342"/>
              </a:xfrm>
              <a:prstGeom prst="ellipse">
                <a:avLst/>
              </a:prstGeom>
              <a:noFill/>
              <a:ln w="25400">
                <a:solidFill>
                  <a:srgbClr val="66FF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9991" name="Oval 39"/>
              <p:cNvSpPr>
                <a:spLocks noChangeArrowheads="1"/>
              </p:cNvSpPr>
              <p:nvPr/>
            </p:nvSpPr>
            <p:spPr bwMode="auto">
              <a:xfrm>
                <a:off x="1056" y="1200"/>
                <a:ext cx="2107" cy="2107"/>
              </a:xfrm>
              <a:prstGeom prst="ellipse">
                <a:avLst/>
              </a:prstGeom>
              <a:noFill/>
              <a:ln w="25400">
                <a:solidFill>
                  <a:srgbClr val="CC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09992" name="Group 40"/>
          <p:cNvGrpSpPr>
            <a:grpSpLocks/>
          </p:cNvGrpSpPr>
          <p:nvPr/>
        </p:nvGrpSpPr>
        <p:grpSpPr bwMode="auto">
          <a:xfrm>
            <a:off x="6908800" y="1371600"/>
            <a:ext cx="635000" cy="5788025"/>
            <a:chOff x="4360" y="864"/>
            <a:chExt cx="400" cy="3646"/>
          </a:xfrm>
        </p:grpSpPr>
        <p:sp>
          <p:nvSpPr>
            <p:cNvPr id="509993" name="Freeform 41"/>
            <p:cNvSpPr>
              <a:spLocks/>
            </p:cNvSpPr>
            <p:nvPr/>
          </p:nvSpPr>
          <p:spPr bwMode="auto">
            <a:xfrm>
              <a:off x="4360" y="2280"/>
              <a:ext cx="392" cy="816"/>
            </a:xfrm>
            <a:custGeom>
              <a:avLst/>
              <a:gdLst>
                <a:gd name="T0" fmla="*/ 56 w 392"/>
                <a:gd name="T1" fmla="*/ 0 h 816"/>
                <a:gd name="T2" fmla="*/ 56 w 392"/>
                <a:gd name="T3" fmla="*/ 144 h 816"/>
                <a:gd name="T4" fmla="*/ 56 w 392"/>
                <a:gd name="T5" fmla="*/ 288 h 816"/>
                <a:gd name="T6" fmla="*/ 392 w 392"/>
                <a:gd name="T7" fmla="*/ 336 h 816"/>
                <a:gd name="T8" fmla="*/ 56 w 392"/>
                <a:gd name="T9" fmla="*/ 432 h 816"/>
                <a:gd name="T10" fmla="*/ 56 w 392"/>
                <a:gd name="T11" fmla="*/ 528 h 816"/>
                <a:gd name="T12" fmla="*/ 56 w 392"/>
                <a:gd name="T13" fmla="*/ 672 h 816"/>
                <a:gd name="T14" fmla="*/ 56 w 392"/>
                <a:gd name="T15" fmla="*/ 816 h 8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2" h="816">
                  <a:moveTo>
                    <a:pt x="56" y="0"/>
                  </a:moveTo>
                  <a:cubicBezTo>
                    <a:pt x="56" y="24"/>
                    <a:pt x="56" y="96"/>
                    <a:pt x="56" y="144"/>
                  </a:cubicBezTo>
                  <a:cubicBezTo>
                    <a:pt x="56" y="192"/>
                    <a:pt x="0" y="256"/>
                    <a:pt x="56" y="288"/>
                  </a:cubicBezTo>
                  <a:cubicBezTo>
                    <a:pt x="112" y="320"/>
                    <a:pt x="392" y="312"/>
                    <a:pt x="392" y="336"/>
                  </a:cubicBezTo>
                  <a:cubicBezTo>
                    <a:pt x="392" y="360"/>
                    <a:pt x="112" y="400"/>
                    <a:pt x="56" y="432"/>
                  </a:cubicBezTo>
                  <a:cubicBezTo>
                    <a:pt x="0" y="464"/>
                    <a:pt x="56" y="488"/>
                    <a:pt x="56" y="528"/>
                  </a:cubicBezTo>
                  <a:cubicBezTo>
                    <a:pt x="56" y="568"/>
                    <a:pt x="56" y="624"/>
                    <a:pt x="56" y="672"/>
                  </a:cubicBezTo>
                  <a:cubicBezTo>
                    <a:pt x="56" y="720"/>
                    <a:pt x="56" y="792"/>
                    <a:pt x="56" y="816"/>
                  </a:cubicBezTo>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94" name="Freeform 42"/>
            <p:cNvSpPr>
              <a:spLocks/>
            </p:cNvSpPr>
            <p:nvPr/>
          </p:nvSpPr>
          <p:spPr bwMode="auto">
            <a:xfrm>
              <a:off x="4368" y="864"/>
              <a:ext cx="392" cy="816"/>
            </a:xfrm>
            <a:custGeom>
              <a:avLst/>
              <a:gdLst>
                <a:gd name="T0" fmla="*/ 56 w 392"/>
                <a:gd name="T1" fmla="*/ 0 h 816"/>
                <a:gd name="T2" fmla="*/ 56 w 392"/>
                <a:gd name="T3" fmla="*/ 144 h 816"/>
                <a:gd name="T4" fmla="*/ 56 w 392"/>
                <a:gd name="T5" fmla="*/ 288 h 816"/>
                <a:gd name="T6" fmla="*/ 392 w 392"/>
                <a:gd name="T7" fmla="*/ 336 h 816"/>
                <a:gd name="T8" fmla="*/ 56 w 392"/>
                <a:gd name="T9" fmla="*/ 432 h 816"/>
                <a:gd name="T10" fmla="*/ 56 w 392"/>
                <a:gd name="T11" fmla="*/ 528 h 816"/>
                <a:gd name="T12" fmla="*/ 56 w 392"/>
                <a:gd name="T13" fmla="*/ 672 h 816"/>
                <a:gd name="T14" fmla="*/ 56 w 392"/>
                <a:gd name="T15" fmla="*/ 816 h 8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2" h="816">
                  <a:moveTo>
                    <a:pt x="56" y="0"/>
                  </a:moveTo>
                  <a:cubicBezTo>
                    <a:pt x="56" y="24"/>
                    <a:pt x="56" y="96"/>
                    <a:pt x="56" y="144"/>
                  </a:cubicBezTo>
                  <a:cubicBezTo>
                    <a:pt x="56" y="192"/>
                    <a:pt x="0" y="256"/>
                    <a:pt x="56" y="288"/>
                  </a:cubicBezTo>
                  <a:cubicBezTo>
                    <a:pt x="112" y="320"/>
                    <a:pt x="392" y="312"/>
                    <a:pt x="392" y="336"/>
                  </a:cubicBezTo>
                  <a:cubicBezTo>
                    <a:pt x="392" y="360"/>
                    <a:pt x="112" y="400"/>
                    <a:pt x="56" y="432"/>
                  </a:cubicBezTo>
                  <a:cubicBezTo>
                    <a:pt x="0" y="464"/>
                    <a:pt x="56" y="488"/>
                    <a:pt x="56" y="528"/>
                  </a:cubicBezTo>
                  <a:cubicBezTo>
                    <a:pt x="56" y="568"/>
                    <a:pt x="56" y="624"/>
                    <a:pt x="56" y="672"/>
                  </a:cubicBezTo>
                  <a:cubicBezTo>
                    <a:pt x="56" y="720"/>
                    <a:pt x="56" y="792"/>
                    <a:pt x="56" y="816"/>
                  </a:cubicBezTo>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95" name="Freeform 43"/>
            <p:cNvSpPr>
              <a:spLocks/>
            </p:cNvSpPr>
            <p:nvPr/>
          </p:nvSpPr>
          <p:spPr bwMode="auto">
            <a:xfrm>
              <a:off x="4364" y="3694"/>
              <a:ext cx="392" cy="816"/>
            </a:xfrm>
            <a:custGeom>
              <a:avLst/>
              <a:gdLst>
                <a:gd name="T0" fmla="*/ 56 w 392"/>
                <a:gd name="T1" fmla="*/ 0 h 816"/>
                <a:gd name="T2" fmla="*/ 56 w 392"/>
                <a:gd name="T3" fmla="*/ 144 h 816"/>
                <a:gd name="T4" fmla="*/ 56 w 392"/>
                <a:gd name="T5" fmla="*/ 288 h 816"/>
                <a:gd name="T6" fmla="*/ 392 w 392"/>
                <a:gd name="T7" fmla="*/ 336 h 816"/>
                <a:gd name="T8" fmla="*/ 56 w 392"/>
                <a:gd name="T9" fmla="*/ 432 h 816"/>
                <a:gd name="T10" fmla="*/ 56 w 392"/>
                <a:gd name="T11" fmla="*/ 528 h 816"/>
                <a:gd name="T12" fmla="*/ 56 w 392"/>
                <a:gd name="T13" fmla="*/ 672 h 816"/>
                <a:gd name="T14" fmla="*/ 56 w 392"/>
                <a:gd name="T15" fmla="*/ 816 h 8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2" h="816">
                  <a:moveTo>
                    <a:pt x="56" y="0"/>
                  </a:moveTo>
                  <a:cubicBezTo>
                    <a:pt x="56" y="24"/>
                    <a:pt x="56" y="96"/>
                    <a:pt x="56" y="144"/>
                  </a:cubicBezTo>
                  <a:cubicBezTo>
                    <a:pt x="56" y="192"/>
                    <a:pt x="0" y="256"/>
                    <a:pt x="56" y="288"/>
                  </a:cubicBezTo>
                  <a:cubicBezTo>
                    <a:pt x="112" y="320"/>
                    <a:pt x="392" y="312"/>
                    <a:pt x="392" y="336"/>
                  </a:cubicBezTo>
                  <a:cubicBezTo>
                    <a:pt x="392" y="360"/>
                    <a:pt x="112" y="400"/>
                    <a:pt x="56" y="432"/>
                  </a:cubicBezTo>
                  <a:cubicBezTo>
                    <a:pt x="0" y="464"/>
                    <a:pt x="56" y="488"/>
                    <a:pt x="56" y="528"/>
                  </a:cubicBezTo>
                  <a:cubicBezTo>
                    <a:pt x="56" y="568"/>
                    <a:pt x="56" y="624"/>
                    <a:pt x="56" y="672"/>
                  </a:cubicBezTo>
                  <a:cubicBezTo>
                    <a:pt x="56" y="720"/>
                    <a:pt x="56" y="792"/>
                    <a:pt x="56" y="816"/>
                  </a:cubicBezTo>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09996" name="Group 44"/>
          <p:cNvGrpSpPr>
            <a:grpSpLocks/>
          </p:cNvGrpSpPr>
          <p:nvPr/>
        </p:nvGrpSpPr>
        <p:grpSpPr bwMode="auto">
          <a:xfrm>
            <a:off x="3263900" y="3009900"/>
            <a:ext cx="622300" cy="2433638"/>
            <a:chOff x="2072" y="1888"/>
            <a:chExt cx="392" cy="1533"/>
          </a:xfrm>
        </p:grpSpPr>
        <p:sp>
          <p:nvSpPr>
            <p:cNvPr id="509997" name="Freeform 45"/>
            <p:cNvSpPr>
              <a:spLocks/>
            </p:cNvSpPr>
            <p:nvPr/>
          </p:nvSpPr>
          <p:spPr bwMode="auto">
            <a:xfrm>
              <a:off x="2072" y="1888"/>
              <a:ext cx="392" cy="816"/>
            </a:xfrm>
            <a:custGeom>
              <a:avLst/>
              <a:gdLst>
                <a:gd name="T0" fmla="*/ 56 w 392"/>
                <a:gd name="T1" fmla="*/ 0 h 816"/>
                <a:gd name="T2" fmla="*/ 56 w 392"/>
                <a:gd name="T3" fmla="*/ 144 h 816"/>
                <a:gd name="T4" fmla="*/ 56 w 392"/>
                <a:gd name="T5" fmla="*/ 288 h 816"/>
                <a:gd name="T6" fmla="*/ 392 w 392"/>
                <a:gd name="T7" fmla="*/ 336 h 816"/>
                <a:gd name="T8" fmla="*/ 56 w 392"/>
                <a:gd name="T9" fmla="*/ 432 h 816"/>
                <a:gd name="T10" fmla="*/ 56 w 392"/>
                <a:gd name="T11" fmla="*/ 528 h 816"/>
                <a:gd name="T12" fmla="*/ 56 w 392"/>
                <a:gd name="T13" fmla="*/ 672 h 816"/>
                <a:gd name="T14" fmla="*/ 56 w 392"/>
                <a:gd name="T15" fmla="*/ 816 h 8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2" h="816">
                  <a:moveTo>
                    <a:pt x="56" y="0"/>
                  </a:moveTo>
                  <a:cubicBezTo>
                    <a:pt x="56" y="24"/>
                    <a:pt x="56" y="96"/>
                    <a:pt x="56" y="144"/>
                  </a:cubicBezTo>
                  <a:cubicBezTo>
                    <a:pt x="56" y="192"/>
                    <a:pt x="0" y="256"/>
                    <a:pt x="56" y="288"/>
                  </a:cubicBezTo>
                  <a:cubicBezTo>
                    <a:pt x="112" y="320"/>
                    <a:pt x="392" y="312"/>
                    <a:pt x="392" y="336"/>
                  </a:cubicBezTo>
                  <a:cubicBezTo>
                    <a:pt x="392" y="360"/>
                    <a:pt x="112" y="400"/>
                    <a:pt x="56" y="432"/>
                  </a:cubicBezTo>
                  <a:cubicBezTo>
                    <a:pt x="0" y="464"/>
                    <a:pt x="56" y="488"/>
                    <a:pt x="56" y="528"/>
                  </a:cubicBezTo>
                  <a:cubicBezTo>
                    <a:pt x="56" y="568"/>
                    <a:pt x="56" y="624"/>
                    <a:pt x="56" y="672"/>
                  </a:cubicBezTo>
                  <a:cubicBezTo>
                    <a:pt x="56" y="720"/>
                    <a:pt x="56" y="792"/>
                    <a:pt x="56" y="816"/>
                  </a:cubicBezTo>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998" name="Freeform 46"/>
            <p:cNvSpPr>
              <a:spLocks/>
            </p:cNvSpPr>
            <p:nvPr/>
          </p:nvSpPr>
          <p:spPr bwMode="auto">
            <a:xfrm>
              <a:off x="2072" y="2605"/>
              <a:ext cx="392" cy="816"/>
            </a:xfrm>
            <a:custGeom>
              <a:avLst/>
              <a:gdLst>
                <a:gd name="T0" fmla="*/ 56 w 392"/>
                <a:gd name="T1" fmla="*/ 0 h 816"/>
                <a:gd name="T2" fmla="*/ 56 w 392"/>
                <a:gd name="T3" fmla="*/ 144 h 816"/>
                <a:gd name="T4" fmla="*/ 56 w 392"/>
                <a:gd name="T5" fmla="*/ 288 h 816"/>
                <a:gd name="T6" fmla="*/ 392 w 392"/>
                <a:gd name="T7" fmla="*/ 336 h 816"/>
                <a:gd name="T8" fmla="*/ 56 w 392"/>
                <a:gd name="T9" fmla="*/ 432 h 816"/>
                <a:gd name="T10" fmla="*/ 56 w 392"/>
                <a:gd name="T11" fmla="*/ 528 h 816"/>
                <a:gd name="T12" fmla="*/ 56 w 392"/>
                <a:gd name="T13" fmla="*/ 672 h 816"/>
                <a:gd name="T14" fmla="*/ 56 w 392"/>
                <a:gd name="T15" fmla="*/ 816 h 8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2" h="816">
                  <a:moveTo>
                    <a:pt x="56" y="0"/>
                  </a:moveTo>
                  <a:cubicBezTo>
                    <a:pt x="56" y="24"/>
                    <a:pt x="56" y="96"/>
                    <a:pt x="56" y="144"/>
                  </a:cubicBezTo>
                  <a:cubicBezTo>
                    <a:pt x="56" y="192"/>
                    <a:pt x="0" y="256"/>
                    <a:pt x="56" y="288"/>
                  </a:cubicBezTo>
                  <a:cubicBezTo>
                    <a:pt x="112" y="320"/>
                    <a:pt x="392" y="312"/>
                    <a:pt x="392" y="336"/>
                  </a:cubicBezTo>
                  <a:cubicBezTo>
                    <a:pt x="392" y="360"/>
                    <a:pt x="112" y="400"/>
                    <a:pt x="56" y="432"/>
                  </a:cubicBezTo>
                  <a:cubicBezTo>
                    <a:pt x="0" y="464"/>
                    <a:pt x="56" y="488"/>
                    <a:pt x="56" y="528"/>
                  </a:cubicBezTo>
                  <a:cubicBezTo>
                    <a:pt x="56" y="568"/>
                    <a:pt x="56" y="624"/>
                    <a:pt x="56" y="672"/>
                  </a:cubicBezTo>
                  <a:cubicBezTo>
                    <a:pt x="56" y="720"/>
                    <a:pt x="56" y="792"/>
                    <a:pt x="56" y="816"/>
                  </a:cubicBezTo>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09963"/>
                                        </p:tgtEl>
                                        <p:attrNameLst>
                                          <p:attrName>style.visibility</p:attrName>
                                        </p:attrNameLst>
                                      </p:cBhvr>
                                      <p:to>
                                        <p:strVal val="visible"/>
                                      </p:to>
                                    </p:set>
                                    <p:animEffect transition="in" filter="wipe(left)">
                                      <p:cBhvr>
                                        <p:cTn id="7" dur="500"/>
                                        <p:tgtEl>
                                          <p:spTgt spid="50996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0" presetClass="path" presetSubtype="0" fill="hold" grpId="0" nodeType="clickEffect">
                                  <p:stCondLst>
                                    <p:cond delay="0"/>
                                  </p:stCondLst>
                                  <p:childTnLst>
                                    <p:animMotion origin="layout" path="M 3.05556E-6 7.40741E-7 C 3.05556E-6 -0.02523 3.05556E-6 -0.04931 -0.00018 -0.04931 C -0.00035 -0.04931 -0.00035 -0.02523 -0.00052 7.40741E-7 C -0.00052 0.02801 -0.00052 0.05602 -0.00087 0.05602 C -0.00104 0.05602 -0.00104 0.02801 -0.00104 7.40741E-7 C -0.00104 -0.02523 -0.00122 -0.04931 -0.00139 -0.04931 C -0.00157 -0.04931 -0.00157 -0.02523 -0.00174 7.40741E-7 C -0.00174 0.02801 -0.00174 0.05602 -0.00191 0.05602 C -0.00209 0.05602 -0.00226 7.40741E-7 -0.00226 0.00023 C -0.00226 -0.02523 -0.00243 -0.04931 -0.00261 -0.04931 C -0.00278 -0.04931 -0.00278 -0.02523 -0.00278 7.40741E-7 C -0.00295 0.02801 -0.00295 0.05602 -0.00313 0.05602 C -0.0033 0.05602 -0.0033 0.02801 -0.00348 7.40741E-7 C -0.00348 -0.02523 -0.00348 -0.04931 -0.00365 -0.04931 C -0.00382 -0.04931 -0.004 -0.02523 -0.004 7.40741E-7 C -0.004 0.02801 -0.00417 0.05602 -0.00434 0.05602 C -0.00452 0.05602 -0.00452 0.02801 -0.00469 7.40741E-7 " pathEditMode="relative" rAng="0" ptsTypes="fffffffffffffffff">
                                      <p:cBhvr>
                                        <p:cTn id="11" dur="2000" fill="hold"/>
                                        <p:tgtEl>
                                          <p:spTgt spid="509973"/>
                                        </p:tgtEl>
                                        <p:attrNameLst>
                                          <p:attrName>ppt_x</p:attrName>
                                          <p:attrName>ppt_y</p:attrName>
                                        </p:attrNameLst>
                                      </p:cBhvr>
                                      <p:rCtr x="-243" y="324"/>
                                    </p:animMotion>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997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509975"/>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509976"/>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nodeType="clickEffect">
                                  <p:stCondLst>
                                    <p:cond delay="0"/>
                                  </p:stCondLst>
                                  <p:childTnLst>
                                    <p:set>
                                      <p:cBhvr>
                                        <p:cTn id="27" dur="1" fill="hold">
                                          <p:stCondLst>
                                            <p:cond delay="0"/>
                                          </p:stCondLst>
                                        </p:cTn>
                                        <p:tgtEl>
                                          <p:spTgt spid="509977"/>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509992"/>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xit" presetSubtype="0" fill="hold" nodeType="clickEffect">
                                  <p:stCondLst>
                                    <p:cond delay="0"/>
                                  </p:stCondLst>
                                  <p:childTnLst>
                                    <p:set>
                                      <p:cBhvr>
                                        <p:cTn id="35" dur="1" fill="hold">
                                          <p:stCondLst>
                                            <p:cond delay="0"/>
                                          </p:stCondLst>
                                        </p:cTn>
                                        <p:tgtEl>
                                          <p:spTgt spid="509992"/>
                                        </p:tgtEl>
                                        <p:attrNameLst>
                                          <p:attrName>style.visibility</p:attrName>
                                        </p:attrNameLst>
                                      </p:cBhvr>
                                      <p:to>
                                        <p:strVal val="hidden"/>
                                      </p:to>
                                    </p:set>
                                  </p:childTnLst>
                                </p:cTn>
                              </p:par>
                              <p:par>
                                <p:cTn id="36" presetID="35" presetClass="path" presetSubtype="0" decel="50000" fill="hold" nodeType="withEffect">
                                  <p:stCondLst>
                                    <p:cond delay="0"/>
                                  </p:stCondLst>
                                  <p:childTnLst>
                                    <p:animMotion origin="layout" path="M -1.94444E-6 -3.29325E-6 L -0.39948 -3.29325E-6 " pathEditMode="relative" rAng="0" ptsTypes="AA">
                                      <p:cBhvr>
                                        <p:cTn id="37" dur="2000" fill="hold"/>
                                        <p:tgtEl>
                                          <p:spTgt spid="509959"/>
                                        </p:tgtEl>
                                        <p:attrNameLst>
                                          <p:attrName>ppt_x</p:attrName>
                                          <p:attrName>ppt_y</p:attrName>
                                        </p:attrNameLst>
                                      </p:cBhvr>
                                      <p:rCtr x="-19983" y="0"/>
                                    </p:animMotion>
                                  </p:childTnLst>
                                </p:cTn>
                              </p:par>
                            </p:childTnLst>
                          </p:cTn>
                        </p:par>
                        <p:par>
                          <p:cTn id="38" fill="hold" nodeType="afterGroup">
                            <p:stCondLst>
                              <p:cond delay="2000"/>
                            </p:stCondLst>
                            <p:childTnLst>
                              <p:par>
                                <p:cTn id="39" presetID="1" presetClass="entr" presetSubtype="0" fill="hold" nodeType="afterEffect">
                                  <p:stCondLst>
                                    <p:cond delay="0"/>
                                  </p:stCondLst>
                                  <p:childTnLst>
                                    <p:set>
                                      <p:cBhvr>
                                        <p:cTn id="40" dur="1" fill="hold">
                                          <p:stCondLst>
                                            <p:cond delay="0"/>
                                          </p:stCondLst>
                                        </p:cTn>
                                        <p:tgtEl>
                                          <p:spTgt spid="509996"/>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xit" presetSubtype="0" fill="hold" nodeType="clickEffect">
                                  <p:stCondLst>
                                    <p:cond delay="0"/>
                                  </p:stCondLst>
                                  <p:childTnLst>
                                    <p:set>
                                      <p:cBhvr>
                                        <p:cTn id="44" dur="1" fill="hold">
                                          <p:stCondLst>
                                            <p:cond delay="0"/>
                                          </p:stCondLst>
                                        </p:cTn>
                                        <p:tgtEl>
                                          <p:spTgt spid="509996"/>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509959"/>
                                        </p:tgtEl>
                                        <p:attrNameLst>
                                          <p:attrName>style.visibility</p:attrName>
                                        </p:attrNameLst>
                                      </p:cBhvr>
                                      <p:to>
                                        <p:strVal val="hidden"/>
                                      </p:to>
                                    </p:set>
                                  </p:childTnLst>
                                </p:cTn>
                              </p:par>
                              <p:par>
                                <p:cTn id="47" presetID="1" presetClass="entr" presetSubtype="0" fill="hold" nodeType="withEffect">
                                  <p:stCondLst>
                                    <p:cond delay="0"/>
                                  </p:stCondLst>
                                  <p:childTnLst>
                                    <p:set>
                                      <p:cBhvr>
                                        <p:cTn id="48" dur="1" fill="hold">
                                          <p:stCondLst>
                                            <p:cond delay="0"/>
                                          </p:stCondLst>
                                        </p:cTn>
                                        <p:tgtEl>
                                          <p:spTgt spid="509954"/>
                                        </p:tgtEl>
                                        <p:attrNameLst>
                                          <p:attrName>style.visibility</p:attrName>
                                        </p:attrNameLst>
                                      </p:cBhvr>
                                      <p:to>
                                        <p:strVal val="visible"/>
                                      </p:to>
                                    </p:set>
                                  </p:childTnLst>
                                </p:cTn>
                              </p:par>
                              <p:par>
                                <p:cTn id="49" presetID="35" presetClass="path" presetSubtype="0" decel="50000" fill="remove" nodeType="withEffect">
                                  <p:stCondLst>
                                    <p:cond delay="0"/>
                                  </p:stCondLst>
                                  <p:childTnLst>
                                    <p:animMotion origin="layout" path="M -1.94444E-6 -3.29325E-6 L -0.39948 -3.29325E-6 " pathEditMode="relative" rAng="0" ptsTypes="AA">
                                      <p:cBhvr>
                                        <p:cTn id="50" dur="2000" spd="-100000" fill="hold"/>
                                        <p:tgtEl>
                                          <p:spTgt spid="509954"/>
                                        </p:tgtEl>
                                        <p:attrNameLst>
                                          <p:attrName>ppt_x</p:attrName>
                                          <p:attrName>ppt_y</p:attrName>
                                        </p:attrNameLst>
                                      </p:cBhvr>
                                      <p:rCtr x="-19983" y="0"/>
                                    </p:animMotion>
                                  </p:childTnLst>
                                </p:cTn>
                              </p:par>
                            </p:childTnLst>
                          </p:cTn>
                        </p:par>
                        <p:par>
                          <p:cTn id="51" fill="hold" nodeType="afterGroup">
                            <p:stCondLst>
                              <p:cond delay="2000"/>
                            </p:stCondLst>
                            <p:childTnLst>
                              <p:par>
                                <p:cTn id="52" presetID="1" presetClass="entr" presetSubtype="0" fill="hold" nodeType="afterEffect">
                                  <p:stCondLst>
                                    <p:cond delay="0"/>
                                  </p:stCondLst>
                                  <p:childTnLst>
                                    <p:set>
                                      <p:cBhvr>
                                        <p:cTn id="53" dur="1" fill="hold">
                                          <p:stCondLst>
                                            <p:cond delay="0"/>
                                          </p:stCondLst>
                                        </p:cTn>
                                        <p:tgtEl>
                                          <p:spTgt spid="509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9973" grpId="0" animBg="1"/>
      <p:bldP spid="509974" grpId="0" animBg="1"/>
      <p:bldP spid="509975" grpId="0" animBg="1"/>
      <p:bldP spid="509976" grpId="0" animBg="1"/>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AutoShape 2"/>
          <p:cNvSpPr>
            <a:spLocks noChangeArrowheads="1"/>
          </p:cNvSpPr>
          <p:nvPr/>
        </p:nvSpPr>
        <p:spPr bwMode="auto">
          <a:xfrm>
            <a:off x="304800" y="6248400"/>
            <a:ext cx="1905000" cy="304800"/>
          </a:xfrm>
          <a:prstGeom prst="parallelogram">
            <a:avLst>
              <a:gd name="adj" fmla="val 15625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510979" name="Group 3"/>
          <p:cNvGrpSpPr>
            <a:grpSpLocks/>
          </p:cNvGrpSpPr>
          <p:nvPr/>
        </p:nvGrpSpPr>
        <p:grpSpPr bwMode="auto">
          <a:xfrm>
            <a:off x="1066800" y="228600"/>
            <a:ext cx="7847013" cy="6399213"/>
            <a:chOff x="672" y="144"/>
            <a:chExt cx="4943" cy="4031"/>
          </a:xfrm>
        </p:grpSpPr>
        <p:pic>
          <p:nvPicPr>
            <p:cNvPr id="510980" name="Picture 4" descr="wb_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4" y="144"/>
              <a:ext cx="4031" cy="4031"/>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510981" name="Group 5"/>
            <p:cNvGrpSpPr>
              <a:grpSpLocks/>
            </p:cNvGrpSpPr>
            <p:nvPr/>
          </p:nvGrpSpPr>
          <p:grpSpPr bwMode="auto">
            <a:xfrm>
              <a:off x="672" y="3936"/>
              <a:ext cx="278" cy="86"/>
              <a:chOff x="672" y="3994"/>
              <a:chExt cx="278" cy="86"/>
            </a:xfrm>
          </p:grpSpPr>
          <p:sp>
            <p:nvSpPr>
              <p:cNvPr id="510982" name="AutoShape 6"/>
              <p:cNvSpPr>
                <a:spLocks noChangeArrowheads="1"/>
              </p:cNvSpPr>
              <p:nvPr/>
            </p:nvSpPr>
            <p:spPr bwMode="auto">
              <a:xfrm>
                <a:off x="672"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0983" name="AutoShape 7"/>
              <p:cNvSpPr>
                <a:spLocks noChangeArrowheads="1"/>
              </p:cNvSpPr>
              <p:nvPr/>
            </p:nvSpPr>
            <p:spPr bwMode="auto">
              <a:xfrm>
                <a:off x="864"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510984" name="Freeform 8"/>
          <p:cNvSpPr>
            <a:spLocks/>
          </p:cNvSpPr>
          <p:nvPr/>
        </p:nvSpPr>
        <p:spPr bwMode="auto">
          <a:xfrm>
            <a:off x="1828800" y="6477000"/>
            <a:ext cx="609600" cy="330200"/>
          </a:xfrm>
          <a:custGeom>
            <a:avLst/>
            <a:gdLst>
              <a:gd name="T0" fmla="*/ 0 w 384"/>
              <a:gd name="T1" fmla="*/ 96 h 208"/>
              <a:gd name="T2" fmla="*/ 192 w 384"/>
              <a:gd name="T3" fmla="*/ 192 h 208"/>
              <a:gd name="T4" fmla="*/ 384 w 384"/>
              <a:gd name="T5" fmla="*/ 0 h 208"/>
            </a:gdLst>
            <a:ahLst/>
            <a:cxnLst>
              <a:cxn ang="0">
                <a:pos x="T0" y="T1"/>
              </a:cxn>
              <a:cxn ang="0">
                <a:pos x="T2" y="T3"/>
              </a:cxn>
              <a:cxn ang="0">
                <a:pos x="T4" y="T5"/>
              </a:cxn>
            </a:cxnLst>
            <a:rect l="0" t="0" r="r" b="b"/>
            <a:pathLst>
              <a:path w="384" h="208">
                <a:moveTo>
                  <a:pt x="0" y="96"/>
                </a:moveTo>
                <a:cubicBezTo>
                  <a:pt x="64" y="152"/>
                  <a:pt x="128" y="208"/>
                  <a:pt x="192" y="192"/>
                </a:cubicBezTo>
                <a:cubicBezTo>
                  <a:pt x="256" y="176"/>
                  <a:pt x="320" y="88"/>
                  <a:pt x="384" y="0"/>
                </a:cubicBezTo>
              </a:path>
            </a:pathLst>
          </a:custGeom>
          <a:noFill/>
          <a:ln w="9525">
            <a:solidFill>
              <a:schemeClr val="tx1"/>
            </a:solidFill>
            <a:round/>
            <a:headEnd/>
            <a:tailEnd type="stealth" w="lg"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10985" name="Group 9"/>
          <p:cNvGrpSpPr>
            <a:grpSpLocks/>
          </p:cNvGrpSpPr>
          <p:nvPr/>
        </p:nvGrpSpPr>
        <p:grpSpPr bwMode="auto">
          <a:xfrm>
            <a:off x="1066800" y="228600"/>
            <a:ext cx="7845425" cy="6399213"/>
            <a:chOff x="672" y="143"/>
            <a:chExt cx="4942" cy="4031"/>
          </a:xfrm>
        </p:grpSpPr>
        <p:grpSp>
          <p:nvGrpSpPr>
            <p:cNvPr id="510986" name="Group 10"/>
            <p:cNvGrpSpPr>
              <a:grpSpLocks/>
            </p:cNvGrpSpPr>
            <p:nvPr/>
          </p:nvGrpSpPr>
          <p:grpSpPr bwMode="auto">
            <a:xfrm>
              <a:off x="672" y="3888"/>
              <a:ext cx="278" cy="86"/>
              <a:chOff x="672" y="3994"/>
              <a:chExt cx="278" cy="86"/>
            </a:xfrm>
          </p:grpSpPr>
          <p:sp>
            <p:nvSpPr>
              <p:cNvPr id="510987" name="AutoShape 11"/>
              <p:cNvSpPr>
                <a:spLocks noChangeArrowheads="1"/>
              </p:cNvSpPr>
              <p:nvPr/>
            </p:nvSpPr>
            <p:spPr bwMode="auto">
              <a:xfrm>
                <a:off x="672"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0988" name="AutoShape 12"/>
              <p:cNvSpPr>
                <a:spLocks noChangeArrowheads="1"/>
              </p:cNvSpPr>
              <p:nvPr/>
            </p:nvSpPr>
            <p:spPr bwMode="auto">
              <a:xfrm>
                <a:off x="864"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pic>
          <p:nvPicPr>
            <p:cNvPr id="510989" name="Picture 13" descr="wb_0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3" y="143"/>
              <a:ext cx="4031" cy="40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10990" name="Group 14"/>
          <p:cNvGrpSpPr>
            <a:grpSpLocks/>
          </p:cNvGrpSpPr>
          <p:nvPr/>
        </p:nvGrpSpPr>
        <p:grpSpPr bwMode="auto">
          <a:xfrm>
            <a:off x="1066800" y="228600"/>
            <a:ext cx="7845425" cy="6399213"/>
            <a:chOff x="672" y="143"/>
            <a:chExt cx="4942" cy="4031"/>
          </a:xfrm>
        </p:grpSpPr>
        <p:pic>
          <p:nvPicPr>
            <p:cNvPr id="510991" name="Picture 15" descr="wb_00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3" y="143"/>
              <a:ext cx="4031" cy="4031"/>
            </a:xfrm>
            <a:prstGeom prst="rect">
              <a:avLst/>
            </a:prstGeom>
            <a:noFill/>
            <a:extLst>
              <a:ext uri="{909E8E84-426E-40DD-AFC4-6F175D3DCCD1}">
                <a14:hiddenFill xmlns:a14="http://schemas.microsoft.com/office/drawing/2010/main">
                  <a:solidFill>
                    <a:srgbClr val="FFFFFF"/>
                  </a:solidFill>
                </a14:hiddenFill>
              </a:ext>
            </a:extLst>
          </p:spPr>
        </p:pic>
        <p:grpSp>
          <p:nvGrpSpPr>
            <p:cNvPr id="510992" name="Group 16"/>
            <p:cNvGrpSpPr>
              <a:grpSpLocks/>
            </p:cNvGrpSpPr>
            <p:nvPr/>
          </p:nvGrpSpPr>
          <p:grpSpPr bwMode="auto">
            <a:xfrm>
              <a:off x="672" y="3840"/>
              <a:ext cx="278" cy="86"/>
              <a:chOff x="672" y="3994"/>
              <a:chExt cx="278" cy="86"/>
            </a:xfrm>
          </p:grpSpPr>
          <p:sp>
            <p:nvSpPr>
              <p:cNvPr id="510993" name="AutoShape 17"/>
              <p:cNvSpPr>
                <a:spLocks noChangeArrowheads="1"/>
              </p:cNvSpPr>
              <p:nvPr/>
            </p:nvSpPr>
            <p:spPr bwMode="auto">
              <a:xfrm>
                <a:off x="672"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0994" name="AutoShape 18"/>
              <p:cNvSpPr>
                <a:spLocks noChangeArrowheads="1"/>
              </p:cNvSpPr>
              <p:nvPr/>
            </p:nvSpPr>
            <p:spPr bwMode="auto">
              <a:xfrm>
                <a:off x="864"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10995" name="Group 19"/>
          <p:cNvGrpSpPr>
            <a:grpSpLocks/>
          </p:cNvGrpSpPr>
          <p:nvPr/>
        </p:nvGrpSpPr>
        <p:grpSpPr bwMode="auto">
          <a:xfrm>
            <a:off x="1066800" y="227013"/>
            <a:ext cx="7845425" cy="6399212"/>
            <a:chOff x="672" y="143"/>
            <a:chExt cx="4942" cy="4031"/>
          </a:xfrm>
        </p:grpSpPr>
        <p:grpSp>
          <p:nvGrpSpPr>
            <p:cNvPr id="510996" name="Group 20"/>
            <p:cNvGrpSpPr>
              <a:grpSpLocks/>
            </p:cNvGrpSpPr>
            <p:nvPr/>
          </p:nvGrpSpPr>
          <p:grpSpPr bwMode="auto">
            <a:xfrm>
              <a:off x="672" y="3744"/>
              <a:ext cx="278" cy="86"/>
              <a:chOff x="672" y="3994"/>
              <a:chExt cx="278" cy="86"/>
            </a:xfrm>
          </p:grpSpPr>
          <p:sp>
            <p:nvSpPr>
              <p:cNvPr id="510997" name="AutoShape 21"/>
              <p:cNvSpPr>
                <a:spLocks noChangeArrowheads="1"/>
              </p:cNvSpPr>
              <p:nvPr/>
            </p:nvSpPr>
            <p:spPr bwMode="auto">
              <a:xfrm>
                <a:off x="672"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0998" name="AutoShape 22"/>
              <p:cNvSpPr>
                <a:spLocks noChangeArrowheads="1"/>
              </p:cNvSpPr>
              <p:nvPr/>
            </p:nvSpPr>
            <p:spPr bwMode="auto">
              <a:xfrm>
                <a:off x="864"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pic>
          <p:nvPicPr>
            <p:cNvPr id="510999" name="Picture 23" descr="wb_00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3" y="143"/>
              <a:ext cx="4031" cy="40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11000" name="Group 24"/>
          <p:cNvGrpSpPr>
            <a:grpSpLocks/>
          </p:cNvGrpSpPr>
          <p:nvPr/>
        </p:nvGrpSpPr>
        <p:grpSpPr bwMode="auto">
          <a:xfrm>
            <a:off x="1066800" y="227013"/>
            <a:ext cx="7845425" cy="6399212"/>
            <a:chOff x="672" y="143"/>
            <a:chExt cx="4942" cy="4031"/>
          </a:xfrm>
        </p:grpSpPr>
        <p:grpSp>
          <p:nvGrpSpPr>
            <p:cNvPr id="511001" name="Group 25"/>
            <p:cNvGrpSpPr>
              <a:grpSpLocks/>
            </p:cNvGrpSpPr>
            <p:nvPr/>
          </p:nvGrpSpPr>
          <p:grpSpPr bwMode="auto">
            <a:xfrm>
              <a:off x="672" y="3600"/>
              <a:ext cx="278" cy="86"/>
              <a:chOff x="672" y="3994"/>
              <a:chExt cx="278" cy="86"/>
            </a:xfrm>
          </p:grpSpPr>
          <p:sp>
            <p:nvSpPr>
              <p:cNvPr id="511002" name="AutoShape 26"/>
              <p:cNvSpPr>
                <a:spLocks noChangeArrowheads="1"/>
              </p:cNvSpPr>
              <p:nvPr/>
            </p:nvSpPr>
            <p:spPr bwMode="auto">
              <a:xfrm>
                <a:off x="672"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1003" name="AutoShape 27"/>
              <p:cNvSpPr>
                <a:spLocks noChangeArrowheads="1"/>
              </p:cNvSpPr>
              <p:nvPr/>
            </p:nvSpPr>
            <p:spPr bwMode="auto">
              <a:xfrm>
                <a:off x="864"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pic>
          <p:nvPicPr>
            <p:cNvPr id="511004" name="Picture 28" descr="wb_00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3" y="143"/>
              <a:ext cx="4031" cy="40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11005" name="Group 29"/>
          <p:cNvGrpSpPr>
            <a:grpSpLocks/>
          </p:cNvGrpSpPr>
          <p:nvPr/>
        </p:nvGrpSpPr>
        <p:grpSpPr bwMode="auto">
          <a:xfrm>
            <a:off x="1066800" y="227013"/>
            <a:ext cx="7845425" cy="6399212"/>
            <a:chOff x="672" y="143"/>
            <a:chExt cx="4942" cy="4031"/>
          </a:xfrm>
        </p:grpSpPr>
        <p:grpSp>
          <p:nvGrpSpPr>
            <p:cNvPr id="511006" name="Group 30"/>
            <p:cNvGrpSpPr>
              <a:grpSpLocks/>
            </p:cNvGrpSpPr>
            <p:nvPr/>
          </p:nvGrpSpPr>
          <p:grpSpPr bwMode="auto">
            <a:xfrm>
              <a:off x="672" y="3360"/>
              <a:ext cx="278" cy="86"/>
              <a:chOff x="672" y="3994"/>
              <a:chExt cx="278" cy="86"/>
            </a:xfrm>
          </p:grpSpPr>
          <p:sp>
            <p:nvSpPr>
              <p:cNvPr id="511007" name="AutoShape 31"/>
              <p:cNvSpPr>
                <a:spLocks noChangeArrowheads="1"/>
              </p:cNvSpPr>
              <p:nvPr/>
            </p:nvSpPr>
            <p:spPr bwMode="auto">
              <a:xfrm>
                <a:off x="672"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1008" name="AutoShape 32"/>
              <p:cNvSpPr>
                <a:spLocks noChangeArrowheads="1"/>
              </p:cNvSpPr>
              <p:nvPr/>
            </p:nvSpPr>
            <p:spPr bwMode="auto">
              <a:xfrm>
                <a:off x="864"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pic>
          <p:nvPicPr>
            <p:cNvPr id="511009" name="Picture 33" descr="wb_01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3" y="143"/>
              <a:ext cx="4031" cy="40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11010" name="Group 34"/>
          <p:cNvGrpSpPr>
            <a:grpSpLocks/>
          </p:cNvGrpSpPr>
          <p:nvPr/>
        </p:nvGrpSpPr>
        <p:grpSpPr bwMode="auto">
          <a:xfrm>
            <a:off x="1066800" y="227013"/>
            <a:ext cx="7845425" cy="6399212"/>
            <a:chOff x="672" y="143"/>
            <a:chExt cx="4942" cy="4031"/>
          </a:xfrm>
        </p:grpSpPr>
        <p:grpSp>
          <p:nvGrpSpPr>
            <p:cNvPr id="511011" name="Group 35"/>
            <p:cNvGrpSpPr>
              <a:grpSpLocks/>
            </p:cNvGrpSpPr>
            <p:nvPr/>
          </p:nvGrpSpPr>
          <p:grpSpPr bwMode="auto">
            <a:xfrm>
              <a:off x="672" y="3034"/>
              <a:ext cx="278" cy="86"/>
              <a:chOff x="672" y="3994"/>
              <a:chExt cx="278" cy="86"/>
            </a:xfrm>
          </p:grpSpPr>
          <p:sp>
            <p:nvSpPr>
              <p:cNvPr id="511012" name="AutoShape 36"/>
              <p:cNvSpPr>
                <a:spLocks noChangeArrowheads="1"/>
              </p:cNvSpPr>
              <p:nvPr/>
            </p:nvSpPr>
            <p:spPr bwMode="auto">
              <a:xfrm>
                <a:off x="672"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1013" name="AutoShape 37"/>
              <p:cNvSpPr>
                <a:spLocks noChangeArrowheads="1"/>
              </p:cNvSpPr>
              <p:nvPr/>
            </p:nvSpPr>
            <p:spPr bwMode="auto">
              <a:xfrm>
                <a:off x="864"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pic>
          <p:nvPicPr>
            <p:cNvPr id="511014" name="Picture 38" descr="wb_01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83" y="143"/>
              <a:ext cx="4031" cy="40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11015" name="Group 39"/>
          <p:cNvGrpSpPr>
            <a:grpSpLocks/>
          </p:cNvGrpSpPr>
          <p:nvPr/>
        </p:nvGrpSpPr>
        <p:grpSpPr bwMode="auto">
          <a:xfrm>
            <a:off x="1066800" y="227013"/>
            <a:ext cx="7845425" cy="6399212"/>
            <a:chOff x="672" y="143"/>
            <a:chExt cx="4942" cy="4031"/>
          </a:xfrm>
        </p:grpSpPr>
        <p:grpSp>
          <p:nvGrpSpPr>
            <p:cNvPr id="511016" name="Group 40"/>
            <p:cNvGrpSpPr>
              <a:grpSpLocks/>
            </p:cNvGrpSpPr>
            <p:nvPr/>
          </p:nvGrpSpPr>
          <p:grpSpPr bwMode="auto">
            <a:xfrm>
              <a:off x="672" y="2544"/>
              <a:ext cx="278" cy="86"/>
              <a:chOff x="672" y="3994"/>
              <a:chExt cx="278" cy="86"/>
            </a:xfrm>
          </p:grpSpPr>
          <p:sp>
            <p:nvSpPr>
              <p:cNvPr id="511017" name="AutoShape 41"/>
              <p:cNvSpPr>
                <a:spLocks noChangeArrowheads="1"/>
              </p:cNvSpPr>
              <p:nvPr/>
            </p:nvSpPr>
            <p:spPr bwMode="auto">
              <a:xfrm>
                <a:off x="672"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1018" name="AutoShape 42"/>
              <p:cNvSpPr>
                <a:spLocks noChangeArrowheads="1"/>
              </p:cNvSpPr>
              <p:nvPr/>
            </p:nvSpPr>
            <p:spPr bwMode="auto">
              <a:xfrm>
                <a:off x="864"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pic>
          <p:nvPicPr>
            <p:cNvPr id="511019" name="Picture 43" descr="wb_01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83" y="143"/>
              <a:ext cx="4031" cy="40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11020" name="Group 44"/>
          <p:cNvGrpSpPr>
            <a:grpSpLocks/>
          </p:cNvGrpSpPr>
          <p:nvPr/>
        </p:nvGrpSpPr>
        <p:grpSpPr bwMode="auto">
          <a:xfrm>
            <a:off x="1066800" y="227013"/>
            <a:ext cx="7845425" cy="6399212"/>
            <a:chOff x="672" y="143"/>
            <a:chExt cx="4942" cy="4031"/>
          </a:xfrm>
        </p:grpSpPr>
        <p:grpSp>
          <p:nvGrpSpPr>
            <p:cNvPr id="511021" name="Group 45"/>
            <p:cNvGrpSpPr>
              <a:grpSpLocks/>
            </p:cNvGrpSpPr>
            <p:nvPr/>
          </p:nvGrpSpPr>
          <p:grpSpPr bwMode="auto">
            <a:xfrm>
              <a:off x="672" y="1872"/>
              <a:ext cx="278" cy="86"/>
              <a:chOff x="672" y="3994"/>
              <a:chExt cx="278" cy="86"/>
            </a:xfrm>
          </p:grpSpPr>
          <p:sp>
            <p:nvSpPr>
              <p:cNvPr id="511022" name="AutoShape 46"/>
              <p:cNvSpPr>
                <a:spLocks noChangeArrowheads="1"/>
              </p:cNvSpPr>
              <p:nvPr/>
            </p:nvSpPr>
            <p:spPr bwMode="auto">
              <a:xfrm>
                <a:off x="672"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1023" name="AutoShape 47"/>
              <p:cNvSpPr>
                <a:spLocks noChangeArrowheads="1"/>
              </p:cNvSpPr>
              <p:nvPr/>
            </p:nvSpPr>
            <p:spPr bwMode="auto">
              <a:xfrm>
                <a:off x="864"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pic>
          <p:nvPicPr>
            <p:cNvPr id="511024" name="Picture 48" descr="wb_01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583" y="143"/>
              <a:ext cx="4031" cy="40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11025" name="Group 49"/>
          <p:cNvGrpSpPr>
            <a:grpSpLocks/>
          </p:cNvGrpSpPr>
          <p:nvPr/>
        </p:nvGrpSpPr>
        <p:grpSpPr bwMode="auto">
          <a:xfrm>
            <a:off x="1066800" y="227013"/>
            <a:ext cx="7845425" cy="6399212"/>
            <a:chOff x="672" y="143"/>
            <a:chExt cx="4942" cy="4031"/>
          </a:xfrm>
        </p:grpSpPr>
        <p:grpSp>
          <p:nvGrpSpPr>
            <p:cNvPr id="511026" name="Group 50"/>
            <p:cNvGrpSpPr>
              <a:grpSpLocks/>
            </p:cNvGrpSpPr>
            <p:nvPr/>
          </p:nvGrpSpPr>
          <p:grpSpPr bwMode="auto">
            <a:xfrm>
              <a:off x="672" y="912"/>
              <a:ext cx="278" cy="86"/>
              <a:chOff x="672" y="3994"/>
              <a:chExt cx="278" cy="86"/>
            </a:xfrm>
          </p:grpSpPr>
          <p:sp>
            <p:nvSpPr>
              <p:cNvPr id="511027" name="AutoShape 51"/>
              <p:cNvSpPr>
                <a:spLocks noChangeArrowheads="1"/>
              </p:cNvSpPr>
              <p:nvPr/>
            </p:nvSpPr>
            <p:spPr bwMode="auto">
              <a:xfrm>
                <a:off x="672"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1028" name="AutoShape 52"/>
              <p:cNvSpPr>
                <a:spLocks noChangeArrowheads="1"/>
              </p:cNvSpPr>
              <p:nvPr/>
            </p:nvSpPr>
            <p:spPr bwMode="auto">
              <a:xfrm>
                <a:off x="864" y="3994"/>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pic>
          <p:nvPicPr>
            <p:cNvPr id="511029" name="Picture 53" descr="wb_01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583" y="143"/>
              <a:ext cx="4031" cy="4031"/>
            </a:xfrm>
            <a:prstGeom prst="rect">
              <a:avLst/>
            </a:prstGeom>
            <a:noFill/>
            <a:extLst>
              <a:ext uri="{909E8E84-426E-40DD-AFC4-6F175D3DCCD1}">
                <a14:hiddenFill xmlns:a14="http://schemas.microsoft.com/office/drawing/2010/main">
                  <a:solidFill>
                    <a:srgbClr val="FFFFFF"/>
                  </a:solidFill>
                </a14:hiddenFill>
              </a:ext>
            </a:extLst>
          </p:spPr>
        </p:pic>
      </p:grpSp>
      <p:pic>
        <p:nvPicPr>
          <p:cNvPr id="511030" name="Picture 54" descr="wb_02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31" name="Picture 55" descr="wb_02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32" name="Picture 56" descr="wb_02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33" name="Picture 57" descr="wb_027"/>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34" name="Picture 58" descr="wb_029"/>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35" name="Picture 59" descr="wb_031"/>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36" name="Picture 60" descr="wb_033"/>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37" name="Picture 61" descr="wb_035"/>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38" name="Picture 62" descr="wb_037"/>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39" name="Picture 63" descr="wb_039"/>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40" name="Picture 64" descr="wb_041"/>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41" name="Picture 65" descr="wb_043"/>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42" name="Picture 66" descr="wb_045"/>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43" name="Picture 67" descr="wb_047"/>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44" name="Picture 68" descr="wb_049"/>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1045" name="Picture 69" descr="wb_051"/>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sp>
        <p:nvSpPr>
          <p:cNvPr id="511046" name="Rectangle 70"/>
          <p:cNvSpPr>
            <a:spLocks noChangeArrowheads="1"/>
          </p:cNvSpPr>
          <p:nvPr/>
        </p:nvSpPr>
        <p:spPr bwMode="auto">
          <a:xfrm>
            <a:off x="2513013" y="227013"/>
            <a:ext cx="6399212" cy="639921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1097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510979"/>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510985"/>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nodeType="clickEffect">
                                  <p:stCondLst>
                                    <p:cond delay="0"/>
                                  </p:stCondLst>
                                  <p:childTnLst>
                                    <p:set>
                                      <p:cBhvr>
                                        <p:cTn id="16" dur="1" fill="hold">
                                          <p:stCondLst>
                                            <p:cond delay="0"/>
                                          </p:stCondLst>
                                        </p:cTn>
                                        <p:tgtEl>
                                          <p:spTgt spid="510985"/>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51099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nodeType="clickEffect">
                                  <p:stCondLst>
                                    <p:cond delay="0"/>
                                  </p:stCondLst>
                                  <p:childTnLst>
                                    <p:set>
                                      <p:cBhvr>
                                        <p:cTn id="22" dur="1" fill="hold">
                                          <p:stCondLst>
                                            <p:cond delay="0"/>
                                          </p:stCondLst>
                                        </p:cTn>
                                        <p:tgtEl>
                                          <p:spTgt spid="510990"/>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510995"/>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xit" presetSubtype="0" fill="hold" nodeType="clickEffect">
                                  <p:stCondLst>
                                    <p:cond delay="0"/>
                                  </p:stCondLst>
                                  <p:childTnLst>
                                    <p:set>
                                      <p:cBhvr>
                                        <p:cTn id="28" dur="1" fill="hold">
                                          <p:stCondLst>
                                            <p:cond delay="0"/>
                                          </p:stCondLst>
                                        </p:cTn>
                                        <p:tgtEl>
                                          <p:spTgt spid="510995"/>
                                        </p:tgtEl>
                                        <p:attrNameLst>
                                          <p:attrName>style.visibility</p:attrName>
                                        </p:attrNameLst>
                                      </p:cBhvr>
                                      <p:to>
                                        <p:strVal val="hidden"/>
                                      </p:to>
                                    </p:set>
                                  </p:childTnLst>
                                </p:cTn>
                              </p:par>
                              <p:par>
                                <p:cTn id="29" presetID="1" presetClass="entr" presetSubtype="0" fill="hold" nodeType="withEffect">
                                  <p:stCondLst>
                                    <p:cond delay="0"/>
                                  </p:stCondLst>
                                  <p:childTnLst>
                                    <p:set>
                                      <p:cBhvr>
                                        <p:cTn id="30" dur="1" fill="hold">
                                          <p:stCondLst>
                                            <p:cond delay="0"/>
                                          </p:stCondLst>
                                        </p:cTn>
                                        <p:tgtEl>
                                          <p:spTgt spid="51100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xit" presetSubtype="0" fill="hold" nodeType="clickEffect">
                                  <p:stCondLst>
                                    <p:cond delay="0"/>
                                  </p:stCondLst>
                                  <p:childTnLst>
                                    <p:set>
                                      <p:cBhvr>
                                        <p:cTn id="34" dur="1" fill="hold">
                                          <p:stCondLst>
                                            <p:cond delay="0"/>
                                          </p:stCondLst>
                                        </p:cTn>
                                        <p:tgtEl>
                                          <p:spTgt spid="511000"/>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511005"/>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nodeType="clickEffect">
                                  <p:stCondLst>
                                    <p:cond delay="0"/>
                                  </p:stCondLst>
                                  <p:childTnLst>
                                    <p:set>
                                      <p:cBhvr>
                                        <p:cTn id="40" dur="1" fill="hold">
                                          <p:stCondLst>
                                            <p:cond delay="0"/>
                                          </p:stCondLst>
                                        </p:cTn>
                                        <p:tgtEl>
                                          <p:spTgt spid="511005"/>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511010"/>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nodeType="clickEffect">
                                  <p:stCondLst>
                                    <p:cond delay="0"/>
                                  </p:stCondLst>
                                  <p:childTnLst>
                                    <p:set>
                                      <p:cBhvr>
                                        <p:cTn id="46" dur="1" fill="hold">
                                          <p:stCondLst>
                                            <p:cond delay="0"/>
                                          </p:stCondLst>
                                        </p:cTn>
                                        <p:tgtEl>
                                          <p:spTgt spid="511010"/>
                                        </p:tgtEl>
                                        <p:attrNameLst>
                                          <p:attrName>style.visibility</p:attrName>
                                        </p:attrNameLst>
                                      </p:cBhvr>
                                      <p:to>
                                        <p:strVal val="hidden"/>
                                      </p:to>
                                    </p:set>
                                  </p:childTnLst>
                                </p:cTn>
                              </p:par>
                              <p:par>
                                <p:cTn id="47" presetID="1" presetClass="entr" presetSubtype="0" fill="hold" nodeType="withEffect">
                                  <p:stCondLst>
                                    <p:cond delay="0"/>
                                  </p:stCondLst>
                                  <p:childTnLst>
                                    <p:set>
                                      <p:cBhvr>
                                        <p:cTn id="48" dur="1" fill="hold">
                                          <p:stCondLst>
                                            <p:cond delay="0"/>
                                          </p:stCondLst>
                                        </p:cTn>
                                        <p:tgtEl>
                                          <p:spTgt spid="511015"/>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xit" presetSubtype="0" fill="hold" nodeType="clickEffect">
                                  <p:stCondLst>
                                    <p:cond delay="0"/>
                                  </p:stCondLst>
                                  <p:childTnLst>
                                    <p:set>
                                      <p:cBhvr>
                                        <p:cTn id="52" dur="1" fill="hold">
                                          <p:stCondLst>
                                            <p:cond delay="0"/>
                                          </p:stCondLst>
                                        </p:cTn>
                                        <p:tgtEl>
                                          <p:spTgt spid="511015"/>
                                        </p:tgtEl>
                                        <p:attrNameLst>
                                          <p:attrName>style.visibility</p:attrName>
                                        </p:attrNameLst>
                                      </p:cBhvr>
                                      <p:to>
                                        <p:strVal val="hidden"/>
                                      </p:to>
                                    </p:set>
                                  </p:childTnLst>
                                </p:cTn>
                              </p:par>
                              <p:par>
                                <p:cTn id="53" presetID="1" presetClass="entr" presetSubtype="0" fill="hold" nodeType="withEffect">
                                  <p:stCondLst>
                                    <p:cond delay="0"/>
                                  </p:stCondLst>
                                  <p:childTnLst>
                                    <p:set>
                                      <p:cBhvr>
                                        <p:cTn id="54" dur="1" fill="hold">
                                          <p:stCondLst>
                                            <p:cond delay="0"/>
                                          </p:stCondLst>
                                        </p:cTn>
                                        <p:tgtEl>
                                          <p:spTgt spid="511020"/>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xit" presetSubtype="0" fill="hold" nodeType="clickEffect">
                                  <p:stCondLst>
                                    <p:cond delay="0"/>
                                  </p:stCondLst>
                                  <p:childTnLst>
                                    <p:set>
                                      <p:cBhvr>
                                        <p:cTn id="58" dur="1" fill="hold">
                                          <p:stCondLst>
                                            <p:cond delay="0"/>
                                          </p:stCondLst>
                                        </p:cTn>
                                        <p:tgtEl>
                                          <p:spTgt spid="511020"/>
                                        </p:tgtEl>
                                        <p:attrNameLst>
                                          <p:attrName>style.visibility</p:attrName>
                                        </p:attrNameLst>
                                      </p:cBhvr>
                                      <p:to>
                                        <p:strVal val="hidden"/>
                                      </p:to>
                                    </p:set>
                                  </p:childTnLst>
                                </p:cTn>
                              </p:par>
                              <p:par>
                                <p:cTn id="59" presetID="1" presetClass="entr" presetSubtype="0" fill="hold" nodeType="withEffect">
                                  <p:stCondLst>
                                    <p:cond delay="0"/>
                                  </p:stCondLst>
                                  <p:childTnLst>
                                    <p:set>
                                      <p:cBhvr>
                                        <p:cTn id="60" dur="1" fill="hold">
                                          <p:stCondLst>
                                            <p:cond delay="0"/>
                                          </p:stCondLst>
                                        </p:cTn>
                                        <p:tgtEl>
                                          <p:spTgt spid="511025"/>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xit" presetSubtype="0" fill="hold" nodeType="clickEffect">
                                  <p:stCondLst>
                                    <p:cond delay="0"/>
                                  </p:stCondLst>
                                  <p:childTnLst>
                                    <p:set>
                                      <p:cBhvr>
                                        <p:cTn id="64" dur="1" fill="hold">
                                          <p:stCondLst>
                                            <p:cond delay="0"/>
                                          </p:stCondLst>
                                        </p:cTn>
                                        <p:tgtEl>
                                          <p:spTgt spid="511025"/>
                                        </p:tgtEl>
                                        <p:attrNameLst>
                                          <p:attrName>style.visibility</p:attrName>
                                        </p:attrNameLst>
                                      </p:cBhvr>
                                      <p:to>
                                        <p:strVal val="hidden"/>
                                      </p:to>
                                    </p:set>
                                  </p:childTnLst>
                                </p:cTn>
                              </p:par>
                              <p:par>
                                <p:cTn id="65" presetID="1" presetClass="entr" presetSubtype="0" fill="hold" nodeType="withEffect">
                                  <p:stCondLst>
                                    <p:cond delay="0"/>
                                  </p:stCondLst>
                                  <p:childTnLst>
                                    <p:set>
                                      <p:cBhvr>
                                        <p:cTn id="66" dur="1" fill="hold">
                                          <p:stCondLst>
                                            <p:cond delay="0"/>
                                          </p:stCondLst>
                                        </p:cTn>
                                        <p:tgtEl>
                                          <p:spTgt spid="511030"/>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xit" presetSubtype="0" fill="hold" nodeType="clickEffect">
                                  <p:stCondLst>
                                    <p:cond delay="0"/>
                                  </p:stCondLst>
                                  <p:childTnLst>
                                    <p:set>
                                      <p:cBhvr>
                                        <p:cTn id="70" dur="1" fill="hold">
                                          <p:stCondLst>
                                            <p:cond delay="0"/>
                                          </p:stCondLst>
                                        </p:cTn>
                                        <p:tgtEl>
                                          <p:spTgt spid="511030"/>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511031"/>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xit" presetSubtype="0" fill="hold" nodeType="clickEffect">
                                  <p:stCondLst>
                                    <p:cond delay="0"/>
                                  </p:stCondLst>
                                  <p:childTnLst>
                                    <p:set>
                                      <p:cBhvr>
                                        <p:cTn id="76" dur="1" fill="hold">
                                          <p:stCondLst>
                                            <p:cond delay="0"/>
                                          </p:stCondLst>
                                        </p:cTn>
                                        <p:tgtEl>
                                          <p:spTgt spid="511031"/>
                                        </p:tgtEl>
                                        <p:attrNameLst>
                                          <p:attrName>style.visibility</p:attrName>
                                        </p:attrNameLst>
                                      </p:cBhvr>
                                      <p:to>
                                        <p:strVal val="hidden"/>
                                      </p:to>
                                    </p:set>
                                  </p:childTnLst>
                                </p:cTn>
                              </p:par>
                              <p:par>
                                <p:cTn id="77" presetID="1" presetClass="entr" presetSubtype="0" fill="hold" nodeType="withEffect">
                                  <p:stCondLst>
                                    <p:cond delay="0"/>
                                  </p:stCondLst>
                                  <p:childTnLst>
                                    <p:set>
                                      <p:cBhvr>
                                        <p:cTn id="78" dur="1" fill="hold">
                                          <p:stCondLst>
                                            <p:cond delay="0"/>
                                          </p:stCondLst>
                                        </p:cTn>
                                        <p:tgtEl>
                                          <p:spTgt spid="511032"/>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xit" presetSubtype="0" fill="hold" nodeType="clickEffect">
                                  <p:stCondLst>
                                    <p:cond delay="0"/>
                                  </p:stCondLst>
                                  <p:childTnLst>
                                    <p:set>
                                      <p:cBhvr>
                                        <p:cTn id="82" dur="1" fill="hold">
                                          <p:stCondLst>
                                            <p:cond delay="0"/>
                                          </p:stCondLst>
                                        </p:cTn>
                                        <p:tgtEl>
                                          <p:spTgt spid="511032"/>
                                        </p:tgtEl>
                                        <p:attrNameLst>
                                          <p:attrName>style.visibility</p:attrName>
                                        </p:attrNameLst>
                                      </p:cBhvr>
                                      <p:to>
                                        <p:strVal val="hidden"/>
                                      </p:to>
                                    </p:set>
                                  </p:childTnLst>
                                </p:cTn>
                              </p:par>
                              <p:par>
                                <p:cTn id="83" presetID="1" presetClass="entr" presetSubtype="0" fill="hold" nodeType="withEffect">
                                  <p:stCondLst>
                                    <p:cond delay="0"/>
                                  </p:stCondLst>
                                  <p:childTnLst>
                                    <p:set>
                                      <p:cBhvr>
                                        <p:cTn id="84" dur="1" fill="hold">
                                          <p:stCondLst>
                                            <p:cond delay="0"/>
                                          </p:stCondLst>
                                        </p:cTn>
                                        <p:tgtEl>
                                          <p:spTgt spid="5110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nodeType="clickEffect">
                                  <p:stCondLst>
                                    <p:cond delay="0"/>
                                  </p:stCondLst>
                                  <p:childTnLst>
                                    <p:set>
                                      <p:cBhvr>
                                        <p:cTn id="88" dur="1" fill="hold">
                                          <p:stCondLst>
                                            <p:cond delay="0"/>
                                          </p:stCondLst>
                                        </p:cTn>
                                        <p:tgtEl>
                                          <p:spTgt spid="511034"/>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nodeType="clickEffect">
                                  <p:stCondLst>
                                    <p:cond delay="0"/>
                                  </p:stCondLst>
                                  <p:childTnLst>
                                    <p:set>
                                      <p:cBhvr>
                                        <p:cTn id="92" dur="1" fill="hold">
                                          <p:stCondLst>
                                            <p:cond delay="0"/>
                                          </p:stCondLst>
                                        </p:cTn>
                                        <p:tgtEl>
                                          <p:spTgt spid="511035"/>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nodeType="clickEffect">
                                  <p:stCondLst>
                                    <p:cond delay="0"/>
                                  </p:stCondLst>
                                  <p:childTnLst>
                                    <p:set>
                                      <p:cBhvr>
                                        <p:cTn id="96" dur="1" fill="hold">
                                          <p:stCondLst>
                                            <p:cond delay="0"/>
                                          </p:stCondLst>
                                        </p:cTn>
                                        <p:tgtEl>
                                          <p:spTgt spid="511036"/>
                                        </p:tgtEl>
                                        <p:attrNameLst>
                                          <p:attrName>style.visibility</p:attrName>
                                        </p:attrNameLst>
                                      </p:cBhvr>
                                      <p:to>
                                        <p:strVal val="visibl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 presetClass="entr" presetSubtype="0" fill="hold" nodeType="clickEffect">
                                  <p:stCondLst>
                                    <p:cond delay="0"/>
                                  </p:stCondLst>
                                  <p:childTnLst>
                                    <p:set>
                                      <p:cBhvr>
                                        <p:cTn id="100" dur="1" fill="hold">
                                          <p:stCondLst>
                                            <p:cond delay="0"/>
                                          </p:stCondLst>
                                        </p:cTn>
                                        <p:tgtEl>
                                          <p:spTgt spid="511037"/>
                                        </p:tgtEl>
                                        <p:attrNameLst>
                                          <p:attrName>style.visibility</p:attrName>
                                        </p:attrNameLst>
                                      </p:cBhvr>
                                      <p:to>
                                        <p:strVal val="visible"/>
                                      </p:to>
                                    </p:se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 presetClass="entr" presetSubtype="0" fill="hold" nodeType="clickEffect">
                                  <p:stCondLst>
                                    <p:cond delay="0"/>
                                  </p:stCondLst>
                                  <p:childTnLst>
                                    <p:set>
                                      <p:cBhvr>
                                        <p:cTn id="104" dur="1" fill="hold">
                                          <p:stCondLst>
                                            <p:cond delay="0"/>
                                          </p:stCondLst>
                                        </p:cTn>
                                        <p:tgtEl>
                                          <p:spTgt spid="511038"/>
                                        </p:tgtEl>
                                        <p:attrNameLst>
                                          <p:attrName>style.visibility</p:attrName>
                                        </p:attrNameLst>
                                      </p:cBhvr>
                                      <p:to>
                                        <p:strVal val="visible"/>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nodeType="clickEffect">
                                  <p:stCondLst>
                                    <p:cond delay="0"/>
                                  </p:stCondLst>
                                  <p:childTnLst>
                                    <p:set>
                                      <p:cBhvr>
                                        <p:cTn id="108" dur="1" fill="hold">
                                          <p:stCondLst>
                                            <p:cond delay="0"/>
                                          </p:stCondLst>
                                        </p:cTn>
                                        <p:tgtEl>
                                          <p:spTgt spid="511039"/>
                                        </p:tgtEl>
                                        <p:attrNameLst>
                                          <p:attrName>style.visibility</p:attrName>
                                        </p:attrNameLst>
                                      </p:cBhvr>
                                      <p:to>
                                        <p:strVal val="visible"/>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ntr" presetSubtype="0" fill="hold" nodeType="clickEffect">
                                  <p:stCondLst>
                                    <p:cond delay="0"/>
                                  </p:stCondLst>
                                  <p:childTnLst>
                                    <p:set>
                                      <p:cBhvr>
                                        <p:cTn id="112" dur="1" fill="hold">
                                          <p:stCondLst>
                                            <p:cond delay="0"/>
                                          </p:stCondLst>
                                        </p:cTn>
                                        <p:tgtEl>
                                          <p:spTgt spid="511040"/>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ntr" presetSubtype="0" fill="hold" nodeType="clickEffect">
                                  <p:stCondLst>
                                    <p:cond delay="0"/>
                                  </p:stCondLst>
                                  <p:childTnLst>
                                    <p:set>
                                      <p:cBhvr>
                                        <p:cTn id="116" dur="1" fill="hold">
                                          <p:stCondLst>
                                            <p:cond delay="0"/>
                                          </p:stCondLst>
                                        </p:cTn>
                                        <p:tgtEl>
                                          <p:spTgt spid="511041"/>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nodeType="clickEffect">
                                  <p:stCondLst>
                                    <p:cond delay="0"/>
                                  </p:stCondLst>
                                  <p:childTnLst>
                                    <p:set>
                                      <p:cBhvr>
                                        <p:cTn id="120" dur="1" fill="hold">
                                          <p:stCondLst>
                                            <p:cond delay="0"/>
                                          </p:stCondLst>
                                        </p:cTn>
                                        <p:tgtEl>
                                          <p:spTgt spid="511042"/>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nodeType="clickEffect">
                                  <p:stCondLst>
                                    <p:cond delay="0"/>
                                  </p:stCondLst>
                                  <p:childTnLst>
                                    <p:set>
                                      <p:cBhvr>
                                        <p:cTn id="124" dur="1" fill="hold">
                                          <p:stCondLst>
                                            <p:cond delay="0"/>
                                          </p:stCondLst>
                                        </p:cTn>
                                        <p:tgtEl>
                                          <p:spTgt spid="511043"/>
                                        </p:tgtEl>
                                        <p:attrNameLst>
                                          <p:attrName>style.visibility</p:attrName>
                                        </p:attrNameLst>
                                      </p:cBhvr>
                                      <p:to>
                                        <p:strVal val="visible"/>
                                      </p:to>
                                    </p:se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 presetClass="entr" presetSubtype="0" fill="hold" nodeType="clickEffect">
                                  <p:stCondLst>
                                    <p:cond delay="0"/>
                                  </p:stCondLst>
                                  <p:childTnLst>
                                    <p:set>
                                      <p:cBhvr>
                                        <p:cTn id="128" dur="1" fill="hold">
                                          <p:stCondLst>
                                            <p:cond delay="0"/>
                                          </p:stCondLst>
                                        </p:cTn>
                                        <p:tgtEl>
                                          <p:spTgt spid="511044"/>
                                        </p:tgtEl>
                                        <p:attrNameLst>
                                          <p:attrName>style.visibility</p:attrName>
                                        </p:attrNameLst>
                                      </p:cBhvr>
                                      <p:to>
                                        <p:strVal val="visible"/>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ntr" presetSubtype="0" fill="hold" nodeType="clickEffect">
                                  <p:stCondLst>
                                    <p:cond delay="0"/>
                                  </p:stCondLst>
                                  <p:childTnLst>
                                    <p:set>
                                      <p:cBhvr>
                                        <p:cTn id="132" dur="1" fill="hold">
                                          <p:stCondLst>
                                            <p:cond delay="0"/>
                                          </p:stCondLst>
                                        </p:cTn>
                                        <p:tgtEl>
                                          <p:spTgt spid="5110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02" name="Picture 2" descr="wb_05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03" name="Picture 3" descr="wb_04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04" name="Picture 4" descr="wb_0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05" name="Picture 5" descr="wb_04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06" name="Picture 6" descr="wb_04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07" name="Picture 7" descr="wb_04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08" name="Picture 8" descr="wb_03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09" name="Picture 9" descr="wb_03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10" name="Picture 10" descr="wb_03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11" name="Picture 11" descr="wb_03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12" name="Picture 12" descr="wb_03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13" name="Picture 13" descr="wb_02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14" name="Picture 14" descr="wb_027"/>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15" name="Picture 15" descr="wb_025"/>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16" name="Picture 16" descr="wb_023"/>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17" name="Picture 17" descr="wb_021"/>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18" name="Picture 18" descr="wb_019"/>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19" name="Picture 19" descr="wb_017"/>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20" name="Picture 20" descr="wb_015"/>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21" name="Picture 21" descr="wb_013"/>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22" name="Picture 22" descr="wb_011"/>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23" name="Picture 23" descr="wb_009"/>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24" name="Picture 24" descr="wb_007"/>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25" name="Picture 25" descr="wb_005"/>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26" name="Picture 26" descr="wb_003"/>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pic>
        <p:nvPicPr>
          <p:cNvPr id="512027" name="Picture 27" descr="wb_001"/>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2513013" y="227013"/>
            <a:ext cx="6399212" cy="6399212"/>
          </a:xfrm>
          <a:prstGeom prst="rect">
            <a:avLst/>
          </a:prstGeom>
          <a:noFill/>
          <a:extLst>
            <a:ext uri="{909E8E84-426E-40DD-AFC4-6F175D3DCCD1}">
              <a14:hiddenFill xmlns:a14="http://schemas.microsoft.com/office/drawing/2010/main">
                <a:solidFill>
                  <a:srgbClr val="FFFFFF"/>
                </a:solidFill>
              </a14:hiddenFill>
            </a:ext>
          </a:extLst>
        </p:spPr>
      </p:pic>
      <p:sp>
        <p:nvSpPr>
          <p:cNvPr id="512028" name="AutoShape 28"/>
          <p:cNvSpPr>
            <a:spLocks noChangeArrowheads="1"/>
          </p:cNvSpPr>
          <p:nvPr/>
        </p:nvSpPr>
        <p:spPr bwMode="auto">
          <a:xfrm>
            <a:off x="304800" y="6248400"/>
            <a:ext cx="1905000" cy="304800"/>
          </a:xfrm>
          <a:prstGeom prst="parallelogram">
            <a:avLst>
              <a:gd name="adj" fmla="val 15625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29" name="Freeform 29"/>
          <p:cNvSpPr>
            <a:spLocks/>
          </p:cNvSpPr>
          <p:nvPr/>
        </p:nvSpPr>
        <p:spPr bwMode="auto">
          <a:xfrm>
            <a:off x="1828800" y="6477000"/>
            <a:ext cx="609600" cy="330200"/>
          </a:xfrm>
          <a:custGeom>
            <a:avLst/>
            <a:gdLst>
              <a:gd name="T0" fmla="*/ 0 w 384"/>
              <a:gd name="T1" fmla="*/ 96 h 208"/>
              <a:gd name="T2" fmla="*/ 192 w 384"/>
              <a:gd name="T3" fmla="*/ 192 h 208"/>
              <a:gd name="T4" fmla="*/ 384 w 384"/>
              <a:gd name="T5" fmla="*/ 0 h 208"/>
            </a:gdLst>
            <a:ahLst/>
            <a:cxnLst>
              <a:cxn ang="0">
                <a:pos x="T0" y="T1"/>
              </a:cxn>
              <a:cxn ang="0">
                <a:pos x="T2" y="T3"/>
              </a:cxn>
              <a:cxn ang="0">
                <a:pos x="T4" y="T5"/>
              </a:cxn>
            </a:cxnLst>
            <a:rect l="0" t="0" r="r" b="b"/>
            <a:pathLst>
              <a:path w="384" h="208">
                <a:moveTo>
                  <a:pt x="0" y="96"/>
                </a:moveTo>
                <a:cubicBezTo>
                  <a:pt x="64" y="152"/>
                  <a:pt x="128" y="208"/>
                  <a:pt x="192" y="192"/>
                </a:cubicBezTo>
                <a:cubicBezTo>
                  <a:pt x="256" y="176"/>
                  <a:pt x="320" y="88"/>
                  <a:pt x="384" y="0"/>
                </a:cubicBezTo>
              </a:path>
            </a:pathLst>
          </a:custGeom>
          <a:noFill/>
          <a:ln w="9525">
            <a:solidFill>
              <a:schemeClr val="tx1"/>
            </a:solidFill>
            <a:round/>
            <a:headEnd/>
            <a:tailEnd type="stealth" w="lg"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12030" name="Group 30"/>
          <p:cNvGrpSpPr>
            <a:grpSpLocks/>
          </p:cNvGrpSpPr>
          <p:nvPr/>
        </p:nvGrpSpPr>
        <p:grpSpPr bwMode="auto">
          <a:xfrm>
            <a:off x="1066800" y="6273800"/>
            <a:ext cx="441325" cy="161925"/>
            <a:chOff x="672" y="3952"/>
            <a:chExt cx="278" cy="102"/>
          </a:xfrm>
        </p:grpSpPr>
        <p:sp>
          <p:nvSpPr>
            <p:cNvPr id="512031" name="AutoShape 31"/>
            <p:cNvSpPr>
              <a:spLocks noChangeArrowheads="1"/>
            </p:cNvSpPr>
            <p:nvPr/>
          </p:nvSpPr>
          <p:spPr bwMode="auto">
            <a:xfrm>
              <a:off x="672"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32" name="AutoShape 32"/>
            <p:cNvSpPr>
              <a:spLocks noChangeArrowheads="1"/>
            </p:cNvSpPr>
            <p:nvPr/>
          </p:nvSpPr>
          <p:spPr bwMode="auto">
            <a:xfrm>
              <a:off x="864"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33" name="AutoShape 33"/>
            <p:cNvSpPr>
              <a:spLocks noChangeArrowheads="1"/>
            </p:cNvSpPr>
            <p:nvPr/>
          </p:nvSpPr>
          <p:spPr bwMode="auto">
            <a:xfrm>
              <a:off x="809" y="3968"/>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34" name="Group 34"/>
          <p:cNvGrpSpPr>
            <a:grpSpLocks/>
          </p:cNvGrpSpPr>
          <p:nvPr/>
        </p:nvGrpSpPr>
        <p:grpSpPr bwMode="auto">
          <a:xfrm>
            <a:off x="1066800" y="6251575"/>
            <a:ext cx="441325" cy="161925"/>
            <a:chOff x="672" y="3936"/>
            <a:chExt cx="278" cy="102"/>
          </a:xfrm>
        </p:grpSpPr>
        <p:sp>
          <p:nvSpPr>
            <p:cNvPr id="512035" name="AutoShape 35"/>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36" name="AutoShape 36"/>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37" name="AutoShape 37"/>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38" name="Group 38"/>
          <p:cNvGrpSpPr>
            <a:grpSpLocks/>
          </p:cNvGrpSpPr>
          <p:nvPr/>
        </p:nvGrpSpPr>
        <p:grpSpPr bwMode="auto">
          <a:xfrm>
            <a:off x="1068388" y="6234113"/>
            <a:ext cx="441325" cy="161925"/>
            <a:chOff x="672" y="3936"/>
            <a:chExt cx="278" cy="102"/>
          </a:xfrm>
        </p:grpSpPr>
        <p:sp>
          <p:nvSpPr>
            <p:cNvPr id="512039" name="AutoShape 39"/>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40" name="AutoShape 40"/>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41" name="AutoShape 41"/>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42" name="Group 42"/>
          <p:cNvGrpSpPr>
            <a:grpSpLocks/>
          </p:cNvGrpSpPr>
          <p:nvPr/>
        </p:nvGrpSpPr>
        <p:grpSpPr bwMode="auto">
          <a:xfrm>
            <a:off x="1068388" y="6205538"/>
            <a:ext cx="441325" cy="161925"/>
            <a:chOff x="672" y="3936"/>
            <a:chExt cx="278" cy="102"/>
          </a:xfrm>
        </p:grpSpPr>
        <p:sp>
          <p:nvSpPr>
            <p:cNvPr id="512043" name="AutoShape 43"/>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44" name="AutoShape 44"/>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45" name="AutoShape 45"/>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46" name="Group 46"/>
          <p:cNvGrpSpPr>
            <a:grpSpLocks/>
          </p:cNvGrpSpPr>
          <p:nvPr/>
        </p:nvGrpSpPr>
        <p:grpSpPr bwMode="auto">
          <a:xfrm>
            <a:off x="1068388" y="6169025"/>
            <a:ext cx="441325" cy="161925"/>
            <a:chOff x="672" y="3936"/>
            <a:chExt cx="278" cy="102"/>
          </a:xfrm>
        </p:grpSpPr>
        <p:sp>
          <p:nvSpPr>
            <p:cNvPr id="512047" name="AutoShape 47"/>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48" name="AutoShape 48"/>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49" name="AutoShape 49"/>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50" name="Group 50"/>
          <p:cNvGrpSpPr>
            <a:grpSpLocks/>
          </p:cNvGrpSpPr>
          <p:nvPr/>
        </p:nvGrpSpPr>
        <p:grpSpPr bwMode="auto">
          <a:xfrm>
            <a:off x="1068388" y="6115050"/>
            <a:ext cx="441325" cy="161925"/>
            <a:chOff x="672" y="3936"/>
            <a:chExt cx="278" cy="102"/>
          </a:xfrm>
        </p:grpSpPr>
        <p:sp>
          <p:nvSpPr>
            <p:cNvPr id="512051" name="AutoShape 51"/>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52" name="AutoShape 52"/>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53" name="AutoShape 53"/>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54" name="Group 54"/>
          <p:cNvGrpSpPr>
            <a:grpSpLocks/>
          </p:cNvGrpSpPr>
          <p:nvPr/>
        </p:nvGrpSpPr>
        <p:grpSpPr bwMode="auto">
          <a:xfrm>
            <a:off x="1068388" y="6032500"/>
            <a:ext cx="441325" cy="161925"/>
            <a:chOff x="672" y="3936"/>
            <a:chExt cx="278" cy="102"/>
          </a:xfrm>
        </p:grpSpPr>
        <p:sp>
          <p:nvSpPr>
            <p:cNvPr id="512055" name="AutoShape 55"/>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56" name="AutoShape 56"/>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57" name="AutoShape 57"/>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58" name="Group 58"/>
          <p:cNvGrpSpPr>
            <a:grpSpLocks/>
          </p:cNvGrpSpPr>
          <p:nvPr/>
        </p:nvGrpSpPr>
        <p:grpSpPr bwMode="auto">
          <a:xfrm>
            <a:off x="1068388" y="5913438"/>
            <a:ext cx="441325" cy="161925"/>
            <a:chOff x="672" y="3936"/>
            <a:chExt cx="278" cy="102"/>
          </a:xfrm>
        </p:grpSpPr>
        <p:sp>
          <p:nvSpPr>
            <p:cNvPr id="512059" name="AutoShape 59"/>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60" name="AutoShape 60"/>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61" name="AutoShape 61"/>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62" name="Group 62"/>
          <p:cNvGrpSpPr>
            <a:grpSpLocks/>
          </p:cNvGrpSpPr>
          <p:nvPr/>
        </p:nvGrpSpPr>
        <p:grpSpPr bwMode="auto">
          <a:xfrm>
            <a:off x="1068388" y="5740400"/>
            <a:ext cx="441325" cy="161925"/>
            <a:chOff x="672" y="3936"/>
            <a:chExt cx="278" cy="102"/>
          </a:xfrm>
        </p:grpSpPr>
        <p:sp>
          <p:nvSpPr>
            <p:cNvPr id="512063" name="AutoShape 63"/>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64" name="AutoShape 64"/>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65" name="AutoShape 65"/>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66" name="Group 66"/>
          <p:cNvGrpSpPr>
            <a:grpSpLocks/>
          </p:cNvGrpSpPr>
          <p:nvPr/>
        </p:nvGrpSpPr>
        <p:grpSpPr bwMode="auto">
          <a:xfrm>
            <a:off x="1068388" y="5492750"/>
            <a:ext cx="441325" cy="161925"/>
            <a:chOff x="672" y="3936"/>
            <a:chExt cx="278" cy="102"/>
          </a:xfrm>
        </p:grpSpPr>
        <p:sp>
          <p:nvSpPr>
            <p:cNvPr id="512067" name="AutoShape 67"/>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68" name="AutoShape 68"/>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69" name="AutoShape 69"/>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70" name="Group 70"/>
          <p:cNvGrpSpPr>
            <a:grpSpLocks/>
          </p:cNvGrpSpPr>
          <p:nvPr/>
        </p:nvGrpSpPr>
        <p:grpSpPr bwMode="auto">
          <a:xfrm>
            <a:off x="1068388" y="5137150"/>
            <a:ext cx="441325" cy="161925"/>
            <a:chOff x="672" y="3936"/>
            <a:chExt cx="278" cy="102"/>
          </a:xfrm>
        </p:grpSpPr>
        <p:sp>
          <p:nvSpPr>
            <p:cNvPr id="512071" name="AutoShape 71"/>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72" name="AutoShape 72"/>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73" name="AutoShape 73"/>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74" name="Group 74"/>
          <p:cNvGrpSpPr>
            <a:grpSpLocks/>
          </p:cNvGrpSpPr>
          <p:nvPr/>
        </p:nvGrpSpPr>
        <p:grpSpPr bwMode="auto">
          <a:xfrm>
            <a:off x="1068388" y="4633913"/>
            <a:ext cx="441325" cy="161925"/>
            <a:chOff x="672" y="3936"/>
            <a:chExt cx="278" cy="102"/>
          </a:xfrm>
        </p:grpSpPr>
        <p:sp>
          <p:nvSpPr>
            <p:cNvPr id="512075" name="AutoShape 75"/>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76" name="AutoShape 76"/>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77" name="AutoShape 77"/>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78" name="Group 78"/>
          <p:cNvGrpSpPr>
            <a:grpSpLocks/>
          </p:cNvGrpSpPr>
          <p:nvPr/>
        </p:nvGrpSpPr>
        <p:grpSpPr bwMode="auto">
          <a:xfrm>
            <a:off x="1068388" y="3902075"/>
            <a:ext cx="441325" cy="161925"/>
            <a:chOff x="672" y="3936"/>
            <a:chExt cx="278" cy="102"/>
          </a:xfrm>
        </p:grpSpPr>
        <p:sp>
          <p:nvSpPr>
            <p:cNvPr id="512079" name="AutoShape 79"/>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80" name="AutoShape 80"/>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81" name="AutoShape 81"/>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82" name="Group 82"/>
          <p:cNvGrpSpPr>
            <a:grpSpLocks/>
          </p:cNvGrpSpPr>
          <p:nvPr/>
        </p:nvGrpSpPr>
        <p:grpSpPr bwMode="auto">
          <a:xfrm>
            <a:off x="1068388" y="2841625"/>
            <a:ext cx="441325" cy="161925"/>
            <a:chOff x="672" y="3936"/>
            <a:chExt cx="278" cy="102"/>
          </a:xfrm>
        </p:grpSpPr>
        <p:sp>
          <p:nvSpPr>
            <p:cNvPr id="512083" name="AutoShape 83"/>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84" name="AutoShape 84"/>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85" name="AutoShape 85"/>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2086" name="Group 86"/>
          <p:cNvGrpSpPr>
            <a:grpSpLocks/>
          </p:cNvGrpSpPr>
          <p:nvPr/>
        </p:nvGrpSpPr>
        <p:grpSpPr bwMode="auto">
          <a:xfrm>
            <a:off x="1068388" y="1323975"/>
            <a:ext cx="441325" cy="161925"/>
            <a:chOff x="672" y="3936"/>
            <a:chExt cx="278" cy="102"/>
          </a:xfrm>
        </p:grpSpPr>
        <p:sp>
          <p:nvSpPr>
            <p:cNvPr id="512087" name="AutoShape 87"/>
            <p:cNvSpPr>
              <a:spLocks noChangeArrowheads="1"/>
            </p:cNvSpPr>
            <p:nvPr/>
          </p:nvSpPr>
          <p:spPr bwMode="auto">
            <a:xfrm>
              <a:off x="672"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88" name="AutoShape 88"/>
            <p:cNvSpPr>
              <a:spLocks noChangeArrowheads="1"/>
            </p:cNvSpPr>
            <p:nvPr/>
          </p:nvSpPr>
          <p:spPr bwMode="auto">
            <a:xfrm>
              <a:off x="864" y="3936"/>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089" name="AutoShape 89"/>
            <p:cNvSpPr>
              <a:spLocks noChangeArrowheads="1"/>
            </p:cNvSpPr>
            <p:nvPr/>
          </p:nvSpPr>
          <p:spPr bwMode="auto">
            <a:xfrm>
              <a:off x="809" y="3952"/>
              <a:ext cx="86" cy="86"/>
            </a:xfrm>
            <a:prstGeom prst="sun">
              <a:avLst>
                <a:gd name="adj" fmla="val 2500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12090" name="Rectangle 90"/>
          <p:cNvSpPr>
            <a:spLocks noChangeArrowheads="1"/>
          </p:cNvSpPr>
          <p:nvPr/>
        </p:nvSpPr>
        <p:spPr bwMode="auto">
          <a:xfrm>
            <a:off x="2513013" y="227013"/>
            <a:ext cx="6399212" cy="639921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1202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1203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xit" presetSubtype="0" fill="hold" nodeType="clickEffect">
                                  <p:stCondLst>
                                    <p:cond delay="0"/>
                                  </p:stCondLst>
                                  <p:childTnLst>
                                    <p:set>
                                      <p:cBhvr>
                                        <p:cTn id="12" dur="1" fill="hold">
                                          <p:stCondLst>
                                            <p:cond delay="0"/>
                                          </p:stCondLst>
                                        </p:cTn>
                                        <p:tgtEl>
                                          <p:spTgt spid="512027"/>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512030"/>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51203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1202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nodeType="clickEffect">
                                  <p:stCondLst>
                                    <p:cond delay="0"/>
                                  </p:stCondLst>
                                  <p:childTnLst>
                                    <p:set>
                                      <p:cBhvr>
                                        <p:cTn id="22" dur="1" fill="hold">
                                          <p:stCondLst>
                                            <p:cond delay="0"/>
                                          </p:stCondLst>
                                        </p:cTn>
                                        <p:tgtEl>
                                          <p:spTgt spid="512026"/>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512034"/>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5120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12025"/>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nodeType="clickEffect">
                                  <p:stCondLst>
                                    <p:cond delay="0"/>
                                  </p:stCondLst>
                                  <p:childTnLst>
                                    <p:set>
                                      <p:cBhvr>
                                        <p:cTn id="32" dur="1" fill="hold">
                                          <p:stCondLst>
                                            <p:cond delay="0"/>
                                          </p:stCondLst>
                                        </p:cTn>
                                        <p:tgtEl>
                                          <p:spTgt spid="512025"/>
                                        </p:tgtEl>
                                        <p:attrNameLst>
                                          <p:attrName>style.visibility</p:attrName>
                                        </p:attrNameLst>
                                      </p:cBhvr>
                                      <p:to>
                                        <p:strVal val="hidden"/>
                                      </p:to>
                                    </p:set>
                                  </p:childTnLst>
                                </p:cTn>
                              </p:par>
                              <p:par>
                                <p:cTn id="33" presetID="1" presetClass="exit" presetSubtype="0" fill="hold" nodeType="withEffect">
                                  <p:stCondLst>
                                    <p:cond delay="0"/>
                                  </p:stCondLst>
                                  <p:childTnLst>
                                    <p:set>
                                      <p:cBhvr>
                                        <p:cTn id="34" dur="1" fill="hold">
                                          <p:stCondLst>
                                            <p:cond delay="0"/>
                                          </p:stCondLst>
                                        </p:cTn>
                                        <p:tgtEl>
                                          <p:spTgt spid="512038"/>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512042"/>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202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nodeType="clickEffect">
                                  <p:stCondLst>
                                    <p:cond delay="0"/>
                                  </p:stCondLst>
                                  <p:childTnLst>
                                    <p:set>
                                      <p:cBhvr>
                                        <p:cTn id="42" dur="1" fill="hold">
                                          <p:stCondLst>
                                            <p:cond delay="0"/>
                                          </p:stCondLst>
                                        </p:cTn>
                                        <p:tgtEl>
                                          <p:spTgt spid="512024"/>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512042"/>
                                        </p:tgtEl>
                                        <p:attrNameLst>
                                          <p:attrName>style.visibility</p:attrName>
                                        </p:attrNameLst>
                                      </p:cBhvr>
                                      <p:to>
                                        <p:strVal val="hidden"/>
                                      </p:to>
                                    </p:set>
                                  </p:childTnLst>
                                </p:cTn>
                              </p:par>
                              <p:par>
                                <p:cTn id="45" presetID="1" presetClass="entr" presetSubtype="0" fill="hold" nodeType="withEffect">
                                  <p:stCondLst>
                                    <p:cond delay="0"/>
                                  </p:stCondLst>
                                  <p:childTnLst>
                                    <p:set>
                                      <p:cBhvr>
                                        <p:cTn id="46" dur="1" fill="hold">
                                          <p:stCondLst>
                                            <p:cond delay="0"/>
                                          </p:stCondLst>
                                        </p:cTn>
                                        <p:tgtEl>
                                          <p:spTgt spid="512046"/>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512023"/>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xit" presetSubtype="0" fill="hold" nodeType="clickEffect">
                                  <p:stCondLst>
                                    <p:cond delay="0"/>
                                  </p:stCondLst>
                                  <p:childTnLst>
                                    <p:set>
                                      <p:cBhvr>
                                        <p:cTn id="52" dur="1" fill="hold">
                                          <p:stCondLst>
                                            <p:cond delay="0"/>
                                          </p:stCondLst>
                                        </p:cTn>
                                        <p:tgtEl>
                                          <p:spTgt spid="512023"/>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512046"/>
                                        </p:tgtEl>
                                        <p:attrNameLst>
                                          <p:attrName>style.visibility</p:attrName>
                                        </p:attrNameLst>
                                      </p:cBhvr>
                                      <p:to>
                                        <p:strVal val="hidden"/>
                                      </p:to>
                                    </p:set>
                                  </p:childTnLst>
                                </p:cTn>
                              </p:par>
                              <p:par>
                                <p:cTn id="55" presetID="1" presetClass="entr" presetSubtype="0" fill="hold" nodeType="withEffect">
                                  <p:stCondLst>
                                    <p:cond delay="0"/>
                                  </p:stCondLst>
                                  <p:childTnLst>
                                    <p:set>
                                      <p:cBhvr>
                                        <p:cTn id="56" dur="1" fill="hold">
                                          <p:stCondLst>
                                            <p:cond delay="0"/>
                                          </p:stCondLst>
                                        </p:cTn>
                                        <p:tgtEl>
                                          <p:spTgt spid="512050"/>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512022"/>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xit" presetSubtype="0" fill="hold" nodeType="clickEffect">
                                  <p:stCondLst>
                                    <p:cond delay="0"/>
                                  </p:stCondLst>
                                  <p:childTnLst>
                                    <p:set>
                                      <p:cBhvr>
                                        <p:cTn id="62" dur="1" fill="hold">
                                          <p:stCondLst>
                                            <p:cond delay="0"/>
                                          </p:stCondLst>
                                        </p:cTn>
                                        <p:tgtEl>
                                          <p:spTgt spid="512022"/>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512050"/>
                                        </p:tgtEl>
                                        <p:attrNameLst>
                                          <p:attrName>style.visibility</p:attrName>
                                        </p:attrNameLst>
                                      </p:cBhvr>
                                      <p:to>
                                        <p:strVal val="hidden"/>
                                      </p:to>
                                    </p:set>
                                  </p:childTnLst>
                                </p:cTn>
                              </p:par>
                              <p:par>
                                <p:cTn id="65" presetID="1" presetClass="entr" presetSubtype="0" fill="hold" nodeType="withEffect">
                                  <p:stCondLst>
                                    <p:cond delay="0"/>
                                  </p:stCondLst>
                                  <p:childTnLst>
                                    <p:set>
                                      <p:cBhvr>
                                        <p:cTn id="66" dur="1" fill="hold">
                                          <p:stCondLst>
                                            <p:cond delay="0"/>
                                          </p:stCondLst>
                                        </p:cTn>
                                        <p:tgtEl>
                                          <p:spTgt spid="512054"/>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512021"/>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nodeType="clickEffect">
                                  <p:stCondLst>
                                    <p:cond delay="0"/>
                                  </p:stCondLst>
                                  <p:childTnLst>
                                    <p:set>
                                      <p:cBhvr>
                                        <p:cTn id="72" dur="1" fill="hold">
                                          <p:stCondLst>
                                            <p:cond delay="0"/>
                                          </p:stCondLst>
                                        </p:cTn>
                                        <p:tgtEl>
                                          <p:spTgt spid="512021"/>
                                        </p:tgtEl>
                                        <p:attrNameLst>
                                          <p:attrName>style.visibility</p:attrName>
                                        </p:attrNameLst>
                                      </p:cBhvr>
                                      <p:to>
                                        <p:strVal val="hidden"/>
                                      </p:to>
                                    </p:set>
                                  </p:childTnLst>
                                </p:cTn>
                              </p:par>
                              <p:par>
                                <p:cTn id="73" presetID="1" presetClass="exit" presetSubtype="0" fill="hold" nodeType="withEffect">
                                  <p:stCondLst>
                                    <p:cond delay="0"/>
                                  </p:stCondLst>
                                  <p:childTnLst>
                                    <p:set>
                                      <p:cBhvr>
                                        <p:cTn id="74" dur="1" fill="hold">
                                          <p:stCondLst>
                                            <p:cond delay="0"/>
                                          </p:stCondLst>
                                        </p:cTn>
                                        <p:tgtEl>
                                          <p:spTgt spid="512054"/>
                                        </p:tgtEl>
                                        <p:attrNameLst>
                                          <p:attrName>style.visibility</p:attrName>
                                        </p:attrNameLst>
                                      </p:cBhvr>
                                      <p:to>
                                        <p:strVal val="hidden"/>
                                      </p:to>
                                    </p:set>
                                  </p:childTnLst>
                                </p:cTn>
                              </p:par>
                              <p:par>
                                <p:cTn id="75" presetID="1" presetClass="entr" presetSubtype="0" fill="hold" nodeType="withEffect">
                                  <p:stCondLst>
                                    <p:cond delay="0"/>
                                  </p:stCondLst>
                                  <p:childTnLst>
                                    <p:set>
                                      <p:cBhvr>
                                        <p:cTn id="76" dur="1" fill="hold">
                                          <p:stCondLst>
                                            <p:cond delay="0"/>
                                          </p:stCondLst>
                                        </p:cTn>
                                        <p:tgtEl>
                                          <p:spTgt spid="512058"/>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512020"/>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xit" presetSubtype="0" fill="hold" nodeType="clickEffect">
                                  <p:stCondLst>
                                    <p:cond delay="0"/>
                                  </p:stCondLst>
                                  <p:childTnLst>
                                    <p:set>
                                      <p:cBhvr>
                                        <p:cTn id="82" dur="1" fill="hold">
                                          <p:stCondLst>
                                            <p:cond delay="0"/>
                                          </p:stCondLst>
                                        </p:cTn>
                                        <p:tgtEl>
                                          <p:spTgt spid="512020"/>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512058"/>
                                        </p:tgtEl>
                                        <p:attrNameLst>
                                          <p:attrName>style.visibility</p:attrName>
                                        </p:attrNameLst>
                                      </p:cBhvr>
                                      <p:to>
                                        <p:strVal val="hidden"/>
                                      </p:to>
                                    </p:set>
                                  </p:childTnLst>
                                </p:cTn>
                              </p:par>
                              <p:par>
                                <p:cTn id="85" presetID="1" presetClass="entr" presetSubtype="0" fill="hold" nodeType="withEffect">
                                  <p:stCondLst>
                                    <p:cond delay="0"/>
                                  </p:stCondLst>
                                  <p:childTnLst>
                                    <p:set>
                                      <p:cBhvr>
                                        <p:cTn id="86" dur="1" fill="hold">
                                          <p:stCondLst>
                                            <p:cond delay="0"/>
                                          </p:stCondLst>
                                        </p:cTn>
                                        <p:tgtEl>
                                          <p:spTgt spid="512062"/>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512019"/>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xit" presetSubtype="0" fill="hold" nodeType="clickEffect">
                                  <p:stCondLst>
                                    <p:cond delay="0"/>
                                  </p:stCondLst>
                                  <p:childTnLst>
                                    <p:set>
                                      <p:cBhvr>
                                        <p:cTn id="92" dur="1" fill="hold">
                                          <p:stCondLst>
                                            <p:cond delay="0"/>
                                          </p:stCondLst>
                                        </p:cTn>
                                        <p:tgtEl>
                                          <p:spTgt spid="512019"/>
                                        </p:tgtEl>
                                        <p:attrNameLst>
                                          <p:attrName>style.visibility</p:attrName>
                                        </p:attrNameLst>
                                      </p:cBhvr>
                                      <p:to>
                                        <p:strVal val="hidden"/>
                                      </p:to>
                                    </p:set>
                                  </p:childTnLst>
                                </p:cTn>
                              </p:par>
                              <p:par>
                                <p:cTn id="93" presetID="1" presetClass="exit" presetSubtype="0" fill="hold" nodeType="withEffect">
                                  <p:stCondLst>
                                    <p:cond delay="0"/>
                                  </p:stCondLst>
                                  <p:childTnLst>
                                    <p:set>
                                      <p:cBhvr>
                                        <p:cTn id="94" dur="1" fill="hold">
                                          <p:stCondLst>
                                            <p:cond delay="0"/>
                                          </p:stCondLst>
                                        </p:cTn>
                                        <p:tgtEl>
                                          <p:spTgt spid="512062"/>
                                        </p:tgtEl>
                                        <p:attrNameLst>
                                          <p:attrName>style.visibility</p:attrName>
                                        </p:attrNameLst>
                                      </p:cBhvr>
                                      <p:to>
                                        <p:strVal val="hidden"/>
                                      </p:to>
                                    </p:set>
                                  </p:childTnLst>
                                </p:cTn>
                              </p:par>
                              <p:par>
                                <p:cTn id="95" presetID="1" presetClass="entr" presetSubtype="0" fill="hold" nodeType="withEffect">
                                  <p:stCondLst>
                                    <p:cond delay="0"/>
                                  </p:stCondLst>
                                  <p:childTnLst>
                                    <p:set>
                                      <p:cBhvr>
                                        <p:cTn id="96" dur="1" fill="hold">
                                          <p:stCondLst>
                                            <p:cond delay="0"/>
                                          </p:stCondLst>
                                        </p:cTn>
                                        <p:tgtEl>
                                          <p:spTgt spid="512066"/>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512018"/>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xit" presetSubtype="0" fill="hold" nodeType="clickEffect">
                                  <p:stCondLst>
                                    <p:cond delay="0"/>
                                  </p:stCondLst>
                                  <p:childTnLst>
                                    <p:set>
                                      <p:cBhvr>
                                        <p:cTn id="102" dur="1" fill="hold">
                                          <p:stCondLst>
                                            <p:cond delay="0"/>
                                          </p:stCondLst>
                                        </p:cTn>
                                        <p:tgtEl>
                                          <p:spTgt spid="512018"/>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512066"/>
                                        </p:tgtEl>
                                        <p:attrNameLst>
                                          <p:attrName>style.visibility</p:attrName>
                                        </p:attrNameLst>
                                      </p:cBhvr>
                                      <p:to>
                                        <p:strVal val="hidden"/>
                                      </p:to>
                                    </p:set>
                                  </p:childTnLst>
                                </p:cTn>
                              </p:par>
                              <p:par>
                                <p:cTn id="105" presetID="1" presetClass="entr" presetSubtype="0" fill="hold" nodeType="withEffect">
                                  <p:stCondLst>
                                    <p:cond delay="0"/>
                                  </p:stCondLst>
                                  <p:childTnLst>
                                    <p:set>
                                      <p:cBhvr>
                                        <p:cTn id="106" dur="1" fill="hold">
                                          <p:stCondLst>
                                            <p:cond delay="0"/>
                                          </p:stCondLst>
                                        </p:cTn>
                                        <p:tgtEl>
                                          <p:spTgt spid="512070"/>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512017"/>
                                        </p:tgtEl>
                                        <p:attrNameLst>
                                          <p:attrName>style.visibility</p:attrName>
                                        </p:attrNameLst>
                                      </p:cBhvr>
                                      <p:to>
                                        <p:strVal val="visible"/>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xit" presetSubtype="0" fill="hold" nodeType="clickEffect">
                                  <p:stCondLst>
                                    <p:cond delay="0"/>
                                  </p:stCondLst>
                                  <p:childTnLst>
                                    <p:set>
                                      <p:cBhvr>
                                        <p:cTn id="112" dur="1" fill="hold">
                                          <p:stCondLst>
                                            <p:cond delay="0"/>
                                          </p:stCondLst>
                                        </p:cTn>
                                        <p:tgtEl>
                                          <p:spTgt spid="512017"/>
                                        </p:tgtEl>
                                        <p:attrNameLst>
                                          <p:attrName>style.visibility</p:attrName>
                                        </p:attrNameLst>
                                      </p:cBhvr>
                                      <p:to>
                                        <p:strVal val="hidden"/>
                                      </p:to>
                                    </p:set>
                                  </p:childTnLst>
                                </p:cTn>
                              </p:par>
                              <p:par>
                                <p:cTn id="113" presetID="1" presetClass="exit" presetSubtype="0" fill="hold" nodeType="withEffect">
                                  <p:stCondLst>
                                    <p:cond delay="0"/>
                                  </p:stCondLst>
                                  <p:childTnLst>
                                    <p:set>
                                      <p:cBhvr>
                                        <p:cTn id="114" dur="1" fill="hold">
                                          <p:stCondLst>
                                            <p:cond delay="0"/>
                                          </p:stCondLst>
                                        </p:cTn>
                                        <p:tgtEl>
                                          <p:spTgt spid="512070"/>
                                        </p:tgtEl>
                                        <p:attrNameLst>
                                          <p:attrName>style.visibility</p:attrName>
                                        </p:attrNameLst>
                                      </p:cBhvr>
                                      <p:to>
                                        <p:strVal val="hidden"/>
                                      </p:to>
                                    </p:set>
                                  </p:childTnLst>
                                </p:cTn>
                              </p:par>
                              <p:par>
                                <p:cTn id="115" presetID="1" presetClass="entr" presetSubtype="0" fill="hold" nodeType="withEffect">
                                  <p:stCondLst>
                                    <p:cond delay="0"/>
                                  </p:stCondLst>
                                  <p:childTnLst>
                                    <p:set>
                                      <p:cBhvr>
                                        <p:cTn id="116" dur="1" fill="hold">
                                          <p:stCondLst>
                                            <p:cond delay="0"/>
                                          </p:stCondLst>
                                        </p:cTn>
                                        <p:tgtEl>
                                          <p:spTgt spid="512074"/>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512016"/>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xit" presetSubtype="0" fill="hold" nodeType="clickEffect">
                                  <p:stCondLst>
                                    <p:cond delay="0"/>
                                  </p:stCondLst>
                                  <p:childTnLst>
                                    <p:set>
                                      <p:cBhvr>
                                        <p:cTn id="122" dur="1" fill="hold">
                                          <p:stCondLst>
                                            <p:cond delay="0"/>
                                          </p:stCondLst>
                                        </p:cTn>
                                        <p:tgtEl>
                                          <p:spTgt spid="512016"/>
                                        </p:tgtEl>
                                        <p:attrNameLst>
                                          <p:attrName>style.visibility</p:attrName>
                                        </p:attrNameLst>
                                      </p:cBhvr>
                                      <p:to>
                                        <p:strVal val="hidden"/>
                                      </p:to>
                                    </p:set>
                                  </p:childTnLst>
                                </p:cTn>
                              </p:par>
                              <p:par>
                                <p:cTn id="123" presetID="1" presetClass="exit" presetSubtype="0" fill="hold" nodeType="withEffect">
                                  <p:stCondLst>
                                    <p:cond delay="0"/>
                                  </p:stCondLst>
                                  <p:childTnLst>
                                    <p:set>
                                      <p:cBhvr>
                                        <p:cTn id="124" dur="1" fill="hold">
                                          <p:stCondLst>
                                            <p:cond delay="0"/>
                                          </p:stCondLst>
                                        </p:cTn>
                                        <p:tgtEl>
                                          <p:spTgt spid="512074"/>
                                        </p:tgtEl>
                                        <p:attrNameLst>
                                          <p:attrName>style.visibility</p:attrName>
                                        </p:attrNameLst>
                                      </p:cBhvr>
                                      <p:to>
                                        <p:strVal val="hidden"/>
                                      </p:to>
                                    </p:set>
                                  </p:childTnLst>
                                </p:cTn>
                              </p:par>
                              <p:par>
                                <p:cTn id="125" presetID="1" presetClass="entr" presetSubtype="0" fill="hold" nodeType="withEffect">
                                  <p:stCondLst>
                                    <p:cond delay="0"/>
                                  </p:stCondLst>
                                  <p:childTnLst>
                                    <p:set>
                                      <p:cBhvr>
                                        <p:cTn id="126" dur="1" fill="hold">
                                          <p:stCondLst>
                                            <p:cond delay="0"/>
                                          </p:stCondLst>
                                        </p:cTn>
                                        <p:tgtEl>
                                          <p:spTgt spid="512078"/>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512015"/>
                                        </p:tgtEl>
                                        <p:attrNameLst>
                                          <p:attrName>style.visibility</p:attrName>
                                        </p:attrNameLst>
                                      </p:cBhvr>
                                      <p:to>
                                        <p:strVal val="visible"/>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nodeType="clickEffect">
                                  <p:stCondLst>
                                    <p:cond delay="0"/>
                                  </p:stCondLst>
                                  <p:childTnLst>
                                    <p:set>
                                      <p:cBhvr>
                                        <p:cTn id="132" dur="1" fill="hold">
                                          <p:stCondLst>
                                            <p:cond delay="0"/>
                                          </p:stCondLst>
                                        </p:cTn>
                                        <p:tgtEl>
                                          <p:spTgt spid="512015"/>
                                        </p:tgtEl>
                                        <p:attrNameLst>
                                          <p:attrName>style.visibility</p:attrName>
                                        </p:attrNameLst>
                                      </p:cBhvr>
                                      <p:to>
                                        <p:strVal val="hidden"/>
                                      </p:to>
                                    </p:set>
                                  </p:childTnLst>
                                </p:cTn>
                              </p:par>
                              <p:par>
                                <p:cTn id="133" presetID="1" presetClass="exit" presetSubtype="0" fill="hold" nodeType="withEffect">
                                  <p:stCondLst>
                                    <p:cond delay="0"/>
                                  </p:stCondLst>
                                  <p:childTnLst>
                                    <p:set>
                                      <p:cBhvr>
                                        <p:cTn id="134" dur="1" fill="hold">
                                          <p:stCondLst>
                                            <p:cond delay="0"/>
                                          </p:stCondLst>
                                        </p:cTn>
                                        <p:tgtEl>
                                          <p:spTgt spid="512078"/>
                                        </p:tgtEl>
                                        <p:attrNameLst>
                                          <p:attrName>style.visibility</p:attrName>
                                        </p:attrNameLst>
                                      </p:cBhvr>
                                      <p:to>
                                        <p:strVal val="hidden"/>
                                      </p:to>
                                    </p:set>
                                  </p:childTnLst>
                                </p:cTn>
                              </p:par>
                              <p:par>
                                <p:cTn id="135" presetID="1" presetClass="entr" presetSubtype="0" fill="hold" nodeType="withEffect">
                                  <p:stCondLst>
                                    <p:cond delay="0"/>
                                  </p:stCondLst>
                                  <p:childTnLst>
                                    <p:set>
                                      <p:cBhvr>
                                        <p:cTn id="136" dur="1" fill="hold">
                                          <p:stCondLst>
                                            <p:cond delay="0"/>
                                          </p:stCondLst>
                                        </p:cTn>
                                        <p:tgtEl>
                                          <p:spTgt spid="512082"/>
                                        </p:tgtEl>
                                        <p:attrNameLst>
                                          <p:attrName>style.visibility</p:attrName>
                                        </p:attrNameLst>
                                      </p:cBhvr>
                                      <p:to>
                                        <p:strVal val="visible"/>
                                      </p:to>
                                    </p:set>
                                  </p:childTnLst>
                                </p:cTn>
                              </p:par>
                              <p:par>
                                <p:cTn id="137" presetID="1" presetClass="entr" presetSubtype="0" fill="hold" nodeType="withEffect">
                                  <p:stCondLst>
                                    <p:cond delay="0"/>
                                  </p:stCondLst>
                                  <p:childTnLst>
                                    <p:set>
                                      <p:cBhvr>
                                        <p:cTn id="138" dur="1" fill="hold">
                                          <p:stCondLst>
                                            <p:cond delay="0"/>
                                          </p:stCondLst>
                                        </p:cTn>
                                        <p:tgtEl>
                                          <p:spTgt spid="512014"/>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xit" presetSubtype="0" fill="hold" nodeType="clickEffect">
                                  <p:stCondLst>
                                    <p:cond delay="0"/>
                                  </p:stCondLst>
                                  <p:childTnLst>
                                    <p:set>
                                      <p:cBhvr>
                                        <p:cTn id="142" dur="1" fill="hold">
                                          <p:stCondLst>
                                            <p:cond delay="0"/>
                                          </p:stCondLst>
                                        </p:cTn>
                                        <p:tgtEl>
                                          <p:spTgt spid="512014"/>
                                        </p:tgtEl>
                                        <p:attrNameLst>
                                          <p:attrName>style.visibility</p:attrName>
                                        </p:attrNameLst>
                                      </p:cBhvr>
                                      <p:to>
                                        <p:strVal val="hidden"/>
                                      </p:to>
                                    </p:set>
                                  </p:childTnLst>
                                </p:cTn>
                              </p:par>
                              <p:par>
                                <p:cTn id="143" presetID="1" presetClass="exit" presetSubtype="0" fill="hold" nodeType="withEffect">
                                  <p:stCondLst>
                                    <p:cond delay="0"/>
                                  </p:stCondLst>
                                  <p:childTnLst>
                                    <p:set>
                                      <p:cBhvr>
                                        <p:cTn id="144" dur="1" fill="hold">
                                          <p:stCondLst>
                                            <p:cond delay="0"/>
                                          </p:stCondLst>
                                        </p:cTn>
                                        <p:tgtEl>
                                          <p:spTgt spid="512082"/>
                                        </p:tgtEl>
                                        <p:attrNameLst>
                                          <p:attrName>style.visibility</p:attrName>
                                        </p:attrNameLst>
                                      </p:cBhvr>
                                      <p:to>
                                        <p:strVal val="hidden"/>
                                      </p:to>
                                    </p:set>
                                  </p:childTnLst>
                                </p:cTn>
                              </p:par>
                              <p:par>
                                <p:cTn id="145" presetID="1" presetClass="entr" presetSubtype="0" fill="hold" nodeType="withEffect">
                                  <p:stCondLst>
                                    <p:cond delay="0"/>
                                  </p:stCondLst>
                                  <p:childTnLst>
                                    <p:set>
                                      <p:cBhvr>
                                        <p:cTn id="146" dur="1" fill="hold">
                                          <p:stCondLst>
                                            <p:cond delay="0"/>
                                          </p:stCondLst>
                                        </p:cTn>
                                        <p:tgtEl>
                                          <p:spTgt spid="512086"/>
                                        </p:tgtEl>
                                        <p:attrNameLst>
                                          <p:attrName>style.visibility</p:attrName>
                                        </p:attrNameLst>
                                      </p:cBhvr>
                                      <p:to>
                                        <p:strVal val="visible"/>
                                      </p:to>
                                    </p:set>
                                  </p:childTnLst>
                                </p:cTn>
                              </p:par>
                              <p:par>
                                <p:cTn id="147" presetID="1" presetClass="entr" presetSubtype="0" fill="hold" nodeType="withEffect">
                                  <p:stCondLst>
                                    <p:cond delay="0"/>
                                  </p:stCondLst>
                                  <p:childTnLst>
                                    <p:set>
                                      <p:cBhvr>
                                        <p:cTn id="148" dur="1" fill="hold">
                                          <p:stCondLst>
                                            <p:cond delay="0"/>
                                          </p:stCondLst>
                                        </p:cTn>
                                        <p:tgtEl>
                                          <p:spTgt spid="512013"/>
                                        </p:tgtEl>
                                        <p:attrNameLst>
                                          <p:attrName>style.visibility</p:attrName>
                                        </p:attrNameLst>
                                      </p:cBhvr>
                                      <p:to>
                                        <p:strVal val="visible"/>
                                      </p:to>
                                    </p:se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1" presetClass="exit" presetSubtype="0" fill="hold" nodeType="clickEffect">
                                  <p:stCondLst>
                                    <p:cond delay="0"/>
                                  </p:stCondLst>
                                  <p:childTnLst>
                                    <p:set>
                                      <p:cBhvr>
                                        <p:cTn id="152" dur="1" fill="hold">
                                          <p:stCondLst>
                                            <p:cond delay="0"/>
                                          </p:stCondLst>
                                        </p:cTn>
                                        <p:tgtEl>
                                          <p:spTgt spid="512013"/>
                                        </p:tgtEl>
                                        <p:attrNameLst>
                                          <p:attrName>style.visibility</p:attrName>
                                        </p:attrNameLst>
                                      </p:cBhvr>
                                      <p:to>
                                        <p:strVal val="hidden"/>
                                      </p:to>
                                    </p:set>
                                  </p:childTnLst>
                                </p:cTn>
                              </p:par>
                              <p:par>
                                <p:cTn id="153" presetID="1" presetClass="exit" presetSubtype="0" fill="hold" nodeType="withEffect">
                                  <p:stCondLst>
                                    <p:cond delay="0"/>
                                  </p:stCondLst>
                                  <p:childTnLst>
                                    <p:set>
                                      <p:cBhvr>
                                        <p:cTn id="154" dur="1" fill="hold">
                                          <p:stCondLst>
                                            <p:cond delay="0"/>
                                          </p:stCondLst>
                                        </p:cTn>
                                        <p:tgtEl>
                                          <p:spTgt spid="512086"/>
                                        </p:tgtEl>
                                        <p:attrNameLst>
                                          <p:attrName>style.visibility</p:attrName>
                                        </p:attrNameLst>
                                      </p:cBhvr>
                                      <p:to>
                                        <p:strVal val="hidden"/>
                                      </p:to>
                                    </p:set>
                                  </p:childTnLst>
                                </p:cTn>
                              </p:par>
                              <p:par>
                                <p:cTn id="155" presetID="1" presetClass="entr" presetSubtype="0" fill="hold" nodeType="withEffect">
                                  <p:stCondLst>
                                    <p:cond delay="0"/>
                                  </p:stCondLst>
                                  <p:childTnLst>
                                    <p:set>
                                      <p:cBhvr>
                                        <p:cTn id="156" dur="1" fill="hold">
                                          <p:stCondLst>
                                            <p:cond delay="0"/>
                                          </p:stCondLst>
                                        </p:cTn>
                                        <p:tgtEl>
                                          <p:spTgt spid="512012"/>
                                        </p:tgtEl>
                                        <p:attrNameLst>
                                          <p:attrName>style.visibility</p:attrName>
                                        </p:attrNameLst>
                                      </p:cBhvr>
                                      <p:to>
                                        <p:strVal val="visible"/>
                                      </p:to>
                                    </p:se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1" presetClass="exit" presetSubtype="0" fill="hold" nodeType="clickEffect">
                                  <p:stCondLst>
                                    <p:cond delay="0"/>
                                  </p:stCondLst>
                                  <p:childTnLst>
                                    <p:set>
                                      <p:cBhvr>
                                        <p:cTn id="160" dur="1" fill="hold">
                                          <p:stCondLst>
                                            <p:cond delay="0"/>
                                          </p:stCondLst>
                                        </p:cTn>
                                        <p:tgtEl>
                                          <p:spTgt spid="512012"/>
                                        </p:tgtEl>
                                        <p:attrNameLst>
                                          <p:attrName>style.visibility</p:attrName>
                                        </p:attrNameLst>
                                      </p:cBhvr>
                                      <p:to>
                                        <p:strVal val="hidden"/>
                                      </p:to>
                                    </p:set>
                                  </p:childTnLst>
                                </p:cTn>
                              </p:par>
                              <p:par>
                                <p:cTn id="161" presetID="1" presetClass="entr" presetSubtype="0" fill="hold" nodeType="withEffect">
                                  <p:stCondLst>
                                    <p:cond delay="0"/>
                                  </p:stCondLst>
                                  <p:childTnLst>
                                    <p:set>
                                      <p:cBhvr>
                                        <p:cTn id="162" dur="1" fill="hold">
                                          <p:stCondLst>
                                            <p:cond delay="0"/>
                                          </p:stCondLst>
                                        </p:cTn>
                                        <p:tgtEl>
                                          <p:spTgt spid="512011"/>
                                        </p:tgtEl>
                                        <p:attrNameLst>
                                          <p:attrName>style.visibility</p:attrName>
                                        </p:attrNameLst>
                                      </p:cBhvr>
                                      <p:to>
                                        <p:strVal val="visible"/>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xit" presetSubtype="0" fill="hold" nodeType="clickEffect">
                                  <p:stCondLst>
                                    <p:cond delay="0"/>
                                  </p:stCondLst>
                                  <p:childTnLst>
                                    <p:set>
                                      <p:cBhvr>
                                        <p:cTn id="166" dur="1" fill="hold">
                                          <p:stCondLst>
                                            <p:cond delay="0"/>
                                          </p:stCondLst>
                                        </p:cTn>
                                        <p:tgtEl>
                                          <p:spTgt spid="512011"/>
                                        </p:tgtEl>
                                        <p:attrNameLst>
                                          <p:attrName>style.visibility</p:attrName>
                                        </p:attrNameLst>
                                      </p:cBhvr>
                                      <p:to>
                                        <p:strVal val="hidden"/>
                                      </p:to>
                                    </p:set>
                                  </p:childTnLst>
                                </p:cTn>
                              </p:par>
                              <p:par>
                                <p:cTn id="167" presetID="1" presetClass="entr" presetSubtype="0" fill="hold" nodeType="withEffect">
                                  <p:stCondLst>
                                    <p:cond delay="0"/>
                                  </p:stCondLst>
                                  <p:childTnLst>
                                    <p:set>
                                      <p:cBhvr>
                                        <p:cTn id="168" dur="1" fill="hold">
                                          <p:stCondLst>
                                            <p:cond delay="0"/>
                                          </p:stCondLst>
                                        </p:cTn>
                                        <p:tgtEl>
                                          <p:spTgt spid="512010"/>
                                        </p:tgtEl>
                                        <p:attrNameLst>
                                          <p:attrName>style.visibility</p:attrName>
                                        </p:attrNameLst>
                                      </p:cBhvr>
                                      <p:to>
                                        <p:strVal val="visible"/>
                                      </p:to>
                                    </p:set>
                                  </p:childTnLst>
                                </p:cTn>
                              </p:par>
                            </p:childTnLst>
                          </p:cTn>
                        </p:par>
                      </p:childTnLst>
                    </p:cTn>
                  </p:par>
                  <p:par>
                    <p:cTn id="169" fill="hold" nodeType="clickPar">
                      <p:stCondLst>
                        <p:cond delay="indefinite"/>
                      </p:stCondLst>
                      <p:childTnLst>
                        <p:par>
                          <p:cTn id="170" fill="hold" nodeType="withGroup">
                            <p:stCondLst>
                              <p:cond delay="0"/>
                            </p:stCondLst>
                            <p:childTnLst>
                              <p:par>
                                <p:cTn id="171" presetID="1" presetClass="exit" presetSubtype="0" fill="hold" nodeType="clickEffect">
                                  <p:stCondLst>
                                    <p:cond delay="0"/>
                                  </p:stCondLst>
                                  <p:childTnLst>
                                    <p:set>
                                      <p:cBhvr>
                                        <p:cTn id="172" dur="1" fill="hold">
                                          <p:stCondLst>
                                            <p:cond delay="0"/>
                                          </p:stCondLst>
                                        </p:cTn>
                                        <p:tgtEl>
                                          <p:spTgt spid="512010"/>
                                        </p:tgtEl>
                                        <p:attrNameLst>
                                          <p:attrName>style.visibility</p:attrName>
                                        </p:attrNameLst>
                                      </p:cBhvr>
                                      <p:to>
                                        <p:strVal val="hidden"/>
                                      </p:to>
                                    </p:set>
                                  </p:childTnLst>
                                </p:cTn>
                              </p:par>
                              <p:par>
                                <p:cTn id="173" presetID="1" presetClass="entr" presetSubtype="0" fill="hold" nodeType="withEffect">
                                  <p:stCondLst>
                                    <p:cond delay="0"/>
                                  </p:stCondLst>
                                  <p:childTnLst>
                                    <p:set>
                                      <p:cBhvr>
                                        <p:cTn id="174" dur="1" fill="hold">
                                          <p:stCondLst>
                                            <p:cond delay="0"/>
                                          </p:stCondLst>
                                        </p:cTn>
                                        <p:tgtEl>
                                          <p:spTgt spid="512009"/>
                                        </p:tgtEl>
                                        <p:attrNameLst>
                                          <p:attrName>style.visibility</p:attrName>
                                        </p:attrNameLst>
                                      </p:cBhvr>
                                      <p:to>
                                        <p:strVal val="visible"/>
                                      </p:to>
                                    </p:se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1" presetClass="exit" presetSubtype="0" fill="hold" nodeType="clickEffect">
                                  <p:stCondLst>
                                    <p:cond delay="0"/>
                                  </p:stCondLst>
                                  <p:childTnLst>
                                    <p:set>
                                      <p:cBhvr>
                                        <p:cTn id="178" dur="1" fill="hold">
                                          <p:stCondLst>
                                            <p:cond delay="0"/>
                                          </p:stCondLst>
                                        </p:cTn>
                                        <p:tgtEl>
                                          <p:spTgt spid="512009"/>
                                        </p:tgtEl>
                                        <p:attrNameLst>
                                          <p:attrName>style.visibility</p:attrName>
                                        </p:attrNameLst>
                                      </p:cBhvr>
                                      <p:to>
                                        <p:strVal val="hidden"/>
                                      </p:to>
                                    </p:set>
                                  </p:childTnLst>
                                </p:cTn>
                              </p:par>
                              <p:par>
                                <p:cTn id="179" presetID="1" presetClass="entr" presetSubtype="0" fill="hold" nodeType="withEffect">
                                  <p:stCondLst>
                                    <p:cond delay="0"/>
                                  </p:stCondLst>
                                  <p:childTnLst>
                                    <p:set>
                                      <p:cBhvr>
                                        <p:cTn id="180" dur="1" fill="hold">
                                          <p:stCondLst>
                                            <p:cond delay="0"/>
                                          </p:stCondLst>
                                        </p:cTn>
                                        <p:tgtEl>
                                          <p:spTgt spid="512008"/>
                                        </p:tgtEl>
                                        <p:attrNameLst>
                                          <p:attrName>style.visibility</p:attrName>
                                        </p:attrNameLst>
                                      </p:cBhvr>
                                      <p:to>
                                        <p:strVal val="visible"/>
                                      </p:to>
                                    </p:set>
                                  </p:childTnLst>
                                </p:cTn>
                              </p:par>
                            </p:childTnLst>
                          </p:cTn>
                        </p:par>
                      </p:childTnLst>
                    </p:cTn>
                  </p:par>
                  <p:par>
                    <p:cTn id="181" fill="hold" nodeType="clickPar">
                      <p:stCondLst>
                        <p:cond delay="indefinite"/>
                      </p:stCondLst>
                      <p:childTnLst>
                        <p:par>
                          <p:cTn id="182" fill="hold" nodeType="withGroup">
                            <p:stCondLst>
                              <p:cond delay="0"/>
                            </p:stCondLst>
                            <p:childTnLst>
                              <p:par>
                                <p:cTn id="183" presetID="1" presetClass="exit" presetSubtype="0" fill="hold" nodeType="clickEffect">
                                  <p:stCondLst>
                                    <p:cond delay="0"/>
                                  </p:stCondLst>
                                  <p:childTnLst>
                                    <p:set>
                                      <p:cBhvr>
                                        <p:cTn id="184" dur="1" fill="hold">
                                          <p:stCondLst>
                                            <p:cond delay="0"/>
                                          </p:stCondLst>
                                        </p:cTn>
                                        <p:tgtEl>
                                          <p:spTgt spid="512008"/>
                                        </p:tgtEl>
                                        <p:attrNameLst>
                                          <p:attrName>style.visibility</p:attrName>
                                        </p:attrNameLst>
                                      </p:cBhvr>
                                      <p:to>
                                        <p:strVal val="hidden"/>
                                      </p:to>
                                    </p:set>
                                  </p:childTnLst>
                                </p:cTn>
                              </p:par>
                              <p:par>
                                <p:cTn id="185" presetID="1" presetClass="entr" presetSubtype="0" fill="hold" nodeType="withEffect">
                                  <p:stCondLst>
                                    <p:cond delay="0"/>
                                  </p:stCondLst>
                                  <p:childTnLst>
                                    <p:set>
                                      <p:cBhvr>
                                        <p:cTn id="186" dur="1" fill="hold">
                                          <p:stCondLst>
                                            <p:cond delay="0"/>
                                          </p:stCondLst>
                                        </p:cTn>
                                        <p:tgtEl>
                                          <p:spTgt spid="512007"/>
                                        </p:tgtEl>
                                        <p:attrNameLst>
                                          <p:attrName>style.visibility</p:attrName>
                                        </p:attrNameLst>
                                      </p:cBhvr>
                                      <p:to>
                                        <p:strVal val="visible"/>
                                      </p:to>
                                    </p:se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 presetClass="exit" presetSubtype="0" fill="hold" nodeType="clickEffect">
                                  <p:stCondLst>
                                    <p:cond delay="0"/>
                                  </p:stCondLst>
                                  <p:childTnLst>
                                    <p:set>
                                      <p:cBhvr>
                                        <p:cTn id="190" dur="1" fill="hold">
                                          <p:stCondLst>
                                            <p:cond delay="0"/>
                                          </p:stCondLst>
                                        </p:cTn>
                                        <p:tgtEl>
                                          <p:spTgt spid="512007"/>
                                        </p:tgtEl>
                                        <p:attrNameLst>
                                          <p:attrName>style.visibility</p:attrName>
                                        </p:attrNameLst>
                                      </p:cBhvr>
                                      <p:to>
                                        <p:strVal val="hidden"/>
                                      </p:to>
                                    </p:set>
                                  </p:childTnLst>
                                </p:cTn>
                              </p:par>
                              <p:par>
                                <p:cTn id="191" presetID="1" presetClass="entr" presetSubtype="0" fill="hold" nodeType="withEffect">
                                  <p:stCondLst>
                                    <p:cond delay="0"/>
                                  </p:stCondLst>
                                  <p:childTnLst>
                                    <p:set>
                                      <p:cBhvr>
                                        <p:cTn id="192" dur="1" fill="hold">
                                          <p:stCondLst>
                                            <p:cond delay="0"/>
                                          </p:stCondLst>
                                        </p:cTn>
                                        <p:tgtEl>
                                          <p:spTgt spid="512006"/>
                                        </p:tgtEl>
                                        <p:attrNameLst>
                                          <p:attrName>style.visibility</p:attrName>
                                        </p:attrNameLst>
                                      </p:cBhvr>
                                      <p:to>
                                        <p:strVal val="visible"/>
                                      </p:to>
                                    </p:se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 presetClass="exit" presetSubtype="0" fill="hold" nodeType="clickEffect">
                                  <p:stCondLst>
                                    <p:cond delay="0"/>
                                  </p:stCondLst>
                                  <p:childTnLst>
                                    <p:set>
                                      <p:cBhvr>
                                        <p:cTn id="196" dur="1" fill="hold">
                                          <p:stCondLst>
                                            <p:cond delay="0"/>
                                          </p:stCondLst>
                                        </p:cTn>
                                        <p:tgtEl>
                                          <p:spTgt spid="512006"/>
                                        </p:tgtEl>
                                        <p:attrNameLst>
                                          <p:attrName>style.visibility</p:attrName>
                                        </p:attrNameLst>
                                      </p:cBhvr>
                                      <p:to>
                                        <p:strVal val="hidden"/>
                                      </p:to>
                                    </p:set>
                                  </p:childTnLst>
                                </p:cTn>
                              </p:par>
                              <p:par>
                                <p:cTn id="197" presetID="1" presetClass="entr" presetSubtype="0" fill="hold" nodeType="withEffect">
                                  <p:stCondLst>
                                    <p:cond delay="0"/>
                                  </p:stCondLst>
                                  <p:childTnLst>
                                    <p:set>
                                      <p:cBhvr>
                                        <p:cTn id="198" dur="1" fill="hold">
                                          <p:stCondLst>
                                            <p:cond delay="0"/>
                                          </p:stCondLst>
                                        </p:cTn>
                                        <p:tgtEl>
                                          <p:spTgt spid="512005"/>
                                        </p:tgtEl>
                                        <p:attrNameLst>
                                          <p:attrName>style.visibility</p:attrName>
                                        </p:attrNameLst>
                                      </p:cBhvr>
                                      <p:to>
                                        <p:strVal val="visible"/>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xit" presetSubtype="0" fill="hold" nodeType="clickEffect">
                                  <p:stCondLst>
                                    <p:cond delay="0"/>
                                  </p:stCondLst>
                                  <p:childTnLst>
                                    <p:set>
                                      <p:cBhvr>
                                        <p:cTn id="202" dur="1" fill="hold">
                                          <p:stCondLst>
                                            <p:cond delay="0"/>
                                          </p:stCondLst>
                                        </p:cTn>
                                        <p:tgtEl>
                                          <p:spTgt spid="512005"/>
                                        </p:tgtEl>
                                        <p:attrNameLst>
                                          <p:attrName>style.visibility</p:attrName>
                                        </p:attrNameLst>
                                      </p:cBhvr>
                                      <p:to>
                                        <p:strVal val="hidden"/>
                                      </p:to>
                                    </p:set>
                                  </p:childTnLst>
                                </p:cTn>
                              </p:par>
                              <p:par>
                                <p:cTn id="203" presetID="1" presetClass="entr" presetSubtype="0" fill="hold" nodeType="withEffect">
                                  <p:stCondLst>
                                    <p:cond delay="0"/>
                                  </p:stCondLst>
                                  <p:childTnLst>
                                    <p:set>
                                      <p:cBhvr>
                                        <p:cTn id="204" dur="1" fill="hold">
                                          <p:stCondLst>
                                            <p:cond delay="0"/>
                                          </p:stCondLst>
                                        </p:cTn>
                                        <p:tgtEl>
                                          <p:spTgt spid="512004"/>
                                        </p:tgtEl>
                                        <p:attrNameLst>
                                          <p:attrName>style.visibility</p:attrName>
                                        </p:attrNameLst>
                                      </p:cBhvr>
                                      <p:to>
                                        <p:strVal val="visible"/>
                                      </p:to>
                                    </p:set>
                                  </p:childTnLst>
                                </p:cTn>
                              </p:par>
                            </p:childTnLst>
                          </p:cTn>
                        </p:par>
                      </p:childTnLst>
                    </p:cTn>
                  </p:par>
                  <p:par>
                    <p:cTn id="205" fill="hold" nodeType="clickPar">
                      <p:stCondLst>
                        <p:cond delay="indefinite"/>
                      </p:stCondLst>
                      <p:childTnLst>
                        <p:par>
                          <p:cTn id="206" fill="hold" nodeType="withGroup">
                            <p:stCondLst>
                              <p:cond delay="0"/>
                            </p:stCondLst>
                            <p:childTnLst>
                              <p:par>
                                <p:cTn id="207" presetID="1" presetClass="exit" presetSubtype="0" fill="hold" nodeType="clickEffect">
                                  <p:stCondLst>
                                    <p:cond delay="0"/>
                                  </p:stCondLst>
                                  <p:childTnLst>
                                    <p:set>
                                      <p:cBhvr>
                                        <p:cTn id="208" dur="1" fill="hold">
                                          <p:stCondLst>
                                            <p:cond delay="0"/>
                                          </p:stCondLst>
                                        </p:cTn>
                                        <p:tgtEl>
                                          <p:spTgt spid="512004"/>
                                        </p:tgtEl>
                                        <p:attrNameLst>
                                          <p:attrName>style.visibility</p:attrName>
                                        </p:attrNameLst>
                                      </p:cBhvr>
                                      <p:to>
                                        <p:strVal val="hidden"/>
                                      </p:to>
                                    </p:set>
                                  </p:childTnLst>
                                </p:cTn>
                              </p:par>
                              <p:par>
                                <p:cTn id="209" presetID="1" presetClass="entr" presetSubtype="0" fill="hold" nodeType="withEffect">
                                  <p:stCondLst>
                                    <p:cond delay="0"/>
                                  </p:stCondLst>
                                  <p:childTnLst>
                                    <p:set>
                                      <p:cBhvr>
                                        <p:cTn id="210" dur="1" fill="hold">
                                          <p:stCondLst>
                                            <p:cond delay="0"/>
                                          </p:stCondLst>
                                        </p:cTn>
                                        <p:tgtEl>
                                          <p:spTgt spid="512003"/>
                                        </p:tgtEl>
                                        <p:attrNameLst>
                                          <p:attrName>style.visibility</p:attrName>
                                        </p:attrNameLst>
                                      </p:cBhvr>
                                      <p:to>
                                        <p:strVal val="visible"/>
                                      </p:to>
                                    </p:se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1" presetClass="exit" presetSubtype="0" fill="hold" nodeType="clickEffect">
                                  <p:stCondLst>
                                    <p:cond delay="0"/>
                                  </p:stCondLst>
                                  <p:childTnLst>
                                    <p:set>
                                      <p:cBhvr>
                                        <p:cTn id="214" dur="1" fill="hold">
                                          <p:stCondLst>
                                            <p:cond delay="0"/>
                                          </p:stCondLst>
                                        </p:cTn>
                                        <p:tgtEl>
                                          <p:spTgt spid="512003"/>
                                        </p:tgtEl>
                                        <p:attrNameLst>
                                          <p:attrName>style.visibility</p:attrName>
                                        </p:attrNameLst>
                                      </p:cBhvr>
                                      <p:to>
                                        <p:strVal val="hidden"/>
                                      </p:to>
                                    </p:set>
                                  </p:childTnLst>
                                </p:cTn>
                              </p:par>
                              <p:par>
                                <p:cTn id="215" presetID="1" presetClass="entr" presetSubtype="0" fill="hold" nodeType="withEffect">
                                  <p:stCondLst>
                                    <p:cond delay="0"/>
                                  </p:stCondLst>
                                  <p:childTnLst>
                                    <p:set>
                                      <p:cBhvr>
                                        <p:cTn id="216" dur="1" fill="hold">
                                          <p:stCondLst>
                                            <p:cond delay="0"/>
                                          </p:stCondLst>
                                        </p:cTn>
                                        <p:tgtEl>
                                          <p:spTgt spid="5120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itle 1"/>
          <p:cNvSpPr>
            <a:spLocks noGrp="1"/>
          </p:cNvSpPr>
          <p:nvPr>
            <p:ph type="title" idx="4294967295"/>
          </p:nvPr>
        </p:nvSpPr>
        <p:spPr>
          <a:xfrm>
            <a:off x="457200" y="155575"/>
            <a:ext cx="8229600" cy="1143000"/>
          </a:xfrm>
        </p:spPr>
        <p:txBody>
          <a:bodyPr/>
          <a:lstStyle/>
          <a:p>
            <a:pPr eaLnBrk="1" hangingPunct="1"/>
            <a:r>
              <a:rPr lang="en-US" altLang="en-US" sz="3600" smtClean="0"/>
              <a:t>Snapshot from single virus particle</a:t>
            </a:r>
          </a:p>
        </p:txBody>
      </p:sp>
      <p:pic>
        <p:nvPicPr>
          <p:cNvPr id="106499"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113" y="1666875"/>
            <a:ext cx="5600700"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0" name="TextBox 7"/>
          <p:cNvSpPr txBox="1">
            <a:spLocks noChangeArrowheads="1"/>
          </p:cNvSpPr>
          <p:nvPr/>
        </p:nvSpPr>
        <p:spPr bwMode="auto">
          <a:xfrm>
            <a:off x="4181475" y="5414963"/>
            <a:ext cx="6715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baseline="-25000">
                <a:solidFill>
                  <a:srgbClr val="000000"/>
                </a:solidFill>
                <a:ea typeface="ＭＳ Ｐゴシック" pitchFamily="34" charset="-128"/>
                <a:cs typeface="Arial" pitchFamily="34" charset="0"/>
              </a:rPr>
              <a:t>TEM</a:t>
            </a:r>
          </a:p>
        </p:txBody>
      </p:sp>
      <p:sp>
        <p:nvSpPr>
          <p:cNvPr id="106501" name="TextBox 8"/>
          <p:cNvSpPr txBox="1">
            <a:spLocks noChangeArrowheads="1"/>
          </p:cNvSpPr>
          <p:nvPr/>
        </p:nvSpPr>
        <p:spPr bwMode="auto">
          <a:xfrm>
            <a:off x="241300" y="1833563"/>
            <a:ext cx="411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baseline="-25000">
                <a:solidFill>
                  <a:srgbClr val="808080"/>
                </a:solidFill>
                <a:ea typeface="ＭＳ Ｐゴシック" pitchFamily="34" charset="-128"/>
                <a:cs typeface="Arial" pitchFamily="34" charset="0"/>
              </a:rPr>
              <a:t>2 keV  LCLS  200 fs  Mimi virus single-shot.</a:t>
            </a:r>
          </a:p>
        </p:txBody>
      </p:sp>
      <p:grpSp>
        <p:nvGrpSpPr>
          <p:cNvPr id="106502" name="Group 11"/>
          <p:cNvGrpSpPr>
            <a:grpSpLocks/>
          </p:cNvGrpSpPr>
          <p:nvPr/>
        </p:nvGrpSpPr>
        <p:grpSpPr bwMode="auto">
          <a:xfrm>
            <a:off x="5689600" y="1708150"/>
            <a:ext cx="3271838" cy="2901950"/>
            <a:chOff x="3607" y="2079"/>
            <a:chExt cx="2061" cy="1828"/>
          </a:xfrm>
        </p:grpSpPr>
        <p:pic>
          <p:nvPicPr>
            <p:cNvPr id="106505" name="Picture 22" descr="modes_removed-1"/>
            <p:cNvPicPr>
              <a:picLocks noChangeAspect="1" noChangeArrowheads="1"/>
            </p:cNvPicPr>
            <p:nvPr/>
          </p:nvPicPr>
          <p:blipFill>
            <a:blip r:embed="rId4">
              <a:extLst>
                <a:ext uri="{28A0092B-C50C-407E-A947-70E740481C1C}">
                  <a14:useLocalDpi xmlns:a14="http://schemas.microsoft.com/office/drawing/2010/main" val="0"/>
                </a:ext>
              </a:extLst>
            </a:blip>
            <a:srcRect l="39365" t="38095" r="29524" b="34285"/>
            <a:stretch>
              <a:fillRect/>
            </a:stretch>
          </p:blipFill>
          <p:spPr bwMode="auto">
            <a:xfrm>
              <a:off x="3607" y="2079"/>
              <a:ext cx="2061" cy="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6" name="Text Box 10"/>
            <p:cNvSpPr txBox="1">
              <a:spLocks noChangeArrowheads="1"/>
            </p:cNvSpPr>
            <p:nvPr/>
          </p:nvSpPr>
          <p:spPr bwMode="auto">
            <a:xfrm>
              <a:off x="3670" y="2139"/>
              <a:ext cx="409"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600" baseline="-25000">
                  <a:solidFill>
                    <a:srgbClr val="FFFFFF"/>
                  </a:solidFill>
                  <a:ea typeface="ＭＳ Ｐゴシック" pitchFamily="34" charset="-128"/>
                  <a:cs typeface="Arial" pitchFamily="34" charset="0"/>
                </a:rPr>
                <a:t>200 nm</a:t>
              </a:r>
            </a:p>
          </p:txBody>
        </p:sp>
        <p:sp>
          <p:nvSpPr>
            <p:cNvPr id="106507" name="Line 24"/>
            <p:cNvSpPr>
              <a:spLocks noChangeShapeType="1"/>
            </p:cNvSpPr>
            <p:nvPr/>
          </p:nvSpPr>
          <p:spPr bwMode="auto">
            <a:xfrm>
              <a:off x="3748" y="2351"/>
              <a:ext cx="412" cy="1"/>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cs typeface="Arial" pitchFamily="34" charset="0"/>
              </a:endParaRPr>
            </a:p>
          </p:txBody>
        </p:sp>
        <p:sp>
          <p:nvSpPr>
            <p:cNvPr id="106508" name="TextBox 9"/>
            <p:cNvSpPr txBox="1">
              <a:spLocks noChangeArrowheads="1"/>
            </p:cNvSpPr>
            <p:nvPr/>
          </p:nvSpPr>
          <p:spPr bwMode="auto">
            <a:xfrm>
              <a:off x="3891" y="3668"/>
              <a:ext cx="132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baseline="-25000">
                  <a:solidFill>
                    <a:srgbClr val="808080"/>
                  </a:solidFill>
                  <a:ea typeface="ＭＳ Ｐゴシック" pitchFamily="34" charset="-128"/>
                  <a:cs typeface="Arial" pitchFamily="34" charset="0"/>
                </a:rPr>
                <a:t>Reconstructed image</a:t>
              </a:r>
            </a:p>
          </p:txBody>
        </p:sp>
      </p:grpSp>
      <p:sp>
        <p:nvSpPr>
          <p:cNvPr id="106503" name="TextBox 10"/>
          <p:cNvSpPr txBox="1">
            <a:spLocks noChangeArrowheads="1"/>
          </p:cNvSpPr>
          <p:nvPr/>
        </p:nvSpPr>
        <p:spPr bwMode="auto">
          <a:xfrm>
            <a:off x="6249988" y="4592638"/>
            <a:ext cx="17065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2400" baseline="-25000">
                <a:solidFill>
                  <a:srgbClr val="000000"/>
                </a:solidFill>
                <a:ea typeface="ＭＳ Ｐゴシック" pitchFamily="34" charset="-128"/>
                <a:cs typeface="Arial" pitchFamily="34" charset="0"/>
              </a:rPr>
              <a:t>Resolution 20nm</a:t>
            </a:r>
          </a:p>
        </p:txBody>
      </p:sp>
      <p:sp>
        <p:nvSpPr>
          <p:cNvPr id="106504" name="Rectangle 12"/>
          <p:cNvSpPr>
            <a:spLocks noChangeArrowheads="1"/>
          </p:cNvSpPr>
          <p:nvPr/>
        </p:nvSpPr>
        <p:spPr bwMode="auto">
          <a:xfrm>
            <a:off x="6684963" y="6240463"/>
            <a:ext cx="2459037"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800">
                <a:solidFill>
                  <a:srgbClr val="000000"/>
                </a:solidFill>
                <a:cs typeface="Arial" pitchFamily="34" charset="0"/>
              </a:rPr>
              <a:t>Seibert, </a:t>
            </a:r>
            <a:r>
              <a:rPr lang="en-US" altLang="en-US" sz="1800" i="1">
                <a:solidFill>
                  <a:srgbClr val="000000"/>
                </a:solidFill>
                <a:cs typeface="Arial" pitchFamily="34" charset="0"/>
              </a:rPr>
              <a:t>et al.</a:t>
            </a:r>
            <a:r>
              <a:rPr lang="en-US" altLang="en-US" sz="1800">
                <a:solidFill>
                  <a:srgbClr val="000000"/>
                </a:solidFill>
                <a:cs typeface="Arial" pitchFamily="34" charset="0"/>
              </a:rPr>
              <a:t> (2011). </a:t>
            </a:r>
            <a:r>
              <a:rPr lang="en-US" altLang="en-US" sz="1800" i="1">
                <a:solidFill>
                  <a:srgbClr val="000000"/>
                </a:solidFill>
                <a:cs typeface="Arial" pitchFamily="34" charset="0"/>
              </a:rPr>
              <a:t>Nature</a:t>
            </a:r>
            <a:r>
              <a:rPr lang="en-US" altLang="en-US" sz="1800">
                <a:solidFill>
                  <a:srgbClr val="000000"/>
                </a:solidFill>
                <a:cs typeface="Arial" pitchFamily="34" charset="0"/>
              </a:rPr>
              <a:t> </a:t>
            </a:r>
            <a:r>
              <a:rPr lang="en-US" altLang="en-US" sz="1800" b="1">
                <a:solidFill>
                  <a:srgbClr val="000000"/>
                </a:solidFill>
                <a:cs typeface="Arial" pitchFamily="34" charset="0"/>
              </a:rPr>
              <a:t>470</a:t>
            </a:r>
            <a:r>
              <a:rPr lang="en-US" altLang="en-US" sz="1800">
                <a:solidFill>
                  <a:srgbClr val="000000"/>
                </a:solidFill>
                <a:cs typeface="Arial" pitchFamily="34" charset="0"/>
              </a:rPr>
              <a:t>, 78-81. </a:t>
            </a:r>
          </a:p>
        </p:txBody>
      </p:sp>
      <p:sp>
        <p:nvSpPr>
          <p:cNvPr id="2" name="Rectangle 1"/>
          <p:cNvSpPr/>
          <p:nvPr/>
        </p:nvSpPr>
        <p:spPr>
          <a:xfrm>
            <a:off x="5653825" y="1584101"/>
            <a:ext cx="4056845" cy="33742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56209" y="5048518"/>
            <a:ext cx="2346102" cy="32819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9234408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AutoShape 2"/>
          <p:cNvSpPr>
            <a:spLocks noChangeArrowheads="1"/>
          </p:cNvSpPr>
          <p:nvPr/>
        </p:nvSpPr>
        <p:spPr bwMode="auto">
          <a:xfrm rot="-5400000">
            <a:off x="8032750" y="3238500"/>
            <a:ext cx="533400" cy="914400"/>
          </a:xfrm>
          <a:prstGeom prst="can">
            <a:avLst>
              <a:gd name="adj" fmla="val 42857"/>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endParaRPr lang="en-US" altLang="en-US">
              <a:solidFill>
                <a:srgbClr val="000000"/>
              </a:solidFill>
            </a:endParaRPr>
          </a:p>
        </p:txBody>
      </p:sp>
      <p:sp>
        <p:nvSpPr>
          <p:cNvPr id="58371" name="Rectangle 3"/>
          <p:cNvSpPr>
            <a:spLocks noGrp="1" noChangeArrowheads="1"/>
          </p:cNvSpPr>
          <p:nvPr>
            <p:ph type="title"/>
          </p:nvPr>
        </p:nvSpPr>
        <p:spPr/>
        <p:txBody>
          <a:bodyPr/>
          <a:lstStyle/>
          <a:p>
            <a:pPr eaLnBrk="1" hangingPunct="1"/>
            <a:r>
              <a:rPr lang="en-US" altLang="en-US" smtClean="0"/>
              <a:t>Where do photons go?</a:t>
            </a:r>
          </a:p>
        </p:txBody>
      </p:sp>
      <p:sp>
        <p:nvSpPr>
          <p:cNvPr id="58372" name="Line 4"/>
          <p:cNvSpPr>
            <a:spLocks noChangeShapeType="1"/>
          </p:cNvSpPr>
          <p:nvPr/>
        </p:nvSpPr>
        <p:spPr bwMode="auto">
          <a:xfrm flipV="1">
            <a:off x="609600" y="3676650"/>
            <a:ext cx="7340600" cy="0"/>
          </a:xfrm>
          <a:prstGeom prst="line">
            <a:avLst/>
          </a:prstGeom>
          <a:noFill/>
          <a:ln w="254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8373" name="Text Box 5"/>
          <p:cNvSpPr txBox="1">
            <a:spLocks noChangeArrowheads="1"/>
          </p:cNvSpPr>
          <p:nvPr/>
        </p:nvSpPr>
        <p:spPr bwMode="auto">
          <a:xfrm>
            <a:off x="7853363" y="4092575"/>
            <a:ext cx="9032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200" b="1">
                <a:solidFill>
                  <a:srgbClr val="000000"/>
                </a:solidFill>
              </a:rPr>
              <a:t>beamstop</a:t>
            </a:r>
          </a:p>
        </p:txBody>
      </p:sp>
      <p:grpSp>
        <p:nvGrpSpPr>
          <p:cNvPr id="58374" name="Group 6"/>
          <p:cNvGrpSpPr>
            <a:grpSpLocks/>
          </p:cNvGrpSpPr>
          <p:nvPr/>
        </p:nvGrpSpPr>
        <p:grpSpPr bwMode="auto">
          <a:xfrm>
            <a:off x="5286375" y="1277938"/>
            <a:ext cx="1490663" cy="1447800"/>
            <a:chOff x="1893" y="816"/>
            <a:chExt cx="1597" cy="1500"/>
          </a:xfrm>
        </p:grpSpPr>
        <p:pic>
          <p:nvPicPr>
            <p:cNvPr id="58385" name="Picture 7" descr="noisefiel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20" y="816"/>
              <a:ext cx="1500" cy="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86" name="Oval 8"/>
            <p:cNvSpPr>
              <a:spLocks noChangeArrowheads="1"/>
            </p:cNvSpPr>
            <p:nvPr/>
          </p:nvSpPr>
          <p:spPr bwMode="auto">
            <a:xfrm>
              <a:off x="2427" y="130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8387" name="Oval 9"/>
            <p:cNvSpPr>
              <a:spLocks noChangeArrowheads="1"/>
            </p:cNvSpPr>
            <p:nvPr/>
          </p:nvSpPr>
          <p:spPr bwMode="auto">
            <a:xfrm>
              <a:off x="2929" y="1524"/>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8388" name="Oval 10"/>
            <p:cNvSpPr>
              <a:spLocks noChangeArrowheads="1"/>
            </p:cNvSpPr>
            <p:nvPr/>
          </p:nvSpPr>
          <p:spPr bwMode="auto">
            <a:xfrm>
              <a:off x="1893" y="107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
        <p:nvSpPr>
          <p:cNvPr id="58375" name="Line 11"/>
          <p:cNvSpPr>
            <a:spLocks noChangeShapeType="1"/>
          </p:cNvSpPr>
          <p:nvPr/>
        </p:nvSpPr>
        <p:spPr bwMode="auto">
          <a:xfrm flipV="1">
            <a:off x="4479925" y="1798638"/>
            <a:ext cx="1066800" cy="16383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8376" name="Line 12"/>
          <p:cNvSpPr>
            <a:spLocks noChangeShapeType="1"/>
          </p:cNvSpPr>
          <p:nvPr/>
        </p:nvSpPr>
        <p:spPr bwMode="auto">
          <a:xfrm flipV="1">
            <a:off x="4473575" y="2014538"/>
            <a:ext cx="1574800" cy="14224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8377" name="Line 13"/>
          <p:cNvSpPr>
            <a:spLocks noChangeShapeType="1"/>
          </p:cNvSpPr>
          <p:nvPr/>
        </p:nvSpPr>
        <p:spPr bwMode="auto">
          <a:xfrm flipV="1">
            <a:off x="4473575" y="2236788"/>
            <a:ext cx="2032000" cy="120015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8378" name="Line 14"/>
          <p:cNvSpPr>
            <a:spLocks noChangeShapeType="1"/>
          </p:cNvSpPr>
          <p:nvPr/>
        </p:nvSpPr>
        <p:spPr bwMode="auto">
          <a:xfrm flipV="1">
            <a:off x="609600" y="3676650"/>
            <a:ext cx="3865563" cy="0"/>
          </a:xfrm>
          <a:prstGeom prst="line">
            <a:avLst/>
          </a:prstGeom>
          <a:noFill/>
          <a:ln w="279400">
            <a:solidFill>
              <a:srgbClr val="CC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8379" name="Text Box 15"/>
          <p:cNvSpPr txBox="1">
            <a:spLocks noChangeArrowheads="1"/>
          </p:cNvSpPr>
          <p:nvPr/>
        </p:nvSpPr>
        <p:spPr bwMode="auto">
          <a:xfrm>
            <a:off x="5311775" y="2817813"/>
            <a:ext cx="2054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009900"/>
                </a:solidFill>
              </a:rPr>
              <a:t>elastic scattering (6%)</a:t>
            </a:r>
          </a:p>
        </p:txBody>
      </p:sp>
      <p:sp>
        <p:nvSpPr>
          <p:cNvPr id="58380" name="Text Box 16"/>
          <p:cNvSpPr txBox="1">
            <a:spLocks noChangeArrowheads="1"/>
          </p:cNvSpPr>
          <p:nvPr/>
        </p:nvSpPr>
        <p:spPr bwMode="auto">
          <a:xfrm>
            <a:off x="5595938" y="3524250"/>
            <a:ext cx="1720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FFFFFF"/>
                </a:solidFill>
              </a:rPr>
              <a:t>Transmitted (98%)</a:t>
            </a:r>
          </a:p>
        </p:txBody>
      </p:sp>
      <p:sp>
        <p:nvSpPr>
          <p:cNvPr id="58381" name="Text Box 17"/>
          <p:cNvSpPr txBox="1">
            <a:spLocks noChangeArrowheads="1"/>
          </p:cNvSpPr>
          <p:nvPr/>
        </p:nvSpPr>
        <p:spPr bwMode="auto">
          <a:xfrm>
            <a:off x="1365250" y="4541838"/>
            <a:ext cx="22113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CC3300"/>
                </a:solidFill>
              </a:rPr>
              <a:t>inelastic scattering (7%)</a:t>
            </a:r>
          </a:p>
        </p:txBody>
      </p:sp>
      <p:sp>
        <p:nvSpPr>
          <p:cNvPr id="58382" name="Text Box 18"/>
          <p:cNvSpPr txBox="1">
            <a:spLocks noChangeArrowheads="1"/>
          </p:cNvSpPr>
          <p:nvPr/>
        </p:nvSpPr>
        <p:spPr bwMode="auto">
          <a:xfrm>
            <a:off x="609600" y="1417638"/>
            <a:ext cx="201136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3200" b="1">
                <a:solidFill>
                  <a:srgbClr val="000000"/>
                </a:solidFill>
              </a:rPr>
              <a:t>Protein</a:t>
            </a:r>
          </a:p>
          <a:p>
            <a:pPr algn="ctr" eaLnBrk="1" hangingPunct="1"/>
            <a:r>
              <a:rPr lang="en-US" altLang="en-US" sz="3200" b="1">
                <a:solidFill>
                  <a:srgbClr val="000000"/>
                </a:solidFill>
              </a:rPr>
              <a:t>1A x-rays</a:t>
            </a:r>
          </a:p>
        </p:txBody>
      </p:sp>
      <p:sp>
        <p:nvSpPr>
          <p:cNvPr id="58383" name="Line 19"/>
          <p:cNvSpPr>
            <a:spLocks noChangeShapeType="1"/>
          </p:cNvSpPr>
          <p:nvPr/>
        </p:nvSpPr>
        <p:spPr bwMode="auto">
          <a:xfrm flipH="1">
            <a:off x="2481263" y="3735388"/>
            <a:ext cx="1936750" cy="806450"/>
          </a:xfrm>
          <a:prstGeom prst="line">
            <a:avLst/>
          </a:prstGeom>
          <a:noFill/>
          <a:ln w="6350">
            <a:solidFill>
              <a:srgbClr val="CC33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pic>
        <p:nvPicPr>
          <p:cNvPr id="58384" name="Picture 20" descr="MCBS00386_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98888" y="3122613"/>
            <a:ext cx="1360487"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58443927"/>
      </p:ext>
    </p:extLst>
  </p:cSld>
  <p:clrMapOvr>
    <a:masterClrMapping/>
  </p:clrMapOvr>
  <p:transition spd="slow">
    <p:wip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AutoShape 2"/>
          <p:cNvSpPr>
            <a:spLocks noChangeArrowheads="1"/>
          </p:cNvSpPr>
          <p:nvPr/>
        </p:nvSpPr>
        <p:spPr bwMode="auto">
          <a:xfrm rot="-5400000">
            <a:off x="8032750" y="3238500"/>
            <a:ext cx="533400" cy="914400"/>
          </a:xfrm>
          <a:prstGeom prst="can">
            <a:avLst>
              <a:gd name="adj" fmla="val 42857"/>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endParaRPr lang="en-US" altLang="en-US">
              <a:solidFill>
                <a:srgbClr val="000000"/>
              </a:solidFill>
            </a:endParaRPr>
          </a:p>
        </p:txBody>
      </p:sp>
      <p:sp>
        <p:nvSpPr>
          <p:cNvPr id="59395" name="Rectangle 3"/>
          <p:cNvSpPr>
            <a:spLocks noGrp="1" noChangeArrowheads="1"/>
          </p:cNvSpPr>
          <p:nvPr>
            <p:ph type="title"/>
          </p:nvPr>
        </p:nvSpPr>
        <p:spPr/>
        <p:txBody>
          <a:bodyPr/>
          <a:lstStyle/>
          <a:p>
            <a:pPr eaLnBrk="1" hangingPunct="1"/>
            <a:r>
              <a:rPr lang="en-US" altLang="en-US" smtClean="0"/>
              <a:t>Where do photons go?</a:t>
            </a:r>
          </a:p>
        </p:txBody>
      </p:sp>
      <p:sp>
        <p:nvSpPr>
          <p:cNvPr id="59396" name="Line 4"/>
          <p:cNvSpPr>
            <a:spLocks noChangeShapeType="1"/>
          </p:cNvSpPr>
          <p:nvPr/>
        </p:nvSpPr>
        <p:spPr bwMode="auto">
          <a:xfrm flipV="1">
            <a:off x="609600" y="3676650"/>
            <a:ext cx="7340600" cy="0"/>
          </a:xfrm>
          <a:prstGeom prst="line">
            <a:avLst/>
          </a:prstGeom>
          <a:noFill/>
          <a:ln w="254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9397" name="Text Box 5"/>
          <p:cNvSpPr txBox="1">
            <a:spLocks noChangeArrowheads="1"/>
          </p:cNvSpPr>
          <p:nvPr/>
        </p:nvSpPr>
        <p:spPr bwMode="auto">
          <a:xfrm>
            <a:off x="7853363" y="4092575"/>
            <a:ext cx="9032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200" b="1">
                <a:solidFill>
                  <a:srgbClr val="000000"/>
                </a:solidFill>
              </a:rPr>
              <a:t>beamstop</a:t>
            </a:r>
          </a:p>
        </p:txBody>
      </p:sp>
      <p:grpSp>
        <p:nvGrpSpPr>
          <p:cNvPr id="59398" name="Group 6"/>
          <p:cNvGrpSpPr>
            <a:grpSpLocks/>
          </p:cNvGrpSpPr>
          <p:nvPr/>
        </p:nvGrpSpPr>
        <p:grpSpPr bwMode="auto">
          <a:xfrm>
            <a:off x="5286375" y="1277938"/>
            <a:ext cx="1490663" cy="1447800"/>
            <a:chOff x="1893" y="816"/>
            <a:chExt cx="1597" cy="1500"/>
          </a:xfrm>
        </p:grpSpPr>
        <p:pic>
          <p:nvPicPr>
            <p:cNvPr id="59413" name="Picture 7" descr="noisefiel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20" y="816"/>
              <a:ext cx="1500" cy="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14" name="Oval 8"/>
            <p:cNvSpPr>
              <a:spLocks noChangeArrowheads="1"/>
            </p:cNvSpPr>
            <p:nvPr/>
          </p:nvSpPr>
          <p:spPr bwMode="auto">
            <a:xfrm>
              <a:off x="2427" y="130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9415" name="Oval 9"/>
            <p:cNvSpPr>
              <a:spLocks noChangeArrowheads="1"/>
            </p:cNvSpPr>
            <p:nvPr/>
          </p:nvSpPr>
          <p:spPr bwMode="auto">
            <a:xfrm>
              <a:off x="2929" y="1524"/>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59416" name="Oval 10"/>
            <p:cNvSpPr>
              <a:spLocks noChangeArrowheads="1"/>
            </p:cNvSpPr>
            <p:nvPr/>
          </p:nvSpPr>
          <p:spPr bwMode="auto">
            <a:xfrm>
              <a:off x="1893" y="107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
        <p:nvSpPr>
          <p:cNvPr id="59399" name="Line 11"/>
          <p:cNvSpPr>
            <a:spLocks noChangeShapeType="1"/>
          </p:cNvSpPr>
          <p:nvPr/>
        </p:nvSpPr>
        <p:spPr bwMode="auto">
          <a:xfrm flipV="1">
            <a:off x="4479925" y="1798638"/>
            <a:ext cx="1066800" cy="16383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9400" name="Line 12"/>
          <p:cNvSpPr>
            <a:spLocks noChangeShapeType="1"/>
          </p:cNvSpPr>
          <p:nvPr/>
        </p:nvSpPr>
        <p:spPr bwMode="auto">
          <a:xfrm flipV="1">
            <a:off x="4473575" y="2014538"/>
            <a:ext cx="1574800" cy="14224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9401" name="Line 13"/>
          <p:cNvSpPr>
            <a:spLocks noChangeShapeType="1"/>
          </p:cNvSpPr>
          <p:nvPr/>
        </p:nvSpPr>
        <p:spPr bwMode="auto">
          <a:xfrm flipV="1">
            <a:off x="4473575" y="2236788"/>
            <a:ext cx="2032000" cy="120015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9402" name="Line 14"/>
          <p:cNvSpPr>
            <a:spLocks noChangeShapeType="1"/>
          </p:cNvSpPr>
          <p:nvPr/>
        </p:nvSpPr>
        <p:spPr bwMode="auto">
          <a:xfrm flipV="1">
            <a:off x="609600" y="3676650"/>
            <a:ext cx="3865563" cy="0"/>
          </a:xfrm>
          <a:prstGeom prst="line">
            <a:avLst/>
          </a:prstGeom>
          <a:noFill/>
          <a:ln w="279400">
            <a:solidFill>
              <a:srgbClr val="CC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9403" name="Text Box 15"/>
          <p:cNvSpPr txBox="1">
            <a:spLocks noChangeArrowheads="1"/>
          </p:cNvSpPr>
          <p:nvPr/>
        </p:nvSpPr>
        <p:spPr bwMode="auto">
          <a:xfrm>
            <a:off x="5311775" y="2817813"/>
            <a:ext cx="2054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009900"/>
                </a:solidFill>
              </a:rPr>
              <a:t>elastic scattering (6%)</a:t>
            </a:r>
          </a:p>
        </p:txBody>
      </p:sp>
      <p:sp>
        <p:nvSpPr>
          <p:cNvPr id="59404" name="Text Box 16"/>
          <p:cNvSpPr txBox="1">
            <a:spLocks noChangeArrowheads="1"/>
          </p:cNvSpPr>
          <p:nvPr/>
        </p:nvSpPr>
        <p:spPr bwMode="auto">
          <a:xfrm>
            <a:off x="5595938" y="3524250"/>
            <a:ext cx="1720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FFFFFF"/>
                </a:solidFill>
              </a:rPr>
              <a:t>Transmitted (98%)</a:t>
            </a:r>
          </a:p>
        </p:txBody>
      </p:sp>
      <p:sp>
        <p:nvSpPr>
          <p:cNvPr id="59405" name="Text Box 17"/>
          <p:cNvSpPr txBox="1">
            <a:spLocks noChangeArrowheads="1"/>
          </p:cNvSpPr>
          <p:nvPr/>
        </p:nvSpPr>
        <p:spPr bwMode="auto">
          <a:xfrm>
            <a:off x="1365250" y="4541838"/>
            <a:ext cx="22113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CC3300"/>
                </a:solidFill>
              </a:rPr>
              <a:t>inelastic scattering (7%)</a:t>
            </a:r>
          </a:p>
        </p:txBody>
      </p:sp>
      <p:sp>
        <p:nvSpPr>
          <p:cNvPr id="59406" name="Text Box 18"/>
          <p:cNvSpPr txBox="1">
            <a:spLocks noChangeArrowheads="1"/>
          </p:cNvSpPr>
          <p:nvPr/>
        </p:nvSpPr>
        <p:spPr bwMode="auto">
          <a:xfrm>
            <a:off x="609600" y="1417638"/>
            <a:ext cx="201136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3200" b="1">
                <a:solidFill>
                  <a:srgbClr val="000000"/>
                </a:solidFill>
              </a:rPr>
              <a:t>Protein</a:t>
            </a:r>
          </a:p>
          <a:p>
            <a:pPr algn="ctr" eaLnBrk="1" hangingPunct="1"/>
            <a:r>
              <a:rPr lang="en-US" altLang="en-US" sz="3200" b="1">
                <a:solidFill>
                  <a:srgbClr val="000000"/>
                </a:solidFill>
              </a:rPr>
              <a:t>1A x-rays</a:t>
            </a:r>
          </a:p>
        </p:txBody>
      </p:sp>
      <p:sp>
        <p:nvSpPr>
          <p:cNvPr id="59407" name="Line 19"/>
          <p:cNvSpPr>
            <a:spLocks noChangeShapeType="1"/>
          </p:cNvSpPr>
          <p:nvPr/>
        </p:nvSpPr>
        <p:spPr bwMode="auto">
          <a:xfrm flipH="1">
            <a:off x="2481263" y="3735388"/>
            <a:ext cx="1936750" cy="806450"/>
          </a:xfrm>
          <a:prstGeom prst="line">
            <a:avLst/>
          </a:prstGeom>
          <a:noFill/>
          <a:ln w="6350">
            <a:solidFill>
              <a:srgbClr val="CC33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59408" name="Text Box 20"/>
          <p:cNvSpPr txBox="1">
            <a:spLocks noChangeArrowheads="1"/>
          </p:cNvSpPr>
          <p:nvPr/>
        </p:nvSpPr>
        <p:spPr bwMode="auto">
          <a:xfrm>
            <a:off x="768350" y="5349875"/>
            <a:ext cx="16224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009900"/>
                </a:solidFill>
              </a:rPr>
              <a:t>Re-emitted (99%)</a:t>
            </a:r>
          </a:p>
        </p:txBody>
      </p:sp>
      <p:sp>
        <p:nvSpPr>
          <p:cNvPr id="59409" name="Text Box 21"/>
          <p:cNvSpPr txBox="1">
            <a:spLocks noChangeArrowheads="1"/>
          </p:cNvSpPr>
          <p:nvPr/>
        </p:nvSpPr>
        <p:spPr bwMode="auto">
          <a:xfrm>
            <a:off x="2768600" y="5349875"/>
            <a:ext cx="15382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solidFill>
                  <a:srgbClr val="CC3300"/>
                </a:solidFill>
              </a:rPr>
              <a:t>Absorbed (~0%)</a:t>
            </a:r>
            <a:endParaRPr lang="en-US" altLang="en-US" sz="1400" b="1">
              <a:solidFill>
                <a:srgbClr val="009900"/>
              </a:solidFill>
            </a:endParaRPr>
          </a:p>
        </p:txBody>
      </p:sp>
      <p:sp>
        <p:nvSpPr>
          <p:cNvPr id="59410" name="Line 22"/>
          <p:cNvSpPr>
            <a:spLocks noChangeShapeType="1"/>
          </p:cNvSpPr>
          <p:nvPr/>
        </p:nvSpPr>
        <p:spPr bwMode="auto">
          <a:xfrm flipH="1">
            <a:off x="1593850" y="4824413"/>
            <a:ext cx="833438" cy="554037"/>
          </a:xfrm>
          <a:prstGeom prst="line">
            <a:avLst/>
          </a:prstGeom>
          <a:noFill/>
          <a:ln w="762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pic>
        <p:nvPicPr>
          <p:cNvPr id="59411" name="Picture 23" descr="MCBS00386_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98888" y="3122613"/>
            <a:ext cx="1360487"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12" name="Line 24"/>
          <p:cNvSpPr>
            <a:spLocks noChangeShapeType="1"/>
          </p:cNvSpPr>
          <p:nvPr/>
        </p:nvSpPr>
        <p:spPr bwMode="auto">
          <a:xfrm>
            <a:off x="2447925" y="4846638"/>
            <a:ext cx="806450" cy="509587"/>
          </a:xfrm>
          <a:prstGeom prst="line">
            <a:avLst/>
          </a:prstGeom>
          <a:noFill/>
          <a:ln w="63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Tree>
    <p:extLst>
      <p:ext uri="{BB962C8B-B14F-4D97-AF65-F5344CB8AC3E}">
        <p14:creationId xmlns:p14="http://schemas.microsoft.com/office/powerpoint/2010/main" val="2278244871"/>
      </p:ext>
    </p:extLst>
  </p:cSld>
  <p:clrMapOvr>
    <a:masterClrMapping/>
  </p:clrMapOvr>
  <p:transition spd="slow">
    <p:wipe dir="d"/>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418" name="Oval 2"/>
          <p:cNvSpPr>
            <a:spLocks noChangeArrowheads="1"/>
          </p:cNvSpPr>
          <p:nvPr/>
        </p:nvSpPr>
        <p:spPr bwMode="auto">
          <a:xfrm>
            <a:off x="2800350"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0419" name="Rectangle 3"/>
          <p:cNvSpPr>
            <a:spLocks noGrp="1" noChangeArrowheads="1"/>
          </p:cNvSpPr>
          <p:nvPr>
            <p:ph type="title"/>
          </p:nvPr>
        </p:nvSpPr>
        <p:spPr/>
        <p:txBody>
          <a:bodyPr/>
          <a:lstStyle/>
          <a:p>
            <a:pPr eaLnBrk="1" hangingPunct="1"/>
            <a:r>
              <a:rPr lang="en-US" altLang="en-US" smtClean="0"/>
              <a:t>Photoelectric absorption</a:t>
            </a:r>
          </a:p>
        </p:txBody>
      </p:sp>
      <p:sp>
        <p:nvSpPr>
          <p:cNvPr id="60420" name="Oval 4"/>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0421" name="Oval 5"/>
          <p:cNvSpPr>
            <a:spLocks noChangeArrowheads="1"/>
          </p:cNvSpPr>
          <p:nvPr/>
        </p:nvSpPr>
        <p:spPr bwMode="auto">
          <a:xfrm rot="-34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0422" name="Oval 6"/>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Tree>
    <p:extLst>
      <p:ext uri="{BB962C8B-B14F-4D97-AF65-F5344CB8AC3E}">
        <p14:creationId xmlns:p14="http://schemas.microsoft.com/office/powerpoint/2010/main" val="685317350"/>
      </p:ext>
    </p:extLst>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04686"/>
          </a:xfrm>
        </p:spPr>
        <p:txBody>
          <a:bodyPr/>
          <a:lstStyle/>
          <a:p>
            <a:r>
              <a:rPr lang="en-US" sz="4000" dirty="0" smtClean="0"/>
              <a:t>There are 16 different “beam centers”</a:t>
            </a:r>
            <a:endParaRPr lang="en-US" sz="4000" dirty="0"/>
          </a:p>
        </p:txBody>
      </p:sp>
      <p:sp>
        <p:nvSpPr>
          <p:cNvPr id="4" name="Rectangle 3"/>
          <p:cNvSpPr/>
          <p:nvPr/>
        </p:nvSpPr>
        <p:spPr>
          <a:xfrm>
            <a:off x="2264229" y="1669142"/>
            <a:ext cx="4630057" cy="448491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2264229" y="1669142"/>
            <a:ext cx="1850571" cy="194083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lowchart: Or 14"/>
          <p:cNvSpPr/>
          <p:nvPr/>
        </p:nvSpPr>
        <p:spPr>
          <a:xfrm>
            <a:off x="4000500" y="3495676"/>
            <a:ext cx="228600" cy="228600"/>
          </a:xfrm>
          <a:prstGeom prst="flowChar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1795190" y="1262742"/>
            <a:ext cx="938077" cy="400110"/>
          </a:xfrm>
          <a:prstGeom prst="rect">
            <a:avLst/>
          </a:prstGeom>
          <a:noFill/>
        </p:spPr>
        <p:txBody>
          <a:bodyPr wrap="none" rtlCol="0">
            <a:spAutoFit/>
          </a:bodyPr>
          <a:lstStyle/>
          <a:p>
            <a:r>
              <a:rPr lang="en-US" sz="2000" b="1" dirty="0" smtClean="0"/>
              <a:t>Origin</a:t>
            </a:r>
            <a:endParaRPr lang="en-US" sz="2000" b="1" dirty="0"/>
          </a:p>
        </p:txBody>
      </p:sp>
      <p:sp>
        <p:nvSpPr>
          <p:cNvPr id="17" name="TextBox 16"/>
          <p:cNvSpPr txBox="1"/>
          <p:nvPr/>
        </p:nvSpPr>
        <p:spPr>
          <a:xfrm>
            <a:off x="2577531" y="3193913"/>
            <a:ext cx="1125629" cy="400110"/>
          </a:xfrm>
          <a:prstGeom prst="rect">
            <a:avLst/>
          </a:prstGeom>
          <a:noFill/>
        </p:spPr>
        <p:txBody>
          <a:bodyPr wrap="none" rtlCol="0">
            <a:spAutoFit/>
          </a:bodyPr>
          <a:lstStyle/>
          <a:p>
            <a:r>
              <a:rPr lang="en-US" sz="2000" b="1" dirty="0" smtClean="0"/>
              <a:t>Beam X</a:t>
            </a:r>
            <a:endParaRPr lang="en-US" sz="2000" b="1" dirty="0"/>
          </a:p>
        </p:txBody>
      </p:sp>
      <p:sp>
        <p:nvSpPr>
          <p:cNvPr id="18" name="TextBox 17"/>
          <p:cNvSpPr txBox="1"/>
          <p:nvPr/>
        </p:nvSpPr>
        <p:spPr>
          <a:xfrm rot="16200000">
            <a:off x="3339715" y="2329542"/>
            <a:ext cx="1121013" cy="400110"/>
          </a:xfrm>
          <a:prstGeom prst="rect">
            <a:avLst/>
          </a:prstGeom>
          <a:noFill/>
        </p:spPr>
        <p:txBody>
          <a:bodyPr wrap="none" rtlCol="0">
            <a:spAutoFit/>
          </a:bodyPr>
          <a:lstStyle/>
          <a:p>
            <a:r>
              <a:rPr lang="en-US" sz="2000" b="1" dirty="0" smtClean="0"/>
              <a:t>Beam Y</a:t>
            </a:r>
            <a:endParaRPr lang="en-US" sz="2000" b="1" dirty="0"/>
          </a:p>
        </p:txBody>
      </p:sp>
      <p:pic>
        <p:nvPicPr>
          <p:cNvPr id="19" name="Picture 4"/>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9189" b="89730" l="4839" r="100000"/>
                    </a14:imgEffect>
                  </a14:imgLayer>
                </a14:imgProps>
              </a:ext>
              <a:ext uri="{28A0092B-C50C-407E-A947-70E740481C1C}">
                <a14:useLocalDpi xmlns:a14="http://schemas.microsoft.com/office/drawing/2010/main" val="0"/>
              </a:ext>
            </a:extLst>
          </a:blip>
          <a:srcRect/>
          <a:stretch>
            <a:fillRect/>
          </a:stretch>
        </p:blipFill>
        <p:spPr bwMode="auto">
          <a:xfrm rot="5400000">
            <a:off x="2973694" y="4795237"/>
            <a:ext cx="3004788" cy="11207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 name="Picture 4"/>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9189" b="89730" l="4839" r="100000"/>
                    </a14:imgEffect>
                  </a14:imgLayer>
                </a14:imgProps>
              </a:ext>
              <a:ext uri="{28A0092B-C50C-407E-A947-70E740481C1C}">
                <a14:useLocalDpi xmlns:a14="http://schemas.microsoft.com/office/drawing/2010/main" val="0"/>
              </a:ext>
            </a:extLst>
          </a:blip>
          <a:srcRect/>
          <a:stretch>
            <a:fillRect/>
          </a:stretch>
        </p:blipFill>
        <p:spPr bwMode="auto">
          <a:xfrm>
            <a:off x="4622636" y="3377867"/>
            <a:ext cx="3004788" cy="11207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344673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19"/>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442" name="Oval 2"/>
          <p:cNvSpPr>
            <a:spLocks noChangeArrowheads="1"/>
          </p:cNvSpPr>
          <p:nvPr/>
        </p:nvSpPr>
        <p:spPr bwMode="auto">
          <a:xfrm>
            <a:off x="2800350"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1443" name="Rectangle 3"/>
          <p:cNvSpPr>
            <a:spLocks noGrp="1" noChangeArrowheads="1"/>
          </p:cNvSpPr>
          <p:nvPr>
            <p:ph type="title"/>
          </p:nvPr>
        </p:nvSpPr>
        <p:spPr/>
        <p:txBody>
          <a:bodyPr/>
          <a:lstStyle/>
          <a:p>
            <a:pPr eaLnBrk="1" hangingPunct="1"/>
            <a:r>
              <a:rPr lang="en-US" altLang="en-US" smtClean="0"/>
              <a:t>Photoelectric absorption</a:t>
            </a:r>
          </a:p>
        </p:txBody>
      </p:sp>
      <p:sp>
        <p:nvSpPr>
          <p:cNvPr id="61444" name="Rectangle 4"/>
          <p:cNvSpPr>
            <a:spLocks noChangeArrowheads="1"/>
          </p:cNvSpPr>
          <p:nvPr/>
        </p:nvSpPr>
        <p:spPr bwMode="auto">
          <a:xfrm>
            <a:off x="2608263" y="3146425"/>
            <a:ext cx="1924050" cy="711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1445" name="Oval 5"/>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1446" name="Text Box 6"/>
          <p:cNvSpPr txBox="1">
            <a:spLocks noChangeArrowheads="1"/>
          </p:cNvSpPr>
          <p:nvPr/>
        </p:nvSpPr>
        <p:spPr bwMode="auto">
          <a:xfrm>
            <a:off x="4386263" y="15462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b="1">
                <a:solidFill>
                  <a:srgbClr val="000000"/>
                </a:solidFill>
              </a:rPr>
              <a:t>e</a:t>
            </a:r>
            <a:r>
              <a:rPr lang="en-US" altLang="en-US" b="1" baseline="30000">
                <a:solidFill>
                  <a:srgbClr val="000000"/>
                </a:solidFill>
              </a:rPr>
              <a:t>-</a:t>
            </a:r>
          </a:p>
        </p:txBody>
      </p:sp>
      <p:grpSp>
        <p:nvGrpSpPr>
          <p:cNvPr id="61447" name="Group 7"/>
          <p:cNvGrpSpPr>
            <a:grpSpLocks/>
          </p:cNvGrpSpPr>
          <p:nvPr/>
        </p:nvGrpSpPr>
        <p:grpSpPr bwMode="auto">
          <a:xfrm>
            <a:off x="0" y="3124200"/>
            <a:ext cx="4733925" cy="585788"/>
            <a:chOff x="0" y="1968"/>
            <a:chExt cx="2982" cy="369"/>
          </a:xfrm>
        </p:grpSpPr>
        <p:grpSp>
          <p:nvGrpSpPr>
            <p:cNvPr id="61453" name="Group 8"/>
            <p:cNvGrpSpPr>
              <a:grpSpLocks/>
            </p:cNvGrpSpPr>
            <p:nvPr/>
          </p:nvGrpSpPr>
          <p:grpSpPr bwMode="auto">
            <a:xfrm>
              <a:off x="0" y="1968"/>
              <a:ext cx="370" cy="369"/>
              <a:chOff x="362" y="2318"/>
              <a:chExt cx="370" cy="369"/>
            </a:xfrm>
          </p:grpSpPr>
          <p:sp>
            <p:nvSpPr>
              <p:cNvPr id="61475" name="Freeform 9"/>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1476" name="Freeform 10"/>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1454" name="Group 11"/>
            <p:cNvGrpSpPr>
              <a:grpSpLocks/>
            </p:cNvGrpSpPr>
            <p:nvPr/>
          </p:nvGrpSpPr>
          <p:grpSpPr bwMode="auto">
            <a:xfrm>
              <a:off x="368" y="1968"/>
              <a:ext cx="370" cy="369"/>
              <a:chOff x="362" y="2318"/>
              <a:chExt cx="370" cy="369"/>
            </a:xfrm>
          </p:grpSpPr>
          <p:sp>
            <p:nvSpPr>
              <p:cNvPr id="61473" name="Freeform 12"/>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1474" name="Freeform 13"/>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1455" name="Group 14"/>
            <p:cNvGrpSpPr>
              <a:grpSpLocks/>
            </p:cNvGrpSpPr>
            <p:nvPr/>
          </p:nvGrpSpPr>
          <p:grpSpPr bwMode="auto">
            <a:xfrm>
              <a:off x="736" y="1968"/>
              <a:ext cx="370" cy="369"/>
              <a:chOff x="362" y="2318"/>
              <a:chExt cx="370" cy="369"/>
            </a:xfrm>
          </p:grpSpPr>
          <p:sp>
            <p:nvSpPr>
              <p:cNvPr id="61471" name="Freeform 15"/>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1472" name="Freeform 16"/>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1456" name="Group 17"/>
            <p:cNvGrpSpPr>
              <a:grpSpLocks/>
            </p:cNvGrpSpPr>
            <p:nvPr/>
          </p:nvGrpSpPr>
          <p:grpSpPr bwMode="auto">
            <a:xfrm>
              <a:off x="1104" y="1968"/>
              <a:ext cx="370" cy="369"/>
              <a:chOff x="362" y="2318"/>
              <a:chExt cx="370" cy="369"/>
            </a:xfrm>
          </p:grpSpPr>
          <p:sp>
            <p:nvSpPr>
              <p:cNvPr id="61469" name="Freeform 18"/>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1470" name="Freeform 19"/>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1457" name="Group 20"/>
            <p:cNvGrpSpPr>
              <a:grpSpLocks/>
            </p:cNvGrpSpPr>
            <p:nvPr/>
          </p:nvGrpSpPr>
          <p:grpSpPr bwMode="auto">
            <a:xfrm>
              <a:off x="1472" y="1968"/>
              <a:ext cx="370" cy="369"/>
              <a:chOff x="362" y="2318"/>
              <a:chExt cx="370" cy="369"/>
            </a:xfrm>
          </p:grpSpPr>
          <p:sp>
            <p:nvSpPr>
              <p:cNvPr id="61467" name="Freeform 21"/>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1468" name="Freeform 22"/>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1458" name="Group 23"/>
            <p:cNvGrpSpPr>
              <a:grpSpLocks/>
            </p:cNvGrpSpPr>
            <p:nvPr/>
          </p:nvGrpSpPr>
          <p:grpSpPr bwMode="auto">
            <a:xfrm>
              <a:off x="1840" y="1968"/>
              <a:ext cx="370" cy="369"/>
              <a:chOff x="362" y="2318"/>
              <a:chExt cx="370" cy="369"/>
            </a:xfrm>
          </p:grpSpPr>
          <p:sp>
            <p:nvSpPr>
              <p:cNvPr id="61465" name="Freeform 24"/>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1466" name="Freeform 25"/>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1459" name="Group 26"/>
            <p:cNvGrpSpPr>
              <a:grpSpLocks/>
            </p:cNvGrpSpPr>
            <p:nvPr/>
          </p:nvGrpSpPr>
          <p:grpSpPr bwMode="auto">
            <a:xfrm>
              <a:off x="2208" y="1968"/>
              <a:ext cx="370" cy="369"/>
              <a:chOff x="362" y="2318"/>
              <a:chExt cx="370" cy="369"/>
            </a:xfrm>
          </p:grpSpPr>
          <p:sp>
            <p:nvSpPr>
              <p:cNvPr id="61463" name="Freeform 27"/>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1464" name="Freeform 28"/>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61460" name="Freeform 29"/>
            <p:cNvSpPr>
              <a:spLocks/>
            </p:cNvSpPr>
            <p:nvPr/>
          </p:nvSpPr>
          <p:spPr bwMode="auto">
            <a:xfrm>
              <a:off x="2576" y="214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1461" name="Freeform 30"/>
            <p:cNvSpPr>
              <a:spLocks/>
            </p:cNvSpPr>
            <p:nvPr/>
          </p:nvSpPr>
          <p:spPr bwMode="auto">
            <a:xfrm rot="10800000">
              <a:off x="2761" y="196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1462" name="Rectangle 31"/>
            <p:cNvSpPr>
              <a:spLocks noChangeArrowheads="1"/>
            </p:cNvSpPr>
            <p:nvPr/>
          </p:nvSpPr>
          <p:spPr bwMode="auto">
            <a:xfrm>
              <a:off x="2855" y="1973"/>
              <a:ext cx="127" cy="1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
        <p:nvSpPr>
          <p:cNvPr id="61448" name="Line 32"/>
          <p:cNvSpPr>
            <a:spLocks noChangeShapeType="1"/>
          </p:cNvSpPr>
          <p:nvPr/>
        </p:nvSpPr>
        <p:spPr bwMode="auto">
          <a:xfrm flipV="1">
            <a:off x="4545013" y="1881188"/>
            <a:ext cx="0" cy="1533525"/>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1449" name="Oval 33"/>
          <p:cNvSpPr>
            <a:spLocks noChangeArrowheads="1"/>
          </p:cNvSpPr>
          <p:nvPr/>
        </p:nvSpPr>
        <p:spPr bwMode="auto">
          <a:xfrm rot="-34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1450" name="Oval 34"/>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1451" name="Rectangle 35"/>
          <p:cNvSpPr>
            <a:spLocks noChangeArrowheads="1"/>
          </p:cNvSpPr>
          <p:nvPr/>
        </p:nvSpPr>
        <p:spPr bwMode="auto">
          <a:xfrm>
            <a:off x="1376363" y="3822700"/>
            <a:ext cx="1924050" cy="7921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1452" name="Text Box 36"/>
          <p:cNvSpPr txBox="1">
            <a:spLocks noChangeArrowheads="1"/>
          </p:cNvSpPr>
          <p:nvPr/>
        </p:nvSpPr>
        <p:spPr bwMode="auto">
          <a:xfrm>
            <a:off x="4341813" y="3517900"/>
            <a:ext cx="6810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4000" b="1">
                <a:solidFill>
                  <a:srgbClr val="FF0000"/>
                </a:solidFill>
              </a:rPr>
              <a:t>+</a:t>
            </a:r>
            <a:endParaRPr lang="en-US" altLang="en-US" sz="4000" b="1" baseline="30000">
              <a:solidFill>
                <a:srgbClr val="FF0000"/>
              </a:solidFill>
            </a:endParaRPr>
          </a:p>
        </p:txBody>
      </p:sp>
    </p:spTree>
    <p:extLst>
      <p:ext uri="{BB962C8B-B14F-4D97-AF65-F5344CB8AC3E}">
        <p14:creationId xmlns:p14="http://schemas.microsoft.com/office/powerpoint/2010/main" val="2999809696"/>
      </p:ext>
    </p:extLst>
  </p:cSld>
  <p:clrMapOvr>
    <a:masterClrMapping/>
  </p:clrMapOvr>
  <p:transition spd="slow">
    <p:wipe dir="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pPr eaLnBrk="1" hangingPunct="1"/>
            <a:r>
              <a:rPr lang="en-US" altLang="en-US" smtClean="0"/>
              <a:t>Fluorescence</a:t>
            </a:r>
          </a:p>
        </p:txBody>
      </p:sp>
      <p:sp>
        <p:nvSpPr>
          <p:cNvPr id="62467" name="Rectangle 3"/>
          <p:cNvSpPr>
            <a:spLocks noChangeArrowheads="1"/>
          </p:cNvSpPr>
          <p:nvPr/>
        </p:nvSpPr>
        <p:spPr bwMode="auto">
          <a:xfrm>
            <a:off x="4546600" y="3367088"/>
            <a:ext cx="1695450" cy="3762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2468" name="Rectangle 4"/>
          <p:cNvSpPr>
            <a:spLocks noChangeArrowheads="1"/>
          </p:cNvSpPr>
          <p:nvPr/>
        </p:nvSpPr>
        <p:spPr bwMode="auto">
          <a:xfrm>
            <a:off x="4133850" y="3627438"/>
            <a:ext cx="3000375" cy="7921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2469" name="Oval 5"/>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2470" name="Oval 6"/>
          <p:cNvSpPr>
            <a:spLocks noChangeArrowheads="1"/>
          </p:cNvSpPr>
          <p:nvPr/>
        </p:nvSpPr>
        <p:spPr bwMode="auto">
          <a:xfrm rot="-34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2471" name="Oval 7"/>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2472" name="Text Box 8"/>
          <p:cNvSpPr txBox="1">
            <a:spLocks noChangeArrowheads="1"/>
          </p:cNvSpPr>
          <p:nvPr/>
        </p:nvSpPr>
        <p:spPr bwMode="auto">
          <a:xfrm>
            <a:off x="4341813" y="3517900"/>
            <a:ext cx="6810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4000" b="1">
                <a:solidFill>
                  <a:srgbClr val="FF0000"/>
                </a:solidFill>
              </a:rPr>
              <a:t>+</a:t>
            </a:r>
            <a:endParaRPr lang="en-US" altLang="en-US" sz="4000" b="1" baseline="30000">
              <a:solidFill>
                <a:srgbClr val="FF0000"/>
              </a:solidFill>
            </a:endParaRPr>
          </a:p>
        </p:txBody>
      </p:sp>
    </p:spTree>
    <p:extLst>
      <p:ext uri="{BB962C8B-B14F-4D97-AF65-F5344CB8AC3E}">
        <p14:creationId xmlns:p14="http://schemas.microsoft.com/office/powerpoint/2010/main" val="2462649584"/>
      </p:ext>
    </p:extLst>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p:txBody>
          <a:bodyPr/>
          <a:lstStyle/>
          <a:p>
            <a:pPr eaLnBrk="1" hangingPunct="1"/>
            <a:r>
              <a:rPr lang="en-US" altLang="en-US" smtClean="0"/>
              <a:t>Fluorescence</a:t>
            </a:r>
          </a:p>
        </p:txBody>
      </p:sp>
      <p:sp>
        <p:nvSpPr>
          <p:cNvPr id="63491" name="Oval 3"/>
          <p:cNvSpPr>
            <a:spLocks noChangeArrowheads="1"/>
          </p:cNvSpPr>
          <p:nvPr/>
        </p:nvSpPr>
        <p:spPr bwMode="auto">
          <a:xfrm>
            <a:off x="2800350"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3492" name="Line 4"/>
          <p:cNvSpPr>
            <a:spLocks noChangeShapeType="1"/>
          </p:cNvSpPr>
          <p:nvPr/>
        </p:nvSpPr>
        <p:spPr bwMode="auto">
          <a:xfrm>
            <a:off x="4502150" y="2970213"/>
            <a:ext cx="14288" cy="442912"/>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3493" name="Text Box 5"/>
          <p:cNvSpPr txBox="1">
            <a:spLocks noChangeArrowheads="1"/>
          </p:cNvSpPr>
          <p:nvPr/>
        </p:nvSpPr>
        <p:spPr bwMode="auto">
          <a:xfrm>
            <a:off x="4078288" y="2986088"/>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b="1">
                <a:solidFill>
                  <a:srgbClr val="000000"/>
                </a:solidFill>
              </a:rPr>
              <a:t>e</a:t>
            </a:r>
            <a:r>
              <a:rPr lang="en-US" altLang="en-US" b="1" baseline="30000">
                <a:solidFill>
                  <a:srgbClr val="000000"/>
                </a:solidFill>
              </a:rPr>
              <a:t>-</a:t>
            </a:r>
          </a:p>
        </p:txBody>
      </p:sp>
      <p:sp>
        <p:nvSpPr>
          <p:cNvPr id="63494" name="Rectangle 6"/>
          <p:cNvSpPr>
            <a:spLocks noChangeArrowheads="1"/>
          </p:cNvSpPr>
          <p:nvPr/>
        </p:nvSpPr>
        <p:spPr bwMode="auto">
          <a:xfrm>
            <a:off x="4546600" y="3367088"/>
            <a:ext cx="1695450" cy="3762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3495" name="Rectangle 7"/>
          <p:cNvSpPr>
            <a:spLocks noChangeArrowheads="1"/>
          </p:cNvSpPr>
          <p:nvPr/>
        </p:nvSpPr>
        <p:spPr bwMode="auto">
          <a:xfrm>
            <a:off x="4133850" y="3627438"/>
            <a:ext cx="3000375" cy="7921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3496" name="Oval 8"/>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3497" name="Rectangle 9"/>
          <p:cNvSpPr>
            <a:spLocks noChangeArrowheads="1"/>
          </p:cNvSpPr>
          <p:nvPr/>
        </p:nvSpPr>
        <p:spPr bwMode="auto">
          <a:xfrm>
            <a:off x="2820988" y="1573213"/>
            <a:ext cx="1695450" cy="13858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3498" name="Oval 10"/>
          <p:cNvSpPr>
            <a:spLocks noChangeArrowheads="1"/>
          </p:cNvSpPr>
          <p:nvPr/>
        </p:nvSpPr>
        <p:spPr bwMode="auto">
          <a:xfrm rot="-34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nvGrpSpPr>
          <p:cNvPr id="63499" name="Group 11"/>
          <p:cNvGrpSpPr>
            <a:grpSpLocks/>
          </p:cNvGrpSpPr>
          <p:nvPr/>
        </p:nvGrpSpPr>
        <p:grpSpPr bwMode="auto">
          <a:xfrm rot="-2052048">
            <a:off x="4054475" y="1157288"/>
            <a:ext cx="5840413" cy="1319212"/>
            <a:chOff x="-1194" y="2058"/>
            <a:chExt cx="3161" cy="831"/>
          </a:xfrm>
        </p:grpSpPr>
        <p:grpSp>
          <p:nvGrpSpPr>
            <p:cNvPr id="63502" name="Group 12"/>
            <p:cNvGrpSpPr>
              <a:grpSpLocks/>
            </p:cNvGrpSpPr>
            <p:nvPr/>
          </p:nvGrpSpPr>
          <p:grpSpPr bwMode="auto">
            <a:xfrm>
              <a:off x="-1194" y="2273"/>
              <a:ext cx="370" cy="369"/>
              <a:chOff x="362" y="2318"/>
              <a:chExt cx="370" cy="369"/>
            </a:xfrm>
          </p:grpSpPr>
          <p:sp>
            <p:nvSpPr>
              <p:cNvPr id="63524" name="Freeform 13"/>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3525" name="Freeform 14"/>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3503" name="Group 15"/>
            <p:cNvGrpSpPr>
              <a:grpSpLocks/>
            </p:cNvGrpSpPr>
            <p:nvPr/>
          </p:nvGrpSpPr>
          <p:grpSpPr bwMode="auto">
            <a:xfrm>
              <a:off x="-826" y="2273"/>
              <a:ext cx="370" cy="369"/>
              <a:chOff x="362" y="2318"/>
              <a:chExt cx="370" cy="369"/>
            </a:xfrm>
          </p:grpSpPr>
          <p:sp>
            <p:nvSpPr>
              <p:cNvPr id="63522" name="Freeform 16"/>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3523" name="Freeform 17"/>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3504" name="Group 18"/>
            <p:cNvGrpSpPr>
              <a:grpSpLocks/>
            </p:cNvGrpSpPr>
            <p:nvPr/>
          </p:nvGrpSpPr>
          <p:grpSpPr bwMode="auto">
            <a:xfrm>
              <a:off x="-458" y="2273"/>
              <a:ext cx="370" cy="369"/>
              <a:chOff x="362" y="2318"/>
              <a:chExt cx="370" cy="369"/>
            </a:xfrm>
          </p:grpSpPr>
          <p:sp>
            <p:nvSpPr>
              <p:cNvPr id="63520" name="Freeform 19"/>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3521" name="Freeform 20"/>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3505" name="Group 21"/>
            <p:cNvGrpSpPr>
              <a:grpSpLocks/>
            </p:cNvGrpSpPr>
            <p:nvPr/>
          </p:nvGrpSpPr>
          <p:grpSpPr bwMode="auto">
            <a:xfrm>
              <a:off x="-90" y="2273"/>
              <a:ext cx="370" cy="369"/>
              <a:chOff x="362" y="2318"/>
              <a:chExt cx="370" cy="369"/>
            </a:xfrm>
          </p:grpSpPr>
          <p:sp>
            <p:nvSpPr>
              <p:cNvPr id="63518" name="Freeform 22"/>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3519" name="Freeform 23"/>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3506" name="Group 24"/>
            <p:cNvGrpSpPr>
              <a:grpSpLocks/>
            </p:cNvGrpSpPr>
            <p:nvPr/>
          </p:nvGrpSpPr>
          <p:grpSpPr bwMode="auto">
            <a:xfrm>
              <a:off x="278" y="2273"/>
              <a:ext cx="370" cy="369"/>
              <a:chOff x="362" y="2318"/>
              <a:chExt cx="370" cy="369"/>
            </a:xfrm>
          </p:grpSpPr>
          <p:sp>
            <p:nvSpPr>
              <p:cNvPr id="63516" name="Freeform 25"/>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3517" name="Freeform 26"/>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3507" name="Group 27"/>
            <p:cNvGrpSpPr>
              <a:grpSpLocks/>
            </p:cNvGrpSpPr>
            <p:nvPr/>
          </p:nvGrpSpPr>
          <p:grpSpPr bwMode="auto">
            <a:xfrm>
              <a:off x="646" y="2273"/>
              <a:ext cx="370" cy="369"/>
              <a:chOff x="362" y="2318"/>
              <a:chExt cx="370" cy="369"/>
            </a:xfrm>
          </p:grpSpPr>
          <p:sp>
            <p:nvSpPr>
              <p:cNvPr id="63514" name="Freeform 28"/>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3515" name="Freeform 29"/>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grpSp>
          <p:nvGrpSpPr>
            <p:cNvPr id="63508" name="Group 30"/>
            <p:cNvGrpSpPr>
              <a:grpSpLocks/>
            </p:cNvGrpSpPr>
            <p:nvPr/>
          </p:nvGrpSpPr>
          <p:grpSpPr bwMode="auto">
            <a:xfrm>
              <a:off x="1014" y="2273"/>
              <a:ext cx="370" cy="369"/>
              <a:chOff x="362" y="2318"/>
              <a:chExt cx="370" cy="369"/>
            </a:xfrm>
          </p:grpSpPr>
          <p:sp>
            <p:nvSpPr>
              <p:cNvPr id="63512" name="Freeform 31"/>
              <p:cNvSpPr>
                <a:spLocks/>
              </p:cNvSpPr>
              <p:nvPr/>
            </p:nvSpPr>
            <p:spPr bwMode="auto">
              <a:xfrm>
                <a:off x="362" y="2499"/>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3513" name="Freeform 32"/>
              <p:cNvSpPr>
                <a:spLocks/>
              </p:cNvSpPr>
              <p:nvPr/>
            </p:nvSpPr>
            <p:spPr bwMode="auto">
              <a:xfrm rot="10800000">
                <a:off x="547" y="2318"/>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grpSp>
        <p:sp>
          <p:nvSpPr>
            <p:cNvPr id="63509" name="Freeform 33"/>
            <p:cNvSpPr>
              <a:spLocks/>
            </p:cNvSpPr>
            <p:nvPr/>
          </p:nvSpPr>
          <p:spPr bwMode="auto">
            <a:xfrm>
              <a:off x="1382" y="2454"/>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3510" name="Freeform 34"/>
            <p:cNvSpPr>
              <a:spLocks/>
            </p:cNvSpPr>
            <p:nvPr/>
          </p:nvSpPr>
          <p:spPr bwMode="auto">
            <a:xfrm rot="10800000">
              <a:off x="1567" y="2273"/>
              <a:ext cx="185" cy="188"/>
            </a:xfrm>
            <a:custGeom>
              <a:avLst/>
              <a:gdLst>
                <a:gd name="T0" fmla="*/ 0 w 644"/>
                <a:gd name="T1" fmla="*/ 0 h 408"/>
                <a:gd name="T2" fmla="*/ 93 w 644"/>
                <a:gd name="T3" fmla="*/ 188 h 408"/>
                <a:gd name="T4" fmla="*/ 185 w 644"/>
                <a:gd name="T5" fmla="*/ 4 h 408"/>
                <a:gd name="T6" fmla="*/ 0 60000 65536"/>
                <a:gd name="T7" fmla="*/ 0 60000 65536"/>
                <a:gd name="T8" fmla="*/ 0 60000 65536"/>
              </a:gdLst>
              <a:ahLst/>
              <a:cxnLst>
                <a:cxn ang="T6">
                  <a:pos x="T0" y="T1"/>
                </a:cxn>
                <a:cxn ang="T7">
                  <a:pos x="T2" y="T3"/>
                </a:cxn>
                <a:cxn ang="T8">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rgbClr val="00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
          <p:nvSpPr>
            <p:cNvPr id="63511" name="Rectangle 35"/>
            <p:cNvSpPr>
              <a:spLocks noChangeArrowheads="1"/>
            </p:cNvSpPr>
            <p:nvPr/>
          </p:nvSpPr>
          <p:spPr bwMode="auto">
            <a:xfrm>
              <a:off x="1661" y="2058"/>
              <a:ext cx="306" cy="831"/>
            </a:xfrm>
            <a:prstGeom prst="rect">
              <a:avLst/>
            </a:prstGeom>
            <a:solidFill>
              <a:schemeClr val="bg1"/>
            </a:solidFill>
            <a:ln>
              <a:noFill/>
            </a:ln>
            <a:effectLst/>
            <a:extLst>
              <a:ext uri="{91240B29-F687-4F45-9708-019B960494DF}">
                <a14:hiddenLine xmlns:a14="http://schemas.microsoft.com/office/drawing/2010/main" w="9525">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grpSp>
      <p:sp>
        <p:nvSpPr>
          <p:cNvPr id="63500" name="Oval 36"/>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3501" name="Text Box 37"/>
          <p:cNvSpPr txBox="1">
            <a:spLocks noChangeArrowheads="1"/>
          </p:cNvSpPr>
          <p:nvPr/>
        </p:nvSpPr>
        <p:spPr bwMode="auto">
          <a:xfrm>
            <a:off x="4341813" y="3517900"/>
            <a:ext cx="6810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4000" b="1">
                <a:solidFill>
                  <a:srgbClr val="FF0000"/>
                </a:solidFill>
              </a:rPr>
              <a:t>+</a:t>
            </a:r>
            <a:endParaRPr lang="en-US" altLang="en-US" sz="4000" b="1" baseline="30000">
              <a:solidFill>
                <a:srgbClr val="FF0000"/>
              </a:solidFill>
            </a:endParaRPr>
          </a:p>
        </p:txBody>
      </p:sp>
    </p:spTree>
    <p:extLst>
      <p:ext uri="{BB962C8B-B14F-4D97-AF65-F5344CB8AC3E}">
        <p14:creationId xmlns:p14="http://schemas.microsoft.com/office/powerpoint/2010/main" val="206417857"/>
      </p:ext>
    </p:extLst>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Metal identification</a:t>
            </a:r>
            <a:endParaRPr lang="en-US" dirty="0"/>
          </a:p>
        </p:txBody>
      </p:sp>
      <p:pic>
        <p:nvPicPr>
          <p:cNvPr id="245762" name="Picture 2" descr="http://smb.slac.stanford.edu/facilities/software/blu-ice/images/scan_tab/excite_scan_labeled.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371600"/>
            <a:ext cx="8096250" cy="5153026"/>
          </a:xfrm>
          <a:prstGeom prst="rect">
            <a:avLst/>
          </a:prstGeom>
          <a:noFill/>
          <a:extLst>
            <a:ext uri="{909E8E84-426E-40DD-AFC4-6F175D3DCCD1}">
              <a14:hiddenFill xmlns:a14="http://schemas.microsoft.com/office/drawing/2010/main">
                <a:solidFill>
                  <a:srgbClr val="FFFFFF"/>
                </a:solidFill>
              </a14:hiddenFill>
            </a:ext>
          </a:extLst>
        </p:spPr>
      </p:pic>
      <p:pic>
        <p:nvPicPr>
          <p:cNvPr id="245764" name="Picture 4" descr="The 2010 CXRO X-Ray Data Bookle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32500" y="1981200"/>
            <a:ext cx="3086100" cy="4762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527568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57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p:txBody>
          <a:bodyPr/>
          <a:lstStyle/>
          <a:p>
            <a:pPr eaLnBrk="1" hangingPunct="1"/>
            <a:r>
              <a:rPr lang="en-US" altLang="en-US" smtClean="0"/>
              <a:t>Auger emission</a:t>
            </a:r>
          </a:p>
        </p:txBody>
      </p:sp>
      <p:sp>
        <p:nvSpPr>
          <p:cNvPr id="64515" name="Rectangle 3"/>
          <p:cNvSpPr>
            <a:spLocks noChangeArrowheads="1"/>
          </p:cNvSpPr>
          <p:nvPr/>
        </p:nvSpPr>
        <p:spPr bwMode="auto">
          <a:xfrm>
            <a:off x="4546600" y="3367088"/>
            <a:ext cx="1695450" cy="3762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4516" name="Rectangle 4"/>
          <p:cNvSpPr>
            <a:spLocks noChangeArrowheads="1"/>
          </p:cNvSpPr>
          <p:nvPr/>
        </p:nvSpPr>
        <p:spPr bwMode="auto">
          <a:xfrm>
            <a:off x="4133850" y="3627438"/>
            <a:ext cx="3000375" cy="7921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4517" name="Oval 5"/>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4518" name="Oval 6"/>
          <p:cNvSpPr>
            <a:spLocks noChangeArrowheads="1"/>
          </p:cNvSpPr>
          <p:nvPr/>
        </p:nvSpPr>
        <p:spPr bwMode="auto">
          <a:xfrm rot="-34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4519" name="Oval 7"/>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4520" name="Text Box 8"/>
          <p:cNvSpPr txBox="1">
            <a:spLocks noChangeArrowheads="1"/>
          </p:cNvSpPr>
          <p:nvPr/>
        </p:nvSpPr>
        <p:spPr bwMode="auto">
          <a:xfrm>
            <a:off x="4341813" y="3517900"/>
            <a:ext cx="6810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4000" b="1">
                <a:solidFill>
                  <a:srgbClr val="FF0000"/>
                </a:solidFill>
              </a:rPr>
              <a:t>+</a:t>
            </a:r>
            <a:endParaRPr lang="en-US" altLang="en-US" sz="4000" b="1" baseline="30000">
              <a:solidFill>
                <a:srgbClr val="FF0000"/>
              </a:solidFill>
            </a:endParaRPr>
          </a:p>
        </p:txBody>
      </p:sp>
    </p:spTree>
    <p:extLst>
      <p:ext uri="{BB962C8B-B14F-4D97-AF65-F5344CB8AC3E}">
        <p14:creationId xmlns:p14="http://schemas.microsoft.com/office/powerpoint/2010/main" val="2109887734"/>
      </p:ext>
    </p:extLst>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p:txBody>
          <a:bodyPr/>
          <a:lstStyle/>
          <a:p>
            <a:pPr eaLnBrk="1" hangingPunct="1"/>
            <a:r>
              <a:rPr lang="en-US" altLang="en-US" smtClean="0"/>
              <a:t>Auger emission</a:t>
            </a:r>
          </a:p>
        </p:txBody>
      </p:sp>
      <p:sp>
        <p:nvSpPr>
          <p:cNvPr id="65539" name="Rectangle 3"/>
          <p:cNvSpPr>
            <a:spLocks noChangeArrowheads="1"/>
          </p:cNvSpPr>
          <p:nvPr/>
        </p:nvSpPr>
        <p:spPr bwMode="auto">
          <a:xfrm>
            <a:off x="4546600" y="3367088"/>
            <a:ext cx="1695450" cy="3762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5540" name="Rectangle 4"/>
          <p:cNvSpPr>
            <a:spLocks noChangeArrowheads="1"/>
          </p:cNvSpPr>
          <p:nvPr/>
        </p:nvSpPr>
        <p:spPr bwMode="auto">
          <a:xfrm>
            <a:off x="4133850" y="3627438"/>
            <a:ext cx="3000375" cy="7921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5541" name="Oval 5"/>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5542" name="Rectangle 6"/>
          <p:cNvSpPr>
            <a:spLocks noChangeArrowheads="1"/>
          </p:cNvSpPr>
          <p:nvPr/>
        </p:nvSpPr>
        <p:spPr bwMode="auto">
          <a:xfrm>
            <a:off x="2820988" y="1573213"/>
            <a:ext cx="1695450" cy="13858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5543" name="Oval 7"/>
          <p:cNvSpPr>
            <a:spLocks noChangeArrowheads="1"/>
          </p:cNvSpPr>
          <p:nvPr/>
        </p:nvSpPr>
        <p:spPr bwMode="auto">
          <a:xfrm rot="-34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5544" name="Oval 8"/>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solidFill>
                <a:srgbClr val="000000"/>
              </a:solidFill>
            </a:endParaRPr>
          </a:p>
        </p:txBody>
      </p:sp>
      <p:sp>
        <p:nvSpPr>
          <p:cNvPr id="65545" name="Text Box 9"/>
          <p:cNvSpPr txBox="1">
            <a:spLocks noChangeArrowheads="1"/>
          </p:cNvSpPr>
          <p:nvPr/>
        </p:nvSpPr>
        <p:spPr bwMode="auto">
          <a:xfrm>
            <a:off x="4198938" y="3517900"/>
            <a:ext cx="82391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4000" b="1">
                <a:solidFill>
                  <a:srgbClr val="FF0000"/>
                </a:solidFill>
              </a:rPr>
              <a:t>++</a:t>
            </a:r>
            <a:endParaRPr lang="en-US" altLang="en-US" sz="4000" b="1" baseline="30000">
              <a:solidFill>
                <a:srgbClr val="FF0000"/>
              </a:solidFill>
            </a:endParaRPr>
          </a:p>
        </p:txBody>
      </p:sp>
      <p:sp>
        <p:nvSpPr>
          <p:cNvPr id="65546" name="Text Box 10"/>
          <p:cNvSpPr txBox="1">
            <a:spLocks noChangeArrowheads="1"/>
          </p:cNvSpPr>
          <p:nvPr/>
        </p:nvSpPr>
        <p:spPr bwMode="auto">
          <a:xfrm>
            <a:off x="2743200" y="17748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b="1">
                <a:solidFill>
                  <a:srgbClr val="000000"/>
                </a:solidFill>
              </a:rPr>
              <a:t>e</a:t>
            </a:r>
            <a:r>
              <a:rPr lang="en-US" altLang="en-US" b="1" baseline="30000">
                <a:solidFill>
                  <a:srgbClr val="000000"/>
                </a:solidFill>
              </a:rPr>
              <a:t>-</a:t>
            </a:r>
          </a:p>
        </p:txBody>
      </p:sp>
      <p:sp>
        <p:nvSpPr>
          <p:cNvPr id="65547" name="Line 11"/>
          <p:cNvSpPr>
            <a:spLocks noChangeShapeType="1"/>
          </p:cNvSpPr>
          <p:nvPr/>
        </p:nvSpPr>
        <p:spPr bwMode="auto">
          <a:xfrm flipH="1" flipV="1">
            <a:off x="3076575" y="2041525"/>
            <a:ext cx="1377950" cy="909638"/>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charset="0"/>
            </a:endParaRPr>
          </a:p>
        </p:txBody>
      </p:sp>
    </p:spTree>
    <p:extLst>
      <p:ext uri="{BB962C8B-B14F-4D97-AF65-F5344CB8AC3E}">
        <p14:creationId xmlns:p14="http://schemas.microsoft.com/office/powerpoint/2010/main" val="78840105"/>
      </p:ext>
    </p:extLst>
  </p:cSld>
  <p:clrMapOvr>
    <a:masterClrMapping/>
  </p:clrMapOvr>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AutoShape 2"/>
          <p:cNvSpPr>
            <a:spLocks noChangeArrowheads="1"/>
          </p:cNvSpPr>
          <p:nvPr/>
        </p:nvSpPr>
        <p:spPr bwMode="auto">
          <a:xfrm rot="16200000">
            <a:off x="8032750" y="3238500"/>
            <a:ext cx="533400" cy="914400"/>
          </a:xfrm>
          <a:prstGeom prst="can">
            <a:avLst>
              <a:gd name="adj" fmla="val 42857"/>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en-US" altLang="en-US">
              <a:solidFill>
                <a:srgbClr val="000000"/>
              </a:solidFill>
              <a:latin typeface="Arial"/>
            </a:endParaRPr>
          </a:p>
        </p:txBody>
      </p:sp>
      <p:sp>
        <p:nvSpPr>
          <p:cNvPr id="131075" name="Rectangle 3"/>
          <p:cNvSpPr>
            <a:spLocks noGrp="1" noChangeArrowheads="1"/>
          </p:cNvSpPr>
          <p:nvPr>
            <p:ph type="title"/>
          </p:nvPr>
        </p:nvSpPr>
        <p:spPr/>
        <p:txBody>
          <a:bodyPr/>
          <a:lstStyle/>
          <a:p>
            <a:r>
              <a:rPr lang="en-US" altLang="en-US"/>
              <a:t>Where do photons go?</a:t>
            </a:r>
          </a:p>
        </p:txBody>
      </p:sp>
      <p:sp>
        <p:nvSpPr>
          <p:cNvPr id="131076" name="Line 4"/>
          <p:cNvSpPr>
            <a:spLocks noChangeShapeType="1"/>
          </p:cNvSpPr>
          <p:nvPr/>
        </p:nvSpPr>
        <p:spPr bwMode="auto">
          <a:xfrm flipV="1">
            <a:off x="609600" y="3676650"/>
            <a:ext cx="7340600" cy="0"/>
          </a:xfrm>
          <a:prstGeom prst="line">
            <a:avLst/>
          </a:prstGeom>
          <a:noFill/>
          <a:ln w="254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31077" name="Text Box 5"/>
          <p:cNvSpPr txBox="1">
            <a:spLocks noChangeArrowheads="1"/>
          </p:cNvSpPr>
          <p:nvPr/>
        </p:nvSpPr>
        <p:spPr bwMode="auto">
          <a:xfrm>
            <a:off x="7853363" y="4092575"/>
            <a:ext cx="9032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a:solidFill>
                  <a:srgbClr val="000000"/>
                </a:solidFill>
                <a:latin typeface="Arial"/>
              </a:rPr>
              <a:t>beamstop</a:t>
            </a:r>
          </a:p>
        </p:txBody>
      </p:sp>
      <p:grpSp>
        <p:nvGrpSpPr>
          <p:cNvPr id="131078" name="Group 6"/>
          <p:cNvGrpSpPr>
            <a:grpSpLocks/>
          </p:cNvGrpSpPr>
          <p:nvPr/>
        </p:nvGrpSpPr>
        <p:grpSpPr bwMode="auto">
          <a:xfrm>
            <a:off x="5286375" y="1277938"/>
            <a:ext cx="1490663" cy="1447800"/>
            <a:chOff x="1893" y="816"/>
            <a:chExt cx="1597" cy="1500"/>
          </a:xfrm>
        </p:grpSpPr>
        <p:pic>
          <p:nvPicPr>
            <p:cNvPr id="131079" name="Picture 7" descr="noisefiel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20" y="816"/>
              <a:ext cx="1500" cy="1500"/>
            </a:xfrm>
            <a:prstGeom prst="rect">
              <a:avLst/>
            </a:prstGeom>
            <a:noFill/>
            <a:extLst>
              <a:ext uri="{909E8E84-426E-40DD-AFC4-6F175D3DCCD1}">
                <a14:hiddenFill xmlns:a14="http://schemas.microsoft.com/office/drawing/2010/main">
                  <a:solidFill>
                    <a:srgbClr val="FFFFFF"/>
                  </a:solidFill>
                </a14:hiddenFill>
              </a:ext>
            </a:extLst>
          </p:spPr>
        </p:pic>
        <p:sp>
          <p:nvSpPr>
            <p:cNvPr id="131080" name="Oval 8"/>
            <p:cNvSpPr>
              <a:spLocks noChangeArrowheads="1"/>
            </p:cNvSpPr>
            <p:nvPr/>
          </p:nvSpPr>
          <p:spPr bwMode="auto">
            <a:xfrm>
              <a:off x="2427" y="130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31081" name="Oval 9"/>
            <p:cNvSpPr>
              <a:spLocks noChangeArrowheads="1"/>
            </p:cNvSpPr>
            <p:nvPr/>
          </p:nvSpPr>
          <p:spPr bwMode="auto">
            <a:xfrm>
              <a:off x="2929" y="1524"/>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31082" name="Oval 10"/>
            <p:cNvSpPr>
              <a:spLocks noChangeArrowheads="1"/>
            </p:cNvSpPr>
            <p:nvPr/>
          </p:nvSpPr>
          <p:spPr bwMode="auto">
            <a:xfrm>
              <a:off x="1893" y="107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131083" name="Line 11"/>
          <p:cNvSpPr>
            <a:spLocks noChangeShapeType="1"/>
          </p:cNvSpPr>
          <p:nvPr/>
        </p:nvSpPr>
        <p:spPr bwMode="auto">
          <a:xfrm flipV="1">
            <a:off x="4479925" y="1798638"/>
            <a:ext cx="1066800" cy="16383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31084" name="Line 12"/>
          <p:cNvSpPr>
            <a:spLocks noChangeShapeType="1"/>
          </p:cNvSpPr>
          <p:nvPr/>
        </p:nvSpPr>
        <p:spPr bwMode="auto">
          <a:xfrm flipV="1">
            <a:off x="4473575" y="2014538"/>
            <a:ext cx="1574800" cy="14224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31085" name="Line 13"/>
          <p:cNvSpPr>
            <a:spLocks noChangeShapeType="1"/>
          </p:cNvSpPr>
          <p:nvPr/>
        </p:nvSpPr>
        <p:spPr bwMode="auto">
          <a:xfrm flipV="1">
            <a:off x="4473575" y="2236788"/>
            <a:ext cx="2032000" cy="120015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31086" name="Line 14"/>
          <p:cNvSpPr>
            <a:spLocks noChangeShapeType="1"/>
          </p:cNvSpPr>
          <p:nvPr/>
        </p:nvSpPr>
        <p:spPr bwMode="auto">
          <a:xfrm flipV="1">
            <a:off x="609600" y="3676650"/>
            <a:ext cx="3865563" cy="0"/>
          </a:xfrm>
          <a:prstGeom prst="line">
            <a:avLst/>
          </a:prstGeom>
          <a:noFill/>
          <a:ln w="279400">
            <a:solidFill>
              <a:srgbClr val="CC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31087" name="Text Box 15"/>
          <p:cNvSpPr txBox="1">
            <a:spLocks noChangeArrowheads="1"/>
          </p:cNvSpPr>
          <p:nvPr/>
        </p:nvSpPr>
        <p:spPr bwMode="auto">
          <a:xfrm>
            <a:off x="5311775" y="2817813"/>
            <a:ext cx="2054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009900"/>
                </a:solidFill>
                <a:latin typeface="Arial"/>
              </a:rPr>
              <a:t>elastic scattering (6%)</a:t>
            </a:r>
          </a:p>
        </p:txBody>
      </p:sp>
      <p:sp>
        <p:nvSpPr>
          <p:cNvPr id="131088" name="Text Box 16"/>
          <p:cNvSpPr txBox="1">
            <a:spLocks noChangeArrowheads="1"/>
          </p:cNvSpPr>
          <p:nvPr/>
        </p:nvSpPr>
        <p:spPr bwMode="auto">
          <a:xfrm>
            <a:off x="5595938" y="3524250"/>
            <a:ext cx="1720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FFFFFF"/>
                </a:solidFill>
                <a:latin typeface="Arial"/>
              </a:rPr>
              <a:t>Transmitted (98%)</a:t>
            </a:r>
          </a:p>
        </p:txBody>
      </p:sp>
      <p:sp>
        <p:nvSpPr>
          <p:cNvPr id="131089" name="Text Box 17"/>
          <p:cNvSpPr txBox="1">
            <a:spLocks noChangeArrowheads="1"/>
          </p:cNvSpPr>
          <p:nvPr/>
        </p:nvSpPr>
        <p:spPr bwMode="auto">
          <a:xfrm>
            <a:off x="1365250" y="4541838"/>
            <a:ext cx="22113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inelastic scattering (7%)</a:t>
            </a:r>
          </a:p>
        </p:txBody>
      </p:sp>
      <p:sp>
        <p:nvSpPr>
          <p:cNvPr id="131090" name="Text Box 18"/>
          <p:cNvSpPr txBox="1">
            <a:spLocks noChangeArrowheads="1"/>
          </p:cNvSpPr>
          <p:nvPr/>
        </p:nvSpPr>
        <p:spPr bwMode="auto">
          <a:xfrm>
            <a:off x="609600" y="1417638"/>
            <a:ext cx="201136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3200" b="1">
                <a:solidFill>
                  <a:srgbClr val="000000"/>
                </a:solidFill>
                <a:latin typeface="Arial"/>
              </a:rPr>
              <a:t>Protein</a:t>
            </a:r>
          </a:p>
          <a:p>
            <a:pPr algn="ctr"/>
            <a:r>
              <a:rPr lang="en-US" altLang="en-US" sz="3200" b="1">
                <a:solidFill>
                  <a:srgbClr val="000000"/>
                </a:solidFill>
                <a:latin typeface="Arial"/>
              </a:rPr>
              <a:t>1A x-rays</a:t>
            </a:r>
          </a:p>
        </p:txBody>
      </p:sp>
      <p:sp>
        <p:nvSpPr>
          <p:cNvPr id="131091" name="Line 19"/>
          <p:cNvSpPr>
            <a:spLocks noChangeShapeType="1"/>
          </p:cNvSpPr>
          <p:nvPr/>
        </p:nvSpPr>
        <p:spPr bwMode="auto">
          <a:xfrm flipH="1">
            <a:off x="2481263" y="3735388"/>
            <a:ext cx="1936750" cy="806450"/>
          </a:xfrm>
          <a:prstGeom prst="line">
            <a:avLst/>
          </a:prstGeom>
          <a:noFill/>
          <a:ln w="6350">
            <a:solidFill>
              <a:srgbClr val="CC33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31092" name="Text Box 20"/>
          <p:cNvSpPr txBox="1">
            <a:spLocks noChangeArrowheads="1"/>
          </p:cNvSpPr>
          <p:nvPr/>
        </p:nvSpPr>
        <p:spPr bwMode="auto">
          <a:xfrm>
            <a:off x="768350" y="5349875"/>
            <a:ext cx="16224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009900"/>
                </a:solidFill>
                <a:latin typeface="Arial"/>
              </a:rPr>
              <a:t>Re-emitted (99%)</a:t>
            </a:r>
          </a:p>
        </p:txBody>
      </p:sp>
      <p:sp>
        <p:nvSpPr>
          <p:cNvPr id="131093" name="Text Box 21"/>
          <p:cNvSpPr txBox="1">
            <a:spLocks noChangeArrowheads="1"/>
          </p:cNvSpPr>
          <p:nvPr/>
        </p:nvSpPr>
        <p:spPr bwMode="auto">
          <a:xfrm>
            <a:off x="2768600" y="5349875"/>
            <a:ext cx="15382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Absorbed (~0%)</a:t>
            </a:r>
            <a:endParaRPr lang="en-US" altLang="en-US" sz="1400" b="1">
              <a:solidFill>
                <a:srgbClr val="009900"/>
              </a:solidFill>
              <a:latin typeface="Arial"/>
            </a:endParaRPr>
          </a:p>
        </p:txBody>
      </p:sp>
      <p:sp>
        <p:nvSpPr>
          <p:cNvPr id="131094" name="Line 22"/>
          <p:cNvSpPr>
            <a:spLocks noChangeShapeType="1"/>
          </p:cNvSpPr>
          <p:nvPr/>
        </p:nvSpPr>
        <p:spPr bwMode="auto">
          <a:xfrm flipH="1">
            <a:off x="1593850" y="4824413"/>
            <a:ext cx="833438" cy="554037"/>
          </a:xfrm>
          <a:prstGeom prst="line">
            <a:avLst/>
          </a:prstGeom>
          <a:noFill/>
          <a:ln w="762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pic>
        <p:nvPicPr>
          <p:cNvPr id="131095" name="Picture 23" descr="MCBS00386_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98888" y="3122613"/>
            <a:ext cx="1360487" cy="1108075"/>
          </a:xfrm>
          <a:prstGeom prst="rect">
            <a:avLst/>
          </a:prstGeom>
          <a:noFill/>
          <a:extLst>
            <a:ext uri="{909E8E84-426E-40DD-AFC4-6F175D3DCCD1}">
              <a14:hiddenFill xmlns:a14="http://schemas.microsoft.com/office/drawing/2010/main">
                <a:solidFill>
                  <a:srgbClr val="FFFFFF"/>
                </a:solidFill>
              </a14:hiddenFill>
            </a:ext>
          </a:extLst>
        </p:spPr>
      </p:pic>
      <p:sp>
        <p:nvSpPr>
          <p:cNvPr id="131096" name="Line 24"/>
          <p:cNvSpPr>
            <a:spLocks noChangeShapeType="1"/>
          </p:cNvSpPr>
          <p:nvPr/>
        </p:nvSpPr>
        <p:spPr bwMode="auto">
          <a:xfrm>
            <a:off x="2447925" y="4846638"/>
            <a:ext cx="806450" cy="509587"/>
          </a:xfrm>
          <a:prstGeom prst="line">
            <a:avLst/>
          </a:prstGeom>
          <a:noFill/>
          <a:ln w="63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Tree>
    <p:extLst>
      <p:ext uri="{BB962C8B-B14F-4D97-AF65-F5344CB8AC3E}">
        <p14:creationId xmlns:p14="http://schemas.microsoft.com/office/powerpoint/2010/main" val="3041141622"/>
      </p:ext>
    </p:extLst>
  </p:cSld>
  <p:clrMapOvr>
    <a:masterClrMapping/>
  </p:clrMapOvr>
  <p:transition spd="slow"/>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AutoShape 2"/>
          <p:cNvSpPr>
            <a:spLocks noChangeArrowheads="1"/>
          </p:cNvSpPr>
          <p:nvPr/>
        </p:nvSpPr>
        <p:spPr bwMode="auto">
          <a:xfrm rot="16200000">
            <a:off x="8032750" y="3238500"/>
            <a:ext cx="533400" cy="914400"/>
          </a:xfrm>
          <a:prstGeom prst="can">
            <a:avLst>
              <a:gd name="adj" fmla="val 42857"/>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en-US" altLang="en-US">
              <a:solidFill>
                <a:srgbClr val="000000"/>
              </a:solidFill>
              <a:latin typeface="Arial"/>
            </a:endParaRPr>
          </a:p>
        </p:txBody>
      </p:sp>
      <p:sp>
        <p:nvSpPr>
          <p:cNvPr id="117763" name="Rectangle 3"/>
          <p:cNvSpPr>
            <a:spLocks noGrp="1" noChangeArrowheads="1"/>
          </p:cNvSpPr>
          <p:nvPr>
            <p:ph type="title"/>
          </p:nvPr>
        </p:nvSpPr>
        <p:spPr/>
        <p:txBody>
          <a:bodyPr/>
          <a:lstStyle/>
          <a:p>
            <a:r>
              <a:rPr lang="en-US" altLang="en-US"/>
              <a:t>Where do photons go?</a:t>
            </a:r>
          </a:p>
        </p:txBody>
      </p:sp>
      <p:sp>
        <p:nvSpPr>
          <p:cNvPr id="117764" name="Line 4"/>
          <p:cNvSpPr>
            <a:spLocks noChangeShapeType="1"/>
          </p:cNvSpPr>
          <p:nvPr/>
        </p:nvSpPr>
        <p:spPr bwMode="auto">
          <a:xfrm flipV="1">
            <a:off x="609600" y="3676650"/>
            <a:ext cx="7340600" cy="0"/>
          </a:xfrm>
          <a:prstGeom prst="line">
            <a:avLst/>
          </a:prstGeom>
          <a:noFill/>
          <a:ln w="254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7765" name="Text Box 5"/>
          <p:cNvSpPr txBox="1">
            <a:spLocks noChangeArrowheads="1"/>
          </p:cNvSpPr>
          <p:nvPr/>
        </p:nvSpPr>
        <p:spPr bwMode="auto">
          <a:xfrm>
            <a:off x="7853363" y="4092575"/>
            <a:ext cx="9032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a:solidFill>
                  <a:srgbClr val="000000"/>
                </a:solidFill>
                <a:latin typeface="Arial"/>
              </a:rPr>
              <a:t>beamstop</a:t>
            </a:r>
          </a:p>
        </p:txBody>
      </p:sp>
      <p:grpSp>
        <p:nvGrpSpPr>
          <p:cNvPr id="117766" name="Group 6"/>
          <p:cNvGrpSpPr>
            <a:grpSpLocks/>
          </p:cNvGrpSpPr>
          <p:nvPr/>
        </p:nvGrpSpPr>
        <p:grpSpPr bwMode="auto">
          <a:xfrm>
            <a:off x="5286375" y="1277938"/>
            <a:ext cx="1490663" cy="1447800"/>
            <a:chOff x="1893" y="816"/>
            <a:chExt cx="1597" cy="1500"/>
          </a:xfrm>
        </p:grpSpPr>
        <p:pic>
          <p:nvPicPr>
            <p:cNvPr id="117767" name="Picture 7" descr="noisefiel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20" y="816"/>
              <a:ext cx="1500" cy="1500"/>
            </a:xfrm>
            <a:prstGeom prst="rect">
              <a:avLst/>
            </a:prstGeom>
            <a:noFill/>
            <a:extLst>
              <a:ext uri="{909E8E84-426E-40DD-AFC4-6F175D3DCCD1}">
                <a14:hiddenFill xmlns:a14="http://schemas.microsoft.com/office/drawing/2010/main">
                  <a:solidFill>
                    <a:srgbClr val="FFFFFF"/>
                  </a:solidFill>
                </a14:hiddenFill>
              </a:ext>
            </a:extLst>
          </p:spPr>
        </p:pic>
        <p:sp>
          <p:nvSpPr>
            <p:cNvPr id="117768" name="Oval 8"/>
            <p:cNvSpPr>
              <a:spLocks noChangeArrowheads="1"/>
            </p:cNvSpPr>
            <p:nvPr/>
          </p:nvSpPr>
          <p:spPr bwMode="auto">
            <a:xfrm>
              <a:off x="2427" y="130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17769" name="Oval 9"/>
            <p:cNvSpPr>
              <a:spLocks noChangeArrowheads="1"/>
            </p:cNvSpPr>
            <p:nvPr/>
          </p:nvSpPr>
          <p:spPr bwMode="auto">
            <a:xfrm>
              <a:off x="2929" y="1524"/>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17770" name="Oval 10"/>
            <p:cNvSpPr>
              <a:spLocks noChangeArrowheads="1"/>
            </p:cNvSpPr>
            <p:nvPr/>
          </p:nvSpPr>
          <p:spPr bwMode="auto">
            <a:xfrm>
              <a:off x="1893" y="107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117771" name="Line 11"/>
          <p:cNvSpPr>
            <a:spLocks noChangeShapeType="1"/>
          </p:cNvSpPr>
          <p:nvPr/>
        </p:nvSpPr>
        <p:spPr bwMode="auto">
          <a:xfrm flipV="1">
            <a:off x="4479925" y="1798638"/>
            <a:ext cx="1066800" cy="16383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7772" name="Line 12"/>
          <p:cNvSpPr>
            <a:spLocks noChangeShapeType="1"/>
          </p:cNvSpPr>
          <p:nvPr/>
        </p:nvSpPr>
        <p:spPr bwMode="auto">
          <a:xfrm flipV="1">
            <a:off x="4473575" y="2014538"/>
            <a:ext cx="1574800" cy="14224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7773" name="Line 13"/>
          <p:cNvSpPr>
            <a:spLocks noChangeShapeType="1"/>
          </p:cNvSpPr>
          <p:nvPr/>
        </p:nvSpPr>
        <p:spPr bwMode="auto">
          <a:xfrm flipV="1">
            <a:off x="4473575" y="2236788"/>
            <a:ext cx="2032000" cy="120015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7774" name="Line 14"/>
          <p:cNvSpPr>
            <a:spLocks noChangeShapeType="1"/>
          </p:cNvSpPr>
          <p:nvPr/>
        </p:nvSpPr>
        <p:spPr bwMode="auto">
          <a:xfrm flipV="1">
            <a:off x="609600" y="3676650"/>
            <a:ext cx="3865563" cy="0"/>
          </a:xfrm>
          <a:prstGeom prst="line">
            <a:avLst/>
          </a:prstGeom>
          <a:noFill/>
          <a:ln w="279400">
            <a:solidFill>
              <a:srgbClr val="CC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7775" name="Text Box 15"/>
          <p:cNvSpPr txBox="1">
            <a:spLocks noChangeArrowheads="1"/>
          </p:cNvSpPr>
          <p:nvPr/>
        </p:nvSpPr>
        <p:spPr bwMode="auto">
          <a:xfrm>
            <a:off x="5311775" y="2817813"/>
            <a:ext cx="2054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009900"/>
                </a:solidFill>
                <a:latin typeface="Arial"/>
              </a:rPr>
              <a:t>elastic scattering (6%)</a:t>
            </a:r>
          </a:p>
        </p:txBody>
      </p:sp>
      <p:sp>
        <p:nvSpPr>
          <p:cNvPr id="117776" name="Text Box 16"/>
          <p:cNvSpPr txBox="1">
            <a:spLocks noChangeArrowheads="1"/>
          </p:cNvSpPr>
          <p:nvPr/>
        </p:nvSpPr>
        <p:spPr bwMode="auto">
          <a:xfrm>
            <a:off x="5595938" y="3524250"/>
            <a:ext cx="1720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FFFFFF"/>
                </a:solidFill>
                <a:latin typeface="Arial"/>
              </a:rPr>
              <a:t>Transmitted (98%)</a:t>
            </a:r>
          </a:p>
        </p:txBody>
      </p:sp>
      <p:sp>
        <p:nvSpPr>
          <p:cNvPr id="117777" name="Text Box 17"/>
          <p:cNvSpPr txBox="1">
            <a:spLocks noChangeArrowheads="1"/>
          </p:cNvSpPr>
          <p:nvPr/>
        </p:nvSpPr>
        <p:spPr bwMode="auto">
          <a:xfrm>
            <a:off x="1365250" y="4541838"/>
            <a:ext cx="22113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inelastic scattering (7%)</a:t>
            </a:r>
          </a:p>
        </p:txBody>
      </p:sp>
      <p:sp>
        <p:nvSpPr>
          <p:cNvPr id="117778" name="Text Box 18"/>
          <p:cNvSpPr txBox="1">
            <a:spLocks noChangeArrowheads="1"/>
          </p:cNvSpPr>
          <p:nvPr/>
        </p:nvSpPr>
        <p:spPr bwMode="auto">
          <a:xfrm>
            <a:off x="5772150" y="4541838"/>
            <a:ext cx="1828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Photoelectric (87%)</a:t>
            </a:r>
            <a:endParaRPr lang="en-US" altLang="en-US" sz="1400" b="1">
              <a:solidFill>
                <a:srgbClr val="009900"/>
              </a:solidFill>
              <a:latin typeface="Arial"/>
            </a:endParaRPr>
          </a:p>
        </p:txBody>
      </p:sp>
      <p:sp>
        <p:nvSpPr>
          <p:cNvPr id="117779" name="Text Box 19"/>
          <p:cNvSpPr txBox="1">
            <a:spLocks noChangeArrowheads="1"/>
          </p:cNvSpPr>
          <p:nvPr/>
        </p:nvSpPr>
        <p:spPr bwMode="auto">
          <a:xfrm>
            <a:off x="609600" y="1417638"/>
            <a:ext cx="201136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3200" b="1">
                <a:solidFill>
                  <a:srgbClr val="000000"/>
                </a:solidFill>
                <a:latin typeface="Arial"/>
              </a:rPr>
              <a:t>Protein</a:t>
            </a:r>
          </a:p>
          <a:p>
            <a:pPr algn="ctr"/>
            <a:r>
              <a:rPr lang="en-US" altLang="en-US" sz="3200" b="1">
                <a:solidFill>
                  <a:srgbClr val="000000"/>
                </a:solidFill>
                <a:latin typeface="Arial"/>
              </a:rPr>
              <a:t>1A x-rays</a:t>
            </a:r>
          </a:p>
        </p:txBody>
      </p:sp>
      <p:sp>
        <p:nvSpPr>
          <p:cNvPr id="117780" name="Line 20"/>
          <p:cNvSpPr>
            <a:spLocks noChangeShapeType="1"/>
          </p:cNvSpPr>
          <p:nvPr/>
        </p:nvSpPr>
        <p:spPr bwMode="auto">
          <a:xfrm flipH="1">
            <a:off x="2481263" y="3735388"/>
            <a:ext cx="1936750" cy="806450"/>
          </a:xfrm>
          <a:prstGeom prst="line">
            <a:avLst/>
          </a:prstGeom>
          <a:noFill/>
          <a:ln w="6350">
            <a:solidFill>
              <a:srgbClr val="CC33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7781" name="Text Box 21"/>
          <p:cNvSpPr txBox="1">
            <a:spLocks noChangeArrowheads="1"/>
          </p:cNvSpPr>
          <p:nvPr/>
        </p:nvSpPr>
        <p:spPr bwMode="auto">
          <a:xfrm>
            <a:off x="768350" y="5349875"/>
            <a:ext cx="16224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009900"/>
                </a:solidFill>
                <a:latin typeface="Arial"/>
              </a:rPr>
              <a:t>Re-emitted (99%)</a:t>
            </a:r>
          </a:p>
        </p:txBody>
      </p:sp>
      <p:sp>
        <p:nvSpPr>
          <p:cNvPr id="117782" name="Text Box 22"/>
          <p:cNvSpPr txBox="1">
            <a:spLocks noChangeArrowheads="1"/>
          </p:cNvSpPr>
          <p:nvPr/>
        </p:nvSpPr>
        <p:spPr bwMode="auto">
          <a:xfrm>
            <a:off x="2768600" y="5349875"/>
            <a:ext cx="15382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Absorbed (~0%)</a:t>
            </a:r>
            <a:endParaRPr lang="en-US" altLang="en-US" sz="1400" b="1">
              <a:solidFill>
                <a:srgbClr val="009900"/>
              </a:solidFill>
              <a:latin typeface="Arial"/>
            </a:endParaRPr>
          </a:p>
        </p:txBody>
      </p:sp>
      <p:sp>
        <p:nvSpPr>
          <p:cNvPr id="117783" name="Line 23"/>
          <p:cNvSpPr>
            <a:spLocks noChangeShapeType="1"/>
          </p:cNvSpPr>
          <p:nvPr/>
        </p:nvSpPr>
        <p:spPr bwMode="auto">
          <a:xfrm>
            <a:off x="4570413" y="3887788"/>
            <a:ext cx="1720850" cy="661987"/>
          </a:xfrm>
          <a:prstGeom prst="line">
            <a:avLst/>
          </a:prstGeom>
          <a:noFill/>
          <a:ln w="76200">
            <a:solidFill>
              <a:srgbClr val="CC33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7784" name="Line 24"/>
          <p:cNvSpPr>
            <a:spLocks noChangeShapeType="1"/>
          </p:cNvSpPr>
          <p:nvPr/>
        </p:nvSpPr>
        <p:spPr bwMode="auto">
          <a:xfrm flipH="1">
            <a:off x="1593850" y="4824413"/>
            <a:ext cx="833438" cy="554037"/>
          </a:xfrm>
          <a:prstGeom prst="line">
            <a:avLst/>
          </a:prstGeom>
          <a:noFill/>
          <a:ln w="762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pic>
        <p:nvPicPr>
          <p:cNvPr id="117785" name="Picture 25" descr="MCBS00386_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98888" y="3122613"/>
            <a:ext cx="1360487" cy="1108075"/>
          </a:xfrm>
          <a:prstGeom prst="rect">
            <a:avLst/>
          </a:prstGeom>
          <a:noFill/>
          <a:extLst>
            <a:ext uri="{909E8E84-426E-40DD-AFC4-6F175D3DCCD1}">
              <a14:hiddenFill xmlns:a14="http://schemas.microsoft.com/office/drawing/2010/main">
                <a:solidFill>
                  <a:srgbClr val="FFFFFF"/>
                </a:solidFill>
              </a14:hiddenFill>
            </a:ext>
          </a:extLst>
        </p:spPr>
      </p:pic>
      <p:sp>
        <p:nvSpPr>
          <p:cNvPr id="117786" name="Line 26"/>
          <p:cNvSpPr>
            <a:spLocks noChangeShapeType="1"/>
          </p:cNvSpPr>
          <p:nvPr/>
        </p:nvSpPr>
        <p:spPr bwMode="auto">
          <a:xfrm>
            <a:off x="2447925" y="4846638"/>
            <a:ext cx="806450" cy="509587"/>
          </a:xfrm>
          <a:prstGeom prst="line">
            <a:avLst/>
          </a:prstGeom>
          <a:noFill/>
          <a:ln w="63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Tree>
    <p:extLst>
      <p:ext uri="{BB962C8B-B14F-4D97-AF65-F5344CB8AC3E}">
        <p14:creationId xmlns:p14="http://schemas.microsoft.com/office/powerpoint/2010/main" val="3272515352"/>
      </p:ext>
    </p:extLst>
  </p:cSld>
  <p:clrMapOvr>
    <a:masterClrMapping/>
  </p:clrMapOvr>
  <p:transition spd="slow">
    <p:wipe dir="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AutoShape 2"/>
          <p:cNvSpPr>
            <a:spLocks noChangeArrowheads="1"/>
          </p:cNvSpPr>
          <p:nvPr/>
        </p:nvSpPr>
        <p:spPr bwMode="auto">
          <a:xfrm rot="16200000">
            <a:off x="8032750" y="3238500"/>
            <a:ext cx="533400" cy="914400"/>
          </a:xfrm>
          <a:prstGeom prst="can">
            <a:avLst>
              <a:gd name="adj" fmla="val 42857"/>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en-US" altLang="en-US">
              <a:solidFill>
                <a:srgbClr val="000000"/>
              </a:solidFill>
              <a:latin typeface="Arial"/>
            </a:endParaRPr>
          </a:p>
        </p:txBody>
      </p:sp>
      <p:sp>
        <p:nvSpPr>
          <p:cNvPr id="118787" name="Rectangle 3"/>
          <p:cNvSpPr>
            <a:spLocks noGrp="1" noChangeArrowheads="1"/>
          </p:cNvSpPr>
          <p:nvPr>
            <p:ph type="title"/>
          </p:nvPr>
        </p:nvSpPr>
        <p:spPr/>
        <p:txBody>
          <a:bodyPr/>
          <a:lstStyle/>
          <a:p>
            <a:r>
              <a:rPr lang="en-US" altLang="en-US"/>
              <a:t>Where do photons go?</a:t>
            </a:r>
          </a:p>
        </p:txBody>
      </p:sp>
      <p:sp>
        <p:nvSpPr>
          <p:cNvPr id="118788" name="Line 4"/>
          <p:cNvSpPr>
            <a:spLocks noChangeShapeType="1"/>
          </p:cNvSpPr>
          <p:nvPr/>
        </p:nvSpPr>
        <p:spPr bwMode="auto">
          <a:xfrm flipV="1">
            <a:off x="609600" y="3676650"/>
            <a:ext cx="7340600" cy="0"/>
          </a:xfrm>
          <a:prstGeom prst="line">
            <a:avLst/>
          </a:prstGeom>
          <a:noFill/>
          <a:ln w="254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8789" name="Text Box 5"/>
          <p:cNvSpPr txBox="1">
            <a:spLocks noChangeArrowheads="1"/>
          </p:cNvSpPr>
          <p:nvPr/>
        </p:nvSpPr>
        <p:spPr bwMode="auto">
          <a:xfrm>
            <a:off x="7853363" y="4092575"/>
            <a:ext cx="9032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a:solidFill>
                  <a:srgbClr val="000000"/>
                </a:solidFill>
                <a:latin typeface="Arial"/>
              </a:rPr>
              <a:t>beamstop</a:t>
            </a:r>
          </a:p>
        </p:txBody>
      </p:sp>
      <p:grpSp>
        <p:nvGrpSpPr>
          <p:cNvPr id="118790" name="Group 6"/>
          <p:cNvGrpSpPr>
            <a:grpSpLocks/>
          </p:cNvGrpSpPr>
          <p:nvPr/>
        </p:nvGrpSpPr>
        <p:grpSpPr bwMode="auto">
          <a:xfrm>
            <a:off x="5286375" y="1277938"/>
            <a:ext cx="1490663" cy="1447800"/>
            <a:chOff x="1893" y="816"/>
            <a:chExt cx="1597" cy="1500"/>
          </a:xfrm>
        </p:grpSpPr>
        <p:pic>
          <p:nvPicPr>
            <p:cNvPr id="118791" name="Picture 7" descr="noisefiel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20" y="816"/>
              <a:ext cx="1500" cy="1500"/>
            </a:xfrm>
            <a:prstGeom prst="rect">
              <a:avLst/>
            </a:prstGeom>
            <a:noFill/>
            <a:extLst>
              <a:ext uri="{909E8E84-426E-40DD-AFC4-6F175D3DCCD1}">
                <a14:hiddenFill xmlns:a14="http://schemas.microsoft.com/office/drawing/2010/main">
                  <a:solidFill>
                    <a:srgbClr val="FFFFFF"/>
                  </a:solidFill>
                </a14:hiddenFill>
              </a:ext>
            </a:extLst>
          </p:spPr>
        </p:pic>
        <p:sp>
          <p:nvSpPr>
            <p:cNvPr id="118792" name="Oval 8"/>
            <p:cNvSpPr>
              <a:spLocks noChangeArrowheads="1"/>
            </p:cNvSpPr>
            <p:nvPr/>
          </p:nvSpPr>
          <p:spPr bwMode="auto">
            <a:xfrm>
              <a:off x="2427" y="130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18793" name="Oval 9"/>
            <p:cNvSpPr>
              <a:spLocks noChangeArrowheads="1"/>
            </p:cNvSpPr>
            <p:nvPr/>
          </p:nvSpPr>
          <p:spPr bwMode="auto">
            <a:xfrm>
              <a:off x="2929" y="1524"/>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18794" name="Oval 10"/>
            <p:cNvSpPr>
              <a:spLocks noChangeArrowheads="1"/>
            </p:cNvSpPr>
            <p:nvPr/>
          </p:nvSpPr>
          <p:spPr bwMode="auto">
            <a:xfrm>
              <a:off x="1893" y="107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118795" name="Line 11"/>
          <p:cNvSpPr>
            <a:spLocks noChangeShapeType="1"/>
          </p:cNvSpPr>
          <p:nvPr/>
        </p:nvSpPr>
        <p:spPr bwMode="auto">
          <a:xfrm flipV="1">
            <a:off x="4479925" y="1798638"/>
            <a:ext cx="1066800" cy="16383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8796" name="Line 12"/>
          <p:cNvSpPr>
            <a:spLocks noChangeShapeType="1"/>
          </p:cNvSpPr>
          <p:nvPr/>
        </p:nvSpPr>
        <p:spPr bwMode="auto">
          <a:xfrm flipV="1">
            <a:off x="4473575" y="2014538"/>
            <a:ext cx="1574800" cy="14224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8797" name="Line 13"/>
          <p:cNvSpPr>
            <a:spLocks noChangeShapeType="1"/>
          </p:cNvSpPr>
          <p:nvPr/>
        </p:nvSpPr>
        <p:spPr bwMode="auto">
          <a:xfrm flipV="1">
            <a:off x="4473575" y="2236788"/>
            <a:ext cx="2032000" cy="120015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8798" name="Line 14"/>
          <p:cNvSpPr>
            <a:spLocks noChangeShapeType="1"/>
          </p:cNvSpPr>
          <p:nvPr/>
        </p:nvSpPr>
        <p:spPr bwMode="auto">
          <a:xfrm flipV="1">
            <a:off x="609600" y="3676650"/>
            <a:ext cx="3865563" cy="0"/>
          </a:xfrm>
          <a:prstGeom prst="line">
            <a:avLst/>
          </a:prstGeom>
          <a:noFill/>
          <a:ln w="279400">
            <a:solidFill>
              <a:srgbClr val="CC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8799" name="Text Box 15"/>
          <p:cNvSpPr txBox="1">
            <a:spLocks noChangeArrowheads="1"/>
          </p:cNvSpPr>
          <p:nvPr/>
        </p:nvSpPr>
        <p:spPr bwMode="auto">
          <a:xfrm>
            <a:off x="5311775" y="2817813"/>
            <a:ext cx="2054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009900"/>
                </a:solidFill>
                <a:latin typeface="Arial"/>
              </a:rPr>
              <a:t>elastic scattering (6%)</a:t>
            </a:r>
          </a:p>
        </p:txBody>
      </p:sp>
      <p:sp>
        <p:nvSpPr>
          <p:cNvPr id="118800" name="Text Box 16"/>
          <p:cNvSpPr txBox="1">
            <a:spLocks noChangeArrowheads="1"/>
          </p:cNvSpPr>
          <p:nvPr/>
        </p:nvSpPr>
        <p:spPr bwMode="auto">
          <a:xfrm>
            <a:off x="5595938" y="3524250"/>
            <a:ext cx="1720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FFFFFF"/>
                </a:solidFill>
                <a:latin typeface="Arial"/>
              </a:rPr>
              <a:t>Transmitted (98%)</a:t>
            </a:r>
          </a:p>
        </p:txBody>
      </p:sp>
      <p:sp>
        <p:nvSpPr>
          <p:cNvPr id="118801" name="Text Box 17"/>
          <p:cNvSpPr txBox="1">
            <a:spLocks noChangeArrowheads="1"/>
          </p:cNvSpPr>
          <p:nvPr/>
        </p:nvSpPr>
        <p:spPr bwMode="auto">
          <a:xfrm>
            <a:off x="1365250" y="4541838"/>
            <a:ext cx="22113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inelastic scattering (7%)</a:t>
            </a:r>
          </a:p>
        </p:txBody>
      </p:sp>
      <p:sp>
        <p:nvSpPr>
          <p:cNvPr id="118802" name="Text Box 18"/>
          <p:cNvSpPr txBox="1">
            <a:spLocks noChangeArrowheads="1"/>
          </p:cNvSpPr>
          <p:nvPr/>
        </p:nvSpPr>
        <p:spPr bwMode="auto">
          <a:xfrm>
            <a:off x="5772150" y="4541838"/>
            <a:ext cx="1828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Photoelectric (87%)</a:t>
            </a:r>
            <a:endParaRPr lang="en-US" altLang="en-US" sz="1400" b="1">
              <a:solidFill>
                <a:srgbClr val="009900"/>
              </a:solidFill>
              <a:latin typeface="Arial"/>
            </a:endParaRPr>
          </a:p>
        </p:txBody>
      </p:sp>
      <p:sp>
        <p:nvSpPr>
          <p:cNvPr id="118803" name="Text Box 19"/>
          <p:cNvSpPr txBox="1">
            <a:spLocks noChangeArrowheads="1"/>
          </p:cNvSpPr>
          <p:nvPr/>
        </p:nvSpPr>
        <p:spPr bwMode="auto">
          <a:xfrm>
            <a:off x="609600" y="1417638"/>
            <a:ext cx="201136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3200" b="1">
                <a:solidFill>
                  <a:srgbClr val="000000"/>
                </a:solidFill>
                <a:latin typeface="Arial"/>
              </a:rPr>
              <a:t>Protein</a:t>
            </a:r>
          </a:p>
          <a:p>
            <a:pPr algn="ctr"/>
            <a:r>
              <a:rPr lang="en-US" altLang="en-US" sz="3200" b="1">
                <a:solidFill>
                  <a:srgbClr val="000000"/>
                </a:solidFill>
                <a:latin typeface="Arial"/>
              </a:rPr>
              <a:t>1A x-rays</a:t>
            </a:r>
          </a:p>
        </p:txBody>
      </p:sp>
      <p:sp>
        <p:nvSpPr>
          <p:cNvPr id="118804" name="Line 20"/>
          <p:cNvSpPr>
            <a:spLocks noChangeShapeType="1"/>
          </p:cNvSpPr>
          <p:nvPr/>
        </p:nvSpPr>
        <p:spPr bwMode="auto">
          <a:xfrm flipH="1">
            <a:off x="2481263" y="3735388"/>
            <a:ext cx="1936750" cy="806450"/>
          </a:xfrm>
          <a:prstGeom prst="line">
            <a:avLst/>
          </a:prstGeom>
          <a:noFill/>
          <a:ln w="6350">
            <a:solidFill>
              <a:srgbClr val="CC33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8805" name="Text Box 21"/>
          <p:cNvSpPr txBox="1">
            <a:spLocks noChangeArrowheads="1"/>
          </p:cNvSpPr>
          <p:nvPr/>
        </p:nvSpPr>
        <p:spPr bwMode="auto">
          <a:xfrm>
            <a:off x="4927600" y="5351463"/>
            <a:ext cx="16271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009900"/>
                </a:solidFill>
                <a:latin typeface="Arial"/>
              </a:rPr>
              <a:t>Re-emitted (~0%)</a:t>
            </a:r>
          </a:p>
        </p:txBody>
      </p:sp>
      <p:sp>
        <p:nvSpPr>
          <p:cNvPr id="118806" name="Text Box 22"/>
          <p:cNvSpPr txBox="1">
            <a:spLocks noChangeArrowheads="1"/>
          </p:cNvSpPr>
          <p:nvPr/>
        </p:nvSpPr>
        <p:spPr bwMode="auto">
          <a:xfrm>
            <a:off x="6927850" y="5351463"/>
            <a:ext cx="15335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Absorbed (99%)</a:t>
            </a:r>
            <a:endParaRPr lang="en-US" altLang="en-US" sz="1400" b="1">
              <a:solidFill>
                <a:srgbClr val="009900"/>
              </a:solidFill>
              <a:latin typeface="Arial"/>
            </a:endParaRPr>
          </a:p>
        </p:txBody>
      </p:sp>
      <p:sp>
        <p:nvSpPr>
          <p:cNvPr id="118807" name="Text Box 23"/>
          <p:cNvSpPr txBox="1">
            <a:spLocks noChangeArrowheads="1"/>
          </p:cNvSpPr>
          <p:nvPr/>
        </p:nvSpPr>
        <p:spPr bwMode="auto">
          <a:xfrm>
            <a:off x="768350" y="5349875"/>
            <a:ext cx="16224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009900"/>
                </a:solidFill>
                <a:latin typeface="Arial"/>
              </a:rPr>
              <a:t>Re-emitted (99%)</a:t>
            </a:r>
          </a:p>
        </p:txBody>
      </p:sp>
      <p:sp>
        <p:nvSpPr>
          <p:cNvPr id="118808" name="Text Box 24"/>
          <p:cNvSpPr txBox="1">
            <a:spLocks noChangeArrowheads="1"/>
          </p:cNvSpPr>
          <p:nvPr/>
        </p:nvSpPr>
        <p:spPr bwMode="auto">
          <a:xfrm>
            <a:off x="2768600" y="5349875"/>
            <a:ext cx="15382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Absorbed (~0%)</a:t>
            </a:r>
            <a:endParaRPr lang="en-US" altLang="en-US" sz="1400" b="1">
              <a:solidFill>
                <a:srgbClr val="009900"/>
              </a:solidFill>
              <a:latin typeface="Arial"/>
            </a:endParaRPr>
          </a:p>
        </p:txBody>
      </p:sp>
      <p:sp>
        <p:nvSpPr>
          <p:cNvPr id="118809" name="Line 25"/>
          <p:cNvSpPr>
            <a:spLocks noChangeShapeType="1"/>
          </p:cNvSpPr>
          <p:nvPr/>
        </p:nvSpPr>
        <p:spPr bwMode="auto">
          <a:xfrm>
            <a:off x="4570413" y="3887788"/>
            <a:ext cx="1720850" cy="661987"/>
          </a:xfrm>
          <a:prstGeom prst="line">
            <a:avLst/>
          </a:prstGeom>
          <a:noFill/>
          <a:ln w="76200">
            <a:solidFill>
              <a:srgbClr val="CC33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8810" name="Line 26"/>
          <p:cNvSpPr>
            <a:spLocks noChangeShapeType="1"/>
          </p:cNvSpPr>
          <p:nvPr/>
        </p:nvSpPr>
        <p:spPr bwMode="auto">
          <a:xfrm flipH="1">
            <a:off x="1593850" y="4824413"/>
            <a:ext cx="833438" cy="554037"/>
          </a:xfrm>
          <a:prstGeom prst="line">
            <a:avLst/>
          </a:prstGeom>
          <a:noFill/>
          <a:ln w="762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pic>
        <p:nvPicPr>
          <p:cNvPr id="118811" name="Picture 27" descr="MCBS00386_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98888" y="3122613"/>
            <a:ext cx="1360487" cy="1108075"/>
          </a:xfrm>
          <a:prstGeom prst="rect">
            <a:avLst/>
          </a:prstGeom>
          <a:noFill/>
          <a:extLst>
            <a:ext uri="{909E8E84-426E-40DD-AFC4-6F175D3DCCD1}">
              <a14:hiddenFill xmlns:a14="http://schemas.microsoft.com/office/drawing/2010/main">
                <a:solidFill>
                  <a:srgbClr val="FFFFFF"/>
                </a:solidFill>
              </a14:hiddenFill>
            </a:ext>
          </a:extLst>
        </p:spPr>
      </p:pic>
      <p:sp>
        <p:nvSpPr>
          <p:cNvPr id="118812" name="Line 28"/>
          <p:cNvSpPr>
            <a:spLocks noChangeShapeType="1"/>
          </p:cNvSpPr>
          <p:nvPr/>
        </p:nvSpPr>
        <p:spPr bwMode="auto">
          <a:xfrm flipH="1">
            <a:off x="5592763" y="4818063"/>
            <a:ext cx="833437" cy="554037"/>
          </a:xfrm>
          <a:prstGeom prst="line">
            <a:avLst/>
          </a:prstGeom>
          <a:noFill/>
          <a:ln w="635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8813" name="Line 29"/>
          <p:cNvSpPr>
            <a:spLocks noChangeShapeType="1"/>
          </p:cNvSpPr>
          <p:nvPr/>
        </p:nvSpPr>
        <p:spPr bwMode="auto">
          <a:xfrm>
            <a:off x="2447925" y="4846638"/>
            <a:ext cx="806450" cy="509587"/>
          </a:xfrm>
          <a:prstGeom prst="line">
            <a:avLst/>
          </a:prstGeom>
          <a:noFill/>
          <a:ln w="63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8814" name="Line 30"/>
          <p:cNvSpPr>
            <a:spLocks noChangeShapeType="1"/>
          </p:cNvSpPr>
          <p:nvPr/>
        </p:nvSpPr>
        <p:spPr bwMode="auto">
          <a:xfrm>
            <a:off x="6577013" y="4840288"/>
            <a:ext cx="806450" cy="509587"/>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Tree>
    <p:extLst>
      <p:ext uri="{BB962C8B-B14F-4D97-AF65-F5344CB8AC3E}">
        <p14:creationId xmlns:p14="http://schemas.microsoft.com/office/powerpoint/2010/main" val="1387060832"/>
      </p:ext>
    </p:extLst>
  </p:cSld>
  <p:clrMapOvr>
    <a:masterClrMapping/>
  </p:clrMapOvr>
  <p:transition spd="slow">
    <p:wipe dir="d"/>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9810" name="AutoShape 2"/>
          <p:cNvSpPr>
            <a:spLocks noChangeArrowheads="1"/>
          </p:cNvSpPr>
          <p:nvPr/>
        </p:nvSpPr>
        <p:spPr bwMode="auto">
          <a:xfrm rot="16200000">
            <a:off x="8032750" y="3238500"/>
            <a:ext cx="533400" cy="914400"/>
          </a:xfrm>
          <a:prstGeom prst="can">
            <a:avLst>
              <a:gd name="adj" fmla="val 42857"/>
            </a:avLst>
          </a:pr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en-US" altLang="en-US">
              <a:solidFill>
                <a:srgbClr val="000000"/>
              </a:solidFill>
              <a:latin typeface="Arial"/>
            </a:endParaRPr>
          </a:p>
        </p:txBody>
      </p:sp>
      <p:sp>
        <p:nvSpPr>
          <p:cNvPr id="119811" name="Rectangle 3"/>
          <p:cNvSpPr>
            <a:spLocks noGrp="1" noChangeArrowheads="1"/>
          </p:cNvSpPr>
          <p:nvPr>
            <p:ph type="title"/>
          </p:nvPr>
        </p:nvSpPr>
        <p:spPr/>
        <p:txBody>
          <a:bodyPr/>
          <a:lstStyle/>
          <a:p>
            <a:r>
              <a:rPr lang="en-US" altLang="en-US"/>
              <a:t>Where do photons go?</a:t>
            </a:r>
          </a:p>
        </p:txBody>
      </p:sp>
      <p:sp>
        <p:nvSpPr>
          <p:cNvPr id="119812" name="Line 4"/>
          <p:cNvSpPr>
            <a:spLocks noChangeShapeType="1"/>
          </p:cNvSpPr>
          <p:nvPr/>
        </p:nvSpPr>
        <p:spPr bwMode="auto">
          <a:xfrm flipV="1">
            <a:off x="609600" y="3676650"/>
            <a:ext cx="7340600" cy="0"/>
          </a:xfrm>
          <a:prstGeom prst="line">
            <a:avLst/>
          </a:prstGeom>
          <a:noFill/>
          <a:ln w="2540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9813" name="Text Box 5"/>
          <p:cNvSpPr txBox="1">
            <a:spLocks noChangeArrowheads="1"/>
          </p:cNvSpPr>
          <p:nvPr/>
        </p:nvSpPr>
        <p:spPr bwMode="auto">
          <a:xfrm>
            <a:off x="7853363" y="4092575"/>
            <a:ext cx="90328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a:solidFill>
                  <a:srgbClr val="000000"/>
                </a:solidFill>
                <a:latin typeface="Arial"/>
              </a:rPr>
              <a:t>beamstop</a:t>
            </a:r>
          </a:p>
        </p:txBody>
      </p:sp>
      <p:grpSp>
        <p:nvGrpSpPr>
          <p:cNvPr id="119814" name="Group 6"/>
          <p:cNvGrpSpPr>
            <a:grpSpLocks/>
          </p:cNvGrpSpPr>
          <p:nvPr/>
        </p:nvGrpSpPr>
        <p:grpSpPr bwMode="auto">
          <a:xfrm>
            <a:off x="5286375" y="1277938"/>
            <a:ext cx="1490663" cy="1447800"/>
            <a:chOff x="1893" y="816"/>
            <a:chExt cx="1597" cy="1500"/>
          </a:xfrm>
        </p:grpSpPr>
        <p:pic>
          <p:nvPicPr>
            <p:cNvPr id="119815" name="Picture 7" descr="noisefiel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20" y="816"/>
              <a:ext cx="1500" cy="1500"/>
            </a:xfrm>
            <a:prstGeom prst="rect">
              <a:avLst/>
            </a:prstGeom>
            <a:noFill/>
            <a:extLst>
              <a:ext uri="{909E8E84-426E-40DD-AFC4-6F175D3DCCD1}">
                <a14:hiddenFill xmlns:a14="http://schemas.microsoft.com/office/drawing/2010/main">
                  <a:solidFill>
                    <a:srgbClr val="FFFFFF"/>
                  </a:solidFill>
                </a14:hiddenFill>
              </a:ext>
            </a:extLst>
          </p:spPr>
        </p:pic>
        <p:sp>
          <p:nvSpPr>
            <p:cNvPr id="119816" name="Oval 8"/>
            <p:cNvSpPr>
              <a:spLocks noChangeArrowheads="1"/>
            </p:cNvSpPr>
            <p:nvPr/>
          </p:nvSpPr>
          <p:spPr bwMode="auto">
            <a:xfrm>
              <a:off x="2427" y="130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19817" name="Oval 9"/>
            <p:cNvSpPr>
              <a:spLocks noChangeArrowheads="1"/>
            </p:cNvSpPr>
            <p:nvPr/>
          </p:nvSpPr>
          <p:spPr bwMode="auto">
            <a:xfrm>
              <a:off x="2929" y="1524"/>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119818" name="Oval 10"/>
            <p:cNvSpPr>
              <a:spLocks noChangeArrowheads="1"/>
            </p:cNvSpPr>
            <p:nvPr/>
          </p:nvSpPr>
          <p:spPr bwMode="auto">
            <a:xfrm>
              <a:off x="1893" y="1076"/>
              <a:ext cx="561" cy="534"/>
            </a:xfrm>
            <a:prstGeom prst="ellipse">
              <a:avLst/>
            </a:prstGeom>
            <a:gradFill rotWithShape="1">
              <a:gsLst>
                <a:gs pos="0">
                  <a:schemeClr val="tx1"/>
                </a:gs>
                <a:gs pos="100000">
                  <a:schemeClr val="bg1">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119819" name="Line 11"/>
          <p:cNvSpPr>
            <a:spLocks noChangeShapeType="1"/>
          </p:cNvSpPr>
          <p:nvPr/>
        </p:nvSpPr>
        <p:spPr bwMode="auto">
          <a:xfrm flipV="1">
            <a:off x="4479925" y="1798638"/>
            <a:ext cx="1066800" cy="16383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9820" name="Line 12"/>
          <p:cNvSpPr>
            <a:spLocks noChangeShapeType="1"/>
          </p:cNvSpPr>
          <p:nvPr/>
        </p:nvSpPr>
        <p:spPr bwMode="auto">
          <a:xfrm flipV="1">
            <a:off x="4473575" y="2014538"/>
            <a:ext cx="1574800" cy="142240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9821" name="Line 13"/>
          <p:cNvSpPr>
            <a:spLocks noChangeShapeType="1"/>
          </p:cNvSpPr>
          <p:nvPr/>
        </p:nvSpPr>
        <p:spPr bwMode="auto">
          <a:xfrm flipV="1">
            <a:off x="4473575" y="2236788"/>
            <a:ext cx="2032000" cy="1200150"/>
          </a:xfrm>
          <a:prstGeom prst="line">
            <a:avLst/>
          </a:prstGeom>
          <a:noFill/>
          <a:ln w="381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9822" name="Line 14"/>
          <p:cNvSpPr>
            <a:spLocks noChangeShapeType="1"/>
          </p:cNvSpPr>
          <p:nvPr/>
        </p:nvSpPr>
        <p:spPr bwMode="auto">
          <a:xfrm flipV="1">
            <a:off x="609600" y="3676650"/>
            <a:ext cx="3865563" cy="0"/>
          </a:xfrm>
          <a:prstGeom prst="line">
            <a:avLst/>
          </a:prstGeom>
          <a:noFill/>
          <a:ln w="279400">
            <a:solidFill>
              <a:srgbClr val="CC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9823" name="Text Box 15"/>
          <p:cNvSpPr txBox="1">
            <a:spLocks noChangeArrowheads="1"/>
          </p:cNvSpPr>
          <p:nvPr/>
        </p:nvSpPr>
        <p:spPr bwMode="auto">
          <a:xfrm>
            <a:off x="5311775" y="2817813"/>
            <a:ext cx="2054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009900"/>
                </a:solidFill>
                <a:latin typeface="Arial"/>
              </a:rPr>
              <a:t>elastic scattering (6%)</a:t>
            </a:r>
          </a:p>
        </p:txBody>
      </p:sp>
      <p:sp>
        <p:nvSpPr>
          <p:cNvPr id="119824" name="Text Box 16"/>
          <p:cNvSpPr txBox="1">
            <a:spLocks noChangeArrowheads="1"/>
          </p:cNvSpPr>
          <p:nvPr/>
        </p:nvSpPr>
        <p:spPr bwMode="auto">
          <a:xfrm>
            <a:off x="5595938" y="3524250"/>
            <a:ext cx="1720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FFFFFF"/>
                </a:solidFill>
                <a:latin typeface="Arial"/>
              </a:rPr>
              <a:t>Transmitted (98%)</a:t>
            </a:r>
          </a:p>
        </p:txBody>
      </p:sp>
      <p:sp>
        <p:nvSpPr>
          <p:cNvPr id="119825" name="Text Box 17"/>
          <p:cNvSpPr txBox="1">
            <a:spLocks noChangeArrowheads="1"/>
          </p:cNvSpPr>
          <p:nvPr/>
        </p:nvSpPr>
        <p:spPr bwMode="auto">
          <a:xfrm>
            <a:off x="2906713" y="6053138"/>
            <a:ext cx="3219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solidFill>
                  <a:srgbClr val="000000"/>
                </a:solidFill>
                <a:latin typeface="Arial"/>
              </a:rPr>
              <a:t>useful/absorbed energy: 7.3%</a:t>
            </a:r>
          </a:p>
        </p:txBody>
      </p:sp>
      <p:sp>
        <p:nvSpPr>
          <p:cNvPr id="119826" name="Text Box 18"/>
          <p:cNvSpPr txBox="1">
            <a:spLocks noChangeArrowheads="1"/>
          </p:cNvSpPr>
          <p:nvPr/>
        </p:nvSpPr>
        <p:spPr bwMode="auto">
          <a:xfrm>
            <a:off x="1365250" y="4541838"/>
            <a:ext cx="22113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inelastic scattering (7%)</a:t>
            </a:r>
          </a:p>
        </p:txBody>
      </p:sp>
      <p:sp>
        <p:nvSpPr>
          <p:cNvPr id="119827" name="Text Box 19"/>
          <p:cNvSpPr txBox="1">
            <a:spLocks noChangeArrowheads="1"/>
          </p:cNvSpPr>
          <p:nvPr/>
        </p:nvSpPr>
        <p:spPr bwMode="auto">
          <a:xfrm>
            <a:off x="5772150" y="4541838"/>
            <a:ext cx="18288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Photoelectric (87%)</a:t>
            </a:r>
            <a:endParaRPr lang="en-US" altLang="en-US" sz="1400" b="1">
              <a:solidFill>
                <a:srgbClr val="009900"/>
              </a:solidFill>
              <a:latin typeface="Arial"/>
            </a:endParaRPr>
          </a:p>
        </p:txBody>
      </p:sp>
      <p:sp>
        <p:nvSpPr>
          <p:cNvPr id="119828" name="Text Box 20"/>
          <p:cNvSpPr txBox="1">
            <a:spLocks noChangeArrowheads="1"/>
          </p:cNvSpPr>
          <p:nvPr/>
        </p:nvSpPr>
        <p:spPr bwMode="auto">
          <a:xfrm>
            <a:off x="609600" y="1417638"/>
            <a:ext cx="201136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3200" b="1">
                <a:solidFill>
                  <a:srgbClr val="000000"/>
                </a:solidFill>
                <a:latin typeface="Arial"/>
              </a:rPr>
              <a:t>Protein</a:t>
            </a:r>
          </a:p>
          <a:p>
            <a:pPr algn="ctr"/>
            <a:r>
              <a:rPr lang="en-US" altLang="en-US" sz="3200" b="1">
                <a:solidFill>
                  <a:srgbClr val="000000"/>
                </a:solidFill>
                <a:latin typeface="Arial"/>
              </a:rPr>
              <a:t>1A x-rays</a:t>
            </a:r>
          </a:p>
        </p:txBody>
      </p:sp>
      <p:sp>
        <p:nvSpPr>
          <p:cNvPr id="119829" name="Line 21"/>
          <p:cNvSpPr>
            <a:spLocks noChangeShapeType="1"/>
          </p:cNvSpPr>
          <p:nvPr/>
        </p:nvSpPr>
        <p:spPr bwMode="auto">
          <a:xfrm flipH="1">
            <a:off x="2481263" y="3735388"/>
            <a:ext cx="1936750" cy="806450"/>
          </a:xfrm>
          <a:prstGeom prst="line">
            <a:avLst/>
          </a:prstGeom>
          <a:noFill/>
          <a:ln w="6350">
            <a:solidFill>
              <a:srgbClr val="CC33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9830" name="Text Box 22"/>
          <p:cNvSpPr txBox="1">
            <a:spLocks noChangeArrowheads="1"/>
          </p:cNvSpPr>
          <p:nvPr/>
        </p:nvSpPr>
        <p:spPr bwMode="auto">
          <a:xfrm>
            <a:off x="4927600" y="5351463"/>
            <a:ext cx="16271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009900"/>
                </a:solidFill>
                <a:latin typeface="Arial"/>
              </a:rPr>
              <a:t>Re-emitted (~0%)</a:t>
            </a:r>
          </a:p>
        </p:txBody>
      </p:sp>
      <p:sp>
        <p:nvSpPr>
          <p:cNvPr id="119831" name="Text Box 23"/>
          <p:cNvSpPr txBox="1">
            <a:spLocks noChangeArrowheads="1"/>
          </p:cNvSpPr>
          <p:nvPr/>
        </p:nvSpPr>
        <p:spPr bwMode="auto">
          <a:xfrm>
            <a:off x="6927850" y="5351463"/>
            <a:ext cx="15335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Absorbed (99%)</a:t>
            </a:r>
            <a:endParaRPr lang="en-US" altLang="en-US" sz="1400" b="1">
              <a:solidFill>
                <a:srgbClr val="009900"/>
              </a:solidFill>
              <a:latin typeface="Arial"/>
            </a:endParaRPr>
          </a:p>
        </p:txBody>
      </p:sp>
      <p:sp>
        <p:nvSpPr>
          <p:cNvPr id="119832" name="Text Box 24"/>
          <p:cNvSpPr txBox="1">
            <a:spLocks noChangeArrowheads="1"/>
          </p:cNvSpPr>
          <p:nvPr/>
        </p:nvSpPr>
        <p:spPr bwMode="auto">
          <a:xfrm>
            <a:off x="768350" y="5349875"/>
            <a:ext cx="16224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009900"/>
                </a:solidFill>
                <a:latin typeface="Arial"/>
              </a:rPr>
              <a:t>Re-emitted (99%)</a:t>
            </a:r>
          </a:p>
        </p:txBody>
      </p:sp>
      <p:sp>
        <p:nvSpPr>
          <p:cNvPr id="119833" name="Text Box 25"/>
          <p:cNvSpPr txBox="1">
            <a:spLocks noChangeArrowheads="1"/>
          </p:cNvSpPr>
          <p:nvPr/>
        </p:nvSpPr>
        <p:spPr bwMode="auto">
          <a:xfrm>
            <a:off x="2768600" y="5349875"/>
            <a:ext cx="15382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a:solidFill>
                  <a:srgbClr val="CC3300"/>
                </a:solidFill>
                <a:latin typeface="Arial"/>
              </a:rPr>
              <a:t>Absorbed (~0%)</a:t>
            </a:r>
            <a:endParaRPr lang="en-US" altLang="en-US" sz="1400" b="1">
              <a:solidFill>
                <a:srgbClr val="009900"/>
              </a:solidFill>
              <a:latin typeface="Arial"/>
            </a:endParaRPr>
          </a:p>
        </p:txBody>
      </p:sp>
      <p:sp>
        <p:nvSpPr>
          <p:cNvPr id="119834" name="Line 26"/>
          <p:cNvSpPr>
            <a:spLocks noChangeShapeType="1"/>
          </p:cNvSpPr>
          <p:nvPr/>
        </p:nvSpPr>
        <p:spPr bwMode="auto">
          <a:xfrm>
            <a:off x="4570413" y="3887788"/>
            <a:ext cx="1720850" cy="661987"/>
          </a:xfrm>
          <a:prstGeom prst="line">
            <a:avLst/>
          </a:prstGeom>
          <a:noFill/>
          <a:ln w="76200">
            <a:solidFill>
              <a:srgbClr val="CC33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9835" name="Line 27"/>
          <p:cNvSpPr>
            <a:spLocks noChangeShapeType="1"/>
          </p:cNvSpPr>
          <p:nvPr/>
        </p:nvSpPr>
        <p:spPr bwMode="auto">
          <a:xfrm flipH="1">
            <a:off x="1593850" y="4824413"/>
            <a:ext cx="833438" cy="554037"/>
          </a:xfrm>
          <a:prstGeom prst="line">
            <a:avLst/>
          </a:prstGeom>
          <a:noFill/>
          <a:ln w="7620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pic>
        <p:nvPicPr>
          <p:cNvPr id="119836" name="Picture 28" descr="MCBS00386_000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98888" y="3122613"/>
            <a:ext cx="1360487" cy="1108075"/>
          </a:xfrm>
          <a:prstGeom prst="rect">
            <a:avLst/>
          </a:prstGeom>
          <a:noFill/>
          <a:extLst>
            <a:ext uri="{909E8E84-426E-40DD-AFC4-6F175D3DCCD1}">
              <a14:hiddenFill xmlns:a14="http://schemas.microsoft.com/office/drawing/2010/main">
                <a:solidFill>
                  <a:srgbClr val="FFFFFF"/>
                </a:solidFill>
              </a14:hiddenFill>
            </a:ext>
          </a:extLst>
        </p:spPr>
      </p:pic>
      <p:sp>
        <p:nvSpPr>
          <p:cNvPr id="119837" name="Line 29"/>
          <p:cNvSpPr>
            <a:spLocks noChangeShapeType="1"/>
          </p:cNvSpPr>
          <p:nvPr/>
        </p:nvSpPr>
        <p:spPr bwMode="auto">
          <a:xfrm flipH="1">
            <a:off x="5592763" y="4818063"/>
            <a:ext cx="833437" cy="554037"/>
          </a:xfrm>
          <a:prstGeom prst="line">
            <a:avLst/>
          </a:prstGeom>
          <a:noFill/>
          <a:ln w="6350">
            <a:solidFill>
              <a:srgbClr val="99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9838" name="Line 30"/>
          <p:cNvSpPr>
            <a:spLocks noChangeShapeType="1"/>
          </p:cNvSpPr>
          <p:nvPr/>
        </p:nvSpPr>
        <p:spPr bwMode="auto">
          <a:xfrm>
            <a:off x="2447925" y="4846638"/>
            <a:ext cx="806450" cy="509587"/>
          </a:xfrm>
          <a:prstGeom prst="line">
            <a:avLst/>
          </a:prstGeom>
          <a:noFill/>
          <a:ln w="63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119839" name="Line 31"/>
          <p:cNvSpPr>
            <a:spLocks noChangeShapeType="1"/>
          </p:cNvSpPr>
          <p:nvPr/>
        </p:nvSpPr>
        <p:spPr bwMode="auto">
          <a:xfrm>
            <a:off x="6577013" y="4840288"/>
            <a:ext cx="806450" cy="509587"/>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Tree>
    <p:extLst>
      <p:ext uri="{BB962C8B-B14F-4D97-AF65-F5344CB8AC3E}">
        <p14:creationId xmlns:p14="http://schemas.microsoft.com/office/powerpoint/2010/main" val="411623128"/>
      </p:ext>
    </p:extLst>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04686"/>
          </a:xfrm>
        </p:spPr>
        <p:txBody>
          <a:bodyPr/>
          <a:lstStyle/>
          <a:p>
            <a:r>
              <a:rPr lang="en-US" sz="4000" dirty="0" smtClean="0"/>
              <a:t>There are 16 different “beam centers”</a:t>
            </a:r>
            <a:endParaRPr lang="en-US" sz="4000" dirty="0"/>
          </a:p>
        </p:txBody>
      </p:sp>
      <p:sp>
        <p:nvSpPr>
          <p:cNvPr id="4" name="Rectangle 3"/>
          <p:cNvSpPr/>
          <p:nvPr/>
        </p:nvSpPr>
        <p:spPr>
          <a:xfrm>
            <a:off x="2264229" y="1669142"/>
            <a:ext cx="4630057" cy="448491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2264229" y="1669142"/>
            <a:ext cx="1850571" cy="194083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lowchart: Or 14"/>
          <p:cNvSpPr/>
          <p:nvPr/>
        </p:nvSpPr>
        <p:spPr>
          <a:xfrm>
            <a:off x="4000500" y="3495676"/>
            <a:ext cx="228600" cy="228600"/>
          </a:xfrm>
          <a:prstGeom prst="flowChar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1795190" y="1262742"/>
            <a:ext cx="938077" cy="400110"/>
          </a:xfrm>
          <a:prstGeom prst="rect">
            <a:avLst/>
          </a:prstGeom>
          <a:noFill/>
        </p:spPr>
        <p:txBody>
          <a:bodyPr wrap="none" rtlCol="0">
            <a:spAutoFit/>
          </a:bodyPr>
          <a:lstStyle/>
          <a:p>
            <a:r>
              <a:rPr lang="en-US" sz="2000" b="1" dirty="0" smtClean="0"/>
              <a:t>Origin</a:t>
            </a:r>
            <a:endParaRPr lang="en-US" sz="2000" b="1" dirty="0"/>
          </a:p>
        </p:txBody>
      </p:sp>
      <p:sp>
        <p:nvSpPr>
          <p:cNvPr id="17" name="TextBox 16"/>
          <p:cNvSpPr txBox="1"/>
          <p:nvPr/>
        </p:nvSpPr>
        <p:spPr>
          <a:xfrm>
            <a:off x="2577531" y="3193913"/>
            <a:ext cx="984565" cy="400110"/>
          </a:xfrm>
          <a:prstGeom prst="rect">
            <a:avLst/>
          </a:prstGeom>
          <a:noFill/>
        </p:spPr>
        <p:txBody>
          <a:bodyPr wrap="none" rtlCol="0">
            <a:spAutoFit/>
          </a:bodyPr>
          <a:lstStyle/>
          <a:p>
            <a:r>
              <a:rPr lang="en-US" sz="2000" b="1" dirty="0" smtClean="0"/>
              <a:t>Beam Y</a:t>
            </a:r>
            <a:endParaRPr lang="en-US" sz="2000" b="1" dirty="0"/>
          </a:p>
        </p:txBody>
      </p:sp>
      <p:sp>
        <p:nvSpPr>
          <p:cNvPr id="18" name="TextBox 17"/>
          <p:cNvSpPr txBox="1"/>
          <p:nvPr/>
        </p:nvSpPr>
        <p:spPr>
          <a:xfrm rot="16200000">
            <a:off x="3403932" y="2329542"/>
            <a:ext cx="992579" cy="400110"/>
          </a:xfrm>
          <a:prstGeom prst="rect">
            <a:avLst/>
          </a:prstGeom>
          <a:noFill/>
        </p:spPr>
        <p:txBody>
          <a:bodyPr wrap="none" rtlCol="0">
            <a:spAutoFit/>
          </a:bodyPr>
          <a:lstStyle/>
          <a:p>
            <a:r>
              <a:rPr lang="en-US" sz="2000" b="1" dirty="0" smtClean="0"/>
              <a:t>Beam X</a:t>
            </a:r>
            <a:endParaRPr lang="en-US" sz="2000" b="1" dirty="0"/>
          </a:p>
        </p:txBody>
      </p:sp>
    </p:spTree>
    <p:extLst>
      <p:ext uri="{BB962C8B-B14F-4D97-AF65-F5344CB8AC3E}">
        <p14:creationId xmlns:p14="http://schemas.microsoft.com/office/powerpoint/2010/main" val="1540539510"/>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Oval 2"/>
          <p:cNvSpPr>
            <a:spLocks noChangeArrowheads="1"/>
          </p:cNvSpPr>
          <p:nvPr/>
        </p:nvSpPr>
        <p:spPr bwMode="auto">
          <a:xfrm>
            <a:off x="2800350"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30723" name="Rectangle 3"/>
          <p:cNvSpPr>
            <a:spLocks noGrp="1" noChangeArrowheads="1"/>
          </p:cNvSpPr>
          <p:nvPr>
            <p:ph type="title"/>
          </p:nvPr>
        </p:nvSpPr>
        <p:spPr/>
        <p:txBody>
          <a:bodyPr/>
          <a:lstStyle/>
          <a:p>
            <a:r>
              <a:rPr lang="en-US" altLang="en-US"/>
              <a:t>Photoelectric absorption</a:t>
            </a:r>
          </a:p>
        </p:txBody>
      </p:sp>
      <p:sp>
        <p:nvSpPr>
          <p:cNvPr id="30724" name="Oval 4"/>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30725" name="Oval 5"/>
          <p:cNvSpPr>
            <a:spLocks noChangeArrowheads="1"/>
          </p:cNvSpPr>
          <p:nvPr/>
        </p:nvSpPr>
        <p:spPr bwMode="auto">
          <a:xfrm rot="-250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30726" name="Oval 6"/>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Tree>
    <p:extLst>
      <p:ext uri="{BB962C8B-B14F-4D97-AF65-F5344CB8AC3E}">
        <p14:creationId xmlns:p14="http://schemas.microsoft.com/office/powerpoint/2010/main" val="509797227"/>
      </p:ext>
    </p:extLst>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Oval 2"/>
          <p:cNvSpPr>
            <a:spLocks noChangeArrowheads="1"/>
          </p:cNvSpPr>
          <p:nvPr/>
        </p:nvSpPr>
        <p:spPr bwMode="auto">
          <a:xfrm>
            <a:off x="2800350"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31747" name="Rectangle 3"/>
          <p:cNvSpPr>
            <a:spLocks noGrp="1" noChangeArrowheads="1"/>
          </p:cNvSpPr>
          <p:nvPr>
            <p:ph type="title"/>
          </p:nvPr>
        </p:nvSpPr>
        <p:spPr/>
        <p:txBody>
          <a:bodyPr/>
          <a:lstStyle/>
          <a:p>
            <a:r>
              <a:rPr lang="en-US" altLang="en-US"/>
              <a:t>Photoelectric absorption</a:t>
            </a:r>
          </a:p>
        </p:txBody>
      </p:sp>
      <p:sp>
        <p:nvSpPr>
          <p:cNvPr id="31748" name="Rectangle 4"/>
          <p:cNvSpPr>
            <a:spLocks noChangeArrowheads="1"/>
          </p:cNvSpPr>
          <p:nvPr/>
        </p:nvSpPr>
        <p:spPr bwMode="auto">
          <a:xfrm>
            <a:off x="2608263" y="3146425"/>
            <a:ext cx="1924050" cy="711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31749" name="Oval 5"/>
          <p:cNvSpPr>
            <a:spLocks noChangeArrowheads="1"/>
          </p:cNvSpPr>
          <p:nvPr/>
        </p:nvSpPr>
        <p:spPr bwMode="auto">
          <a:xfrm>
            <a:off x="4524375" y="3822700"/>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31750" name="Text Box 6"/>
          <p:cNvSpPr txBox="1">
            <a:spLocks noChangeArrowheads="1"/>
          </p:cNvSpPr>
          <p:nvPr/>
        </p:nvSpPr>
        <p:spPr bwMode="auto">
          <a:xfrm>
            <a:off x="4386263" y="15462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31751" name="Group 7"/>
          <p:cNvGrpSpPr>
            <a:grpSpLocks/>
          </p:cNvGrpSpPr>
          <p:nvPr/>
        </p:nvGrpSpPr>
        <p:grpSpPr bwMode="auto">
          <a:xfrm>
            <a:off x="0" y="3124200"/>
            <a:ext cx="4733925" cy="585788"/>
            <a:chOff x="0" y="1968"/>
            <a:chExt cx="2982" cy="369"/>
          </a:xfrm>
        </p:grpSpPr>
        <p:grpSp>
          <p:nvGrpSpPr>
            <p:cNvPr id="31752" name="Group 8"/>
            <p:cNvGrpSpPr>
              <a:grpSpLocks/>
            </p:cNvGrpSpPr>
            <p:nvPr/>
          </p:nvGrpSpPr>
          <p:grpSpPr bwMode="auto">
            <a:xfrm>
              <a:off x="0" y="1968"/>
              <a:ext cx="370" cy="369"/>
              <a:chOff x="362" y="2318"/>
              <a:chExt cx="370" cy="369"/>
            </a:xfrm>
          </p:grpSpPr>
          <p:sp>
            <p:nvSpPr>
              <p:cNvPr id="31753" name="Freeform 9"/>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31754" name="Freeform 10"/>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31755" name="Group 11"/>
            <p:cNvGrpSpPr>
              <a:grpSpLocks/>
            </p:cNvGrpSpPr>
            <p:nvPr/>
          </p:nvGrpSpPr>
          <p:grpSpPr bwMode="auto">
            <a:xfrm>
              <a:off x="368" y="1968"/>
              <a:ext cx="370" cy="369"/>
              <a:chOff x="362" y="2318"/>
              <a:chExt cx="370" cy="369"/>
            </a:xfrm>
          </p:grpSpPr>
          <p:sp>
            <p:nvSpPr>
              <p:cNvPr id="31756" name="Freeform 12"/>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31757" name="Freeform 13"/>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31758" name="Group 14"/>
            <p:cNvGrpSpPr>
              <a:grpSpLocks/>
            </p:cNvGrpSpPr>
            <p:nvPr/>
          </p:nvGrpSpPr>
          <p:grpSpPr bwMode="auto">
            <a:xfrm>
              <a:off x="736" y="1968"/>
              <a:ext cx="370" cy="369"/>
              <a:chOff x="362" y="2318"/>
              <a:chExt cx="370" cy="369"/>
            </a:xfrm>
          </p:grpSpPr>
          <p:sp>
            <p:nvSpPr>
              <p:cNvPr id="31759" name="Freeform 15"/>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31760" name="Freeform 16"/>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31761" name="Group 17"/>
            <p:cNvGrpSpPr>
              <a:grpSpLocks/>
            </p:cNvGrpSpPr>
            <p:nvPr/>
          </p:nvGrpSpPr>
          <p:grpSpPr bwMode="auto">
            <a:xfrm>
              <a:off x="1104" y="1968"/>
              <a:ext cx="370" cy="369"/>
              <a:chOff x="362" y="2318"/>
              <a:chExt cx="370" cy="369"/>
            </a:xfrm>
          </p:grpSpPr>
          <p:sp>
            <p:nvSpPr>
              <p:cNvPr id="31762" name="Freeform 18"/>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31763" name="Freeform 19"/>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31764" name="Group 20"/>
            <p:cNvGrpSpPr>
              <a:grpSpLocks/>
            </p:cNvGrpSpPr>
            <p:nvPr/>
          </p:nvGrpSpPr>
          <p:grpSpPr bwMode="auto">
            <a:xfrm>
              <a:off x="1472" y="1968"/>
              <a:ext cx="370" cy="369"/>
              <a:chOff x="362" y="2318"/>
              <a:chExt cx="370" cy="369"/>
            </a:xfrm>
          </p:grpSpPr>
          <p:sp>
            <p:nvSpPr>
              <p:cNvPr id="31765" name="Freeform 21"/>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31766" name="Freeform 22"/>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31767" name="Group 23"/>
            <p:cNvGrpSpPr>
              <a:grpSpLocks/>
            </p:cNvGrpSpPr>
            <p:nvPr/>
          </p:nvGrpSpPr>
          <p:grpSpPr bwMode="auto">
            <a:xfrm>
              <a:off x="1840" y="1968"/>
              <a:ext cx="370" cy="369"/>
              <a:chOff x="362" y="2318"/>
              <a:chExt cx="370" cy="369"/>
            </a:xfrm>
          </p:grpSpPr>
          <p:sp>
            <p:nvSpPr>
              <p:cNvPr id="31768" name="Freeform 24"/>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31769" name="Freeform 25"/>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31770" name="Group 26"/>
            <p:cNvGrpSpPr>
              <a:grpSpLocks/>
            </p:cNvGrpSpPr>
            <p:nvPr/>
          </p:nvGrpSpPr>
          <p:grpSpPr bwMode="auto">
            <a:xfrm>
              <a:off x="2208" y="1968"/>
              <a:ext cx="370" cy="369"/>
              <a:chOff x="362" y="2318"/>
              <a:chExt cx="370" cy="369"/>
            </a:xfrm>
          </p:grpSpPr>
          <p:sp>
            <p:nvSpPr>
              <p:cNvPr id="31771" name="Freeform 27"/>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31772" name="Freeform 28"/>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sp>
          <p:nvSpPr>
            <p:cNvPr id="31773" name="Freeform 29"/>
            <p:cNvSpPr>
              <a:spLocks/>
            </p:cNvSpPr>
            <p:nvPr/>
          </p:nvSpPr>
          <p:spPr bwMode="auto">
            <a:xfrm>
              <a:off x="2576" y="214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31774" name="Freeform 30"/>
            <p:cNvSpPr>
              <a:spLocks/>
            </p:cNvSpPr>
            <p:nvPr/>
          </p:nvSpPr>
          <p:spPr bwMode="auto">
            <a:xfrm rot="10800000">
              <a:off x="2761" y="196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31775" name="Rectangle 31"/>
            <p:cNvSpPr>
              <a:spLocks noChangeArrowheads="1"/>
            </p:cNvSpPr>
            <p:nvPr/>
          </p:nvSpPr>
          <p:spPr bwMode="auto">
            <a:xfrm>
              <a:off x="2855" y="1973"/>
              <a:ext cx="127" cy="1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31776" name="Line 32"/>
          <p:cNvSpPr>
            <a:spLocks noChangeShapeType="1"/>
          </p:cNvSpPr>
          <p:nvPr/>
        </p:nvSpPr>
        <p:spPr bwMode="auto">
          <a:xfrm flipV="1">
            <a:off x="4545013" y="1881188"/>
            <a:ext cx="0" cy="1533525"/>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31777" name="Oval 33"/>
          <p:cNvSpPr>
            <a:spLocks noChangeArrowheads="1"/>
          </p:cNvSpPr>
          <p:nvPr/>
        </p:nvSpPr>
        <p:spPr bwMode="auto">
          <a:xfrm rot="-25004052">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31778" name="Oval 34"/>
          <p:cNvSpPr>
            <a:spLocks noChangeArrowheads="1"/>
          </p:cNvSpPr>
          <p:nvPr/>
        </p:nvSpPr>
        <p:spPr bwMode="auto">
          <a:xfrm rot="3371678">
            <a:off x="2801938" y="34099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31779" name="Rectangle 35"/>
          <p:cNvSpPr>
            <a:spLocks noChangeArrowheads="1"/>
          </p:cNvSpPr>
          <p:nvPr/>
        </p:nvSpPr>
        <p:spPr bwMode="auto">
          <a:xfrm>
            <a:off x="1376363" y="3822700"/>
            <a:ext cx="1924050" cy="7921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31780" name="Text Box 36"/>
          <p:cNvSpPr txBox="1">
            <a:spLocks noChangeArrowheads="1"/>
          </p:cNvSpPr>
          <p:nvPr/>
        </p:nvSpPr>
        <p:spPr bwMode="auto">
          <a:xfrm>
            <a:off x="4341813" y="3517900"/>
            <a:ext cx="6810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4000" b="1">
                <a:solidFill>
                  <a:srgbClr val="FF0000"/>
                </a:solidFill>
                <a:latin typeface="Arial"/>
              </a:rPr>
              <a:t>+</a:t>
            </a:r>
            <a:endParaRPr lang="en-US" altLang="en-US" sz="4000" b="1" baseline="30000">
              <a:solidFill>
                <a:srgbClr val="FF0000"/>
              </a:solidFill>
              <a:latin typeface="Arial"/>
            </a:endParaRPr>
          </a:p>
        </p:txBody>
      </p:sp>
    </p:spTree>
    <p:extLst>
      <p:ext uri="{BB962C8B-B14F-4D97-AF65-F5344CB8AC3E}">
        <p14:creationId xmlns:p14="http://schemas.microsoft.com/office/powerpoint/2010/main" val="1926665804"/>
      </p:ext>
    </p:extLst>
  </p:cSld>
  <p:clrMapOvr>
    <a:masterClrMapping/>
  </p:clrMapOvr>
  <p:transition spd="slow">
    <p:wipe dir="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p:txBody>
          <a:bodyPr/>
          <a:lstStyle/>
          <a:p>
            <a:r>
              <a:rPr lang="en-US" altLang="en-US"/>
              <a:t>Secondary ionization</a:t>
            </a:r>
          </a:p>
        </p:txBody>
      </p:sp>
      <p:sp>
        <p:nvSpPr>
          <p:cNvPr id="58371" name="Oval 3"/>
          <p:cNvSpPr>
            <a:spLocks noChangeArrowheads="1"/>
          </p:cNvSpPr>
          <p:nvPr/>
        </p:nvSpPr>
        <p:spPr bwMode="auto">
          <a:xfrm rot="16200000">
            <a:off x="2779713" y="3106738"/>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58372" name="Oval 4"/>
          <p:cNvSpPr>
            <a:spLocks noChangeArrowheads="1"/>
          </p:cNvSpPr>
          <p:nvPr/>
        </p:nvSpPr>
        <p:spPr bwMode="auto">
          <a:xfrm rot="16200000">
            <a:off x="4503738" y="3519488"/>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58373" name="Oval 5"/>
          <p:cNvSpPr>
            <a:spLocks noChangeArrowheads="1"/>
          </p:cNvSpPr>
          <p:nvPr/>
        </p:nvSpPr>
        <p:spPr bwMode="auto">
          <a:xfrm rot="-8804052">
            <a:off x="2779713" y="31051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58374" name="Oval 6"/>
          <p:cNvSpPr>
            <a:spLocks noChangeArrowheads="1"/>
          </p:cNvSpPr>
          <p:nvPr/>
        </p:nvSpPr>
        <p:spPr bwMode="auto">
          <a:xfrm rot="19571678">
            <a:off x="2779713" y="31051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58375" name="Text Box 7"/>
          <p:cNvSpPr txBox="1">
            <a:spLocks noChangeArrowheads="1"/>
          </p:cNvSpPr>
          <p:nvPr/>
        </p:nvSpPr>
        <p:spPr bwMode="auto">
          <a:xfrm>
            <a:off x="4319588" y="55610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58376" name="Line 8"/>
          <p:cNvSpPr>
            <a:spLocks noChangeShapeType="1"/>
          </p:cNvSpPr>
          <p:nvPr/>
        </p:nvSpPr>
        <p:spPr bwMode="auto">
          <a:xfrm flipV="1">
            <a:off x="4478338" y="5876925"/>
            <a:ext cx="0" cy="1533525"/>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Tree>
    <p:extLst>
      <p:ext uri="{BB962C8B-B14F-4D97-AF65-F5344CB8AC3E}">
        <p14:creationId xmlns:p14="http://schemas.microsoft.com/office/powerpoint/2010/main" val="3763908562"/>
      </p:ext>
    </p:extLst>
  </p:cSld>
  <p:clrMapOvr>
    <a:masterClrMapping/>
  </p:clrMapOvr>
  <p:transition spd="slow">
    <p:push dir="d"/>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p:txBody>
          <a:bodyPr/>
          <a:lstStyle/>
          <a:p>
            <a:r>
              <a:rPr lang="en-US" altLang="en-US"/>
              <a:t>Secondary ionization</a:t>
            </a:r>
          </a:p>
        </p:txBody>
      </p:sp>
      <p:sp>
        <p:nvSpPr>
          <p:cNvPr id="59395" name="Oval 3"/>
          <p:cNvSpPr>
            <a:spLocks noChangeArrowheads="1"/>
          </p:cNvSpPr>
          <p:nvPr/>
        </p:nvSpPr>
        <p:spPr bwMode="auto">
          <a:xfrm rot="16200000">
            <a:off x="2779713" y="3106738"/>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59396" name="Rectangle 4"/>
          <p:cNvSpPr>
            <a:spLocks noChangeArrowheads="1"/>
          </p:cNvSpPr>
          <p:nvPr/>
        </p:nvSpPr>
        <p:spPr bwMode="auto">
          <a:xfrm rot="16200000">
            <a:off x="3214688" y="4219575"/>
            <a:ext cx="1924050" cy="711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59397" name="Oval 5"/>
          <p:cNvSpPr>
            <a:spLocks noChangeArrowheads="1"/>
          </p:cNvSpPr>
          <p:nvPr/>
        </p:nvSpPr>
        <p:spPr bwMode="auto">
          <a:xfrm rot="16200000">
            <a:off x="4503738" y="3519488"/>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59398" name="Text Box 6"/>
          <p:cNvSpPr txBox="1">
            <a:spLocks noChangeArrowheads="1"/>
          </p:cNvSpPr>
          <p:nvPr/>
        </p:nvSpPr>
        <p:spPr bwMode="auto">
          <a:xfrm>
            <a:off x="2222500" y="33940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59399" name="Line 7"/>
          <p:cNvSpPr>
            <a:spLocks noChangeShapeType="1"/>
          </p:cNvSpPr>
          <p:nvPr/>
        </p:nvSpPr>
        <p:spPr bwMode="auto">
          <a:xfrm rot="16200000" flipV="1">
            <a:off x="3322638" y="2833687"/>
            <a:ext cx="0" cy="1533525"/>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59400" name="Oval 8"/>
          <p:cNvSpPr>
            <a:spLocks noChangeArrowheads="1"/>
          </p:cNvSpPr>
          <p:nvPr/>
        </p:nvSpPr>
        <p:spPr bwMode="auto">
          <a:xfrm rot="-8804052">
            <a:off x="2779713" y="31051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59401" name="Oval 9"/>
          <p:cNvSpPr>
            <a:spLocks noChangeArrowheads="1"/>
          </p:cNvSpPr>
          <p:nvPr/>
        </p:nvSpPr>
        <p:spPr bwMode="auto">
          <a:xfrm rot="19571678">
            <a:off x="2779713" y="31051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59402" name="Rectangle 10"/>
          <p:cNvSpPr>
            <a:spLocks noChangeArrowheads="1"/>
          </p:cNvSpPr>
          <p:nvPr/>
        </p:nvSpPr>
        <p:spPr bwMode="auto">
          <a:xfrm rot="16200000">
            <a:off x="3931444" y="5410994"/>
            <a:ext cx="1924050" cy="7921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59403" name="Text Box 11"/>
          <p:cNvSpPr txBox="1">
            <a:spLocks noChangeArrowheads="1"/>
          </p:cNvSpPr>
          <p:nvPr/>
        </p:nvSpPr>
        <p:spPr bwMode="auto">
          <a:xfrm>
            <a:off x="4319588" y="49895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59404" name="Line 12"/>
          <p:cNvSpPr>
            <a:spLocks noChangeShapeType="1"/>
          </p:cNvSpPr>
          <p:nvPr/>
        </p:nvSpPr>
        <p:spPr bwMode="auto">
          <a:xfrm flipV="1">
            <a:off x="4478338" y="5324475"/>
            <a:ext cx="0" cy="1533525"/>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59405" name="Text Box 13"/>
          <p:cNvSpPr txBox="1">
            <a:spLocks noChangeArrowheads="1"/>
          </p:cNvSpPr>
          <p:nvPr/>
        </p:nvSpPr>
        <p:spPr bwMode="auto">
          <a:xfrm>
            <a:off x="4313238" y="3232150"/>
            <a:ext cx="6810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4000" b="1">
                <a:solidFill>
                  <a:srgbClr val="FF0000"/>
                </a:solidFill>
                <a:latin typeface="Arial"/>
              </a:rPr>
              <a:t>+</a:t>
            </a:r>
            <a:endParaRPr lang="en-US" altLang="en-US" sz="4000" b="1" baseline="30000">
              <a:solidFill>
                <a:srgbClr val="FF0000"/>
              </a:solidFill>
              <a:latin typeface="Arial"/>
            </a:endParaRPr>
          </a:p>
        </p:txBody>
      </p:sp>
    </p:spTree>
    <p:extLst>
      <p:ext uri="{BB962C8B-B14F-4D97-AF65-F5344CB8AC3E}">
        <p14:creationId xmlns:p14="http://schemas.microsoft.com/office/powerpoint/2010/main" val="2879431990"/>
      </p:ext>
    </p:extLst>
  </p:cSld>
  <p:clrMapOvr>
    <a:masterClrMapping/>
  </p:clrMapOvr>
  <p:transition spd="slow">
    <p:wipe dir="u"/>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p:txBody>
          <a:bodyPr/>
          <a:lstStyle/>
          <a:p>
            <a:r>
              <a:rPr lang="en-US" altLang="en-US"/>
              <a:t>Excitation</a:t>
            </a:r>
          </a:p>
        </p:txBody>
      </p:sp>
      <p:sp>
        <p:nvSpPr>
          <p:cNvPr id="60419" name="Oval 3"/>
          <p:cNvSpPr>
            <a:spLocks noChangeArrowheads="1"/>
          </p:cNvSpPr>
          <p:nvPr/>
        </p:nvSpPr>
        <p:spPr bwMode="auto">
          <a:xfrm rot="16200000">
            <a:off x="2779713" y="3106738"/>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0420" name="Oval 4"/>
          <p:cNvSpPr>
            <a:spLocks noChangeArrowheads="1"/>
          </p:cNvSpPr>
          <p:nvPr/>
        </p:nvSpPr>
        <p:spPr bwMode="auto">
          <a:xfrm rot="16200000">
            <a:off x="4503738" y="3519488"/>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0421" name="Oval 5"/>
          <p:cNvSpPr>
            <a:spLocks noChangeArrowheads="1"/>
          </p:cNvSpPr>
          <p:nvPr/>
        </p:nvSpPr>
        <p:spPr bwMode="auto">
          <a:xfrm rot="-8804052">
            <a:off x="2779713" y="31051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0422" name="Oval 6"/>
          <p:cNvSpPr>
            <a:spLocks noChangeArrowheads="1"/>
          </p:cNvSpPr>
          <p:nvPr/>
        </p:nvSpPr>
        <p:spPr bwMode="auto">
          <a:xfrm rot="19571678">
            <a:off x="2779713" y="31051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60423" name="Group 7"/>
          <p:cNvGrpSpPr>
            <a:grpSpLocks/>
          </p:cNvGrpSpPr>
          <p:nvPr/>
        </p:nvGrpSpPr>
        <p:grpSpPr bwMode="auto">
          <a:xfrm>
            <a:off x="6005513" y="4719638"/>
            <a:ext cx="361950" cy="2138362"/>
            <a:chOff x="2721" y="3503"/>
            <a:chExt cx="228" cy="1165"/>
          </a:xfrm>
        </p:grpSpPr>
        <p:sp>
          <p:nvSpPr>
            <p:cNvPr id="60424" name="Text Box 8"/>
            <p:cNvSpPr txBox="1">
              <a:spLocks noChangeArrowheads="1"/>
            </p:cNvSpPr>
            <p:nvPr/>
          </p:nvSpPr>
          <p:spPr bwMode="auto">
            <a:xfrm>
              <a:off x="2721" y="3503"/>
              <a:ext cx="228" cy="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60425" name="Line 9"/>
            <p:cNvSpPr>
              <a:spLocks noChangeShapeType="1"/>
            </p:cNvSpPr>
            <p:nvPr/>
          </p:nvSpPr>
          <p:spPr bwMode="auto">
            <a:xfrm flipV="1">
              <a:off x="2821" y="3702"/>
              <a:ext cx="0" cy="966"/>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spTree>
    <p:extLst>
      <p:ext uri="{BB962C8B-B14F-4D97-AF65-F5344CB8AC3E}">
        <p14:creationId xmlns:p14="http://schemas.microsoft.com/office/powerpoint/2010/main" val="1585426791"/>
      </p:ext>
    </p:extLst>
  </p:cSld>
  <p:clrMapOvr>
    <a:masterClrMapping/>
  </p:clrMapOvr>
  <p:transition spd="slow"/>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p:txBody>
          <a:bodyPr/>
          <a:lstStyle/>
          <a:p>
            <a:r>
              <a:rPr lang="en-US" altLang="en-US"/>
              <a:t>Excitation</a:t>
            </a:r>
          </a:p>
        </p:txBody>
      </p:sp>
      <p:sp>
        <p:nvSpPr>
          <p:cNvPr id="61443" name="Oval 3"/>
          <p:cNvSpPr>
            <a:spLocks noChangeArrowheads="1"/>
          </p:cNvSpPr>
          <p:nvPr/>
        </p:nvSpPr>
        <p:spPr bwMode="auto">
          <a:xfrm rot="16200000">
            <a:off x="2779713" y="3106738"/>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1444" name="Oval 4"/>
          <p:cNvSpPr>
            <a:spLocks noChangeArrowheads="1"/>
          </p:cNvSpPr>
          <p:nvPr/>
        </p:nvSpPr>
        <p:spPr bwMode="auto">
          <a:xfrm rot="16200000">
            <a:off x="4503738" y="3519488"/>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1445" name="Oval 5"/>
          <p:cNvSpPr>
            <a:spLocks noChangeArrowheads="1"/>
          </p:cNvSpPr>
          <p:nvPr/>
        </p:nvSpPr>
        <p:spPr bwMode="auto">
          <a:xfrm rot="-8804052">
            <a:off x="1296988" y="2555875"/>
            <a:ext cx="6375400" cy="19415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1446" name="Oval 6"/>
          <p:cNvSpPr>
            <a:spLocks noChangeArrowheads="1"/>
          </p:cNvSpPr>
          <p:nvPr/>
        </p:nvSpPr>
        <p:spPr bwMode="auto">
          <a:xfrm rot="19571678">
            <a:off x="2779713" y="31051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1447" name="Text Box 7"/>
          <p:cNvSpPr txBox="1">
            <a:spLocks noChangeArrowheads="1"/>
          </p:cNvSpPr>
          <p:nvPr/>
        </p:nvSpPr>
        <p:spPr bwMode="auto">
          <a:xfrm>
            <a:off x="6105525" y="42402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61448" name="Line 8"/>
          <p:cNvSpPr>
            <a:spLocks noChangeShapeType="1"/>
          </p:cNvSpPr>
          <p:nvPr/>
        </p:nvSpPr>
        <p:spPr bwMode="auto">
          <a:xfrm flipH="1" flipV="1">
            <a:off x="6149975" y="4619625"/>
            <a:ext cx="14288" cy="2238375"/>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Tree>
    <p:extLst>
      <p:ext uri="{BB962C8B-B14F-4D97-AF65-F5344CB8AC3E}">
        <p14:creationId xmlns:p14="http://schemas.microsoft.com/office/powerpoint/2010/main" val="1743682789"/>
      </p:ext>
    </p:extLst>
  </p:cSld>
  <p:clrMapOvr>
    <a:masterClrMapping/>
  </p:clrMapOvr>
  <p:transition spd="slow"/>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r>
              <a:rPr lang="en-US" altLang="en-US"/>
              <a:t>Excitation</a:t>
            </a:r>
          </a:p>
        </p:txBody>
      </p:sp>
      <p:sp>
        <p:nvSpPr>
          <p:cNvPr id="62467" name="Oval 3"/>
          <p:cNvSpPr>
            <a:spLocks noChangeArrowheads="1"/>
          </p:cNvSpPr>
          <p:nvPr/>
        </p:nvSpPr>
        <p:spPr bwMode="auto">
          <a:xfrm rot="16200000">
            <a:off x="2779713" y="3106738"/>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2468" name="Oval 4"/>
          <p:cNvSpPr>
            <a:spLocks noChangeArrowheads="1"/>
          </p:cNvSpPr>
          <p:nvPr/>
        </p:nvSpPr>
        <p:spPr bwMode="auto">
          <a:xfrm rot="16200000">
            <a:off x="4503738" y="3519488"/>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2469" name="Oval 5"/>
          <p:cNvSpPr>
            <a:spLocks noChangeArrowheads="1"/>
          </p:cNvSpPr>
          <p:nvPr/>
        </p:nvSpPr>
        <p:spPr bwMode="auto">
          <a:xfrm rot="-8804052">
            <a:off x="1296988" y="2555875"/>
            <a:ext cx="6375400" cy="19415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2470" name="Oval 6"/>
          <p:cNvSpPr>
            <a:spLocks noChangeArrowheads="1"/>
          </p:cNvSpPr>
          <p:nvPr/>
        </p:nvSpPr>
        <p:spPr bwMode="auto">
          <a:xfrm rot="19571678">
            <a:off x="2779713" y="31051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2471" name="Text Box 7"/>
          <p:cNvSpPr txBox="1">
            <a:spLocks noChangeArrowheads="1"/>
          </p:cNvSpPr>
          <p:nvPr/>
        </p:nvSpPr>
        <p:spPr bwMode="auto">
          <a:xfrm>
            <a:off x="7572375" y="5254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62472" name="Line 8"/>
          <p:cNvSpPr>
            <a:spLocks noChangeShapeType="1"/>
          </p:cNvSpPr>
          <p:nvPr/>
        </p:nvSpPr>
        <p:spPr bwMode="auto">
          <a:xfrm flipH="1" flipV="1">
            <a:off x="6149975" y="4619625"/>
            <a:ext cx="14288" cy="2238375"/>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2473" name="Line 9"/>
          <p:cNvSpPr>
            <a:spLocks noChangeShapeType="1"/>
          </p:cNvSpPr>
          <p:nvPr/>
        </p:nvSpPr>
        <p:spPr bwMode="auto">
          <a:xfrm flipV="1">
            <a:off x="6172200" y="884238"/>
            <a:ext cx="1466850" cy="3760787"/>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Tree>
    <p:extLst>
      <p:ext uri="{BB962C8B-B14F-4D97-AF65-F5344CB8AC3E}">
        <p14:creationId xmlns:p14="http://schemas.microsoft.com/office/powerpoint/2010/main" val="3078941162"/>
      </p:ext>
    </p:extLst>
  </p:cSld>
  <p:clrMapOvr>
    <a:masterClrMapping/>
  </p:clrMapOvr>
  <p:transition>
    <p:wipe dir="u"/>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p:txBody>
          <a:bodyPr/>
          <a:lstStyle/>
          <a:p>
            <a:r>
              <a:rPr lang="en-US" altLang="en-US"/>
              <a:t>Excitation</a:t>
            </a:r>
          </a:p>
        </p:txBody>
      </p:sp>
      <p:sp>
        <p:nvSpPr>
          <p:cNvPr id="63491" name="Oval 3"/>
          <p:cNvSpPr>
            <a:spLocks noChangeArrowheads="1"/>
          </p:cNvSpPr>
          <p:nvPr/>
        </p:nvSpPr>
        <p:spPr bwMode="auto">
          <a:xfrm rot="16200000">
            <a:off x="2779713" y="3106738"/>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3492" name="Oval 4"/>
          <p:cNvSpPr>
            <a:spLocks noChangeArrowheads="1"/>
          </p:cNvSpPr>
          <p:nvPr/>
        </p:nvSpPr>
        <p:spPr bwMode="auto">
          <a:xfrm rot="16200000">
            <a:off x="4503738" y="3519488"/>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3493" name="Oval 5"/>
          <p:cNvSpPr>
            <a:spLocks noChangeArrowheads="1"/>
          </p:cNvSpPr>
          <p:nvPr/>
        </p:nvSpPr>
        <p:spPr bwMode="auto">
          <a:xfrm rot="-8804052">
            <a:off x="1296988" y="2555875"/>
            <a:ext cx="6375400" cy="19415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3494" name="Oval 6"/>
          <p:cNvSpPr>
            <a:spLocks noChangeArrowheads="1"/>
          </p:cNvSpPr>
          <p:nvPr/>
        </p:nvSpPr>
        <p:spPr bwMode="auto">
          <a:xfrm rot="19571678">
            <a:off x="2779713" y="31051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Tree>
    <p:extLst>
      <p:ext uri="{BB962C8B-B14F-4D97-AF65-F5344CB8AC3E}">
        <p14:creationId xmlns:p14="http://schemas.microsoft.com/office/powerpoint/2010/main" val="1156151125"/>
      </p:ext>
    </p:extLst>
  </p:cSld>
  <p:clrMapOvr>
    <a:masterClrMapping/>
  </p:clrMapOvr>
  <p:transition>
    <p:wipe dir="u"/>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p:txBody>
          <a:bodyPr/>
          <a:lstStyle/>
          <a:p>
            <a:r>
              <a:rPr lang="en-US" altLang="en-US"/>
              <a:t>Electron attachment</a:t>
            </a:r>
          </a:p>
        </p:txBody>
      </p:sp>
      <p:grpSp>
        <p:nvGrpSpPr>
          <p:cNvPr id="64521" name="Group 9"/>
          <p:cNvGrpSpPr>
            <a:grpSpLocks/>
          </p:cNvGrpSpPr>
          <p:nvPr/>
        </p:nvGrpSpPr>
        <p:grpSpPr bwMode="auto">
          <a:xfrm>
            <a:off x="2779713" y="1801813"/>
            <a:ext cx="3543300" cy="3543300"/>
            <a:chOff x="1751" y="1135"/>
            <a:chExt cx="2232" cy="2232"/>
          </a:xfrm>
        </p:grpSpPr>
        <p:sp>
          <p:nvSpPr>
            <p:cNvPr id="64515" name="Oval 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4516" name="Oval 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4517" name="Oval 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4518" name="Oval 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64519" name="Text Box 7"/>
          <p:cNvSpPr txBox="1">
            <a:spLocks noChangeArrowheads="1"/>
          </p:cNvSpPr>
          <p:nvPr/>
        </p:nvSpPr>
        <p:spPr bwMode="auto">
          <a:xfrm>
            <a:off x="6423025" y="52832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64520" name="Line 8"/>
          <p:cNvSpPr>
            <a:spLocks noChangeShapeType="1"/>
          </p:cNvSpPr>
          <p:nvPr/>
        </p:nvSpPr>
        <p:spPr bwMode="auto">
          <a:xfrm flipV="1">
            <a:off x="6581775" y="5648325"/>
            <a:ext cx="0" cy="1773238"/>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Tree>
    <p:extLst>
      <p:ext uri="{BB962C8B-B14F-4D97-AF65-F5344CB8AC3E}">
        <p14:creationId xmlns:p14="http://schemas.microsoft.com/office/powerpoint/2010/main" val="3170829348"/>
      </p:ext>
    </p:extLst>
  </p:cSld>
  <p:clrMapOvr>
    <a:masterClrMapping/>
  </p:clrMapOvr>
  <p:transition spd="slow"/>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p:txBody>
          <a:bodyPr/>
          <a:lstStyle/>
          <a:p>
            <a:r>
              <a:rPr lang="en-US" altLang="en-US"/>
              <a:t>Electron attachment</a:t>
            </a:r>
          </a:p>
        </p:txBody>
      </p:sp>
      <p:sp>
        <p:nvSpPr>
          <p:cNvPr id="65539" name="Oval 3"/>
          <p:cNvSpPr>
            <a:spLocks noChangeArrowheads="1"/>
          </p:cNvSpPr>
          <p:nvPr/>
        </p:nvSpPr>
        <p:spPr bwMode="auto">
          <a:xfrm rot="16200000">
            <a:off x="2779713" y="3106738"/>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5540" name="Oval 4"/>
          <p:cNvSpPr>
            <a:spLocks noChangeArrowheads="1"/>
          </p:cNvSpPr>
          <p:nvPr/>
        </p:nvSpPr>
        <p:spPr bwMode="auto">
          <a:xfrm rot="16200000">
            <a:off x="4503738" y="3519488"/>
            <a:ext cx="95250" cy="1079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5541" name="Oval 5"/>
          <p:cNvSpPr>
            <a:spLocks noChangeArrowheads="1"/>
          </p:cNvSpPr>
          <p:nvPr/>
        </p:nvSpPr>
        <p:spPr bwMode="auto">
          <a:xfrm rot="-8804052">
            <a:off x="2779713" y="31051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5542" name="Oval 6"/>
          <p:cNvSpPr>
            <a:spLocks noChangeArrowheads="1"/>
          </p:cNvSpPr>
          <p:nvPr/>
        </p:nvSpPr>
        <p:spPr bwMode="auto">
          <a:xfrm rot="19571678">
            <a:off x="2779713" y="3105150"/>
            <a:ext cx="3543300" cy="9334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5543" name="Oval 7"/>
          <p:cNvSpPr>
            <a:spLocks noChangeArrowheads="1"/>
          </p:cNvSpPr>
          <p:nvPr/>
        </p:nvSpPr>
        <p:spPr bwMode="auto">
          <a:xfrm rot="-8804052">
            <a:off x="1296988" y="2555875"/>
            <a:ext cx="6375400" cy="1941513"/>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5544" name="Text Box 8"/>
          <p:cNvSpPr txBox="1">
            <a:spLocks noChangeArrowheads="1"/>
          </p:cNvSpPr>
          <p:nvPr/>
        </p:nvSpPr>
        <p:spPr bwMode="auto">
          <a:xfrm>
            <a:off x="6340475" y="335438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Tree>
    <p:extLst>
      <p:ext uri="{BB962C8B-B14F-4D97-AF65-F5344CB8AC3E}">
        <p14:creationId xmlns:p14="http://schemas.microsoft.com/office/powerpoint/2010/main" val="4251302880"/>
      </p:ext>
    </p:extLst>
  </p:cSld>
  <p:clrMapOvr>
    <a:masterClrMapping/>
  </p:clrMapOvr>
  <p:transition spd="slow"/>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04686"/>
          </a:xfrm>
        </p:spPr>
        <p:txBody>
          <a:bodyPr/>
          <a:lstStyle/>
          <a:p>
            <a:r>
              <a:rPr lang="en-US" sz="4000" dirty="0" smtClean="0"/>
              <a:t>There are 16 different “beam centers”</a:t>
            </a:r>
            <a:endParaRPr lang="en-US" sz="4000" dirty="0"/>
          </a:p>
        </p:txBody>
      </p:sp>
      <p:grpSp>
        <p:nvGrpSpPr>
          <p:cNvPr id="3" name="Group 2"/>
          <p:cNvGrpSpPr/>
          <p:nvPr/>
        </p:nvGrpSpPr>
        <p:grpSpPr>
          <a:xfrm>
            <a:off x="1828802" y="1669142"/>
            <a:ext cx="5065484" cy="4907734"/>
            <a:chOff x="1828802" y="1669142"/>
            <a:chExt cx="5065484" cy="4907734"/>
          </a:xfrm>
        </p:grpSpPr>
        <p:sp>
          <p:nvSpPr>
            <p:cNvPr id="4" name="Rectangle 3"/>
            <p:cNvSpPr/>
            <p:nvPr/>
          </p:nvSpPr>
          <p:spPr>
            <a:xfrm>
              <a:off x="2264229" y="1669142"/>
              <a:ext cx="4630057" cy="448491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flipV="1">
              <a:off x="2264229" y="3609976"/>
              <a:ext cx="1850571" cy="256222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lowchart: Or 14"/>
            <p:cNvSpPr/>
            <p:nvPr/>
          </p:nvSpPr>
          <p:spPr>
            <a:xfrm>
              <a:off x="4000500" y="3495676"/>
              <a:ext cx="228600" cy="228600"/>
            </a:xfrm>
            <a:prstGeom prst="flowChar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rot="16200000">
              <a:off x="1559818" y="5907783"/>
              <a:ext cx="938077" cy="400110"/>
            </a:xfrm>
            <a:prstGeom prst="rect">
              <a:avLst/>
            </a:prstGeom>
            <a:noFill/>
          </p:spPr>
          <p:txBody>
            <a:bodyPr wrap="none" rtlCol="0">
              <a:spAutoFit/>
            </a:bodyPr>
            <a:lstStyle/>
            <a:p>
              <a:r>
                <a:rPr lang="en-US" sz="2000" b="1" dirty="0" smtClean="0"/>
                <a:t>Origin</a:t>
              </a:r>
              <a:endParaRPr lang="en-US" sz="2000" b="1" dirty="0"/>
            </a:p>
          </p:txBody>
        </p:sp>
        <p:sp>
          <p:nvSpPr>
            <p:cNvPr id="17" name="TextBox 16"/>
            <p:cNvSpPr txBox="1"/>
            <p:nvPr/>
          </p:nvSpPr>
          <p:spPr>
            <a:xfrm>
              <a:off x="2577531" y="3193913"/>
              <a:ext cx="984565" cy="400110"/>
            </a:xfrm>
            <a:prstGeom prst="rect">
              <a:avLst/>
            </a:prstGeom>
            <a:noFill/>
          </p:spPr>
          <p:txBody>
            <a:bodyPr wrap="none" rtlCol="0">
              <a:spAutoFit/>
            </a:bodyPr>
            <a:lstStyle/>
            <a:p>
              <a:r>
                <a:rPr lang="en-US" sz="2000" b="1" dirty="0" smtClean="0"/>
                <a:t>Beam Y</a:t>
              </a:r>
              <a:endParaRPr lang="en-US" sz="2000" b="1" dirty="0"/>
            </a:p>
          </p:txBody>
        </p:sp>
        <p:sp>
          <p:nvSpPr>
            <p:cNvPr id="18" name="TextBox 17"/>
            <p:cNvSpPr txBox="1"/>
            <p:nvPr/>
          </p:nvSpPr>
          <p:spPr>
            <a:xfrm rot="16200000">
              <a:off x="3361365" y="4563435"/>
              <a:ext cx="992579" cy="400110"/>
            </a:xfrm>
            <a:prstGeom prst="rect">
              <a:avLst/>
            </a:prstGeom>
            <a:noFill/>
          </p:spPr>
          <p:txBody>
            <a:bodyPr wrap="none" rtlCol="0">
              <a:spAutoFit/>
            </a:bodyPr>
            <a:lstStyle/>
            <a:p>
              <a:r>
                <a:rPr lang="en-US" sz="2000" b="1" dirty="0" smtClean="0"/>
                <a:t>Beam X</a:t>
              </a:r>
              <a:endParaRPr lang="en-US" sz="2000" b="1" dirty="0"/>
            </a:p>
          </p:txBody>
        </p:sp>
      </p:grpSp>
    </p:spTree>
    <p:extLst>
      <p:ext uri="{BB962C8B-B14F-4D97-AF65-F5344CB8AC3E}">
        <p14:creationId xmlns:p14="http://schemas.microsoft.com/office/powerpoint/2010/main" val="1215795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5400000">
                                      <p:cBhvr>
                                        <p:cTn id="6" dur="1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p:txBody>
          <a:bodyPr/>
          <a:lstStyle/>
          <a:p>
            <a:r>
              <a:rPr lang="en-US" altLang="en-US"/>
              <a:t>Sample atoms</a:t>
            </a:r>
          </a:p>
        </p:txBody>
      </p:sp>
      <p:grpSp>
        <p:nvGrpSpPr>
          <p:cNvPr id="66563" name="Group 3"/>
          <p:cNvGrpSpPr>
            <a:grpSpLocks/>
          </p:cNvGrpSpPr>
          <p:nvPr/>
        </p:nvGrpSpPr>
        <p:grpSpPr bwMode="auto">
          <a:xfrm>
            <a:off x="284163" y="3675063"/>
            <a:ext cx="858837" cy="785812"/>
            <a:chOff x="1751" y="1135"/>
            <a:chExt cx="2232" cy="2232"/>
          </a:xfrm>
        </p:grpSpPr>
        <p:sp>
          <p:nvSpPr>
            <p:cNvPr id="66564" name="Oval 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65" name="Oval 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66" name="Oval 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67" name="Oval 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568" name="Group 8"/>
          <p:cNvGrpSpPr>
            <a:grpSpLocks/>
          </p:cNvGrpSpPr>
          <p:nvPr/>
        </p:nvGrpSpPr>
        <p:grpSpPr bwMode="auto">
          <a:xfrm>
            <a:off x="3935413" y="2941638"/>
            <a:ext cx="858837" cy="785812"/>
            <a:chOff x="1751" y="1135"/>
            <a:chExt cx="2232" cy="2232"/>
          </a:xfrm>
        </p:grpSpPr>
        <p:sp>
          <p:nvSpPr>
            <p:cNvPr id="66569" name="Oval 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70" name="Oval 1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71" name="Oval 1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72" name="Oval 1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573" name="Group 13"/>
          <p:cNvGrpSpPr>
            <a:grpSpLocks/>
          </p:cNvGrpSpPr>
          <p:nvPr/>
        </p:nvGrpSpPr>
        <p:grpSpPr bwMode="auto">
          <a:xfrm>
            <a:off x="1270000" y="3892550"/>
            <a:ext cx="858838" cy="785813"/>
            <a:chOff x="1751" y="1135"/>
            <a:chExt cx="2232" cy="2232"/>
          </a:xfrm>
        </p:grpSpPr>
        <p:sp>
          <p:nvSpPr>
            <p:cNvPr id="66574" name="Oval 1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75" name="Oval 1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76" name="Oval 1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77" name="Oval 1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578" name="Group 18"/>
          <p:cNvGrpSpPr>
            <a:grpSpLocks/>
          </p:cNvGrpSpPr>
          <p:nvPr/>
        </p:nvGrpSpPr>
        <p:grpSpPr bwMode="auto">
          <a:xfrm rot="1669699">
            <a:off x="4411663" y="3959225"/>
            <a:ext cx="858837" cy="785813"/>
            <a:chOff x="1751" y="1135"/>
            <a:chExt cx="2232" cy="2232"/>
          </a:xfrm>
        </p:grpSpPr>
        <p:sp>
          <p:nvSpPr>
            <p:cNvPr id="66579" name="Oval 1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80" name="Oval 2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81" name="Oval 2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82" name="Oval 2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583" name="Group 23"/>
          <p:cNvGrpSpPr>
            <a:grpSpLocks/>
          </p:cNvGrpSpPr>
          <p:nvPr/>
        </p:nvGrpSpPr>
        <p:grpSpPr bwMode="auto">
          <a:xfrm>
            <a:off x="2462213" y="3355975"/>
            <a:ext cx="858837" cy="785813"/>
            <a:chOff x="1751" y="1135"/>
            <a:chExt cx="2232" cy="2232"/>
          </a:xfrm>
        </p:grpSpPr>
        <p:sp>
          <p:nvSpPr>
            <p:cNvPr id="66584" name="Oval 2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85" name="Oval 2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86" name="Oval 2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87" name="Oval 2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588" name="Group 28"/>
          <p:cNvGrpSpPr>
            <a:grpSpLocks/>
          </p:cNvGrpSpPr>
          <p:nvPr/>
        </p:nvGrpSpPr>
        <p:grpSpPr bwMode="auto">
          <a:xfrm>
            <a:off x="7259638" y="3784600"/>
            <a:ext cx="858837" cy="785813"/>
            <a:chOff x="1751" y="1135"/>
            <a:chExt cx="2232" cy="2232"/>
          </a:xfrm>
        </p:grpSpPr>
        <p:sp>
          <p:nvSpPr>
            <p:cNvPr id="66589" name="Oval 2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90" name="Oval 3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91" name="Oval 3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92" name="Oval 3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593" name="Group 33"/>
          <p:cNvGrpSpPr>
            <a:grpSpLocks/>
          </p:cNvGrpSpPr>
          <p:nvPr/>
        </p:nvGrpSpPr>
        <p:grpSpPr bwMode="auto">
          <a:xfrm rot="1198672">
            <a:off x="2047875" y="4568825"/>
            <a:ext cx="858838" cy="785813"/>
            <a:chOff x="1751" y="1135"/>
            <a:chExt cx="2232" cy="2232"/>
          </a:xfrm>
        </p:grpSpPr>
        <p:sp>
          <p:nvSpPr>
            <p:cNvPr id="66594" name="Oval 3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95" name="Oval 3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96" name="Oval 3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597" name="Oval 3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598" name="Group 38"/>
          <p:cNvGrpSpPr>
            <a:grpSpLocks/>
          </p:cNvGrpSpPr>
          <p:nvPr/>
        </p:nvGrpSpPr>
        <p:grpSpPr bwMode="auto">
          <a:xfrm rot="-1425292">
            <a:off x="3419475" y="4343400"/>
            <a:ext cx="858838" cy="785813"/>
            <a:chOff x="1751" y="1135"/>
            <a:chExt cx="2232" cy="2232"/>
          </a:xfrm>
        </p:grpSpPr>
        <p:sp>
          <p:nvSpPr>
            <p:cNvPr id="66599" name="Oval 3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00" name="Oval 4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01" name="Oval 4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02" name="Oval 4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03" name="Group 43"/>
          <p:cNvGrpSpPr>
            <a:grpSpLocks/>
          </p:cNvGrpSpPr>
          <p:nvPr/>
        </p:nvGrpSpPr>
        <p:grpSpPr bwMode="auto">
          <a:xfrm>
            <a:off x="6169025" y="2941638"/>
            <a:ext cx="858838" cy="785812"/>
            <a:chOff x="1751" y="1135"/>
            <a:chExt cx="2232" cy="2232"/>
          </a:xfrm>
        </p:grpSpPr>
        <p:sp>
          <p:nvSpPr>
            <p:cNvPr id="66604" name="Oval 4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05" name="Oval 4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06" name="Oval 4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07" name="Oval 4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08" name="Group 48"/>
          <p:cNvGrpSpPr>
            <a:grpSpLocks/>
          </p:cNvGrpSpPr>
          <p:nvPr/>
        </p:nvGrpSpPr>
        <p:grpSpPr bwMode="auto">
          <a:xfrm>
            <a:off x="6221413" y="4371975"/>
            <a:ext cx="858837" cy="785813"/>
            <a:chOff x="1751" y="1135"/>
            <a:chExt cx="2232" cy="2232"/>
          </a:xfrm>
        </p:grpSpPr>
        <p:sp>
          <p:nvSpPr>
            <p:cNvPr id="66609" name="Oval 4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10" name="Oval 5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11" name="Oval 5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12" name="Oval 5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13" name="Group 53"/>
          <p:cNvGrpSpPr>
            <a:grpSpLocks/>
          </p:cNvGrpSpPr>
          <p:nvPr/>
        </p:nvGrpSpPr>
        <p:grpSpPr bwMode="auto">
          <a:xfrm>
            <a:off x="5081588" y="2724150"/>
            <a:ext cx="858837" cy="785813"/>
            <a:chOff x="1751" y="1135"/>
            <a:chExt cx="2232" cy="2232"/>
          </a:xfrm>
        </p:grpSpPr>
        <p:sp>
          <p:nvSpPr>
            <p:cNvPr id="66614" name="Oval 5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15" name="Oval 5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16" name="Oval 5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17" name="Oval 5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18" name="Group 58"/>
          <p:cNvGrpSpPr>
            <a:grpSpLocks/>
          </p:cNvGrpSpPr>
          <p:nvPr/>
        </p:nvGrpSpPr>
        <p:grpSpPr bwMode="auto">
          <a:xfrm>
            <a:off x="1446213" y="2935288"/>
            <a:ext cx="858837" cy="785812"/>
            <a:chOff x="1751" y="1135"/>
            <a:chExt cx="2232" cy="2232"/>
          </a:xfrm>
        </p:grpSpPr>
        <p:sp>
          <p:nvSpPr>
            <p:cNvPr id="66619" name="Oval 5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20" name="Oval 6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21" name="Oval 6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22" name="Oval 6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23" name="Group 63"/>
          <p:cNvGrpSpPr>
            <a:grpSpLocks/>
          </p:cNvGrpSpPr>
          <p:nvPr/>
        </p:nvGrpSpPr>
        <p:grpSpPr bwMode="auto">
          <a:xfrm rot="3434755">
            <a:off x="5226050" y="4930776"/>
            <a:ext cx="858837" cy="785812"/>
            <a:chOff x="1751" y="1135"/>
            <a:chExt cx="2232" cy="2232"/>
          </a:xfrm>
        </p:grpSpPr>
        <p:sp>
          <p:nvSpPr>
            <p:cNvPr id="66624" name="Oval 6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25" name="Oval 6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26" name="Oval 6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27" name="Oval 6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28" name="Group 68"/>
          <p:cNvGrpSpPr>
            <a:grpSpLocks/>
          </p:cNvGrpSpPr>
          <p:nvPr/>
        </p:nvGrpSpPr>
        <p:grpSpPr bwMode="auto">
          <a:xfrm rot="-2353230">
            <a:off x="2903538" y="5292725"/>
            <a:ext cx="858837" cy="785813"/>
            <a:chOff x="1751" y="1135"/>
            <a:chExt cx="2232" cy="2232"/>
          </a:xfrm>
        </p:grpSpPr>
        <p:sp>
          <p:nvSpPr>
            <p:cNvPr id="66629"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30"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31"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32"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33" name="Group 73"/>
          <p:cNvGrpSpPr>
            <a:grpSpLocks/>
          </p:cNvGrpSpPr>
          <p:nvPr/>
        </p:nvGrpSpPr>
        <p:grpSpPr bwMode="auto">
          <a:xfrm>
            <a:off x="4049713" y="5264150"/>
            <a:ext cx="858837" cy="785813"/>
            <a:chOff x="1751" y="1135"/>
            <a:chExt cx="2232" cy="2232"/>
          </a:xfrm>
        </p:grpSpPr>
        <p:sp>
          <p:nvSpPr>
            <p:cNvPr id="66634"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35"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36"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37"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38" name="Group 78"/>
          <p:cNvGrpSpPr>
            <a:grpSpLocks/>
          </p:cNvGrpSpPr>
          <p:nvPr/>
        </p:nvGrpSpPr>
        <p:grpSpPr bwMode="auto">
          <a:xfrm rot="443076">
            <a:off x="2671763" y="2303463"/>
            <a:ext cx="858837" cy="785812"/>
            <a:chOff x="1751" y="1135"/>
            <a:chExt cx="2232" cy="2232"/>
          </a:xfrm>
        </p:grpSpPr>
        <p:sp>
          <p:nvSpPr>
            <p:cNvPr id="66639" name="Oval 7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40" name="Oval 8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41" name="Oval 8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42" name="Oval 8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43" name="Group 83"/>
          <p:cNvGrpSpPr>
            <a:grpSpLocks/>
          </p:cNvGrpSpPr>
          <p:nvPr/>
        </p:nvGrpSpPr>
        <p:grpSpPr bwMode="auto">
          <a:xfrm>
            <a:off x="5400675" y="3697288"/>
            <a:ext cx="858838" cy="785812"/>
            <a:chOff x="1751" y="1135"/>
            <a:chExt cx="2232" cy="2232"/>
          </a:xfrm>
        </p:grpSpPr>
        <p:sp>
          <p:nvSpPr>
            <p:cNvPr id="66644" name="Oval 8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45" name="Oval 8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46" name="Oval 8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47" name="Oval 8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48" name="Group 88"/>
          <p:cNvGrpSpPr>
            <a:grpSpLocks/>
          </p:cNvGrpSpPr>
          <p:nvPr/>
        </p:nvGrpSpPr>
        <p:grpSpPr bwMode="auto">
          <a:xfrm rot="1626381">
            <a:off x="1901825" y="5641975"/>
            <a:ext cx="858838" cy="785813"/>
            <a:chOff x="1751" y="1135"/>
            <a:chExt cx="2232" cy="2232"/>
          </a:xfrm>
        </p:grpSpPr>
        <p:sp>
          <p:nvSpPr>
            <p:cNvPr id="66649" name="Oval 8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50" name="Oval 9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51" name="Oval 9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52" name="Oval 9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53" name="Group 93"/>
          <p:cNvGrpSpPr>
            <a:grpSpLocks/>
          </p:cNvGrpSpPr>
          <p:nvPr/>
        </p:nvGrpSpPr>
        <p:grpSpPr bwMode="auto">
          <a:xfrm>
            <a:off x="1082675" y="4937125"/>
            <a:ext cx="858838" cy="785813"/>
            <a:chOff x="1751" y="1135"/>
            <a:chExt cx="2232" cy="2232"/>
          </a:xfrm>
        </p:grpSpPr>
        <p:sp>
          <p:nvSpPr>
            <p:cNvPr id="66654" name="Oval 9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55" name="Oval 9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56" name="Oval 9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57" name="Oval 9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58" name="Group 98"/>
          <p:cNvGrpSpPr>
            <a:grpSpLocks/>
          </p:cNvGrpSpPr>
          <p:nvPr/>
        </p:nvGrpSpPr>
        <p:grpSpPr bwMode="auto">
          <a:xfrm>
            <a:off x="5965825" y="1970088"/>
            <a:ext cx="858838" cy="785812"/>
            <a:chOff x="1751" y="1135"/>
            <a:chExt cx="2232" cy="2232"/>
          </a:xfrm>
        </p:grpSpPr>
        <p:sp>
          <p:nvSpPr>
            <p:cNvPr id="66659" name="Oval 9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60" name="Oval 10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61" name="Oval 10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62" name="Oval 10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63" name="Group 103"/>
          <p:cNvGrpSpPr>
            <a:grpSpLocks/>
          </p:cNvGrpSpPr>
          <p:nvPr/>
        </p:nvGrpSpPr>
        <p:grpSpPr bwMode="auto">
          <a:xfrm rot="879490">
            <a:off x="4841875" y="1671638"/>
            <a:ext cx="858838" cy="785812"/>
            <a:chOff x="1751" y="1135"/>
            <a:chExt cx="2232" cy="2232"/>
          </a:xfrm>
        </p:grpSpPr>
        <p:sp>
          <p:nvSpPr>
            <p:cNvPr id="66664" name="Oval 10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65" name="Oval 10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66" name="Oval 10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67" name="Oval 10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68" name="Group 108"/>
          <p:cNvGrpSpPr>
            <a:grpSpLocks/>
          </p:cNvGrpSpPr>
          <p:nvPr/>
        </p:nvGrpSpPr>
        <p:grpSpPr bwMode="auto">
          <a:xfrm rot="1128729">
            <a:off x="3775075" y="1998663"/>
            <a:ext cx="858838" cy="785812"/>
            <a:chOff x="1751" y="1135"/>
            <a:chExt cx="2232" cy="2232"/>
          </a:xfrm>
        </p:grpSpPr>
        <p:sp>
          <p:nvSpPr>
            <p:cNvPr id="66669" name="Oval 10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70" name="Oval 11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71" name="Oval 11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72" name="Oval 11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73" name="Group 113"/>
          <p:cNvGrpSpPr>
            <a:grpSpLocks/>
          </p:cNvGrpSpPr>
          <p:nvPr/>
        </p:nvGrpSpPr>
        <p:grpSpPr bwMode="auto">
          <a:xfrm rot="738582">
            <a:off x="1700213" y="1939925"/>
            <a:ext cx="858837" cy="785813"/>
            <a:chOff x="1751" y="1135"/>
            <a:chExt cx="2232" cy="2232"/>
          </a:xfrm>
        </p:grpSpPr>
        <p:sp>
          <p:nvSpPr>
            <p:cNvPr id="66674" name="Oval 11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75" name="Oval 11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76" name="Oval 11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77" name="Oval 11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78" name="Group 118"/>
          <p:cNvGrpSpPr>
            <a:grpSpLocks/>
          </p:cNvGrpSpPr>
          <p:nvPr/>
        </p:nvGrpSpPr>
        <p:grpSpPr bwMode="auto">
          <a:xfrm rot="-3226531">
            <a:off x="6176963" y="5314950"/>
            <a:ext cx="858837" cy="785813"/>
            <a:chOff x="1751" y="1135"/>
            <a:chExt cx="2232" cy="2232"/>
          </a:xfrm>
        </p:grpSpPr>
        <p:sp>
          <p:nvSpPr>
            <p:cNvPr id="66679" name="Oval 11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80" name="Oval 12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81" name="Oval 12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82" name="Oval 12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83" name="Group 123"/>
          <p:cNvGrpSpPr>
            <a:grpSpLocks/>
          </p:cNvGrpSpPr>
          <p:nvPr/>
        </p:nvGrpSpPr>
        <p:grpSpPr bwMode="auto">
          <a:xfrm>
            <a:off x="204788" y="4784725"/>
            <a:ext cx="858837" cy="785813"/>
            <a:chOff x="1751" y="1135"/>
            <a:chExt cx="2232" cy="2232"/>
          </a:xfrm>
        </p:grpSpPr>
        <p:sp>
          <p:nvSpPr>
            <p:cNvPr id="66684" name="Oval 12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85" name="Oval 12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86" name="Oval 12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87" name="Oval 12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88" name="Group 128"/>
          <p:cNvGrpSpPr>
            <a:grpSpLocks/>
          </p:cNvGrpSpPr>
          <p:nvPr/>
        </p:nvGrpSpPr>
        <p:grpSpPr bwMode="auto">
          <a:xfrm>
            <a:off x="479425" y="5757863"/>
            <a:ext cx="858838" cy="785812"/>
            <a:chOff x="1751" y="1135"/>
            <a:chExt cx="2232" cy="2232"/>
          </a:xfrm>
        </p:grpSpPr>
        <p:sp>
          <p:nvSpPr>
            <p:cNvPr id="66689" name="Oval 12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90" name="Oval 13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91" name="Oval 13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92" name="Oval 13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6693" name="Group 133"/>
          <p:cNvGrpSpPr>
            <a:grpSpLocks/>
          </p:cNvGrpSpPr>
          <p:nvPr/>
        </p:nvGrpSpPr>
        <p:grpSpPr bwMode="auto">
          <a:xfrm>
            <a:off x="471488" y="2281238"/>
            <a:ext cx="858837" cy="785812"/>
            <a:chOff x="1751" y="1135"/>
            <a:chExt cx="2232" cy="2232"/>
          </a:xfrm>
        </p:grpSpPr>
        <p:sp>
          <p:nvSpPr>
            <p:cNvPr id="66694" name="Oval 13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95" name="Oval 13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96" name="Oval 13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6697" name="Oval 13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Tree>
    <p:extLst>
      <p:ext uri="{BB962C8B-B14F-4D97-AF65-F5344CB8AC3E}">
        <p14:creationId xmlns:p14="http://schemas.microsoft.com/office/powerpoint/2010/main" val="2390161421"/>
      </p:ext>
    </p:extLst>
  </p:cSld>
  <p:clrMapOvr>
    <a:masterClrMapping/>
  </p:clrMapOvr>
  <p:transition spd="slow"/>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p:txBody>
          <a:bodyPr/>
          <a:lstStyle/>
          <a:p>
            <a:r>
              <a:rPr lang="en-US" altLang="en-US"/>
              <a:t>Sample atoms</a:t>
            </a:r>
          </a:p>
        </p:txBody>
      </p:sp>
      <p:grpSp>
        <p:nvGrpSpPr>
          <p:cNvPr id="67746" name="Group 162"/>
          <p:cNvGrpSpPr>
            <a:grpSpLocks/>
          </p:cNvGrpSpPr>
          <p:nvPr/>
        </p:nvGrpSpPr>
        <p:grpSpPr bwMode="auto">
          <a:xfrm>
            <a:off x="431800" y="-619125"/>
            <a:ext cx="588963" cy="4748213"/>
            <a:chOff x="272" y="-390"/>
            <a:chExt cx="371" cy="2991"/>
          </a:xfrm>
        </p:grpSpPr>
        <p:grpSp>
          <p:nvGrpSpPr>
            <p:cNvPr id="67588" name="Group 4"/>
            <p:cNvGrpSpPr>
              <a:grpSpLocks/>
            </p:cNvGrpSpPr>
            <p:nvPr/>
          </p:nvGrpSpPr>
          <p:grpSpPr bwMode="auto">
            <a:xfrm rot="5400000">
              <a:off x="272" y="-390"/>
              <a:ext cx="370" cy="369"/>
              <a:chOff x="362" y="2318"/>
              <a:chExt cx="370" cy="369"/>
            </a:xfrm>
          </p:grpSpPr>
          <p:sp>
            <p:nvSpPr>
              <p:cNvPr id="67589" name="Freeform 5"/>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7590" name="Freeform 6"/>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67591" name="Group 7"/>
            <p:cNvGrpSpPr>
              <a:grpSpLocks/>
            </p:cNvGrpSpPr>
            <p:nvPr/>
          </p:nvGrpSpPr>
          <p:grpSpPr bwMode="auto">
            <a:xfrm rot="5400000">
              <a:off x="272" y="-22"/>
              <a:ext cx="370" cy="369"/>
              <a:chOff x="362" y="2318"/>
              <a:chExt cx="370" cy="369"/>
            </a:xfrm>
          </p:grpSpPr>
          <p:sp>
            <p:nvSpPr>
              <p:cNvPr id="67592" name="Freeform 8"/>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7593" name="Freeform 9"/>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67594" name="Group 10"/>
            <p:cNvGrpSpPr>
              <a:grpSpLocks/>
            </p:cNvGrpSpPr>
            <p:nvPr/>
          </p:nvGrpSpPr>
          <p:grpSpPr bwMode="auto">
            <a:xfrm rot="5400000">
              <a:off x="273" y="346"/>
              <a:ext cx="370" cy="369"/>
              <a:chOff x="362" y="2318"/>
              <a:chExt cx="370" cy="369"/>
            </a:xfrm>
          </p:grpSpPr>
          <p:sp>
            <p:nvSpPr>
              <p:cNvPr id="67595" name="Freeform 11"/>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7596" name="Freeform 12"/>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67597" name="Group 13"/>
            <p:cNvGrpSpPr>
              <a:grpSpLocks/>
            </p:cNvGrpSpPr>
            <p:nvPr/>
          </p:nvGrpSpPr>
          <p:grpSpPr bwMode="auto">
            <a:xfrm rot="5400000">
              <a:off x="273" y="714"/>
              <a:ext cx="370" cy="369"/>
              <a:chOff x="362" y="2318"/>
              <a:chExt cx="370" cy="369"/>
            </a:xfrm>
          </p:grpSpPr>
          <p:sp>
            <p:nvSpPr>
              <p:cNvPr id="67598" name="Freeform 14"/>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7599" name="Freeform 15"/>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67600" name="Group 16"/>
            <p:cNvGrpSpPr>
              <a:grpSpLocks/>
            </p:cNvGrpSpPr>
            <p:nvPr/>
          </p:nvGrpSpPr>
          <p:grpSpPr bwMode="auto">
            <a:xfrm rot="5400000">
              <a:off x="273" y="1082"/>
              <a:ext cx="370" cy="369"/>
              <a:chOff x="362" y="2318"/>
              <a:chExt cx="370" cy="369"/>
            </a:xfrm>
          </p:grpSpPr>
          <p:sp>
            <p:nvSpPr>
              <p:cNvPr id="67601" name="Freeform 17"/>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7602" name="Freeform 18"/>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67603" name="Group 19"/>
            <p:cNvGrpSpPr>
              <a:grpSpLocks/>
            </p:cNvGrpSpPr>
            <p:nvPr/>
          </p:nvGrpSpPr>
          <p:grpSpPr bwMode="auto">
            <a:xfrm rot="5400000">
              <a:off x="273" y="1450"/>
              <a:ext cx="370" cy="369"/>
              <a:chOff x="362" y="2318"/>
              <a:chExt cx="370" cy="369"/>
            </a:xfrm>
          </p:grpSpPr>
          <p:sp>
            <p:nvSpPr>
              <p:cNvPr id="67604" name="Freeform 20"/>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7605" name="Freeform 21"/>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67606" name="Group 22"/>
            <p:cNvGrpSpPr>
              <a:grpSpLocks/>
            </p:cNvGrpSpPr>
            <p:nvPr/>
          </p:nvGrpSpPr>
          <p:grpSpPr bwMode="auto">
            <a:xfrm rot="5400000">
              <a:off x="273" y="1818"/>
              <a:ext cx="370" cy="369"/>
              <a:chOff x="362" y="2318"/>
              <a:chExt cx="370" cy="369"/>
            </a:xfrm>
          </p:grpSpPr>
          <p:sp>
            <p:nvSpPr>
              <p:cNvPr id="67607" name="Freeform 23"/>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7608" name="Freeform 24"/>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sp>
          <p:nvSpPr>
            <p:cNvPr id="67609" name="Freeform 25"/>
            <p:cNvSpPr>
              <a:spLocks/>
            </p:cNvSpPr>
            <p:nvPr/>
          </p:nvSpPr>
          <p:spPr bwMode="auto">
            <a:xfrm rot="5400000">
              <a:off x="275" y="2185"/>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7610" name="Freeform 26"/>
            <p:cNvSpPr>
              <a:spLocks/>
            </p:cNvSpPr>
            <p:nvPr/>
          </p:nvSpPr>
          <p:spPr bwMode="auto">
            <a:xfrm rot="16200000">
              <a:off x="456" y="2370"/>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7611" name="Rectangle 27"/>
            <p:cNvSpPr>
              <a:spLocks noChangeArrowheads="1"/>
            </p:cNvSpPr>
            <p:nvPr/>
          </p:nvSpPr>
          <p:spPr bwMode="auto">
            <a:xfrm rot="5400000">
              <a:off x="458" y="2420"/>
              <a:ext cx="136" cy="2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17" name="Group 33"/>
          <p:cNvGrpSpPr>
            <a:grpSpLocks/>
          </p:cNvGrpSpPr>
          <p:nvPr/>
        </p:nvGrpSpPr>
        <p:grpSpPr bwMode="auto">
          <a:xfrm>
            <a:off x="3935413" y="2941638"/>
            <a:ext cx="858837" cy="785812"/>
            <a:chOff x="2479" y="1853"/>
            <a:chExt cx="541" cy="495"/>
          </a:xfrm>
        </p:grpSpPr>
        <p:sp>
          <p:nvSpPr>
            <p:cNvPr id="67618" name="Oval 34"/>
            <p:cNvSpPr>
              <a:spLocks noChangeArrowheads="1"/>
            </p:cNvSpPr>
            <p:nvPr/>
          </p:nvSpPr>
          <p:spPr bwMode="auto">
            <a:xfrm rot="16200000">
              <a:off x="2502" y="2029"/>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19" name="Oval 35"/>
            <p:cNvSpPr>
              <a:spLocks noChangeArrowheads="1"/>
            </p:cNvSpPr>
            <p:nvPr/>
          </p:nvSpPr>
          <p:spPr bwMode="auto">
            <a:xfrm rot="16200000">
              <a:off x="2743" y="2092"/>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20" name="Oval 36"/>
            <p:cNvSpPr>
              <a:spLocks noChangeArrowheads="1"/>
            </p:cNvSpPr>
            <p:nvPr/>
          </p:nvSpPr>
          <p:spPr bwMode="auto">
            <a:xfrm rot="-8804052">
              <a:off x="2479" y="2035"/>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21" name="Oval 37"/>
            <p:cNvSpPr>
              <a:spLocks noChangeArrowheads="1"/>
            </p:cNvSpPr>
            <p:nvPr/>
          </p:nvSpPr>
          <p:spPr bwMode="auto">
            <a:xfrm rot="19571678">
              <a:off x="2479" y="2035"/>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22" name="Group 38"/>
          <p:cNvGrpSpPr>
            <a:grpSpLocks/>
          </p:cNvGrpSpPr>
          <p:nvPr/>
        </p:nvGrpSpPr>
        <p:grpSpPr bwMode="auto">
          <a:xfrm>
            <a:off x="1270000" y="3892550"/>
            <a:ext cx="858838" cy="785813"/>
            <a:chOff x="1751" y="1135"/>
            <a:chExt cx="2232" cy="2232"/>
          </a:xfrm>
        </p:grpSpPr>
        <p:sp>
          <p:nvSpPr>
            <p:cNvPr id="67623" name="Oval 3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24" name="Oval 4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25" name="Oval 4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26" name="Oval 4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27" name="Group 43"/>
          <p:cNvGrpSpPr>
            <a:grpSpLocks/>
          </p:cNvGrpSpPr>
          <p:nvPr/>
        </p:nvGrpSpPr>
        <p:grpSpPr bwMode="auto">
          <a:xfrm rot="1669699">
            <a:off x="4411663" y="3959225"/>
            <a:ext cx="858837" cy="785813"/>
            <a:chOff x="1751" y="1135"/>
            <a:chExt cx="2232" cy="2232"/>
          </a:xfrm>
        </p:grpSpPr>
        <p:sp>
          <p:nvSpPr>
            <p:cNvPr id="67628" name="Oval 4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29" name="Oval 4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30" name="Oval 4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31" name="Oval 4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32" name="Group 48"/>
          <p:cNvGrpSpPr>
            <a:grpSpLocks/>
          </p:cNvGrpSpPr>
          <p:nvPr/>
        </p:nvGrpSpPr>
        <p:grpSpPr bwMode="auto">
          <a:xfrm>
            <a:off x="2462213" y="3355975"/>
            <a:ext cx="858837" cy="785813"/>
            <a:chOff x="1751" y="1135"/>
            <a:chExt cx="2232" cy="2232"/>
          </a:xfrm>
        </p:grpSpPr>
        <p:sp>
          <p:nvSpPr>
            <p:cNvPr id="67633" name="Oval 4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34" name="Oval 5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35" name="Oval 5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36" name="Oval 5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37" name="Group 53"/>
          <p:cNvGrpSpPr>
            <a:grpSpLocks/>
          </p:cNvGrpSpPr>
          <p:nvPr/>
        </p:nvGrpSpPr>
        <p:grpSpPr bwMode="auto">
          <a:xfrm>
            <a:off x="7259638" y="3784600"/>
            <a:ext cx="858837" cy="785813"/>
            <a:chOff x="4573" y="2384"/>
            <a:chExt cx="541" cy="495"/>
          </a:xfrm>
        </p:grpSpPr>
        <p:sp>
          <p:nvSpPr>
            <p:cNvPr id="67638" name="Oval 54"/>
            <p:cNvSpPr>
              <a:spLocks noChangeArrowheads="1"/>
            </p:cNvSpPr>
            <p:nvPr/>
          </p:nvSpPr>
          <p:spPr bwMode="auto">
            <a:xfrm rot="16200000">
              <a:off x="4596" y="256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39" name="Oval 55"/>
            <p:cNvSpPr>
              <a:spLocks noChangeArrowheads="1"/>
            </p:cNvSpPr>
            <p:nvPr/>
          </p:nvSpPr>
          <p:spPr bwMode="auto">
            <a:xfrm rot="16200000">
              <a:off x="4837" y="262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40" name="Oval 56"/>
            <p:cNvSpPr>
              <a:spLocks noChangeArrowheads="1"/>
            </p:cNvSpPr>
            <p:nvPr/>
          </p:nvSpPr>
          <p:spPr bwMode="auto">
            <a:xfrm rot="-8804052">
              <a:off x="4573" y="256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41" name="Oval 57"/>
            <p:cNvSpPr>
              <a:spLocks noChangeArrowheads="1"/>
            </p:cNvSpPr>
            <p:nvPr/>
          </p:nvSpPr>
          <p:spPr bwMode="auto">
            <a:xfrm rot="19571678">
              <a:off x="4573" y="256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42" name="Group 58"/>
          <p:cNvGrpSpPr>
            <a:grpSpLocks/>
          </p:cNvGrpSpPr>
          <p:nvPr/>
        </p:nvGrpSpPr>
        <p:grpSpPr bwMode="auto">
          <a:xfrm rot="1198672">
            <a:off x="2047875" y="4568825"/>
            <a:ext cx="858838" cy="785813"/>
            <a:chOff x="1751" y="1135"/>
            <a:chExt cx="2232" cy="2232"/>
          </a:xfrm>
        </p:grpSpPr>
        <p:sp>
          <p:nvSpPr>
            <p:cNvPr id="67643" name="Oval 5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44" name="Oval 6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45" name="Oval 6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46" name="Oval 6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47" name="Group 63"/>
          <p:cNvGrpSpPr>
            <a:grpSpLocks/>
          </p:cNvGrpSpPr>
          <p:nvPr/>
        </p:nvGrpSpPr>
        <p:grpSpPr bwMode="auto">
          <a:xfrm rot="-1425292">
            <a:off x="3419475" y="4343400"/>
            <a:ext cx="858838" cy="785813"/>
            <a:chOff x="1751" y="1135"/>
            <a:chExt cx="2232" cy="2232"/>
          </a:xfrm>
        </p:grpSpPr>
        <p:sp>
          <p:nvSpPr>
            <p:cNvPr id="67648" name="Oval 6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49" name="Oval 6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50" name="Oval 6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51" name="Oval 6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52" name="Group 68"/>
          <p:cNvGrpSpPr>
            <a:grpSpLocks/>
          </p:cNvGrpSpPr>
          <p:nvPr/>
        </p:nvGrpSpPr>
        <p:grpSpPr bwMode="auto">
          <a:xfrm>
            <a:off x="6169025" y="2941638"/>
            <a:ext cx="858838" cy="785812"/>
            <a:chOff x="1751" y="1135"/>
            <a:chExt cx="2232" cy="2232"/>
          </a:xfrm>
        </p:grpSpPr>
        <p:sp>
          <p:nvSpPr>
            <p:cNvPr id="67653"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54"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55"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56"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57" name="Group 73"/>
          <p:cNvGrpSpPr>
            <a:grpSpLocks/>
          </p:cNvGrpSpPr>
          <p:nvPr/>
        </p:nvGrpSpPr>
        <p:grpSpPr bwMode="auto">
          <a:xfrm>
            <a:off x="6221413" y="4371975"/>
            <a:ext cx="858837" cy="785813"/>
            <a:chOff x="1751" y="1135"/>
            <a:chExt cx="2232" cy="2232"/>
          </a:xfrm>
        </p:grpSpPr>
        <p:sp>
          <p:nvSpPr>
            <p:cNvPr id="67658"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59"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60"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61"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62" name="Group 78"/>
          <p:cNvGrpSpPr>
            <a:grpSpLocks/>
          </p:cNvGrpSpPr>
          <p:nvPr/>
        </p:nvGrpSpPr>
        <p:grpSpPr bwMode="auto">
          <a:xfrm>
            <a:off x="5081588" y="2724150"/>
            <a:ext cx="858837" cy="785813"/>
            <a:chOff x="1751" y="1135"/>
            <a:chExt cx="2232" cy="2232"/>
          </a:xfrm>
        </p:grpSpPr>
        <p:sp>
          <p:nvSpPr>
            <p:cNvPr id="67663" name="Oval 7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64" name="Oval 8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65" name="Oval 8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66" name="Oval 8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67" name="Group 83"/>
          <p:cNvGrpSpPr>
            <a:grpSpLocks/>
          </p:cNvGrpSpPr>
          <p:nvPr/>
        </p:nvGrpSpPr>
        <p:grpSpPr bwMode="auto">
          <a:xfrm>
            <a:off x="1446213" y="2935288"/>
            <a:ext cx="858837" cy="785812"/>
            <a:chOff x="1751" y="1135"/>
            <a:chExt cx="2232" cy="2232"/>
          </a:xfrm>
        </p:grpSpPr>
        <p:sp>
          <p:nvSpPr>
            <p:cNvPr id="67668" name="Oval 8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69" name="Oval 8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70" name="Oval 8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71" name="Oval 8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72" name="Group 88"/>
          <p:cNvGrpSpPr>
            <a:grpSpLocks/>
          </p:cNvGrpSpPr>
          <p:nvPr/>
        </p:nvGrpSpPr>
        <p:grpSpPr bwMode="auto">
          <a:xfrm rot="3434755">
            <a:off x="5226050" y="4930776"/>
            <a:ext cx="858837" cy="785812"/>
            <a:chOff x="1751" y="1135"/>
            <a:chExt cx="2232" cy="2232"/>
          </a:xfrm>
        </p:grpSpPr>
        <p:sp>
          <p:nvSpPr>
            <p:cNvPr id="67673" name="Oval 8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74" name="Oval 9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75" name="Oval 9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76" name="Oval 9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77" name="Group 93"/>
          <p:cNvGrpSpPr>
            <a:grpSpLocks/>
          </p:cNvGrpSpPr>
          <p:nvPr/>
        </p:nvGrpSpPr>
        <p:grpSpPr bwMode="auto">
          <a:xfrm>
            <a:off x="2901950" y="5254625"/>
            <a:ext cx="858838" cy="858838"/>
            <a:chOff x="1828" y="3310"/>
            <a:chExt cx="541" cy="541"/>
          </a:xfrm>
        </p:grpSpPr>
        <p:sp>
          <p:nvSpPr>
            <p:cNvPr id="67678" name="Oval 94"/>
            <p:cNvSpPr>
              <a:spLocks noChangeArrowheads="1"/>
            </p:cNvSpPr>
            <p:nvPr/>
          </p:nvSpPr>
          <p:spPr bwMode="auto">
            <a:xfrm rot="13846770">
              <a:off x="1852" y="351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79" name="Oval 95"/>
            <p:cNvSpPr>
              <a:spLocks noChangeArrowheads="1"/>
            </p:cNvSpPr>
            <p:nvPr/>
          </p:nvSpPr>
          <p:spPr bwMode="auto">
            <a:xfrm rot="13846770">
              <a:off x="2093" y="357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80" name="Oval 96"/>
            <p:cNvSpPr>
              <a:spLocks noChangeArrowheads="1"/>
            </p:cNvSpPr>
            <p:nvPr/>
          </p:nvSpPr>
          <p:spPr bwMode="auto">
            <a:xfrm rot="-11157283">
              <a:off x="1828" y="351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81" name="Oval 97"/>
            <p:cNvSpPr>
              <a:spLocks noChangeArrowheads="1"/>
            </p:cNvSpPr>
            <p:nvPr/>
          </p:nvSpPr>
          <p:spPr bwMode="auto">
            <a:xfrm rot="17218447">
              <a:off x="1828" y="351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82" name="Group 98"/>
          <p:cNvGrpSpPr>
            <a:grpSpLocks/>
          </p:cNvGrpSpPr>
          <p:nvPr/>
        </p:nvGrpSpPr>
        <p:grpSpPr bwMode="auto">
          <a:xfrm>
            <a:off x="4049713" y="5264150"/>
            <a:ext cx="858837" cy="785813"/>
            <a:chOff x="1751" y="1135"/>
            <a:chExt cx="2232" cy="2232"/>
          </a:xfrm>
        </p:grpSpPr>
        <p:sp>
          <p:nvSpPr>
            <p:cNvPr id="67683" name="Oval 9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84" name="Oval 10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85" name="Oval 10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86" name="Oval 10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67687" name="Oval 103"/>
          <p:cNvSpPr>
            <a:spLocks noChangeArrowheads="1"/>
          </p:cNvSpPr>
          <p:nvPr/>
        </p:nvSpPr>
        <p:spPr bwMode="auto">
          <a:xfrm rot="16643075">
            <a:off x="2708276" y="2582862"/>
            <a:ext cx="785812"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88" name="Oval 104"/>
          <p:cNvSpPr>
            <a:spLocks noChangeArrowheads="1"/>
          </p:cNvSpPr>
          <p:nvPr/>
        </p:nvSpPr>
        <p:spPr bwMode="auto">
          <a:xfrm rot="16643075">
            <a:off x="3090863" y="26828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89" name="Oval 105"/>
          <p:cNvSpPr>
            <a:spLocks noChangeArrowheads="1"/>
          </p:cNvSpPr>
          <p:nvPr/>
        </p:nvSpPr>
        <p:spPr bwMode="auto">
          <a:xfrm rot="-8360977">
            <a:off x="2671763" y="25923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90" name="Oval 106"/>
          <p:cNvSpPr>
            <a:spLocks noChangeArrowheads="1"/>
          </p:cNvSpPr>
          <p:nvPr/>
        </p:nvSpPr>
        <p:spPr bwMode="auto">
          <a:xfrm rot="20014753">
            <a:off x="2671763" y="25923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67691" name="Group 107"/>
          <p:cNvGrpSpPr>
            <a:grpSpLocks/>
          </p:cNvGrpSpPr>
          <p:nvPr/>
        </p:nvGrpSpPr>
        <p:grpSpPr bwMode="auto">
          <a:xfrm>
            <a:off x="5400675" y="3697288"/>
            <a:ext cx="858838" cy="785812"/>
            <a:chOff x="1751" y="1135"/>
            <a:chExt cx="2232" cy="2232"/>
          </a:xfrm>
        </p:grpSpPr>
        <p:sp>
          <p:nvSpPr>
            <p:cNvPr id="67692" name="Oval 10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93" name="Oval 10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94" name="Oval 11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95" name="Oval 11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96" name="Group 112"/>
          <p:cNvGrpSpPr>
            <a:grpSpLocks/>
          </p:cNvGrpSpPr>
          <p:nvPr/>
        </p:nvGrpSpPr>
        <p:grpSpPr bwMode="auto">
          <a:xfrm rot="1626381">
            <a:off x="1901825" y="5641975"/>
            <a:ext cx="858838" cy="785813"/>
            <a:chOff x="1751" y="1135"/>
            <a:chExt cx="2232" cy="2232"/>
          </a:xfrm>
        </p:grpSpPr>
        <p:sp>
          <p:nvSpPr>
            <p:cNvPr id="67697" name="Oval 11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98" name="Oval 11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99" name="Oval 11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00" name="Oval 11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701" name="Group 117"/>
          <p:cNvGrpSpPr>
            <a:grpSpLocks/>
          </p:cNvGrpSpPr>
          <p:nvPr/>
        </p:nvGrpSpPr>
        <p:grpSpPr bwMode="auto">
          <a:xfrm>
            <a:off x="1082675" y="4937125"/>
            <a:ext cx="858838" cy="785813"/>
            <a:chOff x="1751" y="1135"/>
            <a:chExt cx="2232" cy="2232"/>
          </a:xfrm>
        </p:grpSpPr>
        <p:sp>
          <p:nvSpPr>
            <p:cNvPr id="67702" name="Oval 11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03" name="Oval 11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04" name="Oval 12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05" name="Oval 12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706" name="Group 122"/>
          <p:cNvGrpSpPr>
            <a:grpSpLocks/>
          </p:cNvGrpSpPr>
          <p:nvPr/>
        </p:nvGrpSpPr>
        <p:grpSpPr bwMode="auto">
          <a:xfrm>
            <a:off x="5965825" y="1970088"/>
            <a:ext cx="858838" cy="785812"/>
            <a:chOff x="1751" y="1135"/>
            <a:chExt cx="2232" cy="2232"/>
          </a:xfrm>
        </p:grpSpPr>
        <p:sp>
          <p:nvSpPr>
            <p:cNvPr id="67707" name="Oval 12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08" name="Oval 12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09" name="Oval 12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10" name="Oval 12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711" name="Group 127"/>
          <p:cNvGrpSpPr>
            <a:grpSpLocks/>
          </p:cNvGrpSpPr>
          <p:nvPr/>
        </p:nvGrpSpPr>
        <p:grpSpPr bwMode="auto">
          <a:xfrm rot="879490">
            <a:off x="4841875" y="1671638"/>
            <a:ext cx="858838" cy="785812"/>
            <a:chOff x="1751" y="1135"/>
            <a:chExt cx="2232" cy="2232"/>
          </a:xfrm>
        </p:grpSpPr>
        <p:sp>
          <p:nvSpPr>
            <p:cNvPr id="67712" name="Oval 12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13" name="Oval 12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14" name="Oval 13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15" name="Oval 13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716" name="Group 132"/>
          <p:cNvGrpSpPr>
            <a:grpSpLocks/>
          </p:cNvGrpSpPr>
          <p:nvPr/>
        </p:nvGrpSpPr>
        <p:grpSpPr bwMode="auto">
          <a:xfrm rot="1128729">
            <a:off x="3775075" y="1998663"/>
            <a:ext cx="858838" cy="785812"/>
            <a:chOff x="1751" y="1135"/>
            <a:chExt cx="2232" cy="2232"/>
          </a:xfrm>
        </p:grpSpPr>
        <p:sp>
          <p:nvSpPr>
            <p:cNvPr id="67717" name="Oval 13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18" name="Oval 13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19" name="Oval 13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20" name="Oval 13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721" name="Group 137"/>
          <p:cNvGrpSpPr>
            <a:grpSpLocks/>
          </p:cNvGrpSpPr>
          <p:nvPr/>
        </p:nvGrpSpPr>
        <p:grpSpPr bwMode="auto">
          <a:xfrm rot="738582">
            <a:off x="1700213" y="1939925"/>
            <a:ext cx="858837" cy="785813"/>
            <a:chOff x="1751" y="1135"/>
            <a:chExt cx="2232" cy="2232"/>
          </a:xfrm>
        </p:grpSpPr>
        <p:sp>
          <p:nvSpPr>
            <p:cNvPr id="67722" name="Oval 13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23" name="Oval 13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24" name="Oval 14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25" name="Oval 14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726" name="Group 142"/>
          <p:cNvGrpSpPr>
            <a:grpSpLocks/>
          </p:cNvGrpSpPr>
          <p:nvPr/>
        </p:nvGrpSpPr>
        <p:grpSpPr bwMode="auto">
          <a:xfrm rot="-3226531">
            <a:off x="6176963" y="5314950"/>
            <a:ext cx="858837" cy="785813"/>
            <a:chOff x="1751" y="1135"/>
            <a:chExt cx="2232" cy="2232"/>
          </a:xfrm>
        </p:grpSpPr>
        <p:sp>
          <p:nvSpPr>
            <p:cNvPr id="67727" name="Oval 14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28" name="Oval 14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29" name="Oval 14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30" name="Oval 14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731" name="Group 147"/>
          <p:cNvGrpSpPr>
            <a:grpSpLocks/>
          </p:cNvGrpSpPr>
          <p:nvPr/>
        </p:nvGrpSpPr>
        <p:grpSpPr bwMode="auto">
          <a:xfrm>
            <a:off x="204788" y="4784725"/>
            <a:ext cx="858837" cy="785813"/>
            <a:chOff x="1751" y="1135"/>
            <a:chExt cx="2232" cy="2232"/>
          </a:xfrm>
        </p:grpSpPr>
        <p:sp>
          <p:nvSpPr>
            <p:cNvPr id="67732" name="Oval 14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33" name="Oval 14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34" name="Oval 15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35" name="Oval 15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736" name="Group 152"/>
          <p:cNvGrpSpPr>
            <a:grpSpLocks/>
          </p:cNvGrpSpPr>
          <p:nvPr/>
        </p:nvGrpSpPr>
        <p:grpSpPr bwMode="auto">
          <a:xfrm>
            <a:off x="479425" y="5757863"/>
            <a:ext cx="858838" cy="785812"/>
            <a:chOff x="1751" y="1135"/>
            <a:chExt cx="2232" cy="2232"/>
          </a:xfrm>
        </p:grpSpPr>
        <p:sp>
          <p:nvSpPr>
            <p:cNvPr id="67737" name="Oval 15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38" name="Oval 15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39" name="Oval 15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40" name="Oval 15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741" name="Group 157"/>
          <p:cNvGrpSpPr>
            <a:grpSpLocks/>
          </p:cNvGrpSpPr>
          <p:nvPr/>
        </p:nvGrpSpPr>
        <p:grpSpPr bwMode="auto">
          <a:xfrm>
            <a:off x="471488" y="2281238"/>
            <a:ext cx="858837" cy="785812"/>
            <a:chOff x="1751" y="1135"/>
            <a:chExt cx="2232" cy="2232"/>
          </a:xfrm>
        </p:grpSpPr>
        <p:sp>
          <p:nvSpPr>
            <p:cNvPr id="67742" name="Oval 15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43" name="Oval 15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44" name="Oval 16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745" name="Oval 16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7612" name="Group 28"/>
          <p:cNvGrpSpPr>
            <a:grpSpLocks/>
          </p:cNvGrpSpPr>
          <p:nvPr/>
        </p:nvGrpSpPr>
        <p:grpSpPr bwMode="auto">
          <a:xfrm>
            <a:off x="284163" y="3675063"/>
            <a:ext cx="858837" cy="785812"/>
            <a:chOff x="1751" y="1135"/>
            <a:chExt cx="2232" cy="2232"/>
          </a:xfrm>
        </p:grpSpPr>
        <p:sp>
          <p:nvSpPr>
            <p:cNvPr id="67613" name="Oval 2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14" name="Oval 3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15" name="Oval 3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7616" name="Oval 3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Tree>
    <p:extLst>
      <p:ext uri="{BB962C8B-B14F-4D97-AF65-F5344CB8AC3E}">
        <p14:creationId xmlns:p14="http://schemas.microsoft.com/office/powerpoint/2010/main" val="1616288330"/>
      </p:ext>
    </p:extLst>
  </p:cSld>
  <p:clrMapOvr>
    <a:masterClrMapping/>
  </p:clrMapOvr>
  <p:transition spd="slow">
    <p:wipe dir="d"/>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p:txBody>
          <a:bodyPr/>
          <a:lstStyle/>
          <a:p>
            <a:r>
              <a:rPr lang="en-US" altLang="en-US"/>
              <a:t>Primary ionization</a:t>
            </a:r>
          </a:p>
        </p:txBody>
      </p:sp>
      <p:sp>
        <p:nvSpPr>
          <p:cNvPr id="68611"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00"/>
                </a:solidFill>
                <a:latin typeface="Arial"/>
              </a:rPr>
              <a:t>e</a:t>
            </a:r>
            <a:r>
              <a:rPr lang="en-US" altLang="en-US" b="1" baseline="30000">
                <a:solidFill>
                  <a:srgbClr val="000000"/>
                </a:solidFill>
                <a:latin typeface="Arial"/>
              </a:rPr>
              <a:t>-</a:t>
            </a:r>
          </a:p>
        </p:txBody>
      </p:sp>
      <p:sp>
        <p:nvSpPr>
          <p:cNvPr id="68612" name="Line 4"/>
          <p:cNvSpPr>
            <a:spLocks noChangeShapeType="1"/>
          </p:cNvSpPr>
          <p:nvPr/>
        </p:nvSpPr>
        <p:spPr bwMode="auto">
          <a:xfrm rot="-70200000">
            <a:off x="4756944" y="137319"/>
            <a:ext cx="12700" cy="7608888"/>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8613" name="Oval 5"/>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14" name="Oval 6"/>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15" name="Oval 7"/>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68616" name="Group 8"/>
          <p:cNvGrpSpPr>
            <a:grpSpLocks/>
          </p:cNvGrpSpPr>
          <p:nvPr/>
        </p:nvGrpSpPr>
        <p:grpSpPr bwMode="auto">
          <a:xfrm>
            <a:off x="3935413" y="2941638"/>
            <a:ext cx="858837" cy="785812"/>
            <a:chOff x="1751" y="1135"/>
            <a:chExt cx="2232" cy="2232"/>
          </a:xfrm>
        </p:grpSpPr>
        <p:sp>
          <p:nvSpPr>
            <p:cNvPr id="68617" name="Oval 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18" name="Oval 1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19" name="Oval 1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20" name="Oval 1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21" name="Group 13"/>
          <p:cNvGrpSpPr>
            <a:grpSpLocks/>
          </p:cNvGrpSpPr>
          <p:nvPr/>
        </p:nvGrpSpPr>
        <p:grpSpPr bwMode="auto">
          <a:xfrm>
            <a:off x="1270000" y="3892550"/>
            <a:ext cx="858838" cy="785813"/>
            <a:chOff x="1751" y="1135"/>
            <a:chExt cx="2232" cy="2232"/>
          </a:xfrm>
        </p:grpSpPr>
        <p:sp>
          <p:nvSpPr>
            <p:cNvPr id="68622" name="Oval 1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23" name="Oval 1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24" name="Oval 1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25" name="Oval 1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26" name="Group 18"/>
          <p:cNvGrpSpPr>
            <a:grpSpLocks/>
          </p:cNvGrpSpPr>
          <p:nvPr/>
        </p:nvGrpSpPr>
        <p:grpSpPr bwMode="auto">
          <a:xfrm rot="1669699">
            <a:off x="4411663" y="3959225"/>
            <a:ext cx="858837" cy="785813"/>
            <a:chOff x="1751" y="1135"/>
            <a:chExt cx="2232" cy="2232"/>
          </a:xfrm>
        </p:grpSpPr>
        <p:sp>
          <p:nvSpPr>
            <p:cNvPr id="68627" name="Oval 1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28" name="Oval 2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29" name="Oval 2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30" name="Oval 2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31" name="Group 23"/>
          <p:cNvGrpSpPr>
            <a:grpSpLocks/>
          </p:cNvGrpSpPr>
          <p:nvPr/>
        </p:nvGrpSpPr>
        <p:grpSpPr bwMode="auto">
          <a:xfrm>
            <a:off x="2462213" y="3355975"/>
            <a:ext cx="858837" cy="785813"/>
            <a:chOff x="1751" y="1135"/>
            <a:chExt cx="2232" cy="2232"/>
          </a:xfrm>
        </p:grpSpPr>
        <p:sp>
          <p:nvSpPr>
            <p:cNvPr id="68632" name="Oval 2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33" name="Oval 2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34" name="Oval 2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35" name="Oval 2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36" name="Group 28"/>
          <p:cNvGrpSpPr>
            <a:grpSpLocks/>
          </p:cNvGrpSpPr>
          <p:nvPr/>
        </p:nvGrpSpPr>
        <p:grpSpPr bwMode="auto">
          <a:xfrm>
            <a:off x="7259638" y="3784600"/>
            <a:ext cx="858837" cy="785813"/>
            <a:chOff x="1751" y="1135"/>
            <a:chExt cx="2232" cy="2232"/>
          </a:xfrm>
        </p:grpSpPr>
        <p:sp>
          <p:nvSpPr>
            <p:cNvPr id="68637" name="Oval 2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38" name="Oval 3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39" name="Oval 3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40" name="Oval 3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41" name="Group 33"/>
          <p:cNvGrpSpPr>
            <a:grpSpLocks/>
          </p:cNvGrpSpPr>
          <p:nvPr/>
        </p:nvGrpSpPr>
        <p:grpSpPr bwMode="auto">
          <a:xfrm rot="1198672">
            <a:off x="2047875" y="4568825"/>
            <a:ext cx="858838" cy="785813"/>
            <a:chOff x="1751" y="1135"/>
            <a:chExt cx="2232" cy="2232"/>
          </a:xfrm>
        </p:grpSpPr>
        <p:sp>
          <p:nvSpPr>
            <p:cNvPr id="68642" name="Oval 3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43" name="Oval 3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44" name="Oval 3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45" name="Oval 3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46" name="Group 38"/>
          <p:cNvGrpSpPr>
            <a:grpSpLocks/>
          </p:cNvGrpSpPr>
          <p:nvPr/>
        </p:nvGrpSpPr>
        <p:grpSpPr bwMode="auto">
          <a:xfrm rot="-1425292">
            <a:off x="3419475" y="4343400"/>
            <a:ext cx="858838" cy="785813"/>
            <a:chOff x="1751" y="1135"/>
            <a:chExt cx="2232" cy="2232"/>
          </a:xfrm>
        </p:grpSpPr>
        <p:sp>
          <p:nvSpPr>
            <p:cNvPr id="68647" name="Oval 3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48" name="Oval 4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49" name="Oval 4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50" name="Oval 4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51" name="Group 43"/>
          <p:cNvGrpSpPr>
            <a:grpSpLocks/>
          </p:cNvGrpSpPr>
          <p:nvPr/>
        </p:nvGrpSpPr>
        <p:grpSpPr bwMode="auto">
          <a:xfrm>
            <a:off x="6169025" y="2941638"/>
            <a:ext cx="858838" cy="785812"/>
            <a:chOff x="1751" y="1135"/>
            <a:chExt cx="2232" cy="2232"/>
          </a:xfrm>
        </p:grpSpPr>
        <p:sp>
          <p:nvSpPr>
            <p:cNvPr id="68652" name="Oval 4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53" name="Oval 4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54" name="Oval 4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55" name="Oval 4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56" name="Group 48"/>
          <p:cNvGrpSpPr>
            <a:grpSpLocks/>
          </p:cNvGrpSpPr>
          <p:nvPr/>
        </p:nvGrpSpPr>
        <p:grpSpPr bwMode="auto">
          <a:xfrm>
            <a:off x="6221413" y="4371975"/>
            <a:ext cx="858837" cy="785813"/>
            <a:chOff x="1751" y="1135"/>
            <a:chExt cx="2232" cy="2232"/>
          </a:xfrm>
        </p:grpSpPr>
        <p:sp>
          <p:nvSpPr>
            <p:cNvPr id="68657" name="Oval 4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58" name="Oval 5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59" name="Oval 5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60" name="Oval 5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61" name="Group 53"/>
          <p:cNvGrpSpPr>
            <a:grpSpLocks/>
          </p:cNvGrpSpPr>
          <p:nvPr/>
        </p:nvGrpSpPr>
        <p:grpSpPr bwMode="auto">
          <a:xfrm>
            <a:off x="5081588" y="2724150"/>
            <a:ext cx="858837" cy="785813"/>
            <a:chOff x="1751" y="1135"/>
            <a:chExt cx="2232" cy="2232"/>
          </a:xfrm>
        </p:grpSpPr>
        <p:sp>
          <p:nvSpPr>
            <p:cNvPr id="68662" name="Oval 5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63" name="Oval 5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64" name="Oval 5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65" name="Oval 5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66" name="Group 58"/>
          <p:cNvGrpSpPr>
            <a:grpSpLocks/>
          </p:cNvGrpSpPr>
          <p:nvPr/>
        </p:nvGrpSpPr>
        <p:grpSpPr bwMode="auto">
          <a:xfrm>
            <a:off x="1446213" y="2935288"/>
            <a:ext cx="858837" cy="785812"/>
            <a:chOff x="1751" y="1135"/>
            <a:chExt cx="2232" cy="2232"/>
          </a:xfrm>
        </p:grpSpPr>
        <p:sp>
          <p:nvSpPr>
            <p:cNvPr id="68667" name="Oval 5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68" name="Oval 6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69" name="Oval 6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70" name="Oval 6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71" name="Group 63"/>
          <p:cNvGrpSpPr>
            <a:grpSpLocks/>
          </p:cNvGrpSpPr>
          <p:nvPr/>
        </p:nvGrpSpPr>
        <p:grpSpPr bwMode="auto">
          <a:xfrm rot="3434755">
            <a:off x="5226050" y="4930776"/>
            <a:ext cx="858837" cy="785812"/>
            <a:chOff x="1751" y="1135"/>
            <a:chExt cx="2232" cy="2232"/>
          </a:xfrm>
        </p:grpSpPr>
        <p:sp>
          <p:nvSpPr>
            <p:cNvPr id="68672" name="Oval 6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73" name="Oval 6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74" name="Oval 6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75" name="Oval 6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76" name="Group 68"/>
          <p:cNvGrpSpPr>
            <a:grpSpLocks/>
          </p:cNvGrpSpPr>
          <p:nvPr/>
        </p:nvGrpSpPr>
        <p:grpSpPr bwMode="auto">
          <a:xfrm rot="-2353230">
            <a:off x="2903538" y="5292725"/>
            <a:ext cx="858837" cy="785813"/>
            <a:chOff x="1751" y="1135"/>
            <a:chExt cx="2232" cy="2232"/>
          </a:xfrm>
        </p:grpSpPr>
        <p:sp>
          <p:nvSpPr>
            <p:cNvPr id="68677"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78"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79"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80"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81" name="Group 73"/>
          <p:cNvGrpSpPr>
            <a:grpSpLocks/>
          </p:cNvGrpSpPr>
          <p:nvPr/>
        </p:nvGrpSpPr>
        <p:grpSpPr bwMode="auto">
          <a:xfrm>
            <a:off x="4049713" y="5264150"/>
            <a:ext cx="858837" cy="785813"/>
            <a:chOff x="1751" y="1135"/>
            <a:chExt cx="2232" cy="2232"/>
          </a:xfrm>
        </p:grpSpPr>
        <p:sp>
          <p:nvSpPr>
            <p:cNvPr id="68682"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83"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84"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85"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86" name="Group 78"/>
          <p:cNvGrpSpPr>
            <a:grpSpLocks/>
          </p:cNvGrpSpPr>
          <p:nvPr/>
        </p:nvGrpSpPr>
        <p:grpSpPr bwMode="auto">
          <a:xfrm rot="443076">
            <a:off x="2671763" y="2303463"/>
            <a:ext cx="858837" cy="785812"/>
            <a:chOff x="1751" y="1135"/>
            <a:chExt cx="2232" cy="2232"/>
          </a:xfrm>
        </p:grpSpPr>
        <p:sp>
          <p:nvSpPr>
            <p:cNvPr id="68687" name="Oval 7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88" name="Oval 8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89" name="Oval 8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90" name="Oval 8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91" name="Group 83"/>
          <p:cNvGrpSpPr>
            <a:grpSpLocks/>
          </p:cNvGrpSpPr>
          <p:nvPr/>
        </p:nvGrpSpPr>
        <p:grpSpPr bwMode="auto">
          <a:xfrm>
            <a:off x="5400675" y="3697288"/>
            <a:ext cx="858838" cy="785812"/>
            <a:chOff x="1751" y="1135"/>
            <a:chExt cx="2232" cy="2232"/>
          </a:xfrm>
        </p:grpSpPr>
        <p:sp>
          <p:nvSpPr>
            <p:cNvPr id="68692" name="Oval 8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93" name="Oval 8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94" name="Oval 8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95" name="Oval 8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696" name="Group 88"/>
          <p:cNvGrpSpPr>
            <a:grpSpLocks/>
          </p:cNvGrpSpPr>
          <p:nvPr/>
        </p:nvGrpSpPr>
        <p:grpSpPr bwMode="auto">
          <a:xfrm rot="1626381">
            <a:off x="1901825" y="5641975"/>
            <a:ext cx="858838" cy="785813"/>
            <a:chOff x="1751" y="1135"/>
            <a:chExt cx="2232" cy="2232"/>
          </a:xfrm>
        </p:grpSpPr>
        <p:sp>
          <p:nvSpPr>
            <p:cNvPr id="68697" name="Oval 8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98" name="Oval 9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699" name="Oval 9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00" name="Oval 9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701" name="Group 93"/>
          <p:cNvGrpSpPr>
            <a:grpSpLocks/>
          </p:cNvGrpSpPr>
          <p:nvPr/>
        </p:nvGrpSpPr>
        <p:grpSpPr bwMode="auto">
          <a:xfrm>
            <a:off x="1082675" y="4937125"/>
            <a:ext cx="858838" cy="785813"/>
            <a:chOff x="1751" y="1135"/>
            <a:chExt cx="2232" cy="2232"/>
          </a:xfrm>
        </p:grpSpPr>
        <p:sp>
          <p:nvSpPr>
            <p:cNvPr id="68702" name="Oval 9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03" name="Oval 9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04" name="Oval 9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05" name="Oval 9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706" name="Group 98"/>
          <p:cNvGrpSpPr>
            <a:grpSpLocks/>
          </p:cNvGrpSpPr>
          <p:nvPr/>
        </p:nvGrpSpPr>
        <p:grpSpPr bwMode="auto">
          <a:xfrm>
            <a:off x="5965825" y="1970088"/>
            <a:ext cx="858838" cy="785812"/>
            <a:chOff x="1751" y="1135"/>
            <a:chExt cx="2232" cy="2232"/>
          </a:xfrm>
        </p:grpSpPr>
        <p:sp>
          <p:nvSpPr>
            <p:cNvPr id="68707" name="Oval 9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08" name="Oval 10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09" name="Oval 10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10" name="Oval 10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711" name="Group 103"/>
          <p:cNvGrpSpPr>
            <a:grpSpLocks/>
          </p:cNvGrpSpPr>
          <p:nvPr/>
        </p:nvGrpSpPr>
        <p:grpSpPr bwMode="auto">
          <a:xfrm rot="879490">
            <a:off x="4841875" y="1671638"/>
            <a:ext cx="858838" cy="785812"/>
            <a:chOff x="1751" y="1135"/>
            <a:chExt cx="2232" cy="2232"/>
          </a:xfrm>
        </p:grpSpPr>
        <p:sp>
          <p:nvSpPr>
            <p:cNvPr id="68712" name="Oval 10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13" name="Oval 10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14" name="Oval 10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15" name="Oval 10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716" name="Group 108"/>
          <p:cNvGrpSpPr>
            <a:grpSpLocks/>
          </p:cNvGrpSpPr>
          <p:nvPr/>
        </p:nvGrpSpPr>
        <p:grpSpPr bwMode="auto">
          <a:xfrm rot="1128729">
            <a:off x="3775075" y="1998663"/>
            <a:ext cx="858838" cy="785812"/>
            <a:chOff x="1751" y="1135"/>
            <a:chExt cx="2232" cy="2232"/>
          </a:xfrm>
        </p:grpSpPr>
        <p:sp>
          <p:nvSpPr>
            <p:cNvPr id="68717" name="Oval 10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18" name="Oval 11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19" name="Oval 11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20" name="Oval 11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721" name="Group 113"/>
          <p:cNvGrpSpPr>
            <a:grpSpLocks/>
          </p:cNvGrpSpPr>
          <p:nvPr/>
        </p:nvGrpSpPr>
        <p:grpSpPr bwMode="auto">
          <a:xfrm rot="738582">
            <a:off x="1700213" y="1939925"/>
            <a:ext cx="858837" cy="785813"/>
            <a:chOff x="1751" y="1135"/>
            <a:chExt cx="2232" cy="2232"/>
          </a:xfrm>
        </p:grpSpPr>
        <p:sp>
          <p:nvSpPr>
            <p:cNvPr id="68722" name="Oval 11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23" name="Oval 11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24" name="Oval 11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25" name="Oval 11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726" name="Group 118"/>
          <p:cNvGrpSpPr>
            <a:grpSpLocks/>
          </p:cNvGrpSpPr>
          <p:nvPr/>
        </p:nvGrpSpPr>
        <p:grpSpPr bwMode="auto">
          <a:xfrm rot="-3226531">
            <a:off x="6176963" y="5314950"/>
            <a:ext cx="858837" cy="785813"/>
            <a:chOff x="1751" y="1135"/>
            <a:chExt cx="2232" cy="2232"/>
          </a:xfrm>
        </p:grpSpPr>
        <p:sp>
          <p:nvSpPr>
            <p:cNvPr id="68727" name="Oval 11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28" name="Oval 12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29" name="Oval 12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30" name="Oval 12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731" name="Group 123"/>
          <p:cNvGrpSpPr>
            <a:grpSpLocks/>
          </p:cNvGrpSpPr>
          <p:nvPr/>
        </p:nvGrpSpPr>
        <p:grpSpPr bwMode="auto">
          <a:xfrm>
            <a:off x="204788" y="4784725"/>
            <a:ext cx="858837" cy="785813"/>
            <a:chOff x="1751" y="1135"/>
            <a:chExt cx="2232" cy="2232"/>
          </a:xfrm>
        </p:grpSpPr>
        <p:sp>
          <p:nvSpPr>
            <p:cNvPr id="68732" name="Oval 12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33" name="Oval 12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34" name="Oval 12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35" name="Oval 12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736" name="Group 128"/>
          <p:cNvGrpSpPr>
            <a:grpSpLocks/>
          </p:cNvGrpSpPr>
          <p:nvPr/>
        </p:nvGrpSpPr>
        <p:grpSpPr bwMode="auto">
          <a:xfrm>
            <a:off x="479425" y="5757863"/>
            <a:ext cx="858838" cy="785812"/>
            <a:chOff x="1751" y="1135"/>
            <a:chExt cx="2232" cy="2232"/>
          </a:xfrm>
        </p:grpSpPr>
        <p:sp>
          <p:nvSpPr>
            <p:cNvPr id="68737" name="Oval 12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38" name="Oval 13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39" name="Oval 13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40" name="Oval 13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8741" name="Group 133"/>
          <p:cNvGrpSpPr>
            <a:grpSpLocks/>
          </p:cNvGrpSpPr>
          <p:nvPr/>
        </p:nvGrpSpPr>
        <p:grpSpPr bwMode="auto">
          <a:xfrm>
            <a:off x="471488" y="2281238"/>
            <a:ext cx="858837" cy="785812"/>
            <a:chOff x="1751" y="1135"/>
            <a:chExt cx="2232" cy="2232"/>
          </a:xfrm>
        </p:grpSpPr>
        <p:sp>
          <p:nvSpPr>
            <p:cNvPr id="68742" name="Oval 13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43" name="Oval 13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44" name="Oval 13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8745" name="Oval 13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68746" name="Text Box 138"/>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Tree>
    <p:extLst>
      <p:ext uri="{BB962C8B-B14F-4D97-AF65-F5344CB8AC3E}">
        <p14:creationId xmlns:p14="http://schemas.microsoft.com/office/powerpoint/2010/main" val="2418544091"/>
      </p:ext>
    </p:extLst>
  </p:cSld>
  <p:clrMapOvr>
    <a:masterClrMapping/>
  </p:clrMapOvr>
  <p:transition spd="slow">
    <p:wipe dir="r"/>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p:txBody>
          <a:bodyPr/>
          <a:lstStyle/>
          <a:p>
            <a:r>
              <a:rPr lang="en-US" altLang="en-US"/>
              <a:t>Secondary ionizations</a:t>
            </a:r>
          </a:p>
        </p:txBody>
      </p:sp>
      <p:sp>
        <p:nvSpPr>
          <p:cNvPr id="69635"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69636" name="Line 4"/>
          <p:cNvSpPr>
            <a:spLocks noChangeShapeType="1"/>
          </p:cNvSpPr>
          <p:nvPr/>
        </p:nvSpPr>
        <p:spPr bwMode="auto">
          <a:xfrm rot="-70200000">
            <a:off x="4756944" y="137319"/>
            <a:ext cx="12700" cy="7608888"/>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9637" name="Oval 5"/>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38" name="Oval 6"/>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39" name="Oval 7"/>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69640" name="Group 8"/>
          <p:cNvGrpSpPr>
            <a:grpSpLocks/>
          </p:cNvGrpSpPr>
          <p:nvPr/>
        </p:nvGrpSpPr>
        <p:grpSpPr bwMode="auto">
          <a:xfrm>
            <a:off x="3935413" y="2941638"/>
            <a:ext cx="858837" cy="785812"/>
            <a:chOff x="1751" y="1135"/>
            <a:chExt cx="2232" cy="2232"/>
          </a:xfrm>
        </p:grpSpPr>
        <p:sp>
          <p:nvSpPr>
            <p:cNvPr id="69641" name="Oval 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42" name="Oval 1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43" name="Oval 1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44" name="Oval 1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69647" name="Oval 15"/>
          <p:cNvSpPr>
            <a:spLocks noChangeArrowheads="1"/>
          </p:cNvSpPr>
          <p:nvPr/>
        </p:nvSpPr>
        <p:spPr bwMode="auto">
          <a:xfrm rot="16200000">
            <a:off x="1689100" y="4271963"/>
            <a:ext cx="20637"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48" name="Oval 16"/>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49" name="Oval 17"/>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56" name="Oval 24"/>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57" name="Oval 25"/>
          <p:cNvSpPr>
            <a:spLocks noChangeArrowheads="1"/>
          </p:cNvSpPr>
          <p:nvPr/>
        </p:nvSpPr>
        <p:spPr bwMode="auto">
          <a:xfrm rot="16200000">
            <a:off x="2881313" y="373538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58" name="Oval 26"/>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61" name="Oval 29"/>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62" name="Oval 30"/>
          <p:cNvSpPr>
            <a:spLocks noChangeArrowheads="1"/>
          </p:cNvSpPr>
          <p:nvPr/>
        </p:nvSpPr>
        <p:spPr bwMode="auto">
          <a:xfrm rot="16200000">
            <a:off x="7678738" y="4164013"/>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64" name="Oval 32"/>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69665" name="Group 33"/>
          <p:cNvGrpSpPr>
            <a:grpSpLocks/>
          </p:cNvGrpSpPr>
          <p:nvPr/>
        </p:nvGrpSpPr>
        <p:grpSpPr bwMode="auto">
          <a:xfrm rot="1198672">
            <a:off x="2047875" y="4568825"/>
            <a:ext cx="858838" cy="785813"/>
            <a:chOff x="1751" y="1135"/>
            <a:chExt cx="2232" cy="2232"/>
          </a:xfrm>
        </p:grpSpPr>
        <p:sp>
          <p:nvSpPr>
            <p:cNvPr id="69666" name="Oval 3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67" name="Oval 3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68" name="Oval 3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69" name="Oval 3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670" name="Group 38"/>
          <p:cNvGrpSpPr>
            <a:grpSpLocks/>
          </p:cNvGrpSpPr>
          <p:nvPr/>
        </p:nvGrpSpPr>
        <p:grpSpPr bwMode="auto">
          <a:xfrm rot="-1425292">
            <a:off x="3419475" y="4343400"/>
            <a:ext cx="858838" cy="785813"/>
            <a:chOff x="1751" y="1135"/>
            <a:chExt cx="2232" cy="2232"/>
          </a:xfrm>
        </p:grpSpPr>
        <p:sp>
          <p:nvSpPr>
            <p:cNvPr id="69671" name="Oval 3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72" name="Oval 4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73" name="Oval 4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74" name="Oval 4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675" name="Group 43"/>
          <p:cNvGrpSpPr>
            <a:grpSpLocks/>
          </p:cNvGrpSpPr>
          <p:nvPr/>
        </p:nvGrpSpPr>
        <p:grpSpPr bwMode="auto">
          <a:xfrm>
            <a:off x="6169025" y="2941638"/>
            <a:ext cx="858838" cy="785812"/>
            <a:chOff x="1751" y="1135"/>
            <a:chExt cx="2232" cy="2232"/>
          </a:xfrm>
        </p:grpSpPr>
        <p:sp>
          <p:nvSpPr>
            <p:cNvPr id="69676" name="Oval 4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77" name="Oval 4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78" name="Oval 4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79" name="Oval 4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680" name="Group 48"/>
          <p:cNvGrpSpPr>
            <a:grpSpLocks/>
          </p:cNvGrpSpPr>
          <p:nvPr/>
        </p:nvGrpSpPr>
        <p:grpSpPr bwMode="auto">
          <a:xfrm>
            <a:off x="6221413" y="4371975"/>
            <a:ext cx="858837" cy="785813"/>
            <a:chOff x="1751" y="1135"/>
            <a:chExt cx="2232" cy="2232"/>
          </a:xfrm>
        </p:grpSpPr>
        <p:sp>
          <p:nvSpPr>
            <p:cNvPr id="69681" name="Oval 4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82" name="Oval 5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83" name="Oval 5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84" name="Oval 5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685" name="Group 53"/>
          <p:cNvGrpSpPr>
            <a:grpSpLocks/>
          </p:cNvGrpSpPr>
          <p:nvPr/>
        </p:nvGrpSpPr>
        <p:grpSpPr bwMode="auto">
          <a:xfrm>
            <a:off x="5081588" y="2724150"/>
            <a:ext cx="858837" cy="785813"/>
            <a:chOff x="1751" y="1135"/>
            <a:chExt cx="2232" cy="2232"/>
          </a:xfrm>
        </p:grpSpPr>
        <p:sp>
          <p:nvSpPr>
            <p:cNvPr id="69686" name="Oval 5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87" name="Oval 5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88" name="Oval 5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89" name="Oval 5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690" name="Group 58"/>
          <p:cNvGrpSpPr>
            <a:grpSpLocks/>
          </p:cNvGrpSpPr>
          <p:nvPr/>
        </p:nvGrpSpPr>
        <p:grpSpPr bwMode="auto">
          <a:xfrm>
            <a:off x="1446213" y="2935288"/>
            <a:ext cx="858837" cy="785812"/>
            <a:chOff x="1751" y="1135"/>
            <a:chExt cx="2232" cy="2232"/>
          </a:xfrm>
        </p:grpSpPr>
        <p:sp>
          <p:nvSpPr>
            <p:cNvPr id="69691" name="Oval 5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92" name="Oval 6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93" name="Oval 6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94" name="Oval 6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695" name="Group 63"/>
          <p:cNvGrpSpPr>
            <a:grpSpLocks/>
          </p:cNvGrpSpPr>
          <p:nvPr/>
        </p:nvGrpSpPr>
        <p:grpSpPr bwMode="auto">
          <a:xfrm rot="3434755">
            <a:off x="5226050" y="4930776"/>
            <a:ext cx="858837" cy="785812"/>
            <a:chOff x="1751" y="1135"/>
            <a:chExt cx="2232" cy="2232"/>
          </a:xfrm>
        </p:grpSpPr>
        <p:sp>
          <p:nvSpPr>
            <p:cNvPr id="69696" name="Oval 6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97" name="Oval 6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98" name="Oval 6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699" name="Oval 6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700" name="Group 68"/>
          <p:cNvGrpSpPr>
            <a:grpSpLocks/>
          </p:cNvGrpSpPr>
          <p:nvPr/>
        </p:nvGrpSpPr>
        <p:grpSpPr bwMode="auto">
          <a:xfrm rot="-2353230">
            <a:off x="2903538" y="5292725"/>
            <a:ext cx="858837" cy="785813"/>
            <a:chOff x="1751" y="1135"/>
            <a:chExt cx="2232" cy="2232"/>
          </a:xfrm>
        </p:grpSpPr>
        <p:sp>
          <p:nvSpPr>
            <p:cNvPr id="69701"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02"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03"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04"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705" name="Group 73"/>
          <p:cNvGrpSpPr>
            <a:grpSpLocks/>
          </p:cNvGrpSpPr>
          <p:nvPr/>
        </p:nvGrpSpPr>
        <p:grpSpPr bwMode="auto">
          <a:xfrm>
            <a:off x="4049713" y="5264150"/>
            <a:ext cx="858837" cy="785813"/>
            <a:chOff x="1751" y="1135"/>
            <a:chExt cx="2232" cy="2232"/>
          </a:xfrm>
        </p:grpSpPr>
        <p:sp>
          <p:nvSpPr>
            <p:cNvPr id="69706"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07"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08"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09"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710" name="Group 78"/>
          <p:cNvGrpSpPr>
            <a:grpSpLocks/>
          </p:cNvGrpSpPr>
          <p:nvPr/>
        </p:nvGrpSpPr>
        <p:grpSpPr bwMode="auto">
          <a:xfrm rot="443076">
            <a:off x="2671763" y="2303463"/>
            <a:ext cx="858837" cy="785812"/>
            <a:chOff x="1751" y="1135"/>
            <a:chExt cx="2232" cy="2232"/>
          </a:xfrm>
        </p:grpSpPr>
        <p:sp>
          <p:nvSpPr>
            <p:cNvPr id="69711" name="Oval 7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12" name="Oval 8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13" name="Oval 8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14" name="Oval 8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69717" name="Oval 85"/>
          <p:cNvSpPr>
            <a:spLocks noChangeArrowheads="1"/>
          </p:cNvSpPr>
          <p:nvPr/>
        </p:nvSpPr>
        <p:spPr bwMode="auto">
          <a:xfrm rot="16200000">
            <a:off x="5819775" y="4076700"/>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18" name="Oval 86"/>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19" name="Oval 87"/>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69720" name="Group 88"/>
          <p:cNvGrpSpPr>
            <a:grpSpLocks/>
          </p:cNvGrpSpPr>
          <p:nvPr/>
        </p:nvGrpSpPr>
        <p:grpSpPr bwMode="auto">
          <a:xfrm rot="1626381">
            <a:off x="1901825" y="5641975"/>
            <a:ext cx="858838" cy="785813"/>
            <a:chOff x="1751" y="1135"/>
            <a:chExt cx="2232" cy="2232"/>
          </a:xfrm>
        </p:grpSpPr>
        <p:sp>
          <p:nvSpPr>
            <p:cNvPr id="69721" name="Oval 8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22" name="Oval 9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23" name="Oval 9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24" name="Oval 9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725" name="Group 93"/>
          <p:cNvGrpSpPr>
            <a:grpSpLocks/>
          </p:cNvGrpSpPr>
          <p:nvPr/>
        </p:nvGrpSpPr>
        <p:grpSpPr bwMode="auto">
          <a:xfrm>
            <a:off x="1082675" y="4937125"/>
            <a:ext cx="858838" cy="785813"/>
            <a:chOff x="1751" y="1135"/>
            <a:chExt cx="2232" cy="2232"/>
          </a:xfrm>
        </p:grpSpPr>
        <p:sp>
          <p:nvSpPr>
            <p:cNvPr id="69726" name="Oval 9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27" name="Oval 9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28" name="Oval 9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29" name="Oval 9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730" name="Group 98"/>
          <p:cNvGrpSpPr>
            <a:grpSpLocks/>
          </p:cNvGrpSpPr>
          <p:nvPr/>
        </p:nvGrpSpPr>
        <p:grpSpPr bwMode="auto">
          <a:xfrm>
            <a:off x="5965825" y="1970088"/>
            <a:ext cx="858838" cy="785812"/>
            <a:chOff x="1751" y="1135"/>
            <a:chExt cx="2232" cy="2232"/>
          </a:xfrm>
        </p:grpSpPr>
        <p:sp>
          <p:nvSpPr>
            <p:cNvPr id="69731" name="Oval 9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32" name="Oval 10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33" name="Oval 10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34" name="Oval 10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735" name="Group 103"/>
          <p:cNvGrpSpPr>
            <a:grpSpLocks/>
          </p:cNvGrpSpPr>
          <p:nvPr/>
        </p:nvGrpSpPr>
        <p:grpSpPr bwMode="auto">
          <a:xfrm rot="879490">
            <a:off x="4841875" y="1671638"/>
            <a:ext cx="858838" cy="785812"/>
            <a:chOff x="1751" y="1135"/>
            <a:chExt cx="2232" cy="2232"/>
          </a:xfrm>
        </p:grpSpPr>
        <p:sp>
          <p:nvSpPr>
            <p:cNvPr id="69736" name="Oval 10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37" name="Oval 10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38" name="Oval 10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39" name="Oval 10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740" name="Group 108"/>
          <p:cNvGrpSpPr>
            <a:grpSpLocks/>
          </p:cNvGrpSpPr>
          <p:nvPr/>
        </p:nvGrpSpPr>
        <p:grpSpPr bwMode="auto">
          <a:xfrm rot="1128729">
            <a:off x="3775075" y="1998663"/>
            <a:ext cx="858838" cy="785812"/>
            <a:chOff x="1751" y="1135"/>
            <a:chExt cx="2232" cy="2232"/>
          </a:xfrm>
        </p:grpSpPr>
        <p:sp>
          <p:nvSpPr>
            <p:cNvPr id="69741" name="Oval 10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42" name="Oval 11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43" name="Oval 11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44" name="Oval 11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745" name="Group 113"/>
          <p:cNvGrpSpPr>
            <a:grpSpLocks/>
          </p:cNvGrpSpPr>
          <p:nvPr/>
        </p:nvGrpSpPr>
        <p:grpSpPr bwMode="auto">
          <a:xfrm rot="738582">
            <a:off x="1700213" y="1939925"/>
            <a:ext cx="858837" cy="785813"/>
            <a:chOff x="1751" y="1135"/>
            <a:chExt cx="2232" cy="2232"/>
          </a:xfrm>
        </p:grpSpPr>
        <p:sp>
          <p:nvSpPr>
            <p:cNvPr id="69746" name="Oval 11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47" name="Oval 11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48" name="Oval 11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49" name="Oval 11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750" name="Group 118"/>
          <p:cNvGrpSpPr>
            <a:grpSpLocks/>
          </p:cNvGrpSpPr>
          <p:nvPr/>
        </p:nvGrpSpPr>
        <p:grpSpPr bwMode="auto">
          <a:xfrm rot="-3226531">
            <a:off x="6176963" y="5314950"/>
            <a:ext cx="858837" cy="785813"/>
            <a:chOff x="1751" y="1135"/>
            <a:chExt cx="2232" cy="2232"/>
          </a:xfrm>
        </p:grpSpPr>
        <p:sp>
          <p:nvSpPr>
            <p:cNvPr id="69751" name="Oval 11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52" name="Oval 12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53" name="Oval 12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54" name="Oval 12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755" name="Group 123"/>
          <p:cNvGrpSpPr>
            <a:grpSpLocks/>
          </p:cNvGrpSpPr>
          <p:nvPr/>
        </p:nvGrpSpPr>
        <p:grpSpPr bwMode="auto">
          <a:xfrm>
            <a:off x="204788" y="4784725"/>
            <a:ext cx="858837" cy="785813"/>
            <a:chOff x="1751" y="1135"/>
            <a:chExt cx="2232" cy="2232"/>
          </a:xfrm>
        </p:grpSpPr>
        <p:sp>
          <p:nvSpPr>
            <p:cNvPr id="69756" name="Oval 12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57" name="Oval 12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58" name="Oval 12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59" name="Oval 12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69760" name="Group 128"/>
          <p:cNvGrpSpPr>
            <a:grpSpLocks/>
          </p:cNvGrpSpPr>
          <p:nvPr/>
        </p:nvGrpSpPr>
        <p:grpSpPr bwMode="auto">
          <a:xfrm>
            <a:off x="479425" y="5757863"/>
            <a:ext cx="858838" cy="785812"/>
            <a:chOff x="1751" y="1135"/>
            <a:chExt cx="2232" cy="2232"/>
          </a:xfrm>
        </p:grpSpPr>
        <p:sp>
          <p:nvSpPr>
            <p:cNvPr id="69761" name="Oval 12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62" name="Oval 13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63" name="Oval 13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64" name="Oval 13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69765" name="Line 133"/>
          <p:cNvSpPr>
            <a:spLocks noChangeShapeType="1"/>
          </p:cNvSpPr>
          <p:nvPr/>
        </p:nvSpPr>
        <p:spPr bwMode="auto">
          <a:xfrm flipV="1">
            <a:off x="7673975" y="2679700"/>
            <a:ext cx="725488" cy="1244600"/>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9766" name="Line 134"/>
          <p:cNvSpPr>
            <a:spLocks noChangeShapeType="1"/>
          </p:cNvSpPr>
          <p:nvPr/>
        </p:nvSpPr>
        <p:spPr bwMode="auto">
          <a:xfrm rot="13165167" flipH="1" flipV="1">
            <a:off x="2424113" y="4284663"/>
            <a:ext cx="1322387" cy="969962"/>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9767" name="Line 135"/>
          <p:cNvSpPr>
            <a:spLocks noChangeShapeType="1"/>
          </p:cNvSpPr>
          <p:nvPr/>
        </p:nvSpPr>
        <p:spPr bwMode="auto">
          <a:xfrm flipV="1">
            <a:off x="1687513" y="3527425"/>
            <a:ext cx="85725" cy="417513"/>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9768" name="Line 136"/>
          <p:cNvSpPr>
            <a:spLocks noChangeShapeType="1"/>
          </p:cNvSpPr>
          <p:nvPr/>
        </p:nvSpPr>
        <p:spPr bwMode="auto">
          <a:xfrm>
            <a:off x="5829300" y="3952875"/>
            <a:ext cx="536575" cy="1657350"/>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69769" name="Line 137"/>
          <p:cNvSpPr>
            <a:spLocks noChangeShapeType="1"/>
          </p:cNvSpPr>
          <p:nvPr/>
        </p:nvSpPr>
        <p:spPr bwMode="auto">
          <a:xfrm flipH="1" flipV="1">
            <a:off x="4500563" y="3443288"/>
            <a:ext cx="131762" cy="517525"/>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nvGrpSpPr>
          <p:cNvPr id="69770" name="Group 138"/>
          <p:cNvGrpSpPr>
            <a:grpSpLocks/>
          </p:cNvGrpSpPr>
          <p:nvPr/>
        </p:nvGrpSpPr>
        <p:grpSpPr bwMode="auto">
          <a:xfrm>
            <a:off x="471488" y="2281238"/>
            <a:ext cx="858837" cy="785812"/>
            <a:chOff x="1751" y="1135"/>
            <a:chExt cx="2232" cy="2232"/>
          </a:xfrm>
        </p:grpSpPr>
        <p:sp>
          <p:nvSpPr>
            <p:cNvPr id="69771" name="Oval 13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72" name="Oval 14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73" name="Oval 14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74" name="Oval 14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69775" name="Text Box 143"/>
          <p:cNvSpPr txBox="1">
            <a:spLocks noChangeArrowheads="1"/>
          </p:cNvSpPr>
          <p:nvPr/>
        </p:nvSpPr>
        <p:spPr bwMode="auto">
          <a:xfrm>
            <a:off x="2776538" y="53721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69776" name="Text Box 144"/>
          <p:cNvSpPr txBox="1">
            <a:spLocks noChangeArrowheads="1"/>
          </p:cNvSpPr>
          <p:nvPr/>
        </p:nvSpPr>
        <p:spPr bwMode="auto">
          <a:xfrm>
            <a:off x="4656138" y="35226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69777" name="Text Box 145"/>
          <p:cNvSpPr txBox="1">
            <a:spLocks noChangeArrowheads="1"/>
          </p:cNvSpPr>
          <p:nvPr/>
        </p:nvSpPr>
        <p:spPr bwMode="auto">
          <a:xfrm>
            <a:off x="6042025" y="5518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69778" name="Text Box 146"/>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69779" name="Text Box 147"/>
          <p:cNvSpPr txBox="1">
            <a:spLocks noChangeArrowheads="1"/>
          </p:cNvSpPr>
          <p:nvPr/>
        </p:nvSpPr>
        <p:spPr bwMode="auto">
          <a:xfrm>
            <a:off x="1331913" y="3563938"/>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69780" name="Text Box 148"/>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69781" name="Text Box 149"/>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69782" name="Text Box 150"/>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69783" name="Text Box 151"/>
          <p:cNvSpPr txBox="1">
            <a:spLocks noChangeArrowheads="1"/>
          </p:cNvSpPr>
          <p:nvPr/>
        </p:nvSpPr>
        <p:spPr bwMode="auto">
          <a:xfrm>
            <a:off x="7542213" y="4016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69784" name="Text Box 152"/>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69786" name="Group 154"/>
          <p:cNvGrpSpPr>
            <a:grpSpLocks/>
          </p:cNvGrpSpPr>
          <p:nvPr/>
        </p:nvGrpSpPr>
        <p:grpSpPr bwMode="auto">
          <a:xfrm>
            <a:off x="4411663" y="3959225"/>
            <a:ext cx="858837" cy="785813"/>
            <a:chOff x="2779" y="2494"/>
            <a:chExt cx="541" cy="495"/>
          </a:xfrm>
        </p:grpSpPr>
        <p:sp>
          <p:nvSpPr>
            <p:cNvPr id="69787" name="Oval 155"/>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88" name="Oval 156"/>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89" name="Oval 157"/>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69790" name="Text Box 158"/>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2204620182"/>
      </p:ext>
    </p:extLst>
  </p:cSld>
  <p:clrMapOvr>
    <a:masterClrMapping/>
  </p:clrMapOvr>
  <p:transition spd="slow">
    <p:wipe dir="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ChangeArrowheads="1"/>
          </p:cNvSpPr>
          <p:nvPr>
            <p:ph type="title"/>
          </p:nvPr>
        </p:nvSpPr>
        <p:spPr/>
        <p:txBody>
          <a:bodyPr/>
          <a:lstStyle/>
          <a:p>
            <a:r>
              <a:rPr lang="en-US" altLang="en-US"/>
              <a:t>Ionization track</a:t>
            </a:r>
          </a:p>
        </p:txBody>
      </p:sp>
      <p:sp>
        <p:nvSpPr>
          <p:cNvPr id="70659"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0660" name="Line 4"/>
          <p:cNvSpPr>
            <a:spLocks noChangeShapeType="1"/>
          </p:cNvSpPr>
          <p:nvPr/>
        </p:nvSpPr>
        <p:spPr bwMode="auto">
          <a:xfrm rot="-70200000">
            <a:off x="4756944" y="137319"/>
            <a:ext cx="12700" cy="7608888"/>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0661" name="Oval 5"/>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0667" name="Group 11"/>
          <p:cNvGrpSpPr>
            <a:grpSpLocks/>
          </p:cNvGrpSpPr>
          <p:nvPr/>
        </p:nvGrpSpPr>
        <p:grpSpPr bwMode="auto">
          <a:xfrm rot="1198672">
            <a:off x="2047875" y="4568825"/>
            <a:ext cx="858838" cy="785813"/>
            <a:chOff x="1751" y="1135"/>
            <a:chExt cx="2232" cy="2232"/>
          </a:xfrm>
        </p:grpSpPr>
        <p:sp>
          <p:nvSpPr>
            <p:cNvPr id="70668" name="Oval 12"/>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69" name="Oval 13"/>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70" name="Oval 14"/>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71" name="Oval 15"/>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672" name="Group 16"/>
          <p:cNvGrpSpPr>
            <a:grpSpLocks/>
          </p:cNvGrpSpPr>
          <p:nvPr/>
        </p:nvGrpSpPr>
        <p:grpSpPr bwMode="auto">
          <a:xfrm rot="-1425292">
            <a:off x="3419475" y="4343400"/>
            <a:ext cx="858838" cy="785813"/>
            <a:chOff x="1751" y="1135"/>
            <a:chExt cx="2232" cy="2232"/>
          </a:xfrm>
        </p:grpSpPr>
        <p:sp>
          <p:nvSpPr>
            <p:cNvPr id="70673" name="Oval 17"/>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74" name="Oval 18"/>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75" name="Oval 19"/>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76" name="Oval 20"/>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677" name="Group 21"/>
          <p:cNvGrpSpPr>
            <a:grpSpLocks/>
          </p:cNvGrpSpPr>
          <p:nvPr/>
        </p:nvGrpSpPr>
        <p:grpSpPr bwMode="auto">
          <a:xfrm>
            <a:off x="6169025" y="2941638"/>
            <a:ext cx="858838" cy="785812"/>
            <a:chOff x="1751" y="1135"/>
            <a:chExt cx="2232" cy="2232"/>
          </a:xfrm>
        </p:grpSpPr>
        <p:sp>
          <p:nvSpPr>
            <p:cNvPr id="70678" name="Oval 22"/>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79" name="Oval 23"/>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80" name="Oval 24"/>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81" name="Oval 25"/>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682" name="Group 26"/>
          <p:cNvGrpSpPr>
            <a:grpSpLocks/>
          </p:cNvGrpSpPr>
          <p:nvPr/>
        </p:nvGrpSpPr>
        <p:grpSpPr bwMode="auto">
          <a:xfrm>
            <a:off x="6221413" y="4371975"/>
            <a:ext cx="858837" cy="785813"/>
            <a:chOff x="1751" y="1135"/>
            <a:chExt cx="2232" cy="2232"/>
          </a:xfrm>
        </p:grpSpPr>
        <p:sp>
          <p:nvSpPr>
            <p:cNvPr id="70683" name="Oval 27"/>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84" name="Oval 28"/>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85" name="Oval 29"/>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86" name="Oval 30"/>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687" name="Group 31"/>
          <p:cNvGrpSpPr>
            <a:grpSpLocks/>
          </p:cNvGrpSpPr>
          <p:nvPr/>
        </p:nvGrpSpPr>
        <p:grpSpPr bwMode="auto">
          <a:xfrm>
            <a:off x="5081588" y="2724150"/>
            <a:ext cx="858837" cy="785813"/>
            <a:chOff x="1751" y="1135"/>
            <a:chExt cx="2232" cy="2232"/>
          </a:xfrm>
        </p:grpSpPr>
        <p:sp>
          <p:nvSpPr>
            <p:cNvPr id="70688" name="Oval 32"/>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89" name="Oval 33"/>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90" name="Oval 34"/>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91" name="Oval 35"/>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692" name="Group 36"/>
          <p:cNvGrpSpPr>
            <a:grpSpLocks/>
          </p:cNvGrpSpPr>
          <p:nvPr/>
        </p:nvGrpSpPr>
        <p:grpSpPr bwMode="auto">
          <a:xfrm rot="3434755">
            <a:off x="5226050" y="4930776"/>
            <a:ext cx="858837" cy="785812"/>
            <a:chOff x="1751" y="1135"/>
            <a:chExt cx="2232" cy="2232"/>
          </a:xfrm>
        </p:grpSpPr>
        <p:sp>
          <p:nvSpPr>
            <p:cNvPr id="70693" name="Oval 37"/>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94" name="Oval 38"/>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95" name="Oval 39"/>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96" name="Oval 40"/>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697" name="Group 41"/>
          <p:cNvGrpSpPr>
            <a:grpSpLocks/>
          </p:cNvGrpSpPr>
          <p:nvPr/>
        </p:nvGrpSpPr>
        <p:grpSpPr bwMode="auto">
          <a:xfrm>
            <a:off x="4049713" y="5264150"/>
            <a:ext cx="858837" cy="785813"/>
            <a:chOff x="1751" y="1135"/>
            <a:chExt cx="2232" cy="2232"/>
          </a:xfrm>
        </p:grpSpPr>
        <p:sp>
          <p:nvSpPr>
            <p:cNvPr id="70698" name="Oval 42"/>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699" name="Oval 43"/>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00" name="Oval 44"/>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01" name="Oval 45"/>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702" name="Group 46"/>
          <p:cNvGrpSpPr>
            <a:grpSpLocks/>
          </p:cNvGrpSpPr>
          <p:nvPr/>
        </p:nvGrpSpPr>
        <p:grpSpPr bwMode="auto">
          <a:xfrm rot="1626381">
            <a:off x="1901825" y="5641975"/>
            <a:ext cx="858838" cy="785813"/>
            <a:chOff x="1751" y="1135"/>
            <a:chExt cx="2232" cy="2232"/>
          </a:xfrm>
        </p:grpSpPr>
        <p:sp>
          <p:nvSpPr>
            <p:cNvPr id="70703" name="Oval 47"/>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04" name="Oval 48"/>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05" name="Oval 49"/>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06" name="Oval 50"/>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707" name="Group 51"/>
          <p:cNvGrpSpPr>
            <a:grpSpLocks/>
          </p:cNvGrpSpPr>
          <p:nvPr/>
        </p:nvGrpSpPr>
        <p:grpSpPr bwMode="auto">
          <a:xfrm>
            <a:off x="1082675" y="4937125"/>
            <a:ext cx="858838" cy="785813"/>
            <a:chOff x="1751" y="1135"/>
            <a:chExt cx="2232" cy="2232"/>
          </a:xfrm>
        </p:grpSpPr>
        <p:sp>
          <p:nvSpPr>
            <p:cNvPr id="70708" name="Oval 52"/>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09" name="Oval 53"/>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10" name="Oval 54"/>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11" name="Oval 55"/>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712" name="Group 56"/>
          <p:cNvGrpSpPr>
            <a:grpSpLocks/>
          </p:cNvGrpSpPr>
          <p:nvPr/>
        </p:nvGrpSpPr>
        <p:grpSpPr bwMode="auto">
          <a:xfrm>
            <a:off x="5965825" y="1970088"/>
            <a:ext cx="858838" cy="785812"/>
            <a:chOff x="1751" y="1135"/>
            <a:chExt cx="2232" cy="2232"/>
          </a:xfrm>
        </p:grpSpPr>
        <p:sp>
          <p:nvSpPr>
            <p:cNvPr id="70713" name="Oval 57"/>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14" name="Oval 58"/>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15" name="Oval 59"/>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16" name="Oval 60"/>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717" name="Group 61"/>
          <p:cNvGrpSpPr>
            <a:grpSpLocks/>
          </p:cNvGrpSpPr>
          <p:nvPr/>
        </p:nvGrpSpPr>
        <p:grpSpPr bwMode="auto">
          <a:xfrm rot="879490">
            <a:off x="4841875" y="1671638"/>
            <a:ext cx="858838" cy="785812"/>
            <a:chOff x="1751" y="1135"/>
            <a:chExt cx="2232" cy="2232"/>
          </a:xfrm>
        </p:grpSpPr>
        <p:sp>
          <p:nvSpPr>
            <p:cNvPr id="70718" name="Oval 62"/>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19" name="Oval 63"/>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20" name="Oval 64"/>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21" name="Oval 65"/>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722" name="Group 66"/>
          <p:cNvGrpSpPr>
            <a:grpSpLocks/>
          </p:cNvGrpSpPr>
          <p:nvPr/>
        </p:nvGrpSpPr>
        <p:grpSpPr bwMode="auto">
          <a:xfrm>
            <a:off x="3549650" y="1960563"/>
            <a:ext cx="1298575" cy="858837"/>
            <a:chOff x="2236" y="1235"/>
            <a:chExt cx="818" cy="541"/>
          </a:xfrm>
        </p:grpSpPr>
        <p:sp>
          <p:nvSpPr>
            <p:cNvPr id="70723" name="Oval 67"/>
            <p:cNvSpPr>
              <a:spLocks noChangeArrowheads="1"/>
            </p:cNvSpPr>
            <p:nvPr/>
          </p:nvSpPr>
          <p:spPr bwMode="auto">
            <a:xfrm rot="17328728">
              <a:off x="2401" y="1435"/>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24" name="Oval 68"/>
            <p:cNvSpPr>
              <a:spLocks noChangeArrowheads="1"/>
            </p:cNvSpPr>
            <p:nvPr/>
          </p:nvSpPr>
          <p:spPr bwMode="auto">
            <a:xfrm rot="17328728">
              <a:off x="2642" y="1498"/>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25" name="Oval 69"/>
            <p:cNvSpPr>
              <a:spLocks noChangeArrowheads="1"/>
            </p:cNvSpPr>
            <p:nvPr/>
          </p:nvSpPr>
          <p:spPr bwMode="auto">
            <a:xfrm rot="-7675323">
              <a:off x="2378" y="1441"/>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26" name="Oval 70"/>
            <p:cNvSpPr>
              <a:spLocks noChangeAspect="1" noChangeArrowheads="1"/>
            </p:cNvSpPr>
            <p:nvPr/>
          </p:nvSpPr>
          <p:spPr bwMode="auto">
            <a:xfrm rot="20700406">
              <a:off x="2236" y="14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727" name="Group 71"/>
          <p:cNvGrpSpPr>
            <a:grpSpLocks/>
          </p:cNvGrpSpPr>
          <p:nvPr/>
        </p:nvGrpSpPr>
        <p:grpSpPr bwMode="auto">
          <a:xfrm>
            <a:off x="1700213" y="1692275"/>
            <a:ext cx="858837" cy="1295400"/>
            <a:chOff x="1071" y="1066"/>
            <a:chExt cx="541" cy="816"/>
          </a:xfrm>
        </p:grpSpPr>
        <p:sp>
          <p:nvSpPr>
            <p:cNvPr id="70728" name="Oval 72"/>
            <p:cNvSpPr>
              <a:spLocks noChangeArrowheads="1"/>
            </p:cNvSpPr>
            <p:nvPr/>
          </p:nvSpPr>
          <p:spPr bwMode="auto">
            <a:xfrm rot="16938582">
              <a:off x="1094" y="1398"/>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29" name="Oval 73"/>
            <p:cNvSpPr>
              <a:spLocks noChangeArrowheads="1"/>
            </p:cNvSpPr>
            <p:nvPr/>
          </p:nvSpPr>
          <p:spPr bwMode="auto">
            <a:xfrm rot="16938582">
              <a:off x="1335" y="1461"/>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30" name="Oval 74"/>
            <p:cNvSpPr>
              <a:spLocks noChangeAspect="1" noChangeArrowheads="1"/>
            </p:cNvSpPr>
            <p:nvPr/>
          </p:nvSpPr>
          <p:spPr bwMode="auto">
            <a:xfrm rot="-8065471">
              <a:off x="933" y="1376"/>
              <a:ext cx="816"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31" name="Oval 75"/>
            <p:cNvSpPr>
              <a:spLocks noChangeArrowheads="1"/>
            </p:cNvSpPr>
            <p:nvPr/>
          </p:nvSpPr>
          <p:spPr bwMode="auto">
            <a:xfrm rot="20310260">
              <a:off x="1071" y="1404"/>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732" name="Group 76"/>
          <p:cNvGrpSpPr>
            <a:grpSpLocks/>
          </p:cNvGrpSpPr>
          <p:nvPr/>
        </p:nvGrpSpPr>
        <p:grpSpPr bwMode="auto">
          <a:xfrm>
            <a:off x="204788" y="4784725"/>
            <a:ext cx="858837" cy="785813"/>
            <a:chOff x="1751" y="1135"/>
            <a:chExt cx="2232" cy="2232"/>
          </a:xfrm>
        </p:grpSpPr>
        <p:sp>
          <p:nvSpPr>
            <p:cNvPr id="70733" name="Oval 77"/>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34" name="Oval 78"/>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35" name="Oval 79"/>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36" name="Oval 80"/>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0737" name="Group 81"/>
          <p:cNvGrpSpPr>
            <a:grpSpLocks/>
          </p:cNvGrpSpPr>
          <p:nvPr/>
        </p:nvGrpSpPr>
        <p:grpSpPr bwMode="auto">
          <a:xfrm>
            <a:off x="479425" y="5757863"/>
            <a:ext cx="858838" cy="785812"/>
            <a:chOff x="1751" y="1135"/>
            <a:chExt cx="2232" cy="2232"/>
          </a:xfrm>
        </p:grpSpPr>
        <p:sp>
          <p:nvSpPr>
            <p:cNvPr id="70738" name="Oval 82"/>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39" name="Oval 83"/>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40" name="Oval 84"/>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41" name="Oval 85"/>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0742" name="Line 86"/>
          <p:cNvSpPr>
            <a:spLocks noChangeShapeType="1"/>
          </p:cNvSpPr>
          <p:nvPr/>
        </p:nvSpPr>
        <p:spPr bwMode="auto">
          <a:xfrm rot="7111499" flipV="1">
            <a:off x="3621088" y="5651500"/>
            <a:ext cx="3175" cy="542925"/>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0743" name="Text Box 87"/>
          <p:cNvSpPr txBox="1">
            <a:spLocks noChangeArrowheads="1"/>
          </p:cNvSpPr>
          <p:nvPr/>
        </p:nvSpPr>
        <p:spPr bwMode="auto">
          <a:xfrm>
            <a:off x="2506663" y="1171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0744" name="Line 88"/>
          <p:cNvSpPr>
            <a:spLocks noChangeShapeType="1"/>
          </p:cNvSpPr>
          <p:nvPr/>
        </p:nvSpPr>
        <p:spPr bwMode="auto">
          <a:xfrm flipV="1">
            <a:off x="7673975" y="2679700"/>
            <a:ext cx="725488" cy="1244600"/>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0745" name="Line 89"/>
          <p:cNvSpPr>
            <a:spLocks noChangeShapeType="1"/>
          </p:cNvSpPr>
          <p:nvPr/>
        </p:nvSpPr>
        <p:spPr bwMode="auto">
          <a:xfrm rot="13165167" flipH="1" flipV="1">
            <a:off x="2424113" y="4284663"/>
            <a:ext cx="1322387" cy="969962"/>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0746" name="Line 90"/>
          <p:cNvSpPr>
            <a:spLocks noChangeShapeType="1"/>
          </p:cNvSpPr>
          <p:nvPr/>
        </p:nvSpPr>
        <p:spPr bwMode="auto">
          <a:xfrm flipH="1" flipV="1">
            <a:off x="2717800" y="1466850"/>
            <a:ext cx="333375" cy="1273175"/>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0747" name="Line 91"/>
          <p:cNvSpPr>
            <a:spLocks noChangeShapeType="1"/>
          </p:cNvSpPr>
          <p:nvPr/>
        </p:nvSpPr>
        <p:spPr bwMode="auto">
          <a:xfrm flipV="1">
            <a:off x="1968500" y="2838450"/>
            <a:ext cx="1146175" cy="592138"/>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0748" name="Line 92"/>
          <p:cNvSpPr>
            <a:spLocks noChangeShapeType="1"/>
          </p:cNvSpPr>
          <p:nvPr/>
        </p:nvSpPr>
        <p:spPr bwMode="auto">
          <a:xfrm flipV="1">
            <a:off x="1687513" y="1684338"/>
            <a:ext cx="492125" cy="2260600"/>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0749" name="Line 93"/>
          <p:cNvSpPr>
            <a:spLocks noChangeShapeType="1"/>
          </p:cNvSpPr>
          <p:nvPr/>
        </p:nvSpPr>
        <p:spPr bwMode="auto">
          <a:xfrm>
            <a:off x="5829300" y="3952875"/>
            <a:ext cx="536575" cy="1657350"/>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0750" name="Line 94"/>
          <p:cNvSpPr>
            <a:spLocks noChangeShapeType="1"/>
          </p:cNvSpPr>
          <p:nvPr/>
        </p:nvSpPr>
        <p:spPr bwMode="auto">
          <a:xfrm flipH="1" flipV="1">
            <a:off x="4500563" y="3443288"/>
            <a:ext cx="131762" cy="517525"/>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0751" name="Line 95"/>
          <p:cNvSpPr>
            <a:spLocks noChangeShapeType="1"/>
          </p:cNvSpPr>
          <p:nvPr/>
        </p:nvSpPr>
        <p:spPr bwMode="auto">
          <a:xfrm flipV="1">
            <a:off x="4487863" y="1468438"/>
            <a:ext cx="376237" cy="1651000"/>
          </a:xfrm>
          <a:prstGeom prst="line">
            <a:avLst/>
          </a:prstGeom>
          <a:noFill/>
          <a:ln w="76200">
            <a:solidFill>
              <a:srgbClr val="CC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nvGrpSpPr>
          <p:cNvPr id="70752" name="Group 96"/>
          <p:cNvGrpSpPr>
            <a:grpSpLocks/>
          </p:cNvGrpSpPr>
          <p:nvPr/>
        </p:nvGrpSpPr>
        <p:grpSpPr bwMode="auto">
          <a:xfrm>
            <a:off x="471488" y="2281238"/>
            <a:ext cx="858837" cy="785812"/>
            <a:chOff x="1751" y="1135"/>
            <a:chExt cx="2232" cy="2232"/>
          </a:xfrm>
        </p:grpSpPr>
        <p:sp>
          <p:nvSpPr>
            <p:cNvPr id="70753" name="Oval 97"/>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54" name="Oval 98"/>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55" name="Oval 99"/>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56" name="Oval 100"/>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0757" name="Text Box 101"/>
          <p:cNvSpPr txBox="1">
            <a:spLocks noChangeArrowheads="1"/>
          </p:cNvSpPr>
          <p:nvPr/>
        </p:nvSpPr>
        <p:spPr bwMode="auto">
          <a:xfrm>
            <a:off x="3806825" y="59245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0758" name="Text Box 102"/>
          <p:cNvSpPr txBox="1">
            <a:spLocks noChangeArrowheads="1"/>
          </p:cNvSpPr>
          <p:nvPr/>
        </p:nvSpPr>
        <p:spPr bwMode="auto">
          <a:xfrm>
            <a:off x="4830763" y="11858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0759" name="Text Box 103"/>
          <p:cNvSpPr txBox="1">
            <a:spLocks noChangeArrowheads="1"/>
          </p:cNvSpPr>
          <p:nvPr/>
        </p:nvSpPr>
        <p:spPr bwMode="auto">
          <a:xfrm>
            <a:off x="6042025" y="5518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0760" name="Text Box 104"/>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0761" name="Text Box 105"/>
          <p:cNvSpPr txBox="1">
            <a:spLocks noChangeArrowheads="1"/>
          </p:cNvSpPr>
          <p:nvPr/>
        </p:nvSpPr>
        <p:spPr bwMode="auto">
          <a:xfrm>
            <a:off x="2776538" y="53721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0762" name="Text Box 106"/>
          <p:cNvSpPr txBox="1">
            <a:spLocks noChangeArrowheads="1"/>
          </p:cNvSpPr>
          <p:nvPr/>
        </p:nvSpPr>
        <p:spPr bwMode="auto">
          <a:xfrm>
            <a:off x="4656138" y="35226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0763" name="Text Box 107"/>
          <p:cNvSpPr txBox="1">
            <a:spLocks noChangeArrowheads="1"/>
          </p:cNvSpPr>
          <p:nvPr/>
        </p:nvSpPr>
        <p:spPr bwMode="auto">
          <a:xfrm>
            <a:off x="1998663" y="1298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0764" name="Oval 108"/>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65" name="Oval 109"/>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66" name="Oval 110"/>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67" name="Oval 111"/>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70" name="Oval 114"/>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71" name="Oval 115"/>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72" name="Oval 116"/>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73" name="Oval 117"/>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74" name="Oval 118"/>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75" name="Oval 119"/>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76" name="Oval 120"/>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77" name="Oval 121"/>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78" name="Oval 122"/>
          <p:cNvSpPr>
            <a:spLocks noChangeArrowheads="1"/>
          </p:cNvSpPr>
          <p:nvPr/>
        </p:nvSpPr>
        <p:spPr bwMode="auto">
          <a:xfrm rot="16643075">
            <a:off x="2708276" y="2582862"/>
            <a:ext cx="785812"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79" name="Oval 123"/>
          <p:cNvSpPr>
            <a:spLocks noChangeArrowheads="1"/>
          </p:cNvSpPr>
          <p:nvPr/>
        </p:nvSpPr>
        <p:spPr bwMode="auto">
          <a:xfrm rot="-8360977">
            <a:off x="2671763" y="25923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80" name="Oval 124"/>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81" name="Oval 125"/>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82" name="Text Box 126"/>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0783" name="Text Box 127"/>
          <p:cNvSpPr txBox="1">
            <a:spLocks noChangeArrowheads="1"/>
          </p:cNvSpPr>
          <p:nvPr/>
        </p:nvSpPr>
        <p:spPr bwMode="auto">
          <a:xfrm>
            <a:off x="3187700" y="55102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0784" name="Text Box 128"/>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0785" name="Text Box 129"/>
          <p:cNvSpPr txBox="1">
            <a:spLocks noChangeArrowheads="1"/>
          </p:cNvSpPr>
          <p:nvPr/>
        </p:nvSpPr>
        <p:spPr bwMode="auto">
          <a:xfrm>
            <a:off x="2970213" y="25209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0786" name="Text Box 130"/>
          <p:cNvSpPr txBox="1">
            <a:spLocks noChangeArrowheads="1"/>
          </p:cNvSpPr>
          <p:nvPr/>
        </p:nvSpPr>
        <p:spPr bwMode="auto">
          <a:xfrm>
            <a:off x="4224338" y="31670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0787" name="Text Box 131"/>
          <p:cNvSpPr txBox="1">
            <a:spLocks noChangeArrowheads="1"/>
          </p:cNvSpPr>
          <p:nvPr/>
        </p:nvSpPr>
        <p:spPr bwMode="auto">
          <a:xfrm>
            <a:off x="7542213" y="4016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0788" name="Text Box 132"/>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70803" name="Group 147"/>
          <p:cNvGrpSpPr>
            <a:grpSpLocks/>
          </p:cNvGrpSpPr>
          <p:nvPr/>
        </p:nvGrpSpPr>
        <p:grpSpPr bwMode="auto">
          <a:xfrm>
            <a:off x="1270000" y="4121150"/>
            <a:ext cx="858838" cy="366713"/>
            <a:chOff x="800" y="2596"/>
            <a:chExt cx="541" cy="231"/>
          </a:xfrm>
        </p:grpSpPr>
        <p:sp>
          <p:nvSpPr>
            <p:cNvPr id="70768" name="Oval 112"/>
            <p:cNvSpPr>
              <a:spLocks noChangeArrowheads="1"/>
            </p:cNvSpPr>
            <p:nvPr/>
          </p:nvSpPr>
          <p:spPr bwMode="auto">
            <a:xfrm rot="-8804052">
              <a:off x="800" y="2634"/>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69" name="Oval 113"/>
            <p:cNvSpPr>
              <a:spLocks noChangeArrowheads="1"/>
            </p:cNvSpPr>
            <p:nvPr/>
          </p:nvSpPr>
          <p:spPr bwMode="auto">
            <a:xfrm rot="19571678">
              <a:off x="800" y="2634"/>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89" name="Text Box 133"/>
            <p:cNvSpPr txBox="1">
              <a:spLocks noChangeArrowheads="1"/>
            </p:cNvSpPr>
            <p:nvPr/>
          </p:nvSpPr>
          <p:spPr bwMode="auto">
            <a:xfrm>
              <a:off x="966" y="2596"/>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
        <p:nvSpPr>
          <p:cNvPr id="70790" name="Text Box 134"/>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70791" name="Group 135"/>
          <p:cNvGrpSpPr>
            <a:grpSpLocks/>
          </p:cNvGrpSpPr>
          <p:nvPr/>
        </p:nvGrpSpPr>
        <p:grpSpPr bwMode="auto">
          <a:xfrm rot="-3226531">
            <a:off x="6176963" y="5314950"/>
            <a:ext cx="858837" cy="785813"/>
            <a:chOff x="1751" y="1135"/>
            <a:chExt cx="2232" cy="2232"/>
          </a:xfrm>
        </p:grpSpPr>
        <p:sp>
          <p:nvSpPr>
            <p:cNvPr id="70792" name="Oval 13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93" name="Oval 13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94" name="Oval 13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795" name="Oval 13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0797" name="Text Box 141"/>
          <p:cNvSpPr txBox="1">
            <a:spLocks noChangeArrowheads="1"/>
          </p:cNvSpPr>
          <p:nvPr/>
        </p:nvSpPr>
        <p:spPr bwMode="auto">
          <a:xfrm>
            <a:off x="3081338" y="29083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70798" name="Group 142"/>
          <p:cNvGrpSpPr>
            <a:grpSpLocks/>
          </p:cNvGrpSpPr>
          <p:nvPr/>
        </p:nvGrpSpPr>
        <p:grpSpPr bwMode="auto">
          <a:xfrm>
            <a:off x="4411663" y="3959225"/>
            <a:ext cx="858837" cy="785813"/>
            <a:chOff x="2779" y="2494"/>
            <a:chExt cx="541" cy="495"/>
          </a:xfrm>
        </p:grpSpPr>
        <p:sp>
          <p:nvSpPr>
            <p:cNvPr id="70799" name="Oval 143"/>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800" name="Oval 144"/>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801" name="Oval 145"/>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0802" name="Text Box 146"/>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2958040507"/>
      </p:ext>
    </p:extLst>
  </p:cSld>
  <p:clrMapOvr>
    <a:masterClrMapping/>
  </p:clrMapOvr>
  <p:transition spd="slow">
    <p:wipe dir="r"/>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p:txBody>
          <a:bodyPr/>
          <a:lstStyle/>
          <a:p>
            <a:r>
              <a:rPr lang="en-US" altLang="en-US"/>
              <a:t>Ionization track</a:t>
            </a:r>
          </a:p>
        </p:txBody>
      </p:sp>
      <p:sp>
        <p:nvSpPr>
          <p:cNvPr id="72707"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2708" name="Oval 4"/>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2709" name="Group 5"/>
          <p:cNvGrpSpPr>
            <a:grpSpLocks/>
          </p:cNvGrpSpPr>
          <p:nvPr/>
        </p:nvGrpSpPr>
        <p:grpSpPr bwMode="auto">
          <a:xfrm rot="1198672">
            <a:off x="2047875" y="4568825"/>
            <a:ext cx="858838" cy="785813"/>
            <a:chOff x="1751" y="1135"/>
            <a:chExt cx="2232" cy="2232"/>
          </a:xfrm>
        </p:grpSpPr>
        <p:sp>
          <p:nvSpPr>
            <p:cNvPr id="72710" name="Oval 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11" name="Oval 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12" name="Oval 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13" name="Oval 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2714" name="Group 10"/>
          <p:cNvGrpSpPr>
            <a:grpSpLocks/>
          </p:cNvGrpSpPr>
          <p:nvPr/>
        </p:nvGrpSpPr>
        <p:grpSpPr bwMode="auto">
          <a:xfrm rot="-1425292">
            <a:off x="3419475" y="4343400"/>
            <a:ext cx="858838" cy="785813"/>
            <a:chOff x="1751" y="1135"/>
            <a:chExt cx="2232" cy="2232"/>
          </a:xfrm>
        </p:grpSpPr>
        <p:sp>
          <p:nvSpPr>
            <p:cNvPr id="72715" name="Oval 1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16" name="Oval 1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17" name="Oval 1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18" name="Oval 1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2719" name="Group 15"/>
          <p:cNvGrpSpPr>
            <a:grpSpLocks/>
          </p:cNvGrpSpPr>
          <p:nvPr/>
        </p:nvGrpSpPr>
        <p:grpSpPr bwMode="auto">
          <a:xfrm>
            <a:off x="6169025" y="2941638"/>
            <a:ext cx="858838" cy="785812"/>
            <a:chOff x="1751" y="1135"/>
            <a:chExt cx="2232" cy="2232"/>
          </a:xfrm>
        </p:grpSpPr>
        <p:sp>
          <p:nvSpPr>
            <p:cNvPr id="72720" name="Oval 1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21" name="Oval 1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22" name="Oval 1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23" name="Oval 1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2724" name="Group 20"/>
          <p:cNvGrpSpPr>
            <a:grpSpLocks/>
          </p:cNvGrpSpPr>
          <p:nvPr/>
        </p:nvGrpSpPr>
        <p:grpSpPr bwMode="auto">
          <a:xfrm>
            <a:off x="6221413" y="4371975"/>
            <a:ext cx="858837" cy="785813"/>
            <a:chOff x="1751" y="1135"/>
            <a:chExt cx="2232" cy="2232"/>
          </a:xfrm>
        </p:grpSpPr>
        <p:sp>
          <p:nvSpPr>
            <p:cNvPr id="72725" name="Oval 2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26" name="Oval 2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27" name="Oval 2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28" name="Oval 2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2729" name="Group 25"/>
          <p:cNvGrpSpPr>
            <a:grpSpLocks/>
          </p:cNvGrpSpPr>
          <p:nvPr/>
        </p:nvGrpSpPr>
        <p:grpSpPr bwMode="auto">
          <a:xfrm>
            <a:off x="5081588" y="2724150"/>
            <a:ext cx="858837" cy="785813"/>
            <a:chOff x="1751" y="1135"/>
            <a:chExt cx="2232" cy="2232"/>
          </a:xfrm>
        </p:grpSpPr>
        <p:sp>
          <p:nvSpPr>
            <p:cNvPr id="72730" name="Oval 2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31" name="Oval 2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32" name="Oval 2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33" name="Oval 2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2734" name="Group 30"/>
          <p:cNvGrpSpPr>
            <a:grpSpLocks/>
          </p:cNvGrpSpPr>
          <p:nvPr/>
        </p:nvGrpSpPr>
        <p:grpSpPr bwMode="auto">
          <a:xfrm rot="3434755">
            <a:off x="5226050" y="4930776"/>
            <a:ext cx="858837" cy="785812"/>
            <a:chOff x="1751" y="1135"/>
            <a:chExt cx="2232" cy="2232"/>
          </a:xfrm>
        </p:grpSpPr>
        <p:sp>
          <p:nvSpPr>
            <p:cNvPr id="72735" name="Oval 3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36" name="Oval 3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37" name="Oval 3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38" name="Oval 3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2739" name="Group 35"/>
          <p:cNvGrpSpPr>
            <a:grpSpLocks/>
          </p:cNvGrpSpPr>
          <p:nvPr/>
        </p:nvGrpSpPr>
        <p:grpSpPr bwMode="auto">
          <a:xfrm>
            <a:off x="4049713" y="5264150"/>
            <a:ext cx="858837" cy="785813"/>
            <a:chOff x="1751" y="1135"/>
            <a:chExt cx="2232" cy="2232"/>
          </a:xfrm>
        </p:grpSpPr>
        <p:sp>
          <p:nvSpPr>
            <p:cNvPr id="72740" name="Oval 3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41" name="Oval 3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42" name="Oval 3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43" name="Oval 3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2744" name="Group 40"/>
          <p:cNvGrpSpPr>
            <a:grpSpLocks/>
          </p:cNvGrpSpPr>
          <p:nvPr/>
        </p:nvGrpSpPr>
        <p:grpSpPr bwMode="auto">
          <a:xfrm rot="1626381">
            <a:off x="1901825" y="5641975"/>
            <a:ext cx="858838" cy="785813"/>
            <a:chOff x="1751" y="1135"/>
            <a:chExt cx="2232" cy="2232"/>
          </a:xfrm>
        </p:grpSpPr>
        <p:sp>
          <p:nvSpPr>
            <p:cNvPr id="72745" name="Oval 4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46" name="Oval 4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47" name="Oval 4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48" name="Oval 4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2749" name="Group 45"/>
          <p:cNvGrpSpPr>
            <a:grpSpLocks/>
          </p:cNvGrpSpPr>
          <p:nvPr/>
        </p:nvGrpSpPr>
        <p:grpSpPr bwMode="auto">
          <a:xfrm>
            <a:off x="1082675" y="4937125"/>
            <a:ext cx="858838" cy="785813"/>
            <a:chOff x="1751" y="1135"/>
            <a:chExt cx="2232" cy="2232"/>
          </a:xfrm>
        </p:grpSpPr>
        <p:sp>
          <p:nvSpPr>
            <p:cNvPr id="72750" name="Oval 4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51" name="Oval 4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52" name="Oval 4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53" name="Oval 4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2754" name="Group 50"/>
          <p:cNvGrpSpPr>
            <a:grpSpLocks/>
          </p:cNvGrpSpPr>
          <p:nvPr/>
        </p:nvGrpSpPr>
        <p:grpSpPr bwMode="auto">
          <a:xfrm>
            <a:off x="5965825" y="1970088"/>
            <a:ext cx="858838" cy="785812"/>
            <a:chOff x="1751" y="1135"/>
            <a:chExt cx="2232" cy="2232"/>
          </a:xfrm>
        </p:grpSpPr>
        <p:sp>
          <p:nvSpPr>
            <p:cNvPr id="72755" name="Oval 5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56" name="Oval 5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57" name="Oval 5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58" name="Oval 5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2759" name="Group 55"/>
          <p:cNvGrpSpPr>
            <a:grpSpLocks/>
          </p:cNvGrpSpPr>
          <p:nvPr/>
        </p:nvGrpSpPr>
        <p:grpSpPr bwMode="auto">
          <a:xfrm rot="879490">
            <a:off x="4841875" y="1671638"/>
            <a:ext cx="858838" cy="785812"/>
            <a:chOff x="1751" y="1135"/>
            <a:chExt cx="2232" cy="2232"/>
          </a:xfrm>
        </p:grpSpPr>
        <p:sp>
          <p:nvSpPr>
            <p:cNvPr id="72760" name="Oval 5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61" name="Oval 5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62" name="Oval 5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63" name="Oval 5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2764" name="Oval 60"/>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65" name="Oval 61"/>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66" name="Oval 62"/>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67" name="Oval 63"/>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68" name="Oval 64"/>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69" name="Oval 65"/>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70" name="Oval 66"/>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71" name="Oval 67"/>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2772" name="Group 68"/>
          <p:cNvGrpSpPr>
            <a:grpSpLocks/>
          </p:cNvGrpSpPr>
          <p:nvPr/>
        </p:nvGrpSpPr>
        <p:grpSpPr bwMode="auto">
          <a:xfrm>
            <a:off x="204788" y="4784725"/>
            <a:ext cx="858837" cy="785813"/>
            <a:chOff x="1751" y="1135"/>
            <a:chExt cx="2232" cy="2232"/>
          </a:xfrm>
        </p:grpSpPr>
        <p:sp>
          <p:nvSpPr>
            <p:cNvPr id="72773"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74"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75"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76"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2777" name="Group 73"/>
          <p:cNvGrpSpPr>
            <a:grpSpLocks/>
          </p:cNvGrpSpPr>
          <p:nvPr/>
        </p:nvGrpSpPr>
        <p:grpSpPr bwMode="auto">
          <a:xfrm>
            <a:off x="479425" y="5757863"/>
            <a:ext cx="858838" cy="785812"/>
            <a:chOff x="1751" y="1135"/>
            <a:chExt cx="2232" cy="2232"/>
          </a:xfrm>
        </p:grpSpPr>
        <p:sp>
          <p:nvSpPr>
            <p:cNvPr id="72778"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79"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80"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81"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2782" name="Text Box 78"/>
          <p:cNvSpPr txBox="1">
            <a:spLocks noChangeArrowheads="1"/>
          </p:cNvSpPr>
          <p:nvPr/>
        </p:nvSpPr>
        <p:spPr bwMode="auto">
          <a:xfrm>
            <a:off x="2506663" y="1171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72783" name="Group 79"/>
          <p:cNvGrpSpPr>
            <a:grpSpLocks/>
          </p:cNvGrpSpPr>
          <p:nvPr/>
        </p:nvGrpSpPr>
        <p:grpSpPr bwMode="auto">
          <a:xfrm>
            <a:off x="471488" y="2281238"/>
            <a:ext cx="858837" cy="785812"/>
            <a:chOff x="1751" y="1135"/>
            <a:chExt cx="2232" cy="2232"/>
          </a:xfrm>
        </p:grpSpPr>
        <p:sp>
          <p:nvSpPr>
            <p:cNvPr id="72784" name="Oval 8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85" name="Oval 8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86" name="Oval 8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87" name="Oval 8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2788" name="Text Box 84"/>
          <p:cNvSpPr txBox="1">
            <a:spLocks noChangeArrowheads="1"/>
          </p:cNvSpPr>
          <p:nvPr/>
        </p:nvSpPr>
        <p:spPr bwMode="auto">
          <a:xfrm>
            <a:off x="3806825" y="59245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2789" name="Text Box 85"/>
          <p:cNvSpPr txBox="1">
            <a:spLocks noChangeArrowheads="1"/>
          </p:cNvSpPr>
          <p:nvPr/>
        </p:nvSpPr>
        <p:spPr bwMode="auto">
          <a:xfrm>
            <a:off x="4830763" y="11858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2790" name="Text Box 86"/>
          <p:cNvSpPr txBox="1">
            <a:spLocks noChangeArrowheads="1"/>
          </p:cNvSpPr>
          <p:nvPr/>
        </p:nvSpPr>
        <p:spPr bwMode="auto">
          <a:xfrm>
            <a:off x="6042025" y="5518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2791" name="Text Box 87"/>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2792" name="Text Box 88"/>
          <p:cNvSpPr txBox="1">
            <a:spLocks noChangeArrowheads="1"/>
          </p:cNvSpPr>
          <p:nvPr/>
        </p:nvSpPr>
        <p:spPr bwMode="auto">
          <a:xfrm>
            <a:off x="2776538" y="53721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2793" name="Text Box 89"/>
          <p:cNvSpPr txBox="1">
            <a:spLocks noChangeArrowheads="1"/>
          </p:cNvSpPr>
          <p:nvPr/>
        </p:nvSpPr>
        <p:spPr bwMode="auto">
          <a:xfrm>
            <a:off x="4656138" y="35226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2794" name="Text Box 90"/>
          <p:cNvSpPr txBox="1">
            <a:spLocks noChangeArrowheads="1"/>
          </p:cNvSpPr>
          <p:nvPr/>
        </p:nvSpPr>
        <p:spPr bwMode="auto">
          <a:xfrm>
            <a:off x="1998663" y="1298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2795" name="Oval 91"/>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96" name="Oval 92"/>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97" name="Oval 93"/>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98" name="Oval 94"/>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799" name="Oval 95"/>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00" name="Oval 96"/>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01" name="Oval 97"/>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02" name="Oval 98"/>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03" name="Oval 99"/>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04" name="Oval 100"/>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05" name="Oval 101"/>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06" name="Oval 102"/>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07" name="Oval 103"/>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08" name="Oval 104"/>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09" name="Oval 105"/>
          <p:cNvSpPr>
            <a:spLocks noChangeArrowheads="1"/>
          </p:cNvSpPr>
          <p:nvPr/>
        </p:nvSpPr>
        <p:spPr bwMode="auto">
          <a:xfrm rot="16643075">
            <a:off x="2708276" y="2582862"/>
            <a:ext cx="785812"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10" name="Oval 106"/>
          <p:cNvSpPr>
            <a:spLocks noChangeArrowheads="1"/>
          </p:cNvSpPr>
          <p:nvPr/>
        </p:nvSpPr>
        <p:spPr bwMode="auto">
          <a:xfrm rot="-8360977">
            <a:off x="2671763" y="25923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11" name="Oval 107"/>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12" name="Oval 108"/>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13" name="Text Box 109"/>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2814" name="Text Box 110"/>
          <p:cNvSpPr txBox="1">
            <a:spLocks noChangeArrowheads="1"/>
          </p:cNvSpPr>
          <p:nvPr/>
        </p:nvSpPr>
        <p:spPr bwMode="auto">
          <a:xfrm>
            <a:off x="3187700" y="55102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2815" name="Text Box 111"/>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2816" name="Text Box 112"/>
          <p:cNvSpPr txBox="1">
            <a:spLocks noChangeArrowheads="1"/>
          </p:cNvSpPr>
          <p:nvPr/>
        </p:nvSpPr>
        <p:spPr bwMode="auto">
          <a:xfrm>
            <a:off x="2970213" y="25209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2817" name="Text Box 113"/>
          <p:cNvSpPr txBox="1">
            <a:spLocks noChangeArrowheads="1"/>
          </p:cNvSpPr>
          <p:nvPr/>
        </p:nvSpPr>
        <p:spPr bwMode="auto">
          <a:xfrm>
            <a:off x="4224338" y="31670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2818" name="Text Box 114"/>
          <p:cNvSpPr txBox="1">
            <a:spLocks noChangeArrowheads="1"/>
          </p:cNvSpPr>
          <p:nvPr/>
        </p:nvSpPr>
        <p:spPr bwMode="auto">
          <a:xfrm>
            <a:off x="7542213" y="4016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2819" name="Text Box 115"/>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2820" name="Text Box 116"/>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2821" name="Text Box 117"/>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72822" name="Group 118"/>
          <p:cNvGrpSpPr>
            <a:grpSpLocks/>
          </p:cNvGrpSpPr>
          <p:nvPr/>
        </p:nvGrpSpPr>
        <p:grpSpPr bwMode="auto">
          <a:xfrm rot="-3226531">
            <a:off x="6176963" y="5314950"/>
            <a:ext cx="858837" cy="785813"/>
            <a:chOff x="1751" y="1135"/>
            <a:chExt cx="2232" cy="2232"/>
          </a:xfrm>
        </p:grpSpPr>
        <p:sp>
          <p:nvSpPr>
            <p:cNvPr id="72823" name="Oval 11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24" name="Oval 12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25" name="Oval 12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26" name="Oval 12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2827" name="Text Box 123"/>
          <p:cNvSpPr txBox="1">
            <a:spLocks noChangeArrowheads="1"/>
          </p:cNvSpPr>
          <p:nvPr/>
        </p:nvSpPr>
        <p:spPr bwMode="auto">
          <a:xfrm>
            <a:off x="3081338" y="29083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72828" name="Group 124"/>
          <p:cNvGrpSpPr>
            <a:grpSpLocks/>
          </p:cNvGrpSpPr>
          <p:nvPr/>
        </p:nvGrpSpPr>
        <p:grpSpPr bwMode="auto">
          <a:xfrm>
            <a:off x="4411663" y="3959225"/>
            <a:ext cx="858837" cy="785813"/>
            <a:chOff x="2779" y="2494"/>
            <a:chExt cx="541" cy="495"/>
          </a:xfrm>
        </p:grpSpPr>
        <p:sp>
          <p:nvSpPr>
            <p:cNvPr id="72829" name="Oval 125"/>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30" name="Oval 126"/>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31" name="Oval 127"/>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2832" name="Text Box 128"/>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2340723338"/>
      </p:ext>
    </p:extLst>
  </p:cSld>
  <p:clrMapOvr>
    <a:masterClrMapping/>
  </p:clrMapOvr>
  <p:transition spd="slow">
    <p:wipe dir="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2" descr="cloud_chamb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1" name="Rectangle 3"/>
          <p:cNvSpPr>
            <a:spLocks noGrp="1" noChangeArrowheads="1"/>
          </p:cNvSpPr>
          <p:nvPr>
            <p:ph type="title"/>
          </p:nvPr>
        </p:nvSpPr>
        <p:spPr>
          <a:xfrm>
            <a:off x="457200" y="0"/>
            <a:ext cx="8229600" cy="1143000"/>
          </a:xfrm>
        </p:spPr>
        <p:txBody>
          <a:bodyPr/>
          <a:lstStyle/>
          <a:p>
            <a:r>
              <a:rPr lang="en-US" altLang="en-US">
                <a:solidFill>
                  <a:schemeClr val="bg1"/>
                </a:solidFill>
              </a:rPr>
              <a:t>Ionization track</a:t>
            </a:r>
          </a:p>
        </p:txBody>
      </p:sp>
    </p:spTree>
    <p:extLst>
      <p:ext uri="{BB962C8B-B14F-4D97-AF65-F5344CB8AC3E}">
        <p14:creationId xmlns:p14="http://schemas.microsoft.com/office/powerpoint/2010/main" val="2451098684"/>
      </p:ext>
    </p:extLst>
  </p:cSld>
  <p:clrMapOvr>
    <a:masterClrMapping/>
  </p:clrMapOvr>
  <p:transition spd="slow"/>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p:txBody>
          <a:bodyPr/>
          <a:lstStyle/>
          <a:p>
            <a:r>
              <a:rPr lang="en-US" altLang="en-US"/>
              <a:t>Ionization track</a:t>
            </a:r>
          </a:p>
        </p:txBody>
      </p:sp>
      <p:grpSp>
        <p:nvGrpSpPr>
          <p:cNvPr id="74755" name="Group 3"/>
          <p:cNvGrpSpPr>
            <a:grpSpLocks/>
          </p:cNvGrpSpPr>
          <p:nvPr/>
        </p:nvGrpSpPr>
        <p:grpSpPr bwMode="auto">
          <a:xfrm>
            <a:off x="431800" y="-433388"/>
            <a:ext cx="588963" cy="4778376"/>
            <a:chOff x="272" y="-273"/>
            <a:chExt cx="371" cy="3010"/>
          </a:xfrm>
        </p:grpSpPr>
        <p:grpSp>
          <p:nvGrpSpPr>
            <p:cNvPr id="74756" name="Group 4"/>
            <p:cNvGrpSpPr>
              <a:grpSpLocks/>
            </p:cNvGrpSpPr>
            <p:nvPr/>
          </p:nvGrpSpPr>
          <p:grpSpPr bwMode="auto">
            <a:xfrm rot="5400000">
              <a:off x="272" y="-273"/>
              <a:ext cx="370" cy="369"/>
              <a:chOff x="362" y="2318"/>
              <a:chExt cx="370" cy="369"/>
            </a:xfrm>
          </p:grpSpPr>
          <p:sp>
            <p:nvSpPr>
              <p:cNvPr id="74757" name="Freeform 5"/>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4758" name="Freeform 6"/>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74759" name="Group 7"/>
            <p:cNvGrpSpPr>
              <a:grpSpLocks/>
            </p:cNvGrpSpPr>
            <p:nvPr/>
          </p:nvGrpSpPr>
          <p:grpSpPr bwMode="auto">
            <a:xfrm rot="5400000">
              <a:off x="272" y="95"/>
              <a:ext cx="370" cy="369"/>
              <a:chOff x="362" y="2318"/>
              <a:chExt cx="370" cy="369"/>
            </a:xfrm>
          </p:grpSpPr>
          <p:sp>
            <p:nvSpPr>
              <p:cNvPr id="74760" name="Freeform 8"/>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4761" name="Freeform 9"/>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74762" name="Group 10"/>
            <p:cNvGrpSpPr>
              <a:grpSpLocks/>
            </p:cNvGrpSpPr>
            <p:nvPr/>
          </p:nvGrpSpPr>
          <p:grpSpPr bwMode="auto">
            <a:xfrm rot="5400000">
              <a:off x="273" y="463"/>
              <a:ext cx="370" cy="369"/>
              <a:chOff x="362" y="2318"/>
              <a:chExt cx="370" cy="369"/>
            </a:xfrm>
          </p:grpSpPr>
          <p:sp>
            <p:nvSpPr>
              <p:cNvPr id="74763" name="Freeform 11"/>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4764" name="Freeform 12"/>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74765" name="Group 13"/>
            <p:cNvGrpSpPr>
              <a:grpSpLocks/>
            </p:cNvGrpSpPr>
            <p:nvPr/>
          </p:nvGrpSpPr>
          <p:grpSpPr bwMode="auto">
            <a:xfrm rot="5400000">
              <a:off x="273" y="831"/>
              <a:ext cx="370" cy="369"/>
              <a:chOff x="362" y="2318"/>
              <a:chExt cx="370" cy="369"/>
            </a:xfrm>
          </p:grpSpPr>
          <p:sp>
            <p:nvSpPr>
              <p:cNvPr id="74766" name="Freeform 14"/>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4767" name="Freeform 15"/>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74768" name="Group 16"/>
            <p:cNvGrpSpPr>
              <a:grpSpLocks/>
            </p:cNvGrpSpPr>
            <p:nvPr/>
          </p:nvGrpSpPr>
          <p:grpSpPr bwMode="auto">
            <a:xfrm rot="5400000">
              <a:off x="273" y="1199"/>
              <a:ext cx="370" cy="369"/>
              <a:chOff x="362" y="2318"/>
              <a:chExt cx="370" cy="369"/>
            </a:xfrm>
          </p:grpSpPr>
          <p:sp>
            <p:nvSpPr>
              <p:cNvPr id="74769" name="Freeform 17"/>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4770" name="Freeform 18"/>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74771" name="Group 19"/>
            <p:cNvGrpSpPr>
              <a:grpSpLocks/>
            </p:cNvGrpSpPr>
            <p:nvPr/>
          </p:nvGrpSpPr>
          <p:grpSpPr bwMode="auto">
            <a:xfrm rot="5400000">
              <a:off x="273" y="1567"/>
              <a:ext cx="370" cy="369"/>
              <a:chOff x="362" y="2318"/>
              <a:chExt cx="370" cy="369"/>
            </a:xfrm>
          </p:grpSpPr>
          <p:sp>
            <p:nvSpPr>
              <p:cNvPr id="74772" name="Freeform 20"/>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4773" name="Freeform 21"/>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74774" name="Group 22"/>
            <p:cNvGrpSpPr>
              <a:grpSpLocks/>
            </p:cNvGrpSpPr>
            <p:nvPr/>
          </p:nvGrpSpPr>
          <p:grpSpPr bwMode="auto">
            <a:xfrm rot="5400000">
              <a:off x="273" y="1935"/>
              <a:ext cx="370" cy="369"/>
              <a:chOff x="362" y="2318"/>
              <a:chExt cx="370" cy="369"/>
            </a:xfrm>
          </p:grpSpPr>
          <p:sp>
            <p:nvSpPr>
              <p:cNvPr id="74775" name="Freeform 23"/>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4776" name="Freeform 24"/>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sp>
          <p:nvSpPr>
            <p:cNvPr id="74777" name="Freeform 25"/>
            <p:cNvSpPr>
              <a:spLocks/>
            </p:cNvSpPr>
            <p:nvPr/>
          </p:nvSpPr>
          <p:spPr bwMode="auto">
            <a:xfrm rot="5400000">
              <a:off x="275" y="2302"/>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4778" name="Freeform 26"/>
            <p:cNvSpPr>
              <a:spLocks/>
            </p:cNvSpPr>
            <p:nvPr/>
          </p:nvSpPr>
          <p:spPr bwMode="auto">
            <a:xfrm rot="16200000">
              <a:off x="456" y="2487"/>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74779" name="Rectangle 27"/>
            <p:cNvSpPr>
              <a:spLocks noChangeArrowheads="1"/>
            </p:cNvSpPr>
            <p:nvPr/>
          </p:nvSpPr>
          <p:spPr bwMode="auto">
            <a:xfrm rot="5400000">
              <a:off x="442" y="2542"/>
              <a:ext cx="155" cy="23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4780" name="Line 28"/>
          <p:cNvSpPr>
            <a:spLocks noChangeShapeType="1"/>
          </p:cNvSpPr>
          <p:nvPr/>
        </p:nvSpPr>
        <p:spPr bwMode="auto">
          <a:xfrm flipV="1">
            <a:off x="4659313" y="3641725"/>
            <a:ext cx="1712912" cy="479425"/>
          </a:xfrm>
          <a:prstGeom prst="line">
            <a:avLst/>
          </a:prstGeom>
          <a:noFill/>
          <a:ln w="952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81" name="Line 29"/>
          <p:cNvSpPr>
            <a:spLocks noChangeShapeType="1"/>
          </p:cNvSpPr>
          <p:nvPr/>
        </p:nvSpPr>
        <p:spPr bwMode="auto">
          <a:xfrm>
            <a:off x="863600" y="4129088"/>
            <a:ext cx="3773488" cy="0"/>
          </a:xfrm>
          <a:prstGeom prst="line">
            <a:avLst/>
          </a:prstGeom>
          <a:noFill/>
          <a:ln w="635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82" name="Line 30"/>
          <p:cNvSpPr>
            <a:spLocks noChangeShapeType="1"/>
          </p:cNvSpPr>
          <p:nvPr/>
        </p:nvSpPr>
        <p:spPr bwMode="auto">
          <a:xfrm flipV="1">
            <a:off x="6392863" y="2879725"/>
            <a:ext cx="1176337" cy="739775"/>
          </a:xfrm>
          <a:prstGeom prst="line">
            <a:avLst/>
          </a:prstGeom>
          <a:noFill/>
          <a:ln w="952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83" name="Line 31"/>
          <p:cNvSpPr>
            <a:spLocks noChangeShapeType="1"/>
          </p:cNvSpPr>
          <p:nvPr/>
        </p:nvSpPr>
        <p:spPr bwMode="auto">
          <a:xfrm>
            <a:off x="7591425" y="2914650"/>
            <a:ext cx="942975" cy="319088"/>
          </a:xfrm>
          <a:prstGeom prst="line">
            <a:avLst/>
          </a:prstGeom>
          <a:noFill/>
          <a:ln w="127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84" name="Line 32"/>
          <p:cNvSpPr>
            <a:spLocks noChangeShapeType="1"/>
          </p:cNvSpPr>
          <p:nvPr/>
        </p:nvSpPr>
        <p:spPr bwMode="auto">
          <a:xfrm>
            <a:off x="4652963" y="4135438"/>
            <a:ext cx="73025" cy="260350"/>
          </a:xfrm>
          <a:prstGeom prst="line">
            <a:avLst/>
          </a:prstGeom>
          <a:noFill/>
          <a:ln w="2857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85" name="Line 33"/>
          <p:cNvSpPr>
            <a:spLocks noChangeShapeType="1"/>
          </p:cNvSpPr>
          <p:nvPr/>
        </p:nvSpPr>
        <p:spPr bwMode="auto">
          <a:xfrm flipV="1">
            <a:off x="7583488" y="2686050"/>
            <a:ext cx="28575" cy="2190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86" name="Line 34"/>
          <p:cNvSpPr>
            <a:spLocks noChangeShapeType="1"/>
          </p:cNvSpPr>
          <p:nvPr/>
        </p:nvSpPr>
        <p:spPr bwMode="auto">
          <a:xfrm>
            <a:off x="6372225" y="3648075"/>
            <a:ext cx="144463" cy="244475"/>
          </a:xfrm>
          <a:prstGeom prst="line">
            <a:avLst/>
          </a:prstGeom>
          <a:noFill/>
          <a:ln w="2857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87" name="Line 35"/>
          <p:cNvSpPr>
            <a:spLocks noChangeShapeType="1"/>
          </p:cNvSpPr>
          <p:nvPr/>
        </p:nvSpPr>
        <p:spPr bwMode="auto">
          <a:xfrm>
            <a:off x="8505825" y="3228975"/>
            <a:ext cx="73025" cy="1714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88" name="Line 36"/>
          <p:cNvSpPr>
            <a:spLocks noChangeShapeType="1"/>
          </p:cNvSpPr>
          <p:nvPr/>
        </p:nvSpPr>
        <p:spPr bwMode="auto">
          <a:xfrm>
            <a:off x="6496050" y="3886200"/>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89" name="Line 37"/>
          <p:cNvSpPr>
            <a:spLocks noChangeShapeType="1"/>
          </p:cNvSpPr>
          <p:nvPr/>
        </p:nvSpPr>
        <p:spPr bwMode="auto">
          <a:xfrm>
            <a:off x="6648450" y="4038600"/>
            <a:ext cx="211138" cy="63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90" name="Line 38"/>
          <p:cNvSpPr>
            <a:spLocks noChangeShapeType="1"/>
          </p:cNvSpPr>
          <p:nvPr/>
        </p:nvSpPr>
        <p:spPr bwMode="auto">
          <a:xfrm flipH="1">
            <a:off x="6592888" y="4048125"/>
            <a:ext cx="65087" cy="18732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91" name="Line 39"/>
          <p:cNvSpPr>
            <a:spLocks noChangeShapeType="1"/>
          </p:cNvSpPr>
          <p:nvPr/>
        </p:nvSpPr>
        <p:spPr bwMode="auto">
          <a:xfrm>
            <a:off x="6610350" y="4257675"/>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92" name="Line 40"/>
          <p:cNvSpPr>
            <a:spLocks noChangeShapeType="1"/>
          </p:cNvSpPr>
          <p:nvPr/>
        </p:nvSpPr>
        <p:spPr bwMode="auto">
          <a:xfrm flipH="1">
            <a:off x="6364288" y="3886200"/>
            <a:ext cx="131762" cy="1682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93" name="Line 41"/>
          <p:cNvSpPr>
            <a:spLocks noChangeShapeType="1"/>
          </p:cNvSpPr>
          <p:nvPr/>
        </p:nvSpPr>
        <p:spPr bwMode="auto">
          <a:xfrm>
            <a:off x="6848475" y="4057650"/>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94" name="Line 42"/>
          <p:cNvSpPr>
            <a:spLocks noChangeShapeType="1"/>
          </p:cNvSpPr>
          <p:nvPr/>
        </p:nvSpPr>
        <p:spPr bwMode="auto">
          <a:xfrm flipV="1">
            <a:off x="6858000" y="3959225"/>
            <a:ext cx="144463" cy="889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95" name="Line 43"/>
          <p:cNvSpPr>
            <a:spLocks noChangeShapeType="1"/>
          </p:cNvSpPr>
          <p:nvPr/>
        </p:nvSpPr>
        <p:spPr bwMode="auto">
          <a:xfrm>
            <a:off x="6372225" y="4048125"/>
            <a:ext cx="106363" cy="1778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96" name="Line 44"/>
          <p:cNvSpPr>
            <a:spLocks noChangeShapeType="1"/>
          </p:cNvSpPr>
          <p:nvPr/>
        </p:nvSpPr>
        <p:spPr bwMode="auto">
          <a:xfrm flipH="1">
            <a:off x="6259513" y="4057650"/>
            <a:ext cx="103187"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797" name="Line 45"/>
          <p:cNvSpPr>
            <a:spLocks noChangeShapeType="1"/>
          </p:cNvSpPr>
          <p:nvPr/>
        </p:nvSpPr>
        <p:spPr bwMode="auto">
          <a:xfrm flipH="1">
            <a:off x="6488113" y="4248150"/>
            <a:ext cx="103187"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nvGrpSpPr>
          <p:cNvPr id="74798" name="Group 46"/>
          <p:cNvGrpSpPr>
            <a:grpSpLocks/>
          </p:cNvGrpSpPr>
          <p:nvPr/>
        </p:nvGrpSpPr>
        <p:grpSpPr bwMode="auto">
          <a:xfrm rot="20370108" flipH="1">
            <a:off x="4278313" y="4410075"/>
            <a:ext cx="762000" cy="530225"/>
            <a:chOff x="2827" y="2760"/>
            <a:chExt cx="480" cy="334"/>
          </a:xfrm>
        </p:grpSpPr>
        <p:sp>
          <p:nvSpPr>
            <p:cNvPr id="74799" name="Line 47"/>
            <p:cNvSpPr>
              <a:spLocks noChangeShapeType="1"/>
            </p:cNvSpPr>
            <p:nvPr/>
          </p:nvSpPr>
          <p:spPr bwMode="auto">
            <a:xfrm>
              <a:off x="2976" y="2760"/>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00" name="Line 48"/>
            <p:cNvSpPr>
              <a:spLocks noChangeShapeType="1"/>
            </p:cNvSpPr>
            <p:nvPr/>
          </p:nvSpPr>
          <p:spPr bwMode="auto">
            <a:xfrm>
              <a:off x="3072" y="2856"/>
              <a:ext cx="133" cy="4"/>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01" name="Line 49"/>
            <p:cNvSpPr>
              <a:spLocks noChangeShapeType="1"/>
            </p:cNvSpPr>
            <p:nvPr/>
          </p:nvSpPr>
          <p:spPr bwMode="auto">
            <a:xfrm flipH="1">
              <a:off x="3037" y="2862"/>
              <a:ext cx="41" cy="11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02" name="Line 50"/>
            <p:cNvSpPr>
              <a:spLocks noChangeShapeType="1"/>
            </p:cNvSpPr>
            <p:nvPr/>
          </p:nvSpPr>
          <p:spPr bwMode="auto">
            <a:xfrm>
              <a:off x="3048" y="2994"/>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03" name="Line 51"/>
            <p:cNvSpPr>
              <a:spLocks noChangeShapeType="1"/>
            </p:cNvSpPr>
            <p:nvPr/>
          </p:nvSpPr>
          <p:spPr bwMode="auto">
            <a:xfrm flipH="1">
              <a:off x="2893" y="2760"/>
              <a:ext cx="83" cy="10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04" name="Line 52"/>
            <p:cNvSpPr>
              <a:spLocks noChangeShapeType="1"/>
            </p:cNvSpPr>
            <p:nvPr/>
          </p:nvSpPr>
          <p:spPr bwMode="auto">
            <a:xfrm>
              <a:off x="3198" y="2868"/>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05" name="Line 53"/>
            <p:cNvSpPr>
              <a:spLocks noChangeShapeType="1"/>
            </p:cNvSpPr>
            <p:nvPr/>
          </p:nvSpPr>
          <p:spPr bwMode="auto">
            <a:xfrm flipV="1">
              <a:off x="3204" y="2806"/>
              <a:ext cx="91" cy="5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06" name="Line 54"/>
            <p:cNvSpPr>
              <a:spLocks noChangeShapeType="1"/>
            </p:cNvSpPr>
            <p:nvPr/>
          </p:nvSpPr>
          <p:spPr bwMode="auto">
            <a:xfrm>
              <a:off x="2898" y="2862"/>
              <a:ext cx="67" cy="1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07" name="Line 55"/>
            <p:cNvSpPr>
              <a:spLocks noChangeShapeType="1"/>
            </p:cNvSpPr>
            <p:nvPr/>
          </p:nvSpPr>
          <p:spPr bwMode="auto">
            <a:xfrm flipH="1">
              <a:off x="2827" y="2868"/>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08" name="Line 56"/>
            <p:cNvSpPr>
              <a:spLocks noChangeShapeType="1"/>
            </p:cNvSpPr>
            <p:nvPr/>
          </p:nvSpPr>
          <p:spPr bwMode="auto">
            <a:xfrm flipH="1">
              <a:off x="2971" y="2988"/>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sp>
        <p:nvSpPr>
          <p:cNvPr id="74809" name="Line 57"/>
          <p:cNvSpPr>
            <a:spLocks noChangeShapeType="1"/>
          </p:cNvSpPr>
          <p:nvPr/>
        </p:nvSpPr>
        <p:spPr bwMode="auto">
          <a:xfrm rot="11948588" flipH="1">
            <a:off x="7635875" y="2570163"/>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10" name="Line 58"/>
          <p:cNvSpPr>
            <a:spLocks noChangeShapeType="1"/>
          </p:cNvSpPr>
          <p:nvPr/>
        </p:nvSpPr>
        <p:spPr bwMode="auto">
          <a:xfrm rot="11948588" flipH="1">
            <a:off x="7804150" y="2630488"/>
            <a:ext cx="211138" cy="63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11" name="Line 59"/>
          <p:cNvSpPr>
            <a:spLocks noChangeShapeType="1"/>
          </p:cNvSpPr>
          <p:nvPr/>
        </p:nvSpPr>
        <p:spPr bwMode="auto">
          <a:xfrm rot="11948588">
            <a:off x="7788275" y="2403475"/>
            <a:ext cx="65088" cy="18732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12" name="Line 60"/>
          <p:cNvSpPr>
            <a:spLocks noChangeShapeType="1"/>
          </p:cNvSpPr>
          <p:nvPr/>
        </p:nvSpPr>
        <p:spPr bwMode="auto">
          <a:xfrm rot="11948588" flipH="1">
            <a:off x="7866063" y="2255838"/>
            <a:ext cx="173037"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13" name="Line 61"/>
          <p:cNvSpPr>
            <a:spLocks noChangeShapeType="1"/>
          </p:cNvSpPr>
          <p:nvPr/>
        </p:nvSpPr>
        <p:spPr bwMode="auto">
          <a:xfrm rot="11948588">
            <a:off x="7513638" y="2511425"/>
            <a:ext cx="131762" cy="1682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14" name="Line 62"/>
          <p:cNvSpPr>
            <a:spLocks noChangeShapeType="1"/>
          </p:cNvSpPr>
          <p:nvPr/>
        </p:nvSpPr>
        <p:spPr bwMode="auto">
          <a:xfrm rot="11948588" flipH="1">
            <a:off x="8024813" y="2524125"/>
            <a:ext cx="173037"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15" name="Line 63"/>
          <p:cNvSpPr>
            <a:spLocks noChangeShapeType="1"/>
          </p:cNvSpPr>
          <p:nvPr/>
        </p:nvSpPr>
        <p:spPr bwMode="auto">
          <a:xfrm rot="11948588" flipH="1" flipV="1">
            <a:off x="7991475" y="2682875"/>
            <a:ext cx="144463" cy="889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16" name="Line 64"/>
          <p:cNvSpPr>
            <a:spLocks noChangeShapeType="1"/>
          </p:cNvSpPr>
          <p:nvPr/>
        </p:nvSpPr>
        <p:spPr bwMode="auto">
          <a:xfrm rot="11948588" flipH="1">
            <a:off x="7577138" y="2346325"/>
            <a:ext cx="106362" cy="1778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17" name="Line 65"/>
          <p:cNvSpPr>
            <a:spLocks noChangeShapeType="1"/>
          </p:cNvSpPr>
          <p:nvPr/>
        </p:nvSpPr>
        <p:spPr bwMode="auto">
          <a:xfrm rot="11948588">
            <a:off x="7467600" y="2336800"/>
            <a:ext cx="103188"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18" name="Line 66"/>
          <p:cNvSpPr>
            <a:spLocks noChangeShapeType="1"/>
          </p:cNvSpPr>
          <p:nvPr/>
        </p:nvSpPr>
        <p:spPr bwMode="auto">
          <a:xfrm rot="11948588">
            <a:off x="7745413" y="2232025"/>
            <a:ext cx="103187"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19" name="Line 67"/>
          <p:cNvSpPr>
            <a:spLocks noChangeShapeType="1"/>
          </p:cNvSpPr>
          <p:nvPr/>
        </p:nvSpPr>
        <p:spPr bwMode="auto">
          <a:xfrm rot="20310282" flipH="1">
            <a:off x="8424863" y="3419475"/>
            <a:ext cx="173037"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20" name="Line 68"/>
          <p:cNvSpPr>
            <a:spLocks noChangeShapeType="1"/>
          </p:cNvSpPr>
          <p:nvPr/>
        </p:nvSpPr>
        <p:spPr bwMode="auto">
          <a:xfrm rot="20310282" flipH="1">
            <a:off x="8361363" y="3611563"/>
            <a:ext cx="147637" cy="153987"/>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21" name="Line 69"/>
          <p:cNvSpPr>
            <a:spLocks noChangeShapeType="1"/>
          </p:cNvSpPr>
          <p:nvPr/>
        </p:nvSpPr>
        <p:spPr bwMode="auto">
          <a:xfrm rot="-1289718">
            <a:off x="8504238" y="3584575"/>
            <a:ext cx="65087" cy="18732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22" name="Line 70"/>
          <p:cNvSpPr>
            <a:spLocks noChangeShapeType="1"/>
          </p:cNvSpPr>
          <p:nvPr/>
        </p:nvSpPr>
        <p:spPr bwMode="auto">
          <a:xfrm rot="-1289718">
            <a:off x="8624888" y="3771900"/>
            <a:ext cx="12700" cy="1793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23" name="Line 71"/>
          <p:cNvSpPr>
            <a:spLocks noChangeShapeType="1"/>
          </p:cNvSpPr>
          <p:nvPr/>
        </p:nvSpPr>
        <p:spPr bwMode="auto">
          <a:xfrm rot="-1289718">
            <a:off x="8588375" y="3363913"/>
            <a:ext cx="131763" cy="1682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24" name="Line 72"/>
          <p:cNvSpPr>
            <a:spLocks noChangeShapeType="1"/>
          </p:cNvSpPr>
          <p:nvPr/>
        </p:nvSpPr>
        <p:spPr bwMode="auto">
          <a:xfrm rot="20310282" flipH="1">
            <a:off x="8181975" y="3827463"/>
            <a:ext cx="231775" cy="238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25" name="Line 73"/>
          <p:cNvSpPr>
            <a:spLocks noChangeShapeType="1"/>
          </p:cNvSpPr>
          <p:nvPr/>
        </p:nvSpPr>
        <p:spPr bwMode="auto">
          <a:xfrm rot="-1289718" flipH="1" flipV="1">
            <a:off x="8147050" y="3598863"/>
            <a:ext cx="222250" cy="2016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26" name="Line 74"/>
          <p:cNvSpPr>
            <a:spLocks noChangeShapeType="1"/>
          </p:cNvSpPr>
          <p:nvPr/>
        </p:nvSpPr>
        <p:spPr bwMode="auto">
          <a:xfrm rot="-1289718">
            <a:off x="8778875" y="3484563"/>
            <a:ext cx="25400" cy="2286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27" name="Line 75"/>
          <p:cNvSpPr>
            <a:spLocks noChangeShapeType="1"/>
          </p:cNvSpPr>
          <p:nvPr/>
        </p:nvSpPr>
        <p:spPr bwMode="auto">
          <a:xfrm rot="20310282" flipV="1">
            <a:off x="8743950" y="3470275"/>
            <a:ext cx="158750" cy="31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74828" name="Line 76"/>
          <p:cNvSpPr>
            <a:spLocks noChangeShapeType="1"/>
          </p:cNvSpPr>
          <p:nvPr/>
        </p:nvSpPr>
        <p:spPr bwMode="auto">
          <a:xfrm rot="20310282" flipV="1">
            <a:off x="8601075" y="3736975"/>
            <a:ext cx="128588" cy="4763"/>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Tree>
    <p:extLst>
      <p:ext uri="{BB962C8B-B14F-4D97-AF65-F5344CB8AC3E}">
        <p14:creationId xmlns:p14="http://schemas.microsoft.com/office/powerpoint/2010/main" val="725618640"/>
      </p:ext>
    </p:extLst>
  </p:cSld>
  <p:clrMapOvr>
    <a:masterClrMapping/>
  </p:clrMapOvr>
  <p:transition spd="slow"/>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title"/>
          </p:nvPr>
        </p:nvSpPr>
        <p:spPr/>
        <p:txBody>
          <a:bodyPr/>
          <a:lstStyle/>
          <a:p>
            <a:r>
              <a:rPr lang="en-US" altLang="en-US"/>
              <a:t>Ionization track</a:t>
            </a:r>
          </a:p>
        </p:txBody>
      </p:sp>
      <p:grpSp>
        <p:nvGrpSpPr>
          <p:cNvPr id="219139" name="Group 3"/>
          <p:cNvGrpSpPr>
            <a:grpSpLocks/>
          </p:cNvGrpSpPr>
          <p:nvPr/>
        </p:nvGrpSpPr>
        <p:grpSpPr bwMode="auto">
          <a:xfrm>
            <a:off x="431800" y="-433388"/>
            <a:ext cx="588963" cy="4778376"/>
            <a:chOff x="272" y="-273"/>
            <a:chExt cx="371" cy="3010"/>
          </a:xfrm>
        </p:grpSpPr>
        <p:grpSp>
          <p:nvGrpSpPr>
            <p:cNvPr id="219140" name="Group 4"/>
            <p:cNvGrpSpPr>
              <a:grpSpLocks/>
            </p:cNvGrpSpPr>
            <p:nvPr/>
          </p:nvGrpSpPr>
          <p:grpSpPr bwMode="auto">
            <a:xfrm rot="5400000">
              <a:off x="272" y="-273"/>
              <a:ext cx="370" cy="369"/>
              <a:chOff x="362" y="2318"/>
              <a:chExt cx="370" cy="369"/>
            </a:xfrm>
          </p:grpSpPr>
          <p:sp>
            <p:nvSpPr>
              <p:cNvPr id="219141" name="Freeform 5"/>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19142" name="Freeform 6"/>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219143" name="Group 7"/>
            <p:cNvGrpSpPr>
              <a:grpSpLocks/>
            </p:cNvGrpSpPr>
            <p:nvPr/>
          </p:nvGrpSpPr>
          <p:grpSpPr bwMode="auto">
            <a:xfrm rot="5400000">
              <a:off x="272" y="95"/>
              <a:ext cx="370" cy="369"/>
              <a:chOff x="362" y="2318"/>
              <a:chExt cx="370" cy="369"/>
            </a:xfrm>
          </p:grpSpPr>
          <p:sp>
            <p:nvSpPr>
              <p:cNvPr id="219144" name="Freeform 8"/>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19145" name="Freeform 9"/>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219146" name="Group 10"/>
            <p:cNvGrpSpPr>
              <a:grpSpLocks/>
            </p:cNvGrpSpPr>
            <p:nvPr/>
          </p:nvGrpSpPr>
          <p:grpSpPr bwMode="auto">
            <a:xfrm rot="5400000">
              <a:off x="273" y="463"/>
              <a:ext cx="370" cy="369"/>
              <a:chOff x="362" y="2318"/>
              <a:chExt cx="370" cy="369"/>
            </a:xfrm>
          </p:grpSpPr>
          <p:sp>
            <p:nvSpPr>
              <p:cNvPr id="219147" name="Freeform 11"/>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19148" name="Freeform 12"/>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219149" name="Group 13"/>
            <p:cNvGrpSpPr>
              <a:grpSpLocks/>
            </p:cNvGrpSpPr>
            <p:nvPr/>
          </p:nvGrpSpPr>
          <p:grpSpPr bwMode="auto">
            <a:xfrm rot="5400000">
              <a:off x="273" y="831"/>
              <a:ext cx="370" cy="369"/>
              <a:chOff x="362" y="2318"/>
              <a:chExt cx="370" cy="369"/>
            </a:xfrm>
          </p:grpSpPr>
          <p:sp>
            <p:nvSpPr>
              <p:cNvPr id="219150" name="Freeform 14"/>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19151" name="Freeform 15"/>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219152" name="Group 16"/>
            <p:cNvGrpSpPr>
              <a:grpSpLocks/>
            </p:cNvGrpSpPr>
            <p:nvPr/>
          </p:nvGrpSpPr>
          <p:grpSpPr bwMode="auto">
            <a:xfrm rot="5400000">
              <a:off x="273" y="1199"/>
              <a:ext cx="370" cy="369"/>
              <a:chOff x="362" y="2318"/>
              <a:chExt cx="370" cy="369"/>
            </a:xfrm>
          </p:grpSpPr>
          <p:sp>
            <p:nvSpPr>
              <p:cNvPr id="219153" name="Freeform 17"/>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19154" name="Freeform 18"/>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219155" name="Group 19"/>
            <p:cNvGrpSpPr>
              <a:grpSpLocks/>
            </p:cNvGrpSpPr>
            <p:nvPr/>
          </p:nvGrpSpPr>
          <p:grpSpPr bwMode="auto">
            <a:xfrm rot="5400000">
              <a:off x="273" y="1567"/>
              <a:ext cx="370" cy="369"/>
              <a:chOff x="362" y="2318"/>
              <a:chExt cx="370" cy="369"/>
            </a:xfrm>
          </p:grpSpPr>
          <p:sp>
            <p:nvSpPr>
              <p:cNvPr id="219156" name="Freeform 20"/>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19157" name="Freeform 21"/>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219158" name="Group 22"/>
            <p:cNvGrpSpPr>
              <a:grpSpLocks/>
            </p:cNvGrpSpPr>
            <p:nvPr/>
          </p:nvGrpSpPr>
          <p:grpSpPr bwMode="auto">
            <a:xfrm rot="5400000">
              <a:off x="273" y="1935"/>
              <a:ext cx="370" cy="369"/>
              <a:chOff x="362" y="2318"/>
              <a:chExt cx="370" cy="369"/>
            </a:xfrm>
          </p:grpSpPr>
          <p:sp>
            <p:nvSpPr>
              <p:cNvPr id="219159" name="Freeform 23"/>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19160" name="Freeform 24"/>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sp>
          <p:nvSpPr>
            <p:cNvPr id="219161" name="Freeform 25"/>
            <p:cNvSpPr>
              <a:spLocks/>
            </p:cNvSpPr>
            <p:nvPr/>
          </p:nvSpPr>
          <p:spPr bwMode="auto">
            <a:xfrm rot="5400000">
              <a:off x="275" y="2302"/>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19162" name="Freeform 26"/>
            <p:cNvSpPr>
              <a:spLocks/>
            </p:cNvSpPr>
            <p:nvPr/>
          </p:nvSpPr>
          <p:spPr bwMode="auto">
            <a:xfrm rot="16200000">
              <a:off x="456" y="2487"/>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219163" name="Rectangle 27"/>
            <p:cNvSpPr>
              <a:spLocks noChangeArrowheads="1"/>
            </p:cNvSpPr>
            <p:nvPr/>
          </p:nvSpPr>
          <p:spPr bwMode="auto">
            <a:xfrm rot="5400000">
              <a:off x="442" y="2542"/>
              <a:ext cx="155" cy="23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219215" name="Group 79"/>
          <p:cNvGrpSpPr>
            <a:grpSpLocks/>
          </p:cNvGrpSpPr>
          <p:nvPr/>
        </p:nvGrpSpPr>
        <p:grpSpPr bwMode="auto">
          <a:xfrm>
            <a:off x="863600" y="2232025"/>
            <a:ext cx="8039100" cy="2708275"/>
            <a:chOff x="544" y="1406"/>
            <a:chExt cx="5064" cy="1706"/>
          </a:xfrm>
        </p:grpSpPr>
        <p:sp>
          <p:nvSpPr>
            <p:cNvPr id="219164" name="Line 28"/>
            <p:cNvSpPr>
              <a:spLocks noChangeShapeType="1"/>
            </p:cNvSpPr>
            <p:nvPr/>
          </p:nvSpPr>
          <p:spPr bwMode="auto">
            <a:xfrm flipV="1">
              <a:off x="2935" y="2294"/>
              <a:ext cx="1079" cy="302"/>
            </a:xfrm>
            <a:prstGeom prst="line">
              <a:avLst/>
            </a:prstGeom>
            <a:noFill/>
            <a:ln w="952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65" name="Line 29"/>
            <p:cNvSpPr>
              <a:spLocks noChangeShapeType="1"/>
            </p:cNvSpPr>
            <p:nvPr/>
          </p:nvSpPr>
          <p:spPr bwMode="auto">
            <a:xfrm>
              <a:off x="544" y="2601"/>
              <a:ext cx="2377" cy="0"/>
            </a:xfrm>
            <a:prstGeom prst="line">
              <a:avLst/>
            </a:prstGeom>
            <a:noFill/>
            <a:ln w="635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66" name="Line 30"/>
            <p:cNvSpPr>
              <a:spLocks noChangeShapeType="1"/>
            </p:cNvSpPr>
            <p:nvPr/>
          </p:nvSpPr>
          <p:spPr bwMode="auto">
            <a:xfrm flipV="1">
              <a:off x="4027" y="1814"/>
              <a:ext cx="741" cy="466"/>
            </a:xfrm>
            <a:prstGeom prst="line">
              <a:avLst/>
            </a:prstGeom>
            <a:noFill/>
            <a:ln w="952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67" name="Line 31"/>
            <p:cNvSpPr>
              <a:spLocks noChangeShapeType="1"/>
            </p:cNvSpPr>
            <p:nvPr/>
          </p:nvSpPr>
          <p:spPr bwMode="auto">
            <a:xfrm>
              <a:off x="4782" y="1836"/>
              <a:ext cx="594" cy="201"/>
            </a:xfrm>
            <a:prstGeom prst="line">
              <a:avLst/>
            </a:prstGeom>
            <a:noFill/>
            <a:ln w="127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68" name="Line 32"/>
            <p:cNvSpPr>
              <a:spLocks noChangeShapeType="1"/>
            </p:cNvSpPr>
            <p:nvPr/>
          </p:nvSpPr>
          <p:spPr bwMode="auto">
            <a:xfrm>
              <a:off x="2931" y="2605"/>
              <a:ext cx="46" cy="164"/>
            </a:xfrm>
            <a:prstGeom prst="line">
              <a:avLst/>
            </a:prstGeom>
            <a:noFill/>
            <a:ln w="2857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69" name="Line 33"/>
            <p:cNvSpPr>
              <a:spLocks noChangeShapeType="1"/>
            </p:cNvSpPr>
            <p:nvPr/>
          </p:nvSpPr>
          <p:spPr bwMode="auto">
            <a:xfrm flipV="1">
              <a:off x="4777" y="1692"/>
              <a:ext cx="18" cy="13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70" name="Line 34"/>
            <p:cNvSpPr>
              <a:spLocks noChangeShapeType="1"/>
            </p:cNvSpPr>
            <p:nvPr/>
          </p:nvSpPr>
          <p:spPr bwMode="auto">
            <a:xfrm>
              <a:off x="4014" y="2298"/>
              <a:ext cx="91" cy="154"/>
            </a:xfrm>
            <a:prstGeom prst="line">
              <a:avLst/>
            </a:prstGeom>
            <a:noFill/>
            <a:ln w="2857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71" name="Line 35"/>
            <p:cNvSpPr>
              <a:spLocks noChangeShapeType="1"/>
            </p:cNvSpPr>
            <p:nvPr/>
          </p:nvSpPr>
          <p:spPr bwMode="auto">
            <a:xfrm>
              <a:off x="5358" y="2034"/>
              <a:ext cx="46" cy="10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72" name="Line 36"/>
            <p:cNvSpPr>
              <a:spLocks noChangeShapeType="1"/>
            </p:cNvSpPr>
            <p:nvPr/>
          </p:nvSpPr>
          <p:spPr bwMode="auto">
            <a:xfrm>
              <a:off x="4092" y="2448"/>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73" name="Line 37"/>
            <p:cNvSpPr>
              <a:spLocks noChangeShapeType="1"/>
            </p:cNvSpPr>
            <p:nvPr/>
          </p:nvSpPr>
          <p:spPr bwMode="auto">
            <a:xfrm>
              <a:off x="4188" y="2544"/>
              <a:ext cx="133" cy="4"/>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74" name="Line 38"/>
            <p:cNvSpPr>
              <a:spLocks noChangeShapeType="1"/>
            </p:cNvSpPr>
            <p:nvPr/>
          </p:nvSpPr>
          <p:spPr bwMode="auto">
            <a:xfrm flipH="1">
              <a:off x="4153" y="2550"/>
              <a:ext cx="41" cy="11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75" name="Line 39"/>
            <p:cNvSpPr>
              <a:spLocks noChangeShapeType="1"/>
            </p:cNvSpPr>
            <p:nvPr/>
          </p:nvSpPr>
          <p:spPr bwMode="auto">
            <a:xfrm>
              <a:off x="4164" y="2682"/>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76" name="Line 40"/>
            <p:cNvSpPr>
              <a:spLocks noChangeShapeType="1"/>
            </p:cNvSpPr>
            <p:nvPr/>
          </p:nvSpPr>
          <p:spPr bwMode="auto">
            <a:xfrm flipH="1">
              <a:off x="4009" y="2448"/>
              <a:ext cx="83" cy="10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77" name="Line 41"/>
            <p:cNvSpPr>
              <a:spLocks noChangeShapeType="1"/>
            </p:cNvSpPr>
            <p:nvPr/>
          </p:nvSpPr>
          <p:spPr bwMode="auto">
            <a:xfrm>
              <a:off x="4314" y="2556"/>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78" name="Line 42"/>
            <p:cNvSpPr>
              <a:spLocks noChangeShapeType="1"/>
            </p:cNvSpPr>
            <p:nvPr/>
          </p:nvSpPr>
          <p:spPr bwMode="auto">
            <a:xfrm flipV="1">
              <a:off x="4320" y="2494"/>
              <a:ext cx="91" cy="5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79" name="Line 43"/>
            <p:cNvSpPr>
              <a:spLocks noChangeShapeType="1"/>
            </p:cNvSpPr>
            <p:nvPr/>
          </p:nvSpPr>
          <p:spPr bwMode="auto">
            <a:xfrm>
              <a:off x="4014" y="2550"/>
              <a:ext cx="67" cy="1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80" name="Line 44"/>
            <p:cNvSpPr>
              <a:spLocks noChangeShapeType="1"/>
            </p:cNvSpPr>
            <p:nvPr/>
          </p:nvSpPr>
          <p:spPr bwMode="auto">
            <a:xfrm flipH="1">
              <a:off x="3943" y="2556"/>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81" name="Line 45"/>
            <p:cNvSpPr>
              <a:spLocks noChangeShapeType="1"/>
            </p:cNvSpPr>
            <p:nvPr/>
          </p:nvSpPr>
          <p:spPr bwMode="auto">
            <a:xfrm flipH="1">
              <a:off x="4087" y="2676"/>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nvGrpSpPr>
            <p:cNvPr id="219182" name="Group 46"/>
            <p:cNvGrpSpPr>
              <a:grpSpLocks/>
            </p:cNvGrpSpPr>
            <p:nvPr/>
          </p:nvGrpSpPr>
          <p:grpSpPr bwMode="auto">
            <a:xfrm rot="20370108" flipH="1">
              <a:off x="2695" y="2778"/>
              <a:ext cx="480" cy="334"/>
              <a:chOff x="2827" y="2760"/>
              <a:chExt cx="480" cy="334"/>
            </a:xfrm>
          </p:grpSpPr>
          <p:sp>
            <p:nvSpPr>
              <p:cNvPr id="219183" name="Line 47"/>
              <p:cNvSpPr>
                <a:spLocks noChangeShapeType="1"/>
              </p:cNvSpPr>
              <p:nvPr/>
            </p:nvSpPr>
            <p:spPr bwMode="auto">
              <a:xfrm>
                <a:off x="2976" y="2760"/>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84" name="Line 48"/>
              <p:cNvSpPr>
                <a:spLocks noChangeShapeType="1"/>
              </p:cNvSpPr>
              <p:nvPr/>
            </p:nvSpPr>
            <p:spPr bwMode="auto">
              <a:xfrm>
                <a:off x="3072" y="2856"/>
                <a:ext cx="133" cy="4"/>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85" name="Line 49"/>
              <p:cNvSpPr>
                <a:spLocks noChangeShapeType="1"/>
              </p:cNvSpPr>
              <p:nvPr/>
            </p:nvSpPr>
            <p:spPr bwMode="auto">
              <a:xfrm flipH="1">
                <a:off x="3037" y="2862"/>
                <a:ext cx="41" cy="11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86" name="Line 50"/>
              <p:cNvSpPr>
                <a:spLocks noChangeShapeType="1"/>
              </p:cNvSpPr>
              <p:nvPr/>
            </p:nvSpPr>
            <p:spPr bwMode="auto">
              <a:xfrm>
                <a:off x="3048" y="2994"/>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87" name="Line 51"/>
              <p:cNvSpPr>
                <a:spLocks noChangeShapeType="1"/>
              </p:cNvSpPr>
              <p:nvPr/>
            </p:nvSpPr>
            <p:spPr bwMode="auto">
              <a:xfrm flipH="1">
                <a:off x="2893" y="2760"/>
                <a:ext cx="83" cy="10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88" name="Line 52"/>
              <p:cNvSpPr>
                <a:spLocks noChangeShapeType="1"/>
              </p:cNvSpPr>
              <p:nvPr/>
            </p:nvSpPr>
            <p:spPr bwMode="auto">
              <a:xfrm>
                <a:off x="3198" y="2868"/>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89" name="Line 53"/>
              <p:cNvSpPr>
                <a:spLocks noChangeShapeType="1"/>
              </p:cNvSpPr>
              <p:nvPr/>
            </p:nvSpPr>
            <p:spPr bwMode="auto">
              <a:xfrm flipV="1">
                <a:off x="3204" y="2806"/>
                <a:ext cx="91" cy="5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90" name="Line 54"/>
              <p:cNvSpPr>
                <a:spLocks noChangeShapeType="1"/>
              </p:cNvSpPr>
              <p:nvPr/>
            </p:nvSpPr>
            <p:spPr bwMode="auto">
              <a:xfrm>
                <a:off x="2898" y="2862"/>
                <a:ext cx="67" cy="1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91" name="Line 55"/>
              <p:cNvSpPr>
                <a:spLocks noChangeShapeType="1"/>
              </p:cNvSpPr>
              <p:nvPr/>
            </p:nvSpPr>
            <p:spPr bwMode="auto">
              <a:xfrm flipH="1">
                <a:off x="2827" y="2868"/>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92" name="Line 56"/>
              <p:cNvSpPr>
                <a:spLocks noChangeShapeType="1"/>
              </p:cNvSpPr>
              <p:nvPr/>
            </p:nvSpPr>
            <p:spPr bwMode="auto">
              <a:xfrm flipH="1">
                <a:off x="2971" y="2988"/>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sp>
          <p:nvSpPr>
            <p:cNvPr id="219193" name="Line 57"/>
            <p:cNvSpPr>
              <a:spLocks noChangeShapeType="1"/>
            </p:cNvSpPr>
            <p:nvPr/>
          </p:nvSpPr>
          <p:spPr bwMode="auto">
            <a:xfrm rot="11948588" flipH="1">
              <a:off x="4810" y="1619"/>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94" name="Line 58"/>
            <p:cNvSpPr>
              <a:spLocks noChangeShapeType="1"/>
            </p:cNvSpPr>
            <p:nvPr/>
          </p:nvSpPr>
          <p:spPr bwMode="auto">
            <a:xfrm rot="11948588" flipH="1">
              <a:off x="4916" y="1657"/>
              <a:ext cx="133" cy="4"/>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95" name="Line 59"/>
            <p:cNvSpPr>
              <a:spLocks noChangeShapeType="1"/>
            </p:cNvSpPr>
            <p:nvPr/>
          </p:nvSpPr>
          <p:spPr bwMode="auto">
            <a:xfrm rot="11948588">
              <a:off x="4906" y="1514"/>
              <a:ext cx="41" cy="11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96" name="Line 60"/>
            <p:cNvSpPr>
              <a:spLocks noChangeShapeType="1"/>
            </p:cNvSpPr>
            <p:nvPr/>
          </p:nvSpPr>
          <p:spPr bwMode="auto">
            <a:xfrm rot="11948588" flipH="1">
              <a:off x="4955" y="1421"/>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97" name="Line 61"/>
            <p:cNvSpPr>
              <a:spLocks noChangeShapeType="1"/>
            </p:cNvSpPr>
            <p:nvPr/>
          </p:nvSpPr>
          <p:spPr bwMode="auto">
            <a:xfrm rot="11948588">
              <a:off x="4733" y="1582"/>
              <a:ext cx="83" cy="10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98" name="Line 62"/>
            <p:cNvSpPr>
              <a:spLocks noChangeShapeType="1"/>
            </p:cNvSpPr>
            <p:nvPr/>
          </p:nvSpPr>
          <p:spPr bwMode="auto">
            <a:xfrm rot="11948588" flipH="1">
              <a:off x="5055" y="1590"/>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199" name="Line 63"/>
            <p:cNvSpPr>
              <a:spLocks noChangeShapeType="1"/>
            </p:cNvSpPr>
            <p:nvPr/>
          </p:nvSpPr>
          <p:spPr bwMode="auto">
            <a:xfrm rot="11948588" flipH="1" flipV="1">
              <a:off x="5034" y="1690"/>
              <a:ext cx="91" cy="5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00" name="Line 64"/>
            <p:cNvSpPr>
              <a:spLocks noChangeShapeType="1"/>
            </p:cNvSpPr>
            <p:nvPr/>
          </p:nvSpPr>
          <p:spPr bwMode="auto">
            <a:xfrm rot="11948588" flipH="1">
              <a:off x="4773" y="1478"/>
              <a:ext cx="67" cy="1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01" name="Line 65"/>
            <p:cNvSpPr>
              <a:spLocks noChangeShapeType="1"/>
            </p:cNvSpPr>
            <p:nvPr/>
          </p:nvSpPr>
          <p:spPr bwMode="auto">
            <a:xfrm rot="11948588">
              <a:off x="4704" y="1472"/>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02" name="Line 66"/>
            <p:cNvSpPr>
              <a:spLocks noChangeShapeType="1"/>
            </p:cNvSpPr>
            <p:nvPr/>
          </p:nvSpPr>
          <p:spPr bwMode="auto">
            <a:xfrm rot="11948588">
              <a:off x="4879" y="1406"/>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03" name="Line 67"/>
            <p:cNvSpPr>
              <a:spLocks noChangeShapeType="1"/>
            </p:cNvSpPr>
            <p:nvPr/>
          </p:nvSpPr>
          <p:spPr bwMode="auto">
            <a:xfrm rot="20310282" flipH="1">
              <a:off x="5307" y="2154"/>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04" name="Line 68"/>
            <p:cNvSpPr>
              <a:spLocks noChangeShapeType="1"/>
            </p:cNvSpPr>
            <p:nvPr/>
          </p:nvSpPr>
          <p:spPr bwMode="auto">
            <a:xfrm rot="20310282" flipH="1">
              <a:off x="5267" y="2275"/>
              <a:ext cx="93" cy="97"/>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05" name="Line 69"/>
            <p:cNvSpPr>
              <a:spLocks noChangeShapeType="1"/>
            </p:cNvSpPr>
            <p:nvPr/>
          </p:nvSpPr>
          <p:spPr bwMode="auto">
            <a:xfrm rot="-1289718">
              <a:off x="5357" y="2258"/>
              <a:ext cx="41" cy="11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06" name="Line 70"/>
            <p:cNvSpPr>
              <a:spLocks noChangeShapeType="1"/>
            </p:cNvSpPr>
            <p:nvPr/>
          </p:nvSpPr>
          <p:spPr bwMode="auto">
            <a:xfrm rot="-1289718">
              <a:off x="5433" y="2376"/>
              <a:ext cx="8" cy="113"/>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07" name="Line 71"/>
            <p:cNvSpPr>
              <a:spLocks noChangeShapeType="1"/>
            </p:cNvSpPr>
            <p:nvPr/>
          </p:nvSpPr>
          <p:spPr bwMode="auto">
            <a:xfrm rot="-1289718">
              <a:off x="5410" y="2119"/>
              <a:ext cx="83" cy="10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08" name="Line 72"/>
            <p:cNvSpPr>
              <a:spLocks noChangeShapeType="1"/>
            </p:cNvSpPr>
            <p:nvPr/>
          </p:nvSpPr>
          <p:spPr bwMode="auto">
            <a:xfrm rot="20310282" flipH="1">
              <a:off x="5154" y="2411"/>
              <a:ext cx="146" cy="1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09" name="Line 73"/>
            <p:cNvSpPr>
              <a:spLocks noChangeShapeType="1"/>
            </p:cNvSpPr>
            <p:nvPr/>
          </p:nvSpPr>
          <p:spPr bwMode="auto">
            <a:xfrm rot="-1289718" flipH="1" flipV="1">
              <a:off x="5132" y="2267"/>
              <a:ext cx="140" cy="127"/>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10" name="Line 74"/>
            <p:cNvSpPr>
              <a:spLocks noChangeShapeType="1"/>
            </p:cNvSpPr>
            <p:nvPr/>
          </p:nvSpPr>
          <p:spPr bwMode="auto">
            <a:xfrm rot="-1289718">
              <a:off x="5530" y="2195"/>
              <a:ext cx="16" cy="144"/>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11" name="Line 75"/>
            <p:cNvSpPr>
              <a:spLocks noChangeShapeType="1"/>
            </p:cNvSpPr>
            <p:nvPr/>
          </p:nvSpPr>
          <p:spPr bwMode="auto">
            <a:xfrm rot="20310282" flipV="1">
              <a:off x="5508" y="2186"/>
              <a:ext cx="100" cy="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219212" name="Line 76"/>
            <p:cNvSpPr>
              <a:spLocks noChangeShapeType="1"/>
            </p:cNvSpPr>
            <p:nvPr/>
          </p:nvSpPr>
          <p:spPr bwMode="auto">
            <a:xfrm rot="20310282" flipV="1">
              <a:off x="5418" y="2354"/>
              <a:ext cx="81" cy="3"/>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sp>
        <p:nvSpPr>
          <p:cNvPr id="219213" name="Text Box 77"/>
          <p:cNvSpPr txBox="1">
            <a:spLocks noChangeArrowheads="1"/>
          </p:cNvSpPr>
          <p:nvPr/>
        </p:nvSpPr>
        <p:spPr bwMode="auto">
          <a:xfrm>
            <a:off x="4032250" y="5794375"/>
            <a:ext cx="1296988"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3900">
                <a:solidFill>
                  <a:srgbClr val="000000"/>
                </a:solidFill>
                <a:latin typeface="Arial"/>
              </a:rPr>
              <a:t>3 </a:t>
            </a:r>
            <a:r>
              <a:rPr lang="el-GR" altLang="en-US" sz="3900">
                <a:solidFill>
                  <a:srgbClr val="000000"/>
                </a:solidFill>
                <a:latin typeface="Arial"/>
                <a:cs typeface="Arial" charset="0"/>
              </a:rPr>
              <a:t>μ</a:t>
            </a:r>
            <a:r>
              <a:rPr lang="en-US" altLang="en-US" sz="3900">
                <a:solidFill>
                  <a:srgbClr val="000000"/>
                </a:solidFill>
                <a:latin typeface="Arial"/>
                <a:cs typeface="Arial" charset="0"/>
              </a:rPr>
              <a:t>m</a:t>
            </a:r>
            <a:endParaRPr lang="el-GR" altLang="en-US" sz="3900">
              <a:solidFill>
                <a:srgbClr val="000000"/>
              </a:solidFill>
              <a:latin typeface="Arial"/>
              <a:cs typeface="Arial" charset="0"/>
            </a:endParaRPr>
          </a:p>
        </p:txBody>
      </p:sp>
      <p:sp>
        <p:nvSpPr>
          <p:cNvPr id="219214" name="Line 78"/>
          <p:cNvSpPr>
            <a:spLocks noChangeShapeType="1"/>
          </p:cNvSpPr>
          <p:nvPr/>
        </p:nvSpPr>
        <p:spPr bwMode="auto">
          <a:xfrm>
            <a:off x="885825" y="5732463"/>
            <a:ext cx="7488238"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Tree>
    <p:extLst>
      <p:ext uri="{BB962C8B-B14F-4D97-AF65-F5344CB8AC3E}">
        <p14:creationId xmlns:p14="http://schemas.microsoft.com/office/powerpoint/2010/main" val="2764878193"/>
      </p:ext>
    </p:extLst>
  </p:cSld>
  <p:clrMapOvr>
    <a:masterClrMapping/>
  </p:clrMapOvr>
  <p:transition spd="slow"/>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p:txBody>
          <a:bodyPr/>
          <a:lstStyle/>
          <a:p>
            <a:r>
              <a:rPr lang="en-US" altLang="en-US"/>
              <a:t>Ionization track</a:t>
            </a:r>
          </a:p>
        </p:txBody>
      </p:sp>
      <p:grpSp>
        <p:nvGrpSpPr>
          <p:cNvPr id="94211" name="Group 3"/>
          <p:cNvGrpSpPr>
            <a:grpSpLocks/>
          </p:cNvGrpSpPr>
          <p:nvPr/>
        </p:nvGrpSpPr>
        <p:grpSpPr bwMode="auto">
          <a:xfrm>
            <a:off x="431800" y="-433388"/>
            <a:ext cx="588963" cy="4778376"/>
            <a:chOff x="272" y="-273"/>
            <a:chExt cx="371" cy="3010"/>
          </a:xfrm>
        </p:grpSpPr>
        <p:grpSp>
          <p:nvGrpSpPr>
            <p:cNvPr id="94212" name="Group 4"/>
            <p:cNvGrpSpPr>
              <a:grpSpLocks/>
            </p:cNvGrpSpPr>
            <p:nvPr/>
          </p:nvGrpSpPr>
          <p:grpSpPr bwMode="auto">
            <a:xfrm rot="5400000">
              <a:off x="272" y="-273"/>
              <a:ext cx="370" cy="369"/>
              <a:chOff x="362" y="2318"/>
              <a:chExt cx="370" cy="369"/>
            </a:xfrm>
          </p:grpSpPr>
          <p:sp>
            <p:nvSpPr>
              <p:cNvPr id="94213" name="Freeform 5"/>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4214" name="Freeform 6"/>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4215" name="Group 7"/>
            <p:cNvGrpSpPr>
              <a:grpSpLocks/>
            </p:cNvGrpSpPr>
            <p:nvPr/>
          </p:nvGrpSpPr>
          <p:grpSpPr bwMode="auto">
            <a:xfrm rot="5400000">
              <a:off x="272" y="95"/>
              <a:ext cx="370" cy="369"/>
              <a:chOff x="362" y="2318"/>
              <a:chExt cx="370" cy="369"/>
            </a:xfrm>
          </p:grpSpPr>
          <p:sp>
            <p:nvSpPr>
              <p:cNvPr id="94216" name="Freeform 8"/>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4217" name="Freeform 9"/>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4218" name="Group 10"/>
            <p:cNvGrpSpPr>
              <a:grpSpLocks/>
            </p:cNvGrpSpPr>
            <p:nvPr/>
          </p:nvGrpSpPr>
          <p:grpSpPr bwMode="auto">
            <a:xfrm rot="5400000">
              <a:off x="273" y="463"/>
              <a:ext cx="370" cy="369"/>
              <a:chOff x="362" y="2318"/>
              <a:chExt cx="370" cy="369"/>
            </a:xfrm>
          </p:grpSpPr>
          <p:sp>
            <p:nvSpPr>
              <p:cNvPr id="94219" name="Freeform 11"/>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4220" name="Freeform 12"/>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4221" name="Group 13"/>
            <p:cNvGrpSpPr>
              <a:grpSpLocks/>
            </p:cNvGrpSpPr>
            <p:nvPr/>
          </p:nvGrpSpPr>
          <p:grpSpPr bwMode="auto">
            <a:xfrm rot="5400000">
              <a:off x="273" y="831"/>
              <a:ext cx="370" cy="369"/>
              <a:chOff x="362" y="2318"/>
              <a:chExt cx="370" cy="369"/>
            </a:xfrm>
          </p:grpSpPr>
          <p:sp>
            <p:nvSpPr>
              <p:cNvPr id="94222" name="Freeform 14"/>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4223" name="Freeform 15"/>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4224" name="Group 16"/>
            <p:cNvGrpSpPr>
              <a:grpSpLocks/>
            </p:cNvGrpSpPr>
            <p:nvPr/>
          </p:nvGrpSpPr>
          <p:grpSpPr bwMode="auto">
            <a:xfrm rot="5400000">
              <a:off x="273" y="1199"/>
              <a:ext cx="370" cy="369"/>
              <a:chOff x="362" y="2318"/>
              <a:chExt cx="370" cy="369"/>
            </a:xfrm>
          </p:grpSpPr>
          <p:sp>
            <p:nvSpPr>
              <p:cNvPr id="94225" name="Freeform 17"/>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4226" name="Freeform 18"/>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4227" name="Group 19"/>
            <p:cNvGrpSpPr>
              <a:grpSpLocks/>
            </p:cNvGrpSpPr>
            <p:nvPr/>
          </p:nvGrpSpPr>
          <p:grpSpPr bwMode="auto">
            <a:xfrm rot="5400000">
              <a:off x="273" y="1567"/>
              <a:ext cx="370" cy="369"/>
              <a:chOff x="362" y="2318"/>
              <a:chExt cx="370" cy="369"/>
            </a:xfrm>
          </p:grpSpPr>
          <p:sp>
            <p:nvSpPr>
              <p:cNvPr id="94228" name="Freeform 20"/>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4229" name="Freeform 21"/>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grpSp>
          <p:nvGrpSpPr>
            <p:cNvPr id="94230" name="Group 22"/>
            <p:cNvGrpSpPr>
              <a:grpSpLocks/>
            </p:cNvGrpSpPr>
            <p:nvPr/>
          </p:nvGrpSpPr>
          <p:grpSpPr bwMode="auto">
            <a:xfrm rot="5400000">
              <a:off x="273" y="1935"/>
              <a:ext cx="370" cy="369"/>
              <a:chOff x="362" y="2318"/>
              <a:chExt cx="370" cy="369"/>
            </a:xfrm>
          </p:grpSpPr>
          <p:sp>
            <p:nvSpPr>
              <p:cNvPr id="94231" name="Freeform 23"/>
              <p:cNvSpPr>
                <a:spLocks/>
              </p:cNvSpPr>
              <p:nvPr/>
            </p:nvSpPr>
            <p:spPr bwMode="auto">
              <a:xfrm>
                <a:off x="362" y="2499"/>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4232" name="Freeform 24"/>
              <p:cNvSpPr>
                <a:spLocks/>
              </p:cNvSpPr>
              <p:nvPr/>
            </p:nvSpPr>
            <p:spPr bwMode="auto">
              <a:xfrm rot="10800000">
                <a:off x="547" y="2318"/>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grpSp>
        <p:sp>
          <p:nvSpPr>
            <p:cNvPr id="94233" name="Freeform 25"/>
            <p:cNvSpPr>
              <a:spLocks/>
            </p:cNvSpPr>
            <p:nvPr/>
          </p:nvSpPr>
          <p:spPr bwMode="auto">
            <a:xfrm rot="5400000">
              <a:off x="275" y="2302"/>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4234" name="Freeform 26"/>
            <p:cNvSpPr>
              <a:spLocks/>
            </p:cNvSpPr>
            <p:nvPr/>
          </p:nvSpPr>
          <p:spPr bwMode="auto">
            <a:xfrm rot="16200000">
              <a:off x="456" y="2487"/>
              <a:ext cx="185" cy="188"/>
            </a:xfrm>
            <a:custGeom>
              <a:avLst/>
              <a:gdLst>
                <a:gd name="T0" fmla="*/ 0 w 644"/>
                <a:gd name="T1" fmla="*/ 0 h 408"/>
                <a:gd name="T2" fmla="*/ 322 w 644"/>
                <a:gd name="T3" fmla="*/ 407 h 408"/>
                <a:gd name="T4" fmla="*/ 644 w 644"/>
                <a:gd name="T5" fmla="*/ 9 h 408"/>
              </a:gdLst>
              <a:ahLst/>
              <a:cxnLst>
                <a:cxn ang="0">
                  <a:pos x="T0" y="T1"/>
                </a:cxn>
                <a:cxn ang="0">
                  <a:pos x="T2" y="T3"/>
                </a:cxn>
                <a:cxn ang="0">
                  <a:pos x="T4" y="T5"/>
                </a:cxn>
              </a:cxnLst>
              <a:rect l="0" t="0" r="r" b="b"/>
              <a:pathLst>
                <a:path w="644" h="408">
                  <a:moveTo>
                    <a:pt x="0" y="0"/>
                  </a:moveTo>
                  <a:cubicBezTo>
                    <a:pt x="107" y="203"/>
                    <a:pt x="215" y="406"/>
                    <a:pt x="322" y="407"/>
                  </a:cubicBezTo>
                  <a:cubicBezTo>
                    <a:pt x="429" y="408"/>
                    <a:pt x="590" y="75"/>
                    <a:pt x="644" y="9"/>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4235" name="Rectangle 27"/>
            <p:cNvSpPr>
              <a:spLocks noChangeArrowheads="1"/>
            </p:cNvSpPr>
            <p:nvPr/>
          </p:nvSpPr>
          <p:spPr bwMode="auto">
            <a:xfrm rot="5400000">
              <a:off x="442" y="2542"/>
              <a:ext cx="155" cy="23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4236" name="Line 28"/>
          <p:cNvSpPr>
            <a:spLocks noChangeShapeType="1"/>
          </p:cNvSpPr>
          <p:nvPr/>
        </p:nvSpPr>
        <p:spPr bwMode="auto">
          <a:xfrm flipV="1">
            <a:off x="4659313" y="3641725"/>
            <a:ext cx="1712912" cy="479425"/>
          </a:xfrm>
          <a:prstGeom prst="line">
            <a:avLst/>
          </a:prstGeom>
          <a:noFill/>
          <a:ln w="952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37" name="Line 29"/>
          <p:cNvSpPr>
            <a:spLocks noChangeShapeType="1"/>
          </p:cNvSpPr>
          <p:nvPr/>
        </p:nvSpPr>
        <p:spPr bwMode="auto">
          <a:xfrm>
            <a:off x="863600" y="4129088"/>
            <a:ext cx="3773488" cy="0"/>
          </a:xfrm>
          <a:prstGeom prst="line">
            <a:avLst/>
          </a:prstGeom>
          <a:noFill/>
          <a:ln w="635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38" name="Line 30"/>
          <p:cNvSpPr>
            <a:spLocks noChangeShapeType="1"/>
          </p:cNvSpPr>
          <p:nvPr/>
        </p:nvSpPr>
        <p:spPr bwMode="auto">
          <a:xfrm flipV="1">
            <a:off x="6392863" y="2879725"/>
            <a:ext cx="1176337" cy="739775"/>
          </a:xfrm>
          <a:prstGeom prst="line">
            <a:avLst/>
          </a:prstGeom>
          <a:noFill/>
          <a:ln w="952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39" name="Line 31"/>
          <p:cNvSpPr>
            <a:spLocks noChangeShapeType="1"/>
          </p:cNvSpPr>
          <p:nvPr/>
        </p:nvSpPr>
        <p:spPr bwMode="auto">
          <a:xfrm>
            <a:off x="7591425" y="2914650"/>
            <a:ext cx="942975" cy="319088"/>
          </a:xfrm>
          <a:prstGeom prst="line">
            <a:avLst/>
          </a:prstGeom>
          <a:noFill/>
          <a:ln w="127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40" name="Line 32"/>
          <p:cNvSpPr>
            <a:spLocks noChangeShapeType="1"/>
          </p:cNvSpPr>
          <p:nvPr/>
        </p:nvSpPr>
        <p:spPr bwMode="auto">
          <a:xfrm>
            <a:off x="4652963" y="4135438"/>
            <a:ext cx="73025" cy="260350"/>
          </a:xfrm>
          <a:prstGeom prst="line">
            <a:avLst/>
          </a:prstGeom>
          <a:noFill/>
          <a:ln w="2857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41" name="Line 33"/>
          <p:cNvSpPr>
            <a:spLocks noChangeShapeType="1"/>
          </p:cNvSpPr>
          <p:nvPr/>
        </p:nvSpPr>
        <p:spPr bwMode="auto">
          <a:xfrm flipV="1">
            <a:off x="7583488" y="2686050"/>
            <a:ext cx="28575" cy="2190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42" name="Line 34"/>
          <p:cNvSpPr>
            <a:spLocks noChangeShapeType="1"/>
          </p:cNvSpPr>
          <p:nvPr/>
        </p:nvSpPr>
        <p:spPr bwMode="auto">
          <a:xfrm>
            <a:off x="6372225" y="3648075"/>
            <a:ext cx="144463" cy="244475"/>
          </a:xfrm>
          <a:prstGeom prst="line">
            <a:avLst/>
          </a:prstGeom>
          <a:noFill/>
          <a:ln w="28575">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43" name="Line 35"/>
          <p:cNvSpPr>
            <a:spLocks noChangeShapeType="1"/>
          </p:cNvSpPr>
          <p:nvPr/>
        </p:nvSpPr>
        <p:spPr bwMode="auto">
          <a:xfrm>
            <a:off x="8505825" y="3228975"/>
            <a:ext cx="73025" cy="1714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44" name="Line 36"/>
          <p:cNvSpPr>
            <a:spLocks noChangeShapeType="1"/>
          </p:cNvSpPr>
          <p:nvPr/>
        </p:nvSpPr>
        <p:spPr bwMode="auto">
          <a:xfrm>
            <a:off x="6496050" y="3886200"/>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45" name="Line 37"/>
          <p:cNvSpPr>
            <a:spLocks noChangeShapeType="1"/>
          </p:cNvSpPr>
          <p:nvPr/>
        </p:nvSpPr>
        <p:spPr bwMode="auto">
          <a:xfrm>
            <a:off x="6648450" y="4038600"/>
            <a:ext cx="211138" cy="63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46" name="Line 38"/>
          <p:cNvSpPr>
            <a:spLocks noChangeShapeType="1"/>
          </p:cNvSpPr>
          <p:nvPr/>
        </p:nvSpPr>
        <p:spPr bwMode="auto">
          <a:xfrm flipH="1">
            <a:off x="6592888" y="4048125"/>
            <a:ext cx="65087" cy="18732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47" name="Line 39"/>
          <p:cNvSpPr>
            <a:spLocks noChangeShapeType="1"/>
          </p:cNvSpPr>
          <p:nvPr/>
        </p:nvSpPr>
        <p:spPr bwMode="auto">
          <a:xfrm>
            <a:off x="6610350" y="4257675"/>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48" name="Line 40"/>
          <p:cNvSpPr>
            <a:spLocks noChangeShapeType="1"/>
          </p:cNvSpPr>
          <p:nvPr/>
        </p:nvSpPr>
        <p:spPr bwMode="auto">
          <a:xfrm flipH="1">
            <a:off x="6364288" y="3886200"/>
            <a:ext cx="131762" cy="1682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49" name="Line 41"/>
          <p:cNvSpPr>
            <a:spLocks noChangeShapeType="1"/>
          </p:cNvSpPr>
          <p:nvPr/>
        </p:nvSpPr>
        <p:spPr bwMode="auto">
          <a:xfrm>
            <a:off x="6848475" y="4057650"/>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50" name="Line 42"/>
          <p:cNvSpPr>
            <a:spLocks noChangeShapeType="1"/>
          </p:cNvSpPr>
          <p:nvPr/>
        </p:nvSpPr>
        <p:spPr bwMode="auto">
          <a:xfrm flipV="1">
            <a:off x="6858000" y="3959225"/>
            <a:ext cx="144463" cy="889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51" name="Line 43"/>
          <p:cNvSpPr>
            <a:spLocks noChangeShapeType="1"/>
          </p:cNvSpPr>
          <p:nvPr/>
        </p:nvSpPr>
        <p:spPr bwMode="auto">
          <a:xfrm>
            <a:off x="6372225" y="4048125"/>
            <a:ext cx="106363" cy="1778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52" name="Line 44"/>
          <p:cNvSpPr>
            <a:spLocks noChangeShapeType="1"/>
          </p:cNvSpPr>
          <p:nvPr/>
        </p:nvSpPr>
        <p:spPr bwMode="auto">
          <a:xfrm flipH="1">
            <a:off x="6259513" y="4057650"/>
            <a:ext cx="103187"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53" name="Line 45"/>
          <p:cNvSpPr>
            <a:spLocks noChangeShapeType="1"/>
          </p:cNvSpPr>
          <p:nvPr/>
        </p:nvSpPr>
        <p:spPr bwMode="auto">
          <a:xfrm flipH="1">
            <a:off x="6488113" y="4248150"/>
            <a:ext cx="103187"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nvGrpSpPr>
          <p:cNvPr id="94254" name="Group 46"/>
          <p:cNvGrpSpPr>
            <a:grpSpLocks/>
          </p:cNvGrpSpPr>
          <p:nvPr/>
        </p:nvGrpSpPr>
        <p:grpSpPr bwMode="auto">
          <a:xfrm rot="20370108" flipH="1">
            <a:off x="4278313" y="4410075"/>
            <a:ext cx="762000" cy="530225"/>
            <a:chOff x="2827" y="2760"/>
            <a:chExt cx="480" cy="334"/>
          </a:xfrm>
        </p:grpSpPr>
        <p:sp>
          <p:nvSpPr>
            <p:cNvPr id="94255" name="Line 47"/>
            <p:cNvSpPr>
              <a:spLocks noChangeShapeType="1"/>
            </p:cNvSpPr>
            <p:nvPr/>
          </p:nvSpPr>
          <p:spPr bwMode="auto">
            <a:xfrm>
              <a:off x="2976" y="2760"/>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56" name="Line 48"/>
            <p:cNvSpPr>
              <a:spLocks noChangeShapeType="1"/>
            </p:cNvSpPr>
            <p:nvPr/>
          </p:nvSpPr>
          <p:spPr bwMode="auto">
            <a:xfrm>
              <a:off x="3072" y="2856"/>
              <a:ext cx="133" cy="4"/>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57" name="Line 49"/>
            <p:cNvSpPr>
              <a:spLocks noChangeShapeType="1"/>
            </p:cNvSpPr>
            <p:nvPr/>
          </p:nvSpPr>
          <p:spPr bwMode="auto">
            <a:xfrm flipH="1">
              <a:off x="3037" y="2862"/>
              <a:ext cx="41" cy="11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58" name="Line 50"/>
            <p:cNvSpPr>
              <a:spLocks noChangeShapeType="1"/>
            </p:cNvSpPr>
            <p:nvPr/>
          </p:nvSpPr>
          <p:spPr bwMode="auto">
            <a:xfrm>
              <a:off x="3048" y="2994"/>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59" name="Line 51"/>
            <p:cNvSpPr>
              <a:spLocks noChangeShapeType="1"/>
            </p:cNvSpPr>
            <p:nvPr/>
          </p:nvSpPr>
          <p:spPr bwMode="auto">
            <a:xfrm flipH="1">
              <a:off x="2893" y="2760"/>
              <a:ext cx="83" cy="10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60" name="Line 52"/>
            <p:cNvSpPr>
              <a:spLocks noChangeShapeType="1"/>
            </p:cNvSpPr>
            <p:nvPr/>
          </p:nvSpPr>
          <p:spPr bwMode="auto">
            <a:xfrm>
              <a:off x="3198" y="2868"/>
              <a:ext cx="109" cy="1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61" name="Line 53"/>
            <p:cNvSpPr>
              <a:spLocks noChangeShapeType="1"/>
            </p:cNvSpPr>
            <p:nvPr/>
          </p:nvSpPr>
          <p:spPr bwMode="auto">
            <a:xfrm flipV="1">
              <a:off x="3204" y="2806"/>
              <a:ext cx="91" cy="56"/>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62" name="Line 54"/>
            <p:cNvSpPr>
              <a:spLocks noChangeShapeType="1"/>
            </p:cNvSpPr>
            <p:nvPr/>
          </p:nvSpPr>
          <p:spPr bwMode="auto">
            <a:xfrm>
              <a:off x="2898" y="2862"/>
              <a:ext cx="67" cy="1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63" name="Line 55"/>
            <p:cNvSpPr>
              <a:spLocks noChangeShapeType="1"/>
            </p:cNvSpPr>
            <p:nvPr/>
          </p:nvSpPr>
          <p:spPr bwMode="auto">
            <a:xfrm flipH="1">
              <a:off x="2827" y="2868"/>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64" name="Line 56"/>
            <p:cNvSpPr>
              <a:spLocks noChangeShapeType="1"/>
            </p:cNvSpPr>
            <p:nvPr/>
          </p:nvSpPr>
          <p:spPr bwMode="auto">
            <a:xfrm flipH="1">
              <a:off x="2971" y="2988"/>
              <a:ext cx="65" cy="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grpSp>
      <p:sp>
        <p:nvSpPr>
          <p:cNvPr id="94265" name="Line 57"/>
          <p:cNvSpPr>
            <a:spLocks noChangeShapeType="1"/>
          </p:cNvSpPr>
          <p:nvPr/>
        </p:nvSpPr>
        <p:spPr bwMode="auto">
          <a:xfrm rot="11948588" flipH="1">
            <a:off x="7635875" y="2570163"/>
            <a:ext cx="173038"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66" name="Line 58"/>
          <p:cNvSpPr>
            <a:spLocks noChangeShapeType="1"/>
          </p:cNvSpPr>
          <p:nvPr/>
        </p:nvSpPr>
        <p:spPr bwMode="auto">
          <a:xfrm rot="11948588" flipH="1">
            <a:off x="7804150" y="2630488"/>
            <a:ext cx="211138" cy="63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67" name="Line 59"/>
          <p:cNvSpPr>
            <a:spLocks noChangeShapeType="1"/>
          </p:cNvSpPr>
          <p:nvPr/>
        </p:nvSpPr>
        <p:spPr bwMode="auto">
          <a:xfrm rot="11948588">
            <a:off x="7788275" y="2403475"/>
            <a:ext cx="65088" cy="18732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68" name="Line 60"/>
          <p:cNvSpPr>
            <a:spLocks noChangeShapeType="1"/>
          </p:cNvSpPr>
          <p:nvPr/>
        </p:nvSpPr>
        <p:spPr bwMode="auto">
          <a:xfrm rot="11948588" flipH="1">
            <a:off x="7866063" y="2255838"/>
            <a:ext cx="173037"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69" name="Line 61"/>
          <p:cNvSpPr>
            <a:spLocks noChangeShapeType="1"/>
          </p:cNvSpPr>
          <p:nvPr/>
        </p:nvSpPr>
        <p:spPr bwMode="auto">
          <a:xfrm rot="11948588">
            <a:off x="7513638" y="2511425"/>
            <a:ext cx="131762" cy="1682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70" name="Line 62"/>
          <p:cNvSpPr>
            <a:spLocks noChangeShapeType="1"/>
          </p:cNvSpPr>
          <p:nvPr/>
        </p:nvSpPr>
        <p:spPr bwMode="auto">
          <a:xfrm rot="11948588" flipH="1">
            <a:off x="8024813" y="2524125"/>
            <a:ext cx="173037"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71" name="Line 63"/>
          <p:cNvSpPr>
            <a:spLocks noChangeShapeType="1"/>
          </p:cNvSpPr>
          <p:nvPr/>
        </p:nvSpPr>
        <p:spPr bwMode="auto">
          <a:xfrm rot="11948588" flipH="1" flipV="1">
            <a:off x="7991475" y="2682875"/>
            <a:ext cx="144463" cy="889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72" name="Line 64"/>
          <p:cNvSpPr>
            <a:spLocks noChangeShapeType="1"/>
          </p:cNvSpPr>
          <p:nvPr/>
        </p:nvSpPr>
        <p:spPr bwMode="auto">
          <a:xfrm rot="11948588" flipH="1">
            <a:off x="7577138" y="2346325"/>
            <a:ext cx="106362" cy="1778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73" name="Line 65"/>
          <p:cNvSpPr>
            <a:spLocks noChangeShapeType="1"/>
          </p:cNvSpPr>
          <p:nvPr/>
        </p:nvSpPr>
        <p:spPr bwMode="auto">
          <a:xfrm rot="11948588">
            <a:off x="7467600" y="2336800"/>
            <a:ext cx="103188"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74" name="Line 66"/>
          <p:cNvSpPr>
            <a:spLocks noChangeShapeType="1"/>
          </p:cNvSpPr>
          <p:nvPr/>
        </p:nvSpPr>
        <p:spPr bwMode="auto">
          <a:xfrm rot="11948588">
            <a:off x="7745413" y="2232025"/>
            <a:ext cx="103187" cy="1397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75" name="Line 67"/>
          <p:cNvSpPr>
            <a:spLocks noChangeShapeType="1"/>
          </p:cNvSpPr>
          <p:nvPr/>
        </p:nvSpPr>
        <p:spPr bwMode="auto">
          <a:xfrm rot="20310282" flipH="1">
            <a:off x="8424863" y="3419475"/>
            <a:ext cx="173037" cy="15875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76" name="Line 68"/>
          <p:cNvSpPr>
            <a:spLocks noChangeShapeType="1"/>
          </p:cNvSpPr>
          <p:nvPr/>
        </p:nvSpPr>
        <p:spPr bwMode="auto">
          <a:xfrm rot="20310282" flipH="1">
            <a:off x="8361363" y="3611563"/>
            <a:ext cx="147637" cy="153987"/>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77" name="Line 69"/>
          <p:cNvSpPr>
            <a:spLocks noChangeShapeType="1"/>
          </p:cNvSpPr>
          <p:nvPr/>
        </p:nvSpPr>
        <p:spPr bwMode="auto">
          <a:xfrm rot="-1289718">
            <a:off x="8504238" y="3584575"/>
            <a:ext cx="65087" cy="18732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78" name="Line 70"/>
          <p:cNvSpPr>
            <a:spLocks noChangeShapeType="1"/>
          </p:cNvSpPr>
          <p:nvPr/>
        </p:nvSpPr>
        <p:spPr bwMode="auto">
          <a:xfrm rot="-1289718">
            <a:off x="8624888" y="3771900"/>
            <a:ext cx="12700" cy="179388"/>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79" name="Line 71"/>
          <p:cNvSpPr>
            <a:spLocks noChangeShapeType="1"/>
          </p:cNvSpPr>
          <p:nvPr/>
        </p:nvSpPr>
        <p:spPr bwMode="auto">
          <a:xfrm rot="-1289718">
            <a:off x="8588375" y="3363913"/>
            <a:ext cx="131763" cy="1682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80" name="Line 72"/>
          <p:cNvSpPr>
            <a:spLocks noChangeShapeType="1"/>
          </p:cNvSpPr>
          <p:nvPr/>
        </p:nvSpPr>
        <p:spPr bwMode="auto">
          <a:xfrm rot="20310282" flipH="1">
            <a:off x="8181975" y="3827463"/>
            <a:ext cx="231775" cy="238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81" name="Line 73"/>
          <p:cNvSpPr>
            <a:spLocks noChangeShapeType="1"/>
          </p:cNvSpPr>
          <p:nvPr/>
        </p:nvSpPr>
        <p:spPr bwMode="auto">
          <a:xfrm rot="-1289718" flipH="1" flipV="1">
            <a:off x="8147050" y="3598863"/>
            <a:ext cx="222250" cy="201612"/>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82" name="Line 74"/>
          <p:cNvSpPr>
            <a:spLocks noChangeShapeType="1"/>
          </p:cNvSpPr>
          <p:nvPr/>
        </p:nvSpPr>
        <p:spPr bwMode="auto">
          <a:xfrm rot="-1289718">
            <a:off x="8778875" y="3484563"/>
            <a:ext cx="25400" cy="228600"/>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83" name="Line 75"/>
          <p:cNvSpPr>
            <a:spLocks noChangeShapeType="1"/>
          </p:cNvSpPr>
          <p:nvPr/>
        </p:nvSpPr>
        <p:spPr bwMode="auto">
          <a:xfrm rot="20310282" flipV="1">
            <a:off x="8743950" y="3470275"/>
            <a:ext cx="158750" cy="3175"/>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84" name="Line 76"/>
          <p:cNvSpPr>
            <a:spLocks noChangeShapeType="1"/>
          </p:cNvSpPr>
          <p:nvPr/>
        </p:nvSpPr>
        <p:spPr bwMode="auto">
          <a:xfrm rot="20310282" flipV="1">
            <a:off x="8601075" y="3736975"/>
            <a:ext cx="128588" cy="4763"/>
          </a:xfrm>
          <a:prstGeom prst="line">
            <a:avLst/>
          </a:prstGeom>
          <a:noFill/>
          <a:ln w="38100">
            <a:solidFill>
              <a:srgbClr val="00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
        <p:nvSpPr>
          <p:cNvPr id="94285" name="Text Box 77"/>
          <p:cNvSpPr txBox="1">
            <a:spLocks noChangeArrowheads="1"/>
          </p:cNvSpPr>
          <p:nvPr/>
        </p:nvSpPr>
        <p:spPr bwMode="auto">
          <a:xfrm>
            <a:off x="2051050" y="5794375"/>
            <a:ext cx="5259388"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3900">
                <a:solidFill>
                  <a:srgbClr val="000000"/>
                </a:solidFill>
                <a:latin typeface="Arial"/>
              </a:rPr>
              <a:t>Linear Energy Transfer</a:t>
            </a:r>
          </a:p>
        </p:txBody>
      </p:sp>
      <p:sp>
        <p:nvSpPr>
          <p:cNvPr id="94286" name="Line 78"/>
          <p:cNvSpPr>
            <a:spLocks noChangeShapeType="1"/>
          </p:cNvSpPr>
          <p:nvPr/>
        </p:nvSpPr>
        <p:spPr bwMode="auto">
          <a:xfrm>
            <a:off x="885825" y="5732463"/>
            <a:ext cx="7488238" cy="0"/>
          </a:xfrm>
          <a:prstGeom prst="line">
            <a:avLst/>
          </a:prstGeom>
          <a:noFill/>
          <a:ln w="127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solidFill>
                <a:srgbClr val="000000"/>
              </a:solidFill>
              <a:latin typeface="Arial"/>
            </a:endParaRPr>
          </a:p>
        </p:txBody>
      </p:sp>
    </p:spTree>
    <p:extLst>
      <p:ext uri="{BB962C8B-B14F-4D97-AF65-F5344CB8AC3E}">
        <p14:creationId xmlns:p14="http://schemas.microsoft.com/office/powerpoint/2010/main" val="2446525877"/>
      </p:ext>
    </p:extLst>
  </p:cSld>
  <p:clrMapOvr>
    <a:masterClrMapping/>
  </p:clrMapOvr>
  <p:transition spd="slow"/>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04686"/>
          </a:xfrm>
        </p:spPr>
        <p:txBody>
          <a:bodyPr/>
          <a:lstStyle/>
          <a:p>
            <a:r>
              <a:rPr lang="en-US" sz="4000" dirty="0" smtClean="0"/>
              <a:t>There are 16 different “beam centers”</a:t>
            </a:r>
            <a:endParaRPr lang="en-US" sz="4000" dirty="0"/>
          </a:p>
        </p:txBody>
      </p:sp>
      <p:sp>
        <p:nvSpPr>
          <p:cNvPr id="4" name="Rectangle 3"/>
          <p:cNvSpPr/>
          <p:nvPr/>
        </p:nvSpPr>
        <p:spPr>
          <a:xfrm>
            <a:off x="2264229" y="1669142"/>
            <a:ext cx="4630057" cy="448491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2264229" y="1669142"/>
            <a:ext cx="1850571" cy="194083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lowchart: Or 14"/>
          <p:cNvSpPr/>
          <p:nvPr/>
        </p:nvSpPr>
        <p:spPr>
          <a:xfrm>
            <a:off x="4000500" y="3495676"/>
            <a:ext cx="228600" cy="228600"/>
          </a:xfrm>
          <a:prstGeom prst="flowChar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1795190" y="1262742"/>
            <a:ext cx="938077" cy="400110"/>
          </a:xfrm>
          <a:prstGeom prst="rect">
            <a:avLst/>
          </a:prstGeom>
          <a:noFill/>
        </p:spPr>
        <p:txBody>
          <a:bodyPr wrap="none" rtlCol="0">
            <a:spAutoFit/>
          </a:bodyPr>
          <a:lstStyle/>
          <a:p>
            <a:r>
              <a:rPr lang="en-US" sz="2000" b="1" dirty="0" smtClean="0"/>
              <a:t>Origin</a:t>
            </a:r>
            <a:endParaRPr lang="en-US" sz="2000" b="1" dirty="0"/>
          </a:p>
        </p:txBody>
      </p:sp>
      <p:sp>
        <p:nvSpPr>
          <p:cNvPr id="17" name="TextBox 16"/>
          <p:cNvSpPr txBox="1"/>
          <p:nvPr/>
        </p:nvSpPr>
        <p:spPr>
          <a:xfrm>
            <a:off x="2577531" y="3193913"/>
            <a:ext cx="1125629" cy="400110"/>
          </a:xfrm>
          <a:prstGeom prst="rect">
            <a:avLst/>
          </a:prstGeom>
          <a:noFill/>
        </p:spPr>
        <p:txBody>
          <a:bodyPr wrap="none" rtlCol="0">
            <a:spAutoFit/>
          </a:bodyPr>
          <a:lstStyle/>
          <a:p>
            <a:r>
              <a:rPr lang="en-US" sz="2000" b="1" dirty="0" smtClean="0"/>
              <a:t>Beam X</a:t>
            </a:r>
            <a:endParaRPr lang="en-US" sz="2000" b="1" dirty="0"/>
          </a:p>
        </p:txBody>
      </p:sp>
      <p:sp>
        <p:nvSpPr>
          <p:cNvPr id="18" name="TextBox 17"/>
          <p:cNvSpPr txBox="1"/>
          <p:nvPr/>
        </p:nvSpPr>
        <p:spPr>
          <a:xfrm rot="16200000">
            <a:off x="3339715" y="2329542"/>
            <a:ext cx="1121013" cy="400110"/>
          </a:xfrm>
          <a:prstGeom prst="rect">
            <a:avLst/>
          </a:prstGeom>
          <a:noFill/>
        </p:spPr>
        <p:txBody>
          <a:bodyPr wrap="none" rtlCol="0">
            <a:spAutoFit/>
          </a:bodyPr>
          <a:lstStyle/>
          <a:p>
            <a:r>
              <a:rPr lang="en-US" sz="2000" b="1" dirty="0" smtClean="0"/>
              <a:t>Beam Y</a:t>
            </a:r>
            <a:endParaRPr lang="en-US" sz="2000" b="1" dirty="0"/>
          </a:p>
        </p:txBody>
      </p:sp>
    </p:spTree>
    <p:extLst>
      <p:ext uri="{BB962C8B-B14F-4D97-AF65-F5344CB8AC3E}">
        <p14:creationId xmlns:p14="http://schemas.microsoft.com/office/powerpoint/2010/main" val="1771752061"/>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r>
              <a:rPr lang="en-US" altLang="en-US"/>
              <a:t>initial effects</a:t>
            </a:r>
          </a:p>
        </p:txBody>
      </p:sp>
      <p:sp>
        <p:nvSpPr>
          <p:cNvPr id="75779"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5780" name="Oval 4"/>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5781" name="Group 5"/>
          <p:cNvGrpSpPr>
            <a:grpSpLocks/>
          </p:cNvGrpSpPr>
          <p:nvPr/>
        </p:nvGrpSpPr>
        <p:grpSpPr bwMode="auto">
          <a:xfrm rot="1198672">
            <a:off x="2047875" y="4568825"/>
            <a:ext cx="858838" cy="785813"/>
            <a:chOff x="1751" y="1135"/>
            <a:chExt cx="2232" cy="2232"/>
          </a:xfrm>
        </p:grpSpPr>
        <p:sp>
          <p:nvSpPr>
            <p:cNvPr id="75782" name="Oval 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783" name="Oval 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784" name="Oval 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785" name="Oval 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5786" name="Group 10"/>
          <p:cNvGrpSpPr>
            <a:grpSpLocks/>
          </p:cNvGrpSpPr>
          <p:nvPr/>
        </p:nvGrpSpPr>
        <p:grpSpPr bwMode="auto">
          <a:xfrm rot="-1425292">
            <a:off x="3419475" y="4343400"/>
            <a:ext cx="858838" cy="785813"/>
            <a:chOff x="1751" y="1135"/>
            <a:chExt cx="2232" cy="2232"/>
          </a:xfrm>
        </p:grpSpPr>
        <p:sp>
          <p:nvSpPr>
            <p:cNvPr id="75787" name="Oval 1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788" name="Oval 1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789" name="Oval 1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790" name="Oval 1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5791" name="Group 15"/>
          <p:cNvGrpSpPr>
            <a:grpSpLocks/>
          </p:cNvGrpSpPr>
          <p:nvPr/>
        </p:nvGrpSpPr>
        <p:grpSpPr bwMode="auto">
          <a:xfrm>
            <a:off x="6169025" y="2941638"/>
            <a:ext cx="858838" cy="785812"/>
            <a:chOff x="1751" y="1135"/>
            <a:chExt cx="2232" cy="2232"/>
          </a:xfrm>
        </p:grpSpPr>
        <p:sp>
          <p:nvSpPr>
            <p:cNvPr id="75792" name="Oval 1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793" name="Oval 1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794" name="Oval 1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795" name="Oval 1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5796" name="Group 20"/>
          <p:cNvGrpSpPr>
            <a:grpSpLocks/>
          </p:cNvGrpSpPr>
          <p:nvPr/>
        </p:nvGrpSpPr>
        <p:grpSpPr bwMode="auto">
          <a:xfrm>
            <a:off x="6221413" y="4371975"/>
            <a:ext cx="858837" cy="785813"/>
            <a:chOff x="1751" y="1135"/>
            <a:chExt cx="2232" cy="2232"/>
          </a:xfrm>
        </p:grpSpPr>
        <p:sp>
          <p:nvSpPr>
            <p:cNvPr id="75797" name="Oval 2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798" name="Oval 2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799" name="Oval 2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00" name="Oval 2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5801" name="Group 25"/>
          <p:cNvGrpSpPr>
            <a:grpSpLocks/>
          </p:cNvGrpSpPr>
          <p:nvPr/>
        </p:nvGrpSpPr>
        <p:grpSpPr bwMode="auto">
          <a:xfrm>
            <a:off x="5081588" y="2724150"/>
            <a:ext cx="858837" cy="785813"/>
            <a:chOff x="1751" y="1135"/>
            <a:chExt cx="2232" cy="2232"/>
          </a:xfrm>
        </p:grpSpPr>
        <p:sp>
          <p:nvSpPr>
            <p:cNvPr id="75802" name="Oval 2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03" name="Oval 2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04" name="Oval 2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05" name="Oval 2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5806" name="Group 30"/>
          <p:cNvGrpSpPr>
            <a:grpSpLocks/>
          </p:cNvGrpSpPr>
          <p:nvPr/>
        </p:nvGrpSpPr>
        <p:grpSpPr bwMode="auto">
          <a:xfrm rot="3434755">
            <a:off x="5226050" y="4930776"/>
            <a:ext cx="858837" cy="785812"/>
            <a:chOff x="1751" y="1135"/>
            <a:chExt cx="2232" cy="2232"/>
          </a:xfrm>
        </p:grpSpPr>
        <p:sp>
          <p:nvSpPr>
            <p:cNvPr id="75807" name="Oval 3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08" name="Oval 3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09" name="Oval 3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10" name="Oval 3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5811" name="Group 35"/>
          <p:cNvGrpSpPr>
            <a:grpSpLocks/>
          </p:cNvGrpSpPr>
          <p:nvPr/>
        </p:nvGrpSpPr>
        <p:grpSpPr bwMode="auto">
          <a:xfrm>
            <a:off x="4049713" y="5264150"/>
            <a:ext cx="858837" cy="785813"/>
            <a:chOff x="1751" y="1135"/>
            <a:chExt cx="2232" cy="2232"/>
          </a:xfrm>
        </p:grpSpPr>
        <p:sp>
          <p:nvSpPr>
            <p:cNvPr id="75812" name="Oval 3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13" name="Oval 3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14" name="Oval 3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15" name="Oval 3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5816" name="Group 40"/>
          <p:cNvGrpSpPr>
            <a:grpSpLocks/>
          </p:cNvGrpSpPr>
          <p:nvPr/>
        </p:nvGrpSpPr>
        <p:grpSpPr bwMode="auto">
          <a:xfrm rot="1626381">
            <a:off x="1901825" y="5641975"/>
            <a:ext cx="858838" cy="785813"/>
            <a:chOff x="1751" y="1135"/>
            <a:chExt cx="2232" cy="2232"/>
          </a:xfrm>
        </p:grpSpPr>
        <p:sp>
          <p:nvSpPr>
            <p:cNvPr id="75817" name="Oval 4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18" name="Oval 4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19" name="Oval 4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20" name="Oval 4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5821" name="Group 45"/>
          <p:cNvGrpSpPr>
            <a:grpSpLocks/>
          </p:cNvGrpSpPr>
          <p:nvPr/>
        </p:nvGrpSpPr>
        <p:grpSpPr bwMode="auto">
          <a:xfrm>
            <a:off x="1082675" y="4937125"/>
            <a:ext cx="858838" cy="785813"/>
            <a:chOff x="1751" y="1135"/>
            <a:chExt cx="2232" cy="2232"/>
          </a:xfrm>
        </p:grpSpPr>
        <p:sp>
          <p:nvSpPr>
            <p:cNvPr id="75822" name="Oval 4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23" name="Oval 4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24" name="Oval 4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25" name="Oval 4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5826" name="Group 50"/>
          <p:cNvGrpSpPr>
            <a:grpSpLocks/>
          </p:cNvGrpSpPr>
          <p:nvPr/>
        </p:nvGrpSpPr>
        <p:grpSpPr bwMode="auto">
          <a:xfrm>
            <a:off x="5965825" y="1970088"/>
            <a:ext cx="858838" cy="785812"/>
            <a:chOff x="1751" y="1135"/>
            <a:chExt cx="2232" cy="2232"/>
          </a:xfrm>
        </p:grpSpPr>
        <p:sp>
          <p:nvSpPr>
            <p:cNvPr id="75827" name="Oval 5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28" name="Oval 5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29" name="Oval 5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30" name="Oval 5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5831" name="Group 55"/>
          <p:cNvGrpSpPr>
            <a:grpSpLocks/>
          </p:cNvGrpSpPr>
          <p:nvPr/>
        </p:nvGrpSpPr>
        <p:grpSpPr bwMode="auto">
          <a:xfrm rot="879490">
            <a:off x="4841875" y="1671638"/>
            <a:ext cx="858838" cy="785812"/>
            <a:chOff x="1751" y="1135"/>
            <a:chExt cx="2232" cy="2232"/>
          </a:xfrm>
        </p:grpSpPr>
        <p:sp>
          <p:nvSpPr>
            <p:cNvPr id="75832" name="Oval 5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33" name="Oval 5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34" name="Oval 5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35" name="Oval 5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5836" name="Oval 60"/>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37" name="Oval 61"/>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38" name="Oval 62"/>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39" name="Oval 63"/>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40" name="Oval 64"/>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41" name="Oval 65"/>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42" name="Oval 66"/>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43" name="Oval 67"/>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5844" name="Group 68"/>
          <p:cNvGrpSpPr>
            <a:grpSpLocks/>
          </p:cNvGrpSpPr>
          <p:nvPr/>
        </p:nvGrpSpPr>
        <p:grpSpPr bwMode="auto">
          <a:xfrm>
            <a:off x="204788" y="4784725"/>
            <a:ext cx="858837" cy="785813"/>
            <a:chOff x="1751" y="1135"/>
            <a:chExt cx="2232" cy="2232"/>
          </a:xfrm>
        </p:grpSpPr>
        <p:sp>
          <p:nvSpPr>
            <p:cNvPr id="75845"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46"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47"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48"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5849" name="Group 73"/>
          <p:cNvGrpSpPr>
            <a:grpSpLocks/>
          </p:cNvGrpSpPr>
          <p:nvPr/>
        </p:nvGrpSpPr>
        <p:grpSpPr bwMode="auto">
          <a:xfrm>
            <a:off x="479425" y="5757863"/>
            <a:ext cx="858838" cy="785812"/>
            <a:chOff x="1751" y="1135"/>
            <a:chExt cx="2232" cy="2232"/>
          </a:xfrm>
        </p:grpSpPr>
        <p:sp>
          <p:nvSpPr>
            <p:cNvPr id="75850"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51"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52"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53"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5854" name="Text Box 78"/>
          <p:cNvSpPr txBox="1">
            <a:spLocks noChangeArrowheads="1"/>
          </p:cNvSpPr>
          <p:nvPr/>
        </p:nvSpPr>
        <p:spPr bwMode="auto">
          <a:xfrm>
            <a:off x="2506663" y="1171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75855" name="Group 79"/>
          <p:cNvGrpSpPr>
            <a:grpSpLocks/>
          </p:cNvGrpSpPr>
          <p:nvPr/>
        </p:nvGrpSpPr>
        <p:grpSpPr bwMode="auto">
          <a:xfrm>
            <a:off x="471488" y="2281238"/>
            <a:ext cx="858837" cy="785812"/>
            <a:chOff x="1751" y="1135"/>
            <a:chExt cx="2232" cy="2232"/>
          </a:xfrm>
        </p:grpSpPr>
        <p:sp>
          <p:nvSpPr>
            <p:cNvPr id="75856" name="Oval 8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57" name="Oval 8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58" name="Oval 8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59" name="Oval 8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5860" name="Text Box 84"/>
          <p:cNvSpPr txBox="1">
            <a:spLocks noChangeArrowheads="1"/>
          </p:cNvSpPr>
          <p:nvPr/>
        </p:nvSpPr>
        <p:spPr bwMode="auto">
          <a:xfrm>
            <a:off x="3806825" y="59245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5861" name="Text Box 85"/>
          <p:cNvSpPr txBox="1">
            <a:spLocks noChangeArrowheads="1"/>
          </p:cNvSpPr>
          <p:nvPr/>
        </p:nvSpPr>
        <p:spPr bwMode="auto">
          <a:xfrm>
            <a:off x="4830763" y="11858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5862" name="Text Box 86"/>
          <p:cNvSpPr txBox="1">
            <a:spLocks noChangeArrowheads="1"/>
          </p:cNvSpPr>
          <p:nvPr/>
        </p:nvSpPr>
        <p:spPr bwMode="auto">
          <a:xfrm>
            <a:off x="6042025" y="5518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5863" name="Text Box 87"/>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5864" name="Text Box 88"/>
          <p:cNvSpPr txBox="1">
            <a:spLocks noChangeArrowheads="1"/>
          </p:cNvSpPr>
          <p:nvPr/>
        </p:nvSpPr>
        <p:spPr bwMode="auto">
          <a:xfrm>
            <a:off x="2776538" y="53721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5865" name="Text Box 89"/>
          <p:cNvSpPr txBox="1">
            <a:spLocks noChangeArrowheads="1"/>
          </p:cNvSpPr>
          <p:nvPr/>
        </p:nvSpPr>
        <p:spPr bwMode="auto">
          <a:xfrm>
            <a:off x="4656138" y="35226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5866" name="Text Box 90"/>
          <p:cNvSpPr txBox="1">
            <a:spLocks noChangeArrowheads="1"/>
          </p:cNvSpPr>
          <p:nvPr/>
        </p:nvSpPr>
        <p:spPr bwMode="auto">
          <a:xfrm>
            <a:off x="1998663" y="1298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5867" name="Oval 91"/>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68" name="Oval 92"/>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69" name="Oval 93"/>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70" name="Oval 94"/>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71" name="Oval 95"/>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72" name="Oval 96"/>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73" name="Oval 97"/>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74" name="Oval 98"/>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75" name="Oval 99"/>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76" name="Oval 100"/>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77" name="Oval 101"/>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78" name="Oval 102"/>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79" name="Oval 103"/>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80" name="Oval 104"/>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81" name="Oval 105"/>
          <p:cNvSpPr>
            <a:spLocks noChangeArrowheads="1"/>
          </p:cNvSpPr>
          <p:nvPr/>
        </p:nvSpPr>
        <p:spPr bwMode="auto">
          <a:xfrm rot="16643075">
            <a:off x="2708276" y="2582862"/>
            <a:ext cx="785812"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82" name="Oval 106"/>
          <p:cNvSpPr>
            <a:spLocks noChangeArrowheads="1"/>
          </p:cNvSpPr>
          <p:nvPr/>
        </p:nvSpPr>
        <p:spPr bwMode="auto">
          <a:xfrm rot="-8360977">
            <a:off x="2671763" y="25923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83" name="Oval 107"/>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84" name="Oval 108"/>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85" name="Text Box 109"/>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5886" name="Text Box 110"/>
          <p:cNvSpPr txBox="1">
            <a:spLocks noChangeArrowheads="1"/>
          </p:cNvSpPr>
          <p:nvPr/>
        </p:nvSpPr>
        <p:spPr bwMode="auto">
          <a:xfrm>
            <a:off x="3187700" y="55102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5887" name="Text Box 111"/>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5888" name="Text Box 112"/>
          <p:cNvSpPr txBox="1">
            <a:spLocks noChangeArrowheads="1"/>
          </p:cNvSpPr>
          <p:nvPr/>
        </p:nvSpPr>
        <p:spPr bwMode="auto">
          <a:xfrm>
            <a:off x="2970213" y="25209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5889" name="Text Box 113"/>
          <p:cNvSpPr txBox="1">
            <a:spLocks noChangeArrowheads="1"/>
          </p:cNvSpPr>
          <p:nvPr/>
        </p:nvSpPr>
        <p:spPr bwMode="auto">
          <a:xfrm>
            <a:off x="4224338" y="31670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5890" name="Text Box 114"/>
          <p:cNvSpPr txBox="1">
            <a:spLocks noChangeArrowheads="1"/>
          </p:cNvSpPr>
          <p:nvPr/>
        </p:nvSpPr>
        <p:spPr bwMode="auto">
          <a:xfrm>
            <a:off x="7542213" y="4016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5891" name="Text Box 115"/>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5892" name="Text Box 116"/>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5893" name="Text Box 117"/>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75894" name="Group 118"/>
          <p:cNvGrpSpPr>
            <a:grpSpLocks/>
          </p:cNvGrpSpPr>
          <p:nvPr/>
        </p:nvGrpSpPr>
        <p:grpSpPr bwMode="auto">
          <a:xfrm rot="-3226531">
            <a:off x="6176963" y="5314950"/>
            <a:ext cx="858837" cy="785813"/>
            <a:chOff x="1751" y="1135"/>
            <a:chExt cx="2232" cy="2232"/>
          </a:xfrm>
        </p:grpSpPr>
        <p:sp>
          <p:nvSpPr>
            <p:cNvPr id="75895" name="Oval 11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96" name="Oval 12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97" name="Oval 12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898" name="Oval 12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5899" name="Text Box 123"/>
          <p:cNvSpPr txBox="1">
            <a:spLocks noChangeArrowheads="1"/>
          </p:cNvSpPr>
          <p:nvPr/>
        </p:nvSpPr>
        <p:spPr bwMode="auto">
          <a:xfrm>
            <a:off x="3081338" y="29083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75900" name="Group 124"/>
          <p:cNvGrpSpPr>
            <a:grpSpLocks/>
          </p:cNvGrpSpPr>
          <p:nvPr/>
        </p:nvGrpSpPr>
        <p:grpSpPr bwMode="auto">
          <a:xfrm>
            <a:off x="4411663" y="3959225"/>
            <a:ext cx="858837" cy="785813"/>
            <a:chOff x="2779" y="2494"/>
            <a:chExt cx="541" cy="495"/>
          </a:xfrm>
        </p:grpSpPr>
        <p:sp>
          <p:nvSpPr>
            <p:cNvPr id="75901" name="Oval 125"/>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902" name="Oval 126"/>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903" name="Oval 127"/>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5904" name="Text Box 128"/>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1853372242"/>
      </p:ext>
    </p:extLst>
  </p:cSld>
  <p:clrMapOvr>
    <a:masterClrMapping/>
  </p:clrMapOvr>
  <p:transition spd="slow"/>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p:txBody>
          <a:bodyPr/>
          <a:lstStyle/>
          <a:p>
            <a:r>
              <a:rPr lang="en-US" altLang="en-US"/>
              <a:t>initial effects</a:t>
            </a:r>
          </a:p>
        </p:txBody>
      </p:sp>
      <p:sp>
        <p:nvSpPr>
          <p:cNvPr id="76803"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6804" name="Oval 4"/>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6805" name="Group 5"/>
          <p:cNvGrpSpPr>
            <a:grpSpLocks/>
          </p:cNvGrpSpPr>
          <p:nvPr/>
        </p:nvGrpSpPr>
        <p:grpSpPr bwMode="auto">
          <a:xfrm rot="1198672">
            <a:off x="2047875" y="4568825"/>
            <a:ext cx="858838" cy="785813"/>
            <a:chOff x="1751" y="1135"/>
            <a:chExt cx="2232" cy="2232"/>
          </a:xfrm>
        </p:grpSpPr>
        <p:sp>
          <p:nvSpPr>
            <p:cNvPr id="76806" name="Oval 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07" name="Oval 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08" name="Oval 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09" name="Oval 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6810" name="Group 10"/>
          <p:cNvGrpSpPr>
            <a:grpSpLocks/>
          </p:cNvGrpSpPr>
          <p:nvPr/>
        </p:nvGrpSpPr>
        <p:grpSpPr bwMode="auto">
          <a:xfrm rot="-1425292">
            <a:off x="3419475" y="4343400"/>
            <a:ext cx="858838" cy="785813"/>
            <a:chOff x="1751" y="1135"/>
            <a:chExt cx="2232" cy="2232"/>
          </a:xfrm>
        </p:grpSpPr>
        <p:sp>
          <p:nvSpPr>
            <p:cNvPr id="76811" name="Oval 1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12" name="Oval 1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13" name="Oval 1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14" name="Oval 1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6815" name="Group 15"/>
          <p:cNvGrpSpPr>
            <a:grpSpLocks/>
          </p:cNvGrpSpPr>
          <p:nvPr/>
        </p:nvGrpSpPr>
        <p:grpSpPr bwMode="auto">
          <a:xfrm>
            <a:off x="6169025" y="2941638"/>
            <a:ext cx="858838" cy="785812"/>
            <a:chOff x="1751" y="1135"/>
            <a:chExt cx="2232" cy="2232"/>
          </a:xfrm>
        </p:grpSpPr>
        <p:sp>
          <p:nvSpPr>
            <p:cNvPr id="76816" name="Oval 1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17" name="Oval 1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18" name="Oval 1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19" name="Oval 1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6820" name="Group 20"/>
          <p:cNvGrpSpPr>
            <a:grpSpLocks/>
          </p:cNvGrpSpPr>
          <p:nvPr/>
        </p:nvGrpSpPr>
        <p:grpSpPr bwMode="auto">
          <a:xfrm>
            <a:off x="6221413" y="4371975"/>
            <a:ext cx="858837" cy="785813"/>
            <a:chOff x="1751" y="1135"/>
            <a:chExt cx="2232" cy="2232"/>
          </a:xfrm>
        </p:grpSpPr>
        <p:sp>
          <p:nvSpPr>
            <p:cNvPr id="76821" name="Oval 2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22" name="Oval 2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23" name="Oval 2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24" name="Oval 2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6825" name="Group 25"/>
          <p:cNvGrpSpPr>
            <a:grpSpLocks/>
          </p:cNvGrpSpPr>
          <p:nvPr/>
        </p:nvGrpSpPr>
        <p:grpSpPr bwMode="auto">
          <a:xfrm>
            <a:off x="5081588" y="2724150"/>
            <a:ext cx="858837" cy="785813"/>
            <a:chOff x="1751" y="1135"/>
            <a:chExt cx="2232" cy="2232"/>
          </a:xfrm>
        </p:grpSpPr>
        <p:sp>
          <p:nvSpPr>
            <p:cNvPr id="76826" name="Oval 2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27" name="Oval 2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28" name="Oval 2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29" name="Oval 2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6830" name="Group 30"/>
          <p:cNvGrpSpPr>
            <a:grpSpLocks/>
          </p:cNvGrpSpPr>
          <p:nvPr/>
        </p:nvGrpSpPr>
        <p:grpSpPr bwMode="auto">
          <a:xfrm rot="3434755">
            <a:off x="5226050" y="4930776"/>
            <a:ext cx="858837" cy="785812"/>
            <a:chOff x="1751" y="1135"/>
            <a:chExt cx="2232" cy="2232"/>
          </a:xfrm>
        </p:grpSpPr>
        <p:sp>
          <p:nvSpPr>
            <p:cNvPr id="76831" name="Oval 3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32" name="Oval 3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33" name="Oval 3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34" name="Oval 3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6835" name="Group 35"/>
          <p:cNvGrpSpPr>
            <a:grpSpLocks/>
          </p:cNvGrpSpPr>
          <p:nvPr/>
        </p:nvGrpSpPr>
        <p:grpSpPr bwMode="auto">
          <a:xfrm>
            <a:off x="4049713" y="5264150"/>
            <a:ext cx="858837" cy="785813"/>
            <a:chOff x="1751" y="1135"/>
            <a:chExt cx="2232" cy="2232"/>
          </a:xfrm>
        </p:grpSpPr>
        <p:sp>
          <p:nvSpPr>
            <p:cNvPr id="76836" name="Oval 3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37" name="Oval 3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38" name="Oval 3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39" name="Oval 3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6840" name="Group 40"/>
          <p:cNvGrpSpPr>
            <a:grpSpLocks/>
          </p:cNvGrpSpPr>
          <p:nvPr/>
        </p:nvGrpSpPr>
        <p:grpSpPr bwMode="auto">
          <a:xfrm rot="1626381">
            <a:off x="1901825" y="5641975"/>
            <a:ext cx="858838" cy="785813"/>
            <a:chOff x="1751" y="1135"/>
            <a:chExt cx="2232" cy="2232"/>
          </a:xfrm>
        </p:grpSpPr>
        <p:sp>
          <p:nvSpPr>
            <p:cNvPr id="76841" name="Oval 4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42" name="Oval 4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43" name="Oval 4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44" name="Oval 4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6845" name="Group 45"/>
          <p:cNvGrpSpPr>
            <a:grpSpLocks/>
          </p:cNvGrpSpPr>
          <p:nvPr/>
        </p:nvGrpSpPr>
        <p:grpSpPr bwMode="auto">
          <a:xfrm>
            <a:off x="1082675" y="4937125"/>
            <a:ext cx="858838" cy="785813"/>
            <a:chOff x="1751" y="1135"/>
            <a:chExt cx="2232" cy="2232"/>
          </a:xfrm>
        </p:grpSpPr>
        <p:sp>
          <p:nvSpPr>
            <p:cNvPr id="76846" name="Oval 4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47" name="Oval 4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48" name="Oval 4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49" name="Oval 4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6850" name="Group 50"/>
          <p:cNvGrpSpPr>
            <a:grpSpLocks/>
          </p:cNvGrpSpPr>
          <p:nvPr/>
        </p:nvGrpSpPr>
        <p:grpSpPr bwMode="auto">
          <a:xfrm>
            <a:off x="5965825" y="1970088"/>
            <a:ext cx="858838" cy="785812"/>
            <a:chOff x="1751" y="1135"/>
            <a:chExt cx="2232" cy="2232"/>
          </a:xfrm>
        </p:grpSpPr>
        <p:sp>
          <p:nvSpPr>
            <p:cNvPr id="76851" name="Oval 5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52" name="Oval 5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53" name="Oval 5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54" name="Oval 5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6855" name="Group 55"/>
          <p:cNvGrpSpPr>
            <a:grpSpLocks/>
          </p:cNvGrpSpPr>
          <p:nvPr/>
        </p:nvGrpSpPr>
        <p:grpSpPr bwMode="auto">
          <a:xfrm rot="879490">
            <a:off x="4841875" y="1671638"/>
            <a:ext cx="858838" cy="785812"/>
            <a:chOff x="1751" y="1135"/>
            <a:chExt cx="2232" cy="2232"/>
          </a:xfrm>
        </p:grpSpPr>
        <p:sp>
          <p:nvSpPr>
            <p:cNvPr id="76856" name="Oval 5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57" name="Oval 5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58" name="Oval 5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59" name="Oval 5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6860" name="Oval 60"/>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61" name="Oval 61"/>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62" name="Oval 62"/>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63" name="Oval 63"/>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64" name="Oval 64"/>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65" name="Oval 65"/>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66" name="Oval 66"/>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67" name="Oval 67"/>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6868" name="Group 68"/>
          <p:cNvGrpSpPr>
            <a:grpSpLocks/>
          </p:cNvGrpSpPr>
          <p:nvPr/>
        </p:nvGrpSpPr>
        <p:grpSpPr bwMode="auto">
          <a:xfrm>
            <a:off x="204788" y="4784725"/>
            <a:ext cx="858837" cy="785813"/>
            <a:chOff x="1751" y="1135"/>
            <a:chExt cx="2232" cy="2232"/>
          </a:xfrm>
        </p:grpSpPr>
        <p:sp>
          <p:nvSpPr>
            <p:cNvPr id="76869"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70"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71"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72"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6873" name="Group 73"/>
          <p:cNvGrpSpPr>
            <a:grpSpLocks/>
          </p:cNvGrpSpPr>
          <p:nvPr/>
        </p:nvGrpSpPr>
        <p:grpSpPr bwMode="auto">
          <a:xfrm>
            <a:off x="479425" y="5757863"/>
            <a:ext cx="858838" cy="785812"/>
            <a:chOff x="1751" y="1135"/>
            <a:chExt cx="2232" cy="2232"/>
          </a:xfrm>
        </p:grpSpPr>
        <p:sp>
          <p:nvSpPr>
            <p:cNvPr id="76874"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75"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76"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77"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6878" name="Text Box 78"/>
          <p:cNvSpPr txBox="1">
            <a:spLocks noChangeArrowheads="1"/>
          </p:cNvSpPr>
          <p:nvPr/>
        </p:nvSpPr>
        <p:spPr bwMode="auto">
          <a:xfrm>
            <a:off x="2506663" y="1171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76879" name="Group 79"/>
          <p:cNvGrpSpPr>
            <a:grpSpLocks/>
          </p:cNvGrpSpPr>
          <p:nvPr/>
        </p:nvGrpSpPr>
        <p:grpSpPr bwMode="auto">
          <a:xfrm>
            <a:off x="471488" y="2281238"/>
            <a:ext cx="858837" cy="785812"/>
            <a:chOff x="1751" y="1135"/>
            <a:chExt cx="2232" cy="2232"/>
          </a:xfrm>
        </p:grpSpPr>
        <p:sp>
          <p:nvSpPr>
            <p:cNvPr id="76880" name="Oval 8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81" name="Oval 8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82" name="Oval 8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83" name="Oval 8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6884" name="Text Box 84"/>
          <p:cNvSpPr txBox="1">
            <a:spLocks noChangeArrowheads="1"/>
          </p:cNvSpPr>
          <p:nvPr/>
        </p:nvSpPr>
        <p:spPr bwMode="auto">
          <a:xfrm>
            <a:off x="3806825" y="59245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6885" name="Text Box 85"/>
          <p:cNvSpPr txBox="1">
            <a:spLocks noChangeArrowheads="1"/>
          </p:cNvSpPr>
          <p:nvPr/>
        </p:nvSpPr>
        <p:spPr bwMode="auto">
          <a:xfrm>
            <a:off x="4830763" y="11858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6886" name="Text Box 86"/>
          <p:cNvSpPr txBox="1">
            <a:spLocks noChangeArrowheads="1"/>
          </p:cNvSpPr>
          <p:nvPr/>
        </p:nvSpPr>
        <p:spPr bwMode="auto">
          <a:xfrm>
            <a:off x="6042025" y="5518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6887" name="Text Box 87"/>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6888" name="Text Box 88"/>
          <p:cNvSpPr txBox="1">
            <a:spLocks noChangeArrowheads="1"/>
          </p:cNvSpPr>
          <p:nvPr/>
        </p:nvSpPr>
        <p:spPr bwMode="auto">
          <a:xfrm>
            <a:off x="2776538" y="53721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6889" name="Text Box 89"/>
          <p:cNvSpPr txBox="1">
            <a:spLocks noChangeArrowheads="1"/>
          </p:cNvSpPr>
          <p:nvPr/>
        </p:nvSpPr>
        <p:spPr bwMode="auto">
          <a:xfrm>
            <a:off x="4656138" y="35226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6890" name="Text Box 90"/>
          <p:cNvSpPr txBox="1">
            <a:spLocks noChangeArrowheads="1"/>
          </p:cNvSpPr>
          <p:nvPr/>
        </p:nvSpPr>
        <p:spPr bwMode="auto">
          <a:xfrm>
            <a:off x="1998663" y="1298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6891" name="Oval 91"/>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92" name="Oval 92"/>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93" name="Oval 93"/>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94" name="Oval 94"/>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95" name="Oval 95"/>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96" name="Oval 96"/>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97" name="Oval 97"/>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98" name="Oval 98"/>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899" name="Oval 99"/>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00" name="Oval 100"/>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01" name="Oval 101"/>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02" name="Oval 102"/>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03" name="Oval 103"/>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04" name="Oval 104"/>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05" name="Oval 105"/>
          <p:cNvSpPr>
            <a:spLocks noChangeArrowheads="1"/>
          </p:cNvSpPr>
          <p:nvPr/>
        </p:nvSpPr>
        <p:spPr bwMode="auto">
          <a:xfrm rot="16643075">
            <a:off x="2708276" y="2582862"/>
            <a:ext cx="785812"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06" name="Oval 106"/>
          <p:cNvSpPr>
            <a:spLocks noChangeArrowheads="1"/>
          </p:cNvSpPr>
          <p:nvPr/>
        </p:nvSpPr>
        <p:spPr bwMode="auto">
          <a:xfrm rot="-8360977">
            <a:off x="2671763" y="25923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07" name="Oval 107"/>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08" name="Oval 108"/>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09" name="Text Box 109"/>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6910" name="Text Box 110"/>
          <p:cNvSpPr txBox="1">
            <a:spLocks noChangeArrowheads="1"/>
          </p:cNvSpPr>
          <p:nvPr/>
        </p:nvSpPr>
        <p:spPr bwMode="auto">
          <a:xfrm>
            <a:off x="3187700" y="55102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6911" name="Text Box 111"/>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6912" name="Text Box 112"/>
          <p:cNvSpPr txBox="1">
            <a:spLocks noChangeArrowheads="1"/>
          </p:cNvSpPr>
          <p:nvPr/>
        </p:nvSpPr>
        <p:spPr bwMode="auto">
          <a:xfrm>
            <a:off x="2970213" y="25209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6913" name="Text Box 113"/>
          <p:cNvSpPr txBox="1">
            <a:spLocks noChangeArrowheads="1"/>
          </p:cNvSpPr>
          <p:nvPr/>
        </p:nvSpPr>
        <p:spPr bwMode="auto">
          <a:xfrm>
            <a:off x="4224338" y="31670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6914" name="Text Box 114"/>
          <p:cNvSpPr txBox="1">
            <a:spLocks noChangeArrowheads="1"/>
          </p:cNvSpPr>
          <p:nvPr/>
        </p:nvSpPr>
        <p:spPr bwMode="auto">
          <a:xfrm>
            <a:off x="7542213" y="4016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6915" name="Text Box 115"/>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6916" name="Text Box 116"/>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6917" name="Text Box 117"/>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76918" name="Group 118"/>
          <p:cNvGrpSpPr>
            <a:grpSpLocks/>
          </p:cNvGrpSpPr>
          <p:nvPr/>
        </p:nvGrpSpPr>
        <p:grpSpPr bwMode="auto">
          <a:xfrm rot="-3226531">
            <a:off x="6176963" y="5314950"/>
            <a:ext cx="858837" cy="785813"/>
            <a:chOff x="1751" y="1135"/>
            <a:chExt cx="2232" cy="2232"/>
          </a:xfrm>
        </p:grpSpPr>
        <p:sp>
          <p:nvSpPr>
            <p:cNvPr id="76919" name="Oval 11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20" name="Oval 12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21" name="Oval 12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22" name="Oval 12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6923" name="Text Box 123"/>
          <p:cNvSpPr txBox="1">
            <a:spLocks noChangeArrowheads="1"/>
          </p:cNvSpPr>
          <p:nvPr/>
        </p:nvSpPr>
        <p:spPr bwMode="auto">
          <a:xfrm>
            <a:off x="3363913" y="3702050"/>
            <a:ext cx="13208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500">
                <a:solidFill>
                  <a:srgbClr val="000000"/>
                </a:solidFill>
                <a:latin typeface="Arial"/>
              </a:rPr>
              <a:t>neutralization</a:t>
            </a:r>
          </a:p>
        </p:txBody>
      </p:sp>
      <p:sp>
        <p:nvSpPr>
          <p:cNvPr id="76924" name="Text Box 124"/>
          <p:cNvSpPr txBox="1">
            <a:spLocks noChangeArrowheads="1"/>
          </p:cNvSpPr>
          <p:nvPr/>
        </p:nvSpPr>
        <p:spPr bwMode="auto">
          <a:xfrm>
            <a:off x="3081338" y="29083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76925" name="Group 125"/>
          <p:cNvGrpSpPr>
            <a:grpSpLocks/>
          </p:cNvGrpSpPr>
          <p:nvPr/>
        </p:nvGrpSpPr>
        <p:grpSpPr bwMode="auto">
          <a:xfrm>
            <a:off x="4411663" y="3959225"/>
            <a:ext cx="858837" cy="785813"/>
            <a:chOff x="2779" y="2494"/>
            <a:chExt cx="541" cy="495"/>
          </a:xfrm>
        </p:grpSpPr>
        <p:sp>
          <p:nvSpPr>
            <p:cNvPr id="76926" name="Oval 126"/>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27" name="Oval 127"/>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28" name="Oval 128"/>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6929" name="Text Box 129"/>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672873535"/>
      </p:ext>
    </p:extLst>
  </p:cSld>
  <p:clrMapOvr>
    <a:masterClrMapping/>
  </p:clrMapOvr>
  <p:transition spd="slow"/>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p:txBody>
          <a:bodyPr/>
          <a:lstStyle/>
          <a:p>
            <a:r>
              <a:rPr lang="en-US" altLang="en-US"/>
              <a:t>initial effects</a:t>
            </a:r>
          </a:p>
        </p:txBody>
      </p:sp>
      <p:sp>
        <p:nvSpPr>
          <p:cNvPr id="77827"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7828" name="Oval 4"/>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7829" name="Group 5"/>
          <p:cNvGrpSpPr>
            <a:grpSpLocks/>
          </p:cNvGrpSpPr>
          <p:nvPr/>
        </p:nvGrpSpPr>
        <p:grpSpPr bwMode="auto">
          <a:xfrm rot="1198672">
            <a:off x="2047875" y="4568825"/>
            <a:ext cx="858838" cy="785813"/>
            <a:chOff x="1751" y="1135"/>
            <a:chExt cx="2232" cy="2232"/>
          </a:xfrm>
        </p:grpSpPr>
        <p:sp>
          <p:nvSpPr>
            <p:cNvPr id="77830" name="Oval 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31" name="Oval 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32" name="Oval 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33" name="Oval 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7834" name="Group 10"/>
          <p:cNvGrpSpPr>
            <a:grpSpLocks/>
          </p:cNvGrpSpPr>
          <p:nvPr/>
        </p:nvGrpSpPr>
        <p:grpSpPr bwMode="auto">
          <a:xfrm rot="-1425292">
            <a:off x="3419475" y="4343400"/>
            <a:ext cx="858838" cy="785813"/>
            <a:chOff x="1751" y="1135"/>
            <a:chExt cx="2232" cy="2232"/>
          </a:xfrm>
        </p:grpSpPr>
        <p:sp>
          <p:nvSpPr>
            <p:cNvPr id="77835" name="Oval 1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36" name="Oval 1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37" name="Oval 1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38" name="Oval 1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7839" name="Group 15"/>
          <p:cNvGrpSpPr>
            <a:grpSpLocks/>
          </p:cNvGrpSpPr>
          <p:nvPr/>
        </p:nvGrpSpPr>
        <p:grpSpPr bwMode="auto">
          <a:xfrm>
            <a:off x="6169025" y="2941638"/>
            <a:ext cx="858838" cy="785812"/>
            <a:chOff x="1751" y="1135"/>
            <a:chExt cx="2232" cy="2232"/>
          </a:xfrm>
        </p:grpSpPr>
        <p:sp>
          <p:nvSpPr>
            <p:cNvPr id="77840" name="Oval 1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41" name="Oval 1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42" name="Oval 1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43" name="Oval 1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7844" name="Group 20"/>
          <p:cNvGrpSpPr>
            <a:grpSpLocks/>
          </p:cNvGrpSpPr>
          <p:nvPr/>
        </p:nvGrpSpPr>
        <p:grpSpPr bwMode="auto">
          <a:xfrm>
            <a:off x="6221413" y="4371975"/>
            <a:ext cx="858837" cy="785813"/>
            <a:chOff x="1751" y="1135"/>
            <a:chExt cx="2232" cy="2232"/>
          </a:xfrm>
        </p:grpSpPr>
        <p:sp>
          <p:nvSpPr>
            <p:cNvPr id="77845" name="Oval 2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46" name="Oval 2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47" name="Oval 2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48" name="Oval 2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7849" name="Group 25"/>
          <p:cNvGrpSpPr>
            <a:grpSpLocks/>
          </p:cNvGrpSpPr>
          <p:nvPr/>
        </p:nvGrpSpPr>
        <p:grpSpPr bwMode="auto">
          <a:xfrm>
            <a:off x="5081588" y="2724150"/>
            <a:ext cx="858837" cy="785813"/>
            <a:chOff x="1751" y="1135"/>
            <a:chExt cx="2232" cy="2232"/>
          </a:xfrm>
        </p:grpSpPr>
        <p:sp>
          <p:nvSpPr>
            <p:cNvPr id="77850" name="Oval 2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51" name="Oval 2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52" name="Oval 2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53" name="Oval 2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7854" name="Group 30"/>
          <p:cNvGrpSpPr>
            <a:grpSpLocks/>
          </p:cNvGrpSpPr>
          <p:nvPr/>
        </p:nvGrpSpPr>
        <p:grpSpPr bwMode="auto">
          <a:xfrm rot="3434755">
            <a:off x="5226050" y="4930776"/>
            <a:ext cx="858837" cy="785812"/>
            <a:chOff x="1751" y="1135"/>
            <a:chExt cx="2232" cy="2232"/>
          </a:xfrm>
        </p:grpSpPr>
        <p:sp>
          <p:nvSpPr>
            <p:cNvPr id="77855" name="Oval 3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56" name="Oval 3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57" name="Oval 3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58" name="Oval 3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7859" name="Group 35"/>
          <p:cNvGrpSpPr>
            <a:grpSpLocks/>
          </p:cNvGrpSpPr>
          <p:nvPr/>
        </p:nvGrpSpPr>
        <p:grpSpPr bwMode="auto">
          <a:xfrm>
            <a:off x="4049713" y="5264150"/>
            <a:ext cx="858837" cy="785813"/>
            <a:chOff x="1751" y="1135"/>
            <a:chExt cx="2232" cy="2232"/>
          </a:xfrm>
        </p:grpSpPr>
        <p:sp>
          <p:nvSpPr>
            <p:cNvPr id="77860" name="Oval 3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61" name="Oval 3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62" name="Oval 3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63" name="Oval 3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7864" name="Group 40"/>
          <p:cNvGrpSpPr>
            <a:grpSpLocks/>
          </p:cNvGrpSpPr>
          <p:nvPr/>
        </p:nvGrpSpPr>
        <p:grpSpPr bwMode="auto">
          <a:xfrm rot="1626381">
            <a:off x="1901825" y="5641975"/>
            <a:ext cx="858838" cy="785813"/>
            <a:chOff x="1751" y="1135"/>
            <a:chExt cx="2232" cy="2232"/>
          </a:xfrm>
        </p:grpSpPr>
        <p:sp>
          <p:nvSpPr>
            <p:cNvPr id="77865" name="Oval 4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66" name="Oval 4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67" name="Oval 4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68" name="Oval 4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7869" name="Group 45"/>
          <p:cNvGrpSpPr>
            <a:grpSpLocks/>
          </p:cNvGrpSpPr>
          <p:nvPr/>
        </p:nvGrpSpPr>
        <p:grpSpPr bwMode="auto">
          <a:xfrm>
            <a:off x="1082675" y="4937125"/>
            <a:ext cx="858838" cy="785813"/>
            <a:chOff x="1751" y="1135"/>
            <a:chExt cx="2232" cy="2232"/>
          </a:xfrm>
        </p:grpSpPr>
        <p:sp>
          <p:nvSpPr>
            <p:cNvPr id="77870" name="Oval 4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71" name="Oval 4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72" name="Oval 4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73" name="Oval 4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7874" name="Group 50"/>
          <p:cNvGrpSpPr>
            <a:grpSpLocks/>
          </p:cNvGrpSpPr>
          <p:nvPr/>
        </p:nvGrpSpPr>
        <p:grpSpPr bwMode="auto">
          <a:xfrm>
            <a:off x="5965825" y="1970088"/>
            <a:ext cx="858838" cy="785812"/>
            <a:chOff x="1751" y="1135"/>
            <a:chExt cx="2232" cy="2232"/>
          </a:xfrm>
        </p:grpSpPr>
        <p:sp>
          <p:nvSpPr>
            <p:cNvPr id="77875" name="Oval 5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76" name="Oval 5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77" name="Oval 5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78" name="Oval 5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7879" name="Group 55"/>
          <p:cNvGrpSpPr>
            <a:grpSpLocks/>
          </p:cNvGrpSpPr>
          <p:nvPr/>
        </p:nvGrpSpPr>
        <p:grpSpPr bwMode="auto">
          <a:xfrm rot="879490">
            <a:off x="4841875" y="1671638"/>
            <a:ext cx="858838" cy="785812"/>
            <a:chOff x="1751" y="1135"/>
            <a:chExt cx="2232" cy="2232"/>
          </a:xfrm>
        </p:grpSpPr>
        <p:sp>
          <p:nvSpPr>
            <p:cNvPr id="77880" name="Oval 5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81" name="Oval 5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82" name="Oval 5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83" name="Oval 5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7884" name="Oval 60"/>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85" name="Oval 61"/>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86" name="Oval 62"/>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87" name="Oval 63"/>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88" name="Oval 64"/>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89" name="Oval 65"/>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90" name="Oval 66"/>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91" name="Oval 67"/>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7892" name="Group 68"/>
          <p:cNvGrpSpPr>
            <a:grpSpLocks/>
          </p:cNvGrpSpPr>
          <p:nvPr/>
        </p:nvGrpSpPr>
        <p:grpSpPr bwMode="auto">
          <a:xfrm>
            <a:off x="204788" y="4784725"/>
            <a:ext cx="858837" cy="785813"/>
            <a:chOff x="1751" y="1135"/>
            <a:chExt cx="2232" cy="2232"/>
          </a:xfrm>
        </p:grpSpPr>
        <p:sp>
          <p:nvSpPr>
            <p:cNvPr id="77893"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94"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95"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96"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7897" name="Group 73"/>
          <p:cNvGrpSpPr>
            <a:grpSpLocks/>
          </p:cNvGrpSpPr>
          <p:nvPr/>
        </p:nvGrpSpPr>
        <p:grpSpPr bwMode="auto">
          <a:xfrm>
            <a:off x="479425" y="5757863"/>
            <a:ext cx="858838" cy="785812"/>
            <a:chOff x="1751" y="1135"/>
            <a:chExt cx="2232" cy="2232"/>
          </a:xfrm>
        </p:grpSpPr>
        <p:sp>
          <p:nvSpPr>
            <p:cNvPr id="77898"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899"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00"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01"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7902" name="Text Box 78"/>
          <p:cNvSpPr txBox="1">
            <a:spLocks noChangeArrowheads="1"/>
          </p:cNvSpPr>
          <p:nvPr/>
        </p:nvSpPr>
        <p:spPr bwMode="auto">
          <a:xfrm>
            <a:off x="2506663" y="1171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77903" name="Group 79"/>
          <p:cNvGrpSpPr>
            <a:grpSpLocks/>
          </p:cNvGrpSpPr>
          <p:nvPr/>
        </p:nvGrpSpPr>
        <p:grpSpPr bwMode="auto">
          <a:xfrm>
            <a:off x="471488" y="2281238"/>
            <a:ext cx="858837" cy="785812"/>
            <a:chOff x="1751" y="1135"/>
            <a:chExt cx="2232" cy="2232"/>
          </a:xfrm>
        </p:grpSpPr>
        <p:sp>
          <p:nvSpPr>
            <p:cNvPr id="77904" name="Oval 8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05" name="Oval 8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06" name="Oval 8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07" name="Oval 8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7908" name="Text Box 84"/>
          <p:cNvSpPr txBox="1">
            <a:spLocks noChangeArrowheads="1"/>
          </p:cNvSpPr>
          <p:nvPr/>
        </p:nvSpPr>
        <p:spPr bwMode="auto">
          <a:xfrm>
            <a:off x="3806825" y="59245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7909" name="Text Box 85"/>
          <p:cNvSpPr txBox="1">
            <a:spLocks noChangeArrowheads="1"/>
          </p:cNvSpPr>
          <p:nvPr/>
        </p:nvSpPr>
        <p:spPr bwMode="auto">
          <a:xfrm>
            <a:off x="4830763" y="11858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7910" name="Text Box 86"/>
          <p:cNvSpPr txBox="1">
            <a:spLocks noChangeArrowheads="1"/>
          </p:cNvSpPr>
          <p:nvPr/>
        </p:nvSpPr>
        <p:spPr bwMode="auto">
          <a:xfrm>
            <a:off x="6042025" y="5518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7911" name="Text Box 87"/>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7912" name="Text Box 88"/>
          <p:cNvSpPr txBox="1">
            <a:spLocks noChangeArrowheads="1"/>
          </p:cNvSpPr>
          <p:nvPr/>
        </p:nvSpPr>
        <p:spPr bwMode="auto">
          <a:xfrm>
            <a:off x="2776538" y="53721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7913" name="Text Box 89"/>
          <p:cNvSpPr txBox="1">
            <a:spLocks noChangeArrowheads="1"/>
          </p:cNvSpPr>
          <p:nvPr/>
        </p:nvSpPr>
        <p:spPr bwMode="auto">
          <a:xfrm>
            <a:off x="1998663" y="1298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7914" name="Oval 90"/>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15" name="Oval 91"/>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16" name="Oval 92"/>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17" name="Oval 93"/>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18" name="Oval 94"/>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19" name="Oval 95"/>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20" name="Oval 96"/>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21" name="Oval 97"/>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22" name="Oval 98"/>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23" name="Oval 99"/>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24" name="Oval 100"/>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25" name="Oval 101"/>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26" name="Oval 102"/>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27" name="Oval 103"/>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28" name="Oval 104"/>
          <p:cNvSpPr>
            <a:spLocks noChangeArrowheads="1"/>
          </p:cNvSpPr>
          <p:nvPr/>
        </p:nvSpPr>
        <p:spPr bwMode="auto">
          <a:xfrm rot="16643075">
            <a:off x="2708276" y="2582862"/>
            <a:ext cx="785812"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29" name="Oval 105"/>
          <p:cNvSpPr>
            <a:spLocks noChangeArrowheads="1"/>
          </p:cNvSpPr>
          <p:nvPr/>
        </p:nvSpPr>
        <p:spPr bwMode="auto">
          <a:xfrm rot="-8360977">
            <a:off x="2671763" y="25923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30" name="Oval 106"/>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31" name="Oval 107"/>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32" name="Text Box 108"/>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7933" name="Text Box 109"/>
          <p:cNvSpPr txBox="1">
            <a:spLocks noChangeArrowheads="1"/>
          </p:cNvSpPr>
          <p:nvPr/>
        </p:nvSpPr>
        <p:spPr bwMode="auto">
          <a:xfrm>
            <a:off x="3187700" y="55102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7934" name="Text Box 110"/>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7935" name="Text Box 111"/>
          <p:cNvSpPr txBox="1">
            <a:spLocks noChangeArrowheads="1"/>
          </p:cNvSpPr>
          <p:nvPr/>
        </p:nvSpPr>
        <p:spPr bwMode="auto">
          <a:xfrm>
            <a:off x="2970213" y="25209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7936" name="Text Box 112"/>
          <p:cNvSpPr txBox="1">
            <a:spLocks noChangeArrowheads="1"/>
          </p:cNvSpPr>
          <p:nvPr/>
        </p:nvSpPr>
        <p:spPr bwMode="auto">
          <a:xfrm>
            <a:off x="7542213" y="4016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7937" name="Text Box 113"/>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7938" name="Text Box 114"/>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7939" name="Text Box 115"/>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77940" name="Group 116"/>
          <p:cNvGrpSpPr>
            <a:grpSpLocks/>
          </p:cNvGrpSpPr>
          <p:nvPr/>
        </p:nvGrpSpPr>
        <p:grpSpPr bwMode="auto">
          <a:xfrm rot="-3226531">
            <a:off x="6176963" y="5314950"/>
            <a:ext cx="858837" cy="785813"/>
            <a:chOff x="1751" y="1135"/>
            <a:chExt cx="2232" cy="2232"/>
          </a:xfrm>
        </p:grpSpPr>
        <p:sp>
          <p:nvSpPr>
            <p:cNvPr id="77941" name="Oval 117"/>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42" name="Oval 118"/>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43" name="Oval 119"/>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44" name="Oval 120"/>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7945" name="Oval 121"/>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46" name="Oval 122"/>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47" name="Text Box 123"/>
          <p:cNvSpPr txBox="1">
            <a:spLocks noChangeArrowheads="1"/>
          </p:cNvSpPr>
          <p:nvPr/>
        </p:nvSpPr>
        <p:spPr bwMode="auto">
          <a:xfrm>
            <a:off x="3363913" y="3702050"/>
            <a:ext cx="13208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500">
                <a:solidFill>
                  <a:srgbClr val="000000"/>
                </a:solidFill>
                <a:latin typeface="Arial"/>
              </a:rPr>
              <a:t>neutralization</a:t>
            </a:r>
          </a:p>
        </p:txBody>
      </p:sp>
      <p:sp>
        <p:nvSpPr>
          <p:cNvPr id="77948" name="Text Box 124"/>
          <p:cNvSpPr txBox="1">
            <a:spLocks noChangeArrowheads="1"/>
          </p:cNvSpPr>
          <p:nvPr/>
        </p:nvSpPr>
        <p:spPr bwMode="auto">
          <a:xfrm>
            <a:off x="3081338" y="29083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77949" name="Group 125"/>
          <p:cNvGrpSpPr>
            <a:grpSpLocks/>
          </p:cNvGrpSpPr>
          <p:nvPr/>
        </p:nvGrpSpPr>
        <p:grpSpPr bwMode="auto">
          <a:xfrm>
            <a:off x="4411663" y="3959225"/>
            <a:ext cx="858837" cy="785813"/>
            <a:chOff x="2779" y="2494"/>
            <a:chExt cx="541" cy="495"/>
          </a:xfrm>
        </p:grpSpPr>
        <p:sp>
          <p:nvSpPr>
            <p:cNvPr id="77950" name="Oval 126"/>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51" name="Oval 127"/>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52" name="Oval 128"/>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7953" name="Text Box 129"/>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3730097167"/>
      </p:ext>
    </p:extLst>
  </p:cSld>
  <p:clrMapOvr>
    <a:masterClrMapping/>
  </p:clrMapOvr>
  <p:transition spd="slow"/>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p:txBody>
          <a:bodyPr/>
          <a:lstStyle/>
          <a:p>
            <a:r>
              <a:rPr lang="en-US" altLang="en-US"/>
              <a:t>initial effects</a:t>
            </a:r>
          </a:p>
        </p:txBody>
      </p:sp>
      <p:sp>
        <p:nvSpPr>
          <p:cNvPr id="78851"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8852" name="Oval 4"/>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8853" name="Group 5"/>
          <p:cNvGrpSpPr>
            <a:grpSpLocks/>
          </p:cNvGrpSpPr>
          <p:nvPr/>
        </p:nvGrpSpPr>
        <p:grpSpPr bwMode="auto">
          <a:xfrm rot="1198672">
            <a:off x="2047875" y="4568825"/>
            <a:ext cx="858838" cy="785813"/>
            <a:chOff x="1751" y="1135"/>
            <a:chExt cx="2232" cy="2232"/>
          </a:xfrm>
        </p:grpSpPr>
        <p:sp>
          <p:nvSpPr>
            <p:cNvPr id="78854" name="Oval 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55" name="Oval 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56" name="Oval 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57" name="Oval 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8858" name="Group 10"/>
          <p:cNvGrpSpPr>
            <a:grpSpLocks/>
          </p:cNvGrpSpPr>
          <p:nvPr/>
        </p:nvGrpSpPr>
        <p:grpSpPr bwMode="auto">
          <a:xfrm rot="-1425292">
            <a:off x="3419475" y="4343400"/>
            <a:ext cx="858838" cy="785813"/>
            <a:chOff x="1751" y="1135"/>
            <a:chExt cx="2232" cy="2232"/>
          </a:xfrm>
        </p:grpSpPr>
        <p:sp>
          <p:nvSpPr>
            <p:cNvPr id="78859" name="Oval 1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60" name="Oval 1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61" name="Oval 1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62" name="Oval 1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8863" name="Group 15"/>
          <p:cNvGrpSpPr>
            <a:grpSpLocks/>
          </p:cNvGrpSpPr>
          <p:nvPr/>
        </p:nvGrpSpPr>
        <p:grpSpPr bwMode="auto">
          <a:xfrm>
            <a:off x="6169025" y="2941638"/>
            <a:ext cx="858838" cy="785812"/>
            <a:chOff x="1751" y="1135"/>
            <a:chExt cx="2232" cy="2232"/>
          </a:xfrm>
        </p:grpSpPr>
        <p:sp>
          <p:nvSpPr>
            <p:cNvPr id="78864" name="Oval 1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65" name="Oval 1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66" name="Oval 1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67" name="Oval 1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8868" name="Group 20"/>
          <p:cNvGrpSpPr>
            <a:grpSpLocks/>
          </p:cNvGrpSpPr>
          <p:nvPr/>
        </p:nvGrpSpPr>
        <p:grpSpPr bwMode="auto">
          <a:xfrm>
            <a:off x="6221413" y="4371975"/>
            <a:ext cx="858837" cy="785813"/>
            <a:chOff x="1751" y="1135"/>
            <a:chExt cx="2232" cy="2232"/>
          </a:xfrm>
        </p:grpSpPr>
        <p:sp>
          <p:nvSpPr>
            <p:cNvPr id="78869" name="Oval 2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70" name="Oval 2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71" name="Oval 2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72" name="Oval 2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8873" name="Group 25"/>
          <p:cNvGrpSpPr>
            <a:grpSpLocks/>
          </p:cNvGrpSpPr>
          <p:nvPr/>
        </p:nvGrpSpPr>
        <p:grpSpPr bwMode="auto">
          <a:xfrm>
            <a:off x="5081588" y="2724150"/>
            <a:ext cx="858837" cy="785813"/>
            <a:chOff x="1751" y="1135"/>
            <a:chExt cx="2232" cy="2232"/>
          </a:xfrm>
        </p:grpSpPr>
        <p:sp>
          <p:nvSpPr>
            <p:cNvPr id="78874" name="Oval 2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75" name="Oval 2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76" name="Oval 2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77" name="Oval 2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8878" name="Group 30"/>
          <p:cNvGrpSpPr>
            <a:grpSpLocks/>
          </p:cNvGrpSpPr>
          <p:nvPr/>
        </p:nvGrpSpPr>
        <p:grpSpPr bwMode="auto">
          <a:xfrm rot="3434755">
            <a:off x="5226050" y="4930776"/>
            <a:ext cx="858837" cy="785812"/>
            <a:chOff x="1751" y="1135"/>
            <a:chExt cx="2232" cy="2232"/>
          </a:xfrm>
        </p:grpSpPr>
        <p:sp>
          <p:nvSpPr>
            <p:cNvPr id="78879" name="Oval 3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80" name="Oval 3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81" name="Oval 3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82" name="Oval 3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8883" name="Group 35"/>
          <p:cNvGrpSpPr>
            <a:grpSpLocks/>
          </p:cNvGrpSpPr>
          <p:nvPr/>
        </p:nvGrpSpPr>
        <p:grpSpPr bwMode="auto">
          <a:xfrm>
            <a:off x="4049713" y="5264150"/>
            <a:ext cx="858837" cy="785813"/>
            <a:chOff x="1751" y="1135"/>
            <a:chExt cx="2232" cy="2232"/>
          </a:xfrm>
        </p:grpSpPr>
        <p:sp>
          <p:nvSpPr>
            <p:cNvPr id="78884" name="Oval 3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85" name="Oval 3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86" name="Oval 3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87" name="Oval 3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8888" name="Group 40"/>
          <p:cNvGrpSpPr>
            <a:grpSpLocks/>
          </p:cNvGrpSpPr>
          <p:nvPr/>
        </p:nvGrpSpPr>
        <p:grpSpPr bwMode="auto">
          <a:xfrm rot="1626381">
            <a:off x="1901825" y="5641975"/>
            <a:ext cx="858838" cy="785813"/>
            <a:chOff x="1751" y="1135"/>
            <a:chExt cx="2232" cy="2232"/>
          </a:xfrm>
        </p:grpSpPr>
        <p:sp>
          <p:nvSpPr>
            <p:cNvPr id="78889" name="Oval 4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90" name="Oval 4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91" name="Oval 4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92" name="Oval 4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8893" name="Group 45"/>
          <p:cNvGrpSpPr>
            <a:grpSpLocks/>
          </p:cNvGrpSpPr>
          <p:nvPr/>
        </p:nvGrpSpPr>
        <p:grpSpPr bwMode="auto">
          <a:xfrm>
            <a:off x="1082675" y="4937125"/>
            <a:ext cx="858838" cy="785813"/>
            <a:chOff x="1751" y="1135"/>
            <a:chExt cx="2232" cy="2232"/>
          </a:xfrm>
        </p:grpSpPr>
        <p:sp>
          <p:nvSpPr>
            <p:cNvPr id="78894" name="Oval 4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95" name="Oval 4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96" name="Oval 4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897" name="Oval 4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8898" name="Group 50"/>
          <p:cNvGrpSpPr>
            <a:grpSpLocks/>
          </p:cNvGrpSpPr>
          <p:nvPr/>
        </p:nvGrpSpPr>
        <p:grpSpPr bwMode="auto">
          <a:xfrm>
            <a:off x="5965825" y="1970088"/>
            <a:ext cx="858838" cy="785812"/>
            <a:chOff x="1751" y="1135"/>
            <a:chExt cx="2232" cy="2232"/>
          </a:xfrm>
        </p:grpSpPr>
        <p:sp>
          <p:nvSpPr>
            <p:cNvPr id="78899" name="Oval 5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00" name="Oval 5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01" name="Oval 5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02" name="Oval 5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8903" name="Group 55"/>
          <p:cNvGrpSpPr>
            <a:grpSpLocks/>
          </p:cNvGrpSpPr>
          <p:nvPr/>
        </p:nvGrpSpPr>
        <p:grpSpPr bwMode="auto">
          <a:xfrm rot="879490">
            <a:off x="4841875" y="1671638"/>
            <a:ext cx="858838" cy="785812"/>
            <a:chOff x="1751" y="1135"/>
            <a:chExt cx="2232" cy="2232"/>
          </a:xfrm>
        </p:grpSpPr>
        <p:sp>
          <p:nvSpPr>
            <p:cNvPr id="78904" name="Oval 5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05" name="Oval 5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06" name="Oval 5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07" name="Oval 5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8908" name="Oval 60"/>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09" name="Oval 61"/>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10" name="Oval 62"/>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11" name="Oval 63"/>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12" name="Oval 64"/>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13" name="Oval 65"/>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14" name="Oval 66"/>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15" name="Oval 67"/>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8916" name="Group 68"/>
          <p:cNvGrpSpPr>
            <a:grpSpLocks/>
          </p:cNvGrpSpPr>
          <p:nvPr/>
        </p:nvGrpSpPr>
        <p:grpSpPr bwMode="auto">
          <a:xfrm>
            <a:off x="204788" y="4784725"/>
            <a:ext cx="858837" cy="785813"/>
            <a:chOff x="1751" y="1135"/>
            <a:chExt cx="2232" cy="2232"/>
          </a:xfrm>
        </p:grpSpPr>
        <p:sp>
          <p:nvSpPr>
            <p:cNvPr id="78917"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18"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19"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20"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8921" name="Group 73"/>
          <p:cNvGrpSpPr>
            <a:grpSpLocks/>
          </p:cNvGrpSpPr>
          <p:nvPr/>
        </p:nvGrpSpPr>
        <p:grpSpPr bwMode="auto">
          <a:xfrm>
            <a:off x="479425" y="5757863"/>
            <a:ext cx="858838" cy="785812"/>
            <a:chOff x="1751" y="1135"/>
            <a:chExt cx="2232" cy="2232"/>
          </a:xfrm>
        </p:grpSpPr>
        <p:sp>
          <p:nvSpPr>
            <p:cNvPr id="78922"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23"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24"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25"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8926" name="Text Box 78"/>
          <p:cNvSpPr txBox="1">
            <a:spLocks noChangeArrowheads="1"/>
          </p:cNvSpPr>
          <p:nvPr/>
        </p:nvSpPr>
        <p:spPr bwMode="auto">
          <a:xfrm>
            <a:off x="2506663" y="1171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78927" name="Group 79"/>
          <p:cNvGrpSpPr>
            <a:grpSpLocks/>
          </p:cNvGrpSpPr>
          <p:nvPr/>
        </p:nvGrpSpPr>
        <p:grpSpPr bwMode="auto">
          <a:xfrm>
            <a:off x="471488" y="2281238"/>
            <a:ext cx="858837" cy="785812"/>
            <a:chOff x="1751" y="1135"/>
            <a:chExt cx="2232" cy="2232"/>
          </a:xfrm>
        </p:grpSpPr>
        <p:sp>
          <p:nvSpPr>
            <p:cNvPr id="78928" name="Oval 8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29" name="Oval 8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30" name="Oval 8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31" name="Oval 8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8932" name="Text Box 84"/>
          <p:cNvSpPr txBox="1">
            <a:spLocks noChangeArrowheads="1"/>
          </p:cNvSpPr>
          <p:nvPr/>
        </p:nvSpPr>
        <p:spPr bwMode="auto">
          <a:xfrm>
            <a:off x="3806825" y="59245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8933" name="Text Box 85"/>
          <p:cNvSpPr txBox="1">
            <a:spLocks noChangeArrowheads="1"/>
          </p:cNvSpPr>
          <p:nvPr/>
        </p:nvSpPr>
        <p:spPr bwMode="auto">
          <a:xfrm>
            <a:off x="4830763" y="11858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8934" name="Text Box 86"/>
          <p:cNvSpPr txBox="1">
            <a:spLocks noChangeArrowheads="1"/>
          </p:cNvSpPr>
          <p:nvPr/>
        </p:nvSpPr>
        <p:spPr bwMode="auto">
          <a:xfrm>
            <a:off x="6042025" y="5518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8935" name="Text Box 87"/>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8936" name="Text Box 88"/>
          <p:cNvSpPr txBox="1">
            <a:spLocks noChangeArrowheads="1"/>
          </p:cNvSpPr>
          <p:nvPr/>
        </p:nvSpPr>
        <p:spPr bwMode="auto">
          <a:xfrm>
            <a:off x="1998663" y="1298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8937" name="Oval 89"/>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38" name="Oval 90"/>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39" name="Oval 91"/>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40" name="Oval 92"/>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41" name="Oval 93"/>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42" name="Oval 94"/>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43" name="Oval 95"/>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44" name="Oval 96"/>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45" name="Oval 97"/>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46" name="Oval 98"/>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47" name="Oval 99"/>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48" name="Oval 100"/>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49" name="Oval 101"/>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50" name="Oval 102"/>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51" name="Oval 103"/>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52" name="Oval 104"/>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53" name="Text Box 105"/>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8954" name="Text Box 106"/>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8955" name="Text Box 107"/>
          <p:cNvSpPr txBox="1">
            <a:spLocks noChangeArrowheads="1"/>
          </p:cNvSpPr>
          <p:nvPr/>
        </p:nvSpPr>
        <p:spPr bwMode="auto">
          <a:xfrm>
            <a:off x="7542213" y="4016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8956" name="Text Box 108"/>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8957" name="Text Box 109"/>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8958" name="Text Box 110"/>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78959" name="Group 111"/>
          <p:cNvGrpSpPr>
            <a:grpSpLocks/>
          </p:cNvGrpSpPr>
          <p:nvPr/>
        </p:nvGrpSpPr>
        <p:grpSpPr bwMode="auto">
          <a:xfrm rot="-3226531">
            <a:off x="6176963" y="5314950"/>
            <a:ext cx="858837" cy="785813"/>
            <a:chOff x="1751" y="1135"/>
            <a:chExt cx="2232" cy="2232"/>
          </a:xfrm>
        </p:grpSpPr>
        <p:sp>
          <p:nvSpPr>
            <p:cNvPr id="78960" name="Oval 112"/>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61" name="Oval 113"/>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62" name="Oval 114"/>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63" name="Oval 115"/>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8964" name="Oval 116"/>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65" name="Oval 117"/>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66" name="Oval 118"/>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67" name="Oval 119"/>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68" name="Text Box 120"/>
          <p:cNvSpPr txBox="1">
            <a:spLocks noChangeArrowheads="1"/>
          </p:cNvSpPr>
          <p:nvPr/>
        </p:nvSpPr>
        <p:spPr bwMode="auto">
          <a:xfrm>
            <a:off x="2840038" y="5126038"/>
            <a:ext cx="13208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500">
                <a:solidFill>
                  <a:srgbClr val="000000"/>
                </a:solidFill>
                <a:latin typeface="Arial"/>
              </a:rPr>
              <a:t>neutralization</a:t>
            </a:r>
          </a:p>
        </p:txBody>
      </p:sp>
      <p:grpSp>
        <p:nvGrpSpPr>
          <p:cNvPr id="78969" name="Group 121"/>
          <p:cNvGrpSpPr>
            <a:grpSpLocks/>
          </p:cNvGrpSpPr>
          <p:nvPr/>
        </p:nvGrpSpPr>
        <p:grpSpPr bwMode="auto">
          <a:xfrm>
            <a:off x="2460625" y="2303463"/>
            <a:ext cx="1298575" cy="785812"/>
            <a:chOff x="1550" y="1451"/>
            <a:chExt cx="818" cy="495"/>
          </a:xfrm>
        </p:grpSpPr>
        <p:sp>
          <p:nvSpPr>
            <p:cNvPr id="78970" name="Oval 122"/>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71" name="Oval 123"/>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72" name="Oval 124"/>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73" name="Oval 125"/>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8974" name="Text Box 126"/>
          <p:cNvSpPr txBox="1">
            <a:spLocks noChangeArrowheads="1"/>
          </p:cNvSpPr>
          <p:nvPr/>
        </p:nvSpPr>
        <p:spPr bwMode="auto">
          <a:xfrm>
            <a:off x="2382838" y="3028950"/>
            <a:ext cx="13208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500">
                <a:solidFill>
                  <a:srgbClr val="000000"/>
                </a:solidFill>
                <a:latin typeface="Arial"/>
              </a:rPr>
              <a:t>neutralization</a:t>
            </a:r>
          </a:p>
        </p:txBody>
      </p:sp>
      <p:grpSp>
        <p:nvGrpSpPr>
          <p:cNvPr id="78975" name="Group 127"/>
          <p:cNvGrpSpPr>
            <a:grpSpLocks/>
          </p:cNvGrpSpPr>
          <p:nvPr/>
        </p:nvGrpSpPr>
        <p:grpSpPr bwMode="auto">
          <a:xfrm>
            <a:off x="4411663" y="3959225"/>
            <a:ext cx="858837" cy="785813"/>
            <a:chOff x="2779" y="2494"/>
            <a:chExt cx="541" cy="495"/>
          </a:xfrm>
        </p:grpSpPr>
        <p:sp>
          <p:nvSpPr>
            <p:cNvPr id="78976" name="Oval 128"/>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77" name="Oval 129"/>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78" name="Oval 130"/>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8979" name="Text Box 131"/>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2606205941"/>
      </p:ext>
    </p:extLst>
  </p:cSld>
  <p:clrMapOvr>
    <a:masterClrMapping/>
  </p:clrMapOvr>
  <p:transition spd="slow"/>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p:txBody>
          <a:bodyPr/>
          <a:lstStyle/>
          <a:p>
            <a:r>
              <a:rPr lang="en-US" altLang="en-US"/>
              <a:t>initial effects</a:t>
            </a:r>
          </a:p>
        </p:txBody>
      </p:sp>
      <p:sp>
        <p:nvSpPr>
          <p:cNvPr id="79875"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9876" name="Oval 4"/>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9877" name="Group 5"/>
          <p:cNvGrpSpPr>
            <a:grpSpLocks/>
          </p:cNvGrpSpPr>
          <p:nvPr/>
        </p:nvGrpSpPr>
        <p:grpSpPr bwMode="auto">
          <a:xfrm rot="1198672">
            <a:off x="2047875" y="4568825"/>
            <a:ext cx="858838" cy="785813"/>
            <a:chOff x="1751" y="1135"/>
            <a:chExt cx="2232" cy="2232"/>
          </a:xfrm>
        </p:grpSpPr>
        <p:sp>
          <p:nvSpPr>
            <p:cNvPr id="79878" name="Oval 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79" name="Oval 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80" name="Oval 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81" name="Oval 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882" name="Group 10"/>
          <p:cNvGrpSpPr>
            <a:grpSpLocks/>
          </p:cNvGrpSpPr>
          <p:nvPr/>
        </p:nvGrpSpPr>
        <p:grpSpPr bwMode="auto">
          <a:xfrm rot="-1425292">
            <a:off x="3419475" y="4343400"/>
            <a:ext cx="858838" cy="785813"/>
            <a:chOff x="1751" y="1135"/>
            <a:chExt cx="2232" cy="2232"/>
          </a:xfrm>
        </p:grpSpPr>
        <p:sp>
          <p:nvSpPr>
            <p:cNvPr id="79883" name="Oval 1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84" name="Oval 1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85" name="Oval 1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86" name="Oval 1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887" name="Group 15"/>
          <p:cNvGrpSpPr>
            <a:grpSpLocks/>
          </p:cNvGrpSpPr>
          <p:nvPr/>
        </p:nvGrpSpPr>
        <p:grpSpPr bwMode="auto">
          <a:xfrm>
            <a:off x="6169025" y="2941638"/>
            <a:ext cx="858838" cy="785812"/>
            <a:chOff x="1751" y="1135"/>
            <a:chExt cx="2232" cy="2232"/>
          </a:xfrm>
        </p:grpSpPr>
        <p:sp>
          <p:nvSpPr>
            <p:cNvPr id="79888" name="Oval 1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89" name="Oval 1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90" name="Oval 1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91" name="Oval 1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892" name="Group 20"/>
          <p:cNvGrpSpPr>
            <a:grpSpLocks/>
          </p:cNvGrpSpPr>
          <p:nvPr/>
        </p:nvGrpSpPr>
        <p:grpSpPr bwMode="auto">
          <a:xfrm>
            <a:off x="6221413" y="4371975"/>
            <a:ext cx="858837" cy="785813"/>
            <a:chOff x="1751" y="1135"/>
            <a:chExt cx="2232" cy="2232"/>
          </a:xfrm>
        </p:grpSpPr>
        <p:sp>
          <p:nvSpPr>
            <p:cNvPr id="79893" name="Oval 2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94" name="Oval 2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95" name="Oval 2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96" name="Oval 2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897" name="Group 25"/>
          <p:cNvGrpSpPr>
            <a:grpSpLocks/>
          </p:cNvGrpSpPr>
          <p:nvPr/>
        </p:nvGrpSpPr>
        <p:grpSpPr bwMode="auto">
          <a:xfrm>
            <a:off x="5081588" y="2724150"/>
            <a:ext cx="858837" cy="785813"/>
            <a:chOff x="1751" y="1135"/>
            <a:chExt cx="2232" cy="2232"/>
          </a:xfrm>
        </p:grpSpPr>
        <p:sp>
          <p:nvSpPr>
            <p:cNvPr id="79898" name="Oval 2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899" name="Oval 2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00" name="Oval 2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01" name="Oval 2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902" name="Group 30"/>
          <p:cNvGrpSpPr>
            <a:grpSpLocks/>
          </p:cNvGrpSpPr>
          <p:nvPr/>
        </p:nvGrpSpPr>
        <p:grpSpPr bwMode="auto">
          <a:xfrm rot="3434755">
            <a:off x="5226050" y="4930776"/>
            <a:ext cx="858837" cy="785812"/>
            <a:chOff x="1751" y="1135"/>
            <a:chExt cx="2232" cy="2232"/>
          </a:xfrm>
        </p:grpSpPr>
        <p:sp>
          <p:nvSpPr>
            <p:cNvPr id="79903" name="Oval 3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04" name="Oval 3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05" name="Oval 3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06" name="Oval 3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907" name="Group 35"/>
          <p:cNvGrpSpPr>
            <a:grpSpLocks/>
          </p:cNvGrpSpPr>
          <p:nvPr/>
        </p:nvGrpSpPr>
        <p:grpSpPr bwMode="auto">
          <a:xfrm>
            <a:off x="4049713" y="5264150"/>
            <a:ext cx="858837" cy="785813"/>
            <a:chOff x="1751" y="1135"/>
            <a:chExt cx="2232" cy="2232"/>
          </a:xfrm>
        </p:grpSpPr>
        <p:sp>
          <p:nvSpPr>
            <p:cNvPr id="79908" name="Oval 3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09" name="Oval 3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10" name="Oval 3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11" name="Oval 3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912" name="Group 40"/>
          <p:cNvGrpSpPr>
            <a:grpSpLocks/>
          </p:cNvGrpSpPr>
          <p:nvPr/>
        </p:nvGrpSpPr>
        <p:grpSpPr bwMode="auto">
          <a:xfrm rot="1626381">
            <a:off x="1901825" y="5641975"/>
            <a:ext cx="858838" cy="785813"/>
            <a:chOff x="1751" y="1135"/>
            <a:chExt cx="2232" cy="2232"/>
          </a:xfrm>
        </p:grpSpPr>
        <p:sp>
          <p:nvSpPr>
            <p:cNvPr id="79913" name="Oval 4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14" name="Oval 4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15" name="Oval 4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16" name="Oval 4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917" name="Group 45"/>
          <p:cNvGrpSpPr>
            <a:grpSpLocks/>
          </p:cNvGrpSpPr>
          <p:nvPr/>
        </p:nvGrpSpPr>
        <p:grpSpPr bwMode="auto">
          <a:xfrm>
            <a:off x="1082675" y="4937125"/>
            <a:ext cx="858838" cy="785813"/>
            <a:chOff x="1751" y="1135"/>
            <a:chExt cx="2232" cy="2232"/>
          </a:xfrm>
        </p:grpSpPr>
        <p:sp>
          <p:nvSpPr>
            <p:cNvPr id="79918" name="Oval 4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19" name="Oval 4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20" name="Oval 4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21" name="Oval 4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922" name="Group 50"/>
          <p:cNvGrpSpPr>
            <a:grpSpLocks/>
          </p:cNvGrpSpPr>
          <p:nvPr/>
        </p:nvGrpSpPr>
        <p:grpSpPr bwMode="auto">
          <a:xfrm>
            <a:off x="5965825" y="1970088"/>
            <a:ext cx="858838" cy="785812"/>
            <a:chOff x="1751" y="1135"/>
            <a:chExt cx="2232" cy="2232"/>
          </a:xfrm>
        </p:grpSpPr>
        <p:sp>
          <p:nvSpPr>
            <p:cNvPr id="79923" name="Oval 5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24" name="Oval 5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25" name="Oval 5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26" name="Oval 5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927" name="Group 55"/>
          <p:cNvGrpSpPr>
            <a:grpSpLocks/>
          </p:cNvGrpSpPr>
          <p:nvPr/>
        </p:nvGrpSpPr>
        <p:grpSpPr bwMode="auto">
          <a:xfrm rot="879490">
            <a:off x="4841875" y="1671638"/>
            <a:ext cx="858838" cy="785812"/>
            <a:chOff x="1751" y="1135"/>
            <a:chExt cx="2232" cy="2232"/>
          </a:xfrm>
        </p:grpSpPr>
        <p:sp>
          <p:nvSpPr>
            <p:cNvPr id="79928" name="Oval 5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29" name="Oval 5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30" name="Oval 5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31" name="Oval 5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9932" name="Oval 60"/>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33" name="Oval 61"/>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34" name="Oval 62"/>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35" name="Oval 63"/>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36" name="Oval 64"/>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37" name="Oval 65"/>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38" name="Oval 66"/>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39" name="Oval 67"/>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79940" name="Group 68"/>
          <p:cNvGrpSpPr>
            <a:grpSpLocks/>
          </p:cNvGrpSpPr>
          <p:nvPr/>
        </p:nvGrpSpPr>
        <p:grpSpPr bwMode="auto">
          <a:xfrm>
            <a:off x="204788" y="4784725"/>
            <a:ext cx="858837" cy="785813"/>
            <a:chOff x="1751" y="1135"/>
            <a:chExt cx="2232" cy="2232"/>
          </a:xfrm>
        </p:grpSpPr>
        <p:sp>
          <p:nvSpPr>
            <p:cNvPr id="79941"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42"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43"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44"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945" name="Group 73"/>
          <p:cNvGrpSpPr>
            <a:grpSpLocks/>
          </p:cNvGrpSpPr>
          <p:nvPr/>
        </p:nvGrpSpPr>
        <p:grpSpPr bwMode="auto">
          <a:xfrm>
            <a:off x="479425" y="5757863"/>
            <a:ext cx="858838" cy="785812"/>
            <a:chOff x="1751" y="1135"/>
            <a:chExt cx="2232" cy="2232"/>
          </a:xfrm>
        </p:grpSpPr>
        <p:sp>
          <p:nvSpPr>
            <p:cNvPr id="79946"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47"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48"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49"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9950" name="Text Box 78"/>
          <p:cNvSpPr txBox="1">
            <a:spLocks noChangeArrowheads="1"/>
          </p:cNvSpPr>
          <p:nvPr/>
        </p:nvSpPr>
        <p:spPr bwMode="auto">
          <a:xfrm>
            <a:off x="2506663" y="1171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79951" name="Group 79"/>
          <p:cNvGrpSpPr>
            <a:grpSpLocks/>
          </p:cNvGrpSpPr>
          <p:nvPr/>
        </p:nvGrpSpPr>
        <p:grpSpPr bwMode="auto">
          <a:xfrm>
            <a:off x="471488" y="2281238"/>
            <a:ext cx="858837" cy="785812"/>
            <a:chOff x="1751" y="1135"/>
            <a:chExt cx="2232" cy="2232"/>
          </a:xfrm>
        </p:grpSpPr>
        <p:sp>
          <p:nvSpPr>
            <p:cNvPr id="79952" name="Oval 8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53" name="Oval 8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54" name="Oval 8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55" name="Oval 8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9956" name="Text Box 84"/>
          <p:cNvSpPr txBox="1">
            <a:spLocks noChangeArrowheads="1"/>
          </p:cNvSpPr>
          <p:nvPr/>
        </p:nvSpPr>
        <p:spPr bwMode="auto">
          <a:xfrm>
            <a:off x="3806825" y="59245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9957" name="Text Box 85"/>
          <p:cNvSpPr txBox="1">
            <a:spLocks noChangeArrowheads="1"/>
          </p:cNvSpPr>
          <p:nvPr/>
        </p:nvSpPr>
        <p:spPr bwMode="auto">
          <a:xfrm>
            <a:off x="4830763" y="11858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9958" name="Text Box 86"/>
          <p:cNvSpPr txBox="1">
            <a:spLocks noChangeArrowheads="1"/>
          </p:cNvSpPr>
          <p:nvPr/>
        </p:nvSpPr>
        <p:spPr bwMode="auto">
          <a:xfrm>
            <a:off x="6042025" y="5518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9959" name="Text Box 87"/>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9960" name="Text Box 88"/>
          <p:cNvSpPr txBox="1">
            <a:spLocks noChangeArrowheads="1"/>
          </p:cNvSpPr>
          <p:nvPr/>
        </p:nvSpPr>
        <p:spPr bwMode="auto">
          <a:xfrm>
            <a:off x="1998663" y="1298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79961" name="Oval 89"/>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62" name="Oval 90"/>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63" name="Oval 91"/>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64" name="Oval 92"/>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65" name="Oval 93"/>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66" name="Oval 94"/>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67" name="Oval 95"/>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68" name="Oval 96"/>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69" name="Oval 97"/>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70" name="Oval 98"/>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71" name="Oval 99"/>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72" name="Oval 100"/>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73" name="Oval 101"/>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74" name="Oval 102"/>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75" name="Oval 103"/>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76" name="Oval 104"/>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77" name="Text Box 105"/>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9978" name="Text Box 106"/>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9979" name="Text Box 107"/>
          <p:cNvSpPr txBox="1">
            <a:spLocks noChangeArrowheads="1"/>
          </p:cNvSpPr>
          <p:nvPr/>
        </p:nvSpPr>
        <p:spPr bwMode="auto">
          <a:xfrm>
            <a:off x="7542213" y="4016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9980" name="Text Box 108"/>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9981" name="Text Box 109"/>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79982" name="Text Box 110"/>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79983" name="Group 111"/>
          <p:cNvGrpSpPr>
            <a:grpSpLocks/>
          </p:cNvGrpSpPr>
          <p:nvPr/>
        </p:nvGrpSpPr>
        <p:grpSpPr bwMode="auto">
          <a:xfrm rot="-3226531">
            <a:off x="6176963" y="5314950"/>
            <a:ext cx="858837" cy="785813"/>
            <a:chOff x="1751" y="1135"/>
            <a:chExt cx="2232" cy="2232"/>
          </a:xfrm>
        </p:grpSpPr>
        <p:sp>
          <p:nvSpPr>
            <p:cNvPr id="79984" name="Oval 112"/>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85" name="Oval 113"/>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86" name="Oval 114"/>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87" name="Oval 115"/>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79988" name="Oval 116"/>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89" name="Oval 117"/>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90" name="Oval 118"/>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91" name="Oval 119"/>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92" name="Text Box 120"/>
          <p:cNvSpPr txBox="1">
            <a:spLocks noChangeArrowheads="1"/>
          </p:cNvSpPr>
          <p:nvPr/>
        </p:nvSpPr>
        <p:spPr bwMode="auto">
          <a:xfrm>
            <a:off x="6937375" y="5473700"/>
            <a:ext cx="112712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500">
                <a:solidFill>
                  <a:srgbClr val="000000"/>
                </a:solidFill>
                <a:latin typeface="Arial"/>
              </a:rPr>
              <a:t>attachment</a:t>
            </a:r>
          </a:p>
        </p:txBody>
      </p:sp>
      <p:grpSp>
        <p:nvGrpSpPr>
          <p:cNvPr id="79993" name="Group 121"/>
          <p:cNvGrpSpPr>
            <a:grpSpLocks/>
          </p:cNvGrpSpPr>
          <p:nvPr/>
        </p:nvGrpSpPr>
        <p:grpSpPr bwMode="auto">
          <a:xfrm>
            <a:off x="2460625" y="2303463"/>
            <a:ext cx="1298575" cy="785812"/>
            <a:chOff x="1550" y="1451"/>
            <a:chExt cx="818" cy="495"/>
          </a:xfrm>
        </p:grpSpPr>
        <p:sp>
          <p:nvSpPr>
            <p:cNvPr id="79994" name="Oval 122"/>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95" name="Oval 123"/>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96" name="Oval 124"/>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79997" name="Oval 125"/>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79998" name="Group 126"/>
          <p:cNvGrpSpPr>
            <a:grpSpLocks/>
          </p:cNvGrpSpPr>
          <p:nvPr/>
        </p:nvGrpSpPr>
        <p:grpSpPr bwMode="auto">
          <a:xfrm>
            <a:off x="4411663" y="3959225"/>
            <a:ext cx="858837" cy="785813"/>
            <a:chOff x="2779" y="2494"/>
            <a:chExt cx="541" cy="495"/>
          </a:xfrm>
        </p:grpSpPr>
        <p:sp>
          <p:nvSpPr>
            <p:cNvPr id="79999" name="Oval 127"/>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000" name="Oval 128"/>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001" name="Oval 129"/>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002" name="Text Box 130"/>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4051686031"/>
      </p:ext>
    </p:extLst>
  </p:cSld>
  <p:clrMapOvr>
    <a:masterClrMapping/>
  </p:clrMapOvr>
  <p:transition spd="slow"/>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p:txBody>
          <a:bodyPr/>
          <a:lstStyle/>
          <a:p>
            <a:r>
              <a:rPr lang="en-US" altLang="en-US"/>
              <a:t>initial effects</a:t>
            </a:r>
          </a:p>
        </p:txBody>
      </p:sp>
      <p:sp>
        <p:nvSpPr>
          <p:cNvPr id="80899"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0900" name="Oval 4"/>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0901" name="Group 5"/>
          <p:cNvGrpSpPr>
            <a:grpSpLocks/>
          </p:cNvGrpSpPr>
          <p:nvPr/>
        </p:nvGrpSpPr>
        <p:grpSpPr bwMode="auto">
          <a:xfrm rot="1198672">
            <a:off x="2047875" y="4568825"/>
            <a:ext cx="858838" cy="785813"/>
            <a:chOff x="1751" y="1135"/>
            <a:chExt cx="2232" cy="2232"/>
          </a:xfrm>
        </p:grpSpPr>
        <p:sp>
          <p:nvSpPr>
            <p:cNvPr id="80902" name="Oval 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03" name="Oval 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04" name="Oval 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05" name="Oval 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0906" name="Group 10"/>
          <p:cNvGrpSpPr>
            <a:grpSpLocks/>
          </p:cNvGrpSpPr>
          <p:nvPr/>
        </p:nvGrpSpPr>
        <p:grpSpPr bwMode="auto">
          <a:xfrm rot="-1425292">
            <a:off x="3419475" y="4343400"/>
            <a:ext cx="858838" cy="785813"/>
            <a:chOff x="1751" y="1135"/>
            <a:chExt cx="2232" cy="2232"/>
          </a:xfrm>
        </p:grpSpPr>
        <p:sp>
          <p:nvSpPr>
            <p:cNvPr id="80907" name="Oval 1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08" name="Oval 1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09" name="Oval 1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10" name="Oval 1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0911" name="Group 15"/>
          <p:cNvGrpSpPr>
            <a:grpSpLocks/>
          </p:cNvGrpSpPr>
          <p:nvPr/>
        </p:nvGrpSpPr>
        <p:grpSpPr bwMode="auto">
          <a:xfrm>
            <a:off x="6169025" y="2941638"/>
            <a:ext cx="858838" cy="785812"/>
            <a:chOff x="1751" y="1135"/>
            <a:chExt cx="2232" cy="2232"/>
          </a:xfrm>
        </p:grpSpPr>
        <p:sp>
          <p:nvSpPr>
            <p:cNvPr id="80912" name="Oval 1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13" name="Oval 1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14" name="Oval 1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15" name="Oval 1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0916" name="Group 20"/>
          <p:cNvGrpSpPr>
            <a:grpSpLocks/>
          </p:cNvGrpSpPr>
          <p:nvPr/>
        </p:nvGrpSpPr>
        <p:grpSpPr bwMode="auto">
          <a:xfrm>
            <a:off x="6221413" y="4371975"/>
            <a:ext cx="858837" cy="785813"/>
            <a:chOff x="1751" y="1135"/>
            <a:chExt cx="2232" cy="2232"/>
          </a:xfrm>
        </p:grpSpPr>
        <p:sp>
          <p:nvSpPr>
            <p:cNvPr id="80917" name="Oval 2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18" name="Oval 2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19" name="Oval 2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20" name="Oval 2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0921" name="Group 25"/>
          <p:cNvGrpSpPr>
            <a:grpSpLocks/>
          </p:cNvGrpSpPr>
          <p:nvPr/>
        </p:nvGrpSpPr>
        <p:grpSpPr bwMode="auto">
          <a:xfrm>
            <a:off x="5081588" y="2724150"/>
            <a:ext cx="858837" cy="785813"/>
            <a:chOff x="1751" y="1135"/>
            <a:chExt cx="2232" cy="2232"/>
          </a:xfrm>
        </p:grpSpPr>
        <p:sp>
          <p:nvSpPr>
            <p:cNvPr id="80922" name="Oval 2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23" name="Oval 2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24" name="Oval 2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25" name="Oval 2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0926" name="Group 30"/>
          <p:cNvGrpSpPr>
            <a:grpSpLocks/>
          </p:cNvGrpSpPr>
          <p:nvPr/>
        </p:nvGrpSpPr>
        <p:grpSpPr bwMode="auto">
          <a:xfrm rot="3434755">
            <a:off x="5226050" y="4930776"/>
            <a:ext cx="858837" cy="785812"/>
            <a:chOff x="1751" y="1135"/>
            <a:chExt cx="2232" cy="2232"/>
          </a:xfrm>
        </p:grpSpPr>
        <p:sp>
          <p:nvSpPr>
            <p:cNvPr id="80927" name="Oval 3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28" name="Oval 3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29" name="Oval 3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30" name="Oval 3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0931" name="Group 35"/>
          <p:cNvGrpSpPr>
            <a:grpSpLocks/>
          </p:cNvGrpSpPr>
          <p:nvPr/>
        </p:nvGrpSpPr>
        <p:grpSpPr bwMode="auto">
          <a:xfrm>
            <a:off x="4049713" y="5264150"/>
            <a:ext cx="858837" cy="785813"/>
            <a:chOff x="1751" y="1135"/>
            <a:chExt cx="2232" cy="2232"/>
          </a:xfrm>
        </p:grpSpPr>
        <p:sp>
          <p:nvSpPr>
            <p:cNvPr id="80932" name="Oval 3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33" name="Oval 3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34" name="Oval 3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35" name="Oval 3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0936" name="Group 40"/>
          <p:cNvGrpSpPr>
            <a:grpSpLocks/>
          </p:cNvGrpSpPr>
          <p:nvPr/>
        </p:nvGrpSpPr>
        <p:grpSpPr bwMode="auto">
          <a:xfrm rot="1626381">
            <a:off x="1901825" y="5641975"/>
            <a:ext cx="858838" cy="785813"/>
            <a:chOff x="1751" y="1135"/>
            <a:chExt cx="2232" cy="2232"/>
          </a:xfrm>
        </p:grpSpPr>
        <p:sp>
          <p:nvSpPr>
            <p:cNvPr id="80937" name="Oval 4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38" name="Oval 4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39" name="Oval 4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40" name="Oval 4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0941" name="Group 45"/>
          <p:cNvGrpSpPr>
            <a:grpSpLocks/>
          </p:cNvGrpSpPr>
          <p:nvPr/>
        </p:nvGrpSpPr>
        <p:grpSpPr bwMode="auto">
          <a:xfrm>
            <a:off x="1082675" y="4937125"/>
            <a:ext cx="858838" cy="785813"/>
            <a:chOff x="1751" y="1135"/>
            <a:chExt cx="2232" cy="2232"/>
          </a:xfrm>
        </p:grpSpPr>
        <p:sp>
          <p:nvSpPr>
            <p:cNvPr id="80942" name="Oval 4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43" name="Oval 4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44" name="Oval 4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45" name="Oval 4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0946" name="Group 50"/>
          <p:cNvGrpSpPr>
            <a:grpSpLocks/>
          </p:cNvGrpSpPr>
          <p:nvPr/>
        </p:nvGrpSpPr>
        <p:grpSpPr bwMode="auto">
          <a:xfrm>
            <a:off x="5965825" y="1970088"/>
            <a:ext cx="858838" cy="785812"/>
            <a:chOff x="1751" y="1135"/>
            <a:chExt cx="2232" cy="2232"/>
          </a:xfrm>
        </p:grpSpPr>
        <p:sp>
          <p:nvSpPr>
            <p:cNvPr id="80947" name="Oval 5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48" name="Oval 5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49" name="Oval 5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50" name="Oval 5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0951" name="Group 55"/>
          <p:cNvGrpSpPr>
            <a:grpSpLocks/>
          </p:cNvGrpSpPr>
          <p:nvPr/>
        </p:nvGrpSpPr>
        <p:grpSpPr bwMode="auto">
          <a:xfrm rot="879490">
            <a:off x="4841875" y="1671638"/>
            <a:ext cx="858838" cy="785812"/>
            <a:chOff x="1751" y="1135"/>
            <a:chExt cx="2232" cy="2232"/>
          </a:xfrm>
        </p:grpSpPr>
        <p:sp>
          <p:nvSpPr>
            <p:cNvPr id="80952" name="Oval 5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53" name="Oval 5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54" name="Oval 5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55" name="Oval 5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0956" name="Oval 60"/>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57" name="Oval 61"/>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58" name="Oval 62"/>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59" name="Oval 63"/>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60" name="Oval 64"/>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61" name="Oval 65"/>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62" name="Oval 66"/>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63" name="Oval 67"/>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0964" name="Group 68"/>
          <p:cNvGrpSpPr>
            <a:grpSpLocks/>
          </p:cNvGrpSpPr>
          <p:nvPr/>
        </p:nvGrpSpPr>
        <p:grpSpPr bwMode="auto">
          <a:xfrm>
            <a:off x="204788" y="4784725"/>
            <a:ext cx="858837" cy="785813"/>
            <a:chOff x="1751" y="1135"/>
            <a:chExt cx="2232" cy="2232"/>
          </a:xfrm>
        </p:grpSpPr>
        <p:sp>
          <p:nvSpPr>
            <p:cNvPr id="80965"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66"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67"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68"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0969" name="Group 73"/>
          <p:cNvGrpSpPr>
            <a:grpSpLocks/>
          </p:cNvGrpSpPr>
          <p:nvPr/>
        </p:nvGrpSpPr>
        <p:grpSpPr bwMode="auto">
          <a:xfrm>
            <a:off x="479425" y="5757863"/>
            <a:ext cx="858838" cy="785812"/>
            <a:chOff x="1751" y="1135"/>
            <a:chExt cx="2232" cy="2232"/>
          </a:xfrm>
        </p:grpSpPr>
        <p:sp>
          <p:nvSpPr>
            <p:cNvPr id="80970"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71"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72"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73"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0974" name="Text Box 78"/>
          <p:cNvSpPr txBox="1">
            <a:spLocks noChangeArrowheads="1"/>
          </p:cNvSpPr>
          <p:nvPr/>
        </p:nvSpPr>
        <p:spPr bwMode="auto">
          <a:xfrm>
            <a:off x="2506663" y="1171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80975" name="Group 79"/>
          <p:cNvGrpSpPr>
            <a:grpSpLocks/>
          </p:cNvGrpSpPr>
          <p:nvPr/>
        </p:nvGrpSpPr>
        <p:grpSpPr bwMode="auto">
          <a:xfrm>
            <a:off x="471488" y="2281238"/>
            <a:ext cx="858837" cy="785812"/>
            <a:chOff x="1751" y="1135"/>
            <a:chExt cx="2232" cy="2232"/>
          </a:xfrm>
        </p:grpSpPr>
        <p:sp>
          <p:nvSpPr>
            <p:cNvPr id="80976" name="Oval 8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77" name="Oval 8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78" name="Oval 8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79" name="Oval 8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0980" name="Text Box 84"/>
          <p:cNvSpPr txBox="1">
            <a:spLocks noChangeArrowheads="1"/>
          </p:cNvSpPr>
          <p:nvPr/>
        </p:nvSpPr>
        <p:spPr bwMode="auto">
          <a:xfrm>
            <a:off x="3806825" y="59245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0981" name="Text Box 85"/>
          <p:cNvSpPr txBox="1">
            <a:spLocks noChangeArrowheads="1"/>
          </p:cNvSpPr>
          <p:nvPr/>
        </p:nvSpPr>
        <p:spPr bwMode="auto">
          <a:xfrm>
            <a:off x="4830763" y="11858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0982" name="Text Box 86"/>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0983" name="Text Box 87"/>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0984" name="Text Box 88"/>
          <p:cNvSpPr txBox="1">
            <a:spLocks noChangeArrowheads="1"/>
          </p:cNvSpPr>
          <p:nvPr/>
        </p:nvSpPr>
        <p:spPr bwMode="auto">
          <a:xfrm>
            <a:off x="1998663" y="1298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0985" name="Oval 89"/>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86" name="Oval 90"/>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87" name="Oval 91"/>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88" name="Oval 92"/>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89" name="Oval 93"/>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90" name="Oval 94"/>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91" name="Oval 95"/>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92" name="Oval 96"/>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93" name="Oval 97"/>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94" name="Oval 98"/>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95" name="Oval 99"/>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96" name="Oval 100"/>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97" name="Oval 101"/>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98" name="Oval 102"/>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0999" name="Oval 103"/>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00" name="Oval 104"/>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01" name="Text Box 105"/>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1002" name="Text Box 106"/>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1003" name="Text Box 107"/>
          <p:cNvSpPr txBox="1">
            <a:spLocks noChangeArrowheads="1"/>
          </p:cNvSpPr>
          <p:nvPr/>
        </p:nvSpPr>
        <p:spPr bwMode="auto">
          <a:xfrm>
            <a:off x="7542213" y="4016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1004" name="Text Box 108"/>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1005" name="Text Box 109"/>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1006" name="Text Box 110"/>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81007" name="Group 111"/>
          <p:cNvGrpSpPr>
            <a:grpSpLocks/>
          </p:cNvGrpSpPr>
          <p:nvPr/>
        </p:nvGrpSpPr>
        <p:grpSpPr bwMode="auto">
          <a:xfrm rot="-3226531">
            <a:off x="6176963" y="5314950"/>
            <a:ext cx="858837" cy="785813"/>
            <a:chOff x="1751" y="1135"/>
            <a:chExt cx="2232" cy="2232"/>
          </a:xfrm>
        </p:grpSpPr>
        <p:sp>
          <p:nvSpPr>
            <p:cNvPr id="81008" name="Oval 112"/>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09" name="Oval 113"/>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10" name="Oval 114"/>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11" name="Oval 115"/>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1012" name="Oval 116"/>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13" name="Oval 117"/>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14" name="Oval 118"/>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15" name="Oval 119"/>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16" name="Oval 120"/>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17" name="Text Box 121"/>
          <p:cNvSpPr txBox="1">
            <a:spLocks noChangeArrowheads="1"/>
          </p:cNvSpPr>
          <p:nvPr/>
        </p:nvSpPr>
        <p:spPr bwMode="auto">
          <a:xfrm>
            <a:off x="6934200" y="5473700"/>
            <a:ext cx="112712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500">
                <a:solidFill>
                  <a:srgbClr val="000000"/>
                </a:solidFill>
                <a:latin typeface="Arial"/>
              </a:rPr>
              <a:t>attachment</a:t>
            </a:r>
          </a:p>
        </p:txBody>
      </p:sp>
      <p:grpSp>
        <p:nvGrpSpPr>
          <p:cNvPr id="81018" name="Group 122"/>
          <p:cNvGrpSpPr>
            <a:grpSpLocks/>
          </p:cNvGrpSpPr>
          <p:nvPr/>
        </p:nvGrpSpPr>
        <p:grpSpPr bwMode="auto">
          <a:xfrm>
            <a:off x="2460625" y="2303463"/>
            <a:ext cx="1298575" cy="785812"/>
            <a:chOff x="1550" y="1451"/>
            <a:chExt cx="818" cy="495"/>
          </a:xfrm>
        </p:grpSpPr>
        <p:sp>
          <p:nvSpPr>
            <p:cNvPr id="81019" name="Oval 123"/>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20" name="Oval 124"/>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21" name="Oval 125"/>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22" name="Oval 126"/>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023" name="Group 127"/>
          <p:cNvGrpSpPr>
            <a:grpSpLocks/>
          </p:cNvGrpSpPr>
          <p:nvPr/>
        </p:nvGrpSpPr>
        <p:grpSpPr bwMode="auto">
          <a:xfrm>
            <a:off x="4411663" y="3959225"/>
            <a:ext cx="858837" cy="785813"/>
            <a:chOff x="2779" y="2494"/>
            <a:chExt cx="541" cy="495"/>
          </a:xfrm>
        </p:grpSpPr>
        <p:sp>
          <p:nvSpPr>
            <p:cNvPr id="81024" name="Oval 128"/>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25" name="Oval 129"/>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26" name="Oval 130"/>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027" name="Text Box 131"/>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4218231015"/>
      </p:ext>
    </p:extLst>
  </p:cSld>
  <p:clrMapOvr>
    <a:masterClrMapping/>
  </p:clrMapOvr>
  <p:transition spd="slow"/>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p:txBody>
          <a:bodyPr/>
          <a:lstStyle/>
          <a:p>
            <a:r>
              <a:rPr lang="en-US" altLang="en-US"/>
              <a:t>initial effects</a:t>
            </a:r>
          </a:p>
        </p:txBody>
      </p:sp>
      <p:sp>
        <p:nvSpPr>
          <p:cNvPr id="81923"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1924" name="Oval 4"/>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1925" name="Group 5"/>
          <p:cNvGrpSpPr>
            <a:grpSpLocks/>
          </p:cNvGrpSpPr>
          <p:nvPr/>
        </p:nvGrpSpPr>
        <p:grpSpPr bwMode="auto">
          <a:xfrm rot="1198672">
            <a:off x="2047875" y="4568825"/>
            <a:ext cx="858838" cy="785813"/>
            <a:chOff x="1751" y="1135"/>
            <a:chExt cx="2232" cy="2232"/>
          </a:xfrm>
        </p:grpSpPr>
        <p:sp>
          <p:nvSpPr>
            <p:cNvPr id="81926" name="Oval 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27" name="Oval 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28" name="Oval 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29" name="Oval 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930" name="Group 10"/>
          <p:cNvGrpSpPr>
            <a:grpSpLocks/>
          </p:cNvGrpSpPr>
          <p:nvPr/>
        </p:nvGrpSpPr>
        <p:grpSpPr bwMode="auto">
          <a:xfrm rot="-1425292">
            <a:off x="3419475" y="4343400"/>
            <a:ext cx="858838" cy="785813"/>
            <a:chOff x="1751" y="1135"/>
            <a:chExt cx="2232" cy="2232"/>
          </a:xfrm>
        </p:grpSpPr>
        <p:sp>
          <p:nvSpPr>
            <p:cNvPr id="81931" name="Oval 1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32" name="Oval 1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33" name="Oval 1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34" name="Oval 1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935" name="Group 15"/>
          <p:cNvGrpSpPr>
            <a:grpSpLocks/>
          </p:cNvGrpSpPr>
          <p:nvPr/>
        </p:nvGrpSpPr>
        <p:grpSpPr bwMode="auto">
          <a:xfrm>
            <a:off x="6169025" y="2941638"/>
            <a:ext cx="858838" cy="785812"/>
            <a:chOff x="1751" y="1135"/>
            <a:chExt cx="2232" cy="2232"/>
          </a:xfrm>
        </p:grpSpPr>
        <p:sp>
          <p:nvSpPr>
            <p:cNvPr id="81936" name="Oval 1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37" name="Oval 1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38" name="Oval 1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39" name="Oval 1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940" name="Group 20"/>
          <p:cNvGrpSpPr>
            <a:grpSpLocks/>
          </p:cNvGrpSpPr>
          <p:nvPr/>
        </p:nvGrpSpPr>
        <p:grpSpPr bwMode="auto">
          <a:xfrm>
            <a:off x="6221413" y="4371975"/>
            <a:ext cx="858837" cy="785813"/>
            <a:chOff x="1751" y="1135"/>
            <a:chExt cx="2232" cy="2232"/>
          </a:xfrm>
        </p:grpSpPr>
        <p:sp>
          <p:nvSpPr>
            <p:cNvPr id="81941" name="Oval 2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42" name="Oval 2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43" name="Oval 2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44" name="Oval 2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945" name="Group 25"/>
          <p:cNvGrpSpPr>
            <a:grpSpLocks/>
          </p:cNvGrpSpPr>
          <p:nvPr/>
        </p:nvGrpSpPr>
        <p:grpSpPr bwMode="auto">
          <a:xfrm>
            <a:off x="5081588" y="2724150"/>
            <a:ext cx="858837" cy="785813"/>
            <a:chOff x="1751" y="1135"/>
            <a:chExt cx="2232" cy="2232"/>
          </a:xfrm>
        </p:grpSpPr>
        <p:sp>
          <p:nvSpPr>
            <p:cNvPr id="81946" name="Oval 2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47" name="Oval 2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48" name="Oval 2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49" name="Oval 2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950" name="Group 30"/>
          <p:cNvGrpSpPr>
            <a:grpSpLocks/>
          </p:cNvGrpSpPr>
          <p:nvPr/>
        </p:nvGrpSpPr>
        <p:grpSpPr bwMode="auto">
          <a:xfrm rot="3434755">
            <a:off x="5226050" y="4930776"/>
            <a:ext cx="858837" cy="785812"/>
            <a:chOff x="1751" y="1135"/>
            <a:chExt cx="2232" cy="2232"/>
          </a:xfrm>
        </p:grpSpPr>
        <p:sp>
          <p:nvSpPr>
            <p:cNvPr id="81951" name="Oval 3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52" name="Oval 3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53" name="Oval 3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54" name="Oval 3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955" name="Group 35"/>
          <p:cNvGrpSpPr>
            <a:grpSpLocks/>
          </p:cNvGrpSpPr>
          <p:nvPr/>
        </p:nvGrpSpPr>
        <p:grpSpPr bwMode="auto">
          <a:xfrm>
            <a:off x="4049713" y="5264150"/>
            <a:ext cx="858837" cy="785813"/>
            <a:chOff x="1751" y="1135"/>
            <a:chExt cx="2232" cy="2232"/>
          </a:xfrm>
        </p:grpSpPr>
        <p:sp>
          <p:nvSpPr>
            <p:cNvPr id="81956" name="Oval 3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57" name="Oval 3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58" name="Oval 3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59" name="Oval 3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960" name="Group 40"/>
          <p:cNvGrpSpPr>
            <a:grpSpLocks/>
          </p:cNvGrpSpPr>
          <p:nvPr/>
        </p:nvGrpSpPr>
        <p:grpSpPr bwMode="auto">
          <a:xfrm rot="1626381">
            <a:off x="1901825" y="5641975"/>
            <a:ext cx="858838" cy="785813"/>
            <a:chOff x="1751" y="1135"/>
            <a:chExt cx="2232" cy="2232"/>
          </a:xfrm>
        </p:grpSpPr>
        <p:sp>
          <p:nvSpPr>
            <p:cNvPr id="81961" name="Oval 4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62" name="Oval 4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63" name="Oval 4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64" name="Oval 4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965" name="Group 45"/>
          <p:cNvGrpSpPr>
            <a:grpSpLocks/>
          </p:cNvGrpSpPr>
          <p:nvPr/>
        </p:nvGrpSpPr>
        <p:grpSpPr bwMode="auto">
          <a:xfrm>
            <a:off x="1082675" y="4937125"/>
            <a:ext cx="858838" cy="785813"/>
            <a:chOff x="1751" y="1135"/>
            <a:chExt cx="2232" cy="2232"/>
          </a:xfrm>
        </p:grpSpPr>
        <p:sp>
          <p:nvSpPr>
            <p:cNvPr id="81966" name="Oval 4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67" name="Oval 4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68" name="Oval 4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69" name="Oval 4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970" name="Group 50"/>
          <p:cNvGrpSpPr>
            <a:grpSpLocks/>
          </p:cNvGrpSpPr>
          <p:nvPr/>
        </p:nvGrpSpPr>
        <p:grpSpPr bwMode="auto">
          <a:xfrm>
            <a:off x="5965825" y="1970088"/>
            <a:ext cx="858838" cy="785812"/>
            <a:chOff x="1751" y="1135"/>
            <a:chExt cx="2232" cy="2232"/>
          </a:xfrm>
        </p:grpSpPr>
        <p:sp>
          <p:nvSpPr>
            <p:cNvPr id="81971" name="Oval 5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72" name="Oval 5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73" name="Oval 5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74" name="Oval 5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975" name="Group 55"/>
          <p:cNvGrpSpPr>
            <a:grpSpLocks/>
          </p:cNvGrpSpPr>
          <p:nvPr/>
        </p:nvGrpSpPr>
        <p:grpSpPr bwMode="auto">
          <a:xfrm rot="879490">
            <a:off x="4841875" y="1671638"/>
            <a:ext cx="858838" cy="785812"/>
            <a:chOff x="1751" y="1135"/>
            <a:chExt cx="2232" cy="2232"/>
          </a:xfrm>
        </p:grpSpPr>
        <p:sp>
          <p:nvSpPr>
            <p:cNvPr id="81976" name="Oval 5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77" name="Oval 5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78" name="Oval 5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79" name="Oval 5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1980" name="Oval 60"/>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81" name="Oval 61"/>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82" name="Oval 62"/>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83" name="Oval 63"/>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84" name="Oval 64"/>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85" name="Oval 65"/>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86" name="Oval 66"/>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87" name="Oval 67"/>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1988" name="Group 68"/>
          <p:cNvGrpSpPr>
            <a:grpSpLocks/>
          </p:cNvGrpSpPr>
          <p:nvPr/>
        </p:nvGrpSpPr>
        <p:grpSpPr bwMode="auto">
          <a:xfrm>
            <a:off x="204788" y="4784725"/>
            <a:ext cx="858837" cy="785813"/>
            <a:chOff x="1751" y="1135"/>
            <a:chExt cx="2232" cy="2232"/>
          </a:xfrm>
        </p:grpSpPr>
        <p:sp>
          <p:nvSpPr>
            <p:cNvPr id="81989"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90"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91"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92"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1993" name="Group 73"/>
          <p:cNvGrpSpPr>
            <a:grpSpLocks/>
          </p:cNvGrpSpPr>
          <p:nvPr/>
        </p:nvGrpSpPr>
        <p:grpSpPr bwMode="auto">
          <a:xfrm>
            <a:off x="479425" y="5757863"/>
            <a:ext cx="858838" cy="785812"/>
            <a:chOff x="1751" y="1135"/>
            <a:chExt cx="2232" cy="2232"/>
          </a:xfrm>
        </p:grpSpPr>
        <p:sp>
          <p:nvSpPr>
            <p:cNvPr id="81994"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95"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96"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1997"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1998" name="Text Box 78"/>
          <p:cNvSpPr txBox="1">
            <a:spLocks noChangeArrowheads="1"/>
          </p:cNvSpPr>
          <p:nvPr/>
        </p:nvSpPr>
        <p:spPr bwMode="auto">
          <a:xfrm>
            <a:off x="2506663" y="1171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81999" name="Group 79"/>
          <p:cNvGrpSpPr>
            <a:grpSpLocks/>
          </p:cNvGrpSpPr>
          <p:nvPr/>
        </p:nvGrpSpPr>
        <p:grpSpPr bwMode="auto">
          <a:xfrm>
            <a:off x="471488" y="2281238"/>
            <a:ext cx="858837" cy="785812"/>
            <a:chOff x="1751" y="1135"/>
            <a:chExt cx="2232" cy="2232"/>
          </a:xfrm>
        </p:grpSpPr>
        <p:sp>
          <p:nvSpPr>
            <p:cNvPr id="82000" name="Oval 8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01" name="Oval 8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02" name="Oval 8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03" name="Oval 8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2004" name="Text Box 84"/>
          <p:cNvSpPr txBox="1">
            <a:spLocks noChangeArrowheads="1"/>
          </p:cNvSpPr>
          <p:nvPr/>
        </p:nvSpPr>
        <p:spPr bwMode="auto">
          <a:xfrm>
            <a:off x="3806825" y="59245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2005" name="Text Box 85"/>
          <p:cNvSpPr txBox="1">
            <a:spLocks noChangeArrowheads="1"/>
          </p:cNvSpPr>
          <p:nvPr/>
        </p:nvSpPr>
        <p:spPr bwMode="auto">
          <a:xfrm>
            <a:off x="4830763" y="118586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2006" name="Text Box 86"/>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2007" name="Text Box 87"/>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2008" name="Text Box 88"/>
          <p:cNvSpPr txBox="1">
            <a:spLocks noChangeArrowheads="1"/>
          </p:cNvSpPr>
          <p:nvPr/>
        </p:nvSpPr>
        <p:spPr bwMode="auto">
          <a:xfrm>
            <a:off x="1998663" y="1298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2009" name="Oval 89"/>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10" name="Oval 90"/>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11" name="Oval 91"/>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12" name="Oval 92"/>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13" name="Oval 93"/>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14" name="Oval 94"/>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15" name="Oval 95"/>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16" name="Oval 96"/>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17" name="Oval 97"/>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18" name="Oval 98"/>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19" name="Oval 99"/>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20" name="Oval 100"/>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21" name="Oval 101"/>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22" name="Oval 102"/>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23" name="Oval 103"/>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24" name="Oval 104"/>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25" name="Text Box 105"/>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2026" name="Text Box 106"/>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2027" name="Text Box 107"/>
          <p:cNvSpPr txBox="1">
            <a:spLocks noChangeArrowheads="1"/>
          </p:cNvSpPr>
          <p:nvPr/>
        </p:nvSpPr>
        <p:spPr bwMode="auto">
          <a:xfrm>
            <a:off x="7542213" y="4016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2028" name="Text Box 108"/>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2029" name="Text Box 109"/>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2030" name="Text Box 110"/>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82031" name="Group 111"/>
          <p:cNvGrpSpPr>
            <a:grpSpLocks/>
          </p:cNvGrpSpPr>
          <p:nvPr/>
        </p:nvGrpSpPr>
        <p:grpSpPr bwMode="auto">
          <a:xfrm rot="-3226531">
            <a:off x="6176963" y="5314950"/>
            <a:ext cx="858837" cy="785813"/>
            <a:chOff x="1751" y="1135"/>
            <a:chExt cx="2232" cy="2232"/>
          </a:xfrm>
        </p:grpSpPr>
        <p:sp>
          <p:nvSpPr>
            <p:cNvPr id="82032" name="Oval 112"/>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33" name="Oval 113"/>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34" name="Oval 114"/>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35" name="Oval 115"/>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2036" name="Oval 116"/>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37" name="Oval 117"/>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38" name="Oval 118"/>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39" name="Oval 119"/>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40" name="Oval 120"/>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2041" name="Group 121"/>
          <p:cNvGrpSpPr>
            <a:grpSpLocks/>
          </p:cNvGrpSpPr>
          <p:nvPr/>
        </p:nvGrpSpPr>
        <p:grpSpPr bwMode="auto">
          <a:xfrm>
            <a:off x="2460625" y="2303463"/>
            <a:ext cx="1298575" cy="785812"/>
            <a:chOff x="1550" y="1451"/>
            <a:chExt cx="818" cy="495"/>
          </a:xfrm>
        </p:grpSpPr>
        <p:sp>
          <p:nvSpPr>
            <p:cNvPr id="82042" name="Oval 122"/>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43" name="Oval 123"/>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44" name="Oval 124"/>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45" name="Oval 125"/>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2046" name="Text Box 126"/>
          <p:cNvSpPr txBox="1">
            <a:spLocks noChangeArrowheads="1"/>
          </p:cNvSpPr>
          <p:nvPr/>
        </p:nvSpPr>
        <p:spPr bwMode="auto">
          <a:xfrm>
            <a:off x="4541838" y="5995988"/>
            <a:ext cx="112712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500">
                <a:solidFill>
                  <a:srgbClr val="000000"/>
                </a:solidFill>
                <a:latin typeface="Arial"/>
              </a:rPr>
              <a:t>attachment</a:t>
            </a:r>
          </a:p>
        </p:txBody>
      </p:sp>
      <p:sp>
        <p:nvSpPr>
          <p:cNvPr id="82047" name="Text Box 127"/>
          <p:cNvSpPr txBox="1">
            <a:spLocks noChangeArrowheads="1"/>
          </p:cNvSpPr>
          <p:nvPr/>
        </p:nvSpPr>
        <p:spPr bwMode="auto">
          <a:xfrm>
            <a:off x="5537200" y="1474788"/>
            <a:ext cx="1127125"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500">
                <a:solidFill>
                  <a:srgbClr val="000000"/>
                </a:solidFill>
                <a:latin typeface="Arial"/>
              </a:rPr>
              <a:t>attachment</a:t>
            </a:r>
          </a:p>
        </p:txBody>
      </p:sp>
      <p:grpSp>
        <p:nvGrpSpPr>
          <p:cNvPr id="82048" name="Group 128"/>
          <p:cNvGrpSpPr>
            <a:grpSpLocks/>
          </p:cNvGrpSpPr>
          <p:nvPr/>
        </p:nvGrpSpPr>
        <p:grpSpPr bwMode="auto">
          <a:xfrm>
            <a:off x="4411663" y="3959225"/>
            <a:ext cx="858837" cy="785813"/>
            <a:chOff x="2779" y="2494"/>
            <a:chExt cx="541" cy="495"/>
          </a:xfrm>
        </p:grpSpPr>
        <p:sp>
          <p:nvSpPr>
            <p:cNvPr id="82049" name="Oval 129"/>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50" name="Oval 130"/>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51" name="Oval 131"/>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052" name="Text Box 132"/>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1147370420"/>
      </p:ext>
    </p:extLst>
  </p:cSld>
  <p:clrMapOvr>
    <a:masterClrMapping/>
  </p:clrMapOvr>
  <p:transition spd="slow"/>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p:txBody>
          <a:bodyPr/>
          <a:lstStyle/>
          <a:p>
            <a:r>
              <a:rPr lang="en-US" altLang="en-US"/>
              <a:t>initial effects</a:t>
            </a:r>
          </a:p>
        </p:txBody>
      </p:sp>
      <p:sp>
        <p:nvSpPr>
          <p:cNvPr id="82947" name="Text Box 3"/>
          <p:cNvSpPr txBox="1">
            <a:spLocks noChangeArrowheads="1"/>
          </p:cNvSpPr>
          <p:nvPr/>
        </p:nvSpPr>
        <p:spPr bwMode="auto">
          <a:xfrm>
            <a:off x="8577263" y="3729038"/>
            <a:ext cx="4016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2948" name="Oval 4"/>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2949" name="Group 5"/>
          <p:cNvGrpSpPr>
            <a:grpSpLocks/>
          </p:cNvGrpSpPr>
          <p:nvPr/>
        </p:nvGrpSpPr>
        <p:grpSpPr bwMode="auto">
          <a:xfrm rot="1198672">
            <a:off x="2047875" y="4568825"/>
            <a:ext cx="858838" cy="785813"/>
            <a:chOff x="1751" y="1135"/>
            <a:chExt cx="2232" cy="2232"/>
          </a:xfrm>
        </p:grpSpPr>
        <p:sp>
          <p:nvSpPr>
            <p:cNvPr id="82950" name="Oval 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51" name="Oval 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52" name="Oval 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53" name="Oval 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2954" name="Group 10"/>
          <p:cNvGrpSpPr>
            <a:grpSpLocks/>
          </p:cNvGrpSpPr>
          <p:nvPr/>
        </p:nvGrpSpPr>
        <p:grpSpPr bwMode="auto">
          <a:xfrm rot="-1425292">
            <a:off x="3419475" y="4343400"/>
            <a:ext cx="858838" cy="785813"/>
            <a:chOff x="1751" y="1135"/>
            <a:chExt cx="2232" cy="2232"/>
          </a:xfrm>
        </p:grpSpPr>
        <p:sp>
          <p:nvSpPr>
            <p:cNvPr id="82955" name="Oval 1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56" name="Oval 1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57" name="Oval 1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58" name="Oval 1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2959" name="Group 15"/>
          <p:cNvGrpSpPr>
            <a:grpSpLocks/>
          </p:cNvGrpSpPr>
          <p:nvPr/>
        </p:nvGrpSpPr>
        <p:grpSpPr bwMode="auto">
          <a:xfrm>
            <a:off x="6169025" y="2941638"/>
            <a:ext cx="858838" cy="785812"/>
            <a:chOff x="1751" y="1135"/>
            <a:chExt cx="2232" cy="2232"/>
          </a:xfrm>
        </p:grpSpPr>
        <p:sp>
          <p:nvSpPr>
            <p:cNvPr id="82960" name="Oval 1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61" name="Oval 1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62" name="Oval 1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63" name="Oval 1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2964" name="Group 20"/>
          <p:cNvGrpSpPr>
            <a:grpSpLocks/>
          </p:cNvGrpSpPr>
          <p:nvPr/>
        </p:nvGrpSpPr>
        <p:grpSpPr bwMode="auto">
          <a:xfrm>
            <a:off x="6221413" y="4371975"/>
            <a:ext cx="858837" cy="785813"/>
            <a:chOff x="1751" y="1135"/>
            <a:chExt cx="2232" cy="2232"/>
          </a:xfrm>
        </p:grpSpPr>
        <p:sp>
          <p:nvSpPr>
            <p:cNvPr id="82965" name="Oval 2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66" name="Oval 2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67" name="Oval 2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68" name="Oval 2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2969" name="Group 25"/>
          <p:cNvGrpSpPr>
            <a:grpSpLocks/>
          </p:cNvGrpSpPr>
          <p:nvPr/>
        </p:nvGrpSpPr>
        <p:grpSpPr bwMode="auto">
          <a:xfrm>
            <a:off x="5081588" y="2724150"/>
            <a:ext cx="858837" cy="785813"/>
            <a:chOff x="1751" y="1135"/>
            <a:chExt cx="2232" cy="2232"/>
          </a:xfrm>
        </p:grpSpPr>
        <p:sp>
          <p:nvSpPr>
            <p:cNvPr id="82970" name="Oval 2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71" name="Oval 2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72" name="Oval 2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73" name="Oval 2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2974" name="Group 30"/>
          <p:cNvGrpSpPr>
            <a:grpSpLocks/>
          </p:cNvGrpSpPr>
          <p:nvPr/>
        </p:nvGrpSpPr>
        <p:grpSpPr bwMode="auto">
          <a:xfrm rot="3434755">
            <a:off x="5226050" y="4930776"/>
            <a:ext cx="858837" cy="785812"/>
            <a:chOff x="1751" y="1135"/>
            <a:chExt cx="2232" cy="2232"/>
          </a:xfrm>
        </p:grpSpPr>
        <p:sp>
          <p:nvSpPr>
            <p:cNvPr id="82975" name="Oval 3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76" name="Oval 3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77" name="Oval 3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78" name="Oval 3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2979" name="Group 35"/>
          <p:cNvGrpSpPr>
            <a:grpSpLocks/>
          </p:cNvGrpSpPr>
          <p:nvPr/>
        </p:nvGrpSpPr>
        <p:grpSpPr bwMode="auto">
          <a:xfrm>
            <a:off x="4049713" y="5264150"/>
            <a:ext cx="858837" cy="785813"/>
            <a:chOff x="1751" y="1135"/>
            <a:chExt cx="2232" cy="2232"/>
          </a:xfrm>
        </p:grpSpPr>
        <p:sp>
          <p:nvSpPr>
            <p:cNvPr id="82980" name="Oval 3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81" name="Oval 3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82" name="Oval 3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83" name="Oval 3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2984" name="Group 40"/>
          <p:cNvGrpSpPr>
            <a:grpSpLocks/>
          </p:cNvGrpSpPr>
          <p:nvPr/>
        </p:nvGrpSpPr>
        <p:grpSpPr bwMode="auto">
          <a:xfrm rot="1626381">
            <a:off x="1901825" y="5641975"/>
            <a:ext cx="858838" cy="785813"/>
            <a:chOff x="1751" y="1135"/>
            <a:chExt cx="2232" cy="2232"/>
          </a:xfrm>
        </p:grpSpPr>
        <p:sp>
          <p:nvSpPr>
            <p:cNvPr id="82985" name="Oval 4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86" name="Oval 4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87" name="Oval 4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88" name="Oval 4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2989" name="Group 45"/>
          <p:cNvGrpSpPr>
            <a:grpSpLocks/>
          </p:cNvGrpSpPr>
          <p:nvPr/>
        </p:nvGrpSpPr>
        <p:grpSpPr bwMode="auto">
          <a:xfrm>
            <a:off x="1082675" y="4937125"/>
            <a:ext cx="858838" cy="785813"/>
            <a:chOff x="1751" y="1135"/>
            <a:chExt cx="2232" cy="2232"/>
          </a:xfrm>
        </p:grpSpPr>
        <p:sp>
          <p:nvSpPr>
            <p:cNvPr id="82990" name="Oval 4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91" name="Oval 4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92" name="Oval 4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93" name="Oval 4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2994" name="Group 50"/>
          <p:cNvGrpSpPr>
            <a:grpSpLocks/>
          </p:cNvGrpSpPr>
          <p:nvPr/>
        </p:nvGrpSpPr>
        <p:grpSpPr bwMode="auto">
          <a:xfrm>
            <a:off x="5965825" y="1970088"/>
            <a:ext cx="858838" cy="785812"/>
            <a:chOff x="1751" y="1135"/>
            <a:chExt cx="2232" cy="2232"/>
          </a:xfrm>
        </p:grpSpPr>
        <p:sp>
          <p:nvSpPr>
            <p:cNvPr id="82995" name="Oval 5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96" name="Oval 5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97" name="Oval 5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2998" name="Oval 5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2999" name="Group 55"/>
          <p:cNvGrpSpPr>
            <a:grpSpLocks/>
          </p:cNvGrpSpPr>
          <p:nvPr/>
        </p:nvGrpSpPr>
        <p:grpSpPr bwMode="auto">
          <a:xfrm rot="879490">
            <a:off x="4841875" y="1671638"/>
            <a:ext cx="858838" cy="785812"/>
            <a:chOff x="1751" y="1135"/>
            <a:chExt cx="2232" cy="2232"/>
          </a:xfrm>
        </p:grpSpPr>
        <p:sp>
          <p:nvSpPr>
            <p:cNvPr id="83000" name="Oval 5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01" name="Oval 5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02" name="Oval 5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03" name="Oval 5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3004" name="Oval 60"/>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05" name="Oval 61"/>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06" name="Oval 62"/>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07" name="Oval 63"/>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08" name="Oval 64"/>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09" name="Oval 65"/>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10" name="Oval 66"/>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11" name="Oval 67"/>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3012" name="Group 68"/>
          <p:cNvGrpSpPr>
            <a:grpSpLocks/>
          </p:cNvGrpSpPr>
          <p:nvPr/>
        </p:nvGrpSpPr>
        <p:grpSpPr bwMode="auto">
          <a:xfrm>
            <a:off x="204788" y="4784725"/>
            <a:ext cx="858837" cy="785813"/>
            <a:chOff x="1751" y="1135"/>
            <a:chExt cx="2232" cy="2232"/>
          </a:xfrm>
        </p:grpSpPr>
        <p:sp>
          <p:nvSpPr>
            <p:cNvPr id="83013" name="Oval 69"/>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14" name="Oval 70"/>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15" name="Oval 71"/>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16" name="Oval 72"/>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3017" name="Group 73"/>
          <p:cNvGrpSpPr>
            <a:grpSpLocks/>
          </p:cNvGrpSpPr>
          <p:nvPr/>
        </p:nvGrpSpPr>
        <p:grpSpPr bwMode="auto">
          <a:xfrm>
            <a:off x="479425" y="5757863"/>
            <a:ext cx="858838" cy="785812"/>
            <a:chOff x="1751" y="1135"/>
            <a:chExt cx="2232" cy="2232"/>
          </a:xfrm>
        </p:grpSpPr>
        <p:sp>
          <p:nvSpPr>
            <p:cNvPr id="83018" name="Oval 7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19" name="Oval 7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20" name="Oval 7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21" name="Oval 7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3022" name="Text Box 78"/>
          <p:cNvSpPr txBox="1">
            <a:spLocks noChangeArrowheads="1"/>
          </p:cNvSpPr>
          <p:nvPr/>
        </p:nvSpPr>
        <p:spPr bwMode="auto">
          <a:xfrm>
            <a:off x="2506663" y="1171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grpSp>
        <p:nvGrpSpPr>
          <p:cNvPr id="83023" name="Group 79"/>
          <p:cNvGrpSpPr>
            <a:grpSpLocks/>
          </p:cNvGrpSpPr>
          <p:nvPr/>
        </p:nvGrpSpPr>
        <p:grpSpPr bwMode="auto">
          <a:xfrm>
            <a:off x="471488" y="2281238"/>
            <a:ext cx="858837" cy="785812"/>
            <a:chOff x="1751" y="1135"/>
            <a:chExt cx="2232" cy="2232"/>
          </a:xfrm>
        </p:grpSpPr>
        <p:sp>
          <p:nvSpPr>
            <p:cNvPr id="83024" name="Oval 8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25" name="Oval 8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26" name="Oval 8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27" name="Oval 8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3028" name="Text Box 84"/>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3029" name="Text Box 85"/>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3030" name="Text Box 86"/>
          <p:cNvSpPr txBox="1">
            <a:spLocks noChangeArrowheads="1"/>
          </p:cNvSpPr>
          <p:nvPr/>
        </p:nvSpPr>
        <p:spPr bwMode="auto">
          <a:xfrm>
            <a:off x="1998663" y="12985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3031" name="Oval 87"/>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32" name="Oval 88"/>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33" name="Oval 89"/>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34" name="Oval 90"/>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35" name="Oval 91"/>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36" name="Oval 92"/>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37" name="Oval 93"/>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38" name="Oval 94"/>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39" name="Oval 95"/>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40" name="Oval 96"/>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41" name="Oval 97"/>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42" name="Oval 98"/>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43" name="Oval 99"/>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44" name="Oval 100"/>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45" name="Oval 101"/>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46" name="Oval 102"/>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47" name="Text Box 103"/>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3048" name="Text Box 104"/>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3049" name="Text Box 105"/>
          <p:cNvSpPr txBox="1">
            <a:spLocks noChangeArrowheads="1"/>
          </p:cNvSpPr>
          <p:nvPr/>
        </p:nvSpPr>
        <p:spPr bwMode="auto">
          <a:xfrm>
            <a:off x="7542213" y="4016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3050" name="Text Box 106"/>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3051" name="Text Box 107"/>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3052" name="Text Box 108"/>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83053" name="Group 109"/>
          <p:cNvGrpSpPr>
            <a:grpSpLocks/>
          </p:cNvGrpSpPr>
          <p:nvPr/>
        </p:nvGrpSpPr>
        <p:grpSpPr bwMode="auto">
          <a:xfrm rot="-3226531">
            <a:off x="6176963" y="5314950"/>
            <a:ext cx="858837" cy="785813"/>
            <a:chOff x="1751" y="1135"/>
            <a:chExt cx="2232" cy="2232"/>
          </a:xfrm>
        </p:grpSpPr>
        <p:sp>
          <p:nvSpPr>
            <p:cNvPr id="83054" name="Oval 11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55" name="Oval 11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56" name="Oval 11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57" name="Oval 11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3058" name="Oval 114"/>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59" name="Oval 115"/>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60" name="Oval 116"/>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61" name="Oval 117"/>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62" name="Oval 118"/>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63" name="Text Box 119"/>
          <p:cNvSpPr txBox="1">
            <a:spLocks noChangeArrowheads="1"/>
          </p:cNvSpPr>
          <p:nvPr/>
        </p:nvSpPr>
        <p:spPr bwMode="auto">
          <a:xfrm>
            <a:off x="4800600" y="487362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3064" name="Oval 120"/>
          <p:cNvSpPr>
            <a:spLocks noChangeAspect="1" noChangeArrowheads="1"/>
          </p:cNvSpPr>
          <p:nvPr/>
        </p:nvSpPr>
        <p:spPr bwMode="auto">
          <a:xfrm rot="19715977">
            <a:off x="3840163" y="54927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3065" name="Group 121"/>
          <p:cNvGrpSpPr>
            <a:grpSpLocks/>
          </p:cNvGrpSpPr>
          <p:nvPr/>
        </p:nvGrpSpPr>
        <p:grpSpPr bwMode="auto">
          <a:xfrm>
            <a:off x="2460625" y="2303463"/>
            <a:ext cx="1298575" cy="785812"/>
            <a:chOff x="1550" y="1451"/>
            <a:chExt cx="818" cy="495"/>
          </a:xfrm>
        </p:grpSpPr>
        <p:sp>
          <p:nvSpPr>
            <p:cNvPr id="83066" name="Oval 122"/>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67" name="Oval 123"/>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68" name="Oval 124"/>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69" name="Oval 125"/>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3070" name="Oval 126"/>
          <p:cNvSpPr>
            <a:spLocks noChangeAspect="1" noChangeArrowheads="1"/>
          </p:cNvSpPr>
          <p:nvPr/>
        </p:nvSpPr>
        <p:spPr bwMode="auto">
          <a:xfrm rot="15056320">
            <a:off x="4616450" y="1900238"/>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71" name="Text Box 127"/>
          <p:cNvSpPr txBox="1">
            <a:spLocks noChangeArrowheads="1"/>
          </p:cNvSpPr>
          <p:nvPr/>
        </p:nvSpPr>
        <p:spPr bwMode="auto">
          <a:xfrm>
            <a:off x="5126038" y="115093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grpSp>
        <p:nvGrpSpPr>
          <p:cNvPr id="83072" name="Group 128"/>
          <p:cNvGrpSpPr>
            <a:grpSpLocks/>
          </p:cNvGrpSpPr>
          <p:nvPr/>
        </p:nvGrpSpPr>
        <p:grpSpPr bwMode="auto">
          <a:xfrm>
            <a:off x="4411663" y="3959225"/>
            <a:ext cx="858837" cy="785813"/>
            <a:chOff x="2779" y="2494"/>
            <a:chExt cx="541" cy="495"/>
          </a:xfrm>
        </p:grpSpPr>
        <p:sp>
          <p:nvSpPr>
            <p:cNvPr id="83073" name="Oval 129"/>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74" name="Oval 130"/>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75" name="Oval 131"/>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076" name="Text Box 132"/>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2745123115"/>
      </p:ext>
    </p:extLst>
  </p:cSld>
  <p:clrMapOvr>
    <a:masterClrMapping/>
  </p:clrMapOvr>
  <p:transition spd="slow"/>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p:txBody>
          <a:bodyPr/>
          <a:lstStyle/>
          <a:p>
            <a:r>
              <a:rPr lang="en-US" altLang="en-US"/>
              <a:t>initial effects</a:t>
            </a:r>
          </a:p>
        </p:txBody>
      </p:sp>
      <p:sp>
        <p:nvSpPr>
          <p:cNvPr id="83971" name="Oval 3"/>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3972" name="Group 4"/>
          <p:cNvGrpSpPr>
            <a:grpSpLocks/>
          </p:cNvGrpSpPr>
          <p:nvPr/>
        </p:nvGrpSpPr>
        <p:grpSpPr bwMode="auto">
          <a:xfrm rot="1198672">
            <a:off x="2047875" y="4568825"/>
            <a:ext cx="858838" cy="785813"/>
            <a:chOff x="1751" y="1135"/>
            <a:chExt cx="2232" cy="2232"/>
          </a:xfrm>
        </p:grpSpPr>
        <p:sp>
          <p:nvSpPr>
            <p:cNvPr id="83973" name="Oval 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74" name="Oval 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75" name="Oval 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76" name="Oval 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3977" name="Group 9"/>
          <p:cNvGrpSpPr>
            <a:grpSpLocks/>
          </p:cNvGrpSpPr>
          <p:nvPr/>
        </p:nvGrpSpPr>
        <p:grpSpPr bwMode="auto">
          <a:xfrm rot="-1425292">
            <a:off x="3419475" y="4343400"/>
            <a:ext cx="858838" cy="785813"/>
            <a:chOff x="1751" y="1135"/>
            <a:chExt cx="2232" cy="2232"/>
          </a:xfrm>
        </p:grpSpPr>
        <p:sp>
          <p:nvSpPr>
            <p:cNvPr id="83978" name="Oval 1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79" name="Oval 1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80" name="Oval 1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81" name="Oval 1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3982" name="Group 14"/>
          <p:cNvGrpSpPr>
            <a:grpSpLocks/>
          </p:cNvGrpSpPr>
          <p:nvPr/>
        </p:nvGrpSpPr>
        <p:grpSpPr bwMode="auto">
          <a:xfrm>
            <a:off x="6169025" y="2941638"/>
            <a:ext cx="858838" cy="785812"/>
            <a:chOff x="1751" y="1135"/>
            <a:chExt cx="2232" cy="2232"/>
          </a:xfrm>
        </p:grpSpPr>
        <p:sp>
          <p:nvSpPr>
            <p:cNvPr id="83983" name="Oval 1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84" name="Oval 1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85" name="Oval 1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86" name="Oval 1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3987" name="Group 19"/>
          <p:cNvGrpSpPr>
            <a:grpSpLocks/>
          </p:cNvGrpSpPr>
          <p:nvPr/>
        </p:nvGrpSpPr>
        <p:grpSpPr bwMode="auto">
          <a:xfrm>
            <a:off x="6221413" y="4371975"/>
            <a:ext cx="858837" cy="785813"/>
            <a:chOff x="1751" y="1135"/>
            <a:chExt cx="2232" cy="2232"/>
          </a:xfrm>
        </p:grpSpPr>
        <p:sp>
          <p:nvSpPr>
            <p:cNvPr id="83988" name="Oval 2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89" name="Oval 2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90" name="Oval 2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91" name="Oval 2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3992" name="Group 24"/>
          <p:cNvGrpSpPr>
            <a:grpSpLocks/>
          </p:cNvGrpSpPr>
          <p:nvPr/>
        </p:nvGrpSpPr>
        <p:grpSpPr bwMode="auto">
          <a:xfrm>
            <a:off x="5081588" y="2724150"/>
            <a:ext cx="858837" cy="785813"/>
            <a:chOff x="1751" y="1135"/>
            <a:chExt cx="2232" cy="2232"/>
          </a:xfrm>
        </p:grpSpPr>
        <p:sp>
          <p:nvSpPr>
            <p:cNvPr id="83993" name="Oval 2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94" name="Oval 2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95" name="Oval 2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96" name="Oval 2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3997" name="Group 29"/>
          <p:cNvGrpSpPr>
            <a:grpSpLocks/>
          </p:cNvGrpSpPr>
          <p:nvPr/>
        </p:nvGrpSpPr>
        <p:grpSpPr bwMode="auto">
          <a:xfrm rot="3434755">
            <a:off x="5226050" y="4930776"/>
            <a:ext cx="858837" cy="785812"/>
            <a:chOff x="1751" y="1135"/>
            <a:chExt cx="2232" cy="2232"/>
          </a:xfrm>
        </p:grpSpPr>
        <p:sp>
          <p:nvSpPr>
            <p:cNvPr id="83998" name="Oval 3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3999" name="Oval 3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00" name="Oval 3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01" name="Oval 3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4002" name="Group 34"/>
          <p:cNvGrpSpPr>
            <a:grpSpLocks/>
          </p:cNvGrpSpPr>
          <p:nvPr/>
        </p:nvGrpSpPr>
        <p:grpSpPr bwMode="auto">
          <a:xfrm>
            <a:off x="4049713" y="5264150"/>
            <a:ext cx="858837" cy="785813"/>
            <a:chOff x="1751" y="1135"/>
            <a:chExt cx="2232" cy="2232"/>
          </a:xfrm>
        </p:grpSpPr>
        <p:sp>
          <p:nvSpPr>
            <p:cNvPr id="84003" name="Oval 3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04" name="Oval 3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05" name="Oval 3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06" name="Oval 3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4007" name="Group 39"/>
          <p:cNvGrpSpPr>
            <a:grpSpLocks/>
          </p:cNvGrpSpPr>
          <p:nvPr/>
        </p:nvGrpSpPr>
        <p:grpSpPr bwMode="auto">
          <a:xfrm rot="1626381">
            <a:off x="1901825" y="5641975"/>
            <a:ext cx="858838" cy="785813"/>
            <a:chOff x="1751" y="1135"/>
            <a:chExt cx="2232" cy="2232"/>
          </a:xfrm>
        </p:grpSpPr>
        <p:sp>
          <p:nvSpPr>
            <p:cNvPr id="84008" name="Oval 4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09" name="Oval 4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10" name="Oval 4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11" name="Oval 4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4012" name="Group 44"/>
          <p:cNvGrpSpPr>
            <a:grpSpLocks/>
          </p:cNvGrpSpPr>
          <p:nvPr/>
        </p:nvGrpSpPr>
        <p:grpSpPr bwMode="auto">
          <a:xfrm>
            <a:off x="1082675" y="4937125"/>
            <a:ext cx="858838" cy="785813"/>
            <a:chOff x="1751" y="1135"/>
            <a:chExt cx="2232" cy="2232"/>
          </a:xfrm>
        </p:grpSpPr>
        <p:sp>
          <p:nvSpPr>
            <p:cNvPr id="84013" name="Oval 4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14" name="Oval 4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15" name="Oval 4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16" name="Oval 4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4017" name="Group 49"/>
          <p:cNvGrpSpPr>
            <a:grpSpLocks/>
          </p:cNvGrpSpPr>
          <p:nvPr/>
        </p:nvGrpSpPr>
        <p:grpSpPr bwMode="auto">
          <a:xfrm>
            <a:off x="5965825" y="1970088"/>
            <a:ext cx="858838" cy="785812"/>
            <a:chOff x="1751" y="1135"/>
            <a:chExt cx="2232" cy="2232"/>
          </a:xfrm>
        </p:grpSpPr>
        <p:sp>
          <p:nvSpPr>
            <p:cNvPr id="84018" name="Oval 5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19" name="Oval 5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20" name="Oval 5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21" name="Oval 5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4022" name="Group 54"/>
          <p:cNvGrpSpPr>
            <a:grpSpLocks/>
          </p:cNvGrpSpPr>
          <p:nvPr/>
        </p:nvGrpSpPr>
        <p:grpSpPr bwMode="auto">
          <a:xfrm rot="879490">
            <a:off x="4841875" y="1671638"/>
            <a:ext cx="858838" cy="785812"/>
            <a:chOff x="1751" y="1135"/>
            <a:chExt cx="2232" cy="2232"/>
          </a:xfrm>
        </p:grpSpPr>
        <p:sp>
          <p:nvSpPr>
            <p:cNvPr id="84023" name="Oval 5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24" name="Oval 5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25" name="Oval 5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26" name="Oval 5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4027" name="Oval 59"/>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28" name="Oval 60"/>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29" name="Oval 61"/>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30" name="Oval 62"/>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31" name="Oval 63"/>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32" name="Oval 64"/>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33" name="Oval 65"/>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34" name="Oval 66"/>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4035" name="Group 67"/>
          <p:cNvGrpSpPr>
            <a:grpSpLocks/>
          </p:cNvGrpSpPr>
          <p:nvPr/>
        </p:nvGrpSpPr>
        <p:grpSpPr bwMode="auto">
          <a:xfrm>
            <a:off x="204788" y="4784725"/>
            <a:ext cx="858837" cy="785813"/>
            <a:chOff x="1751" y="1135"/>
            <a:chExt cx="2232" cy="2232"/>
          </a:xfrm>
        </p:grpSpPr>
        <p:sp>
          <p:nvSpPr>
            <p:cNvPr id="84036" name="Oval 6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37" name="Oval 6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38" name="Oval 7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39" name="Oval 7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4040" name="Group 72"/>
          <p:cNvGrpSpPr>
            <a:grpSpLocks/>
          </p:cNvGrpSpPr>
          <p:nvPr/>
        </p:nvGrpSpPr>
        <p:grpSpPr bwMode="auto">
          <a:xfrm>
            <a:off x="479425" y="5757863"/>
            <a:ext cx="858838" cy="785812"/>
            <a:chOff x="1751" y="1135"/>
            <a:chExt cx="2232" cy="2232"/>
          </a:xfrm>
        </p:grpSpPr>
        <p:sp>
          <p:nvSpPr>
            <p:cNvPr id="84041" name="Oval 7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42" name="Oval 7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43" name="Oval 7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44" name="Oval 7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4045" name="Group 77"/>
          <p:cNvGrpSpPr>
            <a:grpSpLocks/>
          </p:cNvGrpSpPr>
          <p:nvPr/>
        </p:nvGrpSpPr>
        <p:grpSpPr bwMode="auto">
          <a:xfrm>
            <a:off x="471488" y="2281238"/>
            <a:ext cx="858837" cy="785812"/>
            <a:chOff x="1751" y="1135"/>
            <a:chExt cx="2232" cy="2232"/>
          </a:xfrm>
        </p:grpSpPr>
        <p:sp>
          <p:nvSpPr>
            <p:cNvPr id="84046" name="Oval 7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47" name="Oval 7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48" name="Oval 8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49" name="Oval 8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4050" name="Text Box 82"/>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4051" name="Text Box 83"/>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4052" name="Oval 84"/>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53" name="Oval 85"/>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54" name="Oval 86"/>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55" name="Oval 87"/>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56" name="Oval 88"/>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57" name="Oval 89"/>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58" name="Oval 90"/>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59" name="Oval 91"/>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60" name="Oval 92"/>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61" name="Oval 93"/>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62" name="Oval 94"/>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63" name="Oval 95"/>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64" name="Oval 96"/>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65" name="Oval 97"/>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66" name="Oval 98"/>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67" name="Oval 99"/>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68" name="Text Box 100"/>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4069" name="Text Box 101"/>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4070" name="Text Box 102"/>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4071" name="Text Box 103"/>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4072" name="Text Box 104"/>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84073" name="Group 105"/>
          <p:cNvGrpSpPr>
            <a:grpSpLocks/>
          </p:cNvGrpSpPr>
          <p:nvPr/>
        </p:nvGrpSpPr>
        <p:grpSpPr bwMode="auto">
          <a:xfrm rot="-3226531">
            <a:off x="6176963" y="5314950"/>
            <a:ext cx="858837" cy="785813"/>
            <a:chOff x="1751" y="1135"/>
            <a:chExt cx="2232" cy="2232"/>
          </a:xfrm>
        </p:grpSpPr>
        <p:sp>
          <p:nvSpPr>
            <p:cNvPr id="84074" name="Oval 10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75" name="Oval 10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76" name="Oval 10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77" name="Oval 10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4078" name="Oval 110"/>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79" name="Oval 111"/>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80" name="Oval 112"/>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81" name="Oval 113"/>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82" name="Oval 114"/>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83" name="Text Box 115"/>
          <p:cNvSpPr txBox="1">
            <a:spLocks noChangeArrowheads="1"/>
          </p:cNvSpPr>
          <p:nvPr/>
        </p:nvSpPr>
        <p:spPr bwMode="auto">
          <a:xfrm>
            <a:off x="4800600" y="487362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4084" name="Oval 116"/>
          <p:cNvSpPr>
            <a:spLocks noChangeAspect="1" noChangeArrowheads="1"/>
          </p:cNvSpPr>
          <p:nvPr/>
        </p:nvSpPr>
        <p:spPr bwMode="auto">
          <a:xfrm rot="19715977">
            <a:off x="3840163" y="54927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4085" name="Group 117"/>
          <p:cNvGrpSpPr>
            <a:grpSpLocks/>
          </p:cNvGrpSpPr>
          <p:nvPr/>
        </p:nvGrpSpPr>
        <p:grpSpPr bwMode="auto">
          <a:xfrm>
            <a:off x="2460625" y="2303463"/>
            <a:ext cx="1298575" cy="785812"/>
            <a:chOff x="1550" y="1451"/>
            <a:chExt cx="818" cy="495"/>
          </a:xfrm>
        </p:grpSpPr>
        <p:sp>
          <p:nvSpPr>
            <p:cNvPr id="84086" name="Oval 118"/>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87" name="Oval 119"/>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88" name="Oval 120"/>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89" name="Oval 121"/>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4090" name="Oval 122"/>
          <p:cNvSpPr>
            <a:spLocks noChangeAspect="1" noChangeArrowheads="1"/>
          </p:cNvSpPr>
          <p:nvPr/>
        </p:nvSpPr>
        <p:spPr bwMode="auto">
          <a:xfrm rot="15056320">
            <a:off x="4616450" y="1900238"/>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91" name="Text Box 123"/>
          <p:cNvSpPr txBox="1">
            <a:spLocks noChangeArrowheads="1"/>
          </p:cNvSpPr>
          <p:nvPr/>
        </p:nvSpPr>
        <p:spPr bwMode="auto">
          <a:xfrm>
            <a:off x="5126038" y="115093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4092" name="Oval 124"/>
          <p:cNvSpPr>
            <a:spLocks noChangeAspect="1" noChangeArrowheads="1"/>
          </p:cNvSpPr>
          <p:nvPr/>
        </p:nvSpPr>
        <p:spPr bwMode="auto">
          <a:xfrm rot="-4744189">
            <a:off x="1487487" y="21399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93" name="Oval 125"/>
          <p:cNvSpPr>
            <a:spLocks noChangeAspect="1" noChangeArrowheads="1"/>
          </p:cNvSpPr>
          <p:nvPr/>
        </p:nvSpPr>
        <p:spPr bwMode="auto">
          <a:xfrm rot="-5016168">
            <a:off x="2446337" y="25463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94" name="Text Box 126"/>
          <p:cNvSpPr txBox="1">
            <a:spLocks noChangeArrowheads="1"/>
          </p:cNvSpPr>
          <p:nvPr/>
        </p:nvSpPr>
        <p:spPr bwMode="auto">
          <a:xfrm>
            <a:off x="3071813" y="1695450"/>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4095" name="Text Box 127"/>
          <p:cNvSpPr txBox="1">
            <a:spLocks noChangeArrowheads="1"/>
          </p:cNvSpPr>
          <p:nvPr/>
        </p:nvSpPr>
        <p:spPr bwMode="auto">
          <a:xfrm>
            <a:off x="2249488" y="129698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4096" name="Oval 128"/>
          <p:cNvSpPr>
            <a:spLocks noChangeAspect="1" noChangeArrowheads="1"/>
          </p:cNvSpPr>
          <p:nvPr/>
        </p:nvSpPr>
        <p:spPr bwMode="auto">
          <a:xfrm rot="23586493">
            <a:off x="7032625" y="402431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097" name="Oval 129"/>
          <p:cNvSpPr>
            <a:spLocks noChangeArrowheads="1"/>
          </p:cNvSpPr>
          <p:nvPr/>
        </p:nvSpPr>
        <p:spPr bwMode="auto">
          <a:xfrm rot="16200000">
            <a:off x="7678738" y="4164013"/>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4098" name="Group 130"/>
          <p:cNvGrpSpPr>
            <a:grpSpLocks/>
          </p:cNvGrpSpPr>
          <p:nvPr/>
        </p:nvGrpSpPr>
        <p:grpSpPr bwMode="auto">
          <a:xfrm>
            <a:off x="4411663" y="3959225"/>
            <a:ext cx="858837" cy="785813"/>
            <a:chOff x="2779" y="2494"/>
            <a:chExt cx="541" cy="495"/>
          </a:xfrm>
        </p:grpSpPr>
        <p:sp>
          <p:nvSpPr>
            <p:cNvPr id="84099" name="Oval 131"/>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100" name="Oval 132"/>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101" name="Oval 133"/>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102" name="Text Box 134"/>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1601261544"/>
      </p:ext>
    </p:extLst>
  </p:cSld>
  <p:clrMapOvr>
    <a:masterClrMapping/>
  </p:clrMapOvr>
  <p:transition spd="slow"/>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p:txBody>
          <a:bodyPr/>
          <a:lstStyle/>
          <a:p>
            <a:r>
              <a:rPr lang="en-US" altLang="en-US"/>
              <a:t>initial effects</a:t>
            </a:r>
          </a:p>
        </p:txBody>
      </p:sp>
      <p:sp>
        <p:nvSpPr>
          <p:cNvPr id="84995" name="Oval 3"/>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4996" name="Group 4"/>
          <p:cNvGrpSpPr>
            <a:grpSpLocks/>
          </p:cNvGrpSpPr>
          <p:nvPr/>
        </p:nvGrpSpPr>
        <p:grpSpPr bwMode="auto">
          <a:xfrm rot="1198672">
            <a:off x="2047875" y="4568825"/>
            <a:ext cx="858838" cy="785813"/>
            <a:chOff x="1751" y="1135"/>
            <a:chExt cx="2232" cy="2232"/>
          </a:xfrm>
        </p:grpSpPr>
        <p:sp>
          <p:nvSpPr>
            <p:cNvPr id="84997" name="Oval 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998" name="Oval 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4999" name="Oval 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00" name="Oval 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01" name="Group 9"/>
          <p:cNvGrpSpPr>
            <a:grpSpLocks/>
          </p:cNvGrpSpPr>
          <p:nvPr/>
        </p:nvGrpSpPr>
        <p:grpSpPr bwMode="auto">
          <a:xfrm rot="-1425292">
            <a:off x="3419475" y="4343400"/>
            <a:ext cx="858838" cy="785813"/>
            <a:chOff x="1751" y="1135"/>
            <a:chExt cx="2232" cy="2232"/>
          </a:xfrm>
        </p:grpSpPr>
        <p:sp>
          <p:nvSpPr>
            <p:cNvPr id="85002" name="Oval 1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03" name="Oval 1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04" name="Oval 1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05" name="Oval 1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06" name="Group 14"/>
          <p:cNvGrpSpPr>
            <a:grpSpLocks/>
          </p:cNvGrpSpPr>
          <p:nvPr/>
        </p:nvGrpSpPr>
        <p:grpSpPr bwMode="auto">
          <a:xfrm>
            <a:off x="6169025" y="2941638"/>
            <a:ext cx="858838" cy="785812"/>
            <a:chOff x="1751" y="1135"/>
            <a:chExt cx="2232" cy="2232"/>
          </a:xfrm>
        </p:grpSpPr>
        <p:sp>
          <p:nvSpPr>
            <p:cNvPr id="85007" name="Oval 1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08" name="Oval 1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09" name="Oval 1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10" name="Oval 1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11" name="Group 19"/>
          <p:cNvGrpSpPr>
            <a:grpSpLocks/>
          </p:cNvGrpSpPr>
          <p:nvPr/>
        </p:nvGrpSpPr>
        <p:grpSpPr bwMode="auto">
          <a:xfrm>
            <a:off x="6221413" y="4371975"/>
            <a:ext cx="858837" cy="785813"/>
            <a:chOff x="1751" y="1135"/>
            <a:chExt cx="2232" cy="2232"/>
          </a:xfrm>
        </p:grpSpPr>
        <p:sp>
          <p:nvSpPr>
            <p:cNvPr id="85012" name="Oval 2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13" name="Oval 2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14" name="Oval 2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15" name="Oval 2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16" name="Group 24"/>
          <p:cNvGrpSpPr>
            <a:grpSpLocks/>
          </p:cNvGrpSpPr>
          <p:nvPr/>
        </p:nvGrpSpPr>
        <p:grpSpPr bwMode="auto">
          <a:xfrm>
            <a:off x="5081588" y="2724150"/>
            <a:ext cx="858837" cy="785813"/>
            <a:chOff x="1751" y="1135"/>
            <a:chExt cx="2232" cy="2232"/>
          </a:xfrm>
        </p:grpSpPr>
        <p:sp>
          <p:nvSpPr>
            <p:cNvPr id="85017" name="Oval 2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18" name="Oval 2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19" name="Oval 2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20" name="Oval 2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21" name="Group 29"/>
          <p:cNvGrpSpPr>
            <a:grpSpLocks/>
          </p:cNvGrpSpPr>
          <p:nvPr/>
        </p:nvGrpSpPr>
        <p:grpSpPr bwMode="auto">
          <a:xfrm rot="3434755">
            <a:off x="5226050" y="4930776"/>
            <a:ext cx="858837" cy="785812"/>
            <a:chOff x="1751" y="1135"/>
            <a:chExt cx="2232" cy="2232"/>
          </a:xfrm>
        </p:grpSpPr>
        <p:sp>
          <p:nvSpPr>
            <p:cNvPr id="85022" name="Oval 3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23" name="Oval 3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24" name="Oval 3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25" name="Oval 3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26" name="Group 34"/>
          <p:cNvGrpSpPr>
            <a:grpSpLocks/>
          </p:cNvGrpSpPr>
          <p:nvPr/>
        </p:nvGrpSpPr>
        <p:grpSpPr bwMode="auto">
          <a:xfrm>
            <a:off x="4049713" y="5264150"/>
            <a:ext cx="858837" cy="785813"/>
            <a:chOff x="1751" y="1135"/>
            <a:chExt cx="2232" cy="2232"/>
          </a:xfrm>
        </p:grpSpPr>
        <p:sp>
          <p:nvSpPr>
            <p:cNvPr id="85027" name="Oval 3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28" name="Oval 3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29" name="Oval 3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30" name="Oval 3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31" name="Group 39"/>
          <p:cNvGrpSpPr>
            <a:grpSpLocks/>
          </p:cNvGrpSpPr>
          <p:nvPr/>
        </p:nvGrpSpPr>
        <p:grpSpPr bwMode="auto">
          <a:xfrm rot="1626381">
            <a:off x="1901825" y="5641975"/>
            <a:ext cx="858838" cy="785813"/>
            <a:chOff x="1751" y="1135"/>
            <a:chExt cx="2232" cy="2232"/>
          </a:xfrm>
        </p:grpSpPr>
        <p:sp>
          <p:nvSpPr>
            <p:cNvPr id="85032" name="Oval 4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33" name="Oval 4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34" name="Oval 4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35" name="Oval 4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36" name="Group 44"/>
          <p:cNvGrpSpPr>
            <a:grpSpLocks/>
          </p:cNvGrpSpPr>
          <p:nvPr/>
        </p:nvGrpSpPr>
        <p:grpSpPr bwMode="auto">
          <a:xfrm>
            <a:off x="1082675" y="4937125"/>
            <a:ext cx="858838" cy="785813"/>
            <a:chOff x="1751" y="1135"/>
            <a:chExt cx="2232" cy="2232"/>
          </a:xfrm>
        </p:grpSpPr>
        <p:sp>
          <p:nvSpPr>
            <p:cNvPr id="85037" name="Oval 4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38" name="Oval 4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39" name="Oval 4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40" name="Oval 4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41" name="Group 49"/>
          <p:cNvGrpSpPr>
            <a:grpSpLocks/>
          </p:cNvGrpSpPr>
          <p:nvPr/>
        </p:nvGrpSpPr>
        <p:grpSpPr bwMode="auto">
          <a:xfrm>
            <a:off x="5965825" y="1970088"/>
            <a:ext cx="858838" cy="785812"/>
            <a:chOff x="1751" y="1135"/>
            <a:chExt cx="2232" cy="2232"/>
          </a:xfrm>
        </p:grpSpPr>
        <p:sp>
          <p:nvSpPr>
            <p:cNvPr id="85042" name="Oval 5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43" name="Oval 5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44" name="Oval 5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45" name="Oval 5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46" name="Group 54"/>
          <p:cNvGrpSpPr>
            <a:grpSpLocks/>
          </p:cNvGrpSpPr>
          <p:nvPr/>
        </p:nvGrpSpPr>
        <p:grpSpPr bwMode="auto">
          <a:xfrm rot="879490">
            <a:off x="4841875" y="1671638"/>
            <a:ext cx="858838" cy="785812"/>
            <a:chOff x="1751" y="1135"/>
            <a:chExt cx="2232" cy="2232"/>
          </a:xfrm>
        </p:grpSpPr>
        <p:sp>
          <p:nvSpPr>
            <p:cNvPr id="85047" name="Oval 5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48" name="Oval 5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49" name="Oval 5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50" name="Oval 5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5051" name="Oval 59"/>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52" name="Oval 60"/>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53" name="Oval 61"/>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54" name="Oval 62"/>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55" name="Oval 63"/>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56" name="Oval 64"/>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57" name="Oval 65"/>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58" name="Oval 66"/>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5059" name="Group 67"/>
          <p:cNvGrpSpPr>
            <a:grpSpLocks/>
          </p:cNvGrpSpPr>
          <p:nvPr/>
        </p:nvGrpSpPr>
        <p:grpSpPr bwMode="auto">
          <a:xfrm>
            <a:off x="204788" y="4784725"/>
            <a:ext cx="858837" cy="785813"/>
            <a:chOff x="1751" y="1135"/>
            <a:chExt cx="2232" cy="2232"/>
          </a:xfrm>
        </p:grpSpPr>
        <p:sp>
          <p:nvSpPr>
            <p:cNvPr id="85060" name="Oval 6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61" name="Oval 6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62" name="Oval 7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63" name="Oval 7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64" name="Group 72"/>
          <p:cNvGrpSpPr>
            <a:grpSpLocks/>
          </p:cNvGrpSpPr>
          <p:nvPr/>
        </p:nvGrpSpPr>
        <p:grpSpPr bwMode="auto">
          <a:xfrm>
            <a:off x="479425" y="5757863"/>
            <a:ext cx="858838" cy="785812"/>
            <a:chOff x="1751" y="1135"/>
            <a:chExt cx="2232" cy="2232"/>
          </a:xfrm>
        </p:grpSpPr>
        <p:sp>
          <p:nvSpPr>
            <p:cNvPr id="85065" name="Oval 7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66" name="Oval 7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67" name="Oval 7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68" name="Oval 7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5069" name="Group 77"/>
          <p:cNvGrpSpPr>
            <a:grpSpLocks/>
          </p:cNvGrpSpPr>
          <p:nvPr/>
        </p:nvGrpSpPr>
        <p:grpSpPr bwMode="auto">
          <a:xfrm>
            <a:off x="471488" y="2281238"/>
            <a:ext cx="858837" cy="785812"/>
            <a:chOff x="1751" y="1135"/>
            <a:chExt cx="2232" cy="2232"/>
          </a:xfrm>
        </p:grpSpPr>
        <p:sp>
          <p:nvSpPr>
            <p:cNvPr id="85070" name="Oval 7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71" name="Oval 7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72" name="Oval 8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73" name="Oval 8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5074" name="Text Box 82"/>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5075" name="Text Box 83"/>
          <p:cNvSpPr txBox="1">
            <a:spLocks noChangeArrowheads="1"/>
          </p:cNvSpPr>
          <p:nvPr/>
        </p:nvSpPr>
        <p:spPr bwMode="auto">
          <a:xfrm>
            <a:off x="8328025" y="23463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5076" name="Oval 84"/>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77" name="Oval 85"/>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78" name="Oval 86"/>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79" name="Oval 87"/>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80" name="Oval 88"/>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81" name="Oval 89"/>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82" name="Oval 90"/>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83" name="Oval 91"/>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84" name="Oval 92"/>
          <p:cNvSpPr>
            <a:spLocks noChangeArrowheads="1"/>
          </p:cNvSpPr>
          <p:nvPr/>
        </p:nvSpPr>
        <p:spPr bwMode="auto">
          <a:xfrm rot="16200000">
            <a:off x="7296150" y="4064000"/>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85" name="Oval 93"/>
          <p:cNvSpPr>
            <a:spLocks noChangeArrowheads="1"/>
          </p:cNvSpPr>
          <p:nvPr/>
        </p:nvSpPr>
        <p:spPr bwMode="auto">
          <a:xfrm rot="19571678">
            <a:off x="7259638" y="4073525"/>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86" name="Oval 94"/>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87" name="Oval 95"/>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88" name="Oval 96"/>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89" name="Oval 97"/>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90" name="Oval 98"/>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91" name="Oval 99"/>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92" name="Text Box 100"/>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5093" name="Text Box 101"/>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5094" name="Text Box 102"/>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5095" name="Text Box 103"/>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5096" name="Text Box 104"/>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85097" name="Group 105"/>
          <p:cNvGrpSpPr>
            <a:grpSpLocks/>
          </p:cNvGrpSpPr>
          <p:nvPr/>
        </p:nvGrpSpPr>
        <p:grpSpPr bwMode="auto">
          <a:xfrm rot="-3226531">
            <a:off x="6176963" y="5314950"/>
            <a:ext cx="858837" cy="785813"/>
            <a:chOff x="1751" y="1135"/>
            <a:chExt cx="2232" cy="2232"/>
          </a:xfrm>
        </p:grpSpPr>
        <p:sp>
          <p:nvSpPr>
            <p:cNvPr id="85098" name="Oval 106"/>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099" name="Oval 107"/>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00" name="Oval 108"/>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01" name="Oval 109"/>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5102" name="Oval 110"/>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03" name="Oval 111"/>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04" name="Oval 112"/>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05" name="Oval 113"/>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06" name="Oval 114"/>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07" name="Text Box 115"/>
          <p:cNvSpPr txBox="1">
            <a:spLocks noChangeArrowheads="1"/>
          </p:cNvSpPr>
          <p:nvPr/>
        </p:nvSpPr>
        <p:spPr bwMode="auto">
          <a:xfrm>
            <a:off x="4800600" y="487362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5108" name="Oval 116"/>
          <p:cNvSpPr>
            <a:spLocks noChangeAspect="1" noChangeArrowheads="1"/>
          </p:cNvSpPr>
          <p:nvPr/>
        </p:nvSpPr>
        <p:spPr bwMode="auto">
          <a:xfrm rot="19715977">
            <a:off x="3840163" y="54927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5109" name="Group 117"/>
          <p:cNvGrpSpPr>
            <a:grpSpLocks/>
          </p:cNvGrpSpPr>
          <p:nvPr/>
        </p:nvGrpSpPr>
        <p:grpSpPr bwMode="auto">
          <a:xfrm>
            <a:off x="2460625" y="2303463"/>
            <a:ext cx="1298575" cy="785812"/>
            <a:chOff x="1550" y="1451"/>
            <a:chExt cx="818" cy="495"/>
          </a:xfrm>
        </p:grpSpPr>
        <p:sp>
          <p:nvSpPr>
            <p:cNvPr id="85110" name="Oval 118"/>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11" name="Oval 119"/>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12" name="Oval 120"/>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13" name="Oval 121"/>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5114" name="Oval 122"/>
          <p:cNvSpPr>
            <a:spLocks noChangeAspect="1" noChangeArrowheads="1"/>
          </p:cNvSpPr>
          <p:nvPr/>
        </p:nvSpPr>
        <p:spPr bwMode="auto">
          <a:xfrm rot="15056320">
            <a:off x="4616450" y="1900238"/>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15" name="Text Box 123"/>
          <p:cNvSpPr txBox="1">
            <a:spLocks noChangeArrowheads="1"/>
          </p:cNvSpPr>
          <p:nvPr/>
        </p:nvSpPr>
        <p:spPr bwMode="auto">
          <a:xfrm>
            <a:off x="5126038" y="115093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5116" name="Oval 124"/>
          <p:cNvSpPr>
            <a:spLocks noChangeAspect="1" noChangeArrowheads="1"/>
          </p:cNvSpPr>
          <p:nvPr/>
        </p:nvSpPr>
        <p:spPr bwMode="auto">
          <a:xfrm rot="-4744189">
            <a:off x="1487487" y="21399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17" name="Oval 125"/>
          <p:cNvSpPr>
            <a:spLocks noChangeAspect="1" noChangeArrowheads="1"/>
          </p:cNvSpPr>
          <p:nvPr/>
        </p:nvSpPr>
        <p:spPr bwMode="auto">
          <a:xfrm rot="-5016168">
            <a:off x="2446337" y="25463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18" name="Text Box 126"/>
          <p:cNvSpPr txBox="1">
            <a:spLocks noChangeArrowheads="1"/>
          </p:cNvSpPr>
          <p:nvPr/>
        </p:nvSpPr>
        <p:spPr bwMode="auto">
          <a:xfrm>
            <a:off x="3071813" y="1695450"/>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5119" name="Text Box 127"/>
          <p:cNvSpPr txBox="1">
            <a:spLocks noChangeArrowheads="1"/>
          </p:cNvSpPr>
          <p:nvPr/>
        </p:nvSpPr>
        <p:spPr bwMode="auto">
          <a:xfrm>
            <a:off x="2249488" y="129698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5120" name="Oval 128"/>
          <p:cNvSpPr>
            <a:spLocks noChangeAspect="1" noChangeArrowheads="1"/>
          </p:cNvSpPr>
          <p:nvPr/>
        </p:nvSpPr>
        <p:spPr bwMode="auto">
          <a:xfrm rot="23586493">
            <a:off x="7032625" y="402431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21" name="Oval 129"/>
          <p:cNvSpPr>
            <a:spLocks noChangeArrowheads="1"/>
          </p:cNvSpPr>
          <p:nvPr/>
        </p:nvSpPr>
        <p:spPr bwMode="auto">
          <a:xfrm rot="16200000">
            <a:off x="7678738" y="4164013"/>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5123" name="Group 131"/>
          <p:cNvGrpSpPr>
            <a:grpSpLocks/>
          </p:cNvGrpSpPr>
          <p:nvPr/>
        </p:nvGrpSpPr>
        <p:grpSpPr bwMode="auto">
          <a:xfrm>
            <a:off x="4411663" y="3959225"/>
            <a:ext cx="858837" cy="785813"/>
            <a:chOff x="2779" y="2494"/>
            <a:chExt cx="541" cy="495"/>
          </a:xfrm>
        </p:grpSpPr>
        <p:sp>
          <p:nvSpPr>
            <p:cNvPr id="85124" name="Oval 132"/>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25" name="Oval 133"/>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26" name="Oval 134"/>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5127" name="Text Box 135"/>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
        <p:nvSpPr>
          <p:cNvPr id="85128" name="Text Box 136"/>
          <p:cNvSpPr txBox="1">
            <a:spLocks noChangeArrowheads="1"/>
          </p:cNvSpPr>
          <p:nvPr/>
        </p:nvSpPr>
        <p:spPr bwMode="auto">
          <a:xfrm rot="-2137557">
            <a:off x="7550150" y="2705100"/>
            <a:ext cx="938213"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500">
                <a:solidFill>
                  <a:srgbClr val="000000"/>
                </a:solidFill>
                <a:latin typeface="Arial"/>
              </a:rPr>
              <a:t>solvation</a:t>
            </a:r>
          </a:p>
        </p:txBody>
      </p:sp>
    </p:spTree>
    <p:extLst>
      <p:ext uri="{BB962C8B-B14F-4D97-AF65-F5344CB8AC3E}">
        <p14:creationId xmlns:p14="http://schemas.microsoft.com/office/powerpoint/2010/main" val="1573322881"/>
      </p:ext>
    </p:extLst>
  </p:cSld>
  <p:clrMapOvr>
    <a:masterClrMapping/>
  </p:clrMapOvr>
  <p:transition spd="slow"/>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04686"/>
          </a:xfrm>
        </p:spPr>
        <p:txBody>
          <a:bodyPr/>
          <a:lstStyle/>
          <a:p>
            <a:r>
              <a:rPr lang="en-US" sz="4000" dirty="0" smtClean="0"/>
              <a:t>There are 16 different “beam centers”</a:t>
            </a:r>
            <a:endParaRPr lang="en-US" sz="4000" dirty="0"/>
          </a:p>
        </p:txBody>
      </p:sp>
      <p:grpSp>
        <p:nvGrpSpPr>
          <p:cNvPr id="3" name="Group 2"/>
          <p:cNvGrpSpPr/>
          <p:nvPr/>
        </p:nvGrpSpPr>
        <p:grpSpPr>
          <a:xfrm>
            <a:off x="3773713" y="1262742"/>
            <a:ext cx="1335315" cy="4891314"/>
            <a:chOff x="1795190" y="1262742"/>
            <a:chExt cx="5099096" cy="4891314"/>
          </a:xfrm>
        </p:grpSpPr>
        <p:sp>
          <p:nvSpPr>
            <p:cNvPr id="4" name="Rectangle 3"/>
            <p:cNvSpPr/>
            <p:nvPr/>
          </p:nvSpPr>
          <p:spPr>
            <a:xfrm>
              <a:off x="2264229" y="1669142"/>
              <a:ext cx="4630057" cy="448491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2264229" y="1669142"/>
              <a:ext cx="1850571" cy="194083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lowchart: Or 14"/>
            <p:cNvSpPr/>
            <p:nvPr/>
          </p:nvSpPr>
          <p:spPr>
            <a:xfrm>
              <a:off x="4000500" y="3495676"/>
              <a:ext cx="228600" cy="228600"/>
            </a:xfrm>
            <a:prstGeom prst="flowChar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1795190" y="1262742"/>
              <a:ext cx="938077" cy="400110"/>
            </a:xfrm>
            <a:prstGeom prst="rect">
              <a:avLst/>
            </a:prstGeom>
            <a:noFill/>
          </p:spPr>
          <p:txBody>
            <a:bodyPr wrap="none" rtlCol="0">
              <a:spAutoFit/>
            </a:bodyPr>
            <a:lstStyle/>
            <a:p>
              <a:r>
                <a:rPr lang="en-US" sz="2000" b="1" dirty="0" smtClean="0"/>
                <a:t>Origin</a:t>
              </a:r>
              <a:endParaRPr lang="en-US" sz="2000" b="1" dirty="0"/>
            </a:p>
          </p:txBody>
        </p:sp>
        <p:sp>
          <p:nvSpPr>
            <p:cNvPr id="17" name="TextBox 16"/>
            <p:cNvSpPr txBox="1"/>
            <p:nvPr/>
          </p:nvSpPr>
          <p:spPr>
            <a:xfrm>
              <a:off x="2577531" y="3193913"/>
              <a:ext cx="1125629" cy="400110"/>
            </a:xfrm>
            <a:prstGeom prst="rect">
              <a:avLst/>
            </a:prstGeom>
            <a:noFill/>
          </p:spPr>
          <p:txBody>
            <a:bodyPr wrap="none" rtlCol="0">
              <a:spAutoFit/>
            </a:bodyPr>
            <a:lstStyle/>
            <a:p>
              <a:r>
                <a:rPr lang="en-US" sz="2000" b="1" dirty="0" smtClean="0"/>
                <a:t>Beam X</a:t>
              </a:r>
              <a:endParaRPr lang="en-US" sz="2000" b="1" dirty="0"/>
            </a:p>
          </p:txBody>
        </p:sp>
        <p:sp>
          <p:nvSpPr>
            <p:cNvPr id="18" name="TextBox 17"/>
            <p:cNvSpPr txBox="1"/>
            <p:nvPr/>
          </p:nvSpPr>
          <p:spPr>
            <a:xfrm rot="16200000">
              <a:off x="3339715" y="2329542"/>
              <a:ext cx="1121013" cy="400110"/>
            </a:xfrm>
            <a:prstGeom prst="rect">
              <a:avLst/>
            </a:prstGeom>
            <a:noFill/>
          </p:spPr>
          <p:txBody>
            <a:bodyPr wrap="none" rtlCol="0">
              <a:spAutoFit/>
            </a:bodyPr>
            <a:lstStyle/>
            <a:p>
              <a:r>
                <a:rPr lang="en-US" sz="2000" b="1" dirty="0" smtClean="0"/>
                <a:t>Beam Y</a:t>
              </a:r>
              <a:endParaRPr lang="en-US" sz="2000" b="1" dirty="0"/>
            </a:p>
          </p:txBody>
        </p:sp>
      </p:grpSp>
      <p:pic>
        <p:nvPicPr>
          <p:cNvPr id="10" name="Picture 4"/>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9189" b="89730" l="4839" r="100000"/>
                    </a14:imgEffect>
                  </a14:imgLayer>
                </a14:imgProps>
              </a:ext>
              <a:ext uri="{28A0092B-C50C-407E-A947-70E740481C1C}">
                <a14:useLocalDpi xmlns:a14="http://schemas.microsoft.com/office/drawing/2010/main" val="0"/>
              </a:ext>
            </a:extLst>
          </a:blip>
          <a:srcRect/>
          <a:stretch>
            <a:fillRect/>
          </a:stretch>
        </p:blipFill>
        <p:spPr bwMode="auto">
          <a:xfrm rot="5400000">
            <a:off x="5949123" y="4437701"/>
            <a:ext cx="3004788" cy="11207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descr="C:\Users\JMHolton\AppData\Local\Microsoft\Windows\Temporary Internet Files\Content.IE5\4QLM08AV\1024px-Detector_eye.svg[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9753916" flipH="1">
            <a:off x="6679705" y="2392092"/>
            <a:ext cx="1109852" cy="1109852"/>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C:\Users\JMHolton\AppData\Local\Microsoft\Windows\Temporary Internet Files\Content.IE5\4QLM08AV\1024px-Detector_eye.svg[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846084">
            <a:off x="982846" y="2377731"/>
            <a:ext cx="1109852" cy="1109852"/>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JMHolton\AppData\Local\Microsoft\Windows\Temporary Internet Files\Content.IE5\Q7VL0QR2\Photog_transp[1].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9245" y="3609976"/>
            <a:ext cx="1972355" cy="2382711"/>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796801" y="1262742"/>
            <a:ext cx="2242922" cy="954107"/>
          </a:xfrm>
          <a:prstGeom prst="rect">
            <a:avLst/>
          </a:prstGeom>
          <a:noFill/>
        </p:spPr>
        <p:txBody>
          <a:bodyPr wrap="none" rtlCol="0">
            <a:spAutoFit/>
          </a:bodyPr>
          <a:lstStyle/>
          <a:p>
            <a:r>
              <a:rPr lang="en-US" sz="2800" b="1" dirty="0" smtClean="0">
                <a:latin typeface="Arial" panose="020B0604020202020204" pitchFamily="34" charset="0"/>
                <a:cs typeface="Arial" panose="020B0604020202020204" pitchFamily="34" charset="0"/>
              </a:rPr>
              <a:t>Cameraman</a:t>
            </a:r>
          </a:p>
          <a:p>
            <a:r>
              <a:rPr lang="en-US" sz="2800" b="1" dirty="0" smtClean="0">
                <a:latin typeface="Arial" panose="020B0604020202020204" pitchFamily="34" charset="0"/>
                <a:cs typeface="Arial" panose="020B0604020202020204" pitchFamily="34" charset="0"/>
              </a:rPr>
              <a:t>View</a:t>
            </a:r>
            <a:endParaRPr lang="en-US" sz="2800" b="1" dirty="0">
              <a:latin typeface="Arial" panose="020B0604020202020204" pitchFamily="34" charset="0"/>
              <a:cs typeface="Arial" panose="020B0604020202020204" pitchFamily="34" charset="0"/>
            </a:endParaRPr>
          </a:p>
        </p:txBody>
      </p:sp>
      <p:sp>
        <p:nvSpPr>
          <p:cNvPr id="19" name="TextBox 18"/>
          <p:cNvSpPr txBox="1"/>
          <p:nvPr/>
        </p:nvSpPr>
        <p:spPr>
          <a:xfrm>
            <a:off x="6640280" y="1378856"/>
            <a:ext cx="1164101" cy="954107"/>
          </a:xfrm>
          <a:prstGeom prst="rect">
            <a:avLst/>
          </a:prstGeom>
          <a:noFill/>
        </p:spPr>
        <p:txBody>
          <a:bodyPr wrap="none" rtlCol="0">
            <a:spAutoFit/>
          </a:bodyPr>
          <a:lstStyle/>
          <a:p>
            <a:pPr algn="r"/>
            <a:r>
              <a:rPr lang="en-US" sz="2800" b="1" dirty="0" smtClean="0">
                <a:latin typeface="Arial" panose="020B0604020202020204" pitchFamily="34" charset="0"/>
                <a:cs typeface="Arial" panose="020B0604020202020204" pitchFamily="34" charset="0"/>
              </a:rPr>
              <a:t>Beam</a:t>
            </a:r>
          </a:p>
          <a:p>
            <a:pPr algn="r"/>
            <a:r>
              <a:rPr lang="en-US" sz="2800" b="1" dirty="0" smtClean="0">
                <a:latin typeface="Arial" panose="020B0604020202020204" pitchFamily="34" charset="0"/>
                <a:cs typeface="Arial" panose="020B0604020202020204" pitchFamily="34" charset="0"/>
              </a:rPr>
              <a:t>View</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56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2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p:txBody>
          <a:bodyPr/>
          <a:lstStyle/>
          <a:p>
            <a:r>
              <a:rPr lang="en-US" altLang="en-US"/>
              <a:t>initial effects</a:t>
            </a:r>
          </a:p>
        </p:txBody>
      </p:sp>
      <p:sp>
        <p:nvSpPr>
          <p:cNvPr id="86019" name="Oval 3"/>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6020" name="Group 4"/>
          <p:cNvGrpSpPr>
            <a:grpSpLocks/>
          </p:cNvGrpSpPr>
          <p:nvPr/>
        </p:nvGrpSpPr>
        <p:grpSpPr bwMode="auto">
          <a:xfrm rot="1198672">
            <a:off x="2047875" y="4568825"/>
            <a:ext cx="858838" cy="785813"/>
            <a:chOff x="1751" y="1135"/>
            <a:chExt cx="2232" cy="2232"/>
          </a:xfrm>
        </p:grpSpPr>
        <p:sp>
          <p:nvSpPr>
            <p:cNvPr id="86021" name="Oval 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22" name="Oval 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23" name="Oval 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24" name="Oval 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25" name="Group 9"/>
          <p:cNvGrpSpPr>
            <a:grpSpLocks/>
          </p:cNvGrpSpPr>
          <p:nvPr/>
        </p:nvGrpSpPr>
        <p:grpSpPr bwMode="auto">
          <a:xfrm rot="-1425292">
            <a:off x="3419475" y="4343400"/>
            <a:ext cx="858838" cy="785813"/>
            <a:chOff x="1751" y="1135"/>
            <a:chExt cx="2232" cy="2232"/>
          </a:xfrm>
        </p:grpSpPr>
        <p:sp>
          <p:nvSpPr>
            <p:cNvPr id="86026" name="Oval 1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27" name="Oval 1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28" name="Oval 1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29" name="Oval 1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30" name="Group 14"/>
          <p:cNvGrpSpPr>
            <a:grpSpLocks/>
          </p:cNvGrpSpPr>
          <p:nvPr/>
        </p:nvGrpSpPr>
        <p:grpSpPr bwMode="auto">
          <a:xfrm rot="-583414">
            <a:off x="6169025" y="2941638"/>
            <a:ext cx="858838" cy="785812"/>
            <a:chOff x="1751" y="1135"/>
            <a:chExt cx="2232" cy="2232"/>
          </a:xfrm>
        </p:grpSpPr>
        <p:sp>
          <p:nvSpPr>
            <p:cNvPr id="86031" name="Oval 1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32" name="Oval 1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33" name="Oval 1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34" name="Oval 1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35" name="Group 19"/>
          <p:cNvGrpSpPr>
            <a:grpSpLocks/>
          </p:cNvGrpSpPr>
          <p:nvPr/>
        </p:nvGrpSpPr>
        <p:grpSpPr bwMode="auto">
          <a:xfrm>
            <a:off x="6221413" y="4371975"/>
            <a:ext cx="858837" cy="785813"/>
            <a:chOff x="1751" y="1135"/>
            <a:chExt cx="2232" cy="2232"/>
          </a:xfrm>
        </p:grpSpPr>
        <p:sp>
          <p:nvSpPr>
            <p:cNvPr id="86036" name="Oval 2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37" name="Oval 2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38" name="Oval 2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39" name="Oval 2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40" name="Group 24"/>
          <p:cNvGrpSpPr>
            <a:grpSpLocks/>
          </p:cNvGrpSpPr>
          <p:nvPr/>
        </p:nvGrpSpPr>
        <p:grpSpPr bwMode="auto">
          <a:xfrm>
            <a:off x="5081588" y="2724150"/>
            <a:ext cx="858837" cy="785813"/>
            <a:chOff x="1751" y="1135"/>
            <a:chExt cx="2232" cy="2232"/>
          </a:xfrm>
        </p:grpSpPr>
        <p:sp>
          <p:nvSpPr>
            <p:cNvPr id="86041" name="Oval 2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42" name="Oval 2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43" name="Oval 2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44" name="Oval 2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45" name="Group 29"/>
          <p:cNvGrpSpPr>
            <a:grpSpLocks/>
          </p:cNvGrpSpPr>
          <p:nvPr/>
        </p:nvGrpSpPr>
        <p:grpSpPr bwMode="auto">
          <a:xfrm rot="3434755">
            <a:off x="5226050" y="4930776"/>
            <a:ext cx="858837" cy="785812"/>
            <a:chOff x="1751" y="1135"/>
            <a:chExt cx="2232" cy="2232"/>
          </a:xfrm>
        </p:grpSpPr>
        <p:sp>
          <p:nvSpPr>
            <p:cNvPr id="86046" name="Oval 3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47" name="Oval 3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48" name="Oval 3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49" name="Oval 3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50" name="Group 34"/>
          <p:cNvGrpSpPr>
            <a:grpSpLocks/>
          </p:cNvGrpSpPr>
          <p:nvPr/>
        </p:nvGrpSpPr>
        <p:grpSpPr bwMode="auto">
          <a:xfrm>
            <a:off x="4049713" y="5264150"/>
            <a:ext cx="858837" cy="785813"/>
            <a:chOff x="1751" y="1135"/>
            <a:chExt cx="2232" cy="2232"/>
          </a:xfrm>
        </p:grpSpPr>
        <p:sp>
          <p:nvSpPr>
            <p:cNvPr id="86051" name="Oval 3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52" name="Oval 3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53" name="Oval 3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54" name="Oval 3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55" name="Group 39"/>
          <p:cNvGrpSpPr>
            <a:grpSpLocks/>
          </p:cNvGrpSpPr>
          <p:nvPr/>
        </p:nvGrpSpPr>
        <p:grpSpPr bwMode="auto">
          <a:xfrm rot="1626381">
            <a:off x="1901825" y="5641975"/>
            <a:ext cx="858838" cy="785813"/>
            <a:chOff x="1751" y="1135"/>
            <a:chExt cx="2232" cy="2232"/>
          </a:xfrm>
        </p:grpSpPr>
        <p:sp>
          <p:nvSpPr>
            <p:cNvPr id="86056" name="Oval 4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57" name="Oval 4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58" name="Oval 4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59" name="Oval 4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60" name="Group 44"/>
          <p:cNvGrpSpPr>
            <a:grpSpLocks/>
          </p:cNvGrpSpPr>
          <p:nvPr/>
        </p:nvGrpSpPr>
        <p:grpSpPr bwMode="auto">
          <a:xfrm>
            <a:off x="1082675" y="4937125"/>
            <a:ext cx="858838" cy="785813"/>
            <a:chOff x="1751" y="1135"/>
            <a:chExt cx="2232" cy="2232"/>
          </a:xfrm>
        </p:grpSpPr>
        <p:sp>
          <p:nvSpPr>
            <p:cNvPr id="86061" name="Oval 4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62" name="Oval 4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63" name="Oval 4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64" name="Oval 4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65" name="Group 49"/>
          <p:cNvGrpSpPr>
            <a:grpSpLocks/>
          </p:cNvGrpSpPr>
          <p:nvPr/>
        </p:nvGrpSpPr>
        <p:grpSpPr bwMode="auto">
          <a:xfrm rot="668038">
            <a:off x="5965825" y="1970088"/>
            <a:ext cx="858838" cy="785812"/>
            <a:chOff x="1751" y="1135"/>
            <a:chExt cx="2232" cy="2232"/>
          </a:xfrm>
        </p:grpSpPr>
        <p:sp>
          <p:nvSpPr>
            <p:cNvPr id="86066" name="Oval 5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67" name="Oval 5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68" name="Oval 5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69" name="Oval 5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70" name="Group 54"/>
          <p:cNvGrpSpPr>
            <a:grpSpLocks/>
          </p:cNvGrpSpPr>
          <p:nvPr/>
        </p:nvGrpSpPr>
        <p:grpSpPr bwMode="auto">
          <a:xfrm rot="879490">
            <a:off x="4841875" y="1671638"/>
            <a:ext cx="858838" cy="785812"/>
            <a:chOff x="1751" y="1135"/>
            <a:chExt cx="2232" cy="2232"/>
          </a:xfrm>
        </p:grpSpPr>
        <p:sp>
          <p:nvSpPr>
            <p:cNvPr id="86071" name="Oval 5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72" name="Oval 5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73" name="Oval 5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74" name="Oval 5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6075" name="Oval 59"/>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76" name="Oval 60"/>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77" name="Oval 61"/>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78" name="Oval 62"/>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79" name="Oval 63"/>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80" name="Oval 64"/>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81" name="Oval 65"/>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82" name="Oval 66"/>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6083" name="Group 67"/>
          <p:cNvGrpSpPr>
            <a:grpSpLocks/>
          </p:cNvGrpSpPr>
          <p:nvPr/>
        </p:nvGrpSpPr>
        <p:grpSpPr bwMode="auto">
          <a:xfrm>
            <a:off x="204788" y="4784725"/>
            <a:ext cx="858837" cy="785813"/>
            <a:chOff x="1751" y="1135"/>
            <a:chExt cx="2232" cy="2232"/>
          </a:xfrm>
        </p:grpSpPr>
        <p:sp>
          <p:nvSpPr>
            <p:cNvPr id="86084" name="Oval 6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85" name="Oval 6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86" name="Oval 7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87" name="Oval 7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88" name="Group 72"/>
          <p:cNvGrpSpPr>
            <a:grpSpLocks/>
          </p:cNvGrpSpPr>
          <p:nvPr/>
        </p:nvGrpSpPr>
        <p:grpSpPr bwMode="auto">
          <a:xfrm>
            <a:off x="479425" y="5757863"/>
            <a:ext cx="858838" cy="785812"/>
            <a:chOff x="1751" y="1135"/>
            <a:chExt cx="2232" cy="2232"/>
          </a:xfrm>
        </p:grpSpPr>
        <p:sp>
          <p:nvSpPr>
            <p:cNvPr id="86089" name="Oval 7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90" name="Oval 7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91" name="Oval 7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92" name="Oval 7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6093" name="Group 77"/>
          <p:cNvGrpSpPr>
            <a:grpSpLocks/>
          </p:cNvGrpSpPr>
          <p:nvPr/>
        </p:nvGrpSpPr>
        <p:grpSpPr bwMode="auto">
          <a:xfrm>
            <a:off x="471488" y="2281238"/>
            <a:ext cx="858837" cy="785812"/>
            <a:chOff x="1751" y="1135"/>
            <a:chExt cx="2232" cy="2232"/>
          </a:xfrm>
        </p:grpSpPr>
        <p:sp>
          <p:nvSpPr>
            <p:cNvPr id="86094" name="Oval 7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95" name="Oval 7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96" name="Oval 8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097" name="Oval 8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6098" name="Text Box 82"/>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6099" name="Text Box 83"/>
          <p:cNvSpPr txBox="1">
            <a:spLocks noChangeArrowheads="1"/>
          </p:cNvSpPr>
          <p:nvPr/>
        </p:nvSpPr>
        <p:spPr bwMode="auto">
          <a:xfrm>
            <a:off x="7312025" y="30575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6100" name="Oval 84"/>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01" name="Oval 85"/>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02" name="Oval 86"/>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03" name="Oval 87"/>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04" name="Oval 88"/>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05" name="Oval 89"/>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06" name="Oval 90"/>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07" name="Oval 91"/>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08" name="Oval 92"/>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09" name="Oval 93"/>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10" name="Oval 94"/>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11" name="Oval 95"/>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12" name="Oval 96"/>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13" name="Oval 97"/>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14" name="Text Box 98"/>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6115" name="Text Box 99"/>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6116" name="Text Box 100"/>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6117" name="Text Box 101"/>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6118" name="Text Box 102"/>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86119" name="Group 103"/>
          <p:cNvGrpSpPr>
            <a:grpSpLocks/>
          </p:cNvGrpSpPr>
          <p:nvPr/>
        </p:nvGrpSpPr>
        <p:grpSpPr bwMode="auto">
          <a:xfrm rot="-3226531">
            <a:off x="6176963" y="5314950"/>
            <a:ext cx="858837" cy="785813"/>
            <a:chOff x="1751" y="1135"/>
            <a:chExt cx="2232" cy="2232"/>
          </a:xfrm>
        </p:grpSpPr>
        <p:sp>
          <p:nvSpPr>
            <p:cNvPr id="86120" name="Oval 10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21" name="Oval 10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22" name="Oval 10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23" name="Oval 10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6124" name="Oval 108"/>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25" name="Oval 109"/>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26" name="Oval 110"/>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27" name="Oval 111"/>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28" name="Oval 112"/>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29" name="Text Box 113"/>
          <p:cNvSpPr txBox="1">
            <a:spLocks noChangeArrowheads="1"/>
          </p:cNvSpPr>
          <p:nvPr/>
        </p:nvSpPr>
        <p:spPr bwMode="auto">
          <a:xfrm>
            <a:off x="4800600" y="487362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6130" name="Oval 114"/>
          <p:cNvSpPr>
            <a:spLocks noChangeAspect="1" noChangeArrowheads="1"/>
          </p:cNvSpPr>
          <p:nvPr/>
        </p:nvSpPr>
        <p:spPr bwMode="auto">
          <a:xfrm rot="19715977">
            <a:off x="3840163" y="54927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6131" name="Group 115"/>
          <p:cNvGrpSpPr>
            <a:grpSpLocks/>
          </p:cNvGrpSpPr>
          <p:nvPr/>
        </p:nvGrpSpPr>
        <p:grpSpPr bwMode="auto">
          <a:xfrm>
            <a:off x="2460625" y="2303463"/>
            <a:ext cx="1298575" cy="785812"/>
            <a:chOff x="1550" y="1451"/>
            <a:chExt cx="818" cy="495"/>
          </a:xfrm>
        </p:grpSpPr>
        <p:sp>
          <p:nvSpPr>
            <p:cNvPr id="86132" name="Oval 116"/>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33" name="Oval 117"/>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34" name="Oval 118"/>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35" name="Oval 119"/>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6136" name="Oval 120"/>
          <p:cNvSpPr>
            <a:spLocks noChangeAspect="1" noChangeArrowheads="1"/>
          </p:cNvSpPr>
          <p:nvPr/>
        </p:nvSpPr>
        <p:spPr bwMode="auto">
          <a:xfrm rot="15056320">
            <a:off x="4616450" y="1900238"/>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37" name="Text Box 121"/>
          <p:cNvSpPr txBox="1">
            <a:spLocks noChangeArrowheads="1"/>
          </p:cNvSpPr>
          <p:nvPr/>
        </p:nvSpPr>
        <p:spPr bwMode="auto">
          <a:xfrm>
            <a:off x="5126038" y="115093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6138" name="Oval 122"/>
          <p:cNvSpPr>
            <a:spLocks noChangeAspect="1" noChangeArrowheads="1"/>
          </p:cNvSpPr>
          <p:nvPr/>
        </p:nvSpPr>
        <p:spPr bwMode="auto">
          <a:xfrm rot="-4744189">
            <a:off x="1487487" y="21399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39" name="Oval 123"/>
          <p:cNvSpPr>
            <a:spLocks noChangeAspect="1" noChangeArrowheads="1"/>
          </p:cNvSpPr>
          <p:nvPr/>
        </p:nvSpPr>
        <p:spPr bwMode="auto">
          <a:xfrm rot="-5016168">
            <a:off x="2446337" y="25463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40" name="Text Box 124"/>
          <p:cNvSpPr txBox="1">
            <a:spLocks noChangeArrowheads="1"/>
          </p:cNvSpPr>
          <p:nvPr/>
        </p:nvSpPr>
        <p:spPr bwMode="auto">
          <a:xfrm>
            <a:off x="3071813" y="1695450"/>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6141" name="Text Box 125"/>
          <p:cNvSpPr txBox="1">
            <a:spLocks noChangeArrowheads="1"/>
          </p:cNvSpPr>
          <p:nvPr/>
        </p:nvSpPr>
        <p:spPr bwMode="auto">
          <a:xfrm>
            <a:off x="2249488" y="129698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grpSp>
        <p:nvGrpSpPr>
          <p:cNvPr id="86142" name="Group 126"/>
          <p:cNvGrpSpPr>
            <a:grpSpLocks/>
          </p:cNvGrpSpPr>
          <p:nvPr/>
        </p:nvGrpSpPr>
        <p:grpSpPr bwMode="auto">
          <a:xfrm rot="-1791541">
            <a:off x="7032625" y="3784600"/>
            <a:ext cx="1298575" cy="785813"/>
            <a:chOff x="4430" y="2384"/>
            <a:chExt cx="818" cy="495"/>
          </a:xfrm>
        </p:grpSpPr>
        <p:sp>
          <p:nvSpPr>
            <p:cNvPr id="86143" name="Oval 127"/>
            <p:cNvSpPr>
              <a:spLocks noChangeArrowheads="1"/>
            </p:cNvSpPr>
            <p:nvPr/>
          </p:nvSpPr>
          <p:spPr bwMode="auto">
            <a:xfrm rot="16200000">
              <a:off x="4596" y="256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44" name="Oval 128"/>
            <p:cNvSpPr>
              <a:spLocks noChangeArrowheads="1"/>
            </p:cNvSpPr>
            <p:nvPr/>
          </p:nvSpPr>
          <p:spPr bwMode="auto">
            <a:xfrm rot="19571678">
              <a:off x="4573" y="256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45" name="Oval 129"/>
            <p:cNvSpPr>
              <a:spLocks noChangeAspect="1" noChangeArrowheads="1"/>
            </p:cNvSpPr>
            <p:nvPr/>
          </p:nvSpPr>
          <p:spPr bwMode="auto">
            <a:xfrm rot="23586493">
              <a:off x="4430" y="2535"/>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6146" name="Oval 130"/>
          <p:cNvSpPr>
            <a:spLocks noChangeArrowheads="1"/>
          </p:cNvSpPr>
          <p:nvPr/>
        </p:nvSpPr>
        <p:spPr bwMode="auto">
          <a:xfrm rot="16200000">
            <a:off x="7678738" y="4164013"/>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47" name="Text Box 131"/>
          <p:cNvSpPr txBox="1">
            <a:spLocks noChangeArrowheads="1"/>
          </p:cNvSpPr>
          <p:nvPr/>
        </p:nvSpPr>
        <p:spPr bwMode="auto">
          <a:xfrm rot="-2137557">
            <a:off x="7550150" y="2705100"/>
            <a:ext cx="938213"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500">
                <a:solidFill>
                  <a:srgbClr val="000000"/>
                </a:solidFill>
                <a:latin typeface="Arial"/>
              </a:rPr>
              <a:t>solvation</a:t>
            </a:r>
          </a:p>
        </p:txBody>
      </p:sp>
      <p:grpSp>
        <p:nvGrpSpPr>
          <p:cNvPr id="86148" name="Group 132"/>
          <p:cNvGrpSpPr>
            <a:grpSpLocks/>
          </p:cNvGrpSpPr>
          <p:nvPr/>
        </p:nvGrpSpPr>
        <p:grpSpPr bwMode="auto">
          <a:xfrm>
            <a:off x="4411663" y="3959225"/>
            <a:ext cx="858837" cy="785813"/>
            <a:chOff x="2779" y="2494"/>
            <a:chExt cx="541" cy="495"/>
          </a:xfrm>
        </p:grpSpPr>
        <p:sp>
          <p:nvSpPr>
            <p:cNvPr id="86149" name="Oval 133"/>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50" name="Oval 134"/>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51" name="Oval 135"/>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6152" name="Text Box 136"/>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2591996727"/>
      </p:ext>
    </p:extLst>
  </p:cSld>
  <p:clrMapOvr>
    <a:masterClrMapping/>
  </p:clrMapOvr>
  <p:transition spd="slow"/>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p:cNvSpPr>
            <a:spLocks noGrp="1" noChangeArrowheads="1"/>
          </p:cNvSpPr>
          <p:nvPr>
            <p:ph type="title"/>
          </p:nvPr>
        </p:nvSpPr>
        <p:spPr/>
        <p:txBody>
          <a:bodyPr/>
          <a:lstStyle/>
          <a:p>
            <a:r>
              <a:rPr lang="en-US" altLang="en-US"/>
              <a:t>Solvated electron</a:t>
            </a:r>
          </a:p>
        </p:txBody>
      </p:sp>
      <p:sp>
        <p:nvSpPr>
          <p:cNvPr id="239619" name="Text Box 3"/>
          <p:cNvSpPr txBox="1">
            <a:spLocks noChangeArrowheads="1"/>
          </p:cNvSpPr>
          <p:nvPr/>
        </p:nvSpPr>
        <p:spPr bwMode="auto">
          <a:xfrm>
            <a:off x="4213225" y="3603625"/>
            <a:ext cx="6143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fontAlgn="auto">
              <a:spcBef>
                <a:spcPts val="0"/>
              </a:spcBef>
              <a:spcAft>
                <a:spcPts val="0"/>
              </a:spcAft>
            </a:pPr>
            <a:r>
              <a:rPr lang="en-US" altLang="en-US" sz="2400" b="1">
                <a:solidFill>
                  <a:srgbClr val="0000CC"/>
                </a:solidFill>
                <a:latin typeface="Arial"/>
              </a:rPr>
              <a:t>e</a:t>
            </a:r>
            <a:r>
              <a:rPr lang="en-US" altLang="en-US" sz="2400" b="1" baseline="30000">
                <a:solidFill>
                  <a:srgbClr val="0000CC"/>
                </a:solidFill>
                <a:latin typeface="Arial"/>
              </a:rPr>
              <a:t>-</a:t>
            </a:r>
          </a:p>
        </p:txBody>
      </p:sp>
      <p:pic>
        <p:nvPicPr>
          <p:cNvPr id="239620" name="Picture 4" descr="640px-Water_molecule_3D"/>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2088" y="3033713"/>
            <a:ext cx="1574800" cy="1474787"/>
          </a:xfrm>
          <a:prstGeom prst="rect">
            <a:avLst/>
          </a:prstGeom>
          <a:noFill/>
          <a:extLst>
            <a:ext uri="{909E8E84-426E-40DD-AFC4-6F175D3DCCD1}">
              <a14:hiddenFill xmlns:a14="http://schemas.microsoft.com/office/drawing/2010/main">
                <a:solidFill>
                  <a:srgbClr val="FFFFFF"/>
                </a:solidFill>
              </a14:hiddenFill>
            </a:ext>
          </a:extLst>
        </p:spPr>
      </p:pic>
      <p:pic>
        <p:nvPicPr>
          <p:cNvPr id="239621" name="Picture 5" descr="640px-Water_molecule_3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13263" y="4979988"/>
            <a:ext cx="1931987" cy="1662112"/>
          </a:xfrm>
          <a:prstGeom prst="rect">
            <a:avLst/>
          </a:prstGeom>
          <a:noFill/>
          <a:extLst>
            <a:ext uri="{909E8E84-426E-40DD-AFC4-6F175D3DCCD1}">
              <a14:hiddenFill xmlns:a14="http://schemas.microsoft.com/office/drawing/2010/main">
                <a:solidFill>
                  <a:srgbClr val="FFFFFF"/>
                </a:solidFill>
              </a14:hiddenFill>
            </a:ext>
          </a:extLst>
        </p:spPr>
      </p:pic>
      <p:pic>
        <p:nvPicPr>
          <p:cNvPr id="239622" name="Picture 6" descr="640px-Water_molecule_3D"/>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3172199">
            <a:off x="4766469" y="1221581"/>
            <a:ext cx="1574800" cy="1474788"/>
          </a:xfrm>
          <a:prstGeom prst="rect">
            <a:avLst/>
          </a:prstGeom>
          <a:noFill/>
          <a:extLst>
            <a:ext uri="{909E8E84-426E-40DD-AFC4-6F175D3DCCD1}">
              <a14:hiddenFill xmlns:a14="http://schemas.microsoft.com/office/drawing/2010/main">
                <a:solidFill>
                  <a:srgbClr val="FFFFFF"/>
                </a:solidFill>
              </a14:hiddenFill>
            </a:ext>
          </a:extLst>
        </p:spPr>
      </p:pic>
      <p:pic>
        <p:nvPicPr>
          <p:cNvPr id="239623" name="Picture 7" descr="640px-Water_molecule_3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455301">
            <a:off x="-919163" y="198438"/>
            <a:ext cx="1943101" cy="1671637"/>
          </a:xfrm>
          <a:prstGeom prst="rect">
            <a:avLst/>
          </a:prstGeom>
          <a:noFill/>
          <a:extLst>
            <a:ext uri="{909E8E84-426E-40DD-AFC4-6F175D3DCCD1}">
              <a14:hiddenFill xmlns:a14="http://schemas.microsoft.com/office/drawing/2010/main">
                <a:solidFill>
                  <a:srgbClr val="FFFFFF"/>
                </a:solidFill>
              </a14:hiddenFill>
            </a:ext>
          </a:extLst>
        </p:spPr>
      </p:pic>
      <p:pic>
        <p:nvPicPr>
          <p:cNvPr id="239624" name="Picture 8" descr="640px-Water_molecule_3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1888603">
            <a:off x="7834313" y="2762250"/>
            <a:ext cx="1943100" cy="16716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932410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1" nodeType="clickEffect">
                                  <p:stCondLst>
                                    <p:cond delay="0"/>
                                  </p:stCondLst>
                                  <p:childTnLst>
                                    <p:set>
                                      <p:cBhvr>
                                        <p:cTn id="6" dur="1" fill="hold">
                                          <p:stCondLst>
                                            <p:cond delay="0"/>
                                          </p:stCondLst>
                                        </p:cTn>
                                        <p:tgtEl>
                                          <p:spTgt spid="239619"/>
                                        </p:tgtEl>
                                        <p:attrNameLst>
                                          <p:attrName>style.visibility</p:attrName>
                                        </p:attrNameLst>
                                      </p:cBhvr>
                                      <p:to>
                                        <p:strVal val="visible"/>
                                      </p:to>
                                    </p:set>
                                  </p:childTnLst>
                                </p:cTn>
                              </p:par>
                              <p:par>
                                <p:cTn id="7" presetID="0" presetClass="path" presetSubtype="0" accel="50000" decel="50000" fill="hold" grpId="0" nodeType="withEffect">
                                  <p:stCondLst>
                                    <p:cond delay="0"/>
                                  </p:stCondLst>
                                  <p:childTnLst>
                                    <p:animMotion origin="layout" path="M -0.24062 0.38888 C -0.22135 0.30023 -0.20208 0.21157 -0.15365 0.13101 C -0.10521 0.05046 0.0033 -0.09028 0.05 -0.09491 C 0.0967 -0.09954 0.09653 0.06851 0.12691 0.1037 C 0.15712 0.13888 0.19983 0.12731 0.23247 0.1162 C 0.26493 0.10509 0.31372 0.06134 0.32135 0.03703 C 0.32899 0.01273 0.30451 -0.00672 0.27882 -0.02963 C 0.25313 -0.05255 0.21319 -0.10487 0.16667 -0.1 C 0.12014 -0.09514 0.02778 -0.01667 5.55556E-7 7.40741E-7 " pathEditMode="relative" ptsTypes="aaaaaaaaA">
                                      <p:cBhvr>
                                        <p:cTn id="8" dur="2000" fill="hold"/>
                                        <p:tgtEl>
                                          <p:spTgt spid="23961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19" grpId="0"/>
      <p:bldP spid="239619" grpId="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2"/>
          <p:cNvSpPr>
            <a:spLocks noGrp="1" noChangeArrowheads="1"/>
          </p:cNvSpPr>
          <p:nvPr>
            <p:ph type="title"/>
          </p:nvPr>
        </p:nvSpPr>
        <p:spPr/>
        <p:txBody>
          <a:bodyPr/>
          <a:lstStyle/>
          <a:p>
            <a:r>
              <a:rPr lang="en-US" altLang="en-US"/>
              <a:t>Solvated electron</a:t>
            </a:r>
          </a:p>
        </p:txBody>
      </p:sp>
      <p:sp>
        <p:nvSpPr>
          <p:cNvPr id="240643" name="Text Box 3"/>
          <p:cNvSpPr txBox="1">
            <a:spLocks noChangeArrowheads="1"/>
          </p:cNvSpPr>
          <p:nvPr/>
        </p:nvSpPr>
        <p:spPr bwMode="auto">
          <a:xfrm>
            <a:off x="4213225" y="3603625"/>
            <a:ext cx="6143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fontAlgn="auto">
              <a:spcBef>
                <a:spcPts val="0"/>
              </a:spcBef>
              <a:spcAft>
                <a:spcPts val="0"/>
              </a:spcAft>
            </a:pPr>
            <a:r>
              <a:rPr lang="en-US" altLang="en-US" sz="2400" b="1">
                <a:solidFill>
                  <a:srgbClr val="0000CC"/>
                </a:solidFill>
                <a:latin typeface="Arial"/>
              </a:rPr>
              <a:t>e</a:t>
            </a:r>
            <a:r>
              <a:rPr lang="en-US" altLang="en-US" sz="2400" b="1" baseline="30000">
                <a:solidFill>
                  <a:srgbClr val="0000CC"/>
                </a:solidFill>
                <a:latin typeface="Arial"/>
              </a:rPr>
              <a:t>-</a:t>
            </a:r>
          </a:p>
        </p:txBody>
      </p:sp>
      <p:pic>
        <p:nvPicPr>
          <p:cNvPr id="240644" name="Picture 4" descr="640px-Water_molecule_3D"/>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5175775">
            <a:off x="1461294" y="3034506"/>
            <a:ext cx="1574800" cy="1474788"/>
          </a:xfrm>
          <a:prstGeom prst="rect">
            <a:avLst/>
          </a:prstGeom>
          <a:noFill/>
          <a:extLst>
            <a:ext uri="{909E8E84-426E-40DD-AFC4-6F175D3DCCD1}">
              <a14:hiddenFill xmlns:a14="http://schemas.microsoft.com/office/drawing/2010/main">
                <a:solidFill>
                  <a:srgbClr val="FFFFFF"/>
                </a:solidFill>
              </a14:hiddenFill>
            </a:ext>
          </a:extLst>
        </p:spPr>
      </p:pic>
      <p:pic>
        <p:nvPicPr>
          <p:cNvPr id="240645" name="Picture 5" descr="640px-Water_molecule_3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9159728">
            <a:off x="4513263" y="4979988"/>
            <a:ext cx="1931987" cy="1662112"/>
          </a:xfrm>
          <a:prstGeom prst="rect">
            <a:avLst/>
          </a:prstGeom>
          <a:noFill/>
          <a:extLst>
            <a:ext uri="{909E8E84-426E-40DD-AFC4-6F175D3DCCD1}">
              <a14:hiddenFill xmlns:a14="http://schemas.microsoft.com/office/drawing/2010/main">
                <a:solidFill>
                  <a:srgbClr val="FFFFFF"/>
                </a:solidFill>
              </a14:hiddenFill>
            </a:ext>
          </a:extLst>
        </p:spPr>
      </p:pic>
      <p:pic>
        <p:nvPicPr>
          <p:cNvPr id="240646" name="Picture 6" descr="640px-Water_molecule_3D"/>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817986">
            <a:off x="4767263" y="1220788"/>
            <a:ext cx="1574800" cy="1474787"/>
          </a:xfrm>
          <a:prstGeom prst="rect">
            <a:avLst/>
          </a:prstGeom>
          <a:noFill/>
          <a:extLst>
            <a:ext uri="{909E8E84-426E-40DD-AFC4-6F175D3DCCD1}">
              <a14:hiddenFill xmlns:a14="http://schemas.microsoft.com/office/drawing/2010/main">
                <a:solidFill>
                  <a:srgbClr val="FFFFFF"/>
                </a:solidFill>
              </a14:hiddenFill>
            </a:ext>
          </a:extLst>
        </p:spPr>
      </p:pic>
      <p:pic>
        <p:nvPicPr>
          <p:cNvPr id="240647" name="Picture 7" descr="640px-Water_molecule_3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3474586">
            <a:off x="-919956" y="199231"/>
            <a:ext cx="1943100" cy="1671638"/>
          </a:xfrm>
          <a:prstGeom prst="rect">
            <a:avLst/>
          </a:prstGeom>
          <a:noFill/>
          <a:extLst>
            <a:ext uri="{909E8E84-426E-40DD-AFC4-6F175D3DCCD1}">
              <a14:hiddenFill xmlns:a14="http://schemas.microsoft.com/office/drawing/2010/main">
                <a:solidFill>
                  <a:srgbClr val="FFFFFF"/>
                </a:solidFill>
              </a14:hiddenFill>
            </a:ext>
          </a:extLst>
        </p:spPr>
      </p:pic>
      <p:pic>
        <p:nvPicPr>
          <p:cNvPr id="240648" name="Picture 8" descr="640px-Water_molecule_3D"/>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69250" y="2627313"/>
            <a:ext cx="1671638" cy="1943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2943775"/>
      </p:ext>
    </p:extLst>
  </p:cSld>
  <p:clrMapOvr>
    <a:masterClrMapping/>
  </p:clrMapOvr>
  <p:transition spd="slow"/>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288"/>
            <a:ext cx="10721975" cy="7310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4147" name="Oval 3"/>
          <p:cNvSpPr>
            <a:spLocks noChangeArrowheads="1"/>
          </p:cNvSpPr>
          <p:nvPr/>
        </p:nvSpPr>
        <p:spPr bwMode="auto">
          <a:xfrm>
            <a:off x="4443413" y="2263775"/>
            <a:ext cx="2003425" cy="2032000"/>
          </a:xfrm>
          <a:prstGeom prst="ellipse">
            <a:avLst/>
          </a:prstGeom>
          <a:noFill/>
          <a:ln w="76200">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Tree>
    <p:extLst>
      <p:ext uri="{BB962C8B-B14F-4D97-AF65-F5344CB8AC3E}">
        <p14:creationId xmlns:p14="http://schemas.microsoft.com/office/powerpoint/2010/main" val="1674867886"/>
      </p:ext>
    </p:extLst>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0721975" cy="7310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5171" name="Oval 3"/>
          <p:cNvSpPr>
            <a:spLocks noChangeArrowheads="1"/>
          </p:cNvSpPr>
          <p:nvPr/>
        </p:nvSpPr>
        <p:spPr bwMode="auto">
          <a:xfrm>
            <a:off x="4443413" y="2263775"/>
            <a:ext cx="2003425" cy="2032000"/>
          </a:xfrm>
          <a:prstGeom prst="ellipse">
            <a:avLst/>
          </a:prstGeom>
          <a:noFill/>
          <a:ln w="76200">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Tree>
    <p:extLst>
      <p:ext uri="{BB962C8B-B14F-4D97-AF65-F5344CB8AC3E}">
        <p14:creationId xmlns:p14="http://schemas.microsoft.com/office/powerpoint/2010/main" val="2611656154"/>
      </p:ext>
    </p:extLst>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p:txBody>
          <a:bodyPr/>
          <a:lstStyle/>
          <a:p>
            <a:r>
              <a:rPr lang="en-US" altLang="en-US"/>
              <a:t>initial effects</a:t>
            </a:r>
          </a:p>
        </p:txBody>
      </p:sp>
      <p:sp>
        <p:nvSpPr>
          <p:cNvPr id="89091" name="Oval 3"/>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9092" name="Group 4"/>
          <p:cNvGrpSpPr>
            <a:grpSpLocks/>
          </p:cNvGrpSpPr>
          <p:nvPr/>
        </p:nvGrpSpPr>
        <p:grpSpPr bwMode="auto">
          <a:xfrm rot="1198672">
            <a:off x="2047875" y="4568825"/>
            <a:ext cx="858838" cy="785813"/>
            <a:chOff x="1751" y="1135"/>
            <a:chExt cx="2232" cy="2232"/>
          </a:xfrm>
        </p:grpSpPr>
        <p:sp>
          <p:nvSpPr>
            <p:cNvPr id="89093" name="Oval 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094" name="Oval 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095" name="Oval 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096" name="Oval 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097" name="Group 9"/>
          <p:cNvGrpSpPr>
            <a:grpSpLocks/>
          </p:cNvGrpSpPr>
          <p:nvPr/>
        </p:nvGrpSpPr>
        <p:grpSpPr bwMode="auto">
          <a:xfrm rot="-1425292">
            <a:off x="3419475" y="4343400"/>
            <a:ext cx="858838" cy="785813"/>
            <a:chOff x="1751" y="1135"/>
            <a:chExt cx="2232" cy="2232"/>
          </a:xfrm>
        </p:grpSpPr>
        <p:sp>
          <p:nvSpPr>
            <p:cNvPr id="89098" name="Oval 1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099" name="Oval 1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00" name="Oval 1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01" name="Oval 1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102" name="Group 14"/>
          <p:cNvGrpSpPr>
            <a:grpSpLocks/>
          </p:cNvGrpSpPr>
          <p:nvPr/>
        </p:nvGrpSpPr>
        <p:grpSpPr bwMode="auto">
          <a:xfrm rot="-583414">
            <a:off x="6169025" y="2941638"/>
            <a:ext cx="858838" cy="785812"/>
            <a:chOff x="1751" y="1135"/>
            <a:chExt cx="2232" cy="2232"/>
          </a:xfrm>
        </p:grpSpPr>
        <p:sp>
          <p:nvSpPr>
            <p:cNvPr id="89103" name="Oval 1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04" name="Oval 1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05" name="Oval 1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06" name="Oval 1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107" name="Group 19"/>
          <p:cNvGrpSpPr>
            <a:grpSpLocks/>
          </p:cNvGrpSpPr>
          <p:nvPr/>
        </p:nvGrpSpPr>
        <p:grpSpPr bwMode="auto">
          <a:xfrm>
            <a:off x="6221413" y="4371975"/>
            <a:ext cx="858837" cy="785813"/>
            <a:chOff x="1751" y="1135"/>
            <a:chExt cx="2232" cy="2232"/>
          </a:xfrm>
        </p:grpSpPr>
        <p:sp>
          <p:nvSpPr>
            <p:cNvPr id="89108" name="Oval 2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09" name="Oval 2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10" name="Oval 2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11" name="Oval 2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112" name="Group 24"/>
          <p:cNvGrpSpPr>
            <a:grpSpLocks/>
          </p:cNvGrpSpPr>
          <p:nvPr/>
        </p:nvGrpSpPr>
        <p:grpSpPr bwMode="auto">
          <a:xfrm>
            <a:off x="5081588" y="2724150"/>
            <a:ext cx="858837" cy="785813"/>
            <a:chOff x="1751" y="1135"/>
            <a:chExt cx="2232" cy="2232"/>
          </a:xfrm>
        </p:grpSpPr>
        <p:sp>
          <p:nvSpPr>
            <p:cNvPr id="89113" name="Oval 2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14" name="Oval 2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15" name="Oval 2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16" name="Oval 2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117" name="Group 29"/>
          <p:cNvGrpSpPr>
            <a:grpSpLocks/>
          </p:cNvGrpSpPr>
          <p:nvPr/>
        </p:nvGrpSpPr>
        <p:grpSpPr bwMode="auto">
          <a:xfrm rot="3434755">
            <a:off x="5226050" y="4930776"/>
            <a:ext cx="858837" cy="785812"/>
            <a:chOff x="1751" y="1135"/>
            <a:chExt cx="2232" cy="2232"/>
          </a:xfrm>
        </p:grpSpPr>
        <p:sp>
          <p:nvSpPr>
            <p:cNvPr id="89118" name="Oval 3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19" name="Oval 3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20" name="Oval 3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21" name="Oval 3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122" name="Group 34"/>
          <p:cNvGrpSpPr>
            <a:grpSpLocks/>
          </p:cNvGrpSpPr>
          <p:nvPr/>
        </p:nvGrpSpPr>
        <p:grpSpPr bwMode="auto">
          <a:xfrm>
            <a:off x="4049713" y="5264150"/>
            <a:ext cx="858837" cy="785813"/>
            <a:chOff x="1751" y="1135"/>
            <a:chExt cx="2232" cy="2232"/>
          </a:xfrm>
        </p:grpSpPr>
        <p:sp>
          <p:nvSpPr>
            <p:cNvPr id="89123" name="Oval 3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24" name="Oval 3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25" name="Oval 3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26" name="Oval 3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127" name="Group 39"/>
          <p:cNvGrpSpPr>
            <a:grpSpLocks/>
          </p:cNvGrpSpPr>
          <p:nvPr/>
        </p:nvGrpSpPr>
        <p:grpSpPr bwMode="auto">
          <a:xfrm rot="1626381">
            <a:off x="1901825" y="5641975"/>
            <a:ext cx="858838" cy="785813"/>
            <a:chOff x="1751" y="1135"/>
            <a:chExt cx="2232" cy="2232"/>
          </a:xfrm>
        </p:grpSpPr>
        <p:sp>
          <p:nvSpPr>
            <p:cNvPr id="89128" name="Oval 4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29" name="Oval 4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30" name="Oval 4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31" name="Oval 4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132" name="Group 44"/>
          <p:cNvGrpSpPr>
            <a:grpSpLocks/>
          </p:cNvGrpSpPr>
          <p:nvPr/>
        </p:nvGrpSpPr>
        <p:grpSpPr bwMode="auto">
          <a:xfrm>
            <a:off x="1082675" y="4937125"/>
            <a:ext cx="858838" cy="785813"/>
            <a:chOff x="1751" y="1135"/>
            <a:chExt cx="2232" cy="2232"/>
          </a:xfrm>
        </p:grpSpPr>
        <p:sp>
          <p:nvSpPr>
            <p:cNvPr id="89133" name="Oval 4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34" name="Oval 4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35" name="Oval 4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36" name="Oval 4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137" name="Group 49"/>
          <p:cNvGrpSpPr>
            <a:grpSpLocks/>
          </p:cNvGrpSpPr>
          <p:nvPr/>
        </p:nvGrpSpPr>
        <p:grpSpPr bwMode="auto">
          <a:xfrm rot="668038">
            <a:off x="5965825" y="1970088"/>
            <a:ext cx="858838" cy="785812"/>
            <a:chOff x="1751" y="1135"/>
            <a:chExt cx="2232" cy="2232"/>
          </a:xfrm>
        </p:grpSpPr>
        <p:sp>
          <p:nvSpPr>
            <p:cNvPr id="89138" name="Oval 5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39" name="Oval 5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40" name="Oval 5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41" name="Oval 5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142" name="Group 54"/>
          <p:cNvGrpSpPr>
            <a:grpSpLocks/>
          </p:cNvGrpSpPr>
          <p:nvPr/>
        </p:nvGrpSpPr>
        <p:grpSpPr bwMode="auto">
          <a:xfrm rot="879490">
            <a:off x="4841875" y="1671638"/>
            <a:ext cx="858838" cy="785812"/>
            <a:chOff x="1751" y="1135"/>
            <a:chExt cx="2232" cy="2232"/>
          </a:xfrm>
        </p:grpSpPr>
        <p:sp>
          <p:nvSpPr>
            <p:cNvPr id="89143" name="Oval 5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44" name="Oval 5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45" name="Oval 5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46" name="Oval 5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9147" name="Oval 59"/>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48" name="Oval 60"/>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49" name="Oval 61"/>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50" name="Oval 62"/>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51" name="Oval 63"/>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52" name="Oval 64"/>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53" name="Oval 65"/>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54" name="Oval 66"/>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9155" name="Group 67"/>
          <p:cNvGrpSpPr>
            <a:grpSpLocks/>
          </p:cNvGrpSpPr>
          <p:nvPr/>
        </p:nvGrpSpPr>
        <p:grpSpPr bwMode="auto">
          <a:xfrm>
            <a:off x="204788" y="4784725"/>
            <a:ext cx="858837" cy="785813"/>
            <a:chOff x="1751" y="1135"/>
            <a:chExt cx="2232" cy="2232"/>
          </a:xfrm>
        </p:grpSpPr>
        <p:sp>
          <p:nvSpPr>
            <p:cNvPr id="89156" name="Oval 6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57" name="Oval 6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58" name="Oval 7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59" name="Oval 7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160" name="Group 72"/>
          <p:cNvGrpSpPr>
            <a:grpSpLocks/>
          </p:cNvGrpSpPr>
          <p:nvPr/>
        </p:nvGrpSpPr>
        <p:grpSpPr bwMode="auto">
          <a:xfrm>
            <a:off x="479425" y="5757863"/>
            <a:ext cx="858838" cy="785812"/>
            <a:chOff x="1751" y="1135"/>
            <a:chExt cx="2232" cy="2232"/>
          </a:xfrm>
        </p:grpSpPr>
        <p:sp>
          <p:nvSpPr>
            <p:cNvPr id="89161" name="Oval 7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62" name="Oval 7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63" name="Oval 7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64" name="Oval 7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89165" name="Group 77"/>
          <p:cNvGrpSpPr>
            <a:grpSpLocks/>
          </p:cNvGrpSpPr>
          <p:nvPr/>
        </p:nvGrpSpPr>
        <p:grpSpPr bwMode="auto">
          <a:xfrm>
            <a:off x="471488" y="2281238"/>
            <a:ext cx="858837" cy="785812"/>
            <a:chOff x="1751" y="1135"/>
            <a:chExt cx="2232" cy="2232"/>
          </a:xfrm>
        </p:grpSpPr>
        <p:sp>
          <p:nvSpPr>
            <p:cNvPr id="89166" name="Oval 7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67" name="Oval 7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68" name="Oval 8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69" name="Oval 8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9170" name="Text Box 82"/>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9171" name="Text Box 83"/>
          <p:cNvSpPr txBox="1">
            <a:spLocks noChangeArrowheads="1"/>
          </p:cNvSpPr>
          <p:nvPr/>
        </p:nvSpPr>
        <p:spPr bwMode="auto">
          <a:xfrm>
            <a:off x="7312025" y="30575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89172" name="Oval 84"/>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73" name="Oval 85"/>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74" name="Oval 86"/>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75" name="Oval 87"/>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76" name="Oval 88"/>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77" name="Oval 89"/>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78" name="Oval 90"/>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79" name="Oval 91"/>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80" name="Oval 92"/>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81" name="Oval 93"/>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82" name="Oval 94"/>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83" name="Oval 95"/>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84" name="Oval 96"/>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85" name="Oval 97"/>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86" name="Text Box 98"/>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9187" name="Text Box 99"/>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9188" name="Text Box 100"/>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9189" name="Text Box 101"/>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89190" name="Text Box 102"/>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89191" name="Group 103"/>
          <p:cNvGrpSpPr>
            <a:grpSpLocks/>
          </p:cNvGrpSpPr>
          <p:nvPr/>
        </p:nvGrpSpPr>
        <p:grpSpPr bwMode="auto">
          <a:xfrm rot="-3226531">
            <a:off x="6176963" y="5314950"/>
            <a:ext cx="858837" cy="785813"/>
            <a:chOff x="1751" y="1135"/>
            <a:chExt cx="2232" cy="2232"/>
          </a:xfrm>
        </p:grpSpPr>
        <p:sp>
          <p:nvSpPr>
            <p:cNvPr id="89192" name="Oval 10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93" name="Oval 10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94" name="Oval 10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95" name="Oval 10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9196" name="Oval 108"/>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97" name="Oval 109"/>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98" name="Oval 110"/>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199" name="Oval 111"/>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00" name="Oval 112"/>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01" name="Text Box 113"/>
          <p:cNvSpPr txBox="1">
            <a:spLocks noChangeArrowheads="1"/>
          </p:cNvSpPr>
          <p:nvPr/>
        </p:nvSpPr>
        <p:spPr bwMode="auto">
          <a:xfrm>
            <a:off x="4800600" y="487362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9202" name="Oval 114"/>
          <p:cNvSpPr>
            <a:spLocks noChangeAspect="1" noChangeArrowheads="1"/>
          </p:cNvSpPr>
          <p:nvPr/>
        </p:nvSpPr>
        <p:spPr bwMode="auto">
          <a:xfrm rot="19715977">
            <a:off x="3840163" y="54927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9203" name="Group 115"/>
          <p:cNvGrpSpPr>
            <a:grpSpLocks/>
          </p:cNvGrpSpPr>
          <p:nvPr/>
        </p:nvGrpSpPr>
        <p:grpSpPr bwMode="auto">
          <a:xfrm>
            <a:off x="2460625" y="2303463"/>
            <a:ext cx="1298575" cy="785812"/>
            <a:chOff x="1550" y="1451"/>
            <a:chExt cx="818" cy="495"/>
          </a:xfrm>
        </p:grpSpPr>
        <p:sp>
          <p:nvSpPr>
            <p:cNvPr id="89204" name="Oval 116"/>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05" name="Oval 117"/>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06" name="Oval 118"/>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07" name="Oval 119"/>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9208" name="Oval 120"/>
          <p:cNvSpPr>
            <a:spLocks noChangeAspect="1" noChangeArrowheads="1"/>
          </p:cNvSpPr>
          <p:nvPr/>
        </p:nvSpPr>
        <p:spPr bwMode="auto">
          <a:xfrm rot="15056320">
            <a:off x="4616450" y="1900238"/>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09" name="Text Box 121"/>
          <p:cNvSpPr txBox="1">
            <a:spLocks noChangeArrowheads="1"/>
          </p:cNvSpPr>
          <p:nvPr/>
        </p:nvSpPr>
        <p:spPr bwMode="auto">
          <a:xfrm>
            <a:off x="5126038" y="115093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9210" name="Oval 122"/>
          <p:cNvSpPr>
            <a:spLocks noChangeAspect="1" noChangeArrowheads="1"/>
          </p:cNvSpPr>
          <p:nvPr/>
        </p:nvSpPr>
        <p:spPr bwMode="auto">
          <a:xfrm rot="-4744189">
            <a:off x="1487487" y="21399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11" name="Oval 123"/>
          <p:cNvSpPr>
            <a:spLocks noChangeAspect="1" noChangeArrowheads="1"/>
          </p:cNvSpPr>
          <p:nvPr/>
        </p:nvSpPr>
        <p:spPr bwMode="auto">
          <a:xfrm rot="-5016168">
            <a:off x="2446337" y="25463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12" name="Text Box 124"/>
          <p:cNvSpPr txBox="1">
            <a:spLocks noChangeArrowheads="1"/>
          </p:cNvSpPr>
          <p:nvPr/>
        </p:nvSpPr>
        <p:spPr bwMode="auto">
          <a:xfrm>
            <a:off x="3071813" y="1695450"/>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89213" name="Text Box 125"/>
          <p:cNvSpPr txBox="1">
            <a:spLocks noChangeArrowheads="1"/>
          </p:cNvSpPr>
          <p:nvPr/>
        </p:nvSpPr>
        <p:spPr bwMode="auto">
          <a:xfrm>
            <a:off x="2249488" y="129698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grpSp>
        <p:nvGrpSpPr>
          <p:cNvPr id="89214" name="Group 126"/>
          <p:cNvGrpSpPr>
            <a:grpSpLocks/>
          </p:cNvGrpSpPr>
          <p:nvPr/>
        </p:nvGrpSpPr>
        <p:grpSpPr bwMode="auto">
          <a:xfrm rot="-1791541">
            <a:off x="7032625" y="3784600"/>
            <a:ext cx="1298575" cy="785813"/>
            <a:chOff x="4430" y="2384"/>
            <a:chExt cx="818" cy="495"/>
          </a:xfrm>
        </p:grpSpPr>
        <p:sp>
          <p:nvSpPr>
            <p:cNvPr id="89215" name="Oval 127"/>
            <p:cNvSpPr>
              <a:spLocks noChangeArrowheads="1"/>
            </p:cNvSpPr>
            <p:nvPr/>
          </p:nvSpPr>
          <p:spPr bwMode="auto">
            <a:xfrm rot="16200000">
              <a:off x="4596" y="256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16" name="Oval 128"/>
            <p:cNvSpPr>
              <a:spLocks noChangeArrowheads="1"/>
            </p:cNvSpPr>
            <p:nvPr/>
          </p:nvSpPr>
          <p:spPr bwMode="auto">
            <a:xfrm rot="19571678">
              <a:off x="4573" y="256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17" name="Oval 129"/>
            <p:cNvSpPr>
              <a:spLocks noChangeAspect="1" noChangeArrowheads="1"/>
            </p:cNvSpPr>
            <p:nvPr/>
          </p:nvSpPr>
          <p:spPr bwMode="auto">
            <a:xfrm rot="23586493">
              <a:off x="4430" y="2535"/>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89218" name="Oval 130"/>
          <p:cNvSpPr>
            <a:spLocks noChangeArrowheads="1"/>
          </p:cNvSpPr>
          <p:nvPr/>
        </p:nvSpPr>
        <p:spPr bwMode="auto">
          <a:xfrm rot="16200000">
            <a:off x="7678738" y="4164013"/>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89219" name="Group 131"/>
          <p:cNvGrpSpPr>
            <a:grpSpLocks/>
          </p:cNvGrpSpPr>
          <p:nvPr/>
        </p:nvGrpSpPr>
        <p:grpSpPr bwMode="auto">
          <a:xfrm>
            <a:off x="4411663" y="3959225"/>
            <a:ext cx="858837" cy="785813"/>
            <a:chOff x="2779" y="2494"/>
            <a:chExt cx="541" cy="495"/>
          </a:xfrm>
        </p:grpSpPr>
        <p:sp>
          <p:nvSpPr>
            <p:cNvPr id="89220" name="Oval 132"/>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21" name="Oval 133"/>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22" name="Oval 134"/>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89223" name="Text Box 135"/>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Tree>
    <p:extLst>
      <p:ext uri="{BB962C8B-B14F-4D97-AF65-F5344CB8AC3E}">
        <p14:creationId xmlns:p14="http://schemas.microsoft.com/office/powerpoint/2010/main" val="941340462"/>
      </p:ext>
    </p:extLst>
  </p:cSld>
  <p:clrMapOvr>
    <a:masterClrMapping/>
  </p:clrMapOvr>
  <p:transition spd="slow"/>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p:txBody>
          <a:bodyPr/>
          <a:lstStyle/>
          <a:p>
            <a:r>
              <a:rPr lang="en-US" altLang="en-US"/>
              <a:t>initial effects</a:t>
            </a:r>
          </a:p>
        </p:txBody>
      </p:sp>
      <p:sp>
        <p:nvSpPr>
          <p:cNvPr id="90115" name="Oval 3"/>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0116" name="Group 4"/>
          <p:cNvGrpSpPr>
            <a:grpSpLocks/>
          </p:cNvGrpSpPr>
          <p:nvPr/>
        </p:nvGrpSpPr>
        <p:grpSpPr bwMode="auto">
          <a:xfrm rot="1198672">
            <a:off x="2047875" y="4568825"/>
            <a:ext cx="858838" cy="785813"/>
            <a:chOff x="1751" y="1135"/>
            <a:chExt cx="2232" cy="2232"/>
          </a:xfrm>
        </p:grpSpPr>
        <p:sp>
          <p:nvSpPr>
            <p:cNvPr id="90117" name="Oval 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18" name="Oval 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19" name="Oval 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20" name="Oval 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21" name="Group 9"/>
          <p:cNvGrpSpPr>
            <a:grpSpLocks/>
          </p:cNvGrpSpPr>
          <p:nvPr/>
        </p:nvGrpSpPr>
        <p:grpSpPr bwMode="auto">
          <a:xfrm rot="-1425292">
            <a:off x="3419475" y="4343400"/>
            <a:ext cx="858838" cy="785813"/>
            <a:chOff x="1751" y="1135"/>
            <a:chExt cx="2232" cy="2232"/>
          </a:xfrm>
        </p:grpSpPr>
        <p:sp>
          <p:nvSpPr>
            <p:cNvPr id="90122" name="Oval 1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23" name="Oval 1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24" name="Oval 1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25" name="Oval 1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26" name="Group 14"/>
          <p:cNvGrpSpPr>
            <a:grpSpLocks/>
          </p:cNvGrpSpPr>
          <p:nvPr/>
        </p:nvGrpSpPr>
        <p:grpSpPr bwMode="auto">
          <a:xfrm rot="-583414">
            <a:off x="6169025" y="2941638"/>
            <a:ext cx="858838" cy="785812"/>
            <a:chOff x="1751" y="1135"/>
            <a:chExt cx="2232" cy="2232"/>
          </a:xfrm>
        </p:grpSpPr>
        <p:sp>
          <p:nvSpPr>
            <p:cNvPr id="90127" name="Oval 1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28" name="Oval 1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29" name="Oval 1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30" name="Oval 1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31" name="Group 19"/>
          <p:cNvGrpSpPr>
            <a:grpSpLocks/>
          </p:cNvGrpSpPr>
          <p:nvPr/>
        </p:nvGrpSpPr>
        <p:grpSpPr bwMode="auto">
          <a:xfrm>
            <a:off x="6221413" y="4371975"/>
            <a:ext cx="858837" cy="785813"/>
            <a:chOff x="1751" y="1135"/>
            <a:chExt cx="2232" cy="2232"/>
          </a:xfrm>
        </p:grpSpPr>
        <p:sp>
          <p:nvSpPr>
            <p:cNvPr id="90132" name="Oval 2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33" name="Oval 2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34" name="Oval 2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35" name="Oval 2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36" name="Group 24"/>
          <p:cNvGrpSpPr>
            <a:grpSpLocks/>
          </p:cNvGrpSpPr>
          <p:nvPr/>
        </p:nvGrpSpPr>
        <p:grpSpPr bwMode="auto">
          <a:xfrm>
            <a:off x="5081588" y="2724150"/>
            <a:ext cx="858837" cy="785813"/>
            <a:chOff x="1751" y="1135"/>
            <a:chExt cx="2232" cy="2232"/>
          </a:xfrm>
        </p:grpSpPr>
        <p:sp>
          <p:nvSpPr>
            <p:cNvPr id="90137" name="Oval 2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38" name="Oval 2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39" name="Oval 2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40" name="Oval 2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41" name="Group 29"/>
          <p:cNvGrpSpPr>
            <a:grpSpLocks/>
          </p:cNvGrpSpPr>
          <p:nvPr/>
        </p:nvGrpSpPr>
        <p:grpSpPr bwMode="auto">
          <a:xfrm rot="3434755">
            <a:off x="5226050" y="4930776"/>
            <a:ext cx="858837" cy="785812"/>
            <a:chOff x="1751" y="1135"/>
            <a:chExt cx="2232" cy="2232"/>
          </a:xfrm>
        </p:grpSpPr>
        <p:sp>
          <p:nvSpPr>
            <p:cNvPr id="90142" name="Oval 3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43" name="Oval 3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44" name="Oval 3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45" name="Oval 3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46" name="Group 34"/>
          <p:cNvGrpSpPr>
            <a:grpSpLocks/>
          </p:cNvGrpSpPr>
          <p:nvPr/>
        </p:nvGrpSpPr>
        <p:grpSpPr bwMode="auto">
          <a:xfrm>
            <a:off x="4049713" y="5264150"/>
            <a:ext cx="858837" cy="785813"/>
            <a:chOff x="1751" y="1135"/>
            <a:chExt cx="2232" cy="2232"/>
          </a:xfrm>
        </p:grpSpPr>
        <p:sp>
          <p:nvSpPr>
            <p:cNvPr id="90147" name="Oval 3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48" name="Oval 3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49" name="Oval 3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50" name="Oval 3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51" name="Group 39"/>
          <p:cNvGrpSpPr>
            <a:grpSpLocks/>
          </p:cNvGrpSpPr>
          <p:nvPr/>
        </p:nvGrpSpPr>
        <p:grpSpPr bwMode="auto">
          <a:xfrm rot="1626381">
            <a:off x="1901825" y="5641975"/>
            <a:ext cx="858838" cy="785813"/>
            <a:chOff x="1751" y="1135"/>
            <a:chExt cx="2232" cy="2232"/>
          </a:xfrm>
        </p:grpSpPr>
        <p:sp>
          <p:nvSpPr>
            <p:cNvPr id="90152" name="Oval 4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53" name="Oval 4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54" name="Oval 4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55" name="Oval 4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56" name="Group 44"/>
          <p:cNvGrpSpPr>
            <a:grpSpLocks/>
          </p:cNvGrpSpPr>
          <p:nvPr/>
        </p:nvGrpSpPr>
        <p:grpSpPr bwMode="auto">
          <a:xfrm>
            <a:off x="1082675" y="4937125"/>
            <a:ext cx="858838" cy="785813"/>
            <a:chOff x="1751" y="1135"/>
            <a:chExt cx="2232" cy="2232"/>
          </a:xfrm>
        </p:grpSpPr>
        <p:sp>
          <p:nvSpPr>
            <p:cNvPr id="90157" name="Oval 4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58" name="Oval 4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59" name="Oval 4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60" name="Oval 4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61" name="Group 49"/>
          <p:cNvGrpSpPr>
            <a:grpSpLocks/>
          </p:cNvGrpSpPr>
          <p:nvPr/>
        </p:nvGrpSpPr>
        <p:grpSpPr bwMode="auto">
          <a:xfrm rot="668038">
            <a:off x="5965825" y="1970088"/>
            <a:ext cx="858838" cy="785812"/>
            <a:chOff x="1751" y="1135"/>
            <a:chExt cx="2232" cy="2232"/>
          </a:xfrm>
        </p:grpSpPr>
        <p:sp>
          <p:nvSpPr>
            <p:cNvPr id="90162" name="Oval 5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63" name="Oval 5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64" name="Oval 5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65" name="Oval 5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66" name="Group 54"/>
          <p:cNvGrpSpPr>
            <a:grpSpLocks/>
          </p:cNvGrpSpPr>
          <p:nvPr/>
        </p:nvGrpSpPr>
        <p:grpSpPr bwMode="auto">
          <a:xfrm rot="879490">
            <a:off x="4841875" y="1671638"/>
            <a:ext cx="858838" cy="785812"/>
            <a:chOff x="1751" y="1135"/>
            <a:chExt cx="2232" cy="2232"/>
          </a:xfrm>
        </p:grpSpPr>
        <p:sp>
          <p:nvSpPr>
            <p:cNvPr id="90167" name="Oval 5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68" name="Oval 5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69" name="Oval 5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70" name="Oval 5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0171" name="Oval 59"/>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72" name="Oval 60"/>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73" name="Oval 61"/>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74" name="Oval 62"/>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75" name="Oval 63"/>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76" name="Oval 64"/>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77" name="Oval 65"/>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78" name="Oval 66"/>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0179" name="Group 67"/>
          <p:cNvGrpSpPr>
            <a:grpSpLocks/>
          </p:cNvGrpSpPr>
          <p:nvPr/>
        </p:nvGrpSpPr>
        <p:grpSpPr bwMode="auto">
          <a:xfrm>
            <a:off x="204788" y="4784725"/>
            <a:ext cx="858837" cy="785813"/>
            <a:chOff x="1751" y="1135"/>
            <a:chExt cx="2232" cy="2232"/>
          </a:xfrm>
        </p:grpSpPr>
        <p:sp>
          <p:nvSpPr>
            <p:cNvPr id="90180" name="Oval 6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81" name="Oval 6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82" name="Oval 7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83" name="Oval 7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84" name="Group 72"/>
          <p:cNvGrpSpPr>
            <a:grpSpLocks/>
          </p:cNvGrpSpPr>
          <p:nvPr/>
        </p:nvGrpSpPr>
        <p:grpSpPr bwMode="auto">
          <a:xfrm>
            <a:off x="479425" y="5757863"/>
            <a:ext cx="858838" cy="785812"/>
            <a:chOff x="1751" y="1135"/>
            <a:chExt cx="2232" cy="2232"/>
          </a:xfrm>
        </p:grpSpPr>
        <p:sp>
          <p:nvSpPr>
            <p:cNvPr id="90185" name="Oval 7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86" name="Oval 7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87" name="Oval 7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88" name="Oval 7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0189" name="Group 77"/>
          <p:cNvGrpSpPr>
            <a:grpSpLocks/>
          </p:cNvGrpSpPr>
          <p:nvPr/>
        </p:nvGrpSpPr>
        <p:grpSpPr bwMode="auto">
          <a:xfrm>
            <a:off x="471488" y="2281238"/>
            <a:ext cx="858837" cy="785812"/>
            <a:chOff x="1751" y="1135"/>
            <a:chExt cx="2232" cy="2232"/>
          </a:xfrm>
        </p:grpSpPr>
        <p:sp>
          <p:nvSpPr>
            <p:cNvPr id="90190" name="Oval 7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91" name="Oval 7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92" name="Oval 8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93" name="Oval 8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0194" name="Text Box 82"/>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90195" name="Text Box 83"/>
          <p:cNvSpPr txBox="1">
            <a:spLocks noChangeArrowheads="1"/>
          </p:cNvSpPr>
          <p:nvPr/>
        </p:nvSpPr>
        <p:spPr bwMode="auto">
          <a:xfrm>
            <a:off x="7312025" y="30575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90196" name="Oval 84"/>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97" name="Oval 85"/>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98" name="Oval 86"/>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199" name="Oval 87"/>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00" name="Oval 88"/>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01" name="Oval 89"/>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02" name="Oval 90"/>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03" name="Oval 91"/>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04" name="Oval 92"/>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05" name="Oval 93"/>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06" name="Oval 94"/>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07" name="Oval 95"/>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08" name="Oval 96"/>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09" name="Oval 97"/>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10" name="Text Box 98"/>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90211" name="Text Box 99"/>
          <p:cNvSpPr txBox="1">
            <a:spLocks noChangeArrowheads="1"/>
          </p:cNvSpPr>
          <p:nvPr/>
        </p:nvSpPr>
        <p:spPr bwMode="auto">
          <a:xfrm>
            <a:off x="5691188" y="3922713"/>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90212" name="Text Box 100"/>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90213" name="Text Box 101"/>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90214" name="Text Box 102"/>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90215" name="Group 103"/>
          <p:cNvGrpSpPr>
            <a:grpSpLocks/>
          </p:cNvGrpSpPr>
          <p:nvPr/>
        </p:nvGrpSpPr>
        <p:grpSpPr bwMode="auto">
          <a:xfrm rot="-3226531">
            <a:off x="6176963" y="5314950"/>
            <a:ext cx="858837" cy="785813"/>
            <a:chOff x="1751" y="1135"/>
            <a:chExt cx="2232" cy="2232"/>
          </a:xfrm>
        </p:grpSpPr>
        <p:sp>
          <p:nvSpPr>
            <p:cNvPr id="90216" name="Oval 10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17" name="Oval 10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18" name="Oval 10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19" name="Oval 10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0220" name="Oval 108"/>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21" name="Oval 109"/>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22" name="Oval 110"/>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23" name="Oval 111"/>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24" name="Oval 112"/>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25" name="Text Box 113"/>
          <p:cNvSpPr txBox="1">
            <a:spLocks noChangeArrowheads="1"/>
          </p:cNvSpPr>
          <p:nvPr/>
        </p:nvSpPr>
        <p:spPr bwMode="auto">
          <a:xfrm>
            <a:off x="4800600" y="487362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90226" name="Oval 114"/>
          <p:cNvSpPr>
            <a:spLocks noChangeAspect="1" noChangeArrowheads="1"/>
          </p:cNvSpPr>
          <p:nvPr/>
        </p:nvSpPr>
        <p:spPr bwMode="auto">
          <a:xfrm rot="19715977">
            <a:off x="3840163" y="54927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0227" name="Group 115"/>
          <p:cNvGrpSpPr>
            <a:grpSpLocks/>
          </p:cNvGrpSpPr>
          <p:nvPr/>
        </p:nvGrpSpPr>
        <p:grpSpPr bwMode="auto">
          <a:xfrm>
            <a:off x="2460625" y="2303463"/>
            <a:ext cx="1298575" cy="785812"/>
            <a:chOff x="1550" y="1451"/>
            <a:chExt cx="818" cy="495"/>
          </a:xfrm>
        </p:grpSpPr>
        <p:sp>
          <p:nvSpPr>
            <p:cNvPr id="90228" name="Oval 116"/>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29" name="Oval 117"/>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30" name="Oval 118"/>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31" name="Oval 119"/>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0232" name="Oval 120"/>
          <p:cNvSpPr>
            <a:spLocks noChangeAspect="1" noChangeArrowheads="1"/>
          </p:cNvSpPr>
          <p:nvPr/>
        </p:nvSpPr>
        <p:spPr bwMode="auto">
          <a:xfrm rot="15056320">
            <a:off x="4616450" y="1900238"/>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33" name="Text Box 121"/>
          <p:cNvSpPr txBox="1">
            <a:spLocks noChangeArrowheads="1"/>
          </p:cNvSpPr>
          <p:nvPr/>
        </p:nvSpPr>
        <p:spPr bwMode="auto">
          <a:xfrm>
            <a:off x="5126038" y="115093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90234" name="Oval 122"/>
          <p:cNvSpPr>
            <a:spLocks noChangeAspect="1" noChangeArrowheads="1"/>
          </p:cNvSpPr>
          <p:nvPr/>
        </p:nvSpPr>
        <p:spPr bwMode="auto">
          <a:xfrm rot="-4744189">
            <a:off x="1487487" y="21399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35" name="Oval 123"/>
          <p:cNvSpPr>
            <a:spLocks noChangeAspect="1" noChangeArrowheads="1"/>
          </p:cNvSpPr>
          <p:nvPr/>
        </p:nvSpPr>
        <p:spPr bwMode="auto">
          <a:xfrm rot="-5016168">
            <a:off x="2446337" y="25463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36" name="Text Box 124"/>
          <p:cNvSpPr txBox="1">
            <a:spLocks noChangeArrowheads="1"/>
          </p:cNvSpPr>
          <p:nvPr/>
        </p:nvSpPr>
        <p:spPr bwMode="auto">
          <a:xfrm>
            <a:off x="3071813" y="1695450"/>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90237" name="Text Box 125"/>
          <p:cNvSpPr txBox="1">
            <a:spLocks noChangeArrowheads="1"/>
          </p:cNvSpPr>
          <p:nvPr/>
        </p:nvSpPr>
        <p:spPr bwMode="auto">
          <a:xfrm>
            <a:off x="2249488" y="129698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grpSp>
        <p:nvGrpSpPr>
          <p:cNvPr id="90238" name="Group 126"/>
          <p:cNvGrpSpPr>
            <a:grpSpLocks/>
          </p:cNvGrpSpPr>
          <p:nvPr/>
        </p:nvGrpSpPr>
        <p:grpSpPr bwMode="auto">
          <a:xfrm rot="-1791541">
            <a:off x="7032625" y="3784600"/>
            <a:ext cx="1298575" cy="785813"/>
            <a:chOff x="4430" y="2384"/>
            <a:chExt cx="818" cy="495"/>
          </a:xfrm>
        </p:grpSpPr>
        <p:sp>
          <p:nvSpPr>
            <p:cNvPr id="90239" name="Oval 127"/>
            <p:cNvSpPr>
              <a:spLocks noChangeArrowheads="1"/>
            </p:cNvSpPr>
            <p:nvPr/>
          </p:nvSpPr>
          <p:spPr bwMode="auto">
            <a:xfrm rot="16200000">
              <a:off x="4596" y="256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40" name="Oval 128"/>
            <p:cNvSpPr>
              <a:spLocks noChangeArrowheads="1"/>
            </p:cNvSpPr>
            <p:nvPr/>
          </p:nvSpPr>
          <p:spPr bwMode="auto">
            <a:xfrm rot="19571678">
              <a:off x="4573" y="256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41" name="Oval 129"/>
            <p:cNvSpPr>
              <a:spLocks noChangeAspect="1" noChangeArrowheads="1"/>
            </p:cNvSpPr>
            <p:nvPr/>
          </p:nvSpPr>
          <p:spPr bwMode="auto">
            <a:xfrm rot="23586493">
              <a:off x="4430" y="2535"/>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0242" name="Oval 130"/>
          <p:cNvSpPr>
            <a:spLocks noChangeArrowheads="1"/>
          </p:cNvSpPr>
          <p:nvPr/>
        </p:nvSpPr>
        <p:spPr bwMode="auto">
          <a:xfrm rot="16200000">
            <a:off x="7678738" y="4164013"/>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0243" name="Group 131"/>
          <p:cNvGrpSpPr>
            <a:grpSpLocks/>
          </p:cNvGrpSpPr>
          <p:nvPr/>
        </p:nvGrpSpPr>
        <p:grpSpPr bwMode="auto">
          <a:xfrm>
            <a:off x="4411663" y="3959225"/>
            <a:ext cx="858837" cy="785813"/>
            <a:chOff x="2779" y="2494"/>
            <a:chExt cx="541" cy="495"/>
          </a:xfrm>
        </p:grpSpPr>
        <p:sp>
          <p:nvSpPr>
            <p:cNvPr id="90244" name="Oval 132"/>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45" name="Oval 133"/>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46" name="Oval 134"/>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0247" name="Text Box 135"/>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
        <p:nvSpPr>
          <p:cNvPr id="90248" name="Freeform 136"/>
          <p:cNvSpPr>
            <a:spLocks/>
          </p:cNvSpPr>
          <p:nvPr/>
        </p:nvSpPr>
        <p:spPr bwMode="auto">
          <a:xfrm>
            <a:off x="5572125" y="2457450"/>
            <a:ext cx="292100" cy="371475"/>
          </a:xfrm>
          <a:custGeom>
            <a:avLst/>
            <a:gdLst>
              <a:gd name="T0" fmla="*/ 0 w 184"/>
              <a:gd name="T1" fmla="*/ 0 h 234"/>
              <a:gd name="T2" fmla="*/ 171 w 184"/>
              <a:gd name="T3" fmla="*/ 81 h 234"/>
              <a:gd name="T4" fmla="*/ 81 w 184"/>
              <a:gd name="T5" fmla="*/ 234 h 234"/>
            </a:gdLst>
            <a:ahLst/>
            <a:cxnLst>
              <a:cxn ang="0">
                <a:pos x="T0" y="T1"/>
              </a:cxn>
              <a:cxn ang="0">
                <a:pos x="T2" y="T3"/>
              </a:cxn>
              <a:cxn ang="0">
                <a:pos x="T4" y="T5"/>
              </a:cxn>
            </a:cxnLst>
            <a:rect l="0" t="0" r="r" b="b"/>
            <a:pathLst>
              <a:path w="184" h="234">
                <a:moveTo>
                  <a:pt x="0" y="0"/>
                </a:moveTo>
                <a:cubicBezTo>
                  <a:pt x="79" y="21"/>
                  <a:pt x="158" y="42"/>
                  <a:pt x="171" y="81"/>
                </a:cubicBezTo>
                <a:cubicBezTo>
                  <a:pt x="184" y="120"/>
                  <a:pt x="96" y="208"/>
                  <a:pt x="81" y="234"/>
                </a:cubicBezTo>
              </a:path>
            </a:pathLst>
          </a:custGeom>
          <a:noFill/>
          <a:ln w="9525">
            <a:solidFill>
              <a:schemeClr val="tx1"/>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
        <p:nvSpPr>
          <p:cNvPr id="90249" name="Freeform 137"/>
          <p:cNvSpPr>
            <a:spLocks/>
          </p:cNvSpPr>
          <p:nvPr/>
        </p:nvSpPr>
        <p:spPr bwMode="auto">
          <a:xfrm>
            <a:off x="5824538" y="3424238"/>
            <a:ext cx="292100" cy="371475"/>
          </a:xfrm>
          <a:custGeom>
            <a:avLst/>
            <a:gdLst>
              <a:gd name="T0" fmla="*/ 0 w 184"/>
              <a:gd name="T1" fmla="*/ 0 h 234"/>
              <a:gd name="T2" fmla="*/ 171 w 184"/>
              <a:gd name="T3" fmla="*/ 81 h 234"/>
              <a:gd name="T4" fmla="*/ 81 w 184"/>
              <a:gd name="T5" fmla="*/ 234 h 234"/>
            </a:gdLst>
            <a:ahLst/>
            <a:cxnLst>
              <a:cxn ang="0">
                <a:pos x="T0" y="T1"/>
              </a:cxn>
              <a:cxn ang="0">
                <a:pos x="T2" y="T3"/>
              </a:cxn>
              <a:cxn ang="0">
                <a:pos x="T4" y="T5"/>
              </a:cxn>
            </a:cxnLst>
            <a:rect l="0" t="0" r="r" b="b"/>
            <a:pathLst>
              <a:path w="184" h="234">
                <a:moveTo>
                  <a:pt x="0" y="0"/>
                </a:moveTo>
                <a:cubicBezTo>
                  <a:pt x="79" y="21"/>
                  <a:pt x="158" y="42"/>
                  <a:pt x="171" y="81"/>
                </a:cubicBezTo>
                <a:cubicBezTo>
                  <a:pt x="184" y="120"/>
                  <a:pt x="96" y="208"/>
                  <a:pt x="81" y="234"/>
                </a:cubicBezTo>
              </a:path>
            </a:pathLst>
          </a:custGeom>
          <a:noFill/>
          <a:ln w="9525">
            <a:solidFill>
              <a:schemeClr val="tx1"/>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000000"/>
              </a:solidFill>
              <a:latin typeface="Arial"/>
            </a:endParaRPr>
          </a:p>
        </p:txBody>
      </p:sp>
    </p:spTree>
    <p:extLst>
      <p:ext uri="{BB962C8B-B14F-4D97-AF65-F5344CB8AC3E}">
        <p14:creationId xmlns:p14="http://schemas.microsoft.com/office/powerpoint/2010/main" val="2692932420"/>
      </p:ext>
    </p:extLst>
  </p:cSld>
  <p:clrMapOvr>
    <a:masterClrMapping/>
  </p:clrMapOvr>
  <p:transition spd="slow"/>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p:txBody>
          <a:bodyPr/>
          <a:lstStyle/>
          <a:p>
            <a:r>
              <a:rPr lang="en-US" altLang="en-US"/>
              <a:t>initial effects</a:t>
            </a:r>
          </a:p>
        </p:txBody>
      </p:sp>
      <p:sp>
        <p:nvSpPr>
          <p:cNvPr id="95235" name="Oval 3"/>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5236" name="Group 4"/>
          <p:cNvGrpSpPr>
            <a:grpSpLocks/>
          </p:cNvGrpSpPr>
          <p:nvPr/>
        </p:nvGrpSpPr>
        <p:grpSpPr bwMode="auto">
          <a:xfrm rot="1198672">
            <a:off x="2047875" y="4568825"/>
            <a:ext cx="858838" cy="785813"/>
            <a:chOff x="1751" y="1135"/>
            <a:chExt cx="2232" cy="2232"/>
          </a:xfrm>
        </p:grpSpPr>
        <p:sp>
          <p:nvSpPr>
            <p:cNvPr id="95237" name="Oval 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38" name="Oval 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39" name="Oval 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40" name="Oval 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241" name="Group 9"/>
          <p:cNvGrpSpPr>
            <a:grpSpLocks/>
          </p:cNvGrpSpPr>
          <p:nvPr/>
        </p:nvGrpSpPr>
        <p:grpSpPr bwMode="auto">
          <a:xfrm rot="-1425292">
            <a:off x="3419475" y="4343400"/>
            <a:ext cx="858838" cy="785813"/>
            <a:chOff x="1751" y="1135"/>
            <a:chExt cx="2232" cy="2232"/>
          </a:xfrm>
        </p:grpSpPr>
        <p:sp>
          <p:nvSpPr>
            <p:cNvPr id="95242" name="Oval 1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43" name="Oval 1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44" name="Oval 1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45" name="Oval 1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246" name="Group 14"/>
          <p:cNvGrpSpPr>
            <a:grpSpLocks/>
          </p:cNvGrpSpPr>
          <p:nvPr/>
        </p:nvGrpSpPr>
        <p:grpSpPr bwMode="auto">
          <a:xfrm rot="-583414">
            <a:off x="6169025" y="2941638"/>
            <a:ext cx="858838" cy="785812"/>
            <a:chOff x="1751" y="1135"/>
            <a:chExt cx="2232" cy="2232"/>
          </a:xfrm>
        </p:grpSpPr>
        <p:sp>
          <p:nvSpPr>
            <p:cNvPr id="95247" name="Oval 1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48" name="Oval 1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49" name="Oval 1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50" name="Oval 1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251" name="Group 19"/>
          <p:cNvGrpSpPr>
            <a:grpSpLocks/>
          </p:cNvGrpSpPr>
          <p:nvPr/>
        </p:nvGrpSpPr>
        <p:grpSpPr bwMode="auto">
          <a:xfrm>
            <a:off x="6221413" y="4371975"/>
            <a:ext cx="858837" cy="785813"/>
            <a:chOff x="1751" y="1135"/>
            <a:chExt cx="2232" cy="2232"/>
          </a:xfrm>
        </p:grpSpPr>
        <p:sp>
          <p:nvSpPr>
            <p:cNvPr id="95252" name="Oval 2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53" name="Oval 2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54" name="Oval 2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55" name="Oval 2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256" name="Group 24"/>
          <p:cNvGrpSpPr>
            <a:grpSpLocks/>
          </p:cNvGrpSpPr>
          <p:nvPr/>
        </p:nvGrpSpPr>
        <p:grpSpPr bwMode="auto">
          <a:xfrm>
            <a:off x="5081588" y="2724150"/>
            <a:ext cx="858837" cy="785813"/>
            <a:chOff x="1751" y="1135"/>
            <a:chExt cx="2232" cy="2232"/>
          </a:xfrm>
        </p:grpSpPr>
        <p:sp>
          <p:nvSpPr>
            <p:cNvPr id="95257" name="Oval 2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58" name="Oval 2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59" name="Oval 2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60" name="Oval 2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261" name="Group 29"/>
          <p:cNvGrpSpPr>
            <a:grpSpLocks/>
          </p:cNvGrpSpPr>
          <p:nvPr/>
        </p:nvGrpSpPr>
        <p:grpSpPr bwMode="auto">
          <a:xfrm rot="3434755">
            <a:off x="5226050" y="4930776"/>
            <a:ext cx="858837" cy="785812"/>
            <a:chOff x="1751" y="1135"/>
            <a:chExt cx="2232" cy="2232"/>
          </a:xfrm>
        </p:grpSpPr>
        <p:sp>
          <p:nvSpPr>
            <p:cNvPr id="95262" name="Oval 3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63" name="Oval 3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64" name="Oval 3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65" name="Oval 3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266" name="Group 34"/>
          <p:cNvGrpSpPr>
            <a:grpSpLocks/>
          </p:cNvGrpSpPr>
          <p:nvPr/>
        </p:nvGrpSpPr>
        <p:grpSpPr bwMode="auto">
          <a:xfrm>
            <a:off x="4049713" y="5264150"/>
            <a:ext cx="858837" cy="785813"/>
            <a:chOff x="1751" y="1135"/>
            <a:chExt cx="2232" cy="2232"/>
          </a:xfrm>
        </p:grpSpPr>
        <p:sp>
          <p:nvSpPr>
            <p:cNvPr id="95267" name="Oval 3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68" name="Oval 3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69" name="Oval 3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70" name="Oval 3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271" name="Group 39"/>
          <p:cNvGrpSpPr>
            <a:grpSpLocks/>
          </p:cNvGrpSpPr>
          <p:nvPr/>
        </p:nvGrpSpPr>
        <p:grpSpPr bwMode="auto">
          <a:xfrm rot="1626381">
            <a:off x="1901825" y="5641975"/>
            <a:ext cx="858838" cy="785813"/>
            <a:chOff x="1751" y="1135"/>
            <a:chExt cx="2232" cy="2232"/>
          </a:xfrm>
        </p:grpSpPr>
        <p:sp>
          <p:nvSpPr>
            <p:cNvPr id="95272" name="Oval 4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73" name="Oval 4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74" name="Oval 4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75" name="Oval 4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276" name="Group 44"/>
          <p:cNvGrpSpPr>
            <a:grpSpLocks/>
          </p:cNvGrpSpPr>
          <p:nvPr/>
        </p:nvGrpSpPr>
        <p:grpSpPr bwMode="auto">
          <a:xfrm>
            <a:off x="1082675" y="4937125"/>
            <a:ext cx="858838" cy="785813"/>
            <a:chOff x="1751" y="1135"/>
            <a:chExt cx="2232" cy="2232"/>
          </a:xfrm>
        </p:grpSpPr>
        <p:sp>
          <p:nvSpPr>
            <p:cNvPr id="95277" name="Oval 4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78" name="Oval 4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79" name="Oval 4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80" name="Oval 4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281" name="Group 49"/>
          <p:cNvGrpSpPr>
            <a:grpSpLocks/>
          </p:cNvGrpSpPr>
          <p:nvPr/>
        </p:nvGrpSpPr>
        <p:grpSpPr bwMode="auto">
          <a:xfrm rot="668038">
            <a:off x="5965825" y="1970088"/>
            <a:ext cx="858838" cy="785812"/>
            <a:chOff x="1751" y="1135"/>
            <a:chExt cx="2232" cy="2232"/>
          </a:xfrm>
        </p:grpSpPr>
        <p:sp>
          <p:nvSpPr>
            <p:cNvPr id="95282" name="Oval 5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83" name="Oval 5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84" name="Oval 5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85" name="Oval 5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286" name="Group 54"/>
          <p:cNvGrpSpPr>
            <a:grpSpLocks/>
          </p:cNvGrpSpPr>
          <p:nvPr/>
        </p:nvGrpSpPr>
        <p:grpSpPr bwMode="auto">
          <a:xfrm rot="879490">
            <a:off x="4841875" y="1671638"/>
            <a:ext cx="858838" cy="785812"/>
            <a:chOff x="1751" y="1135"/>
            <a:chExt cx="2232" cy="2232"/>
          </a:xfrm>
        </p:grpSpPr>
        <p:sp>
          <p:nvSpPr>
            <p:cNvPr id="95287" name="Oval 5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88" name="Oval 5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89" name="Oval 5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90" name="Oval 5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5291" name="Oval 59"/>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92" name="Oval 60"/>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93" name="Oval 61"/>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94" name="Oval 62"/>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95" name="Oval 63"/>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96" name="Oval 64"/>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97" name="Oval 65"/>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298" name="Oval 66"/>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5299" name="Group 67"/>
          <p:cNvGrpSpPr>
            <a:grpSpLocks/>
          </p:cNvGrpSpPr>
          <p:nvPr/>
        </p:nvGrpSpPr>
        <p:grpSpPr bwMode="auto">
          <a:xfrm>
            <a:off x="204788" y="4784725"/>
            <a:ext cx="858837" cy="785813"/>
            <a:chOff x="1751" y="1135"/>
            <a:chExt cx="2232" cy="2232"/>
          </a:xfrm>
        </p:grpSpPr>
        <p:sp>
          <p:nvSpPr>
            <p:cNvPr id="95300" name="Oval 6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01" name="Oval 6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02" name="Oval 7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03" name="Oval 7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304" name="Group 72"/>
          <p:cNvGrpSpPr>
            <a:grpSpLocks/>
          </p:cNvGrpSpPr>
          <p:nvPr/>
        </p:nvGrpSpPr>
        <p:grpSpPr bwMode="auto">
          <a:xfrm>
            <a:off x="479425" y="5757863"/>
            <a:ext cx="858838" cy="785812"/>
            <a:chOff x="1751" y="1135"/>
            <a:chExt cx="2232" cy="2232"/>
          </a:xfrm>
        </p:grpSpPr>
        <p:sp>
          <p:nvSpPr>
            <p:cNvPr id="95305" name="Oval 7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06" name="Oval 7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07" name="Oval 7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08" name="Oval 7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5309" name="Group 77"/>
          <p:cNvGrpSpPr>
            <a:grpSpLocks/>
          </p:cNvGrpSpPr>
          <p:nvPr/>
        </p:nvGrpSpPr>
        <p:grpSpPr bwMode="auto">
          <a:xfrm>
            <a:off x="471488" y="2281238"/>
            <a:ext cx="858837" cy="785812"/>
            <a:chOff x="1751" y="1135"/>
            <a:chExt cx="2232" cy="2232"/>
          </a:xfrm>
        </p:grpSpPr>
        <p:sp>
          <p:nvSpPr>
            <p:cNvPr id="95310" name="Oval 7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11" name="Oval 7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12" name="Oval 8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13" name="Oval 8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5314" name="Text Box 82"/>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95315" name="Text Box 83"/>
          <p:cNvSpPr txBox="1">
            <a:spLocks noChangeArrowheads="1"/>
          </p:cNvSpPr>
          <p:nvPr/>
        </p:nvSpPr>
        <p:spPr bwMode="auto">
          <a:xfrm>
            <a:off x="7312025" y="30575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95316" name="Oval 84"/>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17" name="Oval 85"/>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18" name="Oval 86"/>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19" name="Oval 87"/>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20" name="Oval 88"/>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21" name="Oval 89"/>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22" name="Oval 90"/>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23" name="Oval 91"/>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24" name="Oval 92"/>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25" name="Oval 93"/>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26" name="Oval 94"/>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27" name="Oval 95"/>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28" name="Oval 96"/>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29" name="Oval 97"/>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30" name="Text Box 98"/>
          <p:cNvSpPr txBox="1">
            <a:spLocks noChangeArrowheads="1"/>
          </p:cNvSpPr>
          <p:nvPr/>
        </p:nvSpPr>
        <p:spPr bwMode="auto">
          <a:xfrm>
            <a:off x="2732088" y="35750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95332" name="Text Box 100"/>
          <p:cNvSpPr txBox="1">
            <a:spLocks noChangeArrowheads="1"/>
          </p:cNvSpPr>
          <p:nvPr/>
        </p:nvSpPr>
        <p:spPr bwMode="auto">
          <a:xfrm>
            <a:off x="1728788" y="31527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95333" name="Text Box 101"/>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95334" name="Text Box 102"/>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95335" name="Group 103"/>
          <p:cNvGrpSpPr>
            <a:grpSpLocks/>
          </p:cNvGrpSpPr>
          <p:nvPr/>
        </p:nvGrpSpPr>
        <p:grpSpPr bwMode="auto">
          <a:xfrm rot="-3226531">
            <a:off x="6176963" y="5314950"/>
            <a:ext cx="858837" cy="785813"/>
            <a:chOff x="1751" y="1135"/>
            <a:chExt cx="2232" cy="2232"/>
          </a:xfrm>
        </p:grpSpPr>
        <p:sp>
          <p:nvSpPr>
            <p:cNvPr id="95336" name="Oval 104"/>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37" name="Oval 105"/>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38" name="Oval 106"/>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39" name="Oval 107"/>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5340" name="Oval 108"/>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41" name="Oval 109"/>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42" name="Oval 110"/>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43" name="Oval 111"/>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44" name="Oval 112"/>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45" name="Text Box 113"/>
          <p:cNvSpPr txBox="1">
            <a:spLocks noChangeArrowheads="1"/>
          </p:cNvSpPr>
          <p:nvPr/>
        </p:nvSpPr>
        <p:spPr bwMode="auto">
          <a:xfrm>
            <a:off x="4800600" y="487362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95346" name="Oval 114"/>
          <p:cNvSpPr>
            <a:spLocks noChangeAspect="1" noChangeArrowheads="1"/>
          </p:cNvSpPr>
          <p:nvPr/>
        </p:nvSpPr>
        <p:spPr bwMode="auto">
          <a:xfrm rot="19715977">
            <a:off x="3840163" y="54927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5347" name="Group 115"/>
          <p:cNvGrpSpPr>
            <a:grpSpLocks/>
          </p:cNvGrpSpPr>
          <p:nvPr/>
        </p:nvGrpSpPr>
        <p:grpSpPr bwMode="auto">
          <a:xfrm>
            <a:off x="2460625" y="2303463"/>
            <a:ext cx="1298575" cy="785812"/>
            <a:chOff x="1550" y="1451"/>
            <a:chExt cx="818" cy="495"/>
          </a:xfrm>
        </p:grpSpPr>
        <p:sp>
          <p:nvSpPr>
            <p:cNvPr id="95348" name="Oval 116"/>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49" name="Oval 117"/>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50" name="Oval 118"/>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51" name="Oval 119"/>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5354" name="Oval 122"/>
          <p:cNvSpPr>
            <a:spLocks noChangeAspect="1" noChangeArrowheads="1"/>
          </p:cNvSpPr>
          <p:nvPr/>
        </p:nvSpPr>
        <p:spPr bwMode="auto">
          <a:xfrm rot="-4744189">
            <a:off x="1487487" y="21399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55" name="Oval 123"/>
          <p:cNvSpPr>
            <a:spLocks noChangeAspect="1" noChangeArrowheads="1"/>
          </p:cNvSpPr>
          <p:nvPr/>
        </p:nvSpPr>
        <p:spPr bwMode="auto">
          <a:xfrm rot="-5016168">
            <a:off x="2446337" y="2546351"/>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56" name="Text Box 124"/>
          <p:cNvSpPr txBox="1">
            <a:spLocks noChangeArrowheads="1"/>
          </p:cNvSpPr>
          <p:nvPr/>
        </p:nvSpPr>
        <p:spPr bwMode="auto">
          <a:xfrm>
            <a:off x="3071813" y="1695450"/>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95357" name="Text Box 125"/>
          <p:cNvSpPr txBox="1">
            <a:spLocks noChangeArrowheads="1"/>
          </p:cNvSpPr>
          <p:nvPr/>
        </p:nvSpPr>
        <p:spPr bwMode="auto">
          <a:xfrm>
            <a:off x="2249488" y="1296988"/>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grpSp>
        <p:nvGrpSpPr>
          <p:cNvPr id="95358" name="Group 126"/>
          <p:cNvGrpSpPr>
            <a:grpSpLocks/>
          </p:cNvGrpSpPr>
          <p:nvPr/>
        </p:nvGrpSpPr>
        <p:grpSpPr bwMode="auto">
          <a:xfrm rot="-1791541">
            <a:off x="7032625" y="3784600"/>
            <a:ext cx="1298575" cy="785813"/>
            <a:chOff x="4430" y="2384"/>
            <a:chExt cx="818" cy="495"/>
          </a:xfrm>
        </p:grpSpPr>
        <p:sp>
          <p:nvSpPr>
            <p:cNvPr id="95359" name="Oval 127"/>
            <p:cNvSpPr>
              <a:spLocks noChangeArrowheads="1"/>
            </p:cNvSpPr>
            <p:nvPr/>
          </p:nvSpPr>
          <p:spPr bwMode="auto">
            <a:xfrm rot="16200000">
              <a:off x="4596" y="256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60" name="Oval 128"/>
            <p:cNvSpPr>
              <a:spLocks noChangeArrowheads="1"/>
            </p:cNvSpPr>
            <p:nvPr/>
          </p:nvSpPr>
          <p:spPr bwMode="auto">
            <a:xfrm rot="19571678">
              <a:off x="4573" y="256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61" name="Oval 129"/>
            <p:cNvSpPr>
              <a:spLocks noChangeAspect="1" noChangeArrowheads="1"/>
            </p:cNvSpPr>
            <p:nvPr/>
          </p:nvSpPr>
          <p:spPr bwMode="auto">
            <a:xfrm rot="23586493">
              <a:off x="4430" y="2535"/>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5362" name="Oval 130"/>
          <p:cNvSpPr>
            <a:spLocks noChangeArrowheads="1"/>
          </p:cNvSpPr>
          <p:nvPr/>
        </p:nvSpPr>
        <p:spPr bwMode="auto">
          <a:xfrm rot="16200000">
            <a:off x="7678738" y="4164013"/>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5363" name="Group 131"/>
          <p:cNvGrpSpPr>
            <a:grpSpLocks/>
          </p:cNvGrpSpPr>
          <p:nvPr/>
        </p:nvGrpSpPr>
        <p:grpSpPr bwMode="auto">
          <a:xfrm>
            <a:off x="4411663" y="3959225"/>
            <a:ext cx="858837" cy="785813"/>
            <a:chOff x="2779" y="2494"/>
            <a:chExt cx="541" cy="495"/>
          </a:xfrm>
        </p:grpSpPr>
        <p:sp>
          <p:nvSpPr>
            <p:cNvPr id="95364" name="Oval 132"/>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65" name="Oval 133"/>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66" name="Oval 134"/>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67" name="Text Box 135"/>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
        <p:nvSpPr>
          <p:cNvPr id="95370" name="Oval 138"/>
          <p:cNvSpPr>
            <a:spLocks noChangeArrowheads="1"/>
          </p:cNvSpPr>
          <p:nvPr/>
        </p:nvSpPr>
        <p:spPr bwMode="auto">
          <a:xfrm rot="16200000">
            <a:off x="5819775" y="4076700"/>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5371" name="Oval 139"/>
          <p:cNvSpPr>
            <a:spLocks noChangeAspect="1" noChangeArrowheads="1"/>
          </p:cNvSpPr>
          <p:nvPr/>
        </p:nvSpPr>
        <p:spPr bwMode="auto">
          <a:xfrm rot="5400000">
            <a:off x="5168900" y="3914776"/>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Tree>
    <p:extLst>
      <p:ext uri="{BB962C8B-B14F-4D97-AF65-F5344CB8AC3E}">
        <p14:creationId xmlns:p14="http://schemas.microsoft.com/office/powerpoint/2010/main" val="1287648516"/>
      </p:ext>
    </p:extLst>
  </p:cSld>
  <p:clrMapOvr>
    <a:masterClrMapping/>
  </p:clrMapOvr>
  <p:transition spd="slow"/>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p:txBody>
          <a:bodyPr/>
          <a:lstStyle/>
          <a:p>
            <a:r>
              <a:rPr lang="en-US" altLang="en-US"/>
              <a:t>initial effects</a:t>
            </a:r>
          </a:p>
        </p:txBody>
      </p:sp>
      <p:sp>
        <p:nvSpPr>
          <p:cNvPr id="96259" name="Oval 3"/>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6260" name="Group 4"/>
          <p:cNvGrpSpPr>
            <a:grpSpLocks/>
          </p:cNvGrpSpPr>
          <p:nvPr/>
        </p:nvGrpSpPr>
        <p:grpSpPr bwMode="auto">
          <a:xfrm rot="1198672">
            <a:off x="2047875" y="4568825"/>
            <a:ext cx="858838" cy="785813"/>
            <a:chOff x="1751" y="1135"/>
            <a:chExt cx="2232" cy="2232"/>
          </a:xfrm>
        </p:grpSpPr>
        <p:sp>
          <p:nvSpPr>
            <p:cNvPr id="96261" name="Oval 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62" name="Oval 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63" name="Oval 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64" name="Oval 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265" name="Group 9"/>
          <p:cNvGrpSpPr>
            <a:grpSpLocks/>
          </p:cNvGrpSpPr>
          <p:nvPr/>
        </p:nvGrpSpPr>
        <p:grpSpPr bwMode="auto">
          <a:xfrm rot="-1425292">
            <a:off x="3419475" y="4343400"/>
            <a:ext cx="858838" cy="785813"/>
            <a:chOff x="1751" y="1135"/>
            <a:chExt cx="2232" cy="2232"/>
          </a:xfrm>
        </p:grpSpPr>
        <p:sp>
          <p:nvSpPr>
            <p:cNvPr id="96266" name="Oval 1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67" name="Oval 1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68" name="Oval 1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69" name="Oval 1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270" name="Group 14"/>
          <p:cNvGrpSpPr>
            <a:grpSpLocks/>
          </p:cNvGrpSpPr>
          <p:nvPr/>
        </p:nvGrpSpPr>
        <p:grpSpPr bwMode="auto">
          <a:xfrm rot="-583414">
            <a:off x="6169025" y="2941638"/>
            <a:ext cx="858838" cy="785812"/>
            <a:chOff x="1751" y="1135"/>
            <a:chExt cx="2232" cy="2232"/>
          </a:xfrm>
        </p:grpSpPr>
        <p:sp>
          <p:nvSpPr>
            <p:cNvPr id="96271" name="Oval 1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72" name="Oval 1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73" name="Oval 1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74" name="Oval 1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275" name="Group 19"/>
          <p:cNvGrpSpPr>
            <a:grpSpLocks/>
          </p:cNvGrpSpPr>
          <p:nvPr/>
        </p:nvGrpSpPr>
        <p:grpSpPr bwMode="auto">
          <a:xfrm>
            <a:off x="6221413" y="4371975"/>
            <a:ext cx="858837" cy="785813"/>
            <a:chOff x="1751" y="1135"/>
            <a:chExt cx="2232" cy="2232"/>
          </a:xfrm>
        </p:grpSpPr>
        <p:sp>
          <p:nvSpPr>
            <p:cNvPr id="96276" name="Oval 2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77" name="Oval 2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78" name="Oval 2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79" name="Oval 2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280" name="Group 24"/>
          <p:cNvGrpSpPr>
            <a:grpSpLocks/>
          </p:cNvGrpSpPr>
          <p:nvPr/>
        </p:nvGrpSpPr>
        <p:grpSpPr bwMode="auto">
          <a:xfrm>
            <a:off x="5081588" y="2724150"/>
            <a:ext cx="858837" cy="785813"/>
            <a:chOff x="1751" y="1135"/>
            <a:chExt cx="2232" cy="2232"/>
          </a:xfrm>
        </p:grpSpPr>
        <p:sp>
          <p:nvSpPr>
            <p:cNvPr id="96281" name="Oval 2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82" name="Oval 2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83" name="Oval 2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84" name="Oval 2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285" name="Group 29"/>
          <p:cNvGrpSpPr>
            <a:grpSpLocks/>
          </p:cNvGrpSpPr>
          <p:nvPr/>
        </p:nvGrpSpPr>
        <p:grpSpPr bwMode="auto">
          <a:xfrm rot="3434755">
            <a:off x="5226050" y="4930776"/>
            <a:ext cx="858837" cy="785812"/>
            <a:chOff x="1751" y="1135"/>
            <a:chExt cx="2232" cy="2232"/>
          </a:xfrm>
        </p:grpSpPr>
        <p:sp>
          <p:nvSpPr>
            <p:cNvPr id="96286" name="Oval 3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87" name="Oval 3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88" name="Oval 3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89" name="Oval 3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290" name="Group 34"/>
          <p:cNvGrpSpPr>
            <a:grpSpLocks/>
          </p:cNvGrpSpPr>
          <p:nvPr/>
        </p:nvGrpSpPr>
        <p:grpSpPr bwMode="auto">
          <a:xfrm>
            <a:off x="4049713" y="5264150"/>
            <a:ext cx="858837" cy="785813"/>
            <a:chOff x="1751" y="1135"/>
            <a:chExt cx="2232" cy="2232"/>
          </a:xfrm>
        </p:grpSpPr>
        <p:sp>
          <p:nvSpPr>
            <p:cNvPr id="96291" name="Oval 3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92" name="Oval 3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93" name="Oval 3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94" name="Oval 3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295" name="Group 39"/>
          <p:cNvGrpSpPr>
            <a:grpSpLocks/>
          </p:cNvGrpSpPr>
          <p:nvPr/>
        </p:nvGrpSpPr>
        <p:grpSpPr bwMode="auto">
          <a:xfrm rot="1626381">
            <a:off x="1901825" y="5641975"/>
            <a:ext cx="858838" cy="785813"/>
            <a:chOff x="1751" y="1135"/>
            <a:chExt cx="2232" cy="2232"/>
          </a:xfrm>
        </p:grpSpPr>
        <p:sp>
          <p:nvSpPr>
            <p:cNvPr id="96296" name="Oval 4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97" name="Oval 4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98" name="Oval 4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299" name="Oval 4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300" name="Group 44"/>
          <p:cNvGrpSpPr>
            <a:grpSpLocks/>
          </p:cNvGrpSpPr>
          <p:nvPr/>
        </p:nvGrpSpPr>
        <p:grpSpPr bwMode="auto">
          <a:xfrm>
            <a:off x="1082675" y="4937125"/>
            <a:ext cx="858838" cy="785813"/>
            <a:chOff x="1751" y="1135"/>
            <a:chExt cx="2232" cy="2232"/>
          </a:xfrm>
        </p:grpSpPr>
        <p:sp>
          <p:nvSpPr>
            <p:cNvPr id="96301" name="Oval 4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02" name="Oval 4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03" name="Oval 4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04" name="Oval 4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305" name="Group 49"/>
          <p:cNvGrpSpPr>
            <a:grpSpLocks/>
          </p:cNvGrpSpPr>
          <p:nvPr/>
        </p:nvGrpSpPr>
        <p:grpSpPr bwMode="auto">
          <a:xfrm rot="668038">
            <a:off x="5965825" y="1970088"/>
            <a:ext cx="858838" cy="785812"/>
            <a:chOff x="1751" y="1135"/>
            <a:chExt cx="2232" cy="2232"/>
          </a:xfrm>
        </p:grpSpPr>
        <p:sp>
          <p:nvSpPr>
            <p:cNvPr id="96306" name="Oval 5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07" name="Oval 5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08" name="Oval 5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09" name="Oval 5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310" name="Group 54"/>
          <p:cNvGrpSpPr>
            <a:grpSpLocks/>
          </p:cNvGrpSpPr>
          <p:nvPr/>
        </p:nvGrpSpPr>
        <p:grpSpPr bwMode="auto">
          <a:xfrm rot="879490">
            <a:off x="4841875" y="1671638"/>
            <a:ext cx="858838" cy="785812"/>
            <a:chOff x="1751" y="1135"/>
            <a:chExt cx="2232" cy="2232"/>
          </a:xfrm>
        </p:grpSpPr>
        <p:sp>
          <p:nvSpPr>
            <p:cNvPr id="96311" name="Oval 5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12" name="Oval 5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13" name="Oval 5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14" name="Oval 5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6315" name="Oval 59"/>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16" name="Oval 60"/>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17" name="Oval 61"/>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18" name="Oval 62"/>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19" name="Oval 63"/>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20" name="Oval 64"/>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21" name="Oval 65"/>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22" name="Oval 66"/>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6323" name="Group 67"/>
          <p:cNvGrpSpPr>
            <a:grpSpLocks/>
          </p:cNvGrpSpPr>
          <p:nvPr/>
        </p:nvGrpSpPr>
        <p:grpSpPr bwMode="auto">
          <a:xfrm>
            <a:off x="204788" y="4784725"/>
            <a:ext cx="858837" cy="785813"/>
            <a:chOff x="1751" y="1135"/>
            <a:chExt cx="2232" cy="2232"/>
          </a:xfrm>
        </p:grpSpPr>
        <p:sp>
          <p:nvSpPr>
            <p:cNvPr id="96324" name="Oval 6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25" name="Oval 6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26" name="Oval 7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27" name="Oval 7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328" name="Group 72"/>
          <p:cNvGrpSpPr>
            <a:grpSpLocks/>
          </p:cNvGrpSpPr>
          <p:nvPr/>
        </p:nvGrpSpPr>
        <p:grpSpPr bwMode="auto">
          <a:xfrm>
            <a:off x="479425" y="5757863"/>
            <a:ext cx="858838" cy="785812"/>
            <a:chOff x="1751" y="1135"/>
            <a:chExt cx="2232" cy="2232"/>
          </a:xfrm>
        </p:grpSpPr>
        <p:sp>
          <p:nvSpPr>
            <p:cNvPr id="96329" name="Oval 7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30" name="Oval 7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31" name="Oval 7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32" name="Oval 7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333" name="Group 77"/>
          <p:cNvGrpSpPr>
            <a:grpSpLocks/>
          </p:cNvGrpSpPr>
          <p:nvPr/>
        </p:nvGrpSpPr>
        <p:grpSpPr bwMode="auto">
          <a:xfrm>
            <a:off x="471488" y="2281238"/>
            <a:ext cx="858837" cy="785812"/>
            <a:chOff x="1751" y="1135"/>
            <a:chExt cx="2232" cy="2232"/>
          </a:xfrm>
        </p:grpSpPr>
        <p:sp>
          <p:nvSpPr>
            <p:cNvPr id="96334" name="Oval 7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35" name="Oval 7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36" name="Oval 8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37" name="Oval 8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6338" name="Text Box 82"/>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96339" name="Text Box 83"/>
          <p:cNvSpPr txBox="1">
            <a:spLocks noChangeArrowheads="1"/>
          </p:cNvSpPr>
          <p:nvPr/>
        </p:nvSpPr>
        <p:spPr bwMode="auto">
          <a:xfrm>
            <a:off x="7312025" y="30575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96340" name="Oval 84"/>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41" name="Oval 85"/>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42" name="Oval 86"/>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43" name="Oval 87"/>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44" name="Oval 88"/>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45" name="Oval 89"/>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46" name="Oval 90"/>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47" name="Oval 91"/>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48" name="Oval 92"/>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49" name="Oval 93"/>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50" name="Oval 94"/>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51" name="Oval 95"/>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52" name="Oval 96"/>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53" name="Oval 97"/>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56" name="Text Box 100"/>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96357" name="Text Box 101"/>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96358" name="Group 102"/>
          <p:cNvGrpSpPr>
            <a:grpSpLocks/>
          </p:cNvGrpSpPr>
          <p:nvPr/>
        </p:nvGrpSpPr>
        <p:grpSpPr bwMode="auto">
          <a:xfrm rot="-3226531">
            <a:off x="6176963" y="5314950"/>
            <a:ext cx="858837" cy="785813"/>
            <a:chOff x="1751" y="1135"/>
            <a:chExt cx="2232" cy="2232"/>
          </a:xfrm>
        </p:grpSpPr>
        <p:sp>
          <p:nvSpPr>
            <p:cNvPr id="96359" name="Oval 10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60" name="Oval 10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61" name="Oval 10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62" name="Oval 10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6363" name="Oval 107"/>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64" name="Oval 108"/>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65" name="Oval 109"/>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66" name="Oval 110"/>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67" name="Oval 111"/>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68" name="Text Box 112"/>
          <p:cNvSpPr txBox="1">
            <a:spLocks noChangeArrowheads="1"/>
          </p:cNvSpPr>
          <p:nvPr/>
        </p:nvSpPr>
        <p:spPr bwMode="auto">
          <a:xfrm>
            <a:off x="4800600" y="487362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96369" name="Oval 113"/>
          <p:cNvSpPr>
            <a:spLocks noChangeAspect="1" noChangeArrowheads="1"/>
          </p:cNvSpPr>
          <p:nvPr/>
        </p:nvSpPr>
        <p:spPr bwMode="auto">
          <a:xfrm rot="19715977">
            <a:off x="3840163" y="54927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6370" name="Group 114"/>
          <p:cNvGrpSpPr>
            <a:grpSpLocks/>
          </p:cNvGrpSpPr>
          <p:nvPr/>
        </p:nvGrpSpPr>
        <p:grpSpPr bwMode="auto">
          <a:xfrm>
            <a:off x="2460625" y="2303463"/>
            <a:ext cx="1298575" cy="785812"/>
            <a:chOff x="1550" y="1451"/>
            <a:chExt cx="818" cy="495"/>
          </a:xfrm>
        </p:grpSpPr>
        <p:sp>
          <p:nvSpPr>
            <p:cNvPr id="96371" name="Oval 115"/>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72" name="Oval 116"/>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73" name="Oval 117"/>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74" name="Oval 118"/>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6379" name="Group 123"/>
          <p:cNvGrpSpPr>
            <a:grpSpLocks/>
          </p:cNvGrpSpPr>
          <p:nvPr/>
        </p:nvGrpSpPr>
        <p:grpSpPr bwMode="auto">
          <a:xfrm rot="-1791541">
            <a:off x="7032625" y="3784600"/>
            <a:ext cx="1298575" cy="785813"/>
            <a:chOff x="4430" y="2384"/>
            <a:chExt cx="818" cy="495"/>
          </a:xfrm>
        </p:grpSpPr>
        <p:sp>
          <p:nvSpPr>
            <p:cNvPr id="96380" name="Oval 124"/>
            <p:cNvSpPr>
              <a:spLocks noChangeArrowheads="1"/>
            </p:cNvSpPr>
            <p:nvPr/>
          </p:nvSpPr>
          <p:spPr bwMode="auto">
            <a:xfrm rot="16200000">
              <a:off x="4596" y="256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81" name="Oval 125"/>
            <p:cNvSpPr>
              <a:spLocks noChangeArrowheads="1"/>
            </p:cNvSpPr>
            <p:nvPr/>
          </p:nvSpPr>
          <p:spPr bwMode="auto">
            <a:xfrm rot="19571678">
              <a:off x="4573" y="256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82" name="Oval 126"/>
            <p:cNvSpPr>
              <a:spLocks noChangeAspect="1" noChangeArrowheads="1"/>
            </p:cNvSpPr>
            <p:nvPr/>
          </p:nvSpPr>
          <p:spPr bwMode="auto">
            <a:xfrm rot="23586493">
              <a:off x="4430" y="2535"/>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6383" name="Oval 127"/>
          <p:cNvSpPr>
            <a:spLocks noChangeArrowheads="1"/>
          </p:cNvSpPr>
          <p:nvPr/>
        </p:nvSpPr>
        <p:spPr bwMode="auto">
          <a:xfrm rot="16200000">
            <a:off x="7678738" y="4164013"/>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6384" name="Group 128"/>
          <p:cNvGrpSpPr>
            <a:grpSpLocks/>
          </p:cNvGrpSpPr>
          <p:nvPr/>
        </p:nvGrpSpPr>
        <p:grpSpPr bwMode="auto">
          <a:xfrm>
            <a:off x="4411663" y="3959225"/>
            <a:ext cx="858837" cy="785813"/>
            <a:chOff x="2779" y="2494"/>
            <a:chExt cx="541" cy="495"/>
          </a:xfrm>
        </p:grpSpPr>
        <p:sp>
          <p:nvSpPr>
            <p:cNvPr id="96385" name="Oval 129"/>
            <p:cNvSpPr>
              <a:spLocks noChangeArrowheads="1"/>
            </p:cNvSpPr>
            <p:nvPr/>
          </p:nvSpPr>
          <p:spPr bwMode="auto">
            <a:xfrm rot="17869698">
              <a:off x="2802" y="267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86" name="Oval 130"/>
            <p:cNvSpPr>
              <a:spLocks noChangeArrowheads="1"/>
            </p:cNvSpPr>
            <p:nvPr/>
          </p:nvSpPr>
          <p:spPr bwMode="auto">
            <a:xfrm rot="17869698">
              <a:off x="3043" y="2733"/>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87" name="Oval 131"/>
            <p:cNvSpPr>
              <a:spLocks noChangeArrowheads="1"/>
            </p:cNvSpPr>
            <p:nvPr/>
          </p:nvSpPr>
          <p:spPr bwMode="auto">
            <a:xfrm rot="21241377">
              <a:off x="2779" y="267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88" name="Text Box 132"/>
            <p:cNvSpPr txBox="1">
              <a:spLocks noChangeArrowheads="1"/>
            </p:cNvSpPr>
            <p:nvPr/>
          </p:nvSpPr>
          <p:spPr bwMode="auto">
            <a:xfrm>
              <a:off x="2949" y="2630"/>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sp>
        <p:nvSpPr>
          <p:cNvPr id="96389" name="Oval 133"/>
          <p:cNvSpPr>
            <a:spLocks noChangeArrowheads="1"/>
          </p:cNvSpPr>
          <p:nvPr/>
        </p:nvSpPr>
        <p:spPr bwMode="auto">
          <a:xfrm rot="16200000">
            <a:off x="5819775" y="4076700"/>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90" name="Oval 134"/>
          <p:cNvSpPr>
            <a:spLocks noChangeAspect="1" noChangeArrowheads="1"/>
          </p:cNvSpPr>
          <p:nvPr/>
        </p:nvSpPr>
        <p:spPr bwMode="auto">
          <a:xfrm rot="5400000">
            <a:off x="5168900" y="3914776"/>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91" name="Oval 135"/>
          <p:cNvSpPr>
            <a:spLocks noChangeAspect="1" noChangeArrowheads="1"/>
          </p:cNvSpPr>
          <p:nvPr/>
        </p:nvSpPr>
        <p:spPr bwMode="auto">
          <a:xfrm rot="5400000">
            <a:off x="1220787" y="31670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92" name="Oval 136"/>
          <p:cNvSpPr>
            <a:spLocks noChangeAspect="1" noChangeArrowheads="1"/>
          </p:cNvSpPr>
          <p:nvPr/>
        </p:nvSpPr>
        <p:spPr bwMode="auto">
          <a:xfrm rot="-1702755">
            <a:off x="2235200" y="35956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93" name="Oval 137"/>
          <p:cNvSpPr>
            <a:spLocks noChangeArrowheads="1"/>
          </p:cNvSpPr>
          <p:nvPr/>
        </p:nvSpPr>
        <p:spPr bwMode="auto">
          <a:xfrm rot="16200000">
            <a:off x="2881313" y="373538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6394" name="Oval 138"/>
          <p:cNvSpPr>
            <a:spLocks noChangeArrowheads="1"/>
          </p:cNvSpPr>
          <p:nvPr/>
        </p:nvSpPr>
        <p:spPr bwMode="auto">
          <a:xfrm rot="16200000">
            <a:off x="1865313" y="331470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Tree>
    <p:extLst>
      <p:ext uri="{BB962C8B-B14F-4D97-AF65-F5344CB8AC3E}">
        <p14:creationId xmlns:p14="http://schemas.microsoft.com/office/powerpoint/2010/main" val="2399190208"/>
      </p:ext>
    </p:extLst>
  </p:cSld>
  <p:clrMapOvr>
    <a:masterClrMapping/>
  </p:clrMapOvr>
  <p:transition spd="slow"/>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p:txBody>
          <a:bodyPr/>
          <a:lstStyle/>
          <a:p>
            <a:r>
              <a:rPr lang="en-US" altLang="en-US"/>
              <a:t>initial effects</a:t>
            </a:r>
          </a:p>
        </p:txBody>
      </p:sp>
      <p:sp>
        <p:nvSpPr>
          <p:cNvPr id="97283" name="Oval 3"/>
          <p:cNvSpPr>
            <a:spLocks noChangeArrowheads="1"/>
          </p:cNvSpPr>
          <p:nvPr/>
        </p:nvSpPr>
        <p:spPr bwMode="auto">
          <a:xfrm rot="16200000">
            <a:off x="703263" y="4054475"/>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7284" name="Group 4"/>
          <p:cNvGrpSpPr>
            <a:grpSpLocks/>
          </p:cNvGrpSpPr>
          <p:nvPr/>
        </p:nvGrpSpPr>
        <p:grpSpPr bwMode="auto">
          <a:xfrm rot="1198672">
            <a:off x="2047875" y="4568825"/>
            <a:ext cx="858838" cy="785813"/>
            <a:chOff x="1751" y="1135"/>
            <a:chExt cx="2232" cy="2232"/>
          </a:xfrm>
        </p:grpSpPr>
        <p:sp>
          <p:nvSpPr>
            <p:cNvPr id="97285" name="Oval 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286" name="Oval 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287" name="Oval 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288" name="Oval 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289" name="Group 9"/>
          <p:cNvGrpSpPr>
            <a:grpSpLocks/>
          </p:cNvGrpSpPr>
          <p:nvPr/>
        </p:nvGrpSpPr>
        <p:grpSpPr bwMode="auto">
          <a:xfrm rot="-1425292">
            <a:off x="3419475" y="4343400"/>
            <a:ext cx="858838" cy="785813"/>
            <a:chOff x="1751" y="1135"/>
            <a:chExt cx="2232" cy="2232"/>
          </a:xfrm>
        </p:grpSpPr>
        <p:sp>
          <p:nvSpPr>
            <p:cNvPr id="97290" name="Oval 1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291" name="Oval 1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292" name="Oval 1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293" name="Oval 1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294" name="Group 14"/>
          <p:cNvGrpSpPr>
            <a:grpSpLocks/>
          </p:cNvGrpSpPr>
          <p:nvPr/>
        </p:nvGrpSpPr>
        <p:grpSpPr bwMode="auto">
          <a:xfrm rot="-583414">
            <a:off x="6169025" y="2941638"/>
            <a:ext cx="858838" cy="785812"/>
            <a:chOff x="1751" y="1135"/>
            <a:chExt cx="2232" cy="2232"/>
          </a:xfrm>
        </p:grpSpPr>
        <p:sp>
          <p:nvSpPr>
            <p:cNvPr id="97295" name="Oval 1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296" name="Oval 1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297" name="Oval 1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298" name="Oval 1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299" name="Group 19"/>
          <p:cNvGrpSpPr>
            <a:grpSpLocks/>
          </p:cNvGrpSpPr>
          <p:nvPr/>
        </p:nvGrpSpPr>
        <p:grpSpPr bwMode="auto">
          <a:xfrm>
            <a:off x="6221413" y="4371975"/>
            <a:ext cx="858837" cy="785813"/>
            <a:chOff x="1751" y="1135"/>
            <a:chExt cx="2232" cy="2232"/>
          </a:xfrm>
        </p:grpSpPr>
        <p:sp>
          <p:nvSpPr>
            <p:cNvPr id="97300" name="Oval 2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01" name="Oval 2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02" name="Oval 2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03" name="Oval 2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304" name="Group 24"/>
          <p:cNvGrpSpPr>
            <a:grpSpLocks/>
          </p:cNvGrpSpPr>
          <p:nvPr/>
        </p:nvGrpSpPr>
        <p:grpSpPr bwMode="auto">
          <a:xfrm>
            <a:off x="5081588" y="2724150"/>
            <a:ext cx="858837" cy="785813"/>
            <a:chOff x="1751" y="1135"/>
            <a:chExt cx="2232" cy="2232"/>
          </a:xfrm>
        </p:grpSpPr>
        <p:sp>
          <p:nvSpPr>
            <p:cNvPr id="97305" name="Oval 2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06" name="Oval 2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07" name="Oval 2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08" name="Oval 2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309" name="Group 29"/>
          <p:cNvGrpSpPr>
            <a:grpSpLocks/>
          </p:cNvGrpSpPr>
          <p:nvPr/>
        </p:nvGrpSpPr>
        <p:grpSpPr bwMode="auto">
          <a:xfrm rot="3434755">
            <a:off x="5226050" y="4930776"/>
            <a:ext cx="858837" cy="785812"/>
            <a:chOff x="1751" y="1135"/>
            <a:chExt cx="2232" cy="2232"/>
          </a:xfrm>
        </p:grpSpPr>
        <p:sp>
          <p:nvSpPr>
            <p:cNvPr id="97310" name="Oval 3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11" name="Oval 3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12" name="Oval 3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13" name="Oval 3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314" name="Group 34"/>
          <p:cNvGrpSpPr>
            <a:grpSpLocks/>
          </p:cNvGrpSpPr>
          <p:nvPr/>
        </p:nvGrpSpPr>
        <p:grpSpPr bwMode="auto">
          <a:xfrm>
            <a:off x="4049713" y="5264150"/>
            <a:ext cx="858837" cy="785813"/>
            <a:chOff x="1751" y="1135"/>
            <a:chExt cx="2232" cy="2232"/>
          </a:xfrm>
        </p:grpSpPr>
        <p:sp>
          <p:nvSpPr>
            <p:cNvPr id="97315" name="Oval 3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16" name="Oval 3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17" name="Oval 3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18" name="Oval 3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319" name="Group 39"/>
          <p:cNvGrpSpPr>
            <a:grpSpLocks/>
          </p:cNvGrpSpPr>
          <p:nvPr/>
        </p:nvGrpSpPr>
        <p:grpSpPr bwMode="auto">
          <a:xfrm rot="1626381">
            <a:off x="1901825" y="5641975"/>
            <a:ext cx="858838" cy="785813"/>
            <a:chOff x="1751" y="1135"/>
            <a:chExt cx="2232" cy="2232"/>
          </a:xfrm>
        </p:grpSpPr>
        <p:sp>
          <p:nvSpPr>
            <p:cNvPr id="97320" name="Oval 4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21" name="Oval 4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22" name="Oval 4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23" name="Oval 4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324" name="Group 44"/>
          <p:cNvGrpSpPr>
            <a:grpSpLocks/>
          </p:cNvGrpSpPr>
          <p:nvPr/>
        </p:nvGrpSpPr>
        <p:grpSpPr bwMode="auto">
          <a:xfrm>
            <a:off x="1082675" y="4937125"/>
            <a:ext cx="858838" cy="785813"/>
            <a:chOff x="1751" y="1135"/>
            <a:chExt cx="2232" cy="2232"/>
          </a:xfrm>
        </p:grpSpPr>
        <p:sp>
          <p:nvSpPr>
            <p:cNvPr id="97325" name="Oval 4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26" name="Oval 4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27" name="Oval 4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28" name="Oval 4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329" name="Group 49"/>
          <p:cNvGrpSpPr>
            <a:grpSpLocks/>
          </p:cNvGrpSpPr>
          <p:nvPr/>
        </p:nvGrpSpPr>
        <p:grpSpPr bwMode="auto">
          <a:xfrm rot="668038">
            <a:off x="5965825" y="1970088"/>
            <a:ext cx="858838" cy="785812"/>
            <a:chOff x="1751" y="1135"/>
            <a:chExt cx="2232" cy="2232"/>
          </a:xfrm>
        </p:grpSpPr>
        <p:sp>
          <p:nvSpPr>
            <p:cNvPr id="97330" name="Oval 50"/>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31" name="Oval 51"/>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32" name="Oval 52"/>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33" name="Oval 53"/>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334" name="Group 54"/>
          <p:cNvGrpSpPr>
            <a:grpSpLocks/>
          </p:cNvGrpSpPr>
          <p:nvPr/>
        </p:nvGrpSpPr>
        <p:grpSpPr bwMode="auto">
          <a:xfrm rot="879490">
            <a:off x="4841875" y="1671638"/>
            <a:ext cx="858838" cy="785812"/>
            <a:chOff x="1751" y="1135"/>
            <a:chExt cx="2232" cy="2232"/>
          </a:xfrm>
        </p:grpSpPr>
        <p:sp>
          <p:nvSpPr>
            <p:cNvPr id="97335" name="Oval 55"/>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36" name="Oval 56"/>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37" name="Oval 57"/>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38" name="Oval 58"/>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7339" name="Oval 59"/>
          <p:cNvSpPr>
            <a:spLocks noChangeArrowheads="1"/>
          </p:cNvSpPr>
          <p:nvPr/>
        </p:nvSpPr>
        <p:spPr bwMode="auto">
          <a:xfrm rot="17328728">
            <a:off x="3811588" y="2278063"/>
            <a:ext cx="785812" cy="227012"/>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40" name="Oval 60"/>
          <p:cNvSpPr>
            <a:spLocks noChangeArrowheads="1"/>
          </p:cNvSpPr>
          <p:nvPr/>
        </p:nvSpPr>
        <p:spPr bwMode="auto">
          <a:xfrm rot="17328728">
            <a:off x="4194175" y="2378075"/>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41" name="Oval 61"/>
          <p:cNvSpPr>
            <a:spLocks noChangeArrowheads="1"/>
          </p:cNvSpPr>
          <p:nvPr/>
        </p:nvSpPr>
        <p:spPr bwMode="auto">
          <a:xfrm rot="-7675323">
            <a:off x="3775869" y="2286794"/>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42" name="Oval 62"/>
          <p:cNvSpPr>
            <a:spLocks noChangeAspect="1" noChangeArrowheads="1"/>
          </p:cNvSpPr>
          <p:nvPr/>
        </p:nvSpPr>
        <p:spPr bwMode="auto">
          <a:xfrm rot="20700406">
            <a:off x="3549650" y="22272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43" name="Oval 63"/>
          <p:cNvSpPr>
            <a:spLocks noChangeArrowheads="1"/>
          </p:cNvSpPr>
          <p:nvPr/>
        </p:nvSpPr>
        <p:spPr bwMode="auto">
          <a:xfrm rot="16938582">
            <a:off x="1736725" y="22193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44" name="Oval 64"/>
          <p:cNvSpPr>
            <a:spLocks noChangeArrowheads="1"/>
          </p:cNvSpPr>
          <p:nvPr/>
        </p:nvSpPr>
        <p:spPr bwMode="auto">
          <a:xfrm rot="16938582">
            <a:off x="2119313" y="23193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45" name="Oval 65"/>
          <p:cNvSpPr>
            <a:spLocks noChangeAspect="1" noChangeArrowheads="1"/>
          </p:cNvSpPr>
          <p:nvPr/>
        </p:nvSpPr>
        <p:spPr bwMode="auto">
          <a:xfrm rot="-8065471">
            <a:off x="1481138" y="2184400"/>
            <a:ext cx="1295400"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46" name="Oval 66"/>
          <p:cNvSpPr>
            <a:spLocks noChangeArrowheads="1"/>
          </p:cNvSpPr>
          <p:nvPr/>
        </p:nvSpPr>
        <p:spPr bwMode="auto">
          <a:xfrm rot="20310260">
            <a:off x="1700213" y="22288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7347" name="Group 67"/>
          <p:cNvGrpSpPr>
            <a:grpSpLocks/>
          </p:cNvGrpSpPr>
          <p:nvPr/>
        </p:nvGrpSpPr>
        <p:grpSpPr bwMode="auto">
          <a:xfrm>
            <a:off x="204788" y="4784725"/>
            <a:ext cx="858837" cy="785813"/>
            <a:chOff x="1751" y="1135"/>
            <a:chExt cx="2232" cy="2232"/>
          </a:xfrm>
        </p:grpSpPr>
        <p:sp>
          <p:nvSpPr>
            <p:cNvPr id="97348" name="Oval 6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49" name="Oval 6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50" name="Oval 7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51" name="Oval 7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352" name="Group 72"/>
          <p:cNvGrpSpPr>
            <a:grpSpLocks/>
          </p:cNvGrpSpPr>
          <p:nvPr/>
        </p:nvGrpSpPr>
        <p:grpSpPr bwMode="auto">
          <a:xfrm>
            <a:off x="479425" y="5757863"/>
            <a:ext cx="858838" cy="785812"/>
            <a:chOff x="1751" y="1135"/>
            <a:chExt cx="2232" cy="2232"/>
          </a:xfrm>
        </p:grpSpPr>
        <p:sp>
          <p:nvSpPr>
            <p:cNvPr id="97353" name="Oval 73"/>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54" name="Oval 74"/>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55" name="Oval 75"/>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56" name="Oval 76"/>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357" name="Group 77"/>
          <p:cNvGrpSpPr>
            <a:grpSpLocks/>
          </p:cNvGrpSpPr>
          <p:nvPr/>
        </p:nvGrpSpPr>
        <p:grpSpPr bwMode="auto">
          <a:xfrm>
            <a:off x="471488" y="2281238"/>
            <a:ext cx="858837" cy="785812"/>
            <a:chOff x="1751" y="1135"/>
            <a:chExt cx="2232" cy="2232"/>
          </a:xfrm>
        </p:grpSpPr>
        <p:sp>
          <p:nvSpPr>
            <p:cNvPr id="97358" name="Oval 78"/>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59" name="Oval 79"/>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60" name="Oval 80"/>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61" name="Oval 81"/>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7362" name="Text Box 82"/>
          <p:cNvSpPr txBox="1">
            <a:spLocks noChangeArrowheads="1"/>
          </p:cNvSpPr>
          <p:nvPr/>
        </p:nvSpPr>
        <p:spPr bwMode="auto">
          <a:xfrm>
            <a:off x="7100888" y="5083175"/>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800" b="1">
                <a:solidFill>
                  <a:srgbClr val="0000CC"/>
                </a:solidFill>
                <a:latin typeface="Arial"/>
              </a:rPr>
              <a:t>-</a:t>
            </a:r>
            <a:endParaRPr lang="en-US" altLang="en-US" sz="2800" b="1" baseline="30000">
              <a:solidFill>
                <a:srgbClr val="0000CC"/>
              </a:solidFill>
              <a:latin typeface="Arial"/>
            </a:endParaRPr>
          </a:p>
        </p:txBody>
      </p:sp>
      <p:sp>
        <p:nvSpPr>
          <p:cNvPr id="97363" name="Text Box 83"/>
          <p:cNvSpPr txBox="1">
            <a:spLocks noChangeArrowheads="1"/>
          </p:cNvSpPr>
          <p:nvPr/>
        </p:nvSpPr>
        <p:spPr bwMode="auto">
          <a:xfrm>
            <a:off x="7312025" y="30575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0000CC"/>
                </a:solidFill>
                <a:latin typeface="Arial"/>
              </a:rPr>
              <a:t>e</a:t>
            </a:r>
            <a:r>
              <a:rPr lang="en-US" altLang="en-US" b="1" baseline="30000">
                <a:solidFill>
                  <a:srgbClr val="0000CC"/>
                </a:solidFill>
                <a:latin typeface="Arial"/>
              </a:rPr>
              <a:t>-</a:t>
            </a:r>
          </a:p>
        </p:txBody>
      </p:sp>
      <p:sp>
        <p:nvSpPr>
          <p:cNvPr id="97364" name="Oval 84"/>
          <p:cNvSpPr>
            <a:spLocks noChangeArrowheads="1"/>
          </p:cNvSpPr>
          <p:nvPr/>
        </p:nvSpPr>
        <p:spPr bwMode="auto">
          <a:xfrm rot="-8804052">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65" name="Oval 85"/>
          <p:cNvSpPr>
            <a:spLocks noChangeArrowheads="1"/>
          </p:cNvSpPr>
          <p:nvPr/>
        </p:nvSpPr>
        <p:spPr bwMode="auto">
          <a:xfrm rot="19571678">
            <a:off x="284163" y="3963988"/>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66" name="Oval 86"/>
          <p:cNvSpPr>
            <a:spLocks noChangeArrowheads="1"/>
          </p:cNvSpPr>
          <p:nvPr/>
        </p:nvSpPr>
        <p:spPr bwMode="auto">
          <a:xfrm rot="-8804052">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67" name="Oval 87"/>
          <p:cNvSpPr>
            <a:spLocks noChangeArrowheads="1"/>
          </p:cNvSpPr>
          <p:nvPr/>
        </p:nvSpPr>
        <p:spPr bwMode="auto">
          <a:xfrm rot="19571678">
            <a:off x="3935413" y="323056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68" name="Oval 88"/>
          <p:cNvSpPr>
            <a:spLocks noChangeArrowheads="1"/>
          </p:cNvSpPr>
          <p:nvPr/>
        </p:nvSpPr>
        <p:spPr bwMode="auto">
          <a:xfrm rot="-8804052">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69" name="Oval 89"/>
          <p:cNvSpPr>
            <a:spLocks noChangeArrowheads="1"/>
          </p:cNvSpPr>
          <p:nvPr/>
        </p:nvSpPr>
        <p:spPr bwMode="auto">
          <a:xfrm rot="19571678">
            <a:off x="1270000" y="4181475"/>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70" name="Oval 90"/>
          <p:cNvSpPr>
            <a:spLocks noChangeArrowheads="1"/>
          </p:cNvSpPr>
          <p:nvPr/>
        </p:nvSpPr>
        <p:spPr bwMode="auto">
          <a:xfrm rot="16200000">
            <a:off x="2498725" y="363537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71" name="Oval 91"/>
          <p:cNvSpPr>
            <a:spLocks noChangeArrowheads="1"/>
          </p:cNvSpPr>
          <p:nvPr/>
        </p:nvSpPr>
        <p:spPr bwMode="auto">
          <a:xfrm rot="-8804052">
            <a:off x="2462213" y="364490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72" name="Oval 92"/>
          <p:cNvSpPr>
            <a:spLocks noChangeArrowheads="1"/>
          </p:cNvSpPr>
          <p:nvPr/>
        </p:nvSpPr>
        <p:spPr bwMode="auto">
          <a:xfrm rot="-8804052">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73" name="Oval 93"/>
          <p:cNvSpPr>
            <a:spLocks noChangeArrowheads="1"/>
          </p:cNvSpPr>
          <p:nvPr/>
        </p:nvSpPr>
        <p:spPr bwMode="auto">
          <a:xfrm rot="19571678">
            <a:off x="1446213" y="3224213"/>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74" name="Oval 94"/>
          <p:cNvSpPr>
            <a:spLocks noChangeArrowheads="1"/>
          </p:cNvSpPr>
          <p:nvPr/>
        </p:nvSpPr>
        <p:spPr bwMode="auto">
          <a:xfrm rot="13846770">
            <a:off x="2940050" y="55721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75" name="Oval 95"/>
          <p:cNvSpPr>
            <a:spLocks noChangeArrowheads="1"/>
          </p:cNvSpPr>
          <p:nvPr/>
        </p:nvSpPr>
        <p:spPr bwMode="auto">
          <a:xfrm rot="-11157283">
            <a:off x="2901950" y="5581650"/>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76" name="Oval 96"/>
          <p:cNvSpPr>
            <a:spLocks noChangeArrowheads="1"/>
          </p:cNvSpPr>
          <p:nvPr/>
        </p:nvSpPr>
        <p:spPr bwMode="auto">
          <a:xfrm rot="-8804052">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77" name="Oval 97"/>
          <p:cNvSpPr>
            <a:spLocks noChangeArrowheads="1"/>
          </p:cNvSpPr>
          <p:nvPr/>
        </p:nvSpPr>
        <p:spPr bwMode="auto">
          <a:xfrm rot="19571678">
            <a:off x="5400675" y="3986213"/>
            <a:ext cx="858838"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78" name="Text Box 98"/>
          <p:cNvSpPr txBox="1">
            <a:spLocks noChangeArrowheads="1"/>
          </p:cNvSpPr>
          <p:nvPr/>
        </p:nvSpPr>
        <p:spPr bwMode="auto">
          <a:xfrm>
            <a:off x="1533525" y="412115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sp>
        <p:nvSpPr>
          <p:cNvPr id="97379" name="Text Box 99"/>
          <p:cNvSpPr txBox="1">
            <a:spLocks noChangeArrowheads="1"/>
          </p:cNvSpPr>
          <p:nvPr/>
        </p:nvSpPr>
        <p:spPr bwMode="auto">
          <a:xfrm>
            <a:off x="560388" y="388937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b="1">
                <a:solidFill>
                  <a:srgbClr val="FF0000"/>
                </a:solidFill>
                <a:latin typeface="Arial"/>
              </a:rPr>
              <a:t>+</a:t>
            </a:r>
            <a:endParaRPr lang="en-US" altLang="en-US" b="1" baseline="30000">
              <a:solidFill>
                <a:srgbClr val="FF0000"/>
              </a:solidFill>
              <a:latin typeface="Arial"/>
            </a:endParaRPr>
          </a:p>
        </p:txBody>
      </p:sp>
      <p:grpSp>
        <p:nvGrpSpPr>
          <p:cNvPr id="97380" name="Group 100"/>
          <p:cNvGrpSpPr>
            <a:grpSpLocks/>
          </p:cNvGrpSpPr>
          <p:nvPr/>
        </p:nvGrpSpPr>
        <p:grpSpPr bwMode="auto">
          <a:xfrm rot="-3226531">
            <a:off x="6176963" y="5314950"/>
            <a:ext cx="858837" cy="785813"/>
            <a:chOff x="1751" y="1135"/>
            <a:chExt cx="2232" cy="2232"/>
          </a:xfrm>
        </p:grpSpPr>
        <p:sp>
          <p:nvSpPr>
            <p:cNvPr id="97381" name="Oval 101"/>
            <p:cNvSpPr>
              <a:spLocks noChangeArrowheads="1"/>
            </p:cNvSpPr>
            <p:nvPr/>
          </p:nvSpPr>
          <p:spPr bwMode="auto">
            <a:xfrm rot="16200000">
              <a:off x="1751" y="1957"/>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82" name="Oval 102"/>
            <p:cNvSpPr>
              <a:spLocks noChangeArrowheads="1"/>
            </p:cNvSpPr>
            <p:nvPr/>
          </p:nvSpPr>
          <p:spPr bwMode="auto">
            <a:xfrm rot="16200000">
              <a:off x="2837" y="2217"/>
              <a:ext cx="60" cy="6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83" name="Oval 103"/>
            <p:cNvSpPr>
              <a:spLocks noChangeArrowheads="1"/>
            </p:cNvSpPr>
            <p:nvPr/>
          </p:nvSpPr>
          <p:spPr bwMode="auto">
            <a:xfrm rot="-8804052">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84" name="Oval 104"/>
            <p:cNvSpPr>
              <a:spLocks noChangeArrowheads="1"/>
            </p:cNvSpPr>
            <p:nvPr/>
          </p:nvSpPr>
          <p:spPr bwMode="auto">
            <a:xfrm rot="19571678">
              <a:off x="1751" y="1956"/>
              <a:ext cx="2232" cy="588"/>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7385" name="Oval 105"/>
          <p:cNvSpPr>
            <a:spLocks noChangeAspect="1" noChangeArrowheads="1"/>
          </p:cNvSpPr>
          <p:nvPr/>
        </p:nvSpPr>
        <p:spPr bwMode="auto">
          <a:xfrm rot="23586493">
            <a:off x="3716338" y="31765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86" name="Oval 106"/>
          <p:cNvSpPr>
            <a:spLocks noChangeArrowheads="1"/>
          </p:cNvSpPr>
          <p:nvPr/>
        </p:nvSpPr>
        <p:spPr bwMode="auto">
          <a:xfrm rot="16200000">
            <a:off x="4354513" y="332105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87" name="Oval 107"/>
          <p:cNvSpPr>
            <a:spLocks noChangeAspect="1" noChangeArrowheads="1"/>
          </p:cNvSpPr>
          <p:nvPr/>
        </p:nvSpPr>
        <p:spPr bwMode="auto">
          <a:xfrm rot="21131629">
            <a:off x="2663825" y="5521325"/>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88" name="Oval 108"/>
          <p:cNvSpPr>
            <a:spLocks noChangeArrowheads="1"/>
          </p:cNvSpPr>
          <p:nvPr/>
        </p:nvSpPr>
        <p:spPr bwMode="auto">
          <a:xfrm rot="13846770">
            <a:off x="3322638" y="56721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89" name="Oval 109"/>
          <p:cNvSpPr>
            <a:spLocks noChangeAspect="1" noChangeArrowheads="1"/>
          </p:cNvSpPr>
          <p:nvPr/>
        </p:nvSpPr>
        <p:spPr bwMode="auto">
          <a:xfrm rot="20382907">
            <a:off x="5951538" y="5543550"/>
            <a:ext cx="1298575" cy="311150"/>
          </a:xfrm>
          <a:prstGeom prst="ellipse">
            <a:avLst/>
          </a:prstGeom>
          <a:noFill/>
          <a:ln w="12700">
            <a:solidFill>
              <a:srgbClr val="00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nvGrpSpPr>
          <p:cNvPr id="97392" name="Group 112"/>
          <p:cNvGrpSpPr>
            <a:grpSpLocks/>
          </p:cNvGrpSpPr>
          <p:nvPr/>
        </p:nvGrpSpPr>
        <p:grpSpPr bwMode="auto">
          <a:xfrm>
            <a:off x="2460625" y="2303463"/>
            <a:ext cx="1298575" cy="785812"/>
            <a:chOff x="1550" y="1451"/>
            <a:chExt cx="818" cy="495"/>
          </a:xfrm>
        </p:grpSpPr>
        <p:sp>
          <p:nvSpPr>
            <p:cNvPr id="97393" name="Oval 113"/>
            <p:cNvSpPr>
              <a:spLocks noChangeArrowheads="1"/>
            </p:cNvSpPr>
            <p:nvPr/>
          </p:nvSpPr>
          <p:spPr bwMode="auto">
            <a:xfrm rot="16643075">
              <a:off x="1706" y="1627"/>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94" name="Oval 114"/>
            <p:cNvSpPr>
              <a:spLocks noChangeArrowheads="1"/>
            </p:cNvSpPr>
            <p:nvPr/>
          </p:nvSpPr>
          <p:spPr bwMode="auto">
            <a:xfrm rot="-8360977">
              <a:off x="1683" y="1633"/>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95" name="Oval 115"/>
            <p:cNvSpPr>
              <a:spLocks noChangeArrowheads="1"/>
            </p:cNvSpPr>
            <p:nvPr/>
          </p:nvSpPr>
          <p:spPr bwMode="auto">
            <a:xfrm rot="16643075">
              <a:off x="1947" y="1690"/>
              <a:ext cx="13" cy="1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96" name="Oval 116"/>
            <p:cNvSpPr>
              <a:spLocks noChangeAspect="1" noChangeArrowheads="1"/>
            </p:cNvSpPr>
            <p:nvPr/>
          </p:nvSpPr>
          <p:spPr bwMode="auto">
            <a:xfrm rot="24113925">
              <a:off x="1550" y="1603"/>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grpSp>
        <p:nvGrpSpPr>
          <p:cNvPr id="97397" name="Group 117"/>
          <p:cNvGrpSpPr>
            <a:grpSpLocks/>
          </p:cNvGrpSpPr>
          <p:nvPr/>
        </p:nvGrpSpPr>
        <p:grpSpPr bwMode="auto">
          <a:xfrm rot="-1791541">
            <a:off x="7032625" y="3784600"/>
            <a:ext cx="1298575" cy="785813"/>
            <a:chOff x="4430" y="2384"/>
            <a:chExt cx="818" cy="495"/>
          </a:xfrm>
        </p:grpSpPr>
        <p:sp>
          <p:nvSpPr>
            <p:cNvPr id="97398" name="Oval 118"/>
            <p:cNvSpPr>
              <a:spLocks noChangeArrowheads="1"/>
            </p:cNvSpPr>
            <p:nvPr/>
          </p:nvSpPr>
          <p:spPr bwMode="auto">
            <a:xfrm rot="16200000">
              <a:off x="4596" y="2560"/>
              <a:ext cx="495" cy="14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399" name="Oval 119"/>
            <p:cNvSpPr>
              <a:spLocks noChangeArrowheads="1"/>
            </p:cNvSpPr>
            <p:nvPr/>
          </p:nvSpPr>
          <p:spPr bwMode="auto">
            <a:xfrm rot="19571678">
              <a:off x="4573" y="2566"/>
              <a:ext cx="541" cy="13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400" name="Oval 120"/>
            <p:cNvSpPr>
              <a:spLocks noChangeAspect="1" noChangeArrowheads="1"/>
            </p:cNvSpPr>
            <p:nvPr/>
          </p:nvSpPr>
          <p:spPr bwMode="auto">
            <a:xfrm rot="23586493">
              <a:off x="4430" y="2535"/>
              <a:ext cx="818" cy="196"/>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grpSp>
      <p:sp>
        <p:nvSpPr>
          <p:cNvPr id="97401" name="Oval 121"/>
          <p:cNvSpPr>
            <a:spLocks noChangeArrowheads="1"/>
          </p:cNvSpPr>
          <p:nvPr/>
        </p:nvSpPr>
        <p:spPr bwMode="auto">
          <a:xfrm rot="16200000">
            <a:off x="7678738" y="4164013"/>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403" name="Oval 123"/>
          <p:cNvSpPr>
            <a:spLocks noChangeArrowheads="1"/>
          </p:cNvSpPr>
          <p:nvPr/>
        </p:nvSpPr>
        <p:spPr bwMode="auto">
          <a:xfrm rot="17869698">
            <a:off x="4448175" y="4238625"/>
            <a:ext cx="785813" cy="227013"/>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404" name="Oval 124"/>
          <p:cNvSpPr>
            <a:spLocks noChangeArrowheads="1"/>
          </p:cNvSpPr>
          <p:nvPr/>
        </p:nvSpPr>
        <p:spPr bwMode="auto">
          <a:xfrm rot="17869698">
            <a:off x="4830763" y="433863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405" name="Oval 125"/>
          <p:cNvSpPr>
            <a:spLocks noChangeArrowheads="1"/>
          </p:cNvSpPr>
          <p:nvPr/>
        </p:nvSpPr>
        <p:spPr bwMode="auto">
          <a:xfrm rot="21241377">
            <a:off x="4411663" y="4248150"/>
            <a:ext cx="858837" cy="206375"/>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407" name="Oval 127"/>
          <p:cNvSpPr>
            <a:spLocks noChangeArrowheads="1"/>
          </p:cNvSpPr>
          <p:nvPr/>
        </p:nvSpPr>
        <p:spPr bwMode="auto">
          <a:xfrm rot="16200000">
            <a:off x="5819775" y="4076700"/>
            <a:ext cx="20638" cy="2698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408" name="Oval 128"/>
          <p:cNvSpPr>
            <a:spLocks noChangeAspect="1" noChangeArrowheads="1"/>
          </p:cNvSpPr>
          <p:nvPr/>
        </p:nvSpPr>
        <p:spPr bwMode="auto">
          <a:xfrm rot="5400000">
            <a:off x="5168900" y="3914776"/>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409" name="Oval 129"/>
          <p:cNvSpPr>
            <a:spLocks noChangeAspect="1" noChangeArrowheads="1"/>
          </p:cNvSpPr>
          <p:nvPr/>
        </p:nvSpPr>
        <p:spPr bwMode="auto">
          <a:xfrm rot="5400000">
            <a:off x="1220787" y="3167063"/>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410" name="Oval 130"/>
          <p:cNvSpPr>
            <a:spLocks noChangeAspect="1" noChangeArrowheads="1"/>
          </p:cNvSpPr>
          <p:nvPr/>
        </p:nvSpPr>
        <p:spPr bwMode="auto">
          <a:xfrm rot="-1702755">
            <a:off x="2235200" y="3595688"/>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411" name="Oval 131"/>
          <p:cNvSpPr>
            <a:spLocks noChangeArrowheads="1"/>
          </p:cNvSpPr>
          <p:nvPr/>
        </p:nvSpPr>
        <p:spPr bwMode="auto">
          <a:xfrm rot="16200000">
            <a:off x="2881313" y="3735388"/>
            <a:ext cx="20637"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412" name="Oval 132"/>
          <p:cNvSpPr>
            <a:spLocks noChangeArrowheads="1"/>
          </p:cNvSpPr>
          <p:nvPr/>
        </p:nvSpPr>
        <p:spPr bwMode="auto">
          <a:xfrm rot="16200000">
            <a:off x="1865313" y="3314700"/>
            <a:ext cx="20638" cy="2698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
        <p:nvSpPr>
          <p:cNvPr id="97413" name="Oval 133"/>
          <p:cNvSpPr>
            <a:spLocks noChangeAspect="1" noChangeArrowheads="1"/>
          </p:cNvSpPr>
          <p:nvPr/>
        </p:nvSpPr>
        <p:spPr bwMode="auto">
          <a:xfrm rot="24992214">
            <a:off x="4183062" y="4200526"/>
            <a:ext cx="1298575" cy="31115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a:endParaRPr>
          </a:p>
        </p:txBody>
      </p:sp>
    </p:spTree>
    <p:extLst>
      <p:ext uri="{BB962C8B-B14F-4D97-AF65-F5344CB8AC3E}">
        <p14:creationId xmlns:p14="http://schemas.microsoft.com/office/powerpoint/2010/main" val="891593320"/>
      </p:ext>
    </p:extLst>
  </p:cSld>
  <p:clrMapOvr>
    <a:masterClrMapping/>
  </p:clrMapOvr>
  <p:transition spd="slow"/>
  <p:timing>
    <p:tnLst>
      <p:par>
        <p:cTn id="1" dur="indefinite" restart="never" nodeType="tmRoot"/>
      </p:par>
    </p:tn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2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1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altLang="en-US" sz="39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altLang="en-US" sz="39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6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12313</TotalTime>
  <Words>8728</Words>
  <Application>Microsoft Office PowerPoint</Application>
  <PresentationFormat>On-screen Show (4:3)</PresentationFormat>
  <Paragraphs>2432</Paragraphs>
  <Slides>463</Slides>
  <Notes>8</Notes>
  <HiddenSlides>66</HiddenSlides>
  <MMClips>11</MMClips>
  <ScaleCrop>false</ScaleCrop>
  <HeadingPairs>
    <vt:vector size="6" baseType="variant">
      <vt:variant>
        <vt:lpstr>Theme</vt:lpstr>
      </vt:variant>
      <vt:variant>
        <vt:i4>23</vt:i4>
      </vt:variant>
      <vt:variant>
        <vt:lpstr>Embedded OLE Servers</vt:lpstr>
      </vt:variant>
      <vt:variant>
        <vt:i4>3</vt:i4>
      </vt:variant>
      <vt:variant>
        <vt:lpstr>Slide Titles</vt:lpstr>
      </vt:variant>
      <vt:variant>
        <vt:i4>463</vt:i4>
      </vt:variant>
    </vt:vector>
  </HeadingPairs>
  <TitlesOfParts>
    <vt:vector size="489" baseType="lpstr">
      <vt:lpstr>Default Design</vt:lpstr>
      <vt:lpstr>1_Default Design</vt:lpstr>
      <vt:lpstr>3_Default Design</vt:lpstr>
      <vt:lpstr>Office Theme</vt:lpstr>
      <vt:lpstr>2_Default Design</vt:lpstr>
      <vt:lpstr>4_Default Design</vt:lpstr>
      <vt:lpstr>5_Default Design</vt:lpstr>
      <vt:lpstr>6_Default Design</vt:lpstr>
      <vt:lpstr>7_Default Design</vt:lpstr>
      <vt:lpstr>8_Default Design</vt:lpstr>
      <vt:lpstr>9_Default Design</vt:lpstr>
      <vt:lpstr>10_Default Design</vt:lpstr>
      <vt:lpstr>11_Default Design</vt:lpstr>
      <vt:lpstr>12_Default Design</vt:lpstr>
      <vt:lpstr>14_Default Design</vt:lpstr>
      <vt:lpstr>13_Default Design</vt:lpstr>
      <vt:lpstr>15_Default Design</vt:lpstr>
      <vt:lpstr>17_Default Design</vt:lpstr>
      <vt:lpstr>4_Office Theme</vt:lpstr>
      <vt:lpstr>16_Default Design</vt:lpstr>
      <vt:lpstr>18_Default Design</vt:lpstr>
      <vt:lpstr>1_Office Theme</vt:lpstr>
      <vt:lpstr>19_Default Design</vt:lpstr>
      <vt:lpstr>Chart</vt:lpstr>
      <vt:lpstr>Equation</vt:lpstr>
      <vt:lpstr>Image</vt:lpstr>
      <vt:lpstr>PowerPoint File available:</vt:lpstr>
      <vt:lpstr>Acknowledgements</vt:lpstr>
      <vt:lpstr>Trick Question: What is the space group?</vt:lpstr>
      <vt:lpstr>What you know when:</vt:lpstr>
      <vt:lpstr>There are 16 different “beam centers”</vt:lpstr>
      <vt:lpstr>There are 16 different “beam centers”</vt:lpstr>
      <vt:lpstr>There are 16 different “beam centers”</vt:lpstr>
      <vt:lpstr>There are 16 different “beam centers”</vt:lpstr>
      <vt:lpstr>There are 16 different “beam centers”</vt:lpstr>
      <vt:lpstr>There are 16 different “beam centers”</vt:lpstr>
      <vt:lpstr>There are 16 different “beam centers”</vt:lpstr>
      <vt:lpstr>The “success rate”  of structure determination</vt:lpstr>
      <vt:lpstr>signal vs noise</vt:lpstr>
      <vt:lpstr>signal vs noise</vt:lpstr>
      <vt:lpstr>signal vs noise</vt:lpstr>
      <vt:lpstr>       signal  /   noise =                √photons ?</vt:lpstr>
      <vt:lpstr>signal vs noise</vt:lpstr>
      <vt:lpstr>Adding noise</vt:lpstr>
      <vt:lpstr>Adding noise</vt:lpstr>
      <vt:lpstr>Adding noise</vt:lpstr>
      <vt:lpstr>Adding noise</vt:lpstr>
      <vt:lpstr>Adding noise</vt:lpstr>
      <vt:lpstr>Adding noise</vt:lpstr>
      <vt:lpstr>100% SeMet incorporation</vt:lpstr>
      <vt:lpstr>100% S -Met incorporation</vt:lpstr>
      <vt:lpstr>Phase Problem: Se vs S</vt:lpstr>
      <vt:lpstr>Phase Problem: Se vs S</vt:lpstr>
      <vt:lpstr>Phase Problem: Se vs S</vt:lpstr>
      <vt:lpstr>Phase Problem: Se vs S</vt:lpstr>
      <vt:lpstr>Phase Problem: Se vs S</vt:lpstr>
      <vt:lpstr>MR simulation</vt:lpstr>
      <vt:lpstr>The transitions are sharp!</vt:lpstr>
      <vt:lpstr>Basic Principles</vt:lpstr>
      <vt:lpstr>Where do photons go?</vt:lpstr>
      <vt:lpstr>Where do photons go?</vt:lpstr>
      <vt:lpstr>attenuation factor</vt:lpstr>
      <vt:lpstr>attenuation factor</vt:lpstr>
      <vt:lpstr>attenuation factor</vt:lpstr>
      <vt:lpstr>attenuation factor</vt:lpstr>
      <vt:lpstr>Decisions, Decisions, Decisions</vt:lpstr>
      <vt:lpstr>Elastic scattering</vt:lpstr>
      <vt:lpstr>Elastic scattering</vt:lpstr>
      <vt:lpstr>Where do photons go?</vt:lpstr>
      <vt:lpstr>Elastic scattering</vt:lpstr>
      <vt:lpstr>Inelastic scattering</vt:lpstr>
      <vt:lpstr>Where do photons go?</vt:lpstr>
      <vt:lpstr>Where do photons go?</vt:lpstr>
      <vt:lpstr>Where do photons go?</vt:lpstr>
      <vt:lpstr>Photoelectric absorption</vt:lpstr>
      <vt:lpstr>Photoelectric absorption</vt:lpstr>
      <vt:lpstr>Fluorescence</vt:lpstr>
      <vt:lpstr>Fluorescence</vt:lpstr>
      <vt:lpstr>Metal identification</vt:lpstr>
      <vt:lpstr>Auger emission</vt:lpstr>
      <vt:lpstr>Auger emission</vt:lpstr>
      <vt:lpstr>Where do photons go?</vt:lpstr>
      <vt:lpstr>Where do photons go?</vt:lpstr>
      <vt:lpstr>Where do photons go?</vt:lpstr>
      <vt:lpstr>Where do photons go?</vt:lpstr>
      <vt:lpstr>Photoelectric absorption</vt:lpstr>
      <vt:lpstr>Photoelectric absorption</vt:lpstr>
      <vt:lpstr>Secondary ionization</vt:lpstr>
      <vt:lpstr>Secondary ionization</vt:lpstr>
      <vt:lpstr>Excitation</vt:lpstr>
      <vt:lpstr>Excitation</vt:lpstr>
      <vt:lpstr>Excitation</vt:lpstr>
      <vt:lpstr>Excitation</vt:lpstr>
      <vt:lpstr>Electron attachment</vt:lpstr>
      <vt:lpstr>Electron attachment</vt:lpstr>
      <vt:lpstr>Sample atoms</vt:lpstr>
      <vt:lpstr>Sample atoms</vt:lpstr>
      <vt:lpstr>Primary ionization</vt:lpstr>
      <vt:lpstr>Secondary ionizations</vt:lpstr>
      <vt:lpstr>Ionization track</vt:lpstr>
      <vt:lpstr>Ionization track</vt:lpstr>
      <vt:lpstr>Ionization track</vt:lpstr>
      <vt:lpstr>Ionization track</vt:lpstr>
      <vt:lpstr>Ionization track</vt:lpstr>
      <vt:lpstr>Ionization track</vt:lpstr>
      <vt:lpstr>initial effects</vt:lpstr>
      <vt:lpstr>initial effects</vt:lpstr>
      <vt:lpstr>initial effects</vt:lpstr>
      <vt:lpstr>initial effects</vt:lpstr>
      <vt:lpstr>initial effects</vt:lpstr>
      <vt:lpstr>initial effects</vt:lpstr>
      <vt:lpstr>initial effects</vt:lpstr>
      <vt:lpstr>initial effects</vt:lpstr>
      <vt:lpstr>initial effects</vt:lpstr>
      <vt:lpstr>initial effects</vt:lpstr>
      <vt:lpstr>initial effects</vt:lpstr>
      <vt:lpstr>Solvated electron</vt:lpstr>
      <vt:lpstr>Solvated electron</vt:lpstr>
      <vt:lpstr>PowerPoint Presentation</vt:lpstr>
      <vt:lpstr>PowerPoint Presentation</vt:lpstr>
      <vt:lpstr>initial effects</vt:lpstr>
      <vt:lpstr>initial effects</vt:lpstr>
      <vt:lpstr>initial effects</vt:lpstr>
      <vt:lpstr>initial effects</vt:lpstr>
      <vt:lpstr>initial effects</vt:lpstr>
      <vt:lpstr>Excitation transfer</vt:lpstr>
      <vt:lpstr>Excitation transfer</vt:lpstr>
      <vt:lpstr>Excitation transfer</vt:lpstr>
      <vt:lpstr>Excitation transfer</vt:lpstr>
      <vt:lpstr>Excitation transfer</vt:lpstr>
      <vt:lpstr>t = 0 s</vt:lpstr>
      <vt:lpstr>t ≈ 10-14 s</vt:lpstr>
      <vt:lpstr>Timescales of radiation damage</vt:lpstr>
      <vt:lpstr>Timescales of radiation damage</vt:lpstr>
      <vt:lpstr>Ionization track</vt:lpstr>
      <vt:lpstr>Rough values of energy quanta</vt:lpstr>
      <vt:lpstr>Energy Transfer Analogy</vt:lpstr>
      <vt:lpstr>PowerPoint Presentation</vt:lpstr>
      <vt:lpstr>what the is a MGy?</vt:lpstr>
      <vt:lpstr>PowerPoint Presentation</vt:lpstr>
      <vt:lpstr>resolution dependence of global damage</vt:lpstr>
      <vt:lpstr>resolution dependence of global damage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 factor from image analysis</vt:lpstr>
      <vt:lpstr>B factor from image analysis</vt:lpstr>
      <vt:lpstr>Muybridge’s galloping horse (1878)</vt:lpstr>
      <vt:lpstr>Muybridge’s galloping horse (1878)</vt:lpstr>
      <vt:lpstr>Muybridge’s galloping horse (1878)</vt:lpstr>
      <vt:lpstr>lysozyme: real and reciprocal</vt:lpstr>
      <vt:lpstr>lysozyme: thermal motion</vt:lpstr>
      <vt:lpstr>Proteins move! Your crystal may be trying to tell you something…</vt:lpstr>
      <vt:lpstr>At the beamline…</vt:lpstr>
      <vt:lpstr>Now What?</vt:lpstr>
      <vt:lpstr>Now What?</vt:lpstr>
      <vt:lpstr>Ways to improve diffraction</vt:lpstr>
      <vt:lpstr>Basic Principles</vt:lpstr>
      <vt:lpstr>The Best Assay</vt:lpstr>
      <vt:lpstr>PowerPoint Presentation</vt:lpstr>
      <vt:lpstr> The Best Assay?</vt:lpstr>
      <vt:lpstr>strong reflection</vt:lpstr>
      <vt:lpstr>weak reflection</vt:lpstr>
      <vt:lpstr>What is “disorder”?</vt:lpstr>
      <vt:lpstr>What is “disorder”?</vt:lpstr>
      <vt:lpstr>What is “disorder”?</vt:lpstr>
      <vt:lpstr>What is “disorder”?</vt:lpstr>
      <vt:lpstr>“B” factors</vt:lpstr>
      <vt:lpstr>“B” factors</vt:lpstr>
      <vt:lpstr>The B factor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 Fourier view of scattering</vt:lpstr>
      <vt:lpstr>A Fourier view of scattering</vt:lpstr>
      <vt:lpstr>A Fourier view of scattering</vt:lpstr>
      <vt:lpstr>A Fourier view of scattering</vt:lpstr>
      <vt:lpstr>Darwin’s Formula</vt:lpstr>
      <vt:lpstr>Darwin’s Formula</vt:lpstr>
      <vt:lpstr>Darwin’s Formula</vt:lpstr>
      <vt:lpstr>Darwin’s Formula</vt:lpstr>
      <vt:lpstr>Darwin’s Formula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 Causes Disorder?</vt:lpstr>
      <vt:lpstr>What Causes Disorder?</vt:lpstr>
      <vt:lpstr>Muybridge’s galloping horse (1878)</vt:lpstr>
      <vt:lpstr>realistic “crystal” of horses</vt:lpstr>
      <vt:lpstr>average structure: galloping horse</vt:lpstr>
      <vt:lpstr>average structure: 1-sigma contour</vt:lpstr>
      <vt:lpstr>Muybridge’s galloping horse (1878)</vt:lpstr>
      <vt:lpstr>Muybridge’s galloping horse (1878)</vt:lpstr>
      <vt:lpstr>lysozyme: real and reciprocal</vt:lpstr>
      <vt:lpstr>lysozyme: thermal motion</vt:lpstr>
      <vt:lpstr>What Causes Disorder?</vt:lpstr>
      <vt:lpstr>PowerPoint Presentation</vt:lpstr>
      <vt:lpstr>No Damage in the Dark!</vt:lpstr>
      <vt:lpstr>Dose-rate dependence of damage</vt:lpstr>
      <vt:lpstr>Rough values of energy quanta</vt:lpstr>
      <vt:lpstr>Energy Transfer Analogy</vt:lpstr>
      <vt:lpstr>Types of radiation damage</vt:lpstr>
      <vt:lpstr>PowerPoint Presentation</vt:lpstr>
      <vt:lpstr>Types of radiation damage</vt:lpstr>
      <vt:lpstr>Global Damage: scale</vt:lpstr>
      <vt:lpstr>Types of radiation damage</vt:lpstr>
      <vt:lpstr>Global Damage: B factor</vt:lpstr>
      <vt:lpstr>PowerPoint Presentation</vt:lpstr>
      <vt:lpstr>PowerPoint Presentation</vt:lpstr>
      <vt:lpstr>10 MGy/Å</vt:lpstr>
      <vt:lpstr>PowerPoint Presentation</vt:lpstr>
      <vt:lpstr>PowerPoint Presentation</vt:lpstr>
      <vt:lpstr>PowerPoint Presentation</vt:lpstr>
      <vt:lpstr>Dose-doubling concentration</vt:lpstr>
      <vt:lpstr>Dose-doubling concentration</vt:lpstr>
      <vt:lpstr>Types of radiation damage</vt:lpstr>
      <vt:lpstr>Riso vs dose</vt:lpstr>
      <vt:lpstr>Riso vs dose</vt:lpstr>
      <vt:lpstr>Types of radiation damage</vt:lpstr>
      <vt:lpstr>Specific damage</vt:lpstr>
      <vt:lpstr>Specific damage</vt:lpstr>
      <vt:lpstr>PowerPoint Presentation</vt:lpstr>
      <vt:lpstr>PowerPoint Presentation</vt:lpstr>
      <vt:lpstr>PowerPoint Presentation</vt:lpstr>
      <vt:lpstr>PowerPoint Presentation</vt:lpstr>
      <vt:lpstr>Types of radiation damage</vt:lpstr>
      <vt:lpstr>What Causes Disorder?</vt:lpstr>
      <vt:lpstr>Spot Shape</vt:lpstr>
      <vt:lpstr>Spot Shape</vt:lpstr>
      <vt:lpstr>Spot Shape</vt:lpstr>
      <vt:lpstr>Spot Shape</vt:lpstr>
      <vt:lpstr>Spot Shape</vt:lpstr>
      <vt:lpstr>Spot Shape</vt:lpstr>
      <vt:lpstr>Spot Shape</vt:lpstr>
      <vt:lpstr>Spot Shape</vt:lpstr>
      <vt:lpstr>mosaic spread</vt:lpstr>
      <vt:lpstr>mosaic spread</vt:lpstr>
      <vt:lpstr>  mosaic spread = 0 º</vt:lpstr>
      <vt:lpstr>  mosaic spread = 0.1º</vt:lpstr>
      <vt:lpstr>  mosaic spread = 0.2º</vt:lpstr>
      <vt:lpstr>  mosaic spread = 0.4º</vt:lpstr>
      <vt:lpstr>  mosaic spread = 0.6º</vt:lpstr>
      <vt:lpstr>  mosaic spread = 0.8º</vt:lpstr>
      <vt:lpstr>  mosaic spread = 1.0º</vt:lpstr>
      <vt:lpstr>  mosaic spread = 1.5º</vt:lpstr>
      <vt:lpstr>  mosaic spread = 2.0º</vt:lpstr>
      <vt:lpstr>  mosaic spread = 2.5º</vt:lpstr>
      <vt:lpstr>  mosaic spread = 3.2º</vt:lpstr>
      <vt:lpstr>  mosaic spread = 6.4º</vt:lpstr>
      <vt:lpstr>  mosaic spread = 12.8º</vt:lpstr>
      <vt:lpstr>Radiation Damage</vt:lpstr>
      <vt:lpstr>PowerPoint Presentation</vt:lpstr>
      <vt:lpstr>PowerPoint Presentation</vt:lpstr>
      <vt:lpstr>PowerPoint Presentation</vt:lpstr>
      <vt:lpstr>PowerPoint Presentation</vt:lpstr>
      <vt:lpstr>PowerPoint Presentation</vt:lpstr>
      <vt:lpstr>PowerPoint Presentation</vt:lpstr>
      <vt:lpstr>What Causes Disorder?</vt:lpstr>
      <vt:lpstr>PowerPoint Presentation</vt:lpstr>
      <vt:lpstr>Purity is crucial!</vt:lpstr>
      <vt:lpstr>What can I improve?</vt:lpstr>
      <vt:lpstr>What can I improve?</vt:lpstr>
      <vt:lpstr>What Causes Disorder?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mosaicity vs Wilson B</vt:lpstr>
      <vt:lpstr>mosaicity vs Wilson B</vt:lpstr>
      <vt:lpstr>PowerPoint Presentation</vt:lpstr>
      <vt:lpstr>What Causes Disorder?</vt:lpstr>
      <vt:lpstr>PowerPoint Presentation</vt:lpstr>
      <vt:lpstr>Icky Skin Stuff</vt:lpstr>
      <vt:lpstr>Hampton crystal surgery tools</vt:lpstr>
      <vt:lpstr>MiTeGen MicroTools</vt:lpstr>
      <vt:lpstr>Xtal Abuse</vt:lpstr>
      <vt:lpstr>Xtal Abuse</vt:lpstr>
      <vt:lpstr>Vicker’s hardness</vt:lpstr>
      <vt:lpstr>platy crystals</vt:lpstr>
      <vt:lpstr>platy crystals</vt:lpstr>
      <vt:lpstr>How many crystals do you see?</vt:lpstr>
      <vt:lpstr>Get thee to a  microbeam?</vt:lpstr>
      <vt:lpstr>platy crystals</vt:lpstr>
      <vt:lpstr>platy crystals</vt:lpstr>
      <vt:lpstr>X-ray scattering “rules”:</vt:lpstr>
      <vt:lpstr>MiTeGen MicroMesh grids</vt:lpstr>
      <vt:lpstr>platy crystals</vt:lpstr>
      <vt:lpstr>platy crystals</vt:lpstr>
      <vt:lpstr>platy crystals</vt:lpstr>
      <vt:lpstr>acupuncture needles</vt:lpstr>
      <vt:lpstr>acupuncture needles</vt:lpstr>
      <vt:lpstr>xtal stuck on tray</vt:lpstr>
      <vt:lpstr>xtal stuck on tray</vt:lpstr>
      <vt:lpstr>xtal stuck on tray</vt:lpstr>
      <vt:lpstr>xtal stuck on tray</vt:lpstr>
      <vt:lpstr>xtal stuck on tray</vt:lpstr>
      <vt:lpstr>xtal stuck on tray</vt:lpstr>
      <vt:lpstr>xtal stuck on tray</vt:lpstr>
      <vt:lpstr>MiTeGen MicroSaw</vt:lpstr>
      <vt:lpstr>xtal stuck on tray</vt:lpstr>
      <vt:lpstr>xtal stuck on tray</vt:lpstr>
      <vt:lpstr>xtal stuck on tray</vt:lpstr>
      <vt:lpstr>xtal stuck on tray</vt:lpstr>
      <vt:lpstr>crystals too fragile? cross-link them!</vt:lpstr>
      <vt:lpstr>Xtal Abuse</vt:lpstr>
      <vt:lpstr>cryo assay 1 does your crystal “like” it?</vt:lpstr>
      <vt:lpstr>Osmolarity matching</vt:lpstr>
      <vt:lpstr>matching osmolarity</vt:lpstr>
      <vt:lpstr>Xtal Abuse</vt:lpstr>
      <vt:lpstr>Dielectric matching</vt:lpstr>
      <vt:lpstr>Tris buffer vs temperature</vt:lpstr>
      <vt:lpstr>Tris buffer under cryo</vt:lpstr>
      <vt:lpstr>matching dielectric const.</vt:lpstr>
      <vt:lpstr>matching dielectric const.</vt:lpstr>
      <vt:lpstr>matching dielectric const.</vt:lpstr>
      <vt:lpstr>matching dielectric const.</vt:lpstr>
      <vt:lpstr>My crystal “dissolved” in the oil!</vt:lpstr>
      <vt:lpstr>Xtal Abuse</vt:lpstr>
      <vt:lpstr>ice = bad</vt:lpstr>
      <vt:lpstr>ice = bad</vt:lpstr>
      <vt:lpstr>stress and strain</vt:lpstr>
      <vt:lpstr>stress and strain</vt:lpstr>
      <vt:lpstr>cryo assay</vt:lpstr>
      <vt:lpstr>You do not need a cryostream to check your cryo!</vt:lpstr>
      <vt:lpstr>clear drop, right?</vt:lpstr>
      <vt:lpstr>cubic ice</vt:lpstr>
      <vt:lpstr>hexagonal ice</vt:lpstr>
      <vt:lpstr>nano-crystalline cubic ice</vt:lpstr>
      <vt:lpstr>amorphous ice</vt:lpstr>
      <vt:lpstr>annealing</vt:lpstr>
      <vt:lpstr>annealing gone wrong</vt:lpstr>
      <vt:lpstr>annealing – in slo-mo</vt:lpstr>
      <vt:lpstr>What Causes Disorder?</vt:lpstr>
      <vt:lpstr>opened drop: you have ~30 seconds!</vt:lpstr>
      <vt:lpstr>First diffraction from protein xtal</vt:lpstr>
      <vt:lpstr>Dehydration: 1934</vt:lpstr>
      <vt:lpstr>PowerPoint Presentation</vt:lpstr>
      <vt:lpstr>PowerPoint Presentation</vt:lpstr>
      <vt:lpstr>PowerPoint Presentation</vt:lpstr>
      <vt:lpstr>PowerPoint Presentation</vt:lpstr>
      <vt:lpstr>Non-isomorphism in lysozyme</vt:lpstr>
      <vt:lpstr>“same drop” ?</vt:lpstr>
      <vt:lpstr>PowerPoint Presentation</vt:lpstr>
      <vt:lpstr>Elastic deformation = non-isomorphism</vt:lpstr>
      <vt:lpstr>Elastic deformation = non-isomorphism</vt:lpstr>
      <vt:lpstr>Plastic deformation = poor diffraction</vt:lpstr>
      <vt:lpstr>Plastic deformation = poor diffraction</vt:lpstr>
      <vt:lpstr>Xtal5_t1 graph</vt:lpstr>
      <vt:lpstr>PowerPoint Presentation</vt:lpstr>
      <vt:lpstr>How much H2 are we making?</vt:lpstr>
      <vt:lpstr>OK! OK! Now I am afraid!</vt:lpstr>
      <vt:lpstr>oil is your friend</vt:lpstr>
      <vt:lpstr>opened drop: you have ~30 seconds!</vt:lpstr>
      <vt:lpstr>oiled drop: you have ~3 hours</vt:lpstr>
      <vt:lpstr>Dabbing to remove excess</vt:lpstr>
      <vt:lpstr>Dabbing to remove excess</vt:lpstr>
      <vt:lpstr>Dabbing to remove excess</vt:lpstr>
      <vt:lpstr>Dabbing to remove excess</vt:lpstr>
      <vt:lpstr>Dabbing to remove excess</vt:lpstr>
      <vt:lpstr>Dabbing to remove excess</vt:lpstr>
      <vt:lpstr>Dabbing to remove excess</vt:lpstr>
      <vt:lpstr>Crystal fishing demystified</vt:lpstr>
      <vt:lpstr>Crystal fishing demystified</vt:lpstr>
      <vt:lpstr>Crystal fishing demystified</vt:lpstr>
      <vt:lpstr>Crystal fishing demystified</vt:lpstr>
      <vt:lpstr>Crystal fishing demystified</vt:lpstr>
      <vt:lpstr>Crystal fishing demystified</vt:lpstr>
      <vt:lpstr>Crystal fishing demystified</vt:lpstr>
      <vt:lpstr>Crystal fishing demystified</vt:lpstr>
      <vt:lpstr>Crystal fishing demystified</vt:lpstr>
      <vt:lpstr>Crystal fishing demystified</vt:lpstr>
      <vt:lpstr>Crystal fishing demystified</vt:lpstr>
      <vt:lpstr>Crystal fishing demystified</vt:lpstr>
      <vt:lpstr>Crystal fishing demystified</vt:lpstr>
      <vt:lpstr>Crystal fishing demystified</vt:lpstr>
      <vt:lpstr>plunge cooling</vt:lpstr>
      <vt:lpstr>plunge cooling</vt:lpstr>
      <vt:lpstr>Warkentin method</vt:lpstr>
      <vt:lpstr>COMBINE cryoprotectants!</vt:lpstr>
      <vt:lpstr>COMBINE cryoprotectants!</vt:lpstr>
      <vt:lpstr>Pressure as a cryoprotectant</vt:lpstr>
      <vt:lpstr>Pressure as a cryoprotectant</vt:lpstr>
      <vt:lpstr>Pressure as a cryoprotectant</vt:lpstr>
      <vt:lpstr>Pressure as a cryoprotectant</vt:lpstr>
      <vt:lpstr>Response to dehydration</vt:lpstr>
      <vt:lpstr>Response to dehydration</vt:lpstr>
      <vt:lpstr>Response to dehydration</vt:lpstr>
      <vt:lpstr>Response to dehydration</vt:lpstr>
      <vt:lpstr>Response to dehydration</vt:lpstr>
      <vt:lpstr>Response to dehydration</vt:lpstr>
      <vt:lpstr>Response to dehydration</vt:lpstr>
      <vt:lpstr>Response to dehydration</vt:lpstr>
      <vt:lpstr>Ostwald Ripening</vt:lpstr>
      <vt:lpstr>… but does it work for membrane proteins?</vt:lpstr>
      <vt:lpstr>At the beamline…</vt:lpstr>
      <vt:lpstr>beam size vs xtal size</vt:lpstr>
      <vt:lpstr>Get thee to a  microbeam?</vt:lpstr>
      <vt:lpstr>beam size vs xtal size</vt:lpstr>
      <vt:lpstr>shoot the whole crystal</vt:lpstr>
      <vt:lpstr>shoot the whole crystal</vt:lpstr>
      <vt:lpstr>shoot the whole crystal</vt:lpstr>
      <vt:lpstr>beam size vs xtal size</vt:lpstr>
      <vt:lpstr>shoot nothing but the crystal</vt:lpstr>
      <vt:lpstr>shoot nothing but the crystal</vt:lpstr>
      <vt:lpstr>X-ray scattering “rules”:</vt:lpstr>
      <vt:lpstr>PowerPoint Presentation</vt:lpstr>
      <vt:lpstr>beam size vs xtal size</vt:lpstr>
      <vt:lpstr>Background scattering</vt:lpstr>
      <vt:lpstr>Background scattering</vt:lpstr>
      <vt:lpstr>Fine Slicing</vt:lpstr>
      <vt:lpstr>Classes of error in MX</vt:lpstr>
      <vt:lpstr>Optimal exposure time (faint spots)</vt:lpstr>
      <vt:lpstr>beam size vs xtal size</vt:lpstr>
      <vt:lpstr>Get thee to a  microbeam?</vt:lpstr>
      <vt:lpstr>At the beamline…</vt:lpstr>
      <vt:lpstr>PowerPoint Presentation</vt:lpstr>
      <vt:lpstr>Detector calibration: 7235 eV</vt:lpstr>
      <vt:lpstr>Detector calibration: 7247 eV</vt:lpstr>
      <vt:lpstr>Gadox calibration vs energy</vt:lpstr>
      <vt:lpstr>PowerPoint Presentation</vt:lpstr>
      <vt:lpstr>Spatial Heterogeneity in Sharp Spot Sensitivity (SHSSS):  Q315r vs Pilatus</vt:lpstr>
      <vt:lpstr>Systematic error does not “average out”</vt:lpstr>
      <vt:lpstr>Fractional error</vt:lpstr>
      <vt:lpstr>PowerPoint Presentation</vt:lpstr>
      <vt:lpstr>Dose slicing</vt:lpstr>
      <vt:lpstr>Data collection parameters:</vt:lpstr>
      <vt:lpstr>PowerPoint Presentation</vt:lpstr>
      <vt:lpstr>140-fold multiplicity</vt:lpstr>
      <vt:lpstr>140-fold multiplicity</vt:lpstr>
      <vt:lpstr>140-fold multiplicity</vt:lpstr>
      <vt:lpstr>140-fold multiplicity</vt:lpstr>
      <vt:lpstr>Discerning Na+ from Mg++</vt:lpstr>
      <vt:lpstr>140-fold multiplicity</vt:lpstr>
      <vt:lpstr>Suggested anomalous protocol:</vt:lpstr>
      <vt:lpstr>Summary</vt:lpstr>
      <vt:lpstr>Summary</vt:lpstr>
      <vt:lpstr>Why harvest at all?</vt:lpstr>
      <vt:lpstr>Why harvest at all?</vt:lpstr>
      <vt:lpstr>X-ray transmission of materials</vt:lpstr>
      <vt:lpstr>X-ray scattering of materials</vt:lpstr>
      <vt:lpstr>naked xtal</vt:lpstr>
      <vt:lpstr>Crowfoot Cell</vt:lpstr>
      <vt:lpstr>Crowfoot Cell</vt:lpstr>
      <vt:lpstr>Crowfoot Cell</vt:lpstr>
      <vt:lpstr>Fluidigm RT/cryo mount</vt:lpstr>
      <vt:lpstr>Plate goniometers</vt:lpstr>
      <vt:lpstr>PowerPoint Presentation</vt:lpstr>
      <vt:lpstr>PowerPoint Presentation</vt:lpstr>
      <vt:lpstr>Why harvest at all?</vt:lpstr>
      <vt:lpstr>PowerPoint Presentation</vt:lpstr>
      <vt:lpstr>PowerPoint Presentation</vt:lpstr>
      <vt:lpstr>Example Data</vt:lpstr>
      <vt:lpstr>Room temperature damage rates</vt:lpstr>
      <vt:lpstr>Room temperature damage rates</vt:lpstr>
      <vt:lpstr>Every spot is an unpaired partial!</vt:lpstr>
      <vt:lpstr>Every spot is an unpaired partial!</vt:lpstr>
      <vt:lpstr>Internal consistency of data</vt:lpstr>
      <vt:lpstr>what is “partiality”?</vt:lpstr>
      <vt:lpstr>Why harvest at all?</vt:lpstr>
      <vt:lpstr>Why harvest at all?</vt:lpstr>
      <vt:lpstr>MiTeGen RT cell</vt:lpstr>
      <vt:lpstr>Free-mounting system</vt:lpstr>
      <vt:lpstr>Summary</vt:lpstr>
      <vt:lpstr>avoiding overlaps</vt:lpstr>
      <vt:lpstr>avoiding overlaps</vt:lpstr>
      <vt:lpstr>At the beamline…</vt:lpstr>
      <vt:lpstr>mosaic block = “coherence length”</vt:lpstr>
      <vt:lpstr>PowerPoint Presentation</vt:lpstr>
      <vt:lpstr>PowerPoint Presentation</vt:lpstr>
      <vt:lpstr>PowerPoint Presentation</vt:lpstr>
      <vt:lpstr>Snapshot from single virus particle</vt:lpstr>
    </vt:vector>
  </TitlesOfParts>
  <Company>Advance Light Source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James Holton</dc:creator>
  <cp:lastModifiedBy>JMHolton</cp:lastModifiedBy>
  <cp:revision>109</cp:revision>
  <dcterms:created xsi:type="dcterms:W3CDTF">2011-09-30T06:31:32Z</dcterms:created>
  <dcterms:modified xsi:type="dcterms:W3CDTF">2016-10-14T00:57:47Z</dcterms:modified>
</cp:coreProperties>
</file>