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88" r:id="rId4"/>
    <p:sldMasterId id="2147483714" r:id="rId5"/>
    <p:sldMasterId id="2147483727" r:id="rId6"/>
    <p:sldMasterId id="2147483741" r:id="rId7"/>
    <p:sldMasterId id="2147483755" r:id="rId8"/>
    <p:sldMasterId id="2147483767" r:id="rId9"/>
    <p:sldMasterId id="2147483781" r:id="rId10"/>
    <p:sldMasterId id="2147483796" r:id="rId11"/>
    <p:sldMasterId id="2147483811" r:id="rId12"/>
    <p:sldMasterId id="2147483826" r:id="rId13"/>
    <p:sldMasterId id="2147483840" r:id="rId14"/>
    <p:sldMasterId id="2147483867" r:id="rId15"/>
    <p:sldMasterId id="2147483882" r:id="rId16"/>
    <p:sldMasterId id="2147483897" r:id="rId17"/>
    <p:sldMasterId id="2147483910" r:id="rId18"/>
    <p:sldMasterId id="2147483923" r:id="rId19"/>
  </p:sldMasterIdLst>
  <p:notesMasterIdLst>
    <p:notesMasterId r:id="rId354"/>
  </p:notesMasterIdLst>
  <p:sldIdLst>
    <p:sldId id="257" r:id="rId20"/>
    <p:sldId id="992" r:id="rId21"/>
    <p:sldId id="574" r:id="rId22"/>
    <p:sldId id="820" r:id="rId23"/>
    <p:sldId id="880" r:id="rId24"/>
    <p:sldId id="575" r:id="rId25"/>
    <p:sldId id="576" r:id="rId26"/>
    <p:sldId id="833" r:id="rId27"/>
    <p:sldId id="691" r:id="rId28"/>
    <p:sldId id="819" r:id="rId29"/>
    <p:sldId id="264" r:id="rId30"/>
    <p:sldId id="265" r:id="rId31"/>
    <p:sldId id="260" r:id="rId32"/>
    <p:sldId id="261" r:id="rId33"/>
    <p:sldId id="495" r:id="rId34"/>
    <p:sldId id="570" r:id="rId35"/>
    <p:sldId id="816" r:id="rId36"/>
    <p:sldId id="817" r:id="rId37"/>
    <p:sldId id="808" r:id="rId38"/>
    <p:sldId id="830" r:id="rId39"/>
    <p:sldId id="831" r:id="rId40"/>
    <p:sldId id="829" r:id="rId41"/>
    <p:sldId id="828" r:id="rId42"/>
    <p:sldId id="803" r:id="rId43"/>
    <p:sldId id="832" r:id="rId44"/>
    <p:sldId id="804" r:id="rId45"/>
    <p:sldId id="805" r:id="rId46"/>
    <p:sldId id="577" r:id="rId47"/>
    <p:sldId id="799" r:id="rId48"/>
    <p:sldId id="800" r:id="rId49"/>
    <p:sldId id="801" r:id="rId50"/>
    <p:sldId id="802" r:id="rId51"/>
    <p:sldId id="794" r:id="rId52"/>
    <p:sldId id="795" r:id="rId53"/>
    <p:sldId id="797" r:id="rId54"/>
    <p:sldId id="796" r:id="rId55"/>
    <p:sldId id="919" r:id="rId56"/>
    <p:sldId id="822" r:id="rId57"/>
    <p:sldId id="823" r:id="rId58"/>
    <p:sldId id="824" r:id="rId59"/>
    <p:sldId id="825" r:id="rId60"/>
    <p:sldId id="985" r:id="rId61"/>
    <p:sldId id="986" r:id="rId62"/>
    <p:sldId id="987" r:id="rId63"/>
    <p:sldId id="798" r:id="rId64"/>
    <p:sldId id="809" r:id="rId65"/>
    <p:sldId id="834" r:id="rId66"/>
    <p:sldId id="791" r:id="rId67"/>
    <p:sldId id="976" r:id="rId68"/>
    <p:sldId id="793" r:id="rId69"/>
    <p:sldId id="813" r:id="rId70"/>
    <p:sldId id="810" r:id="rId71"/>
    <p:sldId id="812" r:id="rId72"/>
    <p:sldId id="877" r:id="rId73"/>
    <p:sldId id="878" r:id="rId74"/>
    <p:sldId id="835" r:id="rId75"/>
    <p:sldId id="815" r:id="rId76"/>
    <p:sldId id="836" r:id="rId77"/>
    <p:sldId id="790" r:id="rId78"/>
    <p:sldId id="837" r:id="rId79"/>
    <p:sldId id="838" r:id="rId80"/>
    <p:sldId id="839" r:id="rId81"/>
    <p:sldId id="840" r:id="rId82"/>
    <p:sldId id="841" r:id="rId83"/>
    <p:sldId id="842" r:id="rId84"/>
    <p:sldId id="848" r:id="rId85"/>
    <p:sldId id="849" r:id="rId86"/>
    <p:sldId id="843" r:id="rId87"/>
    <p:sldId id="844" r:id="rId88"/>
    <p:sldId id="845" r:id="rId89"/>
    <p:sldId id="814" r:id="rId90"/>
    <p:sldId id="983" r:id="rId91"/>
    <p:sldId id="726" r:id="rId92"/>
    <p:sldId id="846" r:id="rId93"/>
    <p:sldId id="847" r:id="rId94"/>
    <p:sldId id="850" r:id="rId95"/>
    <p:sldId id="851" r:id="rId96"/>
    <p:sldId id="852" r:id="rId97"/>
    <p:sldId id="853" r:id="rId98"/>
    <p:sldId id="856" r:id="rId99"/>
    <p:sldId id="857" r:id="rId100"/>
    <p:sldId id="858" r:id="rId101"/>
    <p:sldId id="859" r:id="rId102"/>
    <p:sldId id="854" r:id="rId103"/>
    <p:sldId id="991" r:id="rId104"/>
    <p:sldId id="855" r:id="rId105"/>
    <p:sldId id="860" r:id="rId106"/>
    <p:sldId id="894" r:id="rId107"/>
    <p:sldId id="895" r:id="rId108"/>
    <p:sldId id="896" r:id="rId109"/>
    <p:sldId id="897" r:id="rId110"/>
    <p:sldId id="898" r:id="rId111"/>
    <p:sldId id="899" r:id="rId112"/>
    <p:sldId id="900" r:id="rId113"/>
    <p:sldId id="901" r:id="rId114"/>
    <p:sldId id="904" r:id="rId115"/>
    <p:sldId id="905" r:id="rId116"/>
    <p:sldId id="692" r:id="rId117"/>
    <p:sldId id="693" r:id="rId118"/>
    <p:sldId id="694" r:id="rId119"/>
    <p:sldId id="695" r:id="rId120"/>
    <p:sldId id="696" r:id="rId121"/>
    <p:sldId id="697" r:id="rId122"/>
    <p:sldId id="698" r:id="rId123"/>
    <p:sldId id="699" r:id="rId124"/>
    <p:sldId id="700" r:id="rId125"/>
    <p:sldId id="701" r:id="rId126"/>
    <p:sldId id="702" r:id="rId127"/>
    <p:sldId id="703" r:id="rId128"/>
    <p:sldId id="704" r:id="rId129"/>
    <p:sldId id="724" r:id="rId130"/>
    <p:sldId id="718" r:id="rId131"/>
    <p:sldId id="719" r:id="rId132"/>
    <p:sldId id="720" r:id="rId133"/>
    <p:sldId id="721" r:id="rId134"/>
    <p:sldId id="722" r:id="rId135"/>
    <p:sldId id="723" r:id="rId136"/>
    <p:sldId id="893" r:id="rId137"/>
    <p:sldId id="533" r:id="rId138"/>
    <p:sldId id="266" r:id="rId139"/>
    <p:sldId id="355" r:id="rId140"/>
    <p:sldId id="356" r:id="rId141"/>
    <p:sldId id="977" r:id="rId142"/>
    <p:sldId id="636" r:id="rId143"/>
    <p:sldId id="637" r:id="rId144"/>
    <p:sldId id="638" r:id="rId145"/>
    <p:sldId id="639" r:id="rId146"/>
    <p:sldId id="787" r:id="rId147"/>
    <p:sldId id="640" r:id="rId148"/>
    <p:sldId id="641" r:id="rId149"/>
    <p:sldId id="642" r:id="rId150"/>
    <p:sldId id="643" r:id="rId151"/>
    <p:sldId id="906" r:id="rId152"/>
    <p:sldId id="926" r:id="rId153"/>
    <p:sldId id="862" r:id="rId154"/>
    <p:sldId id="648" r:id="rId155"/>
    <p:sldId id="649" r:id="rId156"/>
    <p:sldId id="672" r:id="rId157"/>
    <p:sldId id="269" r:id="rId158"/>
    <p:sldId id="270" r:id="rId159"/>
    <p:sldId id="571" r:id="rId160"/>
    <p:sldId id="930" r:id="rId161"/>
    <p:sldId id="931" r:id="rId162"/>
    <p:sldId id="932" r:id="rId163"/>
    <p:sldId id="929" r:id="rId164"/>
    <p:sldId id="933" r:id="rId165"/>
    <p:sldId id="934" r:id="rId166"/>
    <p:sldId id="935" r:id="rId167"/>
    <p:sldId id="936" r:id="rId168"/>
    <p:sldId id="937" r:id="rId169"/>
    <p:sldId id="938" r:id="rId170"/>
    <p:sldId id="939" r:id="rId171"/>
    <p:sldId id="652" r:id="rId172"/>
    <p:sldId id="651" r:id="rId173"/>
    <p:sldId id="665" r:id="rId174"/>
    <p:sldId id="666" r:id="rId175"/>
    <p:sldId id="667" r:id="rId176"/>
    <p:sldId id="668" r:id="rId177"/>
    <p:sldId id="669" r:id="rId178"/>
    <p:sldId id="670" r:id="rId179"/>
    <p:sldId id="671" r:id="rId180"/>
    <p:sldId id="673" r:id="rId181"/>
    <p:sldId id="674" r:id="rId182"/>
    <p:sldId id="675" r:id="rId183"/>
    <p:sldId id="676" r:id="rId184"/>
    <p:sldId id="677" r:id="rId185"/>
    <p:sldId id="272" r:id="rId186"/>
    <p:sldId id="273" r:id="rId187"/>
    <p:sldId id="274" r:id="rId188"/>
    <p:sldId id="275" r:id="rId189"/>
    <p:sldId id="276" r:id="rId190"/>
    <p:sldId id="277" r:id="rId191"/>
    <p:sldId id="278" r:id="rId192"/>
    <p:sldId id="279" r:id="rId193"/>
    <p:sldId id="280" r:id="rId194"/>
    <p:sldId id="281" r:id="rId195"/>
    <p:sldId id="282" r:id="rId196"/>
    <p:sldId id="283" r:id="rId197"/>
    <p:sldId id="284" r:id="rId198"/>
    <p:sldId id="375" r:id="rId199"/>
    <p:sldId id="343" r:id="rId200"/>
    <p:sldId id="347" r:id="rId201"/>
    <p:sldId id="572" r:id="rId202"/>
    <p:sldId id="378" r:id="rId203"/>
    <p:sldId id="634" r:id="rId204"/>
    <p:sldId id="376" r:id="rId205"/>
    <p:sldId id="348" r:id="rId206"/>
    <p:sldId id="349" r:id="rId207"/>
    <p:sldId id="350" r:id="rId208"/>
    <p:sldId id="351" r:id="rId209"/>
    <p:sldId id="352" r:id="rId210"/>
    <p:sldId id="353" r:id="rId211"/>
    <p:sldId id="630" r:id="rId212"/>
    <p:sldId id="631" r:id="rId213"/>
    <p:sldId id="632" r:id="rId214"/>
    <p:sldId id="927" r:id="rId215"/>
    <p:sldId id="362" r:id="rId216"/>
    <p:sldId id="863" r:id="rId217"/>
    <p:sldId id="873" r:id="rId218"/>
    <p:sldId id="871" r:id="rId219"/>
    <p:sldId id="874" r:id="rId220"/>
    <p:sldId id="875" r:id="rId221"/>
    <p:sldId id="876" r:id="rId222"/>
    <p:sldId id="870" r:id="rId223"/>
    <p:sldId id="872" r:id="rId224"/>
    <p:sldId id="864" r:id="rId225"/>
    <p:sldId id="865" r:id="rId226"/>
    <p:sldId id="866" r:id="rId227"/>
    <p:sldId id="867" r:id="rId228"/>
    <p:sldId id="868" r:id="rId229"/>
    <p:sldId id="920" r:id="rId230"/>
    <p:sldId id="921" r:id="rId231"/>
    <p:sldId id="924" r:id="rId232"/>
    <p:sldId id="928" r:id="rId233"/>
    <p:sldId id="363" r:id="rId234"/>
    <p:sldId id="364" r:id="rId235"/>
    <p:sldId id="365" r:id="rId236"/>
    <p:sldId id="368" r:id="rId237"/>
    <p:sldId id="369" r:id="rId238"/>
    <p:sldId id="370" r:id="rId239"/>
    <p:sldId id="371" r:id="rId240"/>
    <p:sldId id="372" r:id="rId241"/>
    <p:sldId id="373" r:id="rId242"/>
    <p:sldId id="374" r:id="rId243"/>
    <p:sldId id="585" r:id="rId244"/>
    <p:sldId id="586" r:id="rId245"/>
    <p:sldId id="587" r:id="rId246"/>
    <p:sldId id="588" r:id="rId247"/>
    <p:sldId id="589" r:id="rId248"/>
    <p:sldId id="590" r:id="rId249"/>
    <p:sldId id="591" r:id="rId250"/>
    <p:sldId id="592" r:id="rId251"/>
    <p:sldId id="593" r:id="rId252"/>
    <p:sldId id="594" r:id="rId253"/>
    <p:sldId id="595" r:id="rId254"/>
    <p:sldId id="596" r:id="rId255"/>
    <p:sldId id="597" r:id="rId256"/>
    <p:sldId id="598" r:id="rId257"/>
    <p:sldId id="344" r:id="rId258"/>
    <p:sldId id="345" r:id="rId259"/>
    <p:sldId id="346" r:id="rId260"/>
    <p:sldId id="285" r:id="rId261"/>
    <p:sldId id="286" r:id="rId262"/>
    <p:sldId id="287" r:id="rId263"/>
    <p:sldId id="288" r:id="rId264"/>
    <p:sldId id="289" r:id="rId265"/>
    <p:sldId id="789" r:id="rId266"/>
    <p:sldId id="882" r:id="rId267"/>
    <p:sldId id="883" r:id="rId268"/>
    <p:sldId id="884" r:id="rId269"/>
    <p:sldId id="885" r:id="rId270"/>
    <p:sldId id="886" r:id="rId271"/>
    <p:sldId id="887" r:id="rId272"/>
    <p:sldId id="888" r:id="rId273"/>
    <p:sldId id="889" r:id="rId274"/>
    <p:sldId id="890" r:id="rId275"/>
    <p:sldId id="891" r:id="rId276"/>
    <p:sldId id="940" r:id="rId277"/>
    <p:sldId id="941" r:id="rId278"/>
    <p:sldId id="942" r:id="rId279"/>
    <p:sldId id="943" r:id="rId280"/>
    <p:sldId id="944" r:id="rId281"/>
    <p:sldId id="945" r:id="rId282"/>
    <p:sldId id="946" r:id="rId283"/>
    <p:sldId id="947" r:id="rId284"/>
    <p:sldId id="948" r:id="rId285"/>
    <p:sldId id="949" r:id="rId286"/>
    <p:sldId id="950" r:id="rId287"/>
    <p:sldId id="984" r:id="rId288"/>
    <p:sldId id="951" r:id="rId289"/>
    <p:sldId id="952" r:id="rId290"/>
    <p:sldId id="953" r:id="rId291"/>
    <p:sldId id="954" r:id="rId292"/>
    <p:sldId id="955" r:id="rId293"/>
    <p:sldId id="956" r:id="rId294"/>
    <p:sldId id="957" r:id="rId295"/>
    <p:sldId id="958" r:id="rId296"/>
    <p:sldId id="959" r:id="rId297"/>
    <p:sldId id="960" r:id="rId298"/>
    <p:sldId id="978" r:id="rId299"/>
    <p:sldId id="979" r:id="rId300"/>
    <p:sldId id="980" r:id="rId301"/>
    <p:sldId id="989" r:id="rId302"/>
    <p:sldId id="982" r:id="rId303"/>
    <p:sldId id="990" r:id="rId304"/>
    <p:sldId id="961" r:id="rId305"/>
    <p:sldId id="963" r:id="rId306"/>
    <p:sldId id="966" r:id="rId307"/>
    <p:sldId id="967" r:id="rId308"/>
    <p:sldId id="968" r:id="rId309"/>
    <p:sldId id="969" r:id="rId310"/>
    <p:sldId id="970" r:id="rId311"/>
    <p:sldId id="971" r:id="rId312"/>
    <p:sldId id="972" r:id="rId313"/>
    <p:sldId id="974" r:id="rId314"/>
    <p:sldId id="973" r:id="rId315"/>
    <p:sldId id="964" r:id="rId316"/>
    <p:sldId id="965" r:id="rId317"/>
    <p:sldId id="975" r:id="rId318"/>
    <p:sldId id="358" r:id="rId319"/>
    <p:sldId id="537" r:id="rId320"/>
    <p:sldId id="359" r:id="rId321"/>
    <p:sldId id="360" r:id="rId322"/>
    <p:sldId id="584" r:id="rId323"/>
    <p:sldId id="291" r:id="rId324"/>
    <p:sldId id="292" r:id="rId325"/>
    <p:sldId id="293" r:id="rId326"/>
    <p:sldId id="294" r:id="rId327"/>
    <p:sldId id="295" r:id="rId328"/>
    <p:sldId id="296" r:id="rId329"/>
    <p:sldId id="297" r:id="rId330"/>
    <p:sldId id="536" r:id="rId331"/>
    <p:sldId id="298" r:id="rId332"/>
    <p:sldId id="299" r:id="rId333"/>
    <p:sldId id="300" r:id="rId334"/>
    <p:sldId id="706" r:id="rId335"/>
    <p:sldId id="707" r:id="rId336"/>
    <p:sldId id="713" r:id="rId337"/>
    <p:sldId id="714" r:id="rId338"/>
    <p:sldId id="715" r:id="rId339"/>
    <p:sldId id="788" r:id="rId340"/>
    <p:sldId id="716" r:id="rId341"/>
    <p:sldId id="717" r:id="rId342"/>
    <p:sldId id="301" r:id="rId343"/>
    <p:sldId id="302" r:id="rId344"/>
    <p:sldId id="568" r:id="rId345"/>
    <p:sldId id="663" r:id="rId346"/>
    <p:sldId id="664" r:id="rId347"/>
    <p:sldId id="821" r:id="rId348"/>
    <p:sldId id="644" r:id="rId349"/>
    <p:sldId id="645" r:id="rId350"/>
    <p:sldId id="646" r:id="rId351"/>
    <p:sldId id="647" r:id="rId352"/>
    <p:sldId id="988" r:id="rId3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25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32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99" Type="http://schemas.openxmlformats.org/officeDocument/2006/relationships/slide" Target="slides/slide280.xml"/><Relationship Id="rId303" Type="http://schemas.openxmlformats.org/officeDocument/2006/relationships/slide" Target="slides/slide284.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324" Type="http://schemas.openxmlformats.org/officeDocument/2006/relationships/slide" Target="slides/slide305.xml"/><Relationship Id="rId345" Type="http://schemas.openxmlformats.org/officeDocument/2006/relationships/slide" Target="slides/slide326.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226" Type="http://schemas.openxmlformats.org/officeDocument/2006/relationships/slide" Target="slides/slide207.xml"/><Relationship Id="rId247" Type="http://schemas.openxmlformats.org/officeDocument/2006/relationships/slide" Target="slides/slide228.xml"/><Relationship Id="rId107" Type="http://schemas.openxmlformats.org/officeDocument/2006/relationships/slide" Target="slides/slide88.xml"/><Relationship Id="rId268" Type="http://schemas.openxmlformats.org/officeDocument/2006/relationships/slide" Target="slides/slide249.xml"/><Relationship Id="rId289" Type="http://schemas.openxmlformats.org/officeDocument/2006/relationships/slide" Target="slides/slide270.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314" Type="http://schemas.openxmlformats.org/officeDocument/2006/relationships/slide" Target="slides/slide295.xml"/><Relationship Id="rId335" Type="http://schemas.openxmlformats.org/officeDocument/2006/relationships/slide" Target="slides/slide316.xml"/><Relationship Id="rId356"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37" Type="http://schemas.openxmlformats.org/officeDocument/2006/relationships/slide" Target="slides/slide218.xml"/><Relationship Id="rId258" Type="http://schemas.openxmlformats.org/officeDocument/2006/relationships/slide" Target="slides/slide239.xml"/><Relationship Id="rId279" Type="http://schemas.openxmlformats.org/officeDocument/2006/relationships/slide" Target="slides/slide260.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290" Type="http://schemas.openxmlformats.org/officeDocument/2006/relationships/slide" Target="slides/slide271.xml"/><Relationship Id="rId304" Type="http://schemas.openxmlformats.org/officeDocument/2006/relationships/slide" Target="slides/slide285.xml"/><Relationship Id="rId325" Type="http://schemas.openxmlformats.org/officeDocument/2006/relationships/slide" Target="slides/slide306.xml"/><Relationship Id="rId346" Type="http://schemas.openxmlformats.org/officeDocument/2006/relationships/slide" Target="slides/slide327.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248" Type="http://schemas.openxmlformats.org/officeDocument/2006/relationships/slide" Target="slides/slide229.xml"/><Relationship Id="rId269" Type="http://schemas.openxmlformats.org/officeDocument/2006/relationships/slide" Target="slides/slide250.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280" Type="http://schemas.openxmlformats.org/officeDocument/2006/relationships/slide" Target="slides/slide261.xml"/><Relationship Id="rId315" Type="http://schemas.openxmlformats.org/officeDocument/2006/relationships/slide" Target="slides/slide296.xml"/><Relationship Id="rId336" Type="http://schemas.openxmlformats.org/officeDocument/2006/relationships/slide" Target="slides/slide317.xml"/><Relationship Id="rId357" Type="http://schemas.openxmlformats.org/officeDocument/2006/relationships/theme" Target="theme/theme1.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slide" Target="slides/slide198.xml"/><Relationship Id="rId6" Type="http://schemas.openxmlformats.org/officeDocument/2006/relationships/slideMaster" Target="slideMasters/slideMaster6.xml"/><Relationship Id="rId238" Type="http://schemas.openxmlformats.org/officeDocument/2006/relationships/slide" Target="slides/slide219.xml"/><Relationship Id="rId259" Type="http://schemas.openxmlformats.org/officeDocument/2006/relationships/slide" Target="slides/slide240.xml"/><Relationship Id="rId23" Type="http://schemas.openxmlformats.org/officeDocument/2006/relationships/slide" Target="slides/slide4.xml"/><Relationship Id="rId119" Type="http://schemas.openxmlformats.org/officeDocument/2006/relationships/slide" Target="slides/slide100.xml"/><Relationship Id="rId270" Type="http://schemas.openxmlformats.org/officeDocument/2006/relationships/slide" Target="slides/slide251.xml"/><Relationship Id="rId291" Type="http://schemas.openxmlformats.org/officeDocument/2006/relationships/slide" Target="slides/slide272.xml"/><Relationship Id="rId305" Type="http://schemas.openxmlformats.org/officeDocument/2006/relationships/slide" Target="slides/slide286.xml"/><Relationship Id="rId326" Type="http://schemas.openxmlformats.org/officeDocument/2006/relationships/slide" Target="slides/slide307.xml"/><Relationship Id="rId347" Type="http://schemas.openxmlformats.org/officeDocument/2006/relationships/slide" Target="slides/slide328.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slide" Target="slides/slide188.xml"/><Relationship Id="rId228" Type="http://schemas.openxmlformats.org/officeDocument/2006/relationships/slide" Target="slides/slide209.xml"/><Relationship Id="rId249" Type="http://schemas.openxmlformats.org/officeDocument/2006/relationships/slide" Target="slides/slide230.xml"/><Relationship Id="rId13" Type="http://schemas.openxmlformats.org/officeDocument/2006/relationships/slideMaster" Target="slideMasters/slideMaster13.xml"/><Relationship Id="rId109" Type="http://schemas.openxmlformats.org/officeDocument/2006/relationships/slide" Target="slides/slide90.xml"/><Relationship Id="rId260" Type="http://schemas.openxmlformats.org/officeDocument/2006/relationships/slide" Target="slides/slide241.xml"/><Relationship Id="rId281" Type="http://schemas.openxmlformats.org/officeDocument/2006/relationships/slide" Target="slides/slide262.xml"/><Relationship Id="rId316" Type="http://schemas.openxmlformats.org/officeDocument/2006/relationships/slide" Target="slides/slide297.xml"/><Relationship Id="rId337" Type="http://schemas.openxmlformats.org/officeDocument/2006/relationships/slide" Target="slides/slide318.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358" Type="http://schemas.openxmlformats.org/officeDocument/2006/relationships/tableStyles" Target="tableStyles.xml"/><Relationship Id="rId7" Type="http://schemas.openxmlformats.org/officeDocument/2006/relationships/slideMaster" Target="slideMasters/slideMaster7.xml"/><Relationship Id="rId162" Type="http://schemas.openxmlformats.org/officeDocument/2006/relationships/slide" Target="slides/slide143.xml"/><Relationship Id="rId183" Type="http://schemas.openxmlformats.org/officeDocument/2006/relationships/slide" Target="slides/slide164.xml"/><Relationship Id="rId218" Type="http://schemas.openxmlformats.org/officeDocument/2006/relationships/slide" Target="slides/slide199.xml"/><Relationship Id="rId239" Type="http://schemas.openxmlformats.org/officeDocument/2006/relationships/slide" Target="slides/slide220.xml"/><Relationship Id="rId250" Type="http://schemas.openxmlformats.org/officeDocument/2006/relationships/slide" Target="slides/slide231.xml"/><Relationship Id="rId271" Type="http://schemas.openxmlformats.org/officeDocument/2006/relationships/slide" Target="slides/slide252.xml"/><Relationship Id="rId292" Type="http://schemas.openxmlformats.org/officeDocument/2006/relationships/slide" Target="slides/slide273.xml"/><Relationship Id="rId306" Type="http://schemas.openxmlformats.org/officeDocument/2006/relationships/slide" Target="slides/slide287.xml"/><Relationship Id="rId24" Type="http://schemas.openxmlformats.org/officeDocument/2006/relationships/slide" Target="slides/slide5.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31" Type="http://schemas.openxmlformats.org/officeDocument/2006/relationships/slide" Target="slides/slide112.xml"/><Relationship Id="rId327" Type="http://schemas.openxmlformats.org/officeDocument/2006/relationships/slide" Target="slides/slide308.xml"/><Relationship Id="rId348" Type="http://schemas.openxmlformats.org/officeDocument/2006/relationships/slide" Target="slides/slide329.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208" Type="http://schemas.openxmlformats.org/officeDocument/2006/relationships/slide" Target="slides/slide189.xml"/><Relationship Id="rId229" Type="http://schemas.openxmlformats.org/officeDocument/2006/relationships/slide" Target="slides/slide210.xml"/><Relationship Id="rId240" Type="http://schemas.openxmlformats.org/officeDocument/2006/relationships/slide" Target="slides/slide221.xml"/><Relationship Id="rId261" Type="http://schemas.openxmlformats.org/officeDocument/2006/relationships/slide" Target="slides/slide242.xml"/><Relationship Id="rId14" Type="http://schemas.openxmlformats.org/officeDocument/2006/relationships/slideMaster" Target="slideMasters/slideMaster14.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282" Type="http://schemas.openxmlformats.org/officeDocument/2006/relationships/slide" Target="slides/slide263.xml"/><Relationship Id="rId317" Type="http://schemas.openxmlformats.org/officeDocument/2006/relationships/slide" Target="slides/slide298.xml"/><Relationship Id="rId338" Type="http://schemas.openxmlformats.org/officeDocument/2006/relationships/slide" Target="slides/slide319.xml"/><Relationship Id="rId8" Type="http://schemas.openxmlformats.org/officeDocument/2006/relationships/slideMaster" Target="slideMasters/slideMaster8.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219" Type="http://schemas.openxmlformats.org/officeDocument/2006/relationships/slide" Target="slides/slide200.xml"/><Relationship Id="rId230" Type="http://schemas.openxmlformats.org/officeDocument/2006/relationships/slide" Target="slides/slide211.xml"/><Relationship Id="rId251" Type="http://schemas.openxmlformats.org/officeDocument/2006/relationships/slide" Target="slides/slide232.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72" Type="http://schemas.openxmlformats.org/officeDocument/2006/relationships/slide" Target="slides/slide253.xml"/><Relationship Id="rId293" Type="http://schemas.openxmlformats.org/officeDocument/2006/relationships/slide" Target="slides/slide274.xml"/><Relationship Id="rId307" Type="http://schemas.openxmlformats.org/officeDocument/2006/relationships/slide" Target="slides/slide288.xml"/><Relationship Id="rId328" Type="http://schemas.openxmlformats.org/officeDocument/2006/relationships/slide" Target="slides/slide309.xml"/><Relationship Id="rId349" Type="http://schemas.openxmlformats.org/officeDocument/2006/relationships/slide" Target="slides/slide330.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220" Type="http://schemas.openxmlformats.org/officeDocument/2006/relationships/slide" Target="slides/slide201.xml"/><Relationship Id="rId225" Type="http://schemas.openxmlformats.org/officeDocument/2006/relationships/slide" Target="slides/slide206.xml"/><Relationship Id="rId241" Type="http://schemas.openxmlformats.org/officeDocument/2006/relationships/slide" Target="slides/slide222.xml"/><Relationship Id="rId246" Type="http://schemas.openxmlformats.org/officeDocument/2006/relationships/slide" Target="slides/slide227.xml"/><Relationship Id="rId267" Type="http://schemas.openxmlformats.org/officeDocument/2006/relationships/slide" Target="slides/slide248.xml"/><Relationship Id="rId288" Type="http://schemas.openxmlformats.org/officeDocument/2006/relationships/slide" Target="slides/slide269.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262" Type="http://schemas.openxmlformats.org/officeDocument/2006/relationships/slide" Target="slides/slide243.xml"/><Relationship Id="rId283" Type="http://schemas.openxmlformats.org/officeDocument/2006/relationships/slide" Target="slides/slide264.xml"/><Relationship Id="rId313" Type="http://schemas.openxmlformats.org/officeDocument/2006/relationships/slide" Target="slides/slide294.xml"/><Relationship Id="rId318" Type="http://schemas.openxmlformats.org/officeDocument/2006/relationships/slide" Target="slides/slide299.xml"/><Relationship Id="rId339" Type="http://schemas.openxmlformats.org/officeDocument/2006/relationships/slide" Target="slides/slide320.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334" Type="http://schemas.openxmlformats.org/officeDocument/2006/relationships/slide" Target="slides/slide315.xml"/><Relationship Id="rId350" Type="http://schemas.openxmlformats.org/officeDocument/2006/relationships/slide" Target="slides/slide331.xml"/><Relationship Id="rId35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slide" Target="slides/slide196.xml"/><Relationship Id="rId236" Type="http://schemas.openxmlformats.org/officeDocument/2006/relationships/slide" Target="slides/slide217.xml"/><Relationship Id="rId257" Type="http://schemas.openxmlformats.org/officeDocument/2006/relationships/slide" Target="slides/slide238.xml"/><Relationship Id="rId278" Type="http://schemas.openxmlformats.org/officeDocument/2006/relationships/slide" Target="slides/slide259.xml"/><Relationship Id="rId26" Type="http://schemas.openxmlformats.org/officeDocument/2006/relationships/slide" Target="slides/slide7.xml"/><Relationship Id="rId231" Type="http://schemas.openxmlformats.org/officeDocument/2006/relationships/slide" Target="slides/slide212.xml"/><Relationship Id="rId252" Type="http://schemas.openxmlformats.org/officeDocument/2006/relationships/slide" Target="slides/slide233.xml"/><Relationship Id="rId273" Type="http://schemas.openxmlformats.org/officeDocument/2006/relationships/slide" Target="slides/slide254.xml"/><Relationship Id="rId294" Type="http://schemas.openxmlformats.org/officeDocument/2006/relationships/slide" Target="slides/slide275.xml"/><Relationship Id="rId308" Type="http://schemas.openxmlformats.org/officeDocument/2006/relationships/slide" Target="slides/slide289.xml"/><Relationship Id="rId329" Type="http://schemas.openxmlformats.org/officeDocument/2006/relationships/slide" Target="slides/slide310.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340" Type="http://schemas.openxmlformats.org/officeDocument/2006/relationships/slide" Target="slides/slide321.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 Id="rId221" Type="http://schemas.openxmlformats.org/officeDocument/2006/relationships/slide" Target="slides/slide202.xml"/><Relationship Id="rId242" Type="http://schemas.openxmlformats.org/officeDocument/2006/relationships/slide" Target="slides/slide223.xml"/><Relationship Id="rId263" Type="http://schemas.openxmlformats.org/officeDocument/2006/relationships/slide" Target="slides/slide244.xml"/><Relationship Id="rId284" Type="http://schemas.openxmlformats.org/officeDocument/2006/relationships/slide" Target="slides/slide265.xml"/><Relationship Id="rId319" Type="http://schemas.openxmlformats.org/officeDocument/2006/relationships/slide" Target="slides/slide300.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330" Type="http://schemas.openxmlformats.org/officeDocument/2006/relationships/slide" Target="slides/slide311.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351" Type="http://schemas.openxmlformats.org/officeDocument/2006/relationships/slide" Target="slides/slide332.xml"/><Relationship Id="rId211" Type="http://schemas.openxmlformats.org/officeDocument/2006/relationships/slide" Target="slides/slide192.xml"/><Relationship Id="rId232" Type="http://schemas.openxmlformats.org/officeDocument/2006/relationships/slide" Target="slides/slide213.xml"/><Relationship Id="rId253" Type="http://schemas.openxmlformats.org/officeDocument/2006/relationships/slide" Target="slides/slide234.xml"/><Relationship Id="rId274" Type="http://schemas.openxmlformats.org/officeDocument/2006/relationships/slide" Target="slides/slide255.xml"/><Relationship Id="rId295" Type="http://schemas.openxmlformats.org/officeDocument/2006/relationships/slide" Target="slides/slide276.xml"/><Relationship Id="rId309" Type="http://schemas.openxmlformats.org/officeDocument/2006/relationships/slide" Target="slides/slide290.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320" Type="http://schemas.openxmlformats.org/officeDocument/2006/relationships/slide" Target="slides/slide301.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341" Type="http://schemas.openxmlformats.org/officeDocument/2006/relationships/slide" Target="slides/slide322.xml"/><Relationship Id="rId201" Type="http://schemas.openxmlformats.org/officeDocument/2006/relationships/slide" Target="slides/slide182.xml"/><Relationship Id="rId222" Type="http://schemas.openxmlformats.org/officeDocument/2006/relationships/slide" Target="slides/slide203.xml"/><Relationship Id="rId243" Type="http://schemas.openxmlformats.org/officeDocument/2006/relationships/slide" Target="slides/slide224.xml"/><Relationship Id="rId264" Type="http://schemas.openxmlformats.org/officeDocument/2006/relationships/slide" Target="slides/slide245.xml"/><Relationship Id="rId285" Type="http://schemas.openxmlformats.org/officeDocument/2006/relationships/slide" Target="slides/slide266.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310" Type="http://schemas.openxmlformats.org/officeDocument/2006/relationships/slide" Target="slides/slide291.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331" Type="http://schemas.openxmlformats.org/officeDocument/2006/relationships/slide" Target="slides/slide312.xml"/><Relationship Id="rId352" Type="http://schemas.openxmlformats.org/officeDocument/2006/relationships/slide" Target="slides/slide333.xml"/><Relationship Id="rId1" Type="http://schemas.openxmlformats.org/officeDocument/2006/relationships/slideMaster" Target="slideMasters/slideMaster1.xml"/><Relationship Id="rId212" Type="http://schemas.openxmlformats.org/officeDocument/2006/relationships/slide" Target="slides/slide193.xml"/><Relationship Id="rId233" Type="http://schemas.openxmlformats.org/officeDocument/2006/relationships/slide" Target="slides/slide214.xml"/><Relationship Id="rId254" Type="http://schemas.openxmlformats.org/officeDocument/2006/relationships/slide" Target="slides/slide235.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275" Type="http://schemas.openxmlformats.org/officeDocument/2006/relationships/slide" Target="slides/slide256.xml"/><Relationship Id="rId296" Type="http://schemas.openxmlformats.org/officeDocument/2006/relationships/slide" Target="slides/slide277.xml"/><Relationship Id="rId300" Type="http://schemas.openxmlformats.org/officeDocument/2006/relationships/slide" Target="slides/slide281.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321" Type="http://schemas.openxmlformats.org/officeDocument/2006/relationships/slide" Target="slides/slide302.xml"/><Relationship Id="rId342" Type="http://schemas.openxmlformats.org/officeDocument/2006/relationships/slide" Target="slides/slide323.xml"/><Relationship Id="rId202" Type="http://schemas.openxmlformats.org/officeDocument/2006/relationships/slide" Target="slides/slide183.xml"/><Relationship Id="rId223" Type="http://schemas.openxmlformats.org/officeDocument/2006/relationships/slide" Target="slides/slide204.xml"/><Relationship Id="rId244" Type="http://schemas.openxmlformats.org/officeDocument/2006/relationships/slide" Target="slides/slide225.xml"/><Relationship Id="rId18" Type="http://schemas.openxmlformats.org/officeDocument/2006/relationships/slideMaster" Target="slideMasters/slideMaster18.xml"/><Relationship Id="rId39" Type="http://schemas.openxmlformats.org/officeDocument/2006/relationships/slide" Target="slides/slide20.xml"/><Relationship Id="rId265" Type="http://schemas.openxmlformats.org/officeDocument/2006/relationships/slide" Target="slides/slide246.xml"/><Relationship Id="rId286" Type="http://schemas.openxmlformats.org/officeDocument/2006/relationships/slide" Target="slides/slide267.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311" Type="http://schemas.openxmlformats.org/officeDocument/2006/relationships/slide" Target="slides/slide292.xml"/><Relationship Id="rId332" Type="http://schemas.openxmlformats.org/officeDocument/2006/relationships/slide" Target="slides/slide313.xml"/><Relationship Id="rId353" Type="http://schemas.openxmlformats.org/officeDocument/2006/relationships/slide" Target="slides/slide334.xml"/><Relationship Id="rId71" Type="http://schemas.openxmlformats.org/officeDocument/2006/relationships/slide" Target="slides/slide52.xml"/><Relationship Id="rId92" Type="http://schemas.openxmlformats.org/officeDocument/2006/relationships/slide" Target="slides/slide73.xml"/><Relationship Id="rId213" Type="http://schemas.openxmlformats.org/officeDocument/2006/relationships/slide" Target="slides/slide194.xml"/><Relationship Id="rId234" Type="http://schemas.openxmlformats.org/officeDocument/2006/relationships/slide" Target="slides/slide215.xml"/><Relationship Id="rId2" Type="http://schemas.openxmlformats.org/officeDocument/2006/relationships/slideMaster" Target="slideMasters/slideMaster2.xml"/><Relationship Id="rId29" Type="http://schemas.openxmlformats.org/officeDocument/2006/relationships/slide" Target="slides/slide10.xml"/><Relationship Id="rId255" Type="http://schemas.openxmlformats.org/officeDocument/2006/relationships/slide" Target="slides/slide236.xml"/><Relationship Id="rId276" Type="http://schemas.openxmlformats.org/officeDocument/2006/relationships/slide" Target="slides/slide257.xml"/><Relationship Id="rId297" Type="http://schemas.openxmlformats.org/officeDocument/2006/relationships/slide" Target="slides/slide278.xml"/><Relationship Id="rId40" Type="http://schemas.openxmlformats.org/officeDocument/2006/relationships/slide" Target="slides/slide21.xml"/><Relationship Id="rId115" Type="http://schemas.openxmlformats.org/officeDocument/2006/relationships/slide" Target="slides/slide96.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301" Type="http://schemas.openxmlformats.org/officeDocument/2006/relationships/slide" Target="slides/slide282.xml"/><Relationship Id="rId322" Type="http://schemas.openxmlformats.org/officeDocument/2006/relationships/slide" Target="slides/slide303.xml"/><Relationship Id="rId343" Type="http://schemas.openxmlformats.org/officeDocument/2006/relationships/slide" Target="slides/slide324.xml"/><Relationship Id="rId61" Type="http://schemas.openxmlformats.org/officeDocument/2006/relationships/slide" Target="slides/slide42.xml"/><Relationship Id="rId82" Type="http://schemas.openxmlformats.org/officeDocument/2006/relationships/slide" Target="slides/slide63.xml"/><Relationship Id="rId199" Type="http://schemas.openxmlformats.org/officeDocument/2006/relationships/slide" Target="slides/slide180.xml"/><Relationship Id="rId203" Type="http://schemas.openxmlformats.org/officeDocument/2006/relationships/slide" Target="slides/slide184.xml"/><Relationship Id="rId19" Type="http://schemas.openxmlformats.org/officeDocument/2006/relationships/slideMaster" Target="slideMasters/slideMaster19.xml"/><Relationship Id="rId224" Type="http://schemas.openxmlformats.org/officeDocument/2006/relationships/slide" Target="slides/slide205.xml"/><Relationship Id="rId245" Type="http://schemas.openxmlformats.org/officeDocument/2006/relationships/slide" Target="slides/slide226.xml"/><Relationship Id="rId266" Type="http://schemas.openxmlformats.org/officeDocument/2006/relationships/slide" Target="slides/slide247.xml"/><Relationship Id="rId287" Type="http://schemas.openxmlformats.org/officeDocument/2006/relationships/slide" Target="slides/slide268.xml"/><Relationship Id="rId30" Type="http://schemas.openxmlformats.org/officeDocument/2006/relationships/slide" Target="slides/slide1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312" Type="http://schemas.openxmlformats.org/officeDocument/2006/relationships/slide" Target="slides/slide293.xml"/><Relationship Id="rId333" Type="http://schemas.openxmlformats.org/officeDocument/2006/relationships/slide" Target="slides/slide314.xml"/><Relationship Id="rId354" Type="http://schemas.openxmlformats.org/officeDocument/2006/relationships/notesMaster" Target="notesMasters/notesMaster1.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189" Type="http://schemas.openxmlformats.org/officeDocument/2006/relationships/slide" Target="slides/slide170.xml"/><Relationship Id="rId3" Type="http://schemas.openxmlformats.org/officeDocument/2006/relationships/slideMaster" Target="slideMasters/slideMaster3.xml"/><Relationship Id="rId214" Type="http://schemas.openxmlformats.org/officeDocument/2006/relationships/slide" Target="slides/slide195.xml"/><Relationship Id="rId235" Type="http://schemas.openxmlformats.org/officeDocument/2006/relationships/slide" Target="slides/slide216.xml"/><Relationship Id="rId256" Type="http://schemas.openxmlformats.org/officeDocument/2006/relationships/slide" Target="slides/slide237.xml"/><Relationship Id="rId277" Type="http://schemas.openxmlformats.org/officeDocument/2006/relationships/slide" Target="slides/slide258.xml"/><Relationship Id="rId298" Type="http://schemas.openxmlformats.org/officeDocument/2006/relationships/slide" Target="slides/slide279.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302" Type="http://schemas.openxmlformats.org/officeDocument/2006/relationships/slide" Target="slides/slide283.xml"/><Relationship Id="rId323" Type="http://schemas.openxmlformats.org/officeDocument/2006/relationships/slide" Target="slides/slide304.xml"/><Relationship Id="rId344" Type="http://schemas.openxmlformats.org/officeDocument/2006/relationships/slide" Target="slides/slide325.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179" Type="http://schemas.openxmlformats.org/officeDocument/2006/relationships/slide" Target="slides/slide1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3.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image" Target="../media/image115.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7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70BEB-2F27-47DE-802C-73A6627197D6}" type="slidenum">
              <a:rPr lang="en-US" altLang="en-US">
                <a:solidFill>
                  <a:prstClr val="black"/>
                </a:solidFill>
              </a:rPr>
              <a:pPr/>
              <a:t>63</a:t>
            </a:fld>
            <a:endParaRPr lang="en-US" altLang="en-US">
              <a:solidFill>
                <a:prstClr val="black"/>
              </a:solidFill>
            </a:endParaRPr>
          </a:p>
        </p:txBody>
      </p:sp>
      <p:sp>
        <p:nvSpPr>
          <p:cNvPr id="2130946" name="Rectangle 2"/>
          <p:cNvSpPr>
            <a:spLocks noGrp="1" noRot="1" noChangeAspect="1" noChangeArrowheads="1" noTextEdit="1"/>
          </p:cNvSpPr>
          <p:nvPr>
            <p:ph type="sldImg"/>
          </p:nvPr>
        </p:nvSpPr>
        <p:spPr>
          <a:ln/>
        </p:spPr>
      </p:sp>
      <p:sp>
        <p:nvSpPr>
          <p:cNvPr id="213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45AF9-F515-4AB7-A88D-AE7302A32728}" type="slidenum">
              <a:rPr lang="en-US" altLang="en-US"/>
              <a:pPr/>
              <a:t>309</a:t>
            </a:fld>
            <a:endParaRPr lang="en-US" altLang="en-US"/>
          </a:p>
        </p:txBody>
      </p:sp>
      <p:sp>
        <p:nvSpPr>
          <p:cNvPr id="46082" name="Rectangle 2"/>
          <p:cNvSpPr>
            <a:spLocks noGrp="1" noRot="1" noChangeAspect="1" noChangeArrowheads="1" noTextEdit="1"/>
          </p:cNvSpPr>
          <p:nvPr>
            <p:ph type="sldImg"/>
          </p:nvPr>
        </p:nvSpPr>
        <p:spPr>
          <a:xfrm>
            <a:off x="1144588" y="685800"/>
            <a:ext cx="4572000" cy="3429000"/>
          </a:xfrm>
          <a:ln/>
        </p:spPr>
      </p:sp>
      <p:sp>
        <p:nvSpPr>
          <p:cNvPr id="46083" name="Rectangle 3"/>
          <p:cNvSpPr>
            <a:spLocks noGrp="1" noChangeArrowheads="1"/>
          </p:cNvSpPr>
          <p:nvPr>
            <p:ph type="body" idx="1"/>
          </p:nvPr>
        </p:nvSpPr>
        <p:spPr/>
        <p:txBody>
          <a:bodyPr/>
          <a:lstStyle/>
          <a:p>
            <a:r>
              <a:rPr lang="en-US" altLang="en-US"/>
              <a:t>The non-rotating “plate goniometer” (left) was developed last year.  A new incarnation for taking rotation-camera data is now being developed (right).  Either of these devices will accept most any crystallization tray that can be rotated 90 degrees to gravity and probe arbitrary points in each crystallization drop with a 50 um x-ray beam.  Installing a plate goniometer takes ~30 minutes and the location ~300 mm downbeam from the “normal” protein crystallography sample mounting point makes this technology transferable to most any beamline.</a:t>
            </a:r>
          </a:p>
          <a:p>
            <a:endParaRPr lang="en-US" altLang="en-US"/>
          </a:p>
          <a:p>
            <a:r>
              <a:rPr lang="en-US" altLang="en-US"/>
              <a:t>Current status is that a 95% complete data set has been collected from a 50 um lysozyme crystal at room temperature, and trials are now underway to collect data sets from “real” crystals.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80DB9-5313-45B4-BCBF-7AD3C021784E}" type="slidenum">
              <a:rPr lang="en-US" altLang="en-US"/>
              <a:pPr/>
              <a:t>310</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non-rotating tray goniometer stage installed in ALS 8.3.1.  Note that the “normal” cryo-pin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62D905-C1D9-4520-9E71-9AC60F700766}" type="slidenum">
              <a:rPr lang="en-US" altLang="en-US"/>
              <a:pPr/>
              <a:t>315</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7EB603A-46E8-458D-92B9-A98AD5716B3D}" type="slidenum">
              <a:rPr lang="en-US" altLang="en-US" smtClean="0">
                <a:solidFill>
                  <a:prstClr val="black"/>
                </a:solidFill>
              </a:rPr>
              <a:pPr eaLnBrk="1" hangingPunct="1">
                <a:defRPr/>
              </a:pPr>
              <a:t>334</a:t>
            </a:fld>
            <a:endParaRPr lang="en-US" altLang="en-US" smtClean="0">
              <a:solidFill>
                <a:prstClr val="black"/>
              </a:solidFill>
            </a:endParaRPr>
          </a:p>
        </p:txBody>
      </p:sp>
      <p:sp>
        <p:nvSpPr>
          <p:cNvPr id="111619" name="Slide Image Placeholder 1"/>
          <p:cNvSpPr>
            <a:spLocks noGrp="1" noRot="1" noChangeAspect="1" noTextEdit="1"/>
          </p:cNvSpPr>
          <p:nvPr>
            <p:ph type="sldImg"/>
          </p:nvPr>
        </p:nvSpPr>
        <p:spPr>
          <a:ln/>
        </p:spPr>
      </p:sp>
      <p:sp>
        <p:nvSpPr>
          <p:cNvPr id="111620"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162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8CB84A2-7E1B-451E-AD76-CC95F7B72CA7}" type="slidenum">
              <a:rPr lang="en-US" altLang="en-US" baseline="-25000">
                <a:solidFill>
                  <a:prstClr val="black"/>
                </a:solidFill>
                <a:ea typeface="ＭＳ Ｐゴシック" pitchFamily="34" charset="-128"/>
                <a:cs typeface="Arial" pitchFamily="34" charset="0"/>
              </a:rPr>
              <a:pPr algn="r">
                <a:spcBef>
                  <a:spcPct val="0"/>
                </a:spcBef>
              </a:pPr>
              <a:t>334</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85DCCA37-29D7-4C3E-B607-8105DB685ACC}" type="slidenum">
              <a:rPr lang="en-US"/>
              <a:pPr>
                <a:defRPr/>
              </a:pPr>
              <a:t>‹#›</a:t>
            </a:fld>
            <a:endParaRPr lang="en-US"/>
          </a:p>
        </p:txBody>
      </p:sp>
    </p:spTree>
    <p:extLst>
      <p:ext uri="{BB962C8B-B14F-4D97-AF65-F5344CB8AC3E}">
        <p14:creationId xmlns:p14="http://schemas.microsoft.com/office/powerpoint/2010/main" val="38469790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9690A4A5-6661-4888-B227-3F4509BC74DC}" type="slidenum">
              <a:rPr lang="en-US"/>
              <a:pPr>
                <a:defRPr/>
              </a:pPr>
              <a:t>‹#›</a:t>
            </a:fld>
            <a:endParaRPr lang="en-US"/>
          </a:p>
        </p:txBody>
      </p:sp>
    </p:spTree>
    <p:extLst>
      <p:ext uri="{BB962C8B-B14F-4D97-AF65-F5344CB8AC3E}">
        <p14:creationId xmlns:p14="http://schemas.microsoft.com/office/powerpoint/2010/main" val="4138062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26EC5A-BDB6-4A39-B2AA-7B68AC842B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706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E9ECD-53B9-4D4E-8185-8A83CCB66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55391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E68C13-6EC6-4337-80E1-C996335F50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7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DA1FF1-FF2A-4D67-8F4D-3768106D66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994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CD5430-D48F-4880-91B9-CE80DC3893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9742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4E502C-AF76-48A7-964D-5201083394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71014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0D1CB2-A06E-4EB3-92AF-D9747124F8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361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D5C48C-BCE4-4842-9EAF-E7E467E10A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933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DFAFA2-9171-4724-86DE-B3C583E3D3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24087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DA803B-A40D-4EA0-933B-D2E0012E53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82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FBC32A-A832-4BB7-AD78-0F5584D954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0850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45A5B7-84D9-4D05-9F8D-8BFEB48622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3524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673EB4-8DF7-4135-8259-3CE809FB1D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80145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C0D63F-16CF-43DD-A6FB-98FE44ADEC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7395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B0A697-CBE7-4A07-9F15-7A683778D7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6114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0056A8D-15F2-46C9-B194-41A4CD11E2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6899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2B9A29B-D429-4331-B9BF-CDD51AEEDD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8890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B1872DC-4F02-44F3-A618-8E3BC5C028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8317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EC9354-A48B-496F-A0D6-1861F3146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56052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1F96EF-9743-4088-9646-6FB14B389B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0027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140F1E-12DE-4BD0-9B61-E752B48D846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41039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C863DA-1A67-4B9F-A377-54B926A9CB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69535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E44E611-CD9A-4636-840B-4E00241EC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03209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4C47E8A-5729-4BB0-B19E-CD8DE0AD1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7032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7761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7845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5599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2986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9872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13767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3363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48099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4580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7184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39753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780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8670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733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pPr>
                <a:defRPr/>
              </a:pPr>
              <a:t>‹#›</a:t>
            </a:fld>
            <a:endParaRPr lang="en-US"/>
          </a:p>
        </p:txBody>
      </p:sp>
    </p:spTree>
    <p:extLst>
      <p:ext uri="{BB962C8B-B14F-4D97-AF65-F5344CB8AC3E}">
        <p14:creationId xmlns:p14="http://schemas.microsoft.com/office/powerpoint/2010/main" val="41249415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84539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7448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32904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76094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00364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9634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0248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84994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7138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538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pPr/>
              <a:t>‹#›</a:t>
            </a:fld>
            <a:endParaRPr lang="en-US" altLang="en-US"/>
          </a:p>
        </p:txBody>
      </p:sp>
    </p:spTree>
    <p:extLst>
      <p:ext uri="{BB962C8B-B14F-4D97-AF65-F5344CB8AC3E}">
        <p14:creationId xmlns:p14="http://schemas.microsoft.com/office/powerpoint/2010/main" val="485457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370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2322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86879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39010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6853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9078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4046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542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627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76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pPr/>
              <a:t>‹#›</a:t>
            </a:fld>
            <a:endParaRPr lang="en-US" altLang="en-US"/>
          </a:p>
        </p:txBody>
      </p:sp>
    </p:spTree>
    <p:extLst>
      <p:ext uri="{BB962C8B-B14F-4D97-AF65-F5344CB8AC3E}">
        <p14:creationId xmlns:p14="http://schemas.microsoft.com/office/powerpoint/2010/main" val="41288401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7206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9823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0846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5837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1244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239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6486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38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pPr/>
              <a:t>‹#›</a:t>
            </a:fld>
            <a:endParaRPr lang="en-US" altLang="en-US"/>
          </a:p>
        </p:txBody>
      </p:sp>
    </p:spTree>
    <p:extLst>
      <p:ext uri="{BB962C8B-B14F-4D97-AF65-F5344CB8AC3E}">
        <p14:creationId xmlns:p14="http://schemas.microsoft.com/office/powerpoint/2010/main" val="15541347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pPr/>
              <a:t>‹#›</a:t>
            </a:fld>
            <a:endParaRPr lang="en-US" altLang="en-US"/>
          </a:p>
        </p:txBody>
      </p:sp>
    </p:spTree>
    <p:extLst>
      <p:ext uri="{BB962C8B-B14F-4D97-AF65-F5344CB8AC3E}">
        <p14:creationId xmlns:p14="http://schemas.microsoft.com/office/powerpoint/2010/main" val="16275640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83751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3D2BC0-C63B-4FFB-AD72-8EB2189922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454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E1962-AAF6-435A-9951-D8C34B2DF8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62402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7AE6A4-3D3E-4EF6-841C-D29B297CB3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19943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B8FF1C-E1EF-4D33-9457-99CD6B56F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4294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DA49435-E53B-41E6-86C9-F3FE61F10E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5466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9E5ED34-BB7A-4E14-BD1E-F95F454EF3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1006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7258D97-3070-461B-9030-FE396DD165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8964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E99BF27-4761-4739-93CC-32ED20A4AC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213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5F38A2-F9F0-4547-9F85-2D81891558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996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pPr/>
              <a:t>‹#›</a:t>
            </a:fld>
            <a:endParaRPr lang="en-US" altLang="en-US"/>
          </a:p>
        </p:txBody>
      </p:sp>
    </p:spTree>
    <p:extLst>
      <p:ext uri="{BB962C8B-B14F-4D97-AF65-F5344CB8AC3E}">
        <p14:creationId xmlns:p14="http://schemas.microsoft.com/office/powerpoint/2010/main" val="38071846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88BAFD-6549-48E2-B2C1-72717119A1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5021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AD9561-ACC6-41EF-9435-5FACC38DF8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32784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78408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2809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650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09876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9644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19982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76546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00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pPr/>
              <a:t>‹#›</a:t>
            </a:fld>
            <a:endParaRPr lang="en-US" altLang="en-US"/>
          </a:p>
        </p:txBody>
      </p:sp>
    </p:spTree>
    <p:extLst>
      <p:ext uri="{BB962C8B-B14F-4D97-AF65-F5344CB8AC3E}">
        <p14:creationId xmlns:p14="http://schemas.microsoft.com/office/powerpoint/2010/main" val="11690400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77165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07506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61735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3244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4364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pPr/>
              <a:t>‹#›</a:t>
            </a:fld>
            <a:endParaRPr lang="en-US" altLang="en-US"/>
          </a:p>
        </p:txBody>
      </p:sp>
    </p:spTree>
    <p:extLst>
      <p:ext uri="{BB962C8B-B14F-4D97-AF65-F5344CB8AC3E}">
        <p14:creationId xmlns:p14="http://schemas.microsoft.com/office/powerpoint/2010/main" val="40737903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37167078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915FE8-AFA2-4131-94E1-A97529F13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78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pPr/>
              <a:t>‹#›</a:t>
            </a:fld>
            <a:endParaRPr lang="en-US" altLang="en-US"/>
          </a:p>
        </p:txBody>
      </p:sp>
    </p:spTree>
    <p:extLst>
      <p:ext uri="{BB962C8B-B14F-4D97-AF65-F5344CB8AC3E}">
        <p14:creationId xmlns:p14="http://schemas.microsoft.com/office/powerpoint/2010/main" val="9032720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40C6B-7FBD-42D0-B574-A5DB31EEC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1019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78F09B-DE53-445F-A787-ADEA1C7D4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548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F48AC-F6BE-4F6C-8447-5A0D48DF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4506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48E337-BFDC-4B43-AAD7-65F43D02A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684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1C57AB-C339-4643-B3D5-55E946EF92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7675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0A21E1-F59B-4A2A-9852-0C1E56CB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01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28A92C-4EBD-4209-B460-0BADED0A82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130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6A76D3-B569-491E-9E7E-865C058FDD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0162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BF7DF-C5AD-4C7E-846B-C8157F5C7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1881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0313-3E61-4F8B-915D-A83B18B9AF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pPr/>
              <a:t>‹#›</a:t>
            </a:fld>
            <a:endParaRPr lang="en-US" altLang="en-US"/>
          </a:p>
        </p:txBody>
      </p:sp>
    </p:spTree>
    <p:extLst>
      <p:ext uri="{BB962C8B-B14F-4D97-AF65-F5344CB8AC3E}">
        <p14:creationId xmlns:p14="http://schemas.microsoft.com/office/powerpoint/2010/main" val="239055447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A6659-A718-4732-BB20-CAC1BA613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1572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CA724F-ECA1-4673-87BC-F7B256690628}" type="slidenum">
              <a:rPr lang="en-US"/>
              <a:pPr>
                <a:defRPr/>
              </a:pPr>
              <a:t>‹#›</a:t>
            </a:fld>
            <a:endParaRPr lang="en-US"/>
          </a:p>
        </p:txBody>
      </p:sp>
    </p:spTree>
    <p:extLst>
      <p:ext uri="{BB962C8B-B14F-4D97-AF65-F5344CB8AC3E}">
        <p14:creationId xmlns:p14="http://schemas.microsoft.com/office/powerpoint/2010/main" val="383648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3472DA-C5D3-4072-A2AB-DD19CD7BDDB4}" type="slidenum">
              <a:rPr lang="en-US"/>
              <a:pPr>
                <a:defRPr/>
              </a:pPr>
              <a:t>‹#›</a:t>
            </a:fld>
            <a:endParaRPr lang="en-US"/>
          </a:p>
        </p:txBody>
      </p:sp>
    </p:spTree>
    <p:extLst>
      <p:ext uri="{BB962C8B-B14F-4D97-AF65-F5344CB8AC3E}">
        <p14:creationId xmlns:p14="http://schemas.microsoft.com/office/powerpoint/2010/main" val="14608489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F241B-A577-44FF-A8E3-5673F0A359D5}" type="slidenum">
              <a:rPr lang="en-US"/>
              <a:pPr>
                <a:defRPr/>
              </a:pPr>
              <a:t>‹#›</a:t>
            </a:fld>
            <a:endParaRPr lang="en-US"/>
          </a:p>
        </p:txBody>
      </p:sp>
    </p:spTree>
    <p:extLst>
      <p:ext uri="{BB962C8B-B14F-4D97-AF65-F5344CB8AC3E}">
        <p14:creationId xmlns:p14="http://schemas.microsoft.com/office/powerpoint/2010/main" val="35358533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21247-8C7A-4C4C-AD6E-CB0BF13AF413}" type="slidenum">
              <a:rPr lang="en-US"/>
              <a:pPr>
                <a:defRPr/>
              </a:pPr>
              <a:t>‹#›</a:t>
            </a:fld>
            <a:endParaRPr lang="en-US"/>
          </a:p>
        </p:txBody>
      </p:sp>
    </p:spTree>
    <p:extLst>
      <p:ext uri="{BB962C8B-B14F-4D97-AF65-F5344CB8AC3E}">
        <p14:creationId xmlns:p14="http://schemas.microsoft.com/office/powerpoint/2010/main" val="10151026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83CB76-DEC2-4DBB-8FEF-26DC30214C30}" type="slidenum">
              <a:rPr lang="en-US"/>
              <a:pPr>
                <a:defRPr/>
              </a:pPr>
              <a:t>‹#›</a:t>
            </a:fld>
            <a:endParaRPr lang="en-US"/>
          </a:p>
        </p:txBody>
      </p:sp>
    </p:spTree>
    <p:extLst>
      <p:ext uri="{BB962C8B-B14F-4D97-AF65-F5344CB8AC3E}">
        <p14:creationId xmlns:p14="http://schemas.microsoft.com/office/powerpoint/2010/main" val="36861504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C5DD8B-42C8-4B3B-BD48-1789C1A1767E}" type="slidenum">
              <a:rPr lang="en-US"/>
              <a:pPr>
                <a:defRPr/>
              </a:pPr>
              <a:t>‹#›</a:t>
            </a:fld>
            <a:endParaRPr lang="en-US"/>
          </a:p>
        </p:txBody>
      </p:sp>
    </p:spTree>
    <p:extLst>
      <p:ext uri="{BB962C8B-B14F-4D97-AF65-F5344CB8AC3E}">
        <p14:creationId xmlns:p14="http://schemas.microsoft.com/office/powerpoint/2010/main" val="4729336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EEF2FC-76FC-4D94-8405-AB369ABCEAC1}" type="slidenum">
              <a:rPr lang="en-US"/>
              <a:pPr>
                <a:defRPr/>
              </a:pPr>
              <a:t>‹#›</a:t>
            </a:fld>
            <a:endParaRPr lang="en-US"/>
          </a:p>
        </p:txBody>
      </p:sp>
    </p:spTree>
    <p:extLst>
      <p:ext uri="{BB962C8B-B14F-4D97-AF65-F5344CB8AC3E}">
        <p14:creationId xmlns:p14="http://schemas.microsoft.com/office/powerpoint/2010/main" val="5866841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601CFD-BA8F-4897-9143-63704FFB7D7A}" type="slidenum">
              <a:rPr lang="en-US"/>
              <a:pPr>
                <a:defRPr/>
              </a:pPr>
              <a:t>‹#›</a:t>
            </a:fld>
            <a:endParaRPr lang="en-US"/>
          </a:p>
        </p:txBody>
      </p:sp>
    </p:spTree>
    <p:extLst>
      <p:ext uri="{BB962C8B-B14F-4D97-AF65-F5344CB8AC3E}">
        <p14:creationId xmlns:p14="http://schemas.microsoft.com/office/powerpoint/2010/main" val="35845023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BA46F9-203C-48F1-9E79-59ECEB80C826}" type="slidenum">
              <a:rPr lang="en-US"/>
              <a:pPr>
                <a:defRPr/>
              </a:pPr>
              <a:t>‹#›</a:t>
            </a:fld>
            <a:endParaRPr lang="en-US"/>
          </a:p>
        </p:txBody>
      </p:sp>
    </p:spTree>
    <p:extLst>
      <p:ext uri="{BB962C8B-B14F-4D97-AF65-F5344CB8AC3E}">
        <p14:creationId xmlns:p14="http://schemas.microsoft.com/office/powerpoint/2010/main" val="1796313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pPr/>
              <a:t>‹#›</a:t>
            </a:fld>
            <a:endParaRPr lang="en-US" altLang="en-US"/>
          </a:p>
        </p:txBody>
      </p:sp>
    </p:spTree>
    <p:extLst>
      <p:ext uri="{BB962C8B-B14F-4D97-AF65-F5344CB8AC3E}">
        <p14:creationId xmlns:p14="http://schemas.microsoft.com/office/powerpoint/2010/main" val="20066787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88B724-C8B5-4F6D-B653-A442513A2513}" type="slidenum">
              <a:rPr lang="en-US"/>
              <a:pPr>
                <a:defRPr/>
              </a:pPr>
              <a:t>‹#›</a:t>
            </a:fld>
            <a:endParaRPr lang="en-US"/>
          </a:p>
        </p:txBody>
      </p:sp>
    </p:spTree>
    <p:extLst>
      <p:ext uri="{BB962C8B-B14F-4D97-AF65-F5344CB8AC3E}">
        <p14:creationId xmlns:p14="http://schemas.microsoft.com/office/powerpoint/2010/main" val="24045328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3E49AD-298F-497D-AF30-4197FB6CDE08}" type="slidenum">
              <a:rPr lang="en-US"/>
              <a:pPr>
                <a:defRPr/>
              </a:pPr>
              <a:t>‹#›</a:t>
            </a:fld>
            <a:endParaRPr lang="en-US"/>
          </a:p>
        </p:txBody>
      </p:sp>
    </p:spTree>
    <p:extLst>
      <p:ext uri="{BB962C8B-B14F-4D97-AF65-F5344CB8AC3E}">
        <p14:creationId xmlns:p14="http://schemas.microsoft.com/office/powerpoint/2010/main" val="34960978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A67D0B-0C19-4FD6-93BD-30B243E64719}" type="slidenum">
              <a:rPr lang="en-US"/>
              <a:pPr>
                <a:defRPr/>
              </a:pPr>
              <a:t>‹#›</a:t>
            </a:fld>
            <a:endParaRPr lang="en-US"/>
          </a:p>
        </p:txBody>
      </p:sp>
    </p:spTree>
    <p:extLst>
      <p:ext uri="{BB962C8B-B14F-4D97-AF65-F5344CB8AC3E}">
        <p14:creationId xmlns:p14="http://schemas.microsoft.com/office/powerpoint/2010/main" val="2695743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pPr/>
              <a:t>‹#›</a:t>
            </a:fld>
            <a:endParaRPr lang="en-US" altLang="en-US"/>
          </a:p>
        </p:txBody>
      </p:sp>
    </p:spTree>
    <p:extLst>
      <p:ext uri="{BB962C8B-B14F-4D97-AF65-F5344CB8AC3E}">
        <p14:creationId xmlns:p14="http://schemas.microsoft.com/office/powerpoint/2010/main" val="38523761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pPr/>
              <a:t>‹#›</a:t>
            </a:fld>
            <a:endParaRPr lang="en-US" altLang="en-US"/>
          </a:p>
        </p:txBody>
      </p:sp>
    </p:spTree>
    <p:extLst>
      <p:ext uri="{BB962C8B-B14F-4D97-AF65-F5344CB8AC3E}">
        <p14:creationId xmlns:p14="http://schemas.microsoft.com/office/powerpoint/2010/main" val="2892465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pPr/>
              <a:t>‹#›</a:t>
            </a:fld>
            <a:endParaRPr lang="en-US" altLang="en-US"/>
          </a:p>
        </p:txBody>
      </p:sp>
    </p:spTree>
    <p:extLst>
      <p:ext uri="{BB962C8B-B14F-4D97-AF65-F5344CB8AC3E}">
        <p14:creationId xmlns:p14="http://schemas.microsoft.com/office/powerpoint/2010/main" val="4153178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23D2BC0-C63B-4FFB-AD72-8EB218992220}" type="slidenum">
              <a:rPr lang="en-US" altLang="en-US"/>
              <a:pPr/>
              <a:t>‹#›</a:t>
            </a:fld>
            <a:endParaRPr lang="en-US" altLang="en-US"/>
          </a:p>
        </p:txBody>
      </p:sp>
    </p:spTree>
    <p:extLst>
      <p:ext uri="{BB962C8B-B14F-4D97-AF65-F5344CB8AC3E}">
        <p14:creationId xmlns:p14="http://schemas.microsoft.com/office/powerpoint/2010/main" val="201501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2E1962-AAF6-435A-9951-D8C34B2DF88C}" type="slidenum">
              <a:rPr lang="en-US" altLang="en-US"/>
              <a:pPr/>
              <a:t>‹#›</a:t>
            </a:fld>
            <a:endParaRPr lang="en-US" altLang="en-US"/>
          </a:p>
        </p:txBody>
      </p:sp>
    </p:spTree>
    <p:extLst>
      <p:ext uri="{BB962C8B-B14F-4D97-AF65-F5344CB8AC3E}">
        <p14:creationId xmlns:p14="http://schemas.microsoft.com/office/powerpoint/2010/main" val="131608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07AE6A4-3D3E-4EF6-841C-D29B297CB352}" type="slidenum">
              <a:rPr lang="en-US" altLang="en-US"/>
              <a:pPr/>
              <a:t>‹#›</a:t>
            </a:fld>
            <a:endParaRPr lang="en-US" altLang="en-US"/>
          </a:p>
        </p:txBody>
      </p:sp>
    </p:spTree>
    <p:extLst>
      <p:ext uri="{BB962C8B-B14F-4D97-AF65-F5344CB8AC3E}">
        <p14:creationId xmlns:p14="http://schemas.microsoft.com/office/powerpoint/2010/main" val="27532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DB8FF1C-E1EF-4D33-9457-99CD6B56F65F}" type="slidenum">
              <a:rPr lang="en-US" altLang="en-US"/>
              <a:pPr/>
              <a:t>‹#›</a:t>
            </a:fld>
            <a:endParaRPr lang="en-US" altLang="en-US"/>
          </a:p>
        </p:txBody>
      </p:sp>
    </p:spTree>
    <p:extLst>
      <p:ext uri="{BB962C8B-B14F-4D97-AF65-F5344CB8AC3E}">
        <p14:creationId xmlns:p14="http://schemas.microsoft.com/office/powerpoint/2010/main" val="3876556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DA49435-E53B-41E6-86C9-F3FE61F10E8D}" type="slidenum">
              <a:rPr lang="en-US" altLang="en-US"/>
              <a:pPr/>
              <a:t>‹#›</a:t>
            </a:fld>
            <a:endParaRPr lang="en-US" altLang="en-US"/>
          </a:p>
        </p:txBody>
      </p:sp>
    </p:spTree>
    <p:extLst>
      <p:ext uri="{BB962C8B-B14F-4D97-AF65-F5344CB8AC3E}">
        <p14:creationId xmlns:p14="http://schemas.microsoft.com/office/powerpoint/2010/main" val="3783829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9E5ED34-BB7A-4E14-BD1E-F95F454EF369}" type="slidenum">
              <a:rPr lang="en-US" altLang="en-US"/>
              <a:pPr/>
              <a:t>‹#›</a:t>
            </a:fld>
            <a:endParaRPr lang="en-US" altLang="en-US"/>
          </a:p>
        </p:txBody>
      </p:sp>
    </p:spTree>
    <p:extLst>
      <p:ext uri="{BB962C8B-B14F-4D97-AF65-F5344CB8AC3E}">
        <p14:creationId xmlns:p14="http://schemas.microsoft.com/office/powerpoint/2010/main" val="1057779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7258D97-3070-461B-9030-FE396DD1652F}" type="slidenum">
              <a:rPr lang="en-US" altLang="en-US"/>
              <a:pPr/>
              <a:t>‹#›</a:t>
            </a:fld>
            <a:endParaRPr lang="en-US" altLang="en-US"/>
          </a:p>
        </p:txBody>
      </p:sp>
    </p:spTree>
    <p:extLst>
      <p:ext uri="{BB962C8B-B14F-4D97-AF65-F5344CB8AC3E}">
        <p14:creationId xmlns:p14="http://schemas.microsoft.com/office/powerpoint/2010/main" val="1013184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E99BF27-4761-4739-93CC-32ED20A4AC23}" type="slidenum">
              <a:rPr lang="en-US" altLang="en-US"/>
              <a:pPr/>
              <a:t>‹#›</a:t>
            </a:fld>
            <a:endParaRPr lang="en-US" altLang="en-US"/>
          </a:p>
        </p:txBody>
      </p:sp>
    </p:spTree>
    <p:extLst>
      <p:ext uri="{BB962C8B-B14F-4D97-AF65-F5344CB8AC3E}">
        <p14:creationId xmlns:p14="http://schemas.microsoft.com/office/powerpoint/2010/main" val="168347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E5F38A2-F9F0-4547-9F85-2D81891558AB}" type="slidenum">
              <a:rPr lang="en-US" altLang="en-US"/>
              <a:pPr/>
              <a:t>‹#›</a:t>
            </a:fld>
            <a:endParaRPr lang="en-US" altLang="en-US"/>
          </a:p>
        </p:txBody>
      </p:sp>
    </p:spTree>
    <p:extLst>
      <p:ext uri="{BB962C8B-B14F-4D97-AF65-F5344CB8AC3E}">
        <p14:creationId xmlns:p14="http://schemas.microsoft.com/office/powerpoint/2010/main" val="2282806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BAFD-6549-48E2-B2C1-72717119A1A9}" type="slidenum">
              <a:rPr lang="en-US" altLang="en-US"/>
              <a:pPr/>
              <a:t>‹#›</a:t>
            </a:fld>
            <a:endParaRPr lang="en-US" altLang="en-US"/>
          </a:p>
        </p:txBody>
      </p:sp>
    </p:spTree>
    <p:extLst>
      <p:ext uri="{BB962C8B-B14F-4D97-AF65-F5344CB8AC3E}">
        <p14:creationId xmlns:p14="http://schemas.microsoft.com/office/powerpoint/2010/main" val="510480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1AD9561-ACC6-41EF-9435-5FACC38DF8B9}" type="slidenum">
              <a:rPr lang="en-US" altLang="en-US"/>
              <a:pPr/>
              <a:t>‹#›</a:t>
            </a:fld>
            <a:endParaRPr lang="en-US" altLang="en-US"/>
          </a:p>
        </p:txBody>
      </p:sp>
    </p:spTree>
    <p:extLst>
      <p:ext uri="{BB962C8B-B14F-4D97-AF65-F5344CB8AC3E}">
        <p14:creationId xmlns:p14="http://schemas.microsoft.com/office/powerpoint/2010/main" val="2125186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74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18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64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05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933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52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863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62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641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0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96973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3751192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10400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09423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648684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89610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942441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58136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7269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6145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23591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015519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513020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1514426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94CB10C-2C8A-4848-B813-192BDABA641A}" type="slidenum">
              <a:rPr lang="en-US"/>
              <a:pPr>
                <a:defRPr/>
              </a:pPr>
              <a:t>‹#›</a:t>
            </a:fld>
            <a:endParaRPr lang="en-US"/>
          </a:p>
        </p:txBody>
      </p:sp>
    </p:spTree>
    <p:extLst>
      <p:ext uri="{BB962C8B-B14F-4D97-AF65-F5344CB8AC3E}">
        <p14:creationId xmlns:p14="http://schemas.microsoft.com/office/powerpoint/2010/main" val="8882836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85C3A7A-43D7-4389-B635-48DBFEAEC14B}" type="slidenum">
              <a:rPr lang="en-US"/>
              <a:pPr>
                <a:defRPr/>
              </a:pPr>
              <a:t>‹#›</a:t>
            </a:fld>
            <a:endParaRPr lang="en-US"/>
          </a:p>
        </p:txBody>
      </p:sp>
    </p:spTree>
    <p:extLst>
      <p:ext uri="{BB962C8B-B14F-4D97-AF65-F5344CB8AC3E}">
        <p14:creationId xmlns:p14="http://schemas.microsoft.com/office/powerpoint/2010/main" val="8344265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59276A8-86B8-4CE9-AF98-A6CD2CDF1B32}" type="slidenum">
              <a:rPr lang="en-US"/>
              <a:pPr>
                <a:defRPr/>
              </a:pPr>
              <a:t>‹#›</a:t>
            </a:fld>
            <a:endParaRPr lang="en-US"/>
          </a:p>
        </p:txBody>
      </p:sp>
    </p:spTree>
    <p:extLst>
      <p:ext uri="{BB962C8B-B14F-4D97-AF65-F5344CB8AC3E}">
        <p14:creationId xmlns:p14="http://schemas.microsoft.com/office/powerpoint/2010/main" val="2100774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49D0E1F-222C-4BB3-B471-D5B11F66F0E8}" type="slidenum">
              <a:rPr lang="en-US"/>
              <a:pPr>
                <a:defRPr/>
              </a:pPr>
              <a:t>‹#›</a:t>
            </a:fld>
            <a:endParaRPr lang="en-US"/>
          </a:p>
        </p:txBody>
      </p:sp>
    </p:spTree>
    <p:extLst>
      <p:ext uri="{BB962C8B-B14F-4D97-AF65-F5344CB8AC3E}">
        <p14:creationId xmlns:p14="http://schemas.microsoft.com/office/powerpoint/2010/main" val="2919190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DA548F1-6216-4A47-96FC-156682B5CE62}" type="slidenum">
              <a:rPr lang="en-US"/>
              <a:pPr>
                <a:defRPr/>
              </a:pPr>
              <a:t>‹#›</a:t>
            </a:fld>
            <a:endParaRPr lang="en-US"/>
          </a:p>
        </p:txBody>
      </p:sp>
    </p:spTree>
    <p:extLst>
      <p:ext uri="{BB962C8B-B14F-4D97-AF65-F5344CB8AC3E}">
        <p14:creationId xmlns:p14="http://schemas.microsoft.com/office/powerpoint/2010/main" val="2248934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39F06DB5-C017-49FC-9E5F-AAA923E20CB5}" type="slidenum">
              <a:rPr lang="en-US"/>
              <a:pPr>
                <a:defRPr/>
              </a:pPr>
              <a:t>‹#›</a:t>
            </a:fld>
            <a:endParaRPr lang="en-US"/>
          </a:p>
        </p:txBody>
      </p:sp>
    </p:spTree>
    <p:extLst>
      <p:ext uri="{BB962C8B-B14F-4D97-AF65-F5344CB8AC3E}">
        <p14:creationId xmlns:p14="http://schemas.microsoft.com/office/powerpoint/2010/main" val="16184702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1B24E1E1-5E38-4F28-AF6A-A83961E49490}" type="slidenum">
              <a:rPr lang="en-US"/>
              <a:pPr>
                <a:defRPr/>
              </a:pPr>
              <a:t>‹#›</a:t>
            </a:fld>
            <a:endParaRPr lang="en-US"/>
          </a:p>
        </p:txBody>
      </p:sp>
    </p:spTree>
    <p:extLst>
      <p:ext uri="{BB962C8B-B14F-4D97-AF65-F5344CB8AC3E}">
        <p14:creationId xmlns:p14="http://schemas.microsoft.com/office/powerpoint/2010/main" val="4160756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2A1CEE5-EA43-43F9-8F25-8977BE9CC4E0}" type="slidenum">
              <a:rPr lang="en-US"/>
              <a:pPr>
                <a:defRPr/>
              </a:pPr>
              <a:t>‹#›</a:t>
            </a:fld>
            <a:endParaRPr lang="en-US"/>
          </a:p>
        </p:txBody>
      </p:sp>
    </p:spTree>
    <p:extLst>
      <p:ext uri="{BB962C8B-B14F-4D97-AF65-F5344CB8AC3E}">
        <p14:creationId xmlns:p14="http://schemas.microsoft.com/office/powerpoint/2010/main" val="609388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94B5B23-D171-4CD8-8D50-BC5CB8846784}" type="slidenum">
              <a:rPr lang="en-US"/>
              <a:pPr>
                <a:defRPr/>
              </a:pPr>
              <a:t>‹#›</a:t>
            </a:fld>
            <a:endParaRPr lang="en-US"/>
          </a:p>
        </p:txBody>
      </p:sp>
    </p:spTree>
    <p:extLst>
      <p:ext uri="{BB962C8B-B14F-4D97-AF65-F5344CB8AC3E}">
        <p14:creationId xmlns:p14="http://schemas.microsoft.com/office/powerpoint/2010/main" val="10864125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0C02CCF-5C21-466D-A759-827D11497561}" type="slidenum">
              <a:rPr lang="en-US"/>
              <a:pPr>
                <a:defRPr/>
              </a:pPr>
              <a:t>‹#›</a:t>
            </a:fld>
            <a:endParaRPr lang="en-US"/>
          </a:p>
        </p:txBody>
      </p:sp>
    </p:spTree>
    <p:extLst>
      <p:ext uri="{BB962C8B-B14F-4D97-AF65-F5344CB8AC3E}">
        <p14:creationId xmlns:p14="http://schemas.microsoft.com/office/powerpoint/2010/main" val="19893106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851370E-1DF7-40C1-87B3-E29C7760054B}" type="slidenum">
              <a:rPr lang="en-US"/>
              <a:pPr>
                <a:defRPr/>
              </a:pPr>
              <a:t>‹#›</a:t>
            </a:fld>
            <a:endParaRPr lang="en-US"/>
          </a:p>
        </p:txBody>
      </p:sp>
    </p:spTree>
    <p:extLst>
      <p:ext uri="{BB962C8B-B14F-4D97-AF65-F5344CB8AC3E}">
        <p14:creationId xmlns:p14="http://schemas.microsoft.com/office/powerpoint/2010/main" val="17467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8FBAF889-81DD-4B70-A619-FC153BCBC672}" type="slidenum">
              <a:rPr lang="en-US"/>
              <a:pPr>
                <a:defRPr/>
              </a:pPr>
              <a:t>‹#›</a:t>
            </a:fld>
            <a:endParaRPr lang="en-US"/>
          </a:p>
        </p:txBody>
      </p:sp>
    </p:spTree>
    <p:extLst>
      <p:ext uri="{BB962C8B-B14F-4D97-AF65-F5344CB8AC3E}">
        <p14:creationId xmlns:p14="http://schemas.microsoft.com/office/powerpoint/2010/main" val="3319279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E388696-8DDA-4D75-AECB-3AF789E6C621}" type="slidenum">
              <a:rPr lang="en-US"/>
              <a:pPr>
                <a:defRPr/>
              </a:pPr>
              <a:t>‹#›</a:t>
            </a:fld>
            <a:endParaRPr lang="en-US"/>
          </a:p>
        </p:txBody>
      </p:sp>
    </p:spTree>
    <p:extLst>
      <p:ext uri="{BB962C8B-B14F-4D97-AF65-F5344CB8AC3E}">
        <p14:creationId xmlns:p14="http://schemas.microsoft.com/office/powerpoint/2010/main" val="4208367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5CAEE15-F279-4DCF-A0B3-F5D140702518}" type="slidenum">
              <a:rPr lang="en-US"/>
              <a:pPr>
                <a:defRPr/>
              </a:pPr>
              <a:t>‹#›</a:t>
            </a:fld>
            <a:endParaRPr lang="en-US"/>
          </a:p>
        </p:txBody>
      </p:sp>
    </p:spTree>
    <p:extLst>
      <p:ext uri="{BB962C8B-B14F-4D97-AF65-F5344CB8AC3E}">
        <p14:creationId xmlns:p14="http://schemas.microsoft.com/office/powerpoint/2010/main" val="210252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62250F-190B-44F1-A398-E4FEB4307373}" type="slidenum">
              <a:rPr lang="en-US"/>
              <a:pPr>
                <a:defRPr/>
              </a:pPr>
              <a:t>‹#›</a:t>
            </a:fld>
            <a:endParaRPr lang="en-US"/>
          </a:p>
        </p:txBody>
      </p:sp>
    </p:spTree>
    <p:extLst>
      <p:ext uri="{BB962C8B-B14F-4D97-AF65-F5344CB8AC3E}">
        <p14:creationId xmlns:p14="http://schemas.microsoft.com/office/powerpoint/2010/main" val="27897690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95983236-A683-4B8F-9BB2-97FEC9E6C7D4}" type="slidenum">
              <a:rPr lang="en-US"/>
              <a:pPr>
                <a:defRPr/>
              </a:pPr>
              <a:t>‹#›</a:t>
            </a:fld>
            <a:endParaRPr lang="en-US"/>
          </a:p>
        </p:txBody>
      </p:sp>
    </p:spTree>
    <p:extLst>
      <p:ext uri="{BB962C8B-B14F-4D97-AF65-F5344CB8AC3E}">
        <p14:creationId xmlns:p14="http://schemas.microsoft.com/office/powerpoint/2010/main" val="3362964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3AE362FF-9484-4B45-B3E2-E4D7818CBCD7}" type="slidenum">
              <a:rPr lang="en-US"/>
              <a:pPr>
                <a:defRPr/>
              </a:pPr>
              <a:t>‹#›</a:t>
            </a:fld>
            <a:endParaRPr lang="en-US"/>
          </a:p>
        </p:txBody>
      </p:sp>
    </p:spTree>
    <p:extLst>
      <p:ext uri="{BB962C8B-B14F-4D97-AF65-F5344CB8AC3E}">
        <p14:creationId xmlns:p14="http://schemas.microsoft.com/office/powerpoint/2010/main" val="22419902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686C446B-F48D-4CA5-8B9F-52F91B393521}" type="slidenum">
              <a:rPr lang="en-US"/>
              <a:pPr>
                <a:defRPr/>
              </a:pPr>
              <a:t>‹#›</a:t>
            </a:fld>
            <a:endParaRPr lang="en-US"/>
          </a:p>
        </p:txBody>
      </p:sp>
    </p:spTree>
    <p:extLst>
      <p:ext uri="{BB962C8B-B14F-4D97-AF65-F5344CB8AC3E}">
        <p14:creationId xmlns:p14="http://schemas.microsoft.com/office/powerpoint/2010/main" val="10181107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6788CF9-F1CB-424B-B64B-7302CCD6AE42}" type="slidenum">
              <a:rPr lang="en-US"/>
              <a:pPr>
                <a:defRPr/>
              </a:pPr>
              <a:t>‹#›</a:t>
            </a:fld>
            <a:endParaRPr lang="en-US"/>
          </a:p>
        </p:txBody>
      </p:sp>
    </p:spTree>
    <p:extLst>
      <p:ext uri="{BB962C8B-B14F-4D97-AF65-F5344CB8AC3E}">
        <p14:creationId xmlns:p14="http://schemas.microsoft.com/office/powerpoint/2010/main" val="17072447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2C0F8E98-8605-42AE-8288-387C24C1D994}" type="slidenum">
              <a:rPr lang="en-US"/>
              <a:pPr>
                <a:defRPr/>
              </a:pPr>
              <a:t>‹#›</a:t>
            </a:fld>
            <a:endParaRPr lang="en-US"/>
          </a:p>
        </p:txBody>
      </p:sp>
    </p:spTree>
    <p:extLst>
      <p:ext uri="{BB962C8B-B14F-4D97-AF65-F5344CB8AC3E}">
        <p14:creationId xmlns:p14="http://schemas.microsoft.com/office/powerpoint/2010/main" val="19604443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748E186-ECD4-47C0-8006-08A22F52E8C0}" type="slidenum">
              <a:rPr lang="en-US"/>
              <a:pPr>
                <a:defRPr/>
              </a:pPr>
              <a:t>‹#›</a:t>
            </a:fld>
            <a:endParaRPr lang="en-US"/>
          </a:p>
        </p:txBody>
      </p:sp>
    </p:spTree>
    <p:extLst>
      <p:ext uri="{BB962C8B-B14F-4D97-AF65-F5344CB8AC3E}">
        <p14:creationId xmlns:p14="http://schemas.microsoft.com/office/powerpoint/2010/main" val="4042220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F360BFC2-7815-4384-AF32-018B12646388}" type="slidenum">
              <a:rPr lang="en-US"/>
              <a:pPr>
                <a:defRPr/>
              </a:pPr>
              <a:t>‹#›</a:t>
            </a:fld>
            <a:endParaRPr lang="en-US"/>
          </a:p>
        </p:txBody>
      </p:sp>
    </p:spTree>
    <p:extLst>
      <p:ext uri="{BB962C8B-B14F-4D97-AF65-F5344CB8AC3E}">
        <p14:creationId xmlns:p14="http://schemas.microsoft.com/office/powerpoint/2010/main" val="2701357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510F057-3701-4817-BD6A-B06FCBE8ACD2}" type="slidenum">
              <a:rPr lang="en-US"/>
              <a:pPr>
                <a:defRPr/>
              </a:pPr>
              <a:t>‹#›</a:t>
            </a:fld>
            <a:endParaRPr lang="en-US"/>
          </a:p>
        </p:txBody>
      </p:sp>
    </p:spTree>
    <p:extLst>
      <p:ext uri="{BB962C8B-B14F-4D97-AF65-F5344CB8AC3E}">
        <p14:creationId xmlns:p14="http://schemas.microsoft.com/office/powerpoint/2010/main" val="316670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DF9886E-F90F-44BC-AD3D-AAF42816505F}" type="slidenum">
              <a:rPr lang="en-US"/>
              <a:pPr>
                <a:defRPr/>
              </a:pPr>
              <a:t>‹#›</a:t>
            </a:fld>
            <a:endParaRPr lang="en-US"/>
          </a:p>
        </p:txBody>
      </p:sp>
    </p:spTree>
    <p:extLst>
      <p:ext uri="{BB962C8B-B14F-4D97-AF65-F5344CB8AC3E}">
        <p14:creationId xmlns:p14="http://schemas.microsoft.com/office/powerpoint/2010/main" val="3759533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theme" Target="../theme/theme11.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2.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theme" Target="../theme/theme16.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7.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1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1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 id="2147483881"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62389FD-7AD5-441E-A10F-A1FD5D1092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80046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51495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9105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082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082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6082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6082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8546C78-7F12-40C6-AE5B-DDC60C672E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824278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87965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A061B0E-EC41-4A21-9A49-3EA893228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1572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00AFDF0D-DAD6-4DCB-BBFC-65C7FC298F93}" type="slidenum">
              <a:rPr lang="en-US"/>
              <a:pPr>
                <a:defRPr/>
              </a:pPr>
              <a:t>‹#›</a:t>
            </a:fld>
            <a:endParaRPr lang="en-US"/>
          </a:p>
        </p:txBody>
      </p:sp>
    </p:spTree>
    <p:extLst>
      <p:ext uri="{BB962C8B-B14F-4D97-AF65-F5344CB8AC3E}">
        <p14:creationId xmlns:p14="http://schemas.microsoft.com/office/powerpoint/2010/main" val="5793609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4" r:id="rId12"/>
    <p:sldLayoutId id="214748368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082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082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6082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6082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8546C78-7F12-40C6-AE5B-DDC60C672E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2F9600-B575-4003-B294-C2E85049096B}" type="datetimeFigureOut">
              <a:rPr lang="en-US" smtClean="0">
                <a:solidFill>
                  <a:prstClr val="black">
                    <a:tint val="75000"/>
                  </a:prstClr>
                </a:solidFill>
                <a:latin typeface="Calibri"/>
              </a:rPr>
              <a:pPr fontAlgn="auto">
                <a:spcBef>
                  <a:spcPts val="0"/>
                </a:spcBef>
                <a:spcAft>
                  <a:spcPts val="0"/>
                </a:spcAft>
              </a:pPr>
              <a:t>10/15/2015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FC741A-B4E1-4282-9BCF-2DB92FFD224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3313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1365C8E2-AFFA-46BD-8D11-6134BFD1AB11}" type="slidenum">
              <a:rPr lang="en-US"/>
              <a:pPr>
                <a:defRPr/>
              </a:pPr>
              <a:t>‹#›</a:t>
            </a:fld>
            <a:endParaRPr lang="en-US"/>
          </a:p>
        </p:txBody>
      </p:sp>
    </p:spTree>
    <p:extLst>
      <p:ext uri="{BB962C8B-B14F-4D97-AF65-F5344CB8AC3E}">
        <p14:creationId xmlns:p14="http://schemas.microsoft.com/office/powerpoint/2010/main" val="2205442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7DB94BE5-C241-4424-B5F0-0B225547DC33}" type="slidenum">
              <a:rPr lang="en-US"/>
              <a:pPr>
                <a:defRPr/>
              </a:pPr>
              <a:t>‹#›</a:t>
            </a:fld>
            <a:endParaRPr lang="en-US"/>
          </a:p>
        </p:txBody>
      </p:sp>
    </p:spTree>
    <p:extLst>
      <p:ext uri="{BB962C8B-B14F-4D97-AF65-F5344CB8AC3E}">
        <p14:creationId xmlns:p14="http://schemas.microsoft.com/office/powerpoint/2010/main" val="321860105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2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2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solidFill>
                <a:srgbClr val="000000"/>
              </a:solidFill>
            </a:endParaRPr>
          </a:p>
        </p:txBody>
      </p:sp>
      <p:sp>
        <p:nvSpPr>
          <p:cNvPr id="232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solidFill>
                <a:srgbClr val="000000"/>
              </a:solidFill>
            </a:endParaRPr>
          </a:p>
        </p:txBody>
      </p:sp>
      <p:sp>
        <p:nvSpPr>
          <p:cNvPr id="232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681C572-654A-4CBD-B844-0F25304EB0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5078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B70D8BB-BE98-4B6D-8D01-3C87182A72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93953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 Id="rId4" Type="http://schemas.openxmlformats.org/officeDocument/2006/relationships/image" Target="../media/image65.png"/></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1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xml"/><Relationship Id="rId4" Type="http://schemas.openxmlformats.org/officeDocument/2006/relationships/image" Target="../media/image79.png"/></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1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2.xml"/><Relationship Id="rId4" Type="http://schemas.openxmlformats.org/officeDocument/2006/relationships/image" Target="../media/image7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141.xml"/></Relationships>
</file>

<file path=ppt/slides/_rels/slide1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2.xml"/><Relationship Id="rId1" Type="http://schemas.openxmlformats.org/officeDocument/2006/relationships/vmlDrawing" Target="../drawings/vmlDrawing24.vml"/><Relationship Id="rId6" Type="http://schemas.openxmlformats.org/officeDocument/2006/relationships/image" Target="../media/image112.emf"/><Relationship Id="rId5" Type="http://schemas.openxmlformats.org/officeDocument/2006/relationships/oleObject" Target="../embeddings/oleObject25.bin"/><Relationship Id="rId4" Type="http://schemas.openxmlformats.org/officeDocument/2006/relationships/image" Target="../media/image111.emf"/></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2.xml"/><Relationship Id="rId1" Type="http://schemas.openxmlformats.org/officeDocument/2006/relationships/vmlDrawing" Target="../drawings/vmlDrawing25.vml"/><Relationship Id="rId6" Type="http://schemas.openxmlformats.org/officeDocument/2006/relationships/image" Target="../media/image112.emf"/><Relationship Id="rId5" Type="http://schemas.openxmlformats.org/officeDocument/2006/relationships/oleObject" Target="../embeddings/oleObject27.bin"/><Relationship Id="rId4" Type="http://schemas.openxmlformats.org/officeDocument/2006/relationships/image" Target="../media/image113.e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1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16.png"/><Relationship Id="rId5" Type="http://schemas.openxmlformats.org/officeDocument/2006/relationships/oleObject" Target="../embeddings/oleObject29.bin"/><Relationship Id="rId4" Type="http://schemas.openxmlformats.org/officeDocument/2006/relationships/image" Target="../media/image115.png"/></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image" Target="../media/image116.png"/></Relationships>
</file>

<file path=ppt/slides/_rels/slide1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video" Target="file:///C:\Users\JMHolton\Desktop\James_Holton\beamline%20talk\thaw.wmv"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video" Target="file:///C:\Users\JMHolton\Desktop\James_Holton\beamline%20talk\thaw_slomo.wmv" TargetMode="Externa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55.xml"/><Relationship Id="rId4" Type="http://schemas.openxmlformats.org/officeDocument/2006/relationships/image" Target="../media/image130.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40.xml"/><Relationship Id="rId1" Type="http://schemas.openxmlformats.org/officeDocument/2006/relationships/vmlDrawing" Target="../drawings/vmlDrawing28.vml"/><Relationship Id="rId4" Type="http://schemas.openxmlformats.org/officeDocument/2006/relationships/image" Target="../media/image131.emf"/></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40.xml"/><Relationship Id="rId1" Type="http://schemas.openxmlformats.org/officeDocument/2006/relationships/vmlDrawing" Target="../drawings/vmlDrawing29.vml"/><Relationship Id="rId4" Type="http://schemas.openxmlformats.org/officeDocument/2006/relationships/image" Target="../media/image132.emf"/></Relationships>
</file>

<file path=ppt/slides/_rels/slide20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0.xml"/></Relationships>
</file>

<file path=ppt/slides/_rels/slide204.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4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6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37.png"/></Relationships>
</file>

<file path=ppt/slides/_rels/slide212.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4.e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15.emf"/></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6.emf"/></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147.png"/></Relationships>
</file>

<file path=ppt/slides/_rels/slide24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55.xml"/></Relationships>
</file>

<file path=ppt/slides/_rels/slide24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55.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7.emf"/></Relationships>
</file>

<file path=ppt/slides/_rels/slide25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55.xml"/></Relationships>
</file>

<file path=ppt/slides/_rels/slide25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55.xml"/></Relationships>
</file>

<file path=ppt/slides/_rels/slide25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55.xml"/></Relationships>
</file>

<file path=ppt/slides/_rels/slide25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55.xml"/></Relationships>
</file>

<file path=ppt/slides/_rels/slide25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55.xml"/></Relationships>
</file>

<file path=ppt/slides/_rels/slide25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55.xml"/></Relationships>
</file>

<file path=ppt/slides/_rels/slide25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5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18.emf"/></Relationships>
</file>

<file path=ppt/slides/_rels/slide2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0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6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18.xml"/></Relationships>
</file>

<file path=ppt/slides/_rels/slide26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18.xml"/></Relationships>
</file>

<file path=ppt/slides/_rels/slide26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1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6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18.xml"/></Relationships>
</file>

<file path=ppt/slides/_rels/slide2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1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27.xml"/><Relationship Id="rId1" Type="http://schemas.openxmlformats.org/officeDocument/2006/relationships/vmlDrawing" Target="../drawings/vmlDrawing30.vml"/><Relationship Id="rId4" Type="http://schemas.openxmlformats.org/officeDocument/2006/relationships/image" Target="../media/image158.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19.emf"/></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71.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06.xml"/></Relationships>
</file>

<file path=ppt/slides/_rels/slide27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1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206.xml"/><Relationship Id="rId1" Type="http://schemas.openxmlformats.org/officeDocument/2006/relationships/vmlDrawing" Target="../drawings/vmlDrawing31.vml"/><Relationship Id="rId5" Type="http://schemas.openxmlformats.org/officeDocument/2006/relationships/image" Target="../media/image161.wmf"/><Relationship Id="rId4" Type="http://schemas.openxmlformats.org/officeDocument/2006/relationships/oleObject" Target="../embeddings/oleObject36.bin"/></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0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video" Target="file:///C:\Users\JMHolton\Desktop\James_Holton\movies\resolution.mpeg" TargetMode="External"/></Relationships>
</file>

<file path=ppt/slides/_rels/slide28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32.xml"/></Relationships>
</file>

<file path=ppt/slides/_rels/slide28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32.xml"/></Relationships>
</file>

<file path=ppt/slides/_rels/slide28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32.xml"/><Relationship Id="rId1" Type="http://schemas.openxmlformats.org/officeDocument/2006/relationships/vmlDrawing" Target="../drawings/vmlDrawing32.vml"/><Relationship Id="rId4" Type="http://schemas.openxmlformats.org/officeDocument/2006/relationships/image" Target="../media/image165.emf"/></Relationships>
</file>

<file path=ppt/slides/_rels/slide28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37.xml"/></Relationships>
</file>

<file path=ppt/slides/_rels/slide28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31.xml"/></Relationships>
</file>

<file path=ppt/slides/_rels/slide28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3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8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10.xml"/></Relationships>
</file>

<file path=ppt/slides/_rels/slide28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05.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9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20.xml"/></Relationships>
</file>

<file path=ppt/slides/_rels/slide29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20.xml"/></Relationships>
</file>

<file path=ppt/slides/_rels/slide29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20.xml"/></Relationships>
</file>

<file path=ppt/slides/_rels/slide29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20.xml"/></Relationships>
</file>

<file path=ppt/slides/_rels/slide29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20.xml"/><Relationship Id="rId1" Type="http://schemas.openxmlformats.org/officeDocument/2006/relationships/vmlDrawing" Target="../drawings/vmlDrawing33.vml"/><Relationship Id="rId4" Type="http://schemas.openxmlformats.org/officeDocument/2006/relationships/image" Target="../media/image175.emf"/></Relationships>
</file>

<file path=ppt/slides/_rels/slide29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20.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2.xml"/><Relationship Id="rId1" Type="http://schemas.openxmlformats.org/officeDocument/2006/relationships/vmlDrawing" Target="../drawings/vmlDrawing34.vml"/><Relationship Id="rId6" Type="http://schemas.openxmlformats.org/officeDocument/2006/relationships/image" Target="../media/image112.emf"/><Relationship Id="rId5" Type="http://schemas.openxmlformats.org/officeDocument/2006/relationships/oleObject" Target="../embeddings/oleObject40.bin"/><Relationship Id="rId4" Type="http://schemas.openxmlformats.org/officeDocument/2006/relationships/image" Target="../media/image177.emf"/></Relationships>
</file>

<file path=ppt/slides/_rels/slide30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2.xml"/><Relationship Id="rId1" Type="http://schemas.openxmlformats.org/officeDocument/2006/relationships/vmlDrawing" Target="../drawings/vmlDrawing35.vml"/><Relationship Id="rId4" Type="http://schemas.openxmlformats.org/officeDocument/2006/relationships/image" Target="../media/image178.emf"/></Relationships>
</file>

<file path=ppt/slides/_rels/slide30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2.png"/><Relationship Id="rId4" Type="http://schemas.openxmlformats.org/officeDocument/2006/relationships/image" Target="../media/image191.png"/></Relationships>
</file>

<file path=ppt/slides/_rels/slide31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193.emf"/></Relationships>
</file>

<file path=ppt/slides/_rels/slide31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194.emf"/></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image" Target="../media/image201.gif"/></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16.png"/><Relationship Id="rId18" Type="http://schemas.openxmlformats.org/officeDocument/2006/relationships/image" Target="../media/image221.png"/><Relationship Id="rId26" Type="http://schemas.openxmlformats.org/officeDocument/2006/relationships/image" Target="../media/image229.png"/><Relationship Id="rId3" Type="http://schemas.openxmlformats.org/officeDocument/2006/relationships/image" Target="../media/image206.png"/><Relationship Id="rId21" Type="http://schemas.openxmlformats.org/officeDocument/2006/relationships/image" Target="../media/image224.png"/><Relationship Id="rId7" Type="http://schemas.openxmlformats.org/officeDocument/2006/relationships/image" Target="../media/image210.png"/><Relationship Id="rId12" Type="http://schemas.openxmlformats.org/officeDocument/2006/relationships/image" Target="../media/image215.png"/><Relationship Id="rId17" Type="http://schemas.openxmlformats.org/officeDocument/2006/relationships/image" Target="../media/image220.png"/><Relationship Id="rId25" Type="http://schemas.openxmlformats.org/officeDocument/2006/relationships/image" Target="../media/image228.png"/><Relationship Id="rId2" Type="http://schemas.openxmlformats.org/officeDocument/2006/relationships/image" Target="../media/image205.png"/><Relationship Id="rId16" Type="http://schemas.openxmlformats.org/officeDocument/2006/relationships/image" Target="../media/image219.png"/><Relationship Id="rId20" Type="http://schemas.openxmlformats.org/officeDocument/2006/relationships/image" Target="../media/image223.png"/><Relationship Id="rId1" Type="http://schemas.openxmlformats.org/officeDocument/2006/relationships/slideLayout" Target="../slideLayouts/slideLayout1.xml"/><Relationship Id="rId6" Type="http://schemas.openxmlformats.org/officeDocument/2006/relationships/image" Target="../media/image209.png"/><Relationship Id="rId11" Type="http://schemas.openxmlformats.org/officeDocument/2006/relationships/image" Target="../media/image214.png"/><Relationship Id="rId24" Type="http://schemas.openxmlformats.org/officeDocument/2006/relationships/image" Target="../media/image227.png"/><Relationship Id="rId5" Type="http://schemas.openxmlformats.org/officeDocument/2006/relationships/image" Target="../media/image208.png"/><Relationship Id="rId15" Type="http://schemas.openxmlformats.org/officeDocument/2006/relationships/image" Target="../media/image218.png"/><Relationship Id="rId23" Type="http://schemas.openxmlformats.org/officeDocument/2006/relationships/image" Target="../media/image226.png"/><Relationship Id="rId10" Type="http://schemas.openxmlformats.org/officeDocument/2006/relationships/image" Target="../media/image213.png"/><Relationship Id="rId19" Type="http://schemas.openxmlformats.org/officeDocument/2006/relationships/image" Target="../media/image222.png"/><Relationship Id="rId4" Type="http://schemas.openxmlformats.org/officeDocument/2006/relationships/image" Target="../media/image207.png"/><Relationship Id="rId9" Type="http://schemas.openxmlformats.org/officeDocument/2006/relationships/image" Target="../media/image212.png"/><Relationship Id="rId14" Type="http://schemas.openxmlformats.org/officeDocument/2006/relationships/image" Target="../media/image217.png"/><Relationship Id="rId22" Type="http://schemas.openxmlformats.org/officeDocument/2006/relationships/image" Target="../media/image225.png"/><Relationship Id="rId27" Type="http://schemas.openxmlformats.org/officeDocument/2006/relationships/image" Target="../media/image230.png"/></Relationships>
</file>

<file path=ppt/slides/_rels/slide333.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18" Type="http://schemas.openxmlformats.org/officeDocument/2006/relationships/image" Target="../media/image247.png"/><Relationship Id="rId26" Type="http://schemas.openxmlformats.org/officeDocument/2006/relationships/image" Target="../media/image255.png"/><Relationship Id="rId3" Type="http://schemas.openxmlformats.org/officeDocument/2006/relationships/image" Target="../media/image232.png"/><Relationship Id="rId21" Type="http://schemas.openxmlformats.org/officeDocument/2006/relationships/image" Target="../media/image250.png"/><Relationship Id="rId7" Type="http://schemas.openxmlformats.org/officeDocument/2006/relationships/image" Target="../media/image236.png"/><Relationship Id="rId12" Type="http://schemas.openxmlformats.org/officeDocument/2006/relationships/image" Target="../media/image241.png"/><Relationship Id="rId17" Type="http://schemas.openxmlformats.org/officeDocument/2006/relationships/image" Target="../media/image246.png"/><Relationship Id="rId25" Type="http://schemas.openxmlformats.org/officeDocument/2006/relationships/image" Target="../media/image254.png"/><Relationship Id="rId2" Type="http://schemas.openxmlformats.org/officeDocument/2006/relationships/image" Target="../media/image231.png"/><Relationship Id="rId16" Type="http://schemas.openxmlformats.org/officeDocument/2006/relationships/image" Target="../media/image245.png"/><Relationship Id="rId20" Type="http://schemas.openxmlformats.org/officeDocument/2006/relationships/image" Target="../media/image249.png"/><Relationship Id="rId1" Type="http://schemas.openxmlformats.org/officeDocument/2006/relationships/slideLayout" Target="../slideLayouts/slideLayout1.xml"/><Relationship Id="rId6" Type="http://schemas.openxmlformats.org/officeDocument/2006/relationships/image" Target="../media/image235.png"/><Relationship Id="rId11" Type="http://schemas.openxmlformats.org/officeDocument/2006/relationships/image" Target="../media/image240.png"/><Relationship Id="rId24" Type="http://schemas.openxmlformats.org/officeDocument/2006/relationships/image" Target="../media/image253.png"/><Relationship Id="rId5" Type="http://schemas.openxmlformats.org/officeDocument/2006/relationships/image" Target="../media/image234.png"/><Relationship Id="rId15" Type="http://schemas.openxmlformats.org/officeDocument/2006/relationships/image" Target="../media/image244.png"/><Relationship Id="rId23" Type="http://schemas.openxmlformats.org/officeDocument/2006/relationships/image" Target="../media/image252.png"/><Relationship Id="rId10" Type="http://schemas.openxmlformats.org/officeDocument/2006/relationships/image" Target="../media/image239.png"/><Relationship Id="rId19" Type="http://schemas.openxmlformats.org/officeDocument/2006/relationships/image" Target="../media/image248.png"/><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3.png"/><Relationship Id="rId22" Type="http://schemas.openxmlformats.org/officeDocument/2006/relationships/image" Target="../media/image251.png"/><Relationship Id="rId27" Type="http://schemas.openxmlformats.org/officeDocument/2006/relationships/image" Target="../media/image256.png"/></Relationships>
</file>

<file path=ppt/slides/_rels/slide33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0.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00.xml"/><Relationship Id="rId1" Type="http://schemas.openxmlformats.org/officeDocument/2006/relationships/vmlDrawing" Target="../drawings/vmlDrawing10.vml"/><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00.xml"/><Relationship Id="rId1" Type="http://schemas.openxmlformats.org/officeDocument/2006/relationships/vmlDrawing" Target="../drawings/vmlDrawing11.vml"/><Relationship Id="rId4" Type="http://schemas.openxmlformats.org/officeDocument/2006/relationships/image" Target="../media/image21.wmf"/></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0.xml"/><Relationship Id="rId1" Type="http://schemas.openxmlformats.org/officeDocument/2006/relationships/vmlDrawing" Target="../drawings/vmlDrawing12.vml"/><Relationship Id="rId4" Type="http://schemas.openxmlformats.org/officeDocument/2006/relationships/image" Target="../media/image23.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0.xml"/><Relationship Id="rId1" Type="http://schemas.openxmlformats.org/officeDocument/2006/relationships/vmlDrawing" Target="../drawings/vmlDrawing13.vml"/><Relationship Id="rId4" Type="http://schemas.openxmlformats.org/officeDocument/2006/relationships/image" Target="../media/image24.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0.xml"/><Relationship Id="rId1" Type="http://schemas.openxmlformats.org/officeDocument/2006/relationships/vmlDrawing" Target="../drawings/vmlDrawing14.vml"/><Relationship Id="rId4" Type="http://schemas.openxmlformats.org/officeDocument/2006/relationships/image" Target="../media/image2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6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6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0.xml"/><Relationship Id="rId1" Type="http://schemas.openxmlformats.org/officeDocument/2006/relationships/vmlDrawing" Target="../drawings/vmlDrawing15.v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xml"/><Relationship Id="rId1" Type="http://schemas.openxmlformats.org/officeDocument/2006/relationships/slideLayout" Target="../slideLayouts/slideLayout1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38.xml"/><Relationship Id="rId1" Type="http://schemas.openxmlformats.org/officeDocument/2006/relationships/vmlDrawing" Target="../drawings/vmlDrawing16.vml"/><Relationship Id="rId4" Type="http://schemas.openxmlformats.org/officeDocument/2006/relationships/image" Target="../media/image38.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38.xml"/><Relationship Id="rId1" Type="http://schemas.openxmlformats.org/officeDocument/2006/relationships/vmlDrawing" Target="../drawings/vmlDrawing17.vml"/><Relationship Id="rId4" Type="http://schemas.openxmlformats.org/officeDocument/2006/relationships/image" Target="../media/image39.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7.xml"/><Relationship Id="rId1" Type="http://schemas.openxmlformats.org/officeDocument/2006/relationships/vmlDrawing" Target="../drawings/vmlDrawing18.vml"/><Relationship Id="rId4" Type="http://schemas.openxmlformats.org/officeDocument/2006/relationships/image" Target="../media/image40.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7.xml"/><Relationship Id="rId1" Type="http://schemas.openxmlformats.org/officeDocument/2006/relationships/vmlDrawing" Target="../drawings/vmlDrawing19.vml"/><Relationship Id="rId4" Type="http://schemas.openxmlformats.org/officeDocument/2006/relationships/image" Target="../media/image41.emf"/></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7.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7.xml"/><Relationship Id="rId1" Type="http://schemas.openxmlformats.org/officeDocument/2006/relationships/vmlDrawing" Target="../drawings/vmlDrawing20.vml"/><Relationship Id="rId4" Type="http://schemas.openxmlformats.org/officeDocument/2006/relationships/image" Target="../media/image44.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27.xml"/><Relationship Id="rId1" Type="http://schemas.openxmlformats.org/officeDocument/2006/relationships/vmlDrawing" Target="../drawings/vmlDrawing21.vml"/><Relationship Id="rId4" Type="http://schemas.openxmlformats.org/officeDocument/2006/relationships/image" Target="../media/image45.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video" Target="file:///C:\Users\JMHolton\Desktop\James_Holton\movies\resolution.mpe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27.xml"/><Relationship Id="rId1" Type="http://schemas.openxmlformats.org/officeDocument/2006/relationships/video" Target="file:///C:\Users\JMHolton\Desktop\James_Holton\APS_talk\damage\warp.avi"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27.xml"/><Relationship Id="rId1" Type="http://schemas.openxmlformats.org/officeDocument/2006/relationships/video" Target="file:///C:\Users\JMHolton\Desktop\James_Holton\APS_talk\damage\phaser.avi" TargetMode="Externa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27.xml"/><Relationship Id="rId1" Type="http://schemas.openxmlformats.org/officeDocument/2006/relationships/vmlDrawing" Target="../drawings/vmlDrawing22.vml"/><Relationship Id="rId4" Type="http://schemas.openxmlformats.org/officeDocument/2006/relationships/image" Target="../media/image48.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7.xml"/><Relationship Id="rId1" Type="http://schemas.openxmlformats.org/officeDocument/2006/relationships/vmlDrawing" Target="../drawings/vmlDrawing23.vml"/><Relationship Id="rId4" Type="http://schemas.openxmlformats.org/officeDocument/2006/relationships/image" Target="../media/image49.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CSHL_tipsNtricks_2015.pptx</a:t>
            </a:r>
            <a:endParaRPr lang="en-US" altLang="en-US" sz="4400" dirty="0"/>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What is the primary goal?</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disorder</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make protein sit still</a:t>
            </a:r>
          </a:p>
          <a:p>
            <a:pPr eaLnBrk="1" hangingPunct="1"/>
            <a:r>
              <a:rPr lang="en-US" altLang="en-US" sz="4000" dirty="0" smtClean="0"/>
              <a:t>Phases</a:t>
            </a:r>
          </a:p>
          <a:p>
            <a:pPr lvl="1" eaLnBrk="1" hangingPunct="1">
              <a:buFontTx/>
              <a:buNone/>
            </a:pPr>
            <a:r>
              <a:rPr lang="en-US" altLang="en-US" sz="3600" dirty="0" smtClean="0">
                <a:solidFill>
                  <a:srgbClr val="EA0000"/>
                </a:solidFill>
              </a:rPr>
              <a:t>problem: small difference</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averaging</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1894684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013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115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217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0.6</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320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0.8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422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525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6275"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2.0</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7299"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2.5</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8323"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3.2</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69347"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6.4</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5486400"/>
            <a:ext cx="9144000" cy="1143000"/>
          </a:xfrm>
        </p:spPr>
        <p:txBody>
          <a:bodyPr/>
          <a:lstStyle/>
          <a:p>
            <a:r>
              <a:rPr lang="en-US" altLang="en-US" dirty="0"/>
              <a:t>strong reflection</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9721" t="6575" r="4303" b="13020"/>
          <a:stretch>
            <a:fillRect/>
          </a:stretch>
        </p:blipFill>
        <p:spPr bwMode="auto">
          <a:xfrm>
            <a:off x="393700" y="2249488"/>
            <a:ext cx="8213725"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2" name="Group 4"/>
          <p:cNvGrpSpPr>
            <a:grpSpLocks/>
          </p:cNvGrpSpPr>
          <p:nvPr/>
        </p:nvGrpSpPr>
        <p:grpSpPr bwMode="auto">
          <a:xfrm>
            <a:off x="1046163" y="4003675"/>
            <a:ext cx="7486650" cy="371475"/>
            <a:chOff x="659" y="2522"/>
            <a:chExt cx="4716" cy="234"/>
          </a:xfrm>
        </p:grpSpPr>
        <p:sp>
          <p:nvSpPr>
            <p:cNvPr id="12293" name="Oval 5"/>
            <p:cNvSpPr>
              <a:spLocks noChangeArrowheads="1"/>
            </p:cNvSpPr>
            <p:nvPr/>
          </p:nvSpPr>
          <p:spPr bwMode="auto">
            <a:xfrm>
              <a:off x="659"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 name="Oval 6"/>
            <p:cNvSpPr>
              <a:spLocks noChangeArrowheads="1"/>
            </p:cNvSpPr>
            <p:nvPr/>
          </p:nvSpPr>
          <p:spPr bwMode="auto">
            <a:xfrm>
              <a:off x="1220"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5" name="Oval 7"/>
            <p:cNvSpPr>
              <a:spLocks noChangeArrowheads="1"/>
            </p:cNvSpPr>
            <p:nvPr/>
          </p:nvSpPr>
          <p:spPr bwMode="auto">
            <a:xfrm>
              <a:off x="1781"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6" name="Oval 8"/>
            <p:cNvSpPr>
              <a:spLocks noChangeArrowheads="1"/>
            </p:cNvSpPr>
            <p:nvPr/>
          </p:nvSpPr>
          <p:spPr bwMode="auto">
            <a:xfrm>
              <a:off x="2343"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7" name="Oval 9"/>
            <p:cNvSpPr>
              <a:spLocks noChangeArrowheads="1"/>
            </p:cNvSpPr>
            <p:nvPr/>
          </p:nvSpPr>
          <p:spPr bwMode="auto">
            <a:xfrm>
              <a:off x="2904"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8" name="Oval 10"/>
            <p:cNvSpPr>
              <a:spLocks noChangeArrowheads="1"/>
            </p:cNvSpPr>
            <p:nvPr/>
          </p:nvSpPr>
          <p:spPr bwMode="auto">
            <a:xfrm>
              <a:off x="3465"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9" name="Oval 11"/>
            <p:cNvSpPr>
              <a:spLocks noChangeArrowheads="1"/>
            </p:cNvSpPr>
            <p:nvPr/>
          </p:nvSpPr>
          <p:spPr bwMode="auto">
            <a:xfrm>
              <a:off x="4027"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0" name="Oval 12"/>
            <p:cNvSpPr>
              <a:spLocks noChangeArrowheads="1"/>
            </p:cNvSpPr>
            <p:nvPr/>
          </p:nvSpPr>
          <p:spPr bwMode="auto">
            <a:xfrm>
              <a:off x="4588" y="2523"/>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1" name="Oval 13"/>
            <p:cNvSpPr>
              <a:spLocks noChangeArrowheads="1"/>
            </p:cNvSpPr>
            <p:nvPr/>
          </p:nvSpPr>
          <p:spPr bwMode="auto">
            <a:xfrm>
              <a:off x="5150" y="2522"/>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Rectangle 2"/>
          <p:cNvSpPr txBox="1">
            <a:spLocks noChangeArrowheads="1"/>
          </p:cNvSpPr>
          <p:nvPr/>
        </p:nvSpPr>
        <p:spPr bwMode="auto">
          <a:xfrm>
            <a:off x="685800" y="0"/>
            <a:ext cx="77724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nSpc>
                <a:spcPct val="150000"/>
              </a:lnSpc>
            </a:pPr>
            <a:r>
              <a:rPr lang="en-US" altLang="en-US" sz="6000" kern="0" smtClean="0"/>
              <a:t>What is “disorder”?</a:t>
            </a:r>
            <a:endParaRPr lang="en-US" altLang="en-US" sz="6000" kern="0"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70371" name="Rectangle 3"/>
          <p:cNvSpPr>
            <a:spLocks noGrp="1" noChangeArrowheads="1"/>
          </p:cNvSpPr>
          <p:nvPr>
            <p:ph type="title"/>
          </p:nvPr>
        </p:nvSpPr>
        <p:spPr>
          <a:xfrm>
            <a:off x="0" y="0"/>
            <a:ext cx="8458200" cy="1143000"/>
          </a:xfrm>
          <a:noFill/>
          <a:ln/>
        </p:spPr>
        <p:txBody>
          <a:bodyPr/>
          <a:lstStyle/>
          <a:p>
            <a:pPr algn="l"/>
            <a:r>
              <a:rPr lang="en-US" altLang="en-US">
                <a:solidFill>
                  <a:schemeClr val="bg1"/>
                </a:solidFill>
              </a:rPr>
              <a:t>		mosaic spread = 12.8</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426" name="Group 2"/>
          <p:cNvGrpSpPr>
            <a:grpSpLocks/>
          </p:cNvGrpSpPr>
          <p:nvPr/>
        </p:nvGrpSpPr>
        <p:grpSpPr bwMode="auto">
          <a:xfrm>
            <a:off x="-3595688" y="0"/>
            <a:ext cx="12966701" cy="6921500"/>
            <a:chOff x="-2265" y="0"/>
            <a:chExt cx="8168" cy="4360"/>
          </a:xfrm>
        </p:grpSpPr>
        <p:pic>
          <p:nvPicPr>
            <p:cNvPr id="615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0"/>
              <a:ext cx="6334" cy="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28" name="Text Box 4"/>
            <p:cNvSpPr txBox="1">
              <a:spLocks noChangeArrowheads="1"/>
            </p:cNvSpPr>
            <p:nvPr/>
          </p:nvSpPr>
          <p:spPr bwMode="auto">
            <a:xfrm>
              <a:off x="-2265" y="3600"/>
              <a:ext cx="404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4400" b="1"/>
                <a:t>48 MGy</a:t>
              </a:r>
            </a:p>
          </p:txBody>
        </p:sp>
      </p:grpSp>
      <p:grpSp>
        <p:nvGrpSpPr>
          <p:cNvPr id="615429" name="Group 5"/>
          <p:cNvGrpSpPr>
            <a:grpSpLocks/>
          </p:cNvGrpSpPr>
          <p:nvPr/>
        </p:nvGrpSpPr>
        <p:grpSpPr bwMode="auto">
          <a:xfrm>
            <a:off x="-1158875" y="0"/>
            <a:ext cx="10529888" cy="6921500"/>
            <a:chOff x="-730" y="0"/>
            <a:chExt cx="6633" cy="4360"/>
          </a:xfrm>
        </p:grpSpPr>
        <p:pic>
          <p:nvPicPr>
            <p:cNvPr id="615430" name="Picture 6"/>
            <p:cNvPicPr>
              <a:picLocks noChangeAspect="1" noChangeArrowheads="1"/>
            </p:cNvPicPr>
            <p:nvPr/>
          </p:nvPicPr>
          <p:blipFill>
            <a:blip r:embed="rId3">
              <a:extLst>
                <a:ext uri="{28A0092B-C50C-407E-A947-70E740481C1C}">
                  <a14:useLocalDpi xmlns:a14="http://schemas.microsoft.com/office/drawing/2010/main" val="0"/>
                </a:ext>
              </a:extLst>
            </a:blip>
            <a:srcRect l="2731"/>
            <a:stretch>
              <a:fillRect/>
            </a:stretch>
          </p:blipFill>
          <p:spPr bwMode="auto">
            <a:xfrm>
              <a:off x="-258" y="0"/>
              <a:ext cx="6161" cy="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31" name="Text Box 7"/>
            <p:cNvSpPr txBox="1">
              <a:spLocks noChangeArrowheads="1"/>
            </p:cNvSpPr>
            <p:nvPr/>
          </p:nvSpPr>
          <p:spPr bwMode="auto">
            <a:xfrm>
              <a:off x="-730" y="3600"/>
              <a:ext cx="2506"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4400" b="1"/>
                <a:t>20 MGy</a:t>
              </a:r>
            </a:p>
          </p:txBody>
        </p:sp>
      </p:grpSp>
      <p:grpSp>
        <p:nvGrpSpPr>
          <p:cNvPr id="615432" name="Group 8"/>
          <p:cNvGrpSpPr>
            <a:grpSpLocks/>
          </p:cNvGrpSpPr>
          <p:nvPr/>
        </p:nvGrpSpPr>
        <p:grpSpPr bwMode="auto">
          <a:xfrm>
            <a:off x="-160338" y="0"/>
            <a:ext cx="9532938" cy="6924675"/>
            <a:chOff x="-101" y="0"/>
            <a:chExt cx="6005" cy="4362"/>
          </a:xfrm>
        </p:grpSpPr>
        <p:pic>
          <p:nvPicPr>
            <p:cNvPr id="615433" name="Picture 9"/>
            <p:cNvPicPr>
              <a:picLocks noChangeAspect="1" noChangeArrowheads="1"/>
            </p:cNvPicPr>
            <p:nvPr/>
          </p:nvPicPr>
          <p:blipFill>
            <a:blip r:embed="rId4">
              <a:extLst>
                <a:ext uri="{28A0092B-C50C-407E-A947-70E740481C1C}">
                  <a14:useLocalDpi xmlns:a14="http://schemas.microsoft.com/office/drawing/2010/main" val="0"/>
                </a:ext>
              </a:extLst>
            </a:blip>
            <a:srcRect l="5225"/>
            <a:stretch>
              <a:fillRect/>
            </a:stretch>
          </p:blipFill>
          <p:spPr bwMode="auto">
            <a:xfrm>
              <a:off x="-101" y="0"/>
              <a:ext cx="6005" cy="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34" name="Text Box 10"/>
            <p:cNvSpPr txBox="1">
              <a:spLocks noChangeArrowheads="1"/>
            </p:cNvSpPr>
            <p:nvPr/>
          </p:nvSpPr>
          <p:spPr bwMode="auto">
            <a:xfrm>
              <a:off x="38" y="3600"/>
              <a:ext cx="173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4400" b="1"/>
                <a:t>2 MGy</a:t>
              </a:r>
            </a:p>
          </p:txBody>
        </p:sp>
      </p:grpSp>
      <p:sp>
        <p:nvSpPr>
          <p:cNvPr id="615435" name="Rectangle 11"/>
          <p:cNvSpPr>
            <a:spLocks noGrp="1" noChangeArrowheads="1"/>
          </p:cNvSpPr>
          <p:nvPr>
            <p:ph type="ctrTitle"/>
          </p:nvPr>
        </p:nvSpPr>
        <p:spPr>
          <a:xfrm>
            <a:off x="685800" y="0"/>
            <a:ext cx="7772400" cy="1470025"/>
          </a:xfrm>
          <a:noFill/>
          <a:ln/>
        </p:spPr>
        <p:txBody>
          <a:bodyPr/>
          <a:lstStyle/>
          <a:p>
            <a:r>
              <a:rPr lang="en-US" altLang="en-US" dirty="0" smtClean="0"/>
              <a:t>Radiation Damage</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61543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154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2" descr="NaAc6_0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09283" name="Picture 3" descr="NaAc5_0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09284" name="Picture 4" descr="xtals_0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09285" name="Text Box 5"/>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~0 MGy</a:t>
            </a:r>
          </a:p>
        </p:txBody>
      </p:sp>
      <p:sp>
        <p:nvSpPr>
          <p:cNvPr id="609286" name="Oval 6"/>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9287" name="Oval 7"/>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92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928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92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9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6" grpId="0" animBg="1"/>
      <p:bldP spid="60928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endParaRPr lang="en-US" altLang="en-US"/>
          </a:p>
        </p:txBody>
      </p:sp>
      <p:pic>
        <p:nvPicPr>
          <p:cNvPr id="610307" name="Picture 3" descr="NaAc6_5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0308" name="Picture 4" descr="NaAc5_5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0309" name="Picture 5" descr="xtals_5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0310" name="Text Box 6"/>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    5 MGy</a:t>
            </a:r>
          </a:p>
        </p:txBody>
      </p:sp>
      <p:sp>
        <p:nvSpPr>
          <p:cNvPr id="610311" name="Oval 7"/>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0312" name="Oval 8"/>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endParaRPr lang="en-US" altLang="en-US"/>
          </a:p>
        </p:txBody>
      </p:sp>
      <p:sp>
        <p:nvSpPr>
          <p:cNvPr id="611331" name="Rectangle 3"/>
          <p:cNvSpPr>
            <a:spLocks noGrp="1" noChangeArrowheads="1"/>
          </p:cNvSpPr>
          <p:nvPr>
            <p:ph type="body" idx="1"/>
          </p:nvPr>
        </p:nvSpPr>
        <p:spPr/>
        <p:txBody>
          <a:bodyPr/>
          <a:lstStyle/>
          <a:p>
            <a:endParaRPr lang="en-US" altLang="en-US"/>
          </a:p>
        </p:txBody>
      </p:sp>
      <p:pic>
        <p:nvPicPr>
          <p:cNvPr id="611332" name="Picture 4" descr="NaAc6_11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1333" name="Picture 5" descr="NaAc5_11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1334" name="Picture 6" descr="xtals_11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1335"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    11 MGy</a:t>
            </a:r>
          </a:p>
        </p:txBody>
      </p:sp>
      <p:sp>
        <p:nvSpPr>
          <p:cNvPr id="611336"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1337"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endParaRPr lang="en-US" altLang="en-US"/>
          </a:p>
        </p:txBody>
      </p:sp>
      <p:sp>
        <p:nvSpPr>
          <p:cNvPr id="612355" name="Rectangle 3"/>
          <p:cNvSpPr>
            <a:spLocks noGrp="1" noChangeArrowheads="1"/>
          </p:cNvSpPr>
          <p:nvPr>
            <p:ph type="body" idx="1"/>
          </p:nvPr>
        </p:nvSpPr>
        <p:spPr/>
        <p:txBody>
          <a:bodyPr/>
          <a:lstStyle/>
          <a:p>
            <a:endParaRPr lang="en-US" altLang="en-US"/>
          </a:p>
        </p:txBody>
      </p:sp>
      <p:pic>
        <p:nvPicPr>
          <p:cNvPr id="612356" name="Picture 4" descr="NaAc6_1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7" name="Picture 5" descr="NaAc5_1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8" name="Picture 6" descr="xtals_1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2359"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16 MGy</a:t>
            </a:r>
          </a:p>
        </p:txBody>
      </p:sp>
      <p:sp>
        <p:nvSpPr>
          <p:cNvPr id="612360"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2361"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p:txBody>
          <a:bodyPr/>
          <a:lstStyle/>
          <a:p>
            <a:endParaRPr lang="en-US" altLang="en-US"/>
          </a:p>
        </p:txBody>
      </p:sp>
      <p:sp>
        <p:nvSpPr>
          <p:cNvPr id="613379" name="Rectangle 3"/>
          <p:cNvSpPr>
            <a:spLocks noGrp="1" noChangeArrowheads="1"/>
          </p:cNvSpPr>
          <p:nvPr>
            <p:ph type="body" idx="1"/>
          </p:nvPr>
        </p:nvSpPr>
        <p:spPr/>
        <p:txBody>
          <a:bodyPr/>
          <a:lstStyle/>
          <a:p>
            <a:endParaRPr lang="en-US" altLang="en-US"/>
          </a:p>
        </p:txBody>
      </p:sp>
      <p:pic>
        <p:nvPicPr>
          <p:cNvPr id="613380" name="Picture 4" descr="NaAc6_22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3381" name="Picture 5" descr="NaAc5_22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3382" name="Picture 6" descr="xtals_22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3383"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22 MGy</a:t>
            </a:r>
          </a:p>
        </p:txBody>
      </p:sp>
      <p:sp>
        <p:nvSpPr>
          <p:cNvPr id="613384"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3385"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p:txBody>
          <a:bodyPr/>
          <a:lstStyle/>
          <a:p>
            <a:endParaRPr lang="en-US" altLang="en-US"/>
          </a:p>
        </p:txBody>
      </p:sp>
      <p:sp>
        <p:nvSpPr>
          <p:cNvPr id="614403" name="Rectangle 3"/>
          <p:cNvSpPr>
            <a:spLocks noGrp="1" noChangeArrowheads="1"/>
          </p:cNvSpPr>
          <p:nvPr>
            <p:ph type="body" idx="1"/>
          </p:nvPr>
        </p:nvSpPr>
        <p:spPr/>
        <p:txBody>
          <a:bodyPr/>
          <a:lstStyle/>
          <a:p>
            <a:endParaRPr lang="en-US" altLang="en-US"/>
          </a:p>
        </p:txBody>
      </p:sp>
      <p:pic>
        <p:nvPicPr>
          <p:cNvPr id="614404" name="Picture 4" descr="NaAc6_2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4405" name="Picture 5" descr="NaAc5_2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4406" name="Picture 6" descr="xtals_2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4407"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t>26 MGy</a:t>
            </a:r>
          </a:p>
        </p:txBody>
      </p:sp>
      <p:sp>
        <p:nvSpPr>
          <p:cNvPr id="614408"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09"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p>
          <a:p>
            <a:r>
              <a:rPr lang="en-US" sz="4000" dirty="0" smtClean="0">
                <a:solidFill>
                  <a:srgbClr val="FF0000"/>
                </a:solidFill>
              </a:rPr>
              <a:t>Strain</a:t>
            </a:r>
            <a:r>
              <a:rPr lang="en-US" sz="4000" dirty="0">
                <a:solidFill>
                  <a:srgbClr val="FF0000"/>
                </a:solidFill>
              </a:rPr>
              <a:t>	</a:t>
            </a:r>
            <a:endParaRPr lang="en-US" sz="4000" dirty="0" smtClean="0">
              <a:solidFill>
                <a:srgbClr val="FF0000"/>
              </a:solidFill>
            </a:endParaRP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14676367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stress and strain</a:t>
            </a:r>
          </a:p>
        </p:txBody>
      </p:sp>
      <p:sp>
        <p:nvSpPr>
          <p:cNvPr id="393223" name="Text Box 7"/>
          <p:cNvSpPr txBox="1">
            <a:spLocks noChangeArrowheads="1"/>
          </p:cNvSpPr>
          <p:nvPr/>
        </p:nvSpPr>
        <p:spPr bwMode="auto">
          <a:xfrm>
            <a:off x="1714500" y="4875213"/>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radiation damage = defects</a:t>
            </a:r>
          </a:p>
        </p:txBody>
      </p:sp>
      <p:sp>
        <p:nvSpPr>
          <p:cNvPr id="393224" name="Text Box 8"/>
          <p:cNvSpPr txBox="1">
            <a:spLocks noChangeArrowheads="1"/>
          </p:cNvSpPr>
          <p:nvPr/>
        </p:nvSpPr>
        <p:spPr bwMode="auto">
          <a:xfrm>
            <a:off x="1663700" y="2393950"/>
            <a:ext cx="579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What about </a:t>
            </a:r>
          </a:p>
          <a:p>
            <a:pPr algn="ctr"/>
            <a:r>
              <a:rPr lang="en-US" altLang="en-US" sz="3600"/>
              <a:t>undamaged crystals?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5486400"/>
            <a:ext cx="9144000" cy="1143000"/>
          </a:xfrm>
        </p:spPr>
        <p:txBody>
          <a:bodyPr/>
          <a:lstStyle/>
          <a:p>
            <a:r>
              <a:rPr lang="en-US" altLang="en-US" dirty="0"/>
              <a:t>weak reflection</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l="9721" t="6575" r="4303" b="13020"/>
          <a:stretch>
            <a:fillRect/>
          </a:stretch>
        </p:blipFill>
        <p:spPr bwMode="auto">
          <a:xfrm>
            <a:off x="393700" y="2249488"/>
            <a:ext cx="8213725"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16" name="Group 4"/>
          <p:cNvGrpSpPr>
            <a:grpSpLocks/>
          </p:cNvGrpSpPr>
          <p:nvPr/>
        </p:nvGrpSpPr>
        <p:grpSpPr bwMode="auto">
          <a:xfrm>
            <a:off x="1033463" y="3997325"/>
            <a:ext cx="7458075" cy="371475"/>
            <a:chOff x="651" y="2510"/>
            <a:chExt cx="4698" cy="234"/>
          </a:xfrm>
        </p:grpSpPr>
        <p:sp>
          <p:nvSpPr>
            <p:cNvPr id="13317" name="Oval 5"/>
            <p:cNvSpPr>
              <a:spLocks noChangeArrowheads="1"/>
            </p:cNvSpPr>
            <p:nvPr/>
          </p:nvSpPr>
          <p:spPr bwMode="auto">
            <a:xfrm>
              <a:off x="651" y="2510"/>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Oval 6"/>
            <p:cNvSpPr>
              <a:spLocks noChangeArrowheads="1"/>
            </p:cNvSpPr>
            <p:nvPr/>
          </p:nvSpPr>
          <p:spPr bwMode="auto">
            <a:xfrm>
              <a:off x="1281"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9" name="Oval 7"/>
            <p:cNvSpPr>
              <a:spLocks noChangeArrowheads="1"/>
            </p:cNvSpPr>
            <p:nvPr/>
          </p:nvSpPr>
          <p:spPr bwMode="auto">
            <a:xfrm>
              <a:off x="1911" y="2510"/>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0" name="Oval 8"/>
            <p:cNvSpPr>
              <a:spLocks noChangeArrowheads="1"/>
            </p:cNvSpPr>
            <p:nvPr/>
          </p:nvSpPr>
          <p:spPr bwMode="auto">
            <a:xfrm>
              <a:off x="2541" y="2510"/>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 name="Oval 9"/>
            <p:cNvSpPr>
              <a:spLocks noChangeArrowheads="1"/>
            </p:cNvSpPr>
            <p:nvPr/>
          </p:nvSpPr>
          <p:spPr bwMode="auto">
            <a:xfrm>
              <a:off x="3171"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2" name="Oval 10"/>
            <p:cNvSpPr>
              <a:spLocks noChangeArrowheads="1"/>
            </p:cNvSpPr>
            <p:nvPr/>
          </p:nvSpPr>
          <p:spPr bwMode="auto">
            <a:xfrm>
              <a:off x="3659"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3" name="Oval 11"/>
            <p:cNvSpPr>
              <a:spLocks noChangeArrowheads="1"/>
            </p:cNvSpPr>
            <p:nvPr/>
          </p:nvSpPr>
          <p:spPr bwMode="auto">
            <a:xfrm>
              <a:off x="4147"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Oval 12"/>
            <p:cNvSpPr>
              <a:spLocks noChangeArrowheads="1"/>
            </p:cNvSpPr>
            <p:nvPr/>
          </p:nvSpPr>
          <p:spPr bwMode="auto">
            <a:xfrm>
              <a:off x="4635"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Oval 13"/>
            <p:cNvSpPr>
              <a:spLocks noChangeArrowheads="1"/>
            </p:cNvSpPr>
            <p:nvPr/>
          </p:nvSpPr>
          <p:spPr bwMode="auto">
            <a:xfrm>
              <a:off x="5124" y="2511"/>
              <a:ext cx="225" cy="23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Rectangle 2"/>
          <p:cNvSpPr txBox="1">
            <a:spLocks noChangeArrowheads="1"/>
          </p:cNvSpPr>
          <p:nvPr/>
        </p:nvSpPr>
        <p:spPr bwMode="auto">
          <a:xfrm>
            <a:off x="685800" y="0"/>
            <a:ext cx="77724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nSpc>
                <a:spcPct val="150000"/>
              </a:lnSpc>
            </a:pPr>
            <a:r>
              <a:rPr lang="en-US" altLang="en-US" sz="6000" kern="0" smtClean="0"/>
              <a:t>What is “disorder”?</a:t>
            </a:r>
            <a:endParaRPr lang="en-US" altLang="en-US" sz="6000" kern="0" dirty="0"/>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6838"/>
            <a:ext cx="8229600" cy="1143000"/>
          </a:xfrm>
        </p:spPr>
        <p:txBody>
          <a:bodyPr/>
          <a:lstStyle/>
          <a:p>
            <a:r>
              <a:rPr lang="en-US" altLang="en-US" sz="5400">
                <a:solidFill>
                  <a:schemeClr val="tx1"/>
                </a:solidFill>
              </a:rPr>
              <a:t>Purity is crucial!</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rot="162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McPherson, A., Malkin, A. J., Kuznetsov, Y. G. &amp; Plomp, M. (2001)."Atomic force microscopy applications in macromolecular crystallography", </a:t>
            </a:r>
            <a:r>
              <a:rPr lang="en-US" altLang="en-US" i="1"/>
              <a:t>Acta Cryst. D</a:t>
            </a:r>
            <a:r>
              <a:rPr lang="en-US" altLang="en-US"/>
              <a:t> </a:t>
            </a:r>
            <a:r>
              <a:rPr lang="en-US" altLang="en-US" b="1"/>
              <a:t>57</a:t>
            </a:r>
            <a:r>
              <a:rPr lang="en-US" altLang="en-US"/>
              <a:t>, 1053-1060. </a:t>
            </a:r>
          </a:p>
        </p:txBody>
      </p:sp>
      <p:sp>
        <p:nvSpPr>
          <p:cNvPr id="14341"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342" name="Rectangle 6"/>
          <p:cNvSpPr>
            <a:spLocks noChangeArrowheads="1"/>
          </p:cNvSpPr>
          <p:nvPr/>
        </p:nvSpPr>
        <p:spPr bwMode="auto">
          <a:xfrm>
            <a:off x="1173163" y="3965575"/>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not important for </a:t>
            </a:r>
          </a:p>
          <a:p>
            <a:pPr algn="ctr"/>
            <a:r>
              <a:rPr lang="en-US" altLang="en-US" sz="3200"/>
              <a:t>initial hits</a:t>
            </a:r>
          </a:p>
          <a:p>
            <a:pPr algn="ctr"/>
            <a:endParaRPr lang="en-US" altLang="en-US" sz="3200"/>
          </a:p>
          <a:p>
            <a:pPr algn="ctr"/>
            <a:endParaRPr lang="en-US" altLang="en-US" sz="3200"/>
          </a:p>
        </p:txBody>
      </p:sp>
      <p:sp>
        <p:nvSpPr>
          <p:cNvPr id="14343" name="Rectangle 7"/>
          <p:cNvSpPr>
            <a:spLocks noChangeArrowheads="1"/>
          </p:cNvSpPr>
          <p:nvPr/>
        </p:nvSpPr>
        <p:spPr bwMode="auto">
          <a:xfrm>
            <a:off x="1258888" y="1163638"/>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3200"/>
          </a:p>
          <a:p>
            <a:pPr algn="ctr"/>
            <a:endParaRPr lang="en-US" altLang="en-US" sz="3200"/>
          </a:p>
          <a:p>
            <a:pPr algn="ctr"/>
            <a:r>
              <a:rPr lang="en-US" altLang="en-US" sz="3200"/>
              <a:t>important for </a:t>
            </a:r>
          </a:p>
          <a:p>
            <a:pPr algn="ctr"/>
            <a:r>
              <a:rPr lang="en-US" altLang="en-US" sz="3200"/>
              <a:t>resolution</a:t>
            </a:r>
          </a:p>
          <a:p>
            <a:pPr algn="ctr"/>
            <a:endParaRPr lang="en-US" altLang="en-US" sz="3200"/>
          </a:p>
          <a:p>
            <a:pPr algn="ctr"/>
            <a:endParaRPr lang="en-US" altLang="en-US" sz="32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76200"/>
            <a:ext cx="7772400" cy="1470025"/>
          </a:xfrm>
        </p:spPr>
        <p:txBody>
          <a:bodyPr/>
          <a:lstStyle/>
          <a:p>
            <a:r>
              <a:rPr lang="en-US" altLang="en-US"/>
              <a:t>What can I improve?</a:t>
            </a:r>
            <a:endParaRPr lang="en-US" altLang="en-US">
              <a:cs typeface="Arial" pitchFamily="34" charset="0"/>
            </a:endParaRPr>
          </a:p>
        </p:txBody>
      </p:sp>
      <p:sp>
        <p:nvSpPr>
          <p:cNvPr id="109571" name="Text Box 3"/>
          <p:cNvSpPr txBox="1">
            <a:spLocks noChangeArrowheads="1"/>
          </p:cNvSpPr>
          <p:nvPr/>
        </p:nvSpPr>
        <p:spPr bwMode="auto">
          <a:xfrm>
            <a:off x="874713" y="1801813"/>
            <a:ext cx="67056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t>Purity!</a:t>
            </a:r>
          </a:p>
          <a:p>
            <a:pPr>
              <a:spcBef>
                <a:spcPct val="50000"/>
              </a:spcBef>
            </a:pPr>
            <a:r>
              <a:rPr lang="en-US" altLang="en-US" sz="2800"/>
              <a:t>	is 95% good enough? 99%?</a:t>
            </a:r>
          </a:p>
          <a:p>
            <a:pPr>
              <a:spcBef>
                <a:spcPct val="50000"/>
              </a:spcBef>
            </a:pPr>
            <a:r>
              <a:rPr lang="en-US" altLang="en-US" sz="4000"/>
              <a:t>Purity!</a:t>
            </a:r>
          </a:p>
          <a:p>
            <a:pPr>
              <a:spcBef>
                <a:spcPct val="50000"/>
              </a:spcBef>
            </a:pPr>
            <a:r>
              <a:rPr lang="en-US" altLang="en-US" sz="2800"/>
              <a:t>	conformational (homogeneous)</a:t>
            </a:r>
          </a:p>
          <a:p>
            <a:pPr>
              <a:spcBef>
                <a:spcPct val="50000"/>
              </a:spcBef>
            </a:pPr>
            <a:r>
              <a:rPr lang="en-US" altLang="en-US" sz="4000"/>
              <a:t>Purity!</a:t>
            </a:r>
          </a:p>
          <a:p>
            <a:pPr>
              <a:spcBef>
                <a:spcPct val="50000"/>
              </a:spcBef>
            </a:pPr>
            <a:r>
              <a:rPr lang="en-US" altLang="en-US" sz="2800"/>
              <a:t>	kinetic (stable over time)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685800" y="76200"/>
            <a:ext cx="7772400" cy="1470025"/>
          </a:xfrm>
        </p:spPr>
        <p:txBody>
          <a:bodyPr/>
          <a:lstStyle/>
          <a:p>
            <a:r>
              <a:rPr lang="en-US" altLang="en-US"/>
              <a:t>What can I improve?</a:t>
            </a:r>
            <a:endParaRPr lang="en-US" altLang="en-US">
              <a:cs typeface="Arial" pitchFamily="34" charset="0"/>
            </a:endParaRPr>
          </a:p>
        </p:txBody>
      </p:sp>
      <p:sp>
        <p:nvSpPr>
          <p:cNvPr id="110595" name="Text Box 3"/>
          <p:cNvSpPr txBox="1">
            <a:spLocks noChangeArrowheads="1"/>
          </p:cNvSpPr>
          <p:nvPr/>
        </p:nvSpPr>
        <p:spPr bwMode="auto">
          <a:xfrm>
            <a:off x="874713" y="1801813"/>
            <a:ext cx="67056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t>add a column</a:t>
            </a:r>
            <a:endParaRPr lang="en-US" altLang="en-US" sz="2800"/>
          </a:p>
          <a:p>
            <a:pPr>
              <a:spcBef>
                <a:spcPct val="50000"/>
              </a:spcBef>
            </a:pPr>
            <a:r>
              <a:rPr lang="en-US" altLang="en-US" sz="4000"/>
              <a:t>fractional recrystallization</a:t>
            </a:r>
            <a:endParaRPr lang="en-US" altLang="en-US" sz="2800"/>
          </a:p>
          <a:p>
            <a:pPr>
              <a:spcBef>
                <a:spcPct val="50000"/>
              </a:spcBef>
            </a:pPr>
            <a:r>
              <a:rPr lang="en-US" altLang="en-US" sz="4000"/>
              <a:t>heat shock</a:t>
            </a:r>
          </a:p>
          <a:p>
            <a:pPr>
              <a:spcBef>
                <a:spcPct val="50000"/>
              </a:spcBef>
            </a:pPr>
            <a:r>
              <a:rPr lang="en-US" altLang="en-US" sz="4000"/>
              <a:t>mutate Lys</a:t>
            </a:r>
          </a:p>
          <a:p>
            <a:pPr>
              <a:spcBef>
                <a:spcPct val="50000"/>
              </a:spcBef>
            </a:pPr>
            <a:r>
              <a:rPr lang="en-US" altLang="en-US" sz="4000"/>
              <a:t>avoid stress</a:t>
            </a:r>
            <a:endParaRPr lang="en-US" altLang="en-US" sz="2800"/>
          </a:p>
        </p:txBody>
      </p:sp>
      <p:sp>
        <p:nvSpPr>
          <p:cNvPr id="110596" name="Text Box 4"/>
          <p:cNvSpPr txBox="1">
            <a:spLocks noChangeArrowheads="1"/>
          </p:cNvSpPr>
          <p:nvPr/>
        </p:nvSpPr>
        <p:spPr bwMode="auto">
          <a:xfrm>
            <a:off x="354013" y="6491288"/>
            <a:ext cx="8789987"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Newman J. (2006) </a:t>
            </a:r>
            <a:r>
              <a:rPr lang="en-US" altLang="en-US" i="1"/>
              <a:t>Acta Cryst.</a:t>
            </a:r>
            <a:r>
              <a:rPr lang="en-US" altLang="en-US"/>
              <a:t> D</a:t>
            </a:r>
            <a:r>
              <a:rPr lang="en-US" altLang="en-US" b="1"/>
              <a:t>62</a:t>
            </a:r>
            <a:r>
              <a:rPr lang="en-US" altLang="en-US"/>
              <a:t> 27-31.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05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05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05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rgbClr val="FF0000"/>
                </a:solidFill>
              </a:rPr>
              <a:t>Mosaicity</a:t>
            </a:r>
            <a:r>
              <a:rPr lang="en-US" sz="4000" dirty="0">
                <a:solidFill>
                  <a:srgbClr val="FF0000"/>
                </a:solidFill>
              </a:rPr>
              <a:t>	</a:t>
            </a:r>
            <a:r>
              <a:rPr lang="en-US" sz="4000" dirty="0" smtClean="0">
                <a:solidFill>
                  <a:srgbClr val="FF0000"/>
                </a:solidFill>
              </a:rPr>
              <a:t>	&gt; ~3 </a:t>
            </a:r>
            <a:r>
              <a:rPr lang="el-GR" sz="4000" dirty="0" smtClean="0">
                <a:solidFill>
                  <a:srgbClr val="FF0000"/>
                </a:solidFill>
              </a:rPr>
              <a:t>μ</a:t>
            </a:r>
            <a:r>
              <a:rPr lang="en-US" sz="4000" dirty="0" smtClean="0">
                <a:solidFill>
                  <a:srgbClr val="FF0000"/>
                </a:solidFill>
              </a:rPr>
              <a:t>m</a:t>
            </a:r>
          </a:p>
          <a:p>
            <a:r>
              <a:rPr lang="en-US" sz="4000" dirty="0" smtClean="0">
                <a:solidFill>
                  <a:srgbClr val="FF0000"/>
                </a:solidFill>
              </a:rPr>
              <a:t>Strain</a:t>
            </a:r>
            <a:r>
              <a:rPr lang="en-US" sz="4000" dirty="0">
                <a:solidFill>
                  <a:srgbClr val="FF0000"/>
                </a:solidFill>
              </a:rPr>
              <a:t>	</a:t>
            </a:r>
            <a:r>
              <a:rPr lang="en-US" sz="4000" dirty="0" smtClean="0">
                <a:solidFill>
                  <a:srgbClr val="FF0000"/>
                </a:solidFill>
              </a:rPr>
              <a:t>		&lt; ~3 </a:t>
            </a:r>
            <a:r>
              <a:rPr lang="el-GR" sz="4000" dirty="0" smtClean="0">
                <a:solidFill>
                  <a:srgbClr val="FF0000"/>
                </a:solidFill>
              </a:rPr>
              <a:t>μ</a:t>
            </a:r>
            <a:r>
              <a:rPr lang="en-US" sz="4000" dirty="0" smtClean="0">
                <a:solidFill>
                  <a:srgbClr val="FF0000"/>
                </a:solidFill>
              </a:rPr>
              <a:t>m</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0975143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sp>
        <p:nvSpPr>
          <p:cNvPr id="500739" name="Rectangle 3"/>
          <p:cNvSpPr>
            <a:spLocks noChangeArrowheads="1"/>
          </p:cNvSpPr>
          <p:nvPr/>
        </p:nvSpPr>
        <p:spPr bwMode="auto">
          <a:xfrm>
            <a:off x="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0" name="Rectangle 4"/>
          <p:cNvSpPr>
            <a:spLocks noChangeArrowheads="1"/>
          </p:cNvSpPr>
          <p:nvPr/>
        </p:nvSpPr>
        <p:spPr bwMode="auto">
          <a:xfrm>
            <a:off x="15144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1" name="Rectangle 5"/>
          <p:cNvSpPr>
            <a:spLocks noChangeArrowheads="1"/>
          </p:cNvSpPr>
          <p:nvPr/>
        </p:nvSpPr>
        <p:spPr bwMode="auto">
          <a:xfrm>
            <a:off x="302895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2" name="Rectangle 6"/>
          <p:cNvSpPr>
            <a:spLocks noChangeArrowheads="1"/>
          </p:cNvSpPr>
          <p:nvPr/>
        </p:nvSpPr>
        <p:spPr bwMode="auto">
          <a:xfrm>
            <a:off x="454342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3" name="Rectangle 7"/>
          <p:cNvSpPr>
            <a:spLocks noChangeArrowheads="1"/>
          </p:cNvSpPr>
          <p:nvPr/>
        </p:nvSpPr>
        <p:spPr bwMode="auto">
          <a:xfrm>
            <a:off x="6057900"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4" name="Rectangle 8"/>
          <p:cNvSpPr>
            <a:spLocks noChangeArrowheads="1"/>
          </p:cNvSpPr>
          <p:nvPr/>
        </p:nvSpPr>
        <p:spPr bwMode="auto">
          <a:xfrm>
            <a:off x="7572375" y="4811713"/>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5" name="Rectangle 9"/>
          <p:cNvSpPr>
            <a:spLocks noChangeArrowheads="1"/>
          </p:cNvSpPr>
          <p:nvPr/>
        </p:nvSpPr>
        <p:spPr bwMode="auto">
          <a:xfrm>
            <a:off x="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6" name="Rectangle 10"/>
          <p:cNvSpPr>
            <a:spLocks noChangeArrowheads="1"/>
          </p:cNvSpPr>
          <p:nvPr/>
        </p:nvSpPr>
        <p:spPr bwMode="auto">
          <a:xfrm>
            <a:off x="15144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7" name="Rectangle 11"/>
          <p:cNvSpPr>
            <a:spLocks noChangeArrowheads="1"/>
          </p:cNvSpPr>
          <p:nvPr/>
        </p:nvSpPr>
        <p:spPr bwMode="auto">
          <a:xfrm>
            <a:off x="302895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8" name="Rectangle 12"/>
          <p:cNvSpPr>
            <a:spLocks noChangeArrowheads="1"/>
          </p:cNvSpPr>
          <p:nvPr/>
        </p:nvSpPr>
        <p:spPr bwMode="auto">
          <a:xfrm>
            <a:off x="454342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49" name="Rectangle 13"/>
          <p:cNvSpPr>
            <a:spLocks noChangeArrowheads="1"/>
          </p:cNvSpPr>
          <p:nvPr/>
        </p:nvSpPr>
        <p:spPr bwMode="auto">
          <a:xfrm>
            <a:off x="6057900"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0" name="Rectangle 14"/>
          <p:cNvSpPr>
            <a:spLocks noChangeArrowheads="1"/>
          </p:cNvSpPr>
          <p:nvPr/>
        </p:nvSpPr>
        <p:spPr bwMode="auto">
          <a:xfrm>
            <a:off x="7572375" y="164147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1" name="Rectangle 15"/>
          <p:cNvSpPr>
            <a:spLocks noChangeArrowheads="1"/>
          </p:cNvSpPr>
          <p:nvPr/>
        </p:nvSpPr>
        <p:spPr bwMode="auto">
          <a:xfrm>
            <a:off x="571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2" name="Rectangle 16"/>
          <p:cNvSpPr>
            <a:spLocks noChangeArrowheads="1"/>
          </p:cNvSpPr>
          <p:nvPr/>
        </p:nvSpPr>
        <p:spPr bwMode="auto">
          <a:xfrm>
            <a:off x="15716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3" name="Rectangle 17"/>
          <p:cNvSpPr>
            <a:spLocks noChangeArrowheads="1"/>
          </p:cNvSpPr>
          <p:nvPr/>
        </p:nvSpPr>
        <p:spPr bwMode="auto">
          <a:xfrm>
            <a:off x="308610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4" name="Rectangle 18"/>
          <p:cNvSpPr>
            <a:spLocks noChangeArrowheads="1"/>
          </p:cNvSpPr>
          <p:nvPr/>
        </p:nvSpPr>
        <p:spPr bwMode="auto">
          <a:xfrm>
            <a:off x="460057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5" name="Rectangle 19"/>
          <p:cNvSpPr>
            <a:spLocks noChangeArrowheads="1"/>
          </p:cNvSpPr>
          <p:nvPr/>
        </p:nvSpPr>
        <p:spPr bwMode="auto">
          <a:xfrm>
            <a:off x="6115050"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6" name="Rectangle 20"/>
          <p:cNvSpPr>
            <a:spLocks noChangeArrowheads="1"/>
          </p:cNvSpPr>
          <p:nvPr/>
        </p:nvSpPr>
        <p:spPr bwMode="auto">
          <a:xfrm>
            <a:off x="7629525" y="2706688"/>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7" name="Rectangle 21"/>
          <p:cNvSpPr>
            <a:spLocks noChangeArrowheads="1"/>
          </p:cNvSpPr>
          <p:nvPr/>
        </p:nvSpPr>
        <p:spPr bwMode="auto">
          <a:xfrm>
            <a:off x="571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8" name="Rectangle 22"/>
          <p:cNvSpPr>
            <a:spLocks noChangeArrowheads="1"/>
          </p:cNvSpPr>
          <p:nvPr/>
        </p:nvSpPr>
        <p:spPr bwMode="auto">
          <a:xfrm>
            <a:off x="15716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59" name="Rectangle 23"/>
          <p:cNvSpPr>
            <a:spLocks noChangeArrowheads="1"/>
          </p:cNvSpPr>
          <p:nvPr/>
        </p:nvSpPr>
        <p:spPr bwMode="auto">
          <a:xfrm>
            <a:off x="308610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0" name="Rectangle 24"/>
          <p:cNvSpPr>
            <a:spLocks noChangeArrowheads="1"/>
          </p:cNvSpPr>
          <p:nvPr/>
        </p:nvSpPr>
        <p:spPr bwMode="auto">
          <a:xfrm>
            <a:off x="460057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1" name="Rectangle 25"/>
          <p:cNvSpPr>
            <a:spLocks noChangeArrowheads="1"/>
          </p:cNvSpPr>
          <p:nvPr/>
        </p:nvSpPr>
        <p:spPr bwMode="auto">
          <a:xfrm>
            <a:off x="6115050"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2" name="Rectangle 26"/>
          <p:cNvSpPr>
            <a:spLocks noChangeArrowheads="1"/>
          </p:cNvSpPr>
          <p:nvPr/>
        </p:nvSpPr>
        <p:spPr bwMode="auto">
          <a:xfrm>
            <a:off x="7629525" y="3771900"/>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3" name="Rectangle 27"/>
          <p:cNvSpPr>
            <a:spLocks noChangeArrowheads="1"/>
          </p:cNvSpPr>
          <p:nvPr/>
        </p:nvSpPr>
        <p:spPr bwMode="auto">
          <a:xfrm>
            <a:off x="571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4" name="Rectangle 28"/>
          <p:cNvSpPr>
            <a:spLocks noChangeArrowheads="1"/>
          </p:cNvSpPr>
          <p:nvPr/>
        </p:nvSpPr>
        <p:spPr bwMode="auto">
          <a:xfrm>
            <a:off x="15716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5" name="Rectangle 29"/>
          <p:cNvSpPr>
            <a:spLocks noChangeArrowheads="1"/>
          </p:cNvSpPr>
          <p:nvPr/>
        </p:nvSpPr>
        <p:spPr bwMode="auto">
          <a:xfrm>
            <a:off x="308610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6" name="Rectangle 30"/>
          <p:cNvSpPr>
            <a:spLocks noChangeArrowheads="1"/>
          </p:cNvSpPr>
          <p:nvPr/>
        </p:nvSpPr>
        <p:spPr bwMode="auto">
          <a:xfrm>
            <a:off x="460057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7" name="Rectangle 31"/>
          <p:cNvSpPr>
            <a:spLocks noChangeArrowheads="1"/>
          </p:cNvSpPr>
          <p:nvPr/>
        </p:nvSpPr>
        <p:spPr bwMode="auto">
          <a:xfrm>
            <a:off x="6115050"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0768" name="Rectangle 32"/>
          <p:cNvSpPr>
            <a:spLocks noChangeArrowheads="1"/>
          </p:cNvSpPr>
          <p:nvPr/>
        </p:nvSpPr>
        <p:spPr bwMode="auto">
          <a:xfrm>
            <a:off x="7629525" y="5876925"/>
            <a:ext cx="1457325" cy="981075"/>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1763" name="Group 3"/>
          <p:cNvGrpSpPr>
            <a:grpSpLocks/>
          </p:cNvGrpSpPr>
          <p:nvPr/>
        </p:nvGrpSpPr>
        <p:grpSpPr bwMode="auto">
          <a:xfrm>
            <a:off x="0" y="1582738"/>
            <a:ext cx="9086850" cy="5216525"/>
            <a:chOff x="0" y="997"/>
            <a:chExt cx="5724" cy="3286"/>
          </a:xfrm>
        </p:grpSpPr>
        <p:sp>
          <p:nvSpPr>
            <p:cNvPr id="501764"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5"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6"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7"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8"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69"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0"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1"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2"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3"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4"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5"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6"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7"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8"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79"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0"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1"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2"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3"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4"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5"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6"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7"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8"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89"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0"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1"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2"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3"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794" name="Group 34"/>
          <p:cNvGrpSpPr>
            <a:grpSpLocks/>
          </p:cNvGrpSpPr>
          <p:nvPr/>
        </p:nvGrpSpPr>
        <p:grpSpPr bwMode="auto">
          <a:xfrm>
            <a:off x="234950" y="1714500"/>
            <a:ext cx="8616950" cy="635000"/>
            <a:chOff x="140" y="1080"/>
            <a:chExt cx="5428" cy="400"/>
          </a:xfrm>
        </p:grpSpPr>
        <p:grpSp>
          <p:nvGrpSpPr>
            <p:cNvPr id="501795" name="Group 35"/>
            <p:cNvGrpSpPr>
              <a:grpSpLocks/>
            </p:cNvGrpSpPr>
            <p:nvPr/>
          </p:nvGrpSpPr>
          <p:grpSpPr bwMode="auto">
            <a:xfrm>
              <a:off x="140" y="1080"/>
              <a:ext cx="675" cy="400"/>
              <a:chOff x="384" y="336"/>
              <a:chExt cx="4944" cy="2928"/>
            </a:xfrm>
          </p:grpSpPr>
          <p:sp>
            <p:nvSpPr>
              <p:cNvPr id="501796" name="Rectangle 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7" name="Line 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798" name="Oval 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9" name="Oval 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0" name="Line 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1" name="Line 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2" name="Line 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3" name="Line 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4" name="Line 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5" name="Arc 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06" name="Group 46"/>
            <p:cNvGrpSpPr>
              <a:grpSpLocks/>
            </p:cNvGrpSpPr>
            <p:nvPr/>
          </p:nvGrpSpPr>
          <p:grpSpPr bwMode="auto">
            <a:xfrm>
              <a:off x="1090" y="1080"/>
              <a:ext cx="675" cy="400"/>
              <a:chOff x="384" y="336"/>
              <a:chExt cx="4944" cy="2928"/>
            </a:xfrm>
          </p:grpSpPr>
          <p:sp>
            <p:nvSpPr>
              <p:cNvPr id="501807" name="Rectangle 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8" name="Line 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9" name="Oval 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0" name="Oval 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1" name="Line 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2" name="Line 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3" name="Line 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4" name="Line 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5" name="Line 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6" name="Arc 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17" name="Group 57"/>
            <p:cNvGrpSpPr>
              <a:grpSpLocks/>
            </p:cNvGrpSpPr>
            <p:nvPr/>
          </p:nvGrpSpPr>
          <p:grpSpPr bwMode="auto">
            <a:xfrm>
              <a:off x="2041" y="1080"/>
              <a:ext cx="675" cy="400"/>
              <a:chOff x="384" y="336"/>
              <a:chExt cx="4944" cy="2928"/>
            </a:xfrm>
          </p:grpSpPr>
          <p:sp>
            <p:nvSpPr>
              <p:cNvPr id="501818" name="Rectangle 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9" name="Line 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0" name="Oval 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1" name="Oval 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2" name="Line 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3" name="Line 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4" name="Line 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5" name="Line 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6" name="Line 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7" name="Arc 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28" name="Group 68"/>
            <p:cNvGrpSpPr>
              <a:grpSpLocks/>
            </p:cNvGrpSpPr>
            <p:nvPr/>
          </p:nvGrpSpPr>
          <p:grpSpPr bwMode="auto">
            <a:xfrm>
              <a:off x="2991" y="1080"/>
              <a:ext cx="675" cy="400"/>
              <a:chOff x="384" y="336"/>
              <a:chExt cx="4944" cy="2928"/>
            </a:xfrm>
          </p:grpSpPr>
          <p:sp>
            <p:nvSpPr>
              <p:cNvPr id="501829" name="Rectangle 6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0" name="Line 7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1" name="Oval 7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2" name="Oval 7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3" name="Line 7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4" name="Line 7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5" name="Line 7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6" name="Line 7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7" name="Line 7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8" name="Arc 7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39" name="Group 79"/>
            <p:cNvGrpSpPr>
              <a:grpSpLocks/>
            </p:cNvGrpSpPr>
            <p:nvPr/>
          </p:nvGrpSpPr>
          <p:grpSpPr bwMode="auto">
            <a:xfrm>
              <a:off x="3942" y="1080"/>
              <a:ext cx="675" cy="400"/>
              <a:chOff x="384" y="336"/>
              <a:chExt cx="4944" cy="2928"/>
            </a:xfrm>
          </p:grpSpPr>
          <p:sp>
            <p:nvSpPr>
              <p:cNvPr id="501840" name="Rectangle 8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1" name="Line 8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2" name="Oval 8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3" name="Oval 8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4" name="Line 8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5" name="Line 8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6" name="Line 8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7" name="Line 8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8" name="Line 8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9" name="Arc 8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50" name="Group 90"/>
            <p:cNvGrpSpPr>
              <a:grpSpLocks/>
            </p:cNvGrpSpPr>
            <p:nvPr/>
          </p:nvGrpSpPr>
          <p:grpSpPr bwMode="auto">
            <a:xfrm>
              <a:off x="4893" y="1080"/>
              <a:ext cx="675" cy="400"/>
              <a:chOff x="384" y="336"/>
              <a:chExt cx="4944" cy="2928"/>
            </a:xfrm>
          </p:grpSpPr>
          <p:sp>
            <p:nvSpPr>
              <p:cNvPr id="501851" name="Rectangle 9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2" name="Line 9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3" name="Oval 9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4" name="Oval 9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5" name="Line 9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6" name="Line 9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7" name="Line 9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8" name="Line 9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9" name="Line 9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0" name="Arc 10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861" name="Group 101"/>
          <p:cNvGrpSpPr>
            <a:grpSpLocks/>
          </p:cNvGrpSpPr>
          <p:nvPr/>
        </p:nvGrpSpPr>
        <p:grpSpPr bwMode="auto">
          <a:xfrm>
            <a:off x="234950" y="2774950"/>
            <a:ext cx="8616950" cy="635000"/>
            <a:chOff x="140" y="1080"/>
            <a:chExt cx="5428" cy="400"/>
          </a:xfrm>
        </p:grpSpPr>
        <p:grpSp>
          <p:nvGrpSpPr>
            <p:cNvPr id="501862" name="Group 102"/>
            <p:cNvGrpSpPr>
              <a:grpSpLocks/>
            </p:cNvGrpSpPr>
            <p:nvPr/>
          </p:nvGrpSpPr>
          <p:grpSpPr bwMode="auto">
            <a:xfrm>
              <a:off x="140" y="1080"/>
              <a:ext cx="675" cy="400"/>
              <a:chOff x="384" y="336"/>
              <a:chExt cx="4944" cy="2928"/>
            </a:xfrm>
          </p:grpSpPr>
          <p:sp>
            <p:nvSpPr>
              <p:cNvPr id="501863" name="Rectangle 1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4" name="Line 1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5" name="Oval 1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6" name="Oval 1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7" name="Line 1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8" name="Line 1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9" name="Line 1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0" name="Line 1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1" name="Line 1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2" name="Arc 1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73" name="Group 113"/>
            <p:cNvGrpSpPr>
              <a:grpSpLocks/>
            </p:cNvGrpSpPr>
            <p:nvPr/>
          </p:nvGrpSpPr>
          <p:grpSpPr bwMode="auto">
            <a:xfrm>
              <a:off x="1090" y="1080"/>
              <a:ext cx="675" cy="400"/>
              <a:chOff x="384" y="336"/>
              <a:chExt cx="4944" cy="2928"/>
            </a:xfrm>
          </p:grpSpPr>
          <p:sp>
            <p:nvSpPr>
              <p:cNvPr id="501874" name="Rectangle 1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5" name="Line 1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6" name="Oval 1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7" name="Oval 1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8" name="Line 1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9" name="Line 1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0" name="Line 1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1" name="Line 1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2" name="Line 1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3" name="Arc 1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84" name="Group 124"/>
            <p:cNvGrpSpPr>
              <a:grpSpLocks/>
            </p:cNvGrpSpPr>
            <p:nvPr/>
          </p:nvGrpSpPr>
          <p:grpSpPr bwMode="auto">
            <a:xfrm>
              <a:off x="2041" y="1080"/>
              <a:ext cx="675" cy="400"/>
              <a:chOff x="384" y="336"/>
              <a:chExt cx="4944" cy="2928"/>
            </a:xfrm>
          </p:grpSpPr>
          <p:sp>
            <p:nvSpPr>
              <p:cNvPr id="501885" name="Rectangle 1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6" name="Line 1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87" name="Oval 1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8" name="Oval 1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9" name="Line 1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0" name="Line 1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1" name="Line 1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2" name="Line 1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3" name="Line 1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4" name="Arc 1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95" name="Group 135"/>
            <p:cNvGrpSpPr>
              <a:grpSpLocks/>
            </p:cNvGrpSpPr>
            <p:nvPr/>
          </p:nvGrpSpPr>
          <p:grpSpPr bwMode="auto">
            <a:xfrm>
              <a:off x="2991" y="1080"/>
              <a:ext cx="675" cy="400"/>
              <a:chOff x="384" y="336"/>
              <a:chExt cx="4944" cy="2928"/>
            </a:xfrm>
          </p:grpSpPr>
          <p:sp>
            <p:nvSpPr>
              <p:cNvPr id="501896" name="Rectangle 13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7" name="Line 13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8" name="Oval 13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9" name="Oval 13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0" name="Line 14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1" name="Line 14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2" name="Line 14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3" name="Line 14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4" name="Line 14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5" name="Arc 14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06" name="Group 146"/>
            <p:cNvGrpSpPr>
              <a:grpSpLocks/>
            </p:cNvGrpSpPr>
            <p:nvPr/>
          </p:nvGrpSpPr>
          <p:grpSpPr bwMode="auto">
            <a:xfrm>
              <a:off x="3942" y="1080"/>
              <a:ext cx="675" cy="400"/>
              <a:chOff x="384" y="336"/>
              <a:chExt cx="4944" cy="2928"/>
            </a:xfrm>
          </p:grpSpPr>
          <p:sp>
            <p:nvSpPr>
              <p:cNvPr id="501907" name="Rectangle 14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8" name="Line 14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9" name="Oval 14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0" name="Oval 15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1" name="Line 15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2" name="Line 15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3" name="Line 15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4" name="Line 15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5" name="Line 15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6" name="Arc 15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17" name="Group 157"/>
            <p:cNvGrpSpPr>
              <a:grpSpLocks/>
            </p:cNvGrpSpPr>
            <p:nvPr/>
          </p:nvGrpSpPr>
          <p:grpSpPr bwMode="auto">
            <a:xfrm>
              <a:off x="4893" y="1080"/>
              <a:ext cx="675" cy="400"/>
              <a:chOff x="384" y="336"/>
              <a:chExt cx="4944" cy="2928"/>
            </a:xfrm>
          </p:grpSpPr>
          <p:sp>
            <p:nvSpPr>
              <p:cNvPr id="501918" name="Rectangle 15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9" name="Line 15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0" name="Oval 16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1" name="Oval 16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2" name="Line 16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3" name="Line 16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4" name="Line 16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5" name="Line 16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6" name="Line 16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27" name="Arc 16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28" name="Group 168"/>
          <p:cNvGrpSpPr>
            <a:grpSpLocks/>
          </p:cNvGrpSpPr>
          <p:nvPr/>
        </p:nvGrpSpPr>
        <p:grpSpPr bwMode="auto">
          <a:xfrm>
            <a:off x="234950" y="3835400"/>
            <a:ext cx="8616950" cy="635000"/>
            <a:chOff x="140" y="1080"/>
            <a:chExt cx="5428" cy="400"/>
          </a:xfrm>
        </p:grpSpPr>
        <p:grpSp>
          <p:nvGrpSpPr>
            <p:cNvPr id="501929" name="Group 169"/>
            <p:cNvGrpSpPr>
              <a:grpSpLocks/>
            </p:cNvGrpSpPr>
            <p:nvPr/>
          </p:nvGrpSpPr>
          <p:grpSpPr bwMode="auto">
            <a:xfrm>
              <a:off x="140" y="1080"/>
              <a:ext cx="675" cy="400"/>
              <a:chOff x="384" y="336"/>
              <a:chExt cx="4944" cy="2928"/>
            </a:xfrm>
          </p:grpSpPr>
          <p:sp>
            <p:nvSpPr>
              <p:cNvPr id="501930" name="Rectangle 1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1" name="Line 1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2" name="Oval 1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3" name="Oval 1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4" name="Line 1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5" name="Line 1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6" name="Line 1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7" name="Line 1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8" name="Line 1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39" name="Arc 1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40" name="Group 180"/>
            <p:cNvGrpSpPr>
              <a:grpSpLocks/>
            </p:cNvGrpSpPr>
            <p:nvPr/>
          </p:nvGrpSpPr>
          <p:grpSpPr bwMode="auto">
            <a:xfrm>
              <a:off x="1090" y="1080"/>
              <a:ext cx="675" cy="400"/>
              <a:chOff x="384" y="336"/>
              <a:chExt cx="4944" cy="2928"/>
            </a:xfrm>
          </p:grpSpPr>
          <p:sp>
            <p:nvSpPr>
              <p:cNvPr id="501941" name="Rectangle 1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2" name="Line 1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3" name="Oval 1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4" name="Oval 1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5" name="Line 1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6" name="Line 1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7" name="Line 1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8" name="Line 1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49" name="Line 1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0" name="Arc 1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51" name="Group 191"/>
            <p:cNvGrpSpPr>
              <a:grpSpLocks/>
            </p:cNvGrpSpPr>
            <p:nvPr/>
          </p:nvGrpSpPr>
          <p:grpSpPr bwMode="auto">
            <a:xfrm>
              <a:off x="2041" y="1080"/>
              <a:ext cx="675" cy="400"/>
              <a:chOff x="384" y="336"/>
              <a:chExt cx="4944" cy="2928"/>
            </a:xfrm>
          </p:grpSpPr>
          <p:sp>
            <p:nvSpPr>
              <p:cNvPr id="501952" name="Rectangle 1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3" name="Line 1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4" name="Oval 1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5" name="Oval 1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6" name="Line 1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7" name="Line 1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8" name="Line 1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59" name="Line 1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0" name="Line 2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1" name="Arc 2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62" name="Group 202"/>
            <p:cNvGrpSpPr>
              <a:grpSpLocks/>
            </p:cNvGrpSpPr>
            <p:nvPr/>
          </p:nvGrpSpPr>
          <p:grpSpPr bwMode="auto">
            <a:xfrm>
              <a:off x="2991" y="1080"/>
              <a:ext cx="675" cy="400"/>
              <a:chOff x="384" y="336"/>
              <a:chExt cx="4944" cy="2928"/>
            </a:xfrm>
          </p:grpSpPr>
          <p:sp>
            <p:nvSpPr>
              <p:cNvPr id="501963" name="Rectangle 20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4" name="Line 20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5" name="Oval 20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6" name="Oval 20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7" name="Line 207"/>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8" name="Line 208"/>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9" name="Line 209"/>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0" name="Line 210"/>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1" name="Line 211"/>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2" name="Arc 212"/>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73" name="Group 213"/>
            <p:cNvGrpSpPr>
              <a:grpSpLocks/>
            </p:cNvGrpSpPr>
            <p:nvPr/>
          </p:nvGrpSpPr>
          <p:grpSpPr bwMode="auto">
            <a:xfrm>
              <a:off x="3942" y="1080"/>
              <a:ext cx="675" cy="400"/>
              <a:chOff x="384" y="336"/>
              <a:chExt cx="4944" cy="2928"/>
            </a:xfrm>
          </p:grpSpPr>
          <p:sp>
            <p:nvSpPr>
              <p:cNvPr id="501974" name="Rectangle 21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5" name="Line 21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6" name="Oval 21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7" name="Oval 21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8" name="Line 21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79" name="Line 21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0" name="Line 22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1" name="Line 22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2" name="Line 22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3" name="Arc 22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984" name="Group 224"/>
            <p:cNvGrpSpPr>
              <a:grpSpLocks/>
            </p:cNvGrpSpPr>
            <p:nvPr/>
          </p:nvGrpSpPr>
          <p:grpSpPr bwMode="auto">
            <a:xfrm>
              <a:off x="4893" y="1080"/>
              <a:ext cx="675" cy="400"/>
              <a:chOff x="384" y="336"/>
              <a:chExt cx="4944" cy="2928"/>
            </a:xfrm>
          </p:grpSpPr>
          <p:sp>
            <p:nvSpPr>
              <p:cNvPr id="501985" name="Rectangle 22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6" name="Line 22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87" name="Oval 22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8" name="Oval 22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89" name="Line 22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0" name="Line 23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1" name="Line 23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2" name="Line 23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3" name="Line 23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4" name="Arc 23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1995" name="Group 235"/>
          <p:cNvGrpSpPr>
            <a:grpSpLocks/>
          </p:cNvGrpSpPr>
          <p:nvPr/>
        </p:nvGrpSpPr>
        <p:grpSpPr bwMode="auto">
          <a:xfrm>
            <a:off x="234950" y="4895850"/>
            <a:ext cx="8616950" cy="635000"/>
            <a:chOff x="140" y="1080"/>
            <a:chExt cx="5428" cy="400"/>
          </a:xfrm>
        </p:grpSpPr>
        <p:grpSp>
          <p:nvGrpSpPr>
            <p:cNvPr id="501996" name="Group 236"/>
            <p:cNvGrpSpPr>
              <a:grpSpLocks/>
            </p:cNvGrpSpPr>
            <p:nvPr/>
          </p:nvGrpSpPr>
          <p:grpSpPr bwMode="auto">
            <a:xfrm>
              <a:off x="140" y="1080"/>
              <a:ext cx="675" cy="400"/>
              <a:chOff x="384" y="336"/>
              <a:chExt cx="4944" cy="2928"/>
            </a:xfrm>
          </p:grpSpPr>
          <p:sp>
            <p:nvSpPr>
              <p:cNvPr id="501997" name="Rectangle 2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98" name="Line 2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99" name="Oval 2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0" name="Oval 2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1" name="Line 2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2" name="Line 2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3" name="Line 2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4" name="Line 2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5" name="Line 2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06" name="Arc 2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07" name="Group 247"/>
            <p:cNvGrpSpPr>
              <a:grpSpLocks/>
            </p:cNvGrpSpPr>
            <p:nvPr/>
          </p:nvGrpSpPr>
          <p:grpSpPr bwMode="auto">
            <a:xfrm>
              <a:off x="1090" y="1080"/>
              <a:ext cx="675" cy="400"/>
              <a:chOff x="384" y="336"/>
              <a:chExt cx="4944" cy="2928"/>
            </a:xfrm>
          </p:grpSpPr>
          <p:sp>
            <p:nvSpPr>
              <p:cNvPr id="502008" name="Rectangle 2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9" name="Line 2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0" name="Oval 2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1" name="Oval 2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12" name="Line 2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3" name="Line 2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4" name="Line 2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5" name="Line 2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6" name="Line 2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17" name="Arc 2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18" name="Group 258"/>
            <p:cNvGrpSpPr>
              <a:grpSpLocks/>
            </p:cNvGrpSpPr>
            <p:nvPr/>
          </p:nvGrpSpPr>
          <p:grpSpPr bwMode="auto">
            <a:xfrm>
              <a:off x="2041" y="1080"/>
              <a:ext cx="675" cy="400"/>
              <a:chOff x="384" y="336"/>
              <a:chExt cx="4944" cy="2928"/>
            </a:xfrm>
          </p:grpSpPr>
          <p:sp>
            <p:nvSpPr>
              <p:cNvPr id="502019" name="Rectangle 2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0" name="Line 2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1" name="Oval 2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2" name="Oval 2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23" name="Line 2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4" name="Line 2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5" name="Line 2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6" name="Line 2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7" name="Line 2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8" name="Arc 2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29" name="Group 269"/>
            <p:cNvGrpSpPr>
              <a:grpSpLocks/>
            </p:cNvGrpSpPr>
            <p:nvPr/>
          </p:nvGrpSpPr>
          <p:grpSpPr bwMode="auto">
            <a:xfrm>
              <a:off x="2991" y="1080"/>
              <a:ext cx="675" cy="400"/>
              <a:chOff x="384" y="336"/>
              <a:chExt cx="4944" cy="2928"/>
            </a:xfrm>
          </p:grpSpPr>
          <p:sp>
            <p:nvSpPr>
              <p:cNvPr id="502030" name="Rectangle 270"/>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1" name="Line 271"/>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2" name="Oval 272"/>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3" name="Oval 273"/>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34" name="Line 274"/>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5" name="Line 275"/>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6" name="Line 276"/>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7" name="Line 277"/>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8" name="Line 278"/>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39" name="Arc 27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40" name="Group 280"/>
            <p:cNvGrpSpPr>
              <a:grpSpLocks/>
            </p:cNvGrpSpPr>
            <p:nvPr/>
          </p:nvGrpSpPr>
          <p:grpSpPr bwMode="auto">
            <a:xfrm>
              <a:off x="3942" y="1080"/>
              <a:ext cx="675" cy="400"/>
              <a:chOff x="384" y="336"/>
              <a:chExt cx="4944" cy="2928"/>
            </a:xfrm>
          </p:grpSpPr>
          <p:sp>
            <p:nvSpPr>
              <p:cNvPr id="502041" name="Rectangle 281"/>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2" name="Line 282"/>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3" name="Oval 283"/>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4" name="Oval 284"/>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45" name="Line 285"/>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6" name="Line 286"/>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7" name="Line 287"/>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8" name="Line 288"/>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49" name="Line 289"/>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0" name="Arc 290"/>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51" name="Group 291"/>
            <p:cNvGrpSpPr>
              <a:grpSpLocks/>
            </p:cNvGrpSpPr>
            <p:nvPr/>
          </p:nvGrpSpPr>
          <p:grpSpPr bwMode="auto">
            <a:xfrm>
              <a:off x="4893" y="1080"/>
              <a:ext cx="675" cy="400"/>
              <a:chOff x="384" y="336"/>
              <a:chExt cx="4944" cy="2928"/>
            </a:xfrm>
          </p:grpSpPr>
          <p:sp>
            <p:nvSpPr>
              <p:cNvPr id="502052" name="Rectangle 292"/>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3" name="Line 293"/>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4" name="Oval 294"/>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5" name="Oval 295"/>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56" name="Line 296"/>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7" name="Line 297"/>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8" name="Line 298"/>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59" name="Line 299"/>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0" name="Line 300"/>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1" name="Arc 301"/>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2062" name="Group 302"/>
          <p:cNvGrpSpPr>
            <a:grpSpLocks/>
          </p:cNvGrpSpPr>
          <p:nvPr/>
        </p:nvGrpSpPr>
        <p:grpSpPr bwMode="auto">
          <a:xfrm>
            <a:off x="234950" y="5957888"/>
            <a:ext cx="8616950" cy="635000"/>
            <a:chOff x="140" y="1080"/>
            <a:chExt cx="5428" cy="400"/>
          </a:xfrm>
        </p:grpSpPr>
        <p:grpSp>
          <p:nvGrpSpPr>
            <p:cNvPr id="502063" name="Group 303"/>
            <p:cNvGrpSpPr>
              <a:grpSpLocks/>
            </p:cNvGrpSpPr>
            <p:nvPr/>
          </p:nvGrpSpPr>
          <p:grpSpPr bwMode="auto">
            <a:xfrm>
              <a:off x="140" y="1080"/>
              <a:ext cx="675" cy="400"/>
              <a:chOff x="384" y="336"/>
              <a:chExt cx="4944" cy="2928"/>
            </a:xfrm>
          </p:grpSpPr>
          <p:sp>
            <p:nvSpPr>
              <p:cNvPr id="502064" name="Rectangle 304"/>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5" name="Line 305"/>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6" name="Oval 306"/>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7" name="Oval 307"/>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68" name="Line 308"/>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69" name="Line 309"/>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0" name="Line 310"/>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1" name="Line 311"/>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2" name="Line 312"/>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3" name="Arc 313"/>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74" name="Group 314"/>
            <p:cNvGrpSpPr>
              <a:grpSpLocks/>
            </p:cNvGrpSpPr>
            <p:nvPr/>
          </p:nvGrpSpPr>
          <p:grpSpPr bwMode="auto">
            <a:xfrm>
              <a:off x="1090" y="1080"/>
              <a:ext cx="675" cy="400"/>
              <a:chOff x="384" y="336"/>
              <a:chExt cx="4944" cy="2928"/>
            </a:xfrm>
          </p:grpSpPr>
          <p:sp>
            <p:nvSpPr>
              <p:cNvPr id="502075" name="Rectangle 31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6" name="Line 31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77" name="Oval 317"/>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8" name="Oval 318"/>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79" name="Line 319"/>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0" name="Line 320"/>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1" name="Line 321"/>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2" name="Line 322"/>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3" name="Line 323"/>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4" name="Arc 324"/>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85" name="Group 325"/>
            <p:cNvGrpSpPr>
              <a:grpSpLocks/>
            </p:cNvGrpSpPr>
            <p:nvPr/>
          </p:nvGrpSpPr>
          <p:grpSpPr bwMode="auto">
            <a:xfrm>
              <a:off x="2041" y="1080"/>
              <a:ext cx="675" cy="400"/>
              <a:chOff x="384" y="336"/>
              <a:chExt cx="4944" cy="2928"/>
            </a:xfrm>
          </p:grpSpPr>
          <p:sp>
            <p:nvSpPr>
              <p:cNvPr id="502086" name="Rectangle 326"/>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7" name="Line 327"/>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88" name="Oval 328"/>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89" name="Oval 329"/>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0" name="Line 330"/>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1" name="Line 331"/>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2" name="Line 332"/>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3" name="Line 333"/>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4" name="Line 334"/>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5" name="Arc 335"/>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096" name="Group 336"/>
            <p:cNvGrpSpPr>
              <a:grpSpLocks/>
            </p:cNvGrpSpPr>
            <p:nvPr/>
          </p:nvGrpSpPr>
          <p:grpSpPr bwMode="auto">
            <a:xfrm>
              <a:off x="2991" y="1080"/>
              <a:ext cx="675" cy="400"/>
              <a:chOff x="384" y="336"/>
              <a:chExt cx="4944" cy="2928"/>
            </a:xfrm>
          </p:grpSpPr>
          <p:sp>
            <p:nvSpPr>
              <p:cNvPr id="502097" name="Rectangle 337"/>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8" name="Line 338"/>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9" name="Oval 339"/>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0" name="Oval 340"/>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1" name="Line 341"/>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2" name="Line 342"/>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3" name="Line 343"/>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4" name="Line 344"/>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5" name="Line 34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06" name="Arc 346"/>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07" name="Group 347"/>
            <p:cNvGrpSpPr>
              <a:grpSpLocks/>
            </p:cNvGrpSpPr>
            <p:nvPr/>
          </p:nvGrpSpPr>
          <p:grpSpPr bwMode="auto">
            <a:xfrm>
              <a:off x="3942" y="1080"/>
              <a:ext cx="675" cy="400"/>
              <a:chOff x="384" y="336"/>
              <a:chExt cx="4944" cy="2928"/>
            </a:xfrm>
          </p:grpSpPr>
          <p:sp>
            <p:nvSpPr>
              <p:cNvPr id="502108" name="Rectangle 348"/>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09" name="Line 349"/>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0" name="Oval 350"/>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1" name="Oval 351"/>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2" name="Line 352"/>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3" name="Line 353"/>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4" name="Line 354"/>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5" name="Line 355"/>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6" name="Line 356"/>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17" name="Arc 357"/>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118" name="Group 358"/>
            <p:cNvGrpSpPr>
              <a:grpSpLocks/>
            </p:cNvGrpSpPr>
            <p:nvPr/>
          </p:nvGrpSpPr>
          <p:grpSpPr bwMode="auto">
            <a:xfrm>
              <a:off x="4893" y="1080"/>
              <a:ext cx="675" cy="400"/>
              <a:chOff x="384" y="336"/>
              <a:chExt cx="4944" cy="2928"/>
            </a:xfrm>
          </p:grpSpPr>
          <p:sp>
            <p:nvSpPr>
              <p:cNvPr id="502119" name="Rectangle 359"/>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0" name="Line 360"/>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1" name="Oval 361"/>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2" name="Oval 362"/>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23" name="Line 363"/>
              <p:cNvSpPr>
                <a:spLocks noChangeShapeType="1"/>
              </p:cNvSpPr>
              <p:nvPr/>
            </p:nvSpPr>
            <p:spPr bwMode="auto">
              <a:xfrm>
                <a:off x="384" y="1920"/>
                <a:ext cx="24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4" name="Line 364"/>
              <p:cNvSpPr>
                <a:spLocks noChangeShapeType="1"/>
              </p:cNvSpPr>
              <p:nvPr/>
            </p:nvSpPr>
            <p:spPr bwMode="auto">
              <a:xfrm>
                <a:off x="384" y="3120"/>
                <a:ext cx="312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5" name="Line 365"/>
              <p:cNvSpPr>
                <a:spLocks noChangeShapeType="1"/>
              </p:cNvSpPr>
              <p:nvPr/>
            </p:nvSpPr>
            <p:spPr bwMode="auto">
              <a:xfrm flipV="1">
                <a:off x="2832" y="3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6" name="Line 366"/>
              <p:cNvSpPr>
                <a:spLocks noChangeShapeType="1"/>
              </p:cNvSpPr>
              <p:nvPr/>
            </p:nvSpPr>
            <p:spPr bwMode="auto">
              <a:xfrm flipV="1">
                <a:off x="3504" y="1536"/>
                <a:ext cx="1824" cy="15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7" name="Line 367"/>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128" name="Arc 368"/>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9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7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Ewald’s “mosaic” picture</a:t>
            </a:r>
          </a:p>
        </p:txBody>
      </p:sp>
      <p:grpSp>
        <p:nvGrpSpPr>
          <p:cNvPr id="502787" name="Group 3"/>
          <p:cNvGrpSpPr>
            <a:grpSpLocks/>
          </p:cNvGrpSpPr>
          <p:nvPr/>
        </p:nvGrpSpPr>
        <p:grpSpPr bwMode="auto">
          <a:xfrm>
            <a:off x="0" y="1582738"/>
            <a:ext cx="9086850" cy="5216525"/>
            <a:chOff x="0" y="997"/>
            <a:chExt cx="5724" cy="3286"/>
          </a:xfrm>
        </p:grpSpPr>
        <p:sp>
          <p:nvSpPr>
            <p:cNvPr id="502788"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89"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0"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1"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2"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3"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4"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5"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6"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7"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8"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799"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0"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1"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2"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3"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4"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5"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6"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7"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8"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09"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0"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1"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2"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3"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4"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5"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6"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7"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2818" name="Group 34"/>
          <p:cNvGrpSpPr>
            <a:grpSpLocks/>
          </p:cNvGrpSpPr>
          <p:nvPr/>
        </p:nvGrpSpPr>
        <p:grpSpPr bwMode="auto">
          <a:xfrm>
            <a:off x="3094038" y="3776663"/>
            <a:ext cx="1433512" cy="995362"/>
            <a:chOff x="1949" y="2379"/>
            <a:chExt cx="903" cy="627"/>
          </a:xfrm>
        </p:grpSpPr>
        <p:sp>
          <p:nvSpPr>
            <p:cNvPr id="502819" name="Text Box 35"/>
            <p:cNvSpPr txBox="1">
              <a:spLocks noChangeArrowheads="1"/>
            </p:cNvSpPr>
            <p:nvPr/>
          </p:nvSpPr>
          <p:spPr bwMode="auto">
            <a:xfrm>
              <a:off x="2120" y="2379"/>
              <a:ext cx="732"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What is</a:t>
              </a:r>
            </a:p>
            <a:p>
              <a:r>
                <a:rPr lang="en-US" altLang="en-US"/>
                <a:t>this stuff?</a:t>
              </a:r>
            </a:p>
          </p:txBody>
        </p:sp>
        <p:sp>
          <p:nvSpPr>
            <p:cNvPr id="502820" name="Freeform 36"/>
            <p:cNvSpPr>
              <a:spLocks/>
            </p:cNvSpPr>
            <p:nvPr/>
          </p:nvSpPr>
          <p:spPr bwMode="auto">
            <a:xfrm>
              <a:off x="1949" y="2746"/>
              <a:ext cx="205" cy="260"/>
            </a:xfrm>
            <a:custGeom>
              <a:avLst/>
              <a:gdLst>
                <a:gd name="T0" fmla="*/ 205 w 205"/>
                <a:gd name="T1" fmla="*/ 0 h 260"/>
                <a:gd name="T2" fmla="*/ 174 w 205"/>
                <a:gd name="T3" fmla="*/ 102 h 260"/>
                <a:gd name="T4" fmla="*/ 95 w 205"/>
                <a:gd name="T5" fmla="*/ 118 h 260"/>
                <a:gd name="T6" fmla="*/ 0 w 205"/>
                <a:gd name="T7" fmla="*/ 260 h 260"/>
              </a:gdLst>
              <a:ahLst/>
              <a:cxnLst>
                <a:cxn ang="0">
                  <a:pos x="T0" y="T1"/>
                </a:cxn>
                <a:cxn ang="0">
                  <a:pos x="T2" y="T3"/>
                </a:cxn>
                <a:cxn ang="0">
                  <a:pos x="T4" y="T5"/>
                </a:cxn>
                <a:cxn ang="0">
                  <a:pos x="T6" y="T7"/>
                </a:cxn>
              </a:cxnLst>
              <a:rect l="0" t="0" r="r" b="b"/>
              <a:pathLst>
                <a:path w="205" h="260">
                  <a:moveTo>
                    <a:pt x="205" y="0"/>
                  </a:moveTo>
                  <a:cubicBezTo>
                    <a:pt x="200" y="17"/>
                    <a:pt x="192" y="82"/>
                    <a:pt x="174" y="102"/>
                  </a:cubicBezTo>
                  <a:cubicBezTo>
                    <a:pt x="156" y="122"/>
                    <a:pt x="124" y="92"/>
                    <a:pt x="95" y="118"/>
                  </a:cubicBezTo>
                  <a:cubicBezTo>
                    <a:pt x="66" y="144"/>
                    <a:pt x="43" y="222"/>
                    <a:pt x="0" y="260"/>
                  </a:cubicBezTo>
                </a:path>
              </a:pathLst>
            </a:custGeom>
            <a:noFill/>
            <a:ln w="508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502821" name="Picture 37" descr="RAD_DAMAGE1"/>
          <p:cNvPicPr>
            <a:picLocks noChangeAspect="1" noChangeArrowheads="1"/>
          </p:cNvPicPr>
          <p:nvPr/>
        </p:nvPicPr>
        <p:blipFill>
          <a:blip r:embed="rId2">
            <a:extLst>
              <a:ext uri="{28A0092B-C50C-407E-A947-70E740481C1C}">
                <a14:useLocalDpi xmlns:a14="http://schemas.microsoft.com/office/drawing/2010/main" val="0"/>
              </a:ext>
            </a:extLst>
          </a:blip>
          <a:srcRect l="27147" t="25850" r="31297" b="27811"/>
          <a:stretch>
            <a:fillRect/>
          </a:stretch>
        </p:blipFill>
        <p:spPr bwMode="auto">
          <a:xfrm>
            <a:off x="4546600" y="2844800"/>
            <a:ext cx="4179888" cy="3676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2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028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765175" y="269875"/>
            <a:ext cx="7461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Darwin’s original picture</a:t>
            </a:r>
          </a:p>
        </p:txBody>
      </p:sp>
      <p:grpSp>
        <p:nvGrpSpPr>
          <p:cNvPr id="503811" name="Group 3"/>
          <p:cNvGrpSpPr>
            <a:grpSpLocks/>
          </p:cNvGrpSpPr>
          <p:nvPr/>
        </p:nvGrpSpPr>
        <p:grpSpPr bwMode="auto">
          <a:xfrm>
            <a:off x="-1433513" y="1246188"/>
            <a:ext cx="12114213" cy="6156325"/>
            <a:chOff x="-903" y="785"/>
            <a:chExt cx="7631" cy="3878"/>
          </a:xfrm>
        </p:grpSpPr>
        <p:sp>
          <p:nvSpPr>
            <p:cNvPr id="503812" name="Freeform 4"/>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3" name="Freeform 5"/>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4" name="Freeform 6"/>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5" name="Freeform 7"/>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6" name="Freeform 8"/>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7" name="Freeform 9"/>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8" name="Freeform 10"/>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19" name="Freeform 11"/>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0" name="Freeform 12"/>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1" name="Freeform 13"/>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2" name="Freeform 14"/>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3" name="Freeform 15"/>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D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178926" cy="7199313"/>
          </a:xfrm>
          <a:prstGeom prst="rect">
            <a:avLst/>
          </a:prstGeom>
          <a:noFill/>
          <a:extLst>
            <a:ext uri="{909E8E84-426E-40DD-AFC4-6F175D3DCCD1}">
              <a14:hiddenFill xmlns:a14="http://schemas.microsoft.com/office/drawing/2010/main">
                <a:solidFill>
                  <a:srgbClr val="FFFFFF"/>
                </a:solidFill>
              </a14:hiddenFill>
            </a:ext>
          </a:extLst>
        </p:spPr>
      </p:pic>
      <p:sp>
        <p:nvSpPr>
          <p:cNvPr id="741379" name="Text Box 3"/>
          <p:cNvSpPr txBox="1">
            <a:spLocks noChangeArrowheads="1"/>
          </p:cNvSpPr>
          <p:nvPr/>
        </p:nvSpPr>
        <p:spPr bwMode="auto">
          <a:xfrm>
            <a:off x="-15875" y="144463"/>
            <a:ext cx="91408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5400">
                <a:solidFill>
                  <a:schemeClr val="bg1"/>
                </a:solidFill>
              </a:rPr>
              <a:t>“mosaicity” with visible light</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ChangeArrowheads="1"/>
          </p:cNvSpPr>
          <p:nvPr/>
        </p:nvSpPr>
        <p:spPr bwMode="auto">
          <a:xfrm rot="2125370">
            <a:off x="5984875" y="4130675"/>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835" name="Rectangle 3"/>
          <p:cNvSpPr>
            <a:spLocks noChangeArrowheads="1"/>
          </p:cNvSpPr>
          <p:nvPr/>
        </p:nvSpPr>
        <p:spPr bwMode="auto">
          <a:xfrm rot="438218">
            <a:off x="4276725" y="45720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836" name="Oval 4"/>
          <p:cNvSpPr>
            <a:spLocks noChangeArrowheads="1"/>
          </p:cNvSpPr>
          <p:nvPr/>
        </p:nvSpPr>
        <p:spPr bwMode="auto">
          <a:xfrm>
            <a:off x="4254500" y="2819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837" name="Oval 5"/>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4838" name="Line 6"/>
          <p:cNvSpPr>
            <a:spLocks noChangeShapeType="1"/>
          </p:cNvSpPr>
          <p:nvPr/>
        </p:nvSpPr>
        <p:spPr bwMode="auto">
          <a:xfrm flipV="1">
            <a:off x="609600" y="3048000"/>
            <a:ext cx="3886200" cy="990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39" name="Line 7"/>
          <p:cNvSpPr>
            <a:spLocks noChangeShapeType="1"/>
          </p:cNvSpPr>
          <p:nvPr/>
        </p:nvSpPr>
        <p:spPr bwMode="auto">
          <a:xfrm>
            <a:off x="609600" y="4038600"/>
            <a:ext cx="495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0" name="Line 8"/>
          <p:cNvSpPr>
            <a:spLocks noChangeShapeType="1"/>
          </p:cNvSpPr>
          <p:nvPr/>
        </p:nvSpPr>
        <p:spPr bwMode="auto">
          <a:xfrm flipV="1">
            <a:off x="4495800" y="1752600"/>
            <a:ext cx="3657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1" name="Line 9"/>
          <p:cNvSpPr>
            <a:spLocks noChangeShapeType="1"/>
          </p:cNvSpPr>
          <p:nvPr/>
        </p:nvSpPr>
        <p:spPr bwMode="auto">
          <a:xfrm flipV="1">
            <a:off x="5562600" y="1752600"/>
            <a:ext cx="2590800" cy="3200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2" name="Text Box 10"/>
          <p:cNvSpPr txBox="1">
            <a:spLocks noChangeArrowheads="1"/>
          </p:cNvSpPr>
          <p:nvPr/>
        </p:nvSpPr>
        <p:spPr bwMode="auto">
          <a:xfrm>
            <a:off x="228600" y="35052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source</a:t>
            </a:r>
          </a:p>
        </p:txBody>
      </p:sp>
      <p:sp>
        <p:nvSpPr>
          <p:cNvPr id="504843" name="Text Box 11"/>
          <p:cNvSpPr txBox="1">
            <a:spLocks noChangeArrowheads="1"/>
          </p:cNvSpPr>
          <p:nvPr/>
        </p:nvSpPr>
        <p:spPr bwMode="auto">
          <a:xfrm>
            <a:off x="7696200" y="129540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detector</a:t>
            </a:r>
          </a:p>
        </p:txBody>
      </p:sp>
      <p:sp>
        <p:nvSpPr>
          <p:cNvPr id="504844" name="Line 12"/>
          <p:cNvSpPr>
            <a:spLocks noChangeShapeType="1"/>
          </p:cNvSpPr>
          <p:nvPr/>
        </p:nvSpPr>
        <p:spPr bwMode="auto">
          <a:xfrm>
            <a:off x="4495800" y="3048000"/>
            <a:ext cx="1066800" cy="1905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5" name="Text Box 13"/>
          <p:cNvSpPr txBox="1">
            <a:spLocks noChangeArrowheads="1"/>
          </p:cNvSpPr>
          <p:nvPr/>
        </p:nvSpPr>
        <p:spPr bwMode="auto">
          <a:xfrm rot="-1882992">
            <a:off x="5021263" y="37290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d</a:t>
            </a:r>
          </a:p>
        </p:txBody>
      </p:sp>
      <p:sp>
        <p:nvSpPr>
          <p:cNvPr id="504846" name="Text Box 14"/>
          <p:cNvSpPr txBox="1">
            <a:spLocks noChangeArrowheads="1"/>
          </p:cNvSpPr>
          <p:nvPr/>
        </p:nvSpPr>
        <p:spPr bwMode="auto">
          <a:xfrm>
            <a:off x="4705350" y="2909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atom #1</a:t>
            </a:r>
          </a:p>
        </p:txBody>
      </p:sp>
      <p:sp>
        <p:nvSpPr>
          <p:cNvPr id="504847" name="Text Box 15"/>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atom #2</a:t>
            </a:r>
          </a:p>
        </p:txBody>
      </p:sp>
      <p:sp>
        <p:nvSpPr>
          <p:cNvPr id="504848" name="Line 16"/>
          <p:cNvSpPr>
            <a:spLocks noChangeShapeType="1"/>
          </p:cNvSpPr>
          <p:nvPr/>
        </p:nvSpPr>
        <p:spPr bwMode="auto">
          <a:xfrm flipH="1">
            <a:off x="4267200" y="3048000"/>
            <a:ext cx="228600" cy="1676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49" name="Line 17"/>
          <p:cNvSpPr>
            <a:spLocks noChangeShapeType="1"/>
          </p:cNvSpPr>
          <p:nvPr/>
        </p:nvSpPr>
        <p:spPr bwMode="auto">
          <a:xfrm>
            <a:off x="4495800" y="3048000"/>
            <a:ext cx="1676400" cy="1143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0" name="Rectangle 18"/>
          <p:cNvSpPr>
            <a:spLocks noChangeArrowheads="1"/>
          </p:cNvSpPr>
          <p:nvPr/>
        </p:nvSpPr>
        <p:spPr bwMode="auto">
          <a:xfrm>
            <a:off x="249238" y="293688"/>
            <a:ext cx="6699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a:t>“near”-ly Bragg’s Law</a:t>
            </a:r>
          </a:p>
        </p:txBody>
      </p:sp>
      <p:grpSp>
        <p:nvGrpSpPr>
          <p:cNvPr id="504851" name="Group 19"/>
          <p:cNvGrpSpPr>
            <a:grpSpLocks/>
          </p:cNvGrpSpPr>
          <p:nvPr/>
        </p:nvGrpSpPr>
        <p:grpSpPr bwMode="auto">
          <a:xfrm>
            <a:off x="-1433513" y="1246188"/>
            <a:ext cx="12114213" cy="6156325"/>
            <a:chOff x="-903" y="785"/>
            <a:chExt cx="7631" cy="3878"/>
          </a:xfrm>
        </p:grpSpPr>
        <p:sp>
          <p:nvSpPr>
            <p:cNvPr id="504852" name="Freeform 20"/>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3" name="Freeform 21"/>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4" name="Freeform 22"/>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5" name="Freeform 23"/>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6" name="Freeform 24"/>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7" name="Freeform 25"/>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8" name="Freeform 26"/>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59" name="Freeform 27"/>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0" name="Freeform 28"/>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1" name="Freeform 29"/>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2" name="Freeform 30"/>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3" name="Freeform 31"/>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4864" name="Group 32"/>
          <p:cNvGrpSpPr>
            <a:grpSpLocks noChangeAspect="1"/>
          </p:cNvGrpSpPr>
          <p:nvPr/>
        </p:nvGrpSpPr>
        <p:grpSpPr bwMode="auto">
          <a:xfrm>
            <a:off x="2101850" y="4964113"/>
            <a:ext cx="1819275" cy="925512"/>
            <a:chOff x="-903" y="785"/>
            <a:chExt cx="7631" cy="3878"/>
          </a:xfrm>
        </p:grpSpPr>
        <p:sp>
          <p:nvSpPr>
            <p:cNvPr id="504865" name="Freeform 33"/>
            <p:cNvSpPr>
              <a:spLocks noChangeAspect="1"/>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6" name="Freeform 34"/>
            <p:cNvSpPr>
              <a:spLocks noChangeAspect="1"/>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7" name="Freeform 35"/>
            <p:cNvSpPr>
              <a:spLocks noChangeAspect="1"/>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8" name="Freeform 36"/>
            <p:cNvSpPr>
              <a:spLocks noChangeAspect="1"/>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69" name="Freeform 37"/>
            <p:cNvSpPr>
              <a:spLocks noChangeAspect="1"/>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0" name="Freeform 38"/>
            <p:cNvSpPr>
              <a:spLocks noChangeAspect="1"/>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1" name="Freeform 39"/>
            <p:cNvSpPr>
              <a:spLocks noChangeAspect="1"/>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2" name="Freeform 40"/>
            <p:cNvSpPr>
              <a:spLocks noChangeAspect="1"/>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3" name="Freeform 41"/>
            <p:cNvSpPr>
              <a:spLocks noChangeAspect="1"/>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4" name="Freeform 42"/>
            <p:cNvSpPr>
              <a:spLocks noChangeAspect="1"/>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5" name="Freeform 43"/>
            <p:cNvSpPr>
              <a:spLocks noChangeAspect="1"/>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876" name="Freeform 44"/>
            <p:cNvSpPr>
              <a:spLocks noChangeAspect="1"/>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504851"/>
                                        </p:tgtEl>
                                      </p:cBhvr>
                                      <p:by x="15000" y="15000"/>
                                    </p:animScale>
                                  </p:childTnLst>
                                </p:cTn>
                              </p:par>
                              <p:par>
                                <p:cTn id="7" presetID="0" presetClass="path" presetSubtype="0" accel="50000" decel="50000" fill="hold" nodeType="withEffect">
                                  <p:stCondLst>
                                    <p:cond delay="0"/>
                                  </p:stCondLst>
                                  <p:childTnLst>
                                    <p:animMotion origin="layout" path="M 4.44444E-6 4.44444E-6 L -0.17414 0.16018 " pathEditMode="relative" rAng="0" ptsTypes="AA">
                                      <p:cBhvr>
                                        <p:cTn id="8" dur="1000" fill="hold"/>
                                        <p:tgtEl>
                                          <p:spTgt spid="504851"/>
                                        </p:tgtEl>
                                        <p:attrNameLst>
                                          <p:attrName>ppt_x</p:attrName>
                                          <p:attrName>ppt_y</p:attrName>
                                        </p:attrNameLst>
                                      </p:cBhvr>
                                      <p:rCtr x="-8715" y="8009"/>
                                    </p:animMotion>
                                  </p:childTnLst>
                                </p:cTn>
                              </p:par>
                            </p:childTnLst>
                          </p:cTn>
                        </p:par>
                        <p:par>
                          <p:cTn id="9" fill="hold" nodeType="afterGroup">
                            <p:stCondLst>
                              <p:cond delay="1000"/>
                            </p:stCondLst>
                            <p:childTnLst>
                              <p:par>
                                <p:cTn id="10" presetID="1" presetClass="entr" presetSubtype="0" fill="hold" nodeType="afterEffect">
                                  <p:stCondLst>
                                    <p:cond delay="0"/>
                                  </p:stCondLst>
                                  <p:childTnLst>
                                    <p:set>
                                      <p:cBhvr>
                                        <p:cTn id="11" dur="1" fill="hold">
                                          <p:stCondLst>
                                            <p:cond delay="0"/>
                                          </p:stCondLst>
                                        </p:cTn>
                                        <p:tgtEl>
                                          <p:spTgt spid="504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325563"/>
          </a:xfrm>
        </p:spPr>
        <p:txBody>
          <a:bodyPr/>
          <a:lstStyle/>
          <a:p>
            <a:pPr>
              <a:lnSpc>
                <a:spcPct val="150000"/>
              </a:lnSpc>
            </a:pPr>
            <a:r>
              <a:rPr lang="en-US" altLang="en-US" sz="6000" dirty="0"/>
              <a:t>What is “disorder”?</a:t>
            </a:r>
          </a:p>
        </p:txBody>
      </p:sp>
      <p:grpSp>
        <p:nvGrpSpPr>
          <p:cNvPr id="6147" name="Group 3"/>
          <p:cNvGrpSpPr>
            <a:grpSpLocks/>
          </p:cNvGrpSpPr>
          <p:nvPr/>
        </p:nvGrpSpPr>
        <p:grpSpPr bwMode="auto">
          <a:xfrm>
            <a:off x="1063625" y="1882775"/>
            <a:ext cx="7016750" cy="4211638"/>
            <a:chOff x="670" y="1186"/>
            <a:chExt cx="4420" cy="2653"/>
          </a:xfrm>
        </p:grpSpPr>
        <p:sp>
          <p:nvSpPr>
            <p:cNvPr id="6148"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3"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6"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7"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9"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0"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1"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72" name="Group 28"/>
            <p:cNvGrpSpPr>
              <a:grpSpLocks noChangeAspect="1"/>
            </p:cNvGrpSpPr>
            <p:nvPr/>
          </p:nvGrpSpPr>
          <p:grpSpPr bwMode="auto">
            <a:xfrm>
              <a:off x="1244" y="1531"/>
              <a:ext cx="3271" cy="1963"/>
              <a:chOff x="674" y="1199"/>
              <a:chExt cx="4420" cy="2653"/>
            </a:xfrm>
          </p:grpSpPr>
          <p:sp>
            <p:nvSpPr>
              <p:cNvPr id="6173"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5"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7"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9"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1"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3"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5"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7"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9"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1"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2"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3"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4"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5"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6"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97" name="Group 53"/>
            <p:cNvGrpSpPr>
              <a:grpSpLocks noChangeAspect="1"/>
            </p:cNvGrpSpPr>
            <p:nvPr/>
          </p:nvGrpSpPr>
          <p:grpSpPr bwMode="auto">
            <a:xfrm>
              <a:off x="1158" y="1479"/>
              <a:ext cx="3443" cy="2066"/>
              <a:chOff x="674" y="1199"/>
              <a:chExt cx="4420" cy="2653"/>
            </a:xfrm>
          </p:grpSpPr>
          <p:sp>
            <p:nvSpPr>
              <p:cNvPr id="6198"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9"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0"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1"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2"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3"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4"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5"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6"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7"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8"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09"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0"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1"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2"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3"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4"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5"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6"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7"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8"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19"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0"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1"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22" name="Group 78"/>
            <p:cNvGrpSpPr>
              <a:grpSpLocks noChangeAspect="1"/>
            </p:cNvGrpSpPr>
            <p:nvPr/>
          </p:nvGrpSpPr>
          <p:grpSpPr bwMode="auto">
            <a:xfrm>
              <a:off x="1049" y="1413"/>
              <a:ext cx="3662" cy="2198"/>
              <a:chOff x="674" y="1199"/>
              <a:chExt cx="4420" cy="2653"/>
            </a:xfrm>
          </p:grpSpPr>
          <p:sp>
            <p:nvSpPr>
              <p:cNvPr id="6223"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4"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5"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6"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7"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8"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29"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0"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1"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2"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3"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4"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5"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6"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7"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8"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39"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0"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1"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2"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3"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4"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5"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 name="Group 103"/>
            <p:cNvGrpSpPr>
              <a:grpSpLocks noChangeAspect="1"/>
            </p:cNvGrpSpPr>
            <p:nvPr/>
          </p:nvGrpSpPr>
          <p:grpSpPr bwMode="auto">
            <a:xfrm>
              <a:off x="933" y="1344"/>
              <a:ext cx="3893" cy="2337"/>
              <a:chOff x="674" y="1199"/>
              <a:chExt cx="4420" cy="2653"/>
            </a:xfrm>
          </p:grpSpPr>
          <p:sp>
            <p:nvSpPr>
              <p:cNvPr id="6248"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3"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4"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5"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7"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8"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9"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0"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1"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72" name="Group 128"/>
            <p:cNvGrpSpPr>
              <a:grpSpLocks noChangeAspect="1"/>
            </p:cNvGrpSpPr>
            <p:nvPr/>
          </p:nvGrpSpPr>
          <p:grpSpPr bwMode="auto">
            <a:xfrm>
              <a:off x="804" y="1266"/>
              <a:ext cx="4152" cy="2492"/>
              <a:chOff x="674" y="1199"/>
              <a:chExt cx="4420" cy="2653"/>
            </a:xfrm>
          </p:grpSpPr>
          <p:sp>
            <p:nvSpPr>
              <p:cNvPr id="627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7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8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97" name="Group 153"/>
            <p:cNvGrpSpPr>
              <a:grpSpLocks/>
            </p:cNvGrpSpPr>
            <p:nvPr/>
          </p:nvGrpSpPr>
          <p:grpSpPr bwMode="auto">
            <a:xfrm>
              <a:off x="670" y="1186"/>
              <a:ext cx="4420" cy="2653"/>
              <a:chOff x="674" y="1199"/>
              <a:chExt cx="4420" cy="2653"/>
            </a:xfrm>
          </p:grpSpPr>
          <p:sp>
            <p:nvSpPr>
              <p:cNvPr id="6298"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9"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0"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1"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2"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3"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4"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5"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6"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7"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8"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09"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0"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1"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2"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3"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4"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5"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6"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7"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8"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19"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0"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21"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5858" name="Group 2"/>
          <p:cNvGrpSpPr>
            <a:grpSpLocks/>
          </p:cNvGrpSpPr>
          <p:nvPr/>
        </p:nvGrpSpPr>
        <p:grpSpPr bwMode="auto">
          <a:xfrm rot="196047">
            <a:off x="3251200" y="1525588"/>
            <a:ext cx="3606800" cy="2398712"/>
            <a:chOff x="2114" y="574"/>
            <a:chExt cx="2272" cy="1511"/>
          </a:xfrm>
        </p:grpSpPr>
        <p:sp>
          <p:nvSpPr>
            <p:cNvPr id="505859" name="Freeform 3"/>
            <p:cNvSpPr>
              <a:spLocks/>
            </p:cNvSpPr>
            <p:nvPr/>
          </p:nvSpPr>
          <p:spPr bwMode="auto">
            <a:xfrm rot="2096898">
              <a:off x="2114" y="57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0" name="Freeform 4"/>
            <p:cNvSpPr>
              <a:spLocks/>
            </p:cNvSpPr>
            <p:nvPr/>
          </p:nvSpPr>
          <p:spPr bwMode="auto">
            <a:xfrm rot="2096898">
              <a:off x="2429" y="79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1" name="Freeform 5"/>
            <p:cNvSpPr>
              <a:spLocks/>
            </p:cNvSpPr>
            <p:nvPr/>
          </p:nvSpPr>
          <p:spPr bwMode="auto">
            <a:xfrm rot="2096898">
              <a:off x="2743" y="101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2" name="Freeform 6"/>
            <p:cNvSpPr>
              <a:spLocks/>
            </p:cNvSpPr>
            <p:nvPr/>
          </p:nvSpPr>
          <p:spPr bwMode="auto">
            <a:xfrm rot="2096898">
              <a:off x="3058" y="123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3" name="Freeform 7"/>
            <p:cNvSpPr>
              <a:spLocks/>
            </p:cNvSpPr>
            <p:nvPr/>
          </p:nvSpPr>
          <p:spPr bwMode="auto">
            <a:xfrm rot="2096898">
              <a:off x="3373" y="14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4" name="Freeform 8"/>
            <p:cNvSpPr>
              <a:spLocks/>
            </p:cNvSpPr>
            <p:nvPr/>
          </p:nvSpPr>
          <p:spPr bwMode="auto">
            <a:xfrm rot="2096898">
              <a:off x="3688" y="167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5" name="Freeform 9"/>
            <p:cNvSpPr>
              <a:spLocks/>
            </p:cNvSpPr>
            <p:nvPr/>
          </p:nvSpPr>
          <p:spPr bwMode="auto">
            <a:xfrm rot="2096898">
              <a:off x="4002" y="189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5866" name="Rectangle 10"/>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5867" name="Line 11"/>
          <p:cNvSpPr>
            <a:spLocks noChangeShapeType="1"/>
          </p:cNvSpPr>
          <p:nvPr/>
        </p:nvSpPr>
        <p:spPr bwMode="auto">
          <a:xfrm>
            <a:off x="3276600" y="1257300"/>
            <a:ext cx="0" cy="5562600"/>
          </a:xfrm>
          <a:prstGeom prst="line">
            <a:avLst/>
          </a:prstGeom>
          <a:noFill/>
          <a:ln w="762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8" name="Line 12"/>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69" name="Freeform 13"/>
          <p:cNvSpPr>
            <a:spLocks/>
          </p:cNvSpPr>
          <p:nvPr/>
        </p:nvSpPr>
        <p:spPr bwMode="auto">
          <a:xfrm>
            <a:off x="6908800" y="2705100"/>
            <a:ext cx="711200" cy="3276600"/>
          </a:xfrm>
          <a:custGeom>
            <a:avLst/>
            <a:gdLst>
              <a:gd name="T0" fmla="*/ 64 w 448"/>
              <a:gd name="T1" fmla="*/ 0 h 2064"/>
              <a:gd name="T2" fmla="*/ 64 w 448"/>
              <a:gd name="T3" fmla="*/ 144 h 2064"/>
              <a:gd name="T4" fmla="*/ 448 w 448"/>
              <a:gd name="T5" fmla="*/ 192 h 2064"/>
              <a:gd name="T6" fmla="*/ 64 w 448"/>
              <a:gd name="T7" fmla="*/ 288 h 2064"/>
              <a:gd name="T8" fmla="*/ 64 w 448"/>
              <a:gd name="T9" fmla="*/ 384 h 2064"/>
              <a:gd name="T10" fmla="*/ 64 w 448"/>
              <a:gd name="T11" fmla="*/ 576 h 2064"/>
              <a:gd name="T12" fmla="*/ 64 w 448"/>
              <a:gd name="T13" fmla="*/ 720 h 2064"/>
              <a:gd name="T14" fmla="*/ 64 w 448"/>
              <a:gd name="T15" fmla="*/ 864 h 2064"/>
              <a:gd name="T16" fmla="*/ 400 w 448"/>
              <a:gd name="T17" fmla="*/ 912 h 2064"/>
              <a:gd name="T18" fmla="*/ 64 w 448"/>
              <a:gd name="T19" fmla="*/ 1008 h 2064"/>
              <a:gd name="T20" fmla="*/ 64 w 448"/>
              <a:gd name="T21" fmla="*/ 1104 h 2064"/>
              <a:gd name="T22" fmla="*/ 64 w 448"/>
              <a:gd name="T23" fmla="*/ 1248 h 2064"/>
              <a:gd name="T24" fmla="*/ 64 w 448"/>
              <a:gd name="T25" fmla="*/ 1392 h 2064"/>
              <a:gd name="T26" fmla="*/ 64 w 448"/>
              <a:gd name="T27" fmla="*/ 1488 h 2064"/>
              <a:gd name="T28" fmla="*/ 64 w 448"/>
              <a:gd name="T29" fmla="*/ 1632 h 2064"/>
              <a:gd name="T30" fmla="*/ 400 w 448"/>
              <a:gd name="T31" fmla="*/ 1680 h 2064"/>
              <a:gd name="T32" fmla="*/ 64 w 448"/>
              <a:gd name="T33" fmla="*/ 1776 h 2064"/>
              <a:gd name="T34" fmla="*/ 64 w 448"/>
              <a:gd name="T35" fmla="*/ 1872 h 2064"/>
              <a:gd name="T36" fmla="*/ 64 w 448"/>
              <a:gd name="T37" fmla="*/ 1968 h 2064"/>
              <a:gd name="T38" fmla="*/ 64 w 448"/>
              <a:gd name="T39"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8" h="2064">
                <a:moveTo>
                  <a:pt x="64" y="0"/>
                </a:moveTo>
                <a:cubicBezTo>
                  <a:pt x="32" y="56"/>
                  <a:pt x="0" y="112"/>
                  <a:pt x="64" y="144"/>
                </a:cubicBezTo>
                <a:cubicBezTo>
                  <a:pt x="128" y="176"/>
                  <a:pt x="448" y="168"/>
                  <a:pt x="448" y="192"/>
                </a:cubicBezTo>
                <a:cubicBezTo>
                  <a:pt x="448" y="216"/>
                  <a:pt x="128" y="256"/>
                  <a:pt x="64" y="288"/>
                </a:cubicBezTo>
                <a:cubicBezTo>
                  <a:pt x="0" y="320"/>
                  <a:pt x="64" y="336"/>
                  <a:pt x="64" y="384"/>
                </a:cubicBezTo>
                <a:cubicBezTo>
                  <a:pt x="64" y="432"/>
                  <a:pt x="64" y="520"/>
                  <a:pt x="64" y="576"/>
                </a:cubicBezTo>
                <a:cubicBezTo>
                  <a:pt x="64" y="632"/>
                  <a:pt x="64" y="672"/>
                  <a:pt x="64" y="720"/>
                </a:cubicBezTo>
                <a:cubicBezTo>
                  <a:pt x="64" y="768"/>
                  <a:pt x="8" y="832"/>
                  <a:pt x="64" y="864"/>
                </a:cubicBezTo>
                <a:cubicBezTo>
                  <a:pt x="120" y="896"/>
                  <a:pt x="400" y="888"/>
                  <a:pt x="400" y="912"/>
                </a:cubicBezTo>
                <a:cubicBezTo>
                  <a:pt x="400" y="936"/>
                  <a:pt x="120" y="976"/>
                  <a:pt x="64" y="1008"/>
                </a:cubicBezTo>
                <a:cubicBezTo>
                  <a:pt x="8" y="1040"/>
                  <a:pt x="64" y="1064"/>
                  <a:pt x="64" y="1104"/>
                </a:cubicBezTo>
                <a:cubicBezTo>
                  <a:pt x="64" y="1144"/>
                  <a:pt x="64" y="1200"/>
                  <a:pt x="64" y="1248"/>
                </a:cubicBezTo>
                <a:cubicBezTo>
                  <a:pt x="64" y="1296"/>
                  <a:pt x="64" y="1352"/>
                  <a:pt x="64" y="1392"/>
                </a:cubicBezTo>
                <a:cubicBezTo>
                  <a:pt x="64" y="1432"/>
                  <a:pt x="64" y="1448"/>
                  <a:pt x="64" y="1488"/>
                </a:cubicBezTo>
                <a:cubicBezTo>
                  <a:pt x="64" y="1528"/>
                  <a:pt x="8" y="1600"/>
                  <a:pt x="64" y="1632"/>
                </a:cubicBezTo>
                <a:cubicBezTo>
                  <a:pt x="120" y="1664"/>
                  <a:pt x="400" y="1656"/>
                  <a:pt x="400" y="1680"/>
                </a:cubicBezTo>
                <a:cubicBezTo>
                  <a:pt x="400" y="1704"/>
                  <a:pt x="120" y="1744"/>
                  <a:pt x="64" y="1776"/>
                </a:cubicBezTo>
                <a:cubicBezTo>
                  <a:pt x="8" y="1808"/>
                  <a:pt x="64" y="1840"/>
                  <a:pt x="64" y="1872"/>
                </a:cubicBezTo>
                <a:cubicBezTo>
                  <a:pt x="64" y="1904"/>
                  <a:pt x="64" y="1936"/>
                  <a:pt x="64" y="1968"/>
                </a:cubicBezTo>
                <a:cubicBezTo>
                  <a:pt x="64" y="2000"/>
                  <a:pt x="64" y="2032"/>
                  <a:pt x="64" y="206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0" name="Text Box 14"/>
          <p:cNvSpPr txBox="1">
            <a:spLocks noChangeArrowheads="1"/>
          </p:cNvSpPr>
          <p:nvPr/>
        </p:nvSpPr>
        <p:spPr bwMode="auto">
          <a:xfrm rot="16200000">
            <a:off x="3037682" y="5915818"/>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“crystal”</a:t>
            </a:r>
          </a:p>
        </p:txBody>
      </p:sp>
      <p:sp>
        <p:nvSpPr>
          <p:cNvPr id="505871" name="Text Box 15"/>
          <p:cNvSpPr txBox="1">
            <a:spLocks noChangeArrowheads="1"/>
          </p:cNvSpPr>
          <p:nvPr/>
        </p:nvSpPr>
        <p:spPr bwMode="auto">
          <a:xfrm rot="162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detector</a:t>
            </a:r>
          </a:p>
        </p:txBody>
      </p:sp>
      <p:sp>
        <p:nvSpPr>
          <p:cNvPr id="505872" name="Text Box 1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x-ray beam</a:t>
            </a:r>
          </a:p>
        </p:txBody>
      </p:sp>
      <p:sp>
        <p:nvSpPr>
          <p:cNvPr id="505873" name="Text Box 17"/>
          <p:cNvSpPr txBox="1">
            <a:spLocks noChangeArrowheads="1"/>
          </p:cNvSpPr>
          <p:nvPr/>
        </p:nvSpPr>
        <p:spPr bwMode="auto">
          <a:xfrm>
            <a:off x="7848600" y="3848100"/>
            <a:ext cx="102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peak</a:t>
            </a:r>
          </a:p>
          <a:p>
            <a:r>
              <a:rPr lang="en-US" altLang="en-US"/>
              <a:t>intensity</a:t>
            </a:r>
          </a:p>
        </p:txBody>
      </p:sp>
      <p:grpSp>
        <p:nvGrpSpPr>
          <p:cNvPr id="505874" name="Group 18"/>
          <p:cNvGrpSpPr>
            <a:grpSpLocks/>
          </p:cNvGrpSpPr>
          <p:nvPr/>
        </p:nvGrpSpPr>
        <p:grpSpPr bwMode="auto">
          <a:xfrm>
            <a:off x="-1676400" y="4610100"/>
            <a:ext cx="4876800" cy="304800"/>
            <a:chOff x="288" y="3936"/>
            <a:chExt cx="3072" cy="192"/>
          </a:xfrm>
        </p:grpSpPr>
        <p:sp>
          <p:nvSpPr>
            <p:cNvPr id="505875" name="Freeform 19"/>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6" name="Freeform 20"/>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7" name="Freeform 21"/>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8" name="Freeform 22"/>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79" name="Freeform 23"/>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0" name="Freeform 24"/>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1" name="Freeform 25"/>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2" name="Freeform 26"/>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5883" name="Group 27"/>
          <p:cNvGrpSpPr>
            <a:grpSpLocks/>
          </p:cNvGrpSpPr>
          <p:nvPr/>
        </p:nvGrpSpPr>
        <p:grpSpPr bwMode="auto">
          <a:xfrm>
            <a:off x="-1676400" y="3390900"/>
            <a:ext cx="4876800" cy="304800"/>
            <a:chOff x="288" y="3936"/>
            <a:chExt cx="3072" cy="192"/>
          </a:xfrm>
        </p:grpSpPr>
        <p:sp>
          <p:nvSpPr>
            <p:cNvPr id="505884" name="Freeform 2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5" name="Freeform 2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6" name="Freeform 3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7" name="Freeform 3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8" name="Freeform 3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89" name="Freeform 3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0" name="Freeform 3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1" name="Freeform 3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5892" name="Group 36"/>
          <p:cNvGrpSpPr>
            <a:grpSpLocks/>
          </p:cNvGrpSpPr>
          <p:nvPr/>
        </p:nvGrpSpPr>
        <p:grpSpPr bwMode="auto">
          <a:xfrm>
            <a:off x="-1752600" y="1257300"/>
            <a:ext cx="4876800" cy="304800"/>
            <a:chOff x="288" y="3936"/>
            <a:chExt cx="3072" cy="192"/>
          </a:xfrm>
        </p:grpSpPr>
        <p:sp>
          <p:nvSpPr>
            <p:cNvPr id="505893" name="Freeform 3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4" name="Freeform 3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5" name="Freeform 3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6" name="Freeform 4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7" name="Freeform 4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8" name="Freeform 4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899" name="Freeform 4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0" name="Freeform 4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5901" name="Group 45"/>
          <p:cNvGrpSpPr>
            <a:grpSpLocks/>
          </p:cNvGrpSpPr>
          <p:nvPr/>
        </p:nvGrpSpPr>
        <p:grpSpPr bwMode="auto">
          <a:xfrm rot="245220">
            <a:off x="3363913" y="3532188"/>
            <a:ext cx="3640137" cy="620712"/>
            <a:chOff x="2119" y="1780"/>
            <a:chExt cx="2293" cy="391"/>
          </a:xfrm>
        </p:grpSpPr>
        <p:sp>
          <p:nvSpPr>
            <p:cNvPr id="505902" name="Freeform 46"/>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3" name="Freeform 47"/>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4" name="Freeform 48"/>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5" name="Freeform 49"/>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6" name="Freeform 50"/>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07" name="Freeform 51"/>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5908" name="Group 52"/>
          <p:cNvGrpSpPr>
            <a:grpSpLocks/>
          </p:cNvGrpSpPr>
          <p:nvPr/>
        </p:nvGrpSpPr>
        <p:grpSpPr bwMode="auto">
          <a:xfrm>
            <a:off x="3375025" y="4076700"/>
            <a:ext cx="3624263" cy="744538"/>
            <a:chOff x="2126" y="2124"/>
            <a:chExt cx="2283" cy="469"/>
          </a:xfrm>
        </p:grpSpPr>
        <p:sp>
          <p:nvSpPr>
            <p:cNvPr id="505909" name="Freeform 53"/>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0" name="Freeform 54"/>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1" name="Freeform 55"/>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2" name="Freeform 56"/>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3" name="Freeform 57"/>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4" name="Freeform 58"/>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5915" name="Text Box 59"/>
          <p:cNvSpPr txBox="1">
            <a:spLocks noChangeArrowheads="1"/>
          </p:cNvSpPr>
          <p:nvPr/>
        </p:nvSpPr>
        <p:spPr bwMode="auto">
          <a:xfrm>
            <a:off x="7772400" y="506730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integrated</a:t>
            </a:r>
          </a:p>
          <a:p>
            <a:r>
              <a:rPr lang="en-US" altLang="en-US"/>
              <a:t>intensity</a:t>
            </a:r>
          </a:p>
        </p:txBody>
      </p:sp>
      <p:sp>
        <p:nvSpPr>
          <p:cNvPr id="505916" name="AutoShape 60"/>
          <p:cNvSpPr>
            <a:spLocks/>
          </p:cNvSpPr>
          <p:nvPr/>
        </p:nvSpPr>
        <p:spPr bwMode="auto">
          <a:xfrm>
            <a:off x="7620000" y="5143500"/>
            <a:ext cx="152400" cy="457200"/>
          </a:xfrm>
          <a:prstGeom prst="rightBrace">
            <a:avLst>
              <a:gd name="adj1" fmla="val 25000"/>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5917" name="Line 61"/>
          <p:cNvSpPr>
            <a:spLocks noChangeShapeType="1"/>
          </p:cNvSpPr>
          <p:nvPr/>
        </p:nvSpPr>
        <p:spPr bwMode="auto">
          <a:xfrm flipH="1">
            <a:off x="7620000" y="4152900"/>
            <a:ext cx="228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918" name="Rectangle 6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mosaicity vs Wilson B</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882" name="Group 2"/>
          <p:cNvGrpSpPr>
            <a:grpSpLocks/>
          </p:cNvGrpSpPr>
          <p:nvPr/>
        </p:nvGrpSpPr>
        <p:grpSpPr bwMode="auto">
          <a:xfrm>
            <a:off x="3656013" y="1370013"/>
            <a:ext cx="4521200" cy="520700"/>
            <a:chOff x="2499" y="797"/>
            <a:chExt cx="2848" cy="328"/>
          </a:xfrm>
        </p:grpSpPr>
        <p:sp>
          <p:nvSpPr>
            <p:cNvPr id="506883" name="Text Box 3"/>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10 atoms</a:t>
              </a:r>
            </a:p>
          </p:txBody>
        </p:sp>
        <p:sp>
          <p:nvSpPr>
            <p:cNvPr id="506884" name="Text Box 4"/>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0.1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pic>
        <p:nvPicPr>
          <p:cNvPr id="506885" name="Picture 5" descr="linescatter_peak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886" name="Picture 6" descr="linescatter_peak_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87" name="Picture 7" descr="linescatter_peak_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88" name="Picture 8" descr="linescatter_peak_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89" name="Picture 9" descr="linescatter_peak_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90" name="Picture 10" descr="linescatter_peak_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06891" name="Rectangle 11"/>
          <p:cNvSpPr>
            <a:spLocks noGrp="1" noChangeArrowheads="1"/>
          </p:cNvSpPr>
          <p:nvPr>
            <p:ph type="title"/>
          </p:nvPr>
        </p:nvSpPr>
        <p:spPr>
          <a:xfrm>
            <a:off x="685800" y="0"/>
            <a:ext cx="7772400" cy="1143000"/>
          </a:xfrm>
          <a:noFill/>
          <a:ln/>
        </p:spPr>
        <p:txBody>
          <a:bodyPr/>
          <a:lstStyle/>
          <a:p>
            <a:r>
              <a:rPr lang="en-US" altLang="en-US"/>
              <a:t>mosaicity vs Wilson B</a:t>
            </a:r>
          </a:p>
        </p:txBody>
      </p:sp>
      <p:pic>
        <p:nvPicPr>
          <p:cNvPr id="506892" name="Picture 12" descr="linescatter_peak_5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06893" name="Picture 13" descr="linescatter_peak_10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06894" name="Line 14"/>
          <p:cNvSpPr>
            <a:spLocks noChangeShapeType="1"/>
          </p:cNvSpPr>
          <p:nvPr/>
        </p:nvSpPr>
        <p:spPr bwMode="auto">
          <a:xfrm>
            <a:off x="1127125" y="3067050"/>
            <a:ext cx="9525" cy="82550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6895" name="Line 15"/>
          <p:cNvSpPr>
            <a:spLocks noChangeShapeType="1"/>
          </p:cNvSpPr>
          <p:nvPr/>
        </p:nvSpPr>
        <p:spPr bwMode="auto">
          <a:xfrm>
            <a:off x="1135063" y="1466850"/>
            <a:ext cx="0" cy="393065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6896" name="Line 16"/>
          <p:cNvSpPr>
            <a:spLocks noChangeShapeType="1"/>
          </p:cNvSpPr>
          <p:nvPr/>
        </p:nvSpPr>
        <p:spPr bwMode="auto">
          <a:xfrm>
            <a:off x="1135063" y="-514350"/>
            <a:ext cx="0" cy="786130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06897" name="Group 17"/>
          <p:cNvGrpSpPr>
            <a:grpSpLocks/>
          </p:cNvGrpSpPr>
          <p:nvPr/>
        </p:nvGrpSpPr>
        <p:grpSpPr bwMode="auto">
          <a:xfrm>
            <a:off x="3656013" y="1370013"/>
            <a:ext cx="4521200" cy="520700"/>
            <a:chOff x="2499" y="797"/>
            <a:chExt cx="2848" cy="328"/>
          </a:xfrm>
        </p:grpSpPr>
        <p:sp>
          <p:nvSpPr>
            <p:cNvPr id="506898" name="Text Box 18"/>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50 atoms</a:t>
              </a:r>
            </a:p>
          </p:txBody>
        </p:sp>
        <p:sp>
          <p:nvSpPr>
            <p:cNvPr id="506899" name="Text Box 19"/>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0.5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00" name="Group 20"/>
          <p:cNvGrpSpPr>
            <a:grpSpLocks/>
          </p:cNvGrpSpPr>
          <p:nvPr/>
        </p:nvGrpSpPr>
        <p:grpSpPr bwMode="auto">
          <a:xfrm>
            <a:off x="3656013" y="1370013"/>
            <a:ext cx="4521200" cy="520700"/>
            <a:chOff x="2499" y="797"/>
            <a:chExt cx="2848" cy="328"/>
          </a:xfrm>
        </p:grpSpPr>
        <p:sp>
          <p:nvSpPr>
            <p:cNvPr id="506901" name="Text Box 21"/>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100 atoms</a:t>
              </a:r>
            </a:p>
          </p:txBody>
        </p:sp>
        <p:sp>
          <p:nvSpPr>
            <p:cNvPr id="506902" name="Text Box 22"/>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03" name="Group 23"/>
          <p:cNvGrpSpPr>
            <a:grpSpLocks/>
          </p:cNvGrpSpPr>
          <p:nvPr/>
        </p:nvGrpSpPr>
        <p:grpSpPr bwMode="auto">
          <a:xfrm>
            <a:off x="3656013" y="1370013"/>
            <a:ext cx="4521200" cy="520700"/>
            <a:chOff x="2499" y="797"/>
            <a:chExt cx="2848" cy="328"/>
          </a:xfrm>
        </p:grpSpPr>
        <p:sp>
          <p:nvSpPr>
            <p:cNvPr id="506904" name="Text Box 24"/>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200 atoms</a:t>
              </a:r>
            </a:p>
          </p:txBody>
        </p:sp>
        <p:sp>
          <p:nvSpPr>
            <p:cNvPr id="506905" name="Text Box 25"/>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2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06" name="Group 26"/>
          <p:cNvGrpSpPr>
            <a:grpSpLocks/>
          </p:cNvGrpSpPr>
          <p:nvPr/>
        </p:nvGrpSpPr>
        <p:grpSpPr bwMode="auto">
          <a:xfrm>
            <a:off x="3656013" y="1370013"/>
            <a:ext cx="4521200" cy="520700"/>
            <a:chOff x="2499" y="797"/>
            <a:chExt cx="2848" cy="328"/>
          </a:xfrm>
        </p:grpSpPr>
        <p:sp>
          <p:nvSpPr>
            <p:cNvPr id="506907" name="Text Box 27"/>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300 atoms</a:t>
              </a:r>
            </a:p>
          </p:txBody>
        </p:sp>
        <p:sp>
          <p:nvSpPr>
            <p:cNvPr id="506908" name="Text Box 28"/>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3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09" name="Group 29"/>
          <p:cNvGrpSpPr>
            <a:grpSpLocks/>
          </p:cNvGrpSpPr>
          <p:nvPr/>
        </p:nvGrpSpPr>
        <p:grpSpPr bwMode="auto">
          <a:xfrm>
            <a:off x="3656013" y="1370013"/>
            <a:ext cx="4521200" cy="520700"/>
            <a:chOff x="2499" y="797"/>
            <a:chExt cx="2848" cy="328"/>
          </a:xfrm>
        </p:grpSpPr>
        <p:sp>
          <p:nvSpPr>
            <p:cNvPr id="506910" name="Text Box 30"/>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400 atoms</a:t>
              </a:r>
            </a:p>
          </p:txBody>
        </p:sp>
        <p:sp>
          <p:nvSpPr>
            <p:cNvPr id="506911" name="Text Box 31"/>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4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12" name="Group 32"/>
          <p:cNvGrpSpPr>
            <a:grpSpLocks/>
          </p:cNvGrpSpPr>
          <p:nvPr/>
        </p:nvGrpSpPr>
        <p:grpSpPr bwMode="auto">
          <a:xfrm>
            <a:off x="3656013" y="1370013"/>
            <a:ext cx="4521200" cy="520700"/>
            <a:chOff x="2499" y="797"/>
            <a:chExt cx="2848" cy="328"/>
          </a:xfrm>
        </p:grpSpPr>
        <p:sp>
          <p:nvSpPr>
            <p:cNvPr id="506913" name="Text Box 33"/>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500 atoms</a:t>
              </a:r>
            </a:p>
          </p:txBody>
        </p:sp>
        <p:sp>
          <p:nvSpPr>
            <p:cNvPr id="506914" name="Text Box 34"/>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5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grpSp>
        <p:nvGrpSpPr>
          <p:cNvPr id="506915" name="Group 35"/>
          <p:cNvGrpSpPr>
            <a:grpSpLocks/>
          </p:cNvGrpSpPr>
          <p:nvPr/>
        </p:nvGrpSpPr>
        <p:grpSpPr bwMode="auto">
          <a:xfrm>
            <a:off x="3656013" y="1370013"/>
            <a:ext cx="4521200" cy="520700"/>
            <a:chOff x="2499" y="797"/>
            <a:chExt cx="2848" cy="328"/>
          </a:xfrm>
        </p:grpSpPr>
        <p:sp>
          <p:nvSpPr>
            <p:cNvPr id="506916" name="Text Box 36"/>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1000 atoms</a:t>
              </a:r>
            </a:p>
          </p:txBody>
        </p:sp>
        <p:sp>
          <p:nvSpPr>
            <p:cNvPr id="506917" name="Text Box 37"/>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800"/>
                <a:t>10 </a:t>
              </a:r>
              <a:r>
                <a:rPr lang="el-GR" altLang="en-US" sz="2800">
                  <a:cs typeface="Arial" pitchFamily="34" charset="0"/>
                </a:rPr>
                <a:t>μ</a:t>
              </a:r>
              <a:r>
                <a:rPr lang="en-US" altLang="en-US" sz="2800">
                  <a:cs typeface="Arial" pitchFamily="34" charset="0"/>
                </a:rPr>
                <a:t>m</a:t>
              </a:r>
              <a:endParaRPr lang="el-GR" altLang="en-US" sz="2800">
                <a:cs typeface="Arial" pitchFamily="34" charset="0"/>
              </a:endParaRPr>
            </a:p>
          </p:txBody>
        </p:sp>
      </p:grpSp>
      <p:sp>
        <p:nvSpPr>
          <p:cNvPr id="506918" name="Text Box 38"/>
          <p:cNvSpPr txBox="1">
            <a:spLocks noChangeArrowheads="1"/>
          </p:cNvSpPr>
          <p:nvPr/>
        </p:nvSpPr>
        <p:spPr bwMode="auto">
          <a:xfrm>
            <a:off x="4618038" y="6256338"/>
            <a:ext cx="27749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position on detector (mm)</a:t>
            </a:r>
          </a:p>
        </p:txBody>
      </p:sp>
      <p:sp>
        <p:nvSpPr>
          <p:cNvPr id="506919" name="Text Box 39"/>
          <p:cNvSpPr txBox="1">
            <a:spLocks noChangeArrowheads="1"/>
          </p:cNvSpPr>
          <p:nvPr/>
        </p:nvSpPr>
        <p:spPr bwMode="auto">
          <a:xfrm rot="16200000">
            <a:off x="1224757" y="3855243"/>
            <a:ext cx="3003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intensity (photons/SR/atom)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68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68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68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68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68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69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068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690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068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690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0689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690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068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69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0689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95" grpId="0" animBg="1"/>
      <p:bldP spid="50689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a:xfrm>
            <a:off x="685800" y="0"/>
            <a:ext cx="7772400" cy="1143000"/>
          </a:xfrm>
          <a:noFill/>
          <a:ln/>
        </p:spPr>
        <p:txBody>
          <a:bodyPr/>
          <a:lstStyle/>
          <a:p>
            <a:r>
              <a:rPr lang="en-US" altLang="en-US"/>
              <a:t>mosaicity vs Wilson B</a:t>
            </a:r>
          </a:p>
        </p:txBody>
      </p:sp>
      <p:pic>
        <p:nvPicPr>
          <p:cNvPr id="5079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7900"/>
            <a:ext cx="7313613"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7908" name="Group 4"/>
          <p:cNvGrpSpPr>
            <a:grpSpLocks/>
          </p:cNvGrpSpPr>
          <p:nvPr/>
        </p:nvGrpSpPr>
        <p:grpSpPr bwMode="auto">
          <a:xfrm>
            <a:off x="3551238" y="3492500"/>
            <a:ext cx="1952625" cy="522288"/>
            <a:chOff x="2237" y="2304"/>
            <a:chExt cx="1230" cy="329"/>
          </a:xfrm>
        </p:grpSpPr>
        <p:sp>
          <p:nvSpPr>
            <p:cNvPr id="507909" name="Line 5"/>
            <p:cNvSpPr>
              <a:spLocks noChangeShapeType="1"/>
            </p:cNvSpPr>
            <p:nvPr/>
          </p:nvSpPr>
          <p:spPr bwMode="auto">
            <a:xfrm flipH="1" flipV="1">
              <a:off x="2237" y="2304"/>
              <a:ext cx="626" cy="225"/>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7910" name="Text Box 6"/>
            <p:cNvSpPr txBox="1">
              <a:spLocks noChangeArrowheads="1"/>
            </p:cNvSpPr>
            <p:nvPr/>
          </p:nvSpPr>
          <p:spPr bwMode="auto">
            <a:xfrm>
              <a:off x="2855" y="2402"/>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 factor</a:t>
              </a:r>
            </a:p>
          </p:txBody>
        </p:sp>
      </p:grpSp>
      <p:grpSp>
        <p:nvGrpSpPr>
          <p:cNvPr id="507911" name="Group 7"/>
          <p:cNvGrpSpPr>
            <a:grpSpLocks/>
          </p:cNvGrpSpPr>
          <p:nvPr/>
        </p:nvGrpSpPr>
        <p:grpSpPr bwMode="auto">
          <a:xfrm>
            <a:off x="6623050" y="1757363"/>
            <a:ext cx="908050" cy="1435100"/>
            <a:chOff x="3549" y="1235"/>
            <a:chExt cx="572" cy="904"/>
          </a:xfrm>
        </p:grpSpPr>
        <p:sp>
          <p:nvSpPr>
            <p:cNvPr id="507912" name="Line 8"/>
            <p:cNvSpPr>
              <a:spLocks noChangeShapeType="1"/>
            </p:cNvSpPr>
            <p:nvPr/>
          </p:nvSpPr>
          <p:spPr bwMode="auto">
            <a:xfrm flipH="1" flipV="1">
              <a:off x="3773" y="1235"/>
              <a:ext cx="50" cy="526"/>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7913" name="Text Box 9"/>
            <p:cNvSpPr txBox="1">
              <a:spLocks noChangeArrowheads="1"/>
            </p:cNvSpPr>
            <p:nvPr/>
          </p:nvSpPr>
          <p:spPr bwMode="auto">
            <a:xfrm>
              <a:off x="3549" y="1735"/>
              <a:ext cx="5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mosaic</a:t>
              </a:r>
            </a:p>
            <a:p>
              <a:r>
                <a:rPr lang="en-US" altLang="en-US"/>
                <a:t>spread</a:t>
              </a:r>
            </a:p>
          </p:txBody>
        </p:sp>
      </p:grpSp>
      <p:sp>
        <p:nvSpPr>
          <p:cNvPr id="507914" name="Text Box 10"/>
          <p:cNvSpPr txBox="1">
            <a:spLocks noChangeArrowheads="1"/>
          </p:cNvSpPr>
          <p:nvPr/>
        </p:nvSpPr>
        <p:spPr bwMode="auto">
          <a:xfrm rot="16200000">
            <a:off x="-668338" y="3376613"/>
            <a:ext cx="31845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intensity (photons/SR)</a:t>
            </a:r>
          </a:p>
        </p:txBody>
      </p:sp>
      <p:sp>
        <p:nvSpPr>
          <p:cNvPr id="507915" name="Text Box 11"/>
          <p:cNvSpPr txBox="1">
            <a:spLocks noChangeArrowheads="1"/>
          </p:cNvSpPr>
          <p:nvPr/>
        </p:nvSpPr>
        <p:spPr bwMode="auto">
          <a:xfrm>
            <a:off x="3100388" y="6261100"/>
            <a:ext cx="33543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number of atoms in line</a:t>
            </a:r>
          </a:p>
        </p:txBody>
      </p:sp>
      <p:sp>
        <p:nvSpPr>
          <p:cNvPr id="507916" name="Rectangle 12"/>
          <p:cNvSpPr>
            <a:spLocks noChangeArrowheads="1"/>
          </p:cNvSpPr>
          <p:nvPr/>
        </p:nvSpPr>
        <p:spPr bwMode="auto">
          <a:xfrm>
            <a:off x="3155950" y="989013"/>
            <a:ext cx="3395663" cy="338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79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7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endParaRPr lang="en-US" altLang="en-US"/>
          </a:p>
        </p:txBody>
      </p:sp>
      <p:sp>
        <p:nvSpPr>
          <p:cNvPr id="612355" name="Rectangle 3"/>
          <p:cNvSpPr>
            <a:spLocks noGrp="1" noChangeArrowheads="1"/>
          </p:cNvSpPr>
          <p:nvPr>
            <p:ph type="body" idx="1"/>
          </p:nvPr>
        </p:nvSpPr>
        <p:spPr/>
        <p:txBody>
          <a:bodyPr/>
          <a:lstStyle/>
          <a:p>
            <a:endParaRPr lang="en-US" altLang="en-US"/>
          </a:p>
        </p:txBody>
      </p:sp>
      <p:pic>
        <p:nvPicPr>
          <p:cNvPr id="612356" name="Picture 4" descr="NaAc6_1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7" name="Picture 5" descr="NaAc5_1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12358" name="Picture 6" descr="xtals_1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612359" name="Text Box 7"/>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3200" b="1">
                <a:solidFill>
                  <a:srgbClr val="000000"/>
                </a:solidFill>
              </a:rPr>
              <a:t>16 MGy</a:t>
            </a:r>
          </a:p>
        </p:txBody>
      </p:sp>
      <p:sp>
        <p:nvSpPr>
          <p:cNvPr id="612360" name="Oval 8"/>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12361" name="Oval 9"/>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2401719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C0C0C0"/>
                </a:solidFill>
              </a:rPr>
              <a:t>Function</a:t>
            </a:r>
          </a:p>
          <a:p>
            <a:r>
              <a:rPr lang="en-US" sz="4000" dirty="0" smtClean="0">
                <a:solidFill>
                  <a:srgbClr val="C0C0C0"/>
                </a:solidFill>
              </a:rPr>
              <a:t>Radiation damage</a:t>
            </a:r>
          </a:p>
          <a:p>
            <a:r>
              <a:rPr lang="en-US" sz="4000" dirty="0" err="1" smtClean="0">
                <a:solidFill>
                  <a:srgbClr val="C0C0C0"/>
                </a:solidFill>
              </a:rPr>
              <a:t>Mosaicity</a:t>
            </a:r>
            <a:r>
              <a:rPr lang="en-US" sz="4000" dirty="0">
                <a:solidFill>
                  <a:srgbClr val="C0C0C0"/>
                </a:solidFill>
              </a:rPr>
              <a:t>	</a:t>
            </a:r>
            <a:r>
              <a:rPr lang="en-US" sz="4000" dirty="0" smtClean="0">
                <a:solidFill>
                  <a:srgbClr val="C0C0C0"/>
                </a:solidFill>
              </a:rPr>
              <a:t>	&gt; ~3 </a:t>
            </a:r>
            <a:r>
              <a:rPr lang="el-GR" sz="4000" dirty="0" smtClean="0">
                <a:solidFill>
                  <a:srgbClr val="C0C0C0"/>
                </a:solidFill>
              </a:rPr>
              <a:t>μ</a:t>
            </a:r>
            <a:r>
              <a:rPr lang="en-US" sz="4000" dirty="0" smtClean="0">
                <a:solidFill>
                  <a:srgbClr val="C0C0C0"/>
                </a:solidFill>
              </a:rPr>
              <a:t>m</a:t>
            </a:r>
          </a:p>
          <a:p>
            <a:r>
              <a:rPr lang="en-US" sz="4000" dirty="0" smtClean="0">
                <a:solidFill>
                  <a:srgbClr val="C0C0C0"/>
                </a:solidFill>
              </a:rPr>
              <a:t>Strain</a:t>
            </a:r>
            <a:r>
              <a:rPr lang="en-US" sz="4000" dirty="0">
                <a:solidFill>
                  <a:srgbClr val="C0C0C0"/>
                </a:solidFill>
              </a:rPr>
              <a:t>	</a:t>
            </a:r>
            <a:r>
              <a:rPr lang="en-US" sz="4000" dirty="0" smtClean="0">
                <a:solidFill>
                  <a:srgbClr val="C0C0C0"/>
                </a:solidFill>
              </a:rPr>
              <a:t>		&lt; ~3 </a:t>
            </a:r>
            <a:r>
              <a:rPr lang="el-GR" sz="4000" dirty="0" smtClean="0">
                <a:solidFill>
                  <a:srgbClr val="C0C0C0"/>
                </a:solidFill>
              </a:rPr>
              <a:t>μ</a:t>
            </a:r>
            <a:r>
              <a:rPr lang="en-US" sz="4000" dirty="0" smtClean="0">
                <a:solidFill>
                  <a:srgbClr val="C0C0C0"/>
                </a:solidFill>
              </a:rPr>
              <a:t>m</a:t>
            </a:r>
          </a:p>
          <a:p>
            <a:r>
              <a:rPr lang="en-US" sz="4000" dirty="0" err="1" smtClean="0">
                <a:solidFill>
                  <a:srgbClr val="FF0000"/>
                </a:solidFill>
              </a:rPr>
              <a:t>Xtal</a:t>
            </a:r>
            <a:r>
              <a:rPr lang="en-US" sz="4000" dirty="0" smtClean="0">
                <a:solidFill>
                  <a:srgbClr val="FF0000"/>
                </a:solidFill>
              </a:rPr>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33642668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20638"/>
            <a:ext cx="9140825"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5836400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icky_skin_stu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128588"/>
            <a:ext cx="9140825" cy="6742112"/>
          </a:xfrm>
          <a:prstGeom prst="rect">
            <a:avLst/>
          </a:prstGeom>
          <a:noFill/>
          <a:extLst>
            <a:ext uri="{909E8E84-426E-40DD-AFC4-6F175D3DCCD1}">
              <a14:hiddenFill xmlns:a14="http://schemas.microsoft.com/office/drawing/2010/main">
                <a:solidFill>
                  <a:srgbClr val="FFFFFF"/>
                </a:solidFill>
              </a14:hiddenFill>
            </a:ext>
          </a:extLst>
        </p:spPr>
      </p:pic>
      <p:sp>
        <p:nvSpPr>
          <p:cNvPr id="51302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28"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29" name="Rectangle 5"/>
          <p:cNvSpPr>
            <a:spLocks noGrp="1" noChangeArrowheads="1"/>
          </p:cNvSpPr>
          <p:nvPr>
            <p:ph type="title"/>
          </p:nvPr>
        </p:nvSpPr>
        <p:spPr>
          <a:xfrm>
            <a:off x="457200" y="-207963"/>
            <a:ext cx="8229600" cy="1143001"/>
          </a:xfrm>
        </p:spPr>
        <p:txBody>
          <a:bodyPr/>
          <a:lstStyle/>
          <a:p>
            <a:r>
              <a:rPr lang="en-US" altLang="en-US"/>
              <a:t>Icky Skin Stuff</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1"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2" name="Rectangle 4"/>
          <p:cNvSpPr>
            <a:spLocks noGrp="1" noChangeArrowheads="1"/>
          </p:cNvSpPr>
          <p:nvPr>
            <p:ph type="title"/>
          </p:nvPr>
        </p:nvSpPr>
        <p:spPr>
          <a:xfrm>
            <a:off x="457200" y="-207963"/>
            <a:ext cx="8229600" cy="1143001"/>
          </a:xfrm>
        </p:spPr>
        <p:txBody>
          <a:bodyPr/>
          <a:lstStyle/>
          <a:p>
            <a:r>
              <a:rPr lang="en-US" altLang="en-US"/>
              <a:t>Hampton crystal surgery tools</a:t>
            </a:r>
          </a:p>
        </p:txBody>
      </p:sp>
      <p:pic>
        <p:nvPicPr>
          <p:cNvPr id="514053" name="Picture 5" descr="hampton_to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93738"/>
            <a:ext cx="4762500" cy="6924675"/>
          </a:xfrm>
          <a:prstGeom prst="rect">
            <a:avLst/>
          </a:prstGeom>
          <a:noFill/>
          <a:extLst>
            <a:ext uri="{909E8E84-426E-40DD-AFC4-6F175D3DCCD1}">
              <a14:hiddenFill xmlns:a14="http://schemas.microsoft.com/office/drawing/2010/main">
                <a:solidFill>
                  <a:srgbClr val="FFFFFF"/>
                </a:solidFill>
              </a14:hiddenFill>
            </a:ext>
          </a:extLst>
        </p:spPr>
      </p:pic>
      <p:pic>
        <p:nvPicPr>
          <p:cNvPr id="514054" name="Picture 6" descr="hampton_tools_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693738"/>
            <a:ext cx="4762500" cy="692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p:txBody>
          <a:bodyPr/>
          <a:lstStyle/>
          <a:p>
            <a:r>
              <a:rPr lang="en-US" altLang="en-US"/>
              <a:t>MiTeGen MicroTools</a:t>
            </a:r>
          </a:p>
        </p:txBody>
      </p:sp>
      <p:sp>
        <p:nvSpPr>
          <p:cNvPr id="537603" name="Text Box 3"/>
          <p:cNvSpPr txBox="1">
            <a:spLocks noChangeArrowheads="1"/>
          </p:cNvSpPr>
          <p:nvPr/>
        </p:nvSpPr>
        <p:spPr bwMode="auto">
          <a:xfrm>
            <a:off x="107950" y="6191250"/>
            <a:ext cx="892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http://www.mitegen.com/products/microtools/microtools_kit1.shtml</a:t>
            </a:r>
          </a:p>
        </p:txBody>
      </p:sp>
      <p:pic>
        <p:nvPicPr>
          <p:cNvPr id="537604" name="Picture 4"/>
          <p:cNvPicPr>
            <a:picLocks noChangeAspect="1" noChangeArrowheads="1"/>
          </p:cNvPicPr>
          <p:nvPr/>
        </p:nvPicPr>
        <p:blipFill>
          <a:blip r:embed="rId2">
            <a:extLst>
              <a:ext uri="{28A0092B-C50C-407E-A947-70E740481C1C}">
                <a14:useLocalDpi xmlns:a14="http://schemas.microsoft.com/office/drawing/2010/main" val="0"/>
              </a:ext>
            </a:extLst>
          </a:blip>
          <a:srcRect r="1111"/>
          <a:stretch>
            <a:fillRect/>
          </a:stretch>
        </p:blipFill>
        <p:spPr bwMode="auto">
          <a:xfrm>
            <a:off x="1516063" y="3562350"/>
            <a:ext cx="6111875" cy="2303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5" name="Picture 5"/>
          <p:cNvPicPr>
            <a:picLocks noChangeAspect="1" noChangeArrowheads="1"/>
          </p:cNvPicPr>
          <p:nvPr/>
        </p:nvPicPr>
        <p:blipFill>
          <a:blip r:embed="rId3">
            <a:extLst>
              <a:ext uri="{28A0092B-C50C-407E-A947-70E740481C1C}">
                <a14:useLocalDpi xmlns:a14="http://schemas.microsoft.com/office/drawing/2010/main" val="0"/>
              </a:ext>
            </a:extLst>
          </a:blip>
          <a:srcRect r="1111"/>
          <a:stretch>
            <a:fillRect/>
          </a:stretch>
        </p:blipFill>
        <p:spPr bwMode="auto">
          <a:xfrm>
            <a:off x="1516063" y="1249363"/>
            <a:ext cx="6111875" cy="2332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17411"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dirty="0"/>
              <a:t>physical contact</a:t>
            </a:r>
          </a:p>
          <a:p>
            <a:pPr>
              <a:buFontTx/>
              <a:buNone/>
            </a:pPr>
            <a:r>
              <a:rPr lang="en-US" altLang="en-US" sz="2000" dirty="0"/>
              <a:t>	don’t touch the part you intend to shoot</a:t>
            </a:r>
          </a:p>
          <a:p>
            <a:pPr>
              <a:buFontTx/>
              <a:buNone/>
            </a:pPr>
            <a:r>
              <a:rPr lang="en-US" altLang="en-US" dirty="0"/>
              <a:t>osmotic shock</a:t>
            </a:r>
          </a:p>
          <a:p>
            <a:pPr>
              <a:buFontTx/>
              <a:buNone/>
            </a:pPr>
            <a:r>
              <a:rPr lang="en-US" altLang="en-US" sz="2000" dirty="0"/>
              <a:t>	equilibrate, or calculate matching solution</a:t>
            </a:r>
          </a:p>
          <a:p>
            <a:pPr>
              <a:buFontTx/>
              <a:buNone/>
            </a:pPr>
            <a:r>
              <a:rPr lang="en-US" altLang="en-US" dirty="0"/>
              <a:t>changes in dielectric constant</a:t>
            </a:r>
          </a:p>
          <a:p>
            <a:pPr>
              <a:buFontTx/>
              <a:buNone/>
            </a:pPr>
            <a:r>
              <a:rPr lang="en-US" altLang="en-US" sz="1800" dirty="0"/>
              <a:t>	</a:t>
            </a:r>
            <a:r>
              <a:rPr lang="en-US" altLang="en-US" sz="1800" dirty="0" err="1"/>
              <a:t>Petsko</a:t>
            </a:r>
            <a:r>
              <a:rPr lang="en-US" altLang="en-US" sz="1800" dirty="0"/>
              <a:t> (1975) </a:t>
            </a:r>
            <a:r>
              <a:rPr lang="en-US" altLang="en-US" sz="1800" i="1" dirty="0"/>
              <a:t>J. Mol. Biol.</a:t>
            </a:r>
            <a:r>
              <a:rPr lang="en-US" altLang="en-US" sz="1800" dirty="0"/>
              <a:t> </a:t>
            </a:r>
            <a:r>
              <a:rPr lang="en-US" altLang="en-US" sz="1800" b="1" dirty="0"/>
              <a:t>96</a:t>
            </a:r>
            <a:r>
              <a:rPr lang="en-US" altLang="en-US" sz="1800" dirty="0"/>
              <a:t>, 381-388. </a:t>
            </a:r>
            <a:endParaRPr lang="en-US" altLang="en-US" sz="1200" dirty="0"/>
          </a:p>
          <a:p>
            <a:pPr>
              <a:buFontTx/>
              <a:buNone/>
            </a:pPr>
            <a:r>
              <a:rPr lang="en-US" altLang="en-US" dirty="0"/>
              <a:t>cooled density mismatch</a:t>
            </a:r>
          </a:p>
          <a:p>
            <a:pPr>
              <a:buFontTx/>
              <a:buNone/>
            </a:pPr>
            <a:r>
              <a:rPr lang="en-US" altLang="en-US" sz="1800" dirty="0"/>
              <a:t>	</a:t>
            </a:r>
            <a:r>
              <a:rPr lang="en-US" altLang="en-US" sz="1800" dirty="0" err="1"/>
              <a:t>Juers</a:t>
            </a:r>
            <a:r>
              <a:rPr lang="en-US" altLang="en-US" sz="1800" dirty="0"/>
              <a:t> &amp; Matthews (2004) </a:t>
            </a:r>
            <a:r>
              <a:rPr lang="en-US" altLang="en-US" sz="1800" i="1" dirty="0" err="1"/>
              <a:t>Acta</a:t>
            </a:r>
            <a:r>
              <a:rPr lang="en-US" altLang="en-US" sz="1800" i="1" dirty="0"/>
              <a:t> </a:t>
            </a:r>
            <a:r>
              <a:rPr lang="en-US" altLang="en-US" sz="1800" i="1" dirty="0" err="1"/>
              <a:t>Cryst</a:t>
            </a:r>
            <a:r>
              <a:rPr lang="en-US" altLang="en-US" sz="1800" i="1" dirty="0"/>
              <a:t>. D</a:t>
            </a:r>
            <a:r>
              <a:rPr lang="en-US" altLang="en-US" sz="1800" dirty="0"/>
              <a:t> </a:t>
            </a:r>
            <a:r>
              <a:rPr lang="en-US" altLang="en-US" sz="1800" b="1" dirty="0"/>
              <a:t>60</a:t>
            </a:r>
            <a:r>
              <a:rPr lang="en-US" altLang="en-US" sz="1800" dirty="0"/>
              <a:t>, 412-421. </a:t>
            </a:r>
          </a:p>
          <a:p>
            <a:pPr>
              <a:buFontTx/>
              <a:buNone/>
            </a:pPr>
            <a:endParaRPr lang="en-US" altLang="en-US" sz="1800" dirty="0"/>
          </a:p>
          <a:p>
            <a:pPr algn="ctr">
              <a:buFontTx/>
              <a:buNone/>
            </a:pPr>
            <a:r>
              <a:rPr lang="en-US" altLang="en-US" dirty="0"/>
              <a:t>basically: </a:t>
            </a:r>
            <a:r>
              <a:rPr lang="en-US" altLang="en-US" dirty="0">
                <a:solidFill>
                  <a:srgbClr val="990000"/>
                </a:solidFill>
              </a:rPr>
              <a:t>no sudden moves</a:t>
            </a:r>
            <a:r>
              <a:rPr lang="en-US"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033463" y="1871663"/>
            <a:ext cx="7054850" cy="4229100"/>
            <a:chOff x="658" y="1178"/>
            <a:chExt cx="4444" cy="2664"/>
          </a:xfrm>
        </p:grpSpPr>
        <p:sp>
          <p:nvSpPr>
            <p:cNvPr id="7171" name="Oval 3"/>
            <p:cNvSpPr>
              <a:spLocks noChangeAspect="1" noChangeArrowheads="1"/>
            </p:cNvSpPr>
            <p:nvPr/>
          </p:nvSpPr>
          <p:spPr bwMode="auto">
            <a:xfrm>
              <a:off x="1932"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Oval 4"/>
            <p:cNvSpPr>
              <a:spLocks noChangeAspect="1" noChangeArrowheads="1"/>
            </p:cNvSpPr>
            <p:nvPr/>
          </p:nvSpPr>
          <p:spPr bwMode="auto">
            <a:xfrm>
              <a:off x="2531"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Oval 5"/>
            <p:cNvSpPr>
              <a:spLocks noChangeAspect="1" noChangeArrowheads="1"/>
            </p:cNvSpPr>
            <p:nvPr/>
          </p:nvSpPr>
          <p:spPr bwMode="auto">
            <a:xfrm>
              <a:off x="31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Oval 6"/>
            <p:cNvSpPr>
              <a:spLocks noChangeAspect="1" noChangeArrowheads="1"/>
            </p:cNvSpPr>
            <p:nvPr/>
          </p:nvSpPr>
          <p:spPr bwMode="auto">
            <a:xfrm>
              <a:off x="3706"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Oval 7"/>
            <p:cNvSpPr>
              <a:spLocks noChangeAspect="1" noChangeArrowheads="1"/>
            </p:cNvSpPr>
            <p:nvPr/>
          </p:nvSpPr>
          <p:spPr bwMode="auto">
            <a:xfrm>
              <a:off x="4305" y="157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Oval 8"/>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Oval 9"/>
            <p:cNvSpPr>
              <a:spLocks noChangeAspect="1" noChangeArrowheads="1"/>
            </p:cNvSpPr>
            <p:nvPr/>
          </p:nvSpPr>
          <p:spPr bwMode="auto">
            <a:xfrm>
              <a:off x="1927"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Oval 10"/>
            <p:cNvSpPr>
              <a:spLocks noChangeAspect="1" noChangeArrowheads="1"/>
            </p:cNvSpPr>
            <p:nvPr/>
          </p:nvSpPr>
          <p:spPr bwMode="auto">
            <a:xfrm>
              <a:off x="252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Oval 11"/>
            <p:cNvSpPr>
              <a:spLocks noChangeAspect="1" noChangeArrowheads="1"/>
            </p:cNvSpPr>
            <p:nvPr/>
          </p:nvSpPr>
          <p:spPr bwMode="auto">
            <a:xfrm>
              <a:off x="311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Oval 12"/>
            <p:cNvSpPr>
              <a:spLocks noChangeAspect="1" noChangeArrowheads="1"/>
            </p:cNvSpPr>
            <p:nvPr/>
          </p:nvSpPr>
          <p:spPr bwMode="auto">
            <a:xfrm>
              <a:off x="3706"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Oval 13"/>
            <p:cNvSpPr>
              <a:spLocks noChangeAspect="1" noChangeArrowheads="1"/>
            </p:cNvSpPr>
            <p:nvPr/>
          </p:nvSpPr>
          <p:spPr bwMode="auto">
            <a:xfrm>
              <a:off x="4299" y="2165"/>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Oval 14"/>
            <p:cNvSpPr>
              <a:spLocks noChangeAspect="1" noChangeArrowheads="1"/>
            </p:cNvSpPr>
            <p:nvPr/>
          </p:nvSpPr>
          <p:spPr bwMode="auto">
            <a:xfrm>
              <a:off x="1334"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Oval 15"/>
            <p:cNvSpPr>
              <a:spLocks noChangeAspect="1" noChangeArrowheads="1"/>
            </p:cNvSpPr>
            <p:nvPr/>
          </p:nvSpPr>
          <p:spPr bwMode="auto">
            <a:xfrm>
              <a:off x="1927" y="273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Oval 16"/>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 name="Oval 17"/>
            <p:cNvSpPr>
              <a:spLocks noChangeAspect="1" noChangeArrowheads="1"/>
            </p:cNvSpPr>
            <p:nvPr/>
          </p:nvSpPr>
          <p:spPr bwMode="auto">
            <a:xfrm>
              <a:off x="3113" y="2743"/>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 name="Oval 18"/>
            <p:cNvSpPr>
              <a:spLocks noChangeAspect="1" noChangeArrowheads="1"/>
            </p:cNvSpPr>
            <p:nvPr/>
          </p:nvSpPr>
          <p:spPr bwMode="auto">
            <a:xfrm>
              <a:off x="370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 name="Oval 19"/>
            <p:cNvSpPr>
              <a:spLocks noChangeAspect="1" noChangeArrowheads="1"/>
            </p:cNvSpPr>
            <p:nvPr/>
          </p:nvSpPr>
          <p:spPr bwMode="auto">
            <a:xfrm>
              <a:off x="429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 name="Oval 20"/>
            <p:cNvSpPr>
              <a:spLocks noChangeAspect="1" noChangeArrowheads="1"/>
            </p:cNvSpPr>
            <p:nvPr/>
          </p:nvSpPr>
          <p:spPr bwMode="auto">
            <a:xfrm>
              <a:off x="1331"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9" name="Oval 21"/>
            <p:cNvSpPr>
              <a:spLocks noChangeAspect="1" noChangeArrowheads="1"/>
            </p:cNvSpPr>
            <p:nvPr/>
          </p:nvSpPr>
          <p:spPr bwMode="auto">
            <a:xfrm>
              <a:off x="1927"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0" name="Oval 22"/>
            <p:cNvSpPr>
              <a:spLocks noChangeAspect="1" noChangeArrowheads="1"/>
            </p:cNvSpPr>
            <p:nvPr/>
          </p:nvSpPr>
          <p:spPr bwMode="auto">
            <a:xfrm>
              <a:off x="2520"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1" name="Oval 23"/>
            <p:cNvSpPr>
              <a:spLocks noChangeAspect="1" noChangeArrowheads="1"/>
            </p:cNvSpPr>
            <p:nvPr/>
          </p:nvSpPr>
          <p:spPr bwMode="auto">
            <a:xfrm>
              <a:off x="311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2" name="Oval 24"/>
            <p:cNvSpPr>
              <a:spLocks noChangeAspect="1" noChangeArrowheads="1"/>
            </p:cNvSpPr>
            <p:nvPr/>
          </p:nvSpPr>
          <p:spPr bwMode="auto">
            <a:xfrm>
              <a:off x="3709"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3" name="Oval 25"/>
            <p:cNvSpPr>
              <a:spLocks noChangeAspect="1" noChangeArrowheads="1"/>
            </p:cNvSpPr>
            <p:nvPr/>
          </p:nvSpPr>
          <p:spPr bwMode="auto">
            <a:xfrm>
              <a:off x="429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4" name="Oval 26"/>
            <p:cNvSpPr>
              <a:spLocks noChangeAspect="1" noChangeArrowheads="1"/>
            </p:cNvSpPr>
            <p:nvPr/>
          </p:nvSpPr>
          <p:spPr bwMode="auto">
            <a:xfrm>
              <a:off x="133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Oval 27"/>
            <p:cNvSpPr>
              <a:spLocks noChangeAspect="1" noChangeArrowheads="1"/>
            </p:cNvSpPr>
            <p:nvPr/>
          </p:nvSpPr>
          <p:spPr bwMode="auto">
            <a:xfrm>
              <a:off x="1877"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Oval 28"/>
            <p:cNvSpPr>
              <a:spLocks noChangeAspect="1" noChangeArrowheads="1"/>
            </p:cNvSpPr>
            <p:nvPr/>
          </p:nvSpPr>
          <p:spPr bwMode="auto">
            <a:xfrm>
              <a:off x="2498"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Oval 29"/>
            <p:cNvSpPr>
              <a:spLocks noChangeAspect="1" noChangeArrowheads="1"/>
            </p:cNvSpPr>
            <p:nvPr/>
          </p:nvSpPr>
          <p:spPr bwMode="auto">
            <a:xfrm>
              <a:off x="313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Oval 30"/>
            <p:cNvSpPr>
              <a:spLocks noChangeAspect="1" noChangeArrowheads="1"/>
            </p:cNvSpPr>
            <p:nvPr/>
          </p:nvSpPr>
          <p:spPr bwMode="auto">
            <a:xfrm>
              <a:off x="3759"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Oval 31"/>
            <p:cNvSpPr>
              <a:spLocks noChangeAspect="1" noChangeArrowheads="1"/>
            </p:cNvSpPr>
            <p:nvPr/>
          </p:nvSpPr>
          <p:spPr bwMode="auto">
            <a:xfrm>
              <a:off x="4387"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Oval 32"/>
            <p:cNvSpPr>
              <a:spLocks noChangeAspect="1" noChangeArrowheads="1"/>
            </p:cNvSpPr>
            <p:nvPr/>
          </p:nvSpPr>
          <p:spPr bwMode="auto">
            <a:xfrm>
              <a:off x="124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Oval 33"/>
            <p:cNvSpPr>
              <a:spLocks noChangeAspect="1" noChangeArrowheads="1"/>
            </p:cNvSpPr>
            <p:nvPr/>
          </p:nvSpPr>
          <p:spPr bwMode="auto">
            <a:xfrm>
              <a:off x="1871"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2" name="Oval 34"/>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Oval 35"/>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4" name="Oval 36"/>
            <p:cNvSpPr>
              <a:spLocks noChangeAspect="1" noChangeArrowheads="1"/>
            </p:cNvSpPr>
            <p:nvPr/>
          </p:nvSpPr>
          <p:spPr bwMode="auto">
            <a:xfrm>
              <a:off x="3756"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Oval 37"/>
            <p:cNvSpPr>
              <a:spLocks noChangeAspect="1" noChangeArrowheads="1"/>
            </p:cNvSpPr>
            <p:nvPr/>
          </p:nvSpPr>
          <p:spPr bwMode="auto">
            <a:xfrm>
              <a:off x="4378"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6" name="Oval 38"/>
            <p:cNvSpPr>
              <a:spLocks noChangeAspect="1" noChangeArrowheads="1"/>
            </p:cNvSpPr>
            <p:nvPr/>
          </p:nvSpPr>
          <p:spPr bwMode="auto">
            <a:xfrm>
              <a:off x="1244"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Oval 39"/>
            <p:cNvSpPr>
              <a:spLocks noChangeAspect="1" noChangeArrowheads="1"/>
            </p:cNvSpPr>
            <p:nvPr/>
          </p:nvSpPr>
          <p:spPr bwMode="auto">
            <a:xfrm>
              <a:off x="1871"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8" name="Oval 40"/>
            <p:cNvSpPr>
              <a:spLocks noChangeAspect="1" noChangeArrowheads="1"/>
            </p:cNvSpPr>
            <p:nvPr/>
          </p:nvSpPr>
          <p:spPr bwMode="auto">
            <a:xfrm>
              <a:off x="2498"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Oval 41"/>
            <p:cNvSpPr>
              <a:spLocks noChangeAspect="1" noChangeArrowheads="1"/>
            </p:cNvSpPr>
            <p:nvPr/>
          </p:nvSpPr>
          <p:spPr bwMode="auto">
            <a:xfrm>
              <a:off x="3126"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0" name="Oval 42"/>
            <p:cNvSpPr>
              <a:spLocks noChangeAspect="1" noChangeArrowheads="1"/>
            </p:cNvSpPr>
            <p:nvPr/>
          </p:nvSpPr>
          <p:spPr bwMode="auto">
            <a:xfrm>
              <a:off x="3753" y="2757"/>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Oval 43"/>
            <p:cNvSpPr>
              <a:spLocks noChangeAspect="1" noChangeArrowheads="1"/>
            </p:cNvSpPr>
            <p:nvPr/>
          </p:nvSpPr>
          <p:spPr bwMode="auto">
            <a:xfrm>
              <a:off x="4381"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2" name="Oval 44"/>
            <p:cNvSpPr>
              <a:spLocks noChangeAspect="1" noChangeArrowheads="1"/>
            </p:cNvSpPr>
            <p:nvPr/>
          </p:nvSpPr>
          <p:spPr bwMode="auto">
            <a:xfrm>
              <a:off x="1247"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Oval 45"/>
            <p:cNvSpPr>
              <a:spLocks noChangeAspect="1" noChangeArrowheads="1"/>
            </p:cNvSpPr>
            <p:nvPr/>
          </p:nvSpPr>
          <p:spPr bwMode="auto">
            <a:xfrm>
              <a:off x="1874"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4" name="Oval 46"/>
            <p:cNvSpPr>
              <a:spLocks noChangeAspect="1" noChangeArrowheads="1"/>
            </p:cNvSpPr>
            <p:nvPr/>
          </p:nvSpPr>
          <p:spPr bwMode="auto">
            <a:xfrm>
              <a:off x="2495"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5" name="Oval 47"/>
            <p:cNvSpPr>
              <a:spLocks noChangeAspect="1" noChangeArrowheads="1"/>
            </p:cNvSpPr>
            <p:nvPr/>
          </p:nvSpPr>
          <p:spPr bwMode="auto">
            <a:xfrm>
              <a:off x="3126"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6" name="Oval 48"/>
            <p:cNvSpPr>
              <a:spLocks noChangeAspect="1" noChangeArrowheads="1"/>
            </p:cNvSpPr>
            <p:nvPr/>
          </p:nvSpPr>
          <p:spPr bwMode="auto">
            <a:xfrm>
              <a:off x="3753" y="3363"/>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7" name="Oval 49"/>
            <p:cNvSpPr>
              <a:spLocks noChangeAspect="1" noChangeArrowheads="1"/>
            </p:cNvSpPr>
            <p:nvPr/>
          </p:nvSpPr>
          <p:spPr bwMode="auto">
            <a:xfrm>
              <a:off x="4381" y="336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8" name="Oval 50"/>
            <p:cNvSpPr>
              <a:spLocks noChangeAspect="1" noChangeArrowheads="1"/>
            </p:cNvSpPr>
            <p:nvPr/>
          </p:nvSpPr>
          <p:spPr bwMode="auto">
            <a:xfrm>
              <a:off x="1244"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 name="Oval 51"/>
            <p:cNvSpPr>
              <a:spLocks noChangeAspect="1" noChangeArrowheads="1"/>
            </p:cNvSpPr>
            <p:nvPr/>
          </p:nvSpPr>
          <p:spPr bwMode="auto">
            <a:xfrm>
              <a:off x="1824" y="1487"/>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0" name="Oval 52"/>
            <p:cNvSpPr>
              <a:spLocks noChangeAspect="1" noChangeArrowheads="1"/>
            </p:cNvSpPr>
            <p:nvPr/>
          </p:nvSpPr>
          <p:spPr bwMode="auto">
            <a:xfrm>
              <a:off x="2485" y="1473"/>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1" name="Oval 53"/>
            <p:cNvSpPr>
              <a:spLocks noChangeAspect="1" noChangeArrowheads="1"/>
            </p:cNvSpPr>
            <p:nvPr/>
          </p:nvSpPr>
          <p:spPr bwMode="auto">
            <a:xfrm>
              <a:off x="3151"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2" name="Oval 54"/>
            <p:cNvSpPr>
              <a:spLocks noChangeAspect="1" noChangeArrowheads="1"/>
            </p:cNvSpPr>
            <p:nvPr/>
          </p:nvSpPr>
          <p:spPr bwMode="auto">
            <a:xfrm>
              <a:off x="3800"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3" name="Oval 55"/>
            <p:cNvSpPr>
              <a:spLocks noChangeAspect="1" noChangeArrowheads="1"/>
            </p:cNvSpPr>
            <p:nvPr/>
          </p:nvSpPr>
          <p:spPr bwMode="auto">
            <a:xfrm>
              <a:off x="4460"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4" name="Oval 56"/>
            <p:cNvSpPr>
              <a:spLocks noChangeAspect="1" noChangeArrowheads="1"/>
            </p:cNvSpPr>
            <p:nvPr/>
          </p:nvSpPr>
          <p:spPr bwMode="auto">
            <a:xfrm>
              <a:off x="1164"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5" name="Oval 57"/>
            <p:cNvSpPr>
              <a:spLocks noChangeAspect="1" noChangeArrowheads="1"/>
            </p:cNvSpPr>
            <p:nvPr/>
          </p:nvSpPr>
          <p:spPr bwMode="auto">
            <a:xfrm>
              <a:off x="1818" y="211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6" name="Oval 58"/>
            <p:cNvSpPr>
              <a:spLocks noChangeAspect="1" noChangeArrowheads="1"/>
            </p:cNvSpPr>
            <p:nvPr/>
          </p:nvSpPr>
          <p:spPr bwMode="auto">
            <a:xfrm>
              <a:off x="2475"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7" name="Oval 59"/>
            <p:cNvSpPr>
              <a:spLocks noChangeAspect="1" noChangeArrowheads="1"/>
            </p:cNvSpPr>
            <p:nvPr/>
          </p:nvSpPr>
          <p:spPr bwMode="auto">
            <a:xfrm>
              <a:off x="314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8" name="Oval 60"/>
            <p:cNvSpPr>
              <a:spLocks noChangeAspect="1" noChangeArrowheads="1"/>
            </p:cNvSpPr>
            <p:nvPr/>
          </p:nvSpPr>
          <p:spPr bwMode="auto">
            <a:xfrm>
              <a:off x="379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 name="Oval 61"/>
            <p:cNvSpPr>
              <a:spLocks noChangeAspect="1" noChangeArrowheads="1"/>
            </p:cNvSpPr>
            <p:nvPr/>
          </p:nvSpPr>
          <p:spPr bwMode="auto">
            <a:xfrm>
              <a:off x="4460"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 name="Oval 62"/>
            <p:cNvSpPr>
              <a:spLocks noChangeAspect="1" noChangeArrowheads="1"/>
            </p:cNvSpPr>
            <p:nvPr/>
          </p:nvSpPr>
          <p:spPr bwMode="auto">
            <a:xfrm>
              <a:off x="115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1" name="Oval 63"/>
            <p:cNvSpPr>
              <a:spLocks noChangeAspect="1" noChangeArrowheads="1"/>
            </p:cNvSpPr>
            <p:nvPr/>
          </p:nvSpPr>
          <p:spPr bwMode="auto">
            <a:xfrm>
              <a:off x="1821"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2" name="Oval 64"/>
            <p:cNvSpPr>
              <a:spLocks noChangeAspect="1" noChangeArrowheads="1"/>
            </p:cNvSpPr>
            <p:nvPr/>
          </p:nvSpPr>
          <p:spPr bwMode="auto">
            <a:xfrm>
              <a:off x="2478"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3" name="Oval 65"/>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4" name="Oval 66"/>
            <p:cNvSpPr>
              <a:spLocks noChangeAspect="1" noChangeArrowheads="1"/>
            </p:cNvSpPr>
            <p:nvPr/>
          </p:nvSpPr>
          <p:spPr bwMode="auto">
            <a:xfrm>
              <a:off x="3799"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5" name="Oval 67"/>
            <p:cNvSpPr>
              <a:spLocks noChangeAspect="1" noChangeArrowheads="1"/>
            </p:cNvSpPr>
            <p:nvPr/>
          </p:nvSpPr>
          <p:spPr bwMode="auto">
            <a:xfrm>
              <a:off x="4457"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6" name="Oval 68"/>
            <p:cNvSpPr>
              <a:spLocks noChangeAspect="1" noChangeArrowheads="1"/>
            </p:cNvSpPr>
            <p:nvPr/>
          </p:nvSpPr>
          <p:spPr bwMode="auto">
            <a:xfrm>
              <a:off x="1158" y="276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7" name="Oval 69"/>
            <p:cNvSpPr>
              <a:spLocks noChangeAspect="1" noChangeArrowheads="1"/>
            </p:cNvSpPr>
            <p:nvPr/>
          </p:nvSpPr>
          <p:spPr bwMode="auto">
            <a:xfrm>
              <a:off x="181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8" name="Oval 70"/>
            <p:cNvSpPr>
              <a:spLocks noChangeAspect="1" noChangeArrowheads="1"/>
            </p:cNvSpPr>
            <p:nvPr/>
          </p:nvSpPr>
          <p:spPr bwMode="auto">
            <a:xfrm>
              <a:off x="248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 name="Oval 71"/>
            <p:cNvSpPr>
              <a:spLocks noChangeAspect="1" noChangeArrowheads="1"/>
            </p:cNvSpPr>
            <p:nvPr/>
          </p:nvSpPr>
          <p:spPr bwMode="auto">
            <a:xfrm>
              <a:off x="3142" y="341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 name="Oval 72"/>
            <p:cNvSpPr>
              <a:spLocks noChangeAspect="1" noChangeArrowheads="1"/>
            </p:cNvSpPr>
            <p:nvPr/>
          </p:nvSpPr>
          <p:spPr bwMode="auto">
            <a:xfrm>
              <a:off x="3796"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1" name="Oval 73"/>
            <p:cNvSpPr>
              <a:spLocks noChangeAspect="1" noChangeArrowheads="1"/>
            </p:cNvSpPr>
            <p:nvPr/>
          </p:nvSpPr>
          <p:spPr bwMode="auto">
            <a:xfrm>
              <a:off x="4457"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2" name="Oval 74"/>
            <p:cNvSpPr>
              <a:spLocks noChangeAspect="1" noChangeArrowheads="1"/>
            </p:cNvSpPr>
            <p:nvPr/>
          </p:nvSpPr>
          <p:spPr bwMode="auto">
            <a:xfrm>
              <a:off x="115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3" name="Oval 75"/>
            <p:cNvSpPr>
              <a:spLocks noChangeAspect="1" noChangeArrowheads="1"/>
            </p:cNvSpPr>
            <p:nvPr/>
          </p:nvSpPr>
          <p:spPr bwMode="auto">
            <a:xfrm>
              <a:off x="1749" y="141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4" name="Oval 76"/>
            <p:cNvSpPr>
              <a:spLocks noChangeAspect="1" noChangeArrowheads="1"/>
            </p:cNvSpPr>
            <p:nvPr/>
          </p:nvSpPr>
          <p:spPr bwMode="auto">
            <a:xfrm>
              <a:off x="2460"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5" name="Oval 77"/>
            <p:cNvSpPr>
              <a:spLocks noChangeAspect="1" noChangeArrowheads="1"/>
            </p:cNvSpPr>
            <p:nvPr/>
          </p:nvSpPr>
          <p:spPr bwMode="auto">
            <a:xfrm>
              <a:off x="3157"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6" name="Oval 78"/>
            <p:cNvSpPr>
              <a:spLocks noChangeAspect="1" noChangeArrowheads="1"/>
            </p:cNvSpPr>
            <p:nvPr/>
          </p:nvSpPr>
          <p:spPr bwMode="auto">
            <a:xfrm>
              <a:off x="3865" y="1407"/>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7" name="Oval 79"/>
            <p:cNvSpPr>
              <a:spLocks noChangeAspect="1" noChangeArrowheads="1"/>
            </p:cNvSpPr>
            <p:nvPr/>
          </p:nvSpPr>
          <p:spPr bwMode="auto">
            <a:xfrm>
              <a:off x="4574"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8" name="Oval 80"/>
            <p:cNvSpPr>
              <a:spLocks noChangeAspect="1" noChangeArrowheads="1"/>
            </p:cNvSpPr>
            <p:nvPr/>
          </p:nvSpPr>
          <p:spPr bwMode="auto">
            <a:xfrm>
              <a:off x="104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9" name="Oval 81"/>
            <p:cNvSpPr>
              <a:spLocks noChangeAspect="1" noChangeArrowheads="1"/>
            </p:cNvSpPr>
            <p:nvPr/>
          </p:nvSpPr>
          <p:spPr bwMode="auto">
            <a:xfrm>
              <a:off x="1745"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0" name="Oval 82"/>
            <p:cNvSpPr>
              <a:spLocks noChangeAspect="1" noChangeArrowheads="1"/>
            </p:cNvSpPr>
            <p:nvPr/>
          </p:nvSpPr>
          <p:spPr bwMode="auto">
            <a:xfrm>
              <a:off x="2453" y="209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1" name="Oval 83"/>
            <p:cNvSpPr>
              <a:spLocks noChangeAspect="1" noChangeArrowheads="1"/>
            </p:cNvSpPr>
            <p:nvPr/>
          </p:nvSpPr>
          <p:spPr bwMode="auto">
            <a:xfrm>
              <a:off x="3156" y="2100"/>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2" name="Oval 84"/>
            <p:cNvSpPr>
              <a:spLocks noChangeAspect="1" noChangeArrowheads="1"/>
            </p:cNvSpPr>
            <p:nvPr/>
          </p:nvSpPr>
          <p:spPr bwMode="auto">
            <a:xfrm>
              <a:off x="3855"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3" name="Oval 85"/>
            <p:cNvSpPr>
              <a:spLocks noChangeAspect="1" noChangeArrowheads="1"/>
            </p:cNvSpPr>
            <p:nvPr/>
          </p:nvSpPr>
          <p:spPr bwMode="auto">
            <a:xfrm>
              <a:off x="4564"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4" name="Oval 86"/>
            <p:cNvSpPr>
              <a:spLocks noChangeAspect="1" noChangeArrowheads="1"/>
            </p:cNvSpPr>
            <p:nvPr/>
          </p:nvSpPr>
          <p:spPr bwMode="auto">
            <a:xfrm>
              <a:off x="1049" y="2091"/>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5" name="Oval 87"/>
            <p:cNvSpPr>
              <a:spLocks noChangeAspect="1" noChangeArrowheads="1"/>
            </p:cNvSpPr>
            <p:nvPr/>
          </p:nvSpPr>
          <p:spPr bwMode="auto">
            <a:xfrm>
              <a:off x="175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6" name="Oval 88"/>
            <p:cNvSpPr>
              <a:spLocks noChangeAspect="1" noChangeArrowheads="1"/>
            </p:cNvSpPr>
            <p:nvPr/>
          </p:nvSpPr>
          <p:spPr bwMode="auto">
            <a:xfrm>
              <a:off x="2456"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7" name="Oval 89"/>
            <p:cNvSpPr>
              <a:spLocks noChangeAspect="1" noChangeArrowheads="1"/>
            </p:cNvSpPr>
            <p:nvPr/>
          </p:nvSpPr>
          <p:spPr bwMode="auto">
            <a:xfrm>
              <a:off x="3156"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8" name="Oval 90"/>
            <p:cNvSpPr>
              <a:spLocks noChangeAspect="1" noChangeArrowheads="1"/>
            </p:cNvSpPr>
            <p:nvPr/>
          </p:nvSpPr>
          <p:spPr bwMode="auto">
            <a:xfrm>
              <a:off x="3858" y="278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9" name="Oval 91"/>
            <p:cNvSpPr>
              <a:spLocks noChangeAspect="1" noChangeArrowheads="1"/>
            </p:cNvSpPr>
            <p:nvPr/>
          </p:nvSpPr>
          <p:spPr bwMode="auto">
            <a:xfrm>
              <a:off x="456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0" name="Oval 92"/>
            <p:cNvSpPr>
              <a:spLocks noChangeAspect="1" noChangeArrowheads="1"/>
            </p:cNvSpPr>
            <p:nvPr/>
          </p:nvSpPr>
          <p:spPr bwMode="auto">
            <a:xfrm>
              <a:off x="1049"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1" name="Oval 93"/>
            <p:cNvSpPr>
              <a:spLocks noChangeAspect="1" noChangeArrowheads="1"/>
            </p:cNvSpPr>
            <p:nvPr/>
          </p:nvSpPr>
          <p:spPr bwMode="auto">
            <a:xfrm>
              <a:off x="1748" y="347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2" name="Oval 94"/>
            <p:cNvSpPr>
              <a:spLocks noChangeAspect="1" noChangeArrowheads="1"/>
            </p:cNvSpPr>
            <p:nvPr/>
          </p:nvSpPr>
          <p:spPr bwMode="auto">
            <a:xfrm>
              <a:off x="2453" y="3471"/>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3" name="Oval 95"/>
            <p:cNvSpPr>
              <a:spLocks noChangeAspect="1" noChangeArrowheads="1"/>
            </p:cNvSpPr>
            <p:nvPr/>
          </p:nvSpPr>
          <p:spPr bwMode="auto">
            <a:xfrm>
              <a:off x="315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4" name="Oval 96"/>
            <p:cNvSpPr>
              <a:spLocks noChangeAspect="1" noChangeArrowheads="1"/>
            </p:cNvSpPr>
            <p:nvPr/>
          </p:nvSpPr>
          <p:spPr bwMode="auto">
            <a:xfrm>
              <a:off x="3858" y="346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5" name="Oval 97"/>
            <p:cNvSpPr>
              <a:spLocks noChangeAspect="1" noChangeArrowheads="1"/>
            </p:cNvSpPr>
            <p:nvPr/>
          </p:nvSpPr>
          <p:spPr bwMode="auto">
            <a:xfrm>
              <a:off x="4561"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6" name="Oval 98"/>
            <p:cNvSpPr>
              <a:spLocks noChangeAspect="1" noChangeArrowheads="1"/>
            </p:cNvSpPr>
            <p:nvPr/>
          </p:nvSpPr>
          <p:spPr bwMode="auto">
            <a:xfrm>
              <a:off x="104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7" name="Oval 99"/>
            <p:cNvSpPr>
              <a:spLocks noChangeAspect="1" noChangeArrowheads="1"/>
            </p:cNvSpPr>
            <p:nvPr/>
          </p:nvSpPr>
          <p:spPr bwMode="auto">
            <a:xfrm>
              <a:off x="1686" y="132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8" name="Oval 100"/>
            <p:cNvSpPr>
              <a:spLocks noChangeAspect="1" noChangeArrowheads="1"/>
            </p:cNvSpPr>
            <p:nvPr/>
          </p:nvSpPr>
          <p:spPr bwMode="auto">
            <a:xfrm>
              <a:off x="2439"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69" name="Oval 101"/>
            <p:cNvSpPr>
              <a:spLocks noChangeAspect="1" noChangeArrowheads="1"/>
            </p:cNvSpPr>
            <p:nvPr/>
          </p:nvSpPr>
          <p:spPr bwMode="auto">
            <a:xfrm>
              <a:off x="3180"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 name="Oval 102"/>
            <p:cNvSpPr>
              <a:spLocks noChangeAspect="1" noChangeArrowheads="1"/>
            </p:cNvSpPr>
            <p:nvPr/>
          </p:nvSpPr>
          <p:spPr bwMode="auto">
            <a:xfrm>
              <a:off x="3933"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 name="Oval 103"/>
            <p:cNvSpPr>
              <a:spLocks noChangeAspect="1" noChangeArrowheads="1"/>
            </p:cNvSpPr>
            <p:nvPr/>
          </p:nvSpPr>
          <p:spPr bwMode="auto">
            <a:xfrm>
              <a:off x="4674"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 name="Oval 104"/>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 name="Oval 105"/>
            <p:cNvSpPr>
              <a:spLocks noChangeAspect="1" noChangeArrowheads="1"/>
            </p:cNvSpPr>
            <p:nvPr/>
          </p:nvSpPr>
          <p:spPr bwMode="auto">
            <a:xfrm>
              <a:off x="1679" y="207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 name="Oval 106"/>
            <p:cNvSpPr>
              <a:spLocks noChangeAspect="1" noChangeArrowheads="1"/>
            </p:cNvSpPr>
            <p:nvPr/>
          </p:nvSpPr>
          <p:spPr bwMode="auto">
            <a:xfrm>
              <a:off x="242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 name="Oval 107"/>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 name="Oval 108"/>
            <p:cNvSpPr>
              <a:spLocks noChangeAspect="1" noChangeArrowheads="1"/>
            </p:cNvSpPr>
            <p:nvPr/>
          </p:nvSpPr>
          <p:spPr bwMode="auto">
            <a:xfrm>
              <a:off x="3920" y="206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 name="Oval 109"/>
            <p:cNvSpPr>
              <a:spLocks noChangeAspect="1" noChangeArrowheads="1"/>
            </p:cNvSpPr>
            <p:nvPr/>
          </p:nvSpPr>
          <p:spPr bwMode="auto">
            <a:xfrm>
              <a:off x="4667" y="2075"/>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 name="Oval 110"/>
            <p:cNvSpPr>
              <a:spLocks noChangeAspect="1" noChangeArrowheads="1"/>
            </p:cNvSpPr>
            <p:nvPr/>
          </p:nvSpPr>
          <p:spPr bwMode="auto">
            <a:xfrm>
              <a:off x="93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 name="Oval 111"/>
            <p:cNvSpPr>
              <a:spLocks noChangeAspect="1" noChangeArrowheads="1"/>
            </p:cNvSpPr>
            <p:nvPr/>
          </p:nvSpPr>
          <p:spPr bwMode="auto">
            <a:xfrm>
              <a:off x="1682"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 name="Oval 112"/>
            <p:cNvSpPr>
              <a:spLocks noChangeAspect="1" noChangeArrowheads="1"/>
            </p:cNvSpPr>
            <p:nvPr/>
          </p:nvSpPr>
          <p:spPr bwMode="auto">
            <a:xfrm>
              <a:off x="2426" y="2803"/>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 name="Oval 113"/>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 name="Oval 114"/>
            <p:cNvSpPr>
              <a:spLocks noChangeAspect="1" noChangeArrowheads="1"/>
            </p:cNvSpPr>
            <p:nvPr/>
          </p:nvSpPr>
          <p:spPr bwMode="auto">
            <a:xfrm>
              <a:off x="392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 name="Oval 115"/>
            <p:cNvSpPr>
              <a:spLocks noChangeAspect="1" noChangeArrowheads="1"/>
            </p:cNvSpPr>
            <p:nvPr/>
          </p:nvSpPr>
          <p:spPr bwMode="auto">
            <a:xfrm>
              <a:off x="4667"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 name="Oval 116"/>
            <p:cNvSpPr>
              <a:spLocks noChangeAspect="1" noChangeArrowheads="1"/>
            </p:cNvSpPr>
            <p:nvPr/>
          </p:nvSpPr>
          <p:spPr bwMode="auto">
            <a:xfrm>
              <a:off x="93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 name="Oval 117"/>
            <p:cNvSpPr>
              <a:spLocks noChangeAspect="1" noChangeArrowheads="1"/>
            </p:cNvSpPr>
            <p:nvPr/>
          </p:nvSpPr>
          <p:spPr bwMode="auto">
            <a:xfrm>
              <a:off x="1682"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 name="Oval 118"/>
            <p:cNvSpPr>
              <a:spLocks noChangeAspect="1" noChangeArrowheads="1"/>
            </p:cNvSpPr>
            <p:nvPr/>
          </p:nvSpPr>
          <p:spPr bwMode="auto">
            <a:xfrm>
              <a:off x="242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 name="Oval 119"/>
            <p:cNvSpPr>
              <a:spLocks noChangeAspect="1" noChangeArrowheads="1"/>
            </p:cNvSpPr>
            <p:nvPr/>
          </p:nvSpPr>
          <p:spPr bwMode="auto">
            <a:xfrm>
              <a:off x="317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 name="Oval 120"/>
            <p:cNvSpPr>
              <a:spLocks noChangeAspect="1" noChangeArrowheads="1"/>
            </p:cNvSpPr>
            <p:nvPr/>
          </p:nvSpPr>
          <p:spPr bwMode="auto">
            <a:xfrm>
              <a:off x="3923"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 name="Oval 121"/>
            <p:cNvSpPr>
              <a:spLocks noChangeAspect="1" noChangeArrowheads="1"/>
            </p:cNvSpPr>
            <p:nvPr/>
          </p:nvSpPr>
          <p:spPr bwMode="auto">
            <a:xfrm>
              <a:off x="4664"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 name="Oval 122"/>
            <p:cNvSpPr>
              <a:spLocks noChangeAspect="1" noChangeArrowheads="1"/>
            </p:cNvSpPr>
            <p:nvPr/>
          </p:nvSpPr>
          <p:spPr bwMode="auto">
            <a:xfrm>
              <a:off x="936"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 name="Oval 123"/>
            <p:cNvSpPr>
              <a:spLocks noChangeAspect="1" noChangeArrowheads="1"/>
            </p:cNvSpPr>
            <p:nvPr/>
          </p:nvSpPr>
          <p:spPr bwMode="auto">
            <a:xfrm>
              <a:off x="1599"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 name="Oval 124"/>
            <p:cNvSpPr>
              <a:spLocks noChangeAspect="1" noChangeArrowheads="1"/>
            </p:cNvSpPr>
            <p:nvPr/>
          </p:nvSpPr>
          <p:spPr bwMode="auto">
            <a:xfrm>
              <a:off x="2398"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 name="Oval 125"/>
            <p:cNvSpPr>
              <a:spLocks noChangeAspect="1" noChangeArrowheads="1"/>
            </p:cNvSpPr>
            <p:nvPr/>
          </p:nvSpPr>
          <p:spPr bwMode="auto">
            <a:xfrm>
              <a:off x="3200" y="127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 name="Oval 126"/>
            <p:cNvSpPr>
              <a:spLocks noChangeAspect="1" noChangeArrowheads="1"/>
            </p:cNvSpPr>
            <p:nvPr/>
          </p:nvSpPr>
          <p:spPr bwMode="auto">
            <a:xfrm>
              <a:off x="4003"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 name="Oval 127"/>
            <p:cNvSpPr>
              <a:spLocks noChangeAspect="1" noChangeArrowheads="1"/>
            </p:cNvSpPr>
            <p:nvPr/>
          </p:nvSpPr>
          <p:spPr bwMode="auto">
            <a:xfrm>
              <a:off x="4787"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6" name="Oval 128"/>
            <p:cNvSpPr>
              <a:spLocks noChangeAspect="1" noChangeArrowheads="1"/>
            </p:cNvSpPr>
            <p:nvPr/>
          </p:nvSpPr>
          <p:spPr bwMode="auto">
            <a:xfrm>
              <a:off x="812"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7" name="Oval 129"/>
            <p:cNvSpPr>
              <a:spLocks noChangeAspect="1" noChangeArrowheads="1"/>
            </p:cNvSpPr>
            <p:nvPr/>
          </p:nvSpPr>
          <p:spPr bwMode="auto">
            <a:xfrm>
              <a:off x="160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8" name="Oval 130"/>
            <p:cNvSpPr>
              <a:spLocks noChangeAspect="1" noChangeArrowheads="1"/>
            </p:cNvSpPr>
            <p:nvPr/>
          </p:nvSpPr>
          <p:spPr bwMode="auto">
            <a:xfrm>
              <a:off x="2396"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9" name="Oval 131"/>
            <p:cNvSpPr>
              <a:spLocks noChangeAspect="1" noChangeArrowheads="1"/>
            </p:cNvSpPr>
            <p:nvPr/>
          </p:nvSpPr>
          <p:spPr bwMode="auto">
            <a:xfrm>
              <a:off x="3193"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0" name="Oval 132"/>
            <p:cNvSpPr>
              <a:spLocks noChangeAspect="1" noChangeArrowheads="1"/>
            </p:cNvSpPr>
            <p:nvPr/>
          </p:nvSpPr>
          <p:spPr bwMode="auto">
            <a:xfrm>
              <a:off x="3989"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1" name="Oval 133"/>
            <p:cNvSpPr>
              <a:spLocks noChangeAspect="1" noChangeArrowheads="1"/>
            </p:cNvSpPr>
            <p:nvPr/>
          </p:nvSpPr>
          <p:spPr bwMode="auto">
            <a:xfrm>
              <a:off x="4789"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2" name="Oval 134"/>
            <p:cNvSpPr>
              <a:spLocks noChangeAspect="1" noChangeArrowheads="1"/>
            </p:cNvSpPr>
            <p:nvPr/>
          </p:nvSpPr>
          <p:spPr bwMode="auto">
            <a:xfrm>
              <a:off x="804" y="2048"/>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3" name="Oval 135"/>
            <p:cNvSpPr>
              <a:spLocks noChangeAspect="1" noChangeArrowheads="1"/>
            </p:cNvSpPr>
            <p:nvPr/>
          </p:nvSpPr>
          <p:spPr bwMode="auto">
            <a:xfrm>
              <a:off x="1597"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4" name="Oval 136"/>
            <p:cNvSpPr>
              <a:spLocks noChangeAspect="1" noChangeArrowheads="1"/>
            </p:cNvSpPr>
            <p:nvPr/>
          </p:nvSpPr>
          <p:spPr bwMode="auto">
            <a:xfrm>
              <a:off x="2393"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5" name="Oval 137"/>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6" name="Oval 138"/>
            <p:cNvSpPr>
              <a:spLocks noChangeAspect="1" noChangeArrowheads="1"/>
            </p:cNvSpPr>
            <p:nvPr/>
          </p:nvSpPr>
          <p:spPr bwMode="auto">
            <a:xfrm>
              <a:off x="3986"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7" name="Oval 139"/>
            <p:cNvSpPr>
              <a:spLocks noChangeAspect="1" noChangeArrowheads="1"/>
            </p:cNvSpPr>
            <p:nvPr/>
          </p:nvSpPr>
          <p:spPr bwMode="auto">
            <a:xfrm>
              <a:off x="4786"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8" name="Oval 140"/>
            <p:cNvSpPr>
              <a:spLocks noChangeAspect="1" noChangeArrowheads="1"/>
            </p:cNvSpPr>
            <p:nvPr/>
          </p:nvSpPr>
          <p:spPr bwMode="auto">
            <a:xfrm>
              <a:off x="807"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09" name="Oval 141"/>
            <p:cNvSpPr>
              <a:spLocks noChangeAspect="1" noChangeArrowheads="1"/>
            </p:cNvSpPr>
            <p:nvPr/>
          </p:nvSpPr>
          <p:spPr bwMode="auto">
            <a:xfrm>
              <a:off x="1600" y="3592"/>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0" name="Oval 142"/>
            <p:cNvSpPr>
              <a:spLocks noChangeAspect="1" noChangeArrowheads="1"/>
            </p:cNvSpPr>
            <p:nvPr/>
          </p:nvSpPr>
          <p:spPr bwMode="auto">
            <a:xfrm>
              <a:off x="2393" y="3598"/>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1" name="Oval 143"/>
            <p:cNvSpPr>
              <a:spLocks noChangeAspect="1" noChangeArrowheads="1"/>
            </p:cNvSpPr>
            <p:nvPr/>
          </p:nvSpPr>
          <p:spPr bwMode="auto">
            <a:xfrm>
              <a:off x="3187" y="3598"/>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2" name="Oval 144"/>
            <p:cNvSpPr>
              <a:spLocks noChangeAspect="1" noChangeArrowheads="1"/>
            </p:cNvSpPr>
            <p:nvPr/>
          </p:nvSpPr>
          <p:spPr bwMode="auto">
            <a:xfrm>
              <a:off x="3989"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3" name="Oval 145"/>
            <p:cNvSpPr>
              <a:spLocks noChangeAspect="1" noChangeArrowheads="1"/>
            </p:cNvSpPr>
            <p:nvPr/>
          </p:nvSpPr>
          <p:spPr bwMode="auto">
            <a:xfrm>
              <a:off x="4786" y="3589"/>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4" name="Oval 146"/>
            <p:cNvSpPr>
              <a:spLocks noChangeAspect="1" noChangeArrowheads="1"/>
            </p:cNvSpPr>
            <p:nvPr/>
          </p:nvSpPr>
          <p:spPr bwMode="auto">
            <a:xfrm>
              <a:off x="801"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5" name="Oval 147"/>
            <p:cNvSpPr>
              <a:spLocks noChangeArrowheads="1"/>
            </p:cNvSpPr>
            <p:nvPr/>
          </p:nvSpPr>
          <p:spPr bwMode="auto">
            <a:xfrm>
              <a:off x="1525"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6" name="Oval 148"/>
            <p:cNvSpPr>
              <a:spLocks noChangeArrowheads="1"/>
            </p:cNvSpPr>
            <p:nvPr/>
          </p:nvSpPr>
          <p:spPr bwMode="auto">
            <a:xfrm>
              <a:off x="238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7" name="Oval 149"/>
            <p:cNvSpPr>
              <a:spLocks noChangeArrowheads="1"/>
            </p:cNvSpPr>
            <p:nvPr/>
          </p:nvSpPr>
          <p:spPr bwMode="auto">
            <a:xfrm>
              <a:off x="32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8" name="Oval 150"/>
            <p:cNvSpPr>
              <a:spLocks noChangeArrowheads="1"/>
            </p:cNvSpPr>
            <p:nvPr/>
          </p:nvSpPr>
          <p:spPr bwMode="auto">
            <a:xfrm>
              <a:off x="4069" y="119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19" name="Oval 151"/>
            <p:cNvSpPr>
              <a:spLocks noChangeArrowheads="1"/>
            </p:cNvSpPr>
            <p:nvPr/>
          </p:nvSpPr>
          <p:spPr bwMode="auto">
            <a:xfrm>
              <a:off x="492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0" name="Oval 152"/>
            <p:cNvSpPr>
              <a:spLocks noChangeArrowheads="1"/>
            </p:cNvSpPr>
            <p:nvPr/>
          </p:nvSpPr>
          <p:spPr bwMode="auto">
            <a:xfrm>
              <a:off x="686"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1" name="Oval 153"/>
            <p:cNvSpPr>
              <a:spLocks noChangeArrowheads="1"/>
            </p:cNvSpPr>
            <p:nvPr/>
          </p:nvSpPr>
          <p:spPr bwMode="auto">
            <a:xfrm>
              <a:off x="1517" y="200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2" name="Oval 154"/>
            <p:cNvSpPr>
              <a:spLocks noChangeArrowheads="1"/>
            </p:cNvSpPr>
            <p:nvPr/>
          </p:nvSpPr>
          <p:spPr bwMode="auto">
            <a:xfrm>
              <a:off x="2365" y="200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3" name="Oval 155"/>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4" name="Oval 156"/>
            <p:cNvSpPr>
              <a:spLocks noChangeArrowheads="1"/>
            </p:cNvSpPr>
            <p:nvPr/>
          </p:nvSpPr>
          <p:spPr bwMode="auto">
            <a:xfrm>
              <a:off x="4064"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5" name="Oval 157"/>
            <p:cNvSpPr>
              <a:spLocks noChangeArrowheads="1"/>
            </p:cNvSpPr>
            <p:nvPr/>
          </p:nvSpPr>
          <p:spPr bwMode="auto">
            <a:xfrm>
              <a:off x="4912"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6" name="Oval 158"/>
            <p:cNvSpPr>
              <a:spLocks noChangeArrowheads="1"/>
            </p:cNvSpPr>
            <p:nvPr/>
          </p:nvSpPr>
          <p:spPr bwMode="auto">
            <a:xfrm>
              <a:off x="658"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7" name="Oval 159"/>
            <p:cNvSpPr>
              <a:spLocks noChangeArrowheads="1"/>
            </p:cNvSpPr>
            <p:nvPr/>
          </p:nvSpPr>
          <p:spPr bwMode="auto">
            <a:xfrm>
              <a:off x="1520"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8" name="Oval 160"/>
            <p:cNvSpPr>
              <a:spLocks noChangeArrowheads="1"/>
            </p:cNvSpPr>
            <p:nvPr/>
          </p:nvSpPr>
          <p:spPr bwMode="auto">
            <a:xfrm>
              <a:off x="2368"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29" name="Oval 161"/>
            <p:cNvSpPr>
              <a:spLocks noChangeArrowheads="1"/>
            </p:cNvSpPr>
            <p:nvPr/>
          </p:nvSpPr>
          <p:spPr bwMode="auto">
            <a:xfrm>
              <a:off x="3213"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0" name="Oval 162"/>
            <p:cNvSpPr>
              <a:spLocks noChangeArrowheads="1"/>
            </p:cNvSpPr>
            <p:nvPr/>
          </p:nvSpPr>
          <p:spPr bwMode="auto">
            <a:xfrm>
              <a:off x="4067"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1" name="Oval 163"/>
            <p:cNvSpPr>
              <a:spLocks noChangeArrowheads="1"/>
            </p:cNvSpPr>
            <p:nvPr/>
          </p:nvSpPr>
          <p:spPr bwMode="auto">
            <a:xfrm>
              <a:off x="4909"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2" name="Oval 164"/>
            <p:cNvSpPr>
              <a:spLocks noChangeArrowheads="1"/>
            </p:cNvSpPr>
            <p:nvPr/>
          </p:nvSpPr>
          <p:spPr bwMode="auto">
            <a:xfrm>
              <a:off x="67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3" name="Oval 165"/>
            <p:cNvSpPr>
              <a:spLocks noChangeArrowheads="1"/>
            </p:cNvSpPr>
            <p:nvPr/>
          </p:nvSpPr>
          <p:spPr bwMode="auto">
            <a:xfrm>
              <a:off x="1520"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4" name="Oval 166"/>
            <p:cNvSpPr>
              <a:spLocks noChangeArrowheads="1"/>
            </p:cNvSpPr>
            <p:nvPr/>
          </p:nvSpPr>
          <p:spPr bwMode="auto">
            <a:xfrm>
              <a:off x="2371"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5" name="Oval 167"/>
            <p:cNvSpPr>
              <a:spLocks noChangeArrowheads="1"/>
            </p:cNvSpPr>
            <p:nvPr/>
          </p:nvSpPr>
          <p:spPr bwMode="auto">
            <a:xfrm>
              <a:off x="3216"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6" name="Oval 168"/>
            <p:cNvSpPr>
              <a:spLocks noChangeArrowheads="1"/>
            </p:cNvSpPr>
            <p:nvPr/>
          </p:nvSpPr>
          <p:spPr bwMode="auto">
            <a:xfrm>
              <a:off x="4058"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7" name="Oval 169"/>
            <p:cNvSpPr>
              <a:spLocks noChangeArrowheads="1"/>
            </p:cNvSpPr>
            <p:nvPr/>
          </p:nvSpPr>
          <p:spPr bwMode="auto">
            <a:xfrm>
              <a:off x="4915"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38" name="Oval 170"/>
            <p:cNvSpPr>
              <a:spLocks noChangeArrowheads="1"/>
            </p:cNvSpPr>
            <p:nvPr/>
          </p:nvSpPr>
          <p:spPr bwMode="auto">
            <a:xfrm>
              <a:off x="673"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39" name="Group 171"/>
          <p:cNvGrpSpPr>
            <a:grpSpLocks/>
          </p:cNvGrpSpPr>
          <p:nvPr/>
        </p:nvGrpSpPr>
        <p:grpSpPr bwMode="auto">
          <a:xfrm>
            <a:off x="1038225" y="1870075"/>
            <a:ext cx="7042150" cy="4237038"/>
            <a:chOff x="662" y="1178"/>
            <a:chExt cx="4436" cy="2669"/>
          </a:xfrm>
        </p:grpSpPr>
        <p:sp>
          <p:nvSpPr>
            <p:cNvPr id="7340" name="Oval 172"/>
            <p:cNvSpPr>
              <a:spLocks noChangeAspect="1" noChangeArrowheads="1"/>
            </p:cNvSpPr>
            <p:nvPr/>
          </p:nvSpPr>
          <p:spPr bwMode="auto">
            <a:xfrm>
              <a:off x="19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1" name="Oval 173"/>
            <p:cNvSpPr>
              <a:spLocks noChangeAspect="1" noChangeArrowheads="1"/>
            </p:cNvSpPr>
            <p:nvPr/>
          </p:nvSpPr>
          <p:spPr bwMode="auto">
            <a:xfrm>
              <a:off x="2525" y="157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2" name="Oval 174"/>
            <p:cNvSpPr>
              <a:spLocks noChangeAspect="1" noChangeArrowheads="1"/>
            </p:cNvSpPr>
            <p:nvPr/>
          </p:nvSpPr>
          <p:spPr bwMode="auto">
            <a:xfrm>
              <a:off x="3119"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3" name="Oval 175"/>
            <p:cNvSpPr>
              <a:spLocks noChangeAspect="1" noChangeArrowheads="1"/>
            </p:cNvSpPr>
            <p:nvPr/>
          </p:nvSpPr>
          <p:spPr bwMode="auto">
            <a:xfrm>
              <a:off x="372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4" name="Oval 176"/>
            <p:cNvSpPr>
              <a:spLocks noChangeAspect="1" noChangeArrowheads="1"/>
            </p:cNvSpPr>
            <p:nvPr/>
          </p:nvSpPr>
          <p:spPr bwMode="auto">
            <a:xfrm>
              <a:off x="43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5" name="Oval 177"/>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6" name="Oval 178"/>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7" name="Oval 179"/>
            <p:cNvSpPr>
              <a:spLocks noChangeAspect="1" noChangeArrowheads="1"/>
            </p:cNvSpPr>
            <p:nvPr/>
          </p:nvSpPr>
          <p:spPr bwMode="auto">
            <a:xfrm>
              <a:off x="2520"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8" name="Oval 180"/>
            <p:cNvSpPr>
              <a:spLocks noChangeAspect="1" noChangeArrowheads="1"/>
            </p:cNvSpPr>
            <p:nvPr/>
          </p:nvSpPr>
          <p:spPr bwMode="auto">
            <a:xfrm>
              <a:off x="311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49" name="Oval 181"/>
            <p:cNvSpPr>
              <a:spLocks noChangeAspect="1" noChangeArrowheads="1"/>
            </p:cNvSpPr>
            <p:nvPr/>
          </p:nvSpPr>
          <p:spPr bwMode="auto">
            <a:xfrm>
              <a:off x="3714" y="215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0" name="Oval 182"/>
            <p:cNvSpPr>
              <a:spLocks noChangeAspect="1" noChangeArrowheads="1"/>
            </p:cNvSpPr>
            <p:nvPr/>
          </p:nvSpPr>
          <p:spPr bwMode="auto">
            <a:xfrm>
              <a:off x="4307" y="217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1" name="Oval 183"/>
            <p:cNvSpPr>
              <a:spLocks noChangeAspect="1" noChangeArrowheads="1"/>
            </p:cNvSpPr>
            <p:nvPr/>
          </p:nvSpPr>
          <p:spPr bwMode="auto">
            <a:xfrm>
              <a:off x="132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2" name="Oval 184"/>
            <p:cNvSpPr>
              <a:spLocks noChangeAspect="1" noChangeArrowheads="1"/>
            </p:cNvSpPr>
            <p:nvPr/>
          </p:nvSpPr>
          <p:spPr bwMode="auto">
            <a:xfrm>
              <a:off x="1919"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3" name="Oval 185"/>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4" name="Oval 186"/>
            <p:cNvSpPr>
              <a:spLocks noChangeAspect="1" noChangeArrowheads="1"/>
            </p:cNvSpPr>
            <p:nvPr/>
          </p:nvSpPr>
          <p:spPr bwMode="auto">
            <a:xfrm>
              <a:off x="311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5" name="Oval 187"/>
            <p:cNvSpPr>
              <a:spLocks noChangeAspect="1" noChangeArrowheads="1"/>
            </p:cNvSpPr>
            <p:nvPr/>
          </p:nvSpPr>
          <p:spPr bwMode="auto">
            <a:xfrm>
              <a:off x="3706"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6" name="Oval 188"/>
            <p:cNvSpPr>
              <a:spLocks noChangeAspect="1" noChangeArrowheads="1"/>
            </p:cNvSpPr>
            <p:nvPr/>
          </p:nvSpPr>
          <p:spPr bwMode="auto">
            <a:xfrm>
              <a:off x="430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7" name="Oval 189"/>
            <p:cNvSpPr>
              <a:spLocks noChangeAspect="1" noChangeArrowheads="1"/>
            </p:cNvSpPr>
            <p:nvPr/>
          </p:nvSpPr>
          <p:spPr bwMode="auto">
            <a:xfrm>
              <a:off x="1342"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8" name="Oval 190"/>
            <p:cNvSpPr>
              <a:spLocks noChangeAspect="1" noChangeArrowheads="1"/>
            </p:cNvSpPr>
            <p:nvPr/>
          </p:nvSpPr>
          <p:spPr bwMode="auto">
            <a:xfrm>
              <a:off x="1935"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9" name="Oval 191"/>
            <p:cNvSpPr>
              <a:spLocks noChangeAspect="1" noChangeArrowheads="1"/>
            </p:cNvSpPr>
            <p:nvPr/>
          </p:nvSpPr>
          <p:spPr bwMode="auto">
            <a:xfrm>
              <a:off x="2528"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0" name="Oval 192"/>
            <p:cNvSpPr>
              <a:spLocks noChangeAspect="1" noChangeArrowheads="1"/>
            </p:cNvSpPr>
            <p:nvPr/>
          </p:nvSpPr>
          <p:spPr bwMode="auto">
            <a:xfrm>
              <a:off x="3105"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1" name="Oval 193"/>
            <p:cNvSpPr>
              <a:spLocks noChangeAspect="1" noChangeArrowheads="1"/>
            </p:cNvSpPr>
            <p:nvPr/>
          </p:nvSpPr>
          <p:spPr bwMode="auto">
            <a:xfrm>
              <a:off x="3698"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2" name="Oval 194"/>
            <p:cNvSpPr>
              <a:spLocks noChangeAspect="1" noChangeArrowheads="1"/>
            </p:cNvSpPr>
            <p:nvPr/>
          </p:nvSpPr>
          <p:spPr bwMode="auto">
            <a:xfrm>
              <a:off x="4299"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3" name="Oval 195"/>
            <p:cNvSpPr>
              <a:spLocks noChangeAspect="1" noChangeArrowheads="1"/>
            </p:cNvSpPr>
            <p:nvPr/>
          </p:nvSpPr>
          <p:spPr bwMode="auto">
            <a:xfrm>
              <a:off x="1342"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4" name="Oval 196"/>
            <p:cNvSpPr>
              <a:spLocks noChangeAspect="1" noChangeArrowheads="1"/>
            </p:cNvSpPr>
            <p:nvPr/>
          </p:nvSpPr>
          <p:spPr bwMode="auto">
            <a:xfrm>
              <a:off x="187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5" name="Oval 197"/>
            <p:cNvSpPr>
              <a:spLocks noChangeAspect="1" noChangeArrowheads="1"/>
            </p:cNvSpPr>
            <p:nvPr/>
          </p:nvSpPr>
          <p:spPr bwMode="auto">
            <a:xfrm>
              <a:off x="2504"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6" name="Oval 198"/>
            <p:cNvSpPr>
              <a:spLocks noChangeAspect="1" noChangeArrowheads="1"/>
            </p:cNvSpPr>
            <p:nvPr/>
          </p:nvSpPr>
          <p:spPr bwMode="auto">
            <a:xfrm>
              <a:off x="3124"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7" name="Oval 199"/>
            <p:cNvSpPr>
              <a:spLocks noChangeAspect="1" noChangeArrowheads="1"/>
            </p:cNvSpPr>
            <p:nvPr/>
          </p:nvSpPr>
          <p:spPr bwMode="auto">
            <a:xfrm>
              <a:off x="3759"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8" name="Oval 200"/>
            <p:cNvSpPr>
              <a:spLocks noChangeAspect="1" noChangeArrowheads="1"/>
            </p:cNvSpPr>
            <p:nvPr/>
          </p:nvSpPr>
          <p:spPr bwMode="auto">
            <a:xfrm>
              <a:off x="438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69" name="Oval 201"/>
            <p:cNvSpPr>
              <a:spLocks noChangeAspect="1" noChangeArrowheads="1"/>
            </p:cNvSpPr>
            <p:nvPr/>
          </p:nvSpPr>
          <p:spPr bwMode="auto">
            <a:xfrm>
              <a:off x="1250"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0" name="Oval 202"/>
            <p:cNvSpPr>
              <a:spLocks noChangeAspect="1" noChangeArrowheads="1"/>
            </p:cNvSpPr>
            <p:nvPr/>
          </p:nvSpPr>
          <p:spPr bwMode="auto">
            <a:xfrm>
              <a:off x="1871"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1" name="Oval 203"/>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2" name="Oval 204"/>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 name="Oval 205"/>
            <p:cNvSpPr>
              <a:spLocks noChangeAspect="1" noChangeArrowheads="1"/>
            </p:cNvSpPr>
            <p:nvPr/>
          </p:nvSpPr>
          <p:spPr bwMode="auto">
            <a:xfrm>
              <a:off x="3753"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 name="Oval 206"/>
            <p:cNvSpPr>
              <a:spLocks noChangeAspect="1" noChangeArrowheads="1"/>
            </p:cNvSpPr>
            <p:nvPr/>
          </p:nvSpPr>
          <p:spPr bwMode="auto">
            <a:xfrm>
              <a:off x="4373"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 name="Oval 207"/>
            <p:cNvSpPr>
              <a:spLocks noChangeAspect="1" noChangeArrowheads="1"/>
            </p:cNvSpPr>
            <p:nvPr/>
          </p:nvSpPr>
          <p:spPr bwMode="auto">
            <a:xfrm>
              <a:off x="1244"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 name="Oval 208"/>
            <p:cNvSpPr>
              <a:spLocks noChangeAspect="1" noChangeArrowheads="1"/>
            </p:cNvSpPr>
            <p:nvPr/>
          </p:nvSpPr>
          <p:spPr bwMode="auto">
            <a:xfrm>
              <a:off x="1863"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 name="Oval 209"/>
            <p:cNvSpPr>
              <a:spLocks noChangeAspect="1" noChangeArrowheads="1"/>
            </p:cNvSpPr>
            <p:nvPr/>
          </p:nvSpPr>
          <p:spPr bwMode="auto">
            <a:xfrm>
              <a:off x="2498"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 name="Oval 210"/>
            <p:cNvSpPr>
              <a:spLocks noChangeAspect="1" noChangeArrowheads="1"/>
            </p:cNvSpPr>
            <p:nvPr/>
          </p:nvSpPr>
          <p:spPr bwMode="auto">
            <a:xfrm>
              <a:off x="3126"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9" name="Oval 211"/>
            <p:cNvSpPr>
              <a:spLocks noChangeAspect="1" noChangeArrowheads="1"/>
            </p:cNvSpPr>
            <p:nvPr/>
          </p:nvSpPr>
          <p:spPr bwMode="auto">
            <a:xfrm>
              <a:off x="3753" y="2746"/>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 name="Oval 212"/>
            <p:cNvSpPr>
              <a:spLocks noChangeAspect="1" noChangeArrowheads="1"/>
            </p:cNvSpPr>
            <p:nvPr/>
          </p:nvSpPr>
          <p:spPr bwMode="auto">
            <a:xfrm>
              <a:off x="4381"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 name="Oval 213"/>
            <p:cNvSpPr>
              <a:spLocks noChangeAspect="1" noChangeArrowheads="1"/>
            </p:cNvSpPr>
            <p:nvPr/>
          </p:nvSpPr>
          <p:spPr bwMode="auto">
            <a:xfrm>
              <a:off x="1236"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 name="Oval 214"/>
            <p:cNvSpPr>
              <a:spLocks noChangeAspect="1" noChangeArrowheads="1"/>
            </p:cNvSpPr>
            <p:nvPr/>
          </p:nvSpPr>
          <p:spPr bwMode="auto">
            <a:xfrm>
              <a:off x="1879"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 name="Oval 215"/>
            <p:cNvSpPr>
              <a:spLocks noChangeAspect="1" noChangeArrowheads="1"/>
            </p:cNvSpPr>
            <p:nvPr/>
          </p:nvSpPr>
          <p:spPr bwMode="auto">
            <a:xfrm>
              <a:off x="2498"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 name="Oval 216"/>
            <p:cNvSpPr>
              <a:spLocks noChangeAspect="1" noChangeArrowheads="1"/>
            </p:cNvSpPr>
            <p:nvPr/>
          </p:nvSpPr>
          <p:spPr bwMode="auto">
            <a:xfrm>
              <a:off x="3126"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 name="Oval 217"/>
            <p:cNvSpPr>
              <a:spLocks noChangeAspect="1" noChangeArrowheads="1"/>
            </p:cNvSpPr>
            <p:nvPr/>
          </p:nvSpPr>
          <p:spPr bwMode="auto">
            <a:xfrm>
              <a:off x="3761" y="3358"/>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 name="Oval 218"/>
            <p:cNvSpPr>
              <a:spLocks noChangeAspect="1" noChangeArrowheads="1"/>
            </p:cNvSpPr>
            <p:nvPr/>
          </p:nvSpPr>
          <p:spPr bwMode="auto">
            <a:xfrm>
              <a:off x="4389"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 name="Oval 219"/>
            <p:cNvSpPr>
              <a:spLocks noChangeAspect="1" noChangeArrowheads="1"/>
            </p:cNvSpPr>
            <p:nvPr/>
          </p:nvSpPr>
          <p:spPr bwMode="auto">
            <a:xfrm>
              <a:off x="1244"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 name="Oval 220"/>
            <p:cNvSpPr>
              <a:spLocks noChangeAspect="1" noChangeArrowheads="1"/>
            </p:cNvSpPr>
            <p:nvPr/>
          </p:nvSpPr>
          <p:spPr bwMode="auto">
            <a:xfrm>
              <a:off x="183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 name="Oval 221"/>
            <p:cNvSpPr>
              <a:spLocks noChangeAspect="1" noChangeArrowheads="1"/>
            </p:cNvSpPr>
            <p:nvPr/>
          </p:nvSpPr>
          <p:spPr bwMode="auto">
            <a:xfrm>
              <a:off x="2477"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 name="Oval 222"/>
            <p:cNvSpPr>
              <a:spLocks noChangeAspect="1" noChangeArrowheads="1"/>
            </p:cNvSpPr>
            <p:nvPr/>
          </p:nvSpPr>
          <p:spPr bwMode="auto">
            <a:xfrm>
              <a:off x="3145"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 name="Oval 223"/>
            <p:cNvSpPr>
              <a:spLocks noChangeAspect="1" noChangeArrowheads="1"/>
            </p:cNvSpPr>
            <p:nvPr/>
          </p:nvSpPr>
          <p:spPr bwMode="auto">
            <a:xfrm>
              <a:off x="3798"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2" name="Oval 224"/>
            <p:cNvSpPr>
              <a:spLocks noChangeAspect="1" noChangeArrowheads="1"/>
            </p:cNvSpPr>
            <p:nvPr/>
          </p:nvSpPr>
          <p:spPr bwMode="auto">
            <a:xfrm>
              <a:off x="4458"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3" name="Oval 225"/>
            <p:cNvSpPr>
              <a:spLocks noChangeAspect="1" noChangeArrowheads="1"/>
            </p:cNvSpPr>
            <p:nvPr/>
          </p:nvSpPr>
          <p:spPr bwMode="auto">
            <a:xfrm>
              <a:off x="117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4" name="Oval 226"/>
            <p:cNvSpPr>
              <a:spLocks noChangeAspect="1" noChangeArrowheads="1"/>
            </p:cNvSpPr>
            <p:nvPr/>
          </p:nvSpPr>
          <p:spPr bwMode="auto">
            <a:xfrm>
              <a:off x="1818"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5" name="Oval 227"/>
            <p:cNvSpPr>
              <a:spLocks noChangeAspect="1" noChangeArrowheads="1"/>
            </p:cNvSpPr>
            <p:nvPr/>
          </p:nvSpPr>
          <p:spPr bwMode="auto">
            <a:xfrm>
              <a:off x="2478"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6" name="Oval 228"/>
            <p:cNvSpPr>
              <a:spLocks noChangeAspect="1" noChangeArrowheads="1"/>
            </p:cNvSpPr>
            <p:nvPr/>
          </p:nvSpPr>
          <p:spPr bwMode="auto">
            <a:xfrm>
              <a:off x="313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7" name="Oval 229"/>
            <p:cNvSpPr>
              <a:spLocks noChangeAspect="1" noChangeArrowheads="1"/>
            </p:cNvSpPr>
            <p:nvPr/>
          </p:nvSpPr>
          <p:spPr bwMode="auto">
            <a:xfrm>
              <a:off x="3791" y="211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8" name="Oval 230"/>
            <p:cNvSpPr>
              <a:spLocks noChangeAspect="1" noChangeArrowheads="1"/>
            </p:cNvSpPr>
            <p:nvPr/>
          </p:nvSpPr>
          <p:spPr bwMode="auto">
            <a:xfrm>
              <a:off x="4452" y="213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9" name="Oval 231"/>
            <p:cNvSpPr>
              <a:spLocks noChangeAspect="1" noChangeArrowheads="1"/>
            </p:cNvSpPr>
            <p:nvPr/>
          </p:nvSpPr>
          <p:spPr bwMode="auto">
            <a:xfrm>
              <a:off x="1166"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0" name="Oval 232"/>
            <p:cNvSpPr>
              <a:spLocks noChangeAspect="1" noChangeArrowheads="1"/>
            </p:cNvSpPr>
            <p:nvPr/>
          </p:nvSpPr>
          <p:spPr bwMode="auto">
            <a:xfrm>
              <a:off x="1826"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1" name="Oval 233"/>
            <p:cNvSpPr>
              <a:spLocks noChangeAspect="1" noChangeArrowheads="1"/>
            </p:cNvSpPr>
            <p:nvPr/>
          </p:nvSpPr>
          <p:spPr bwMode="auto">
            <a:xfrm>
              <a:off x="2484"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2" name="Oval 234"/>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3" name="Oval 235"/>
            <p:cNvSpPr>
              <a:spLocks noChangeAspect="1" noChangeArrowheads="1"/>
            </p:cNvSpPr>
            <p:nvPr/>
          </p:nvSpPr>
          <p:spPr bwMode="auto">
            <a:xfrm>
              <a:off x="3799"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4" name="Oval 236"/>
            <p:cNvSpPr>
              <a:spLocks noChangeAspect="1" noChangeArrowheads="1"/>
            </p:cNvSpPr>
            <p:nvPr/>
          </p:nvSpPr>
          <p:spPr bwMode="auto">
            <a:xfrm>
              <a:off x="446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5" name="Oval 237"/>
            <p:cNvSpPr>
              <a:spLocks noChangeAspect="1" noChangeArrowheads="1"/>
            </p:cNvSpPr>
            <p:nvPr/>
          </p:nvSpPr>
          <p:spPr bwMode="auto">
            <a:xfrm>
              <a:off x="115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6" name="Oval 238"/>
            <p:cNvSpPr>
              <a:spLocks noChangeAspect="1" noChangeArrowheads="1"/>
            </p:cNvSpPr>
            <p:nvPr/>
          </p:nvSpPr>
          <p:spPr bwMode="auto">
            <a:xfrm>
              <a:off x="1826"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7" name="Oval 239"/>
            <p:cNvSpPr>
              <a:spLocks noChangeAspect="1" noChangeArrowheads="1"/>
            </p:cNvSpPr>
            <p:nvPr/>
          </p:nvSpPr>
          <p:spPr bwMode="auto">
            <a:xfrm>
              <a:off x="247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8" name="Oval 240"/>
            <p:cNvSpPr>
              <a:spLocks noChangeAspect="1" noChangeArrowheads="1"/>
            </p:cNvSpPr>
            <p:nvPr/>
          </p:nvSpPr>
          <p:spPr bwMode="auto">
            <a:xfrm>
              <a:off x="313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9" name="Oval 241"/>
            <p:cNvSpPr>
              <a:spLocks noChangeAspect="1" noChangeArrowheads="1"/>
            </p:cNvSpPr>
            <p:nvPr/>
          </p:nvSpPr>
          <p:spPr bwMode="auto">
            <a:xfrm>
              <a:off x="3807"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0" name="Oval 242"/>
            <p:cNvSpPr>
              <a:spLocks noChangeAspect="1" noChangeArrowheads="1"/>
            </p:cNvSpPr>
            <p:nvPr/>
          </p:nvSpPr>
          <p:spPr bwMode="auto">
            <a:xfrm>
              <a:off x="446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1" name="Oval 243"/>
            <p:cNvSpPr>
              <a:spLocks noChangeAspect="1" noChangeArrowheads="1"/>
            </p:cNvSpPr>
            <p:nvPr/>
          </p:nvSpPr>
          <p:spPr bwMode="auto">
            <a:xfrm>
              <a:off x="1158" y="342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2" name="Oval 244"/>
            <p:cNvSpPr>
              <a:spLocks noChangeAspect="1" noChangeArrowheads="1"/>
            </p:cNvSpPr>
            <p:nvPr/>
          </p:nvSpPr>
          <p:spPr bwMode="auto">
            <a:xfrm>
              <a:off x="1757" y="140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3" name="Oval 245"/>
            <p:cNvSpPr>
              <a:spLocks noChangeAspect="1" noChangeArrowheads="1"/>
            </p:cNvSpPr>
            <p:nvPr/>
          </p:nvSpPr>
          <p:spPr bwMode="auto">
            <a:xfrm>
              <a:off x="246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4" name="Oval 246"/>
            <p:cNvSpPr>
              <a:spLocks noChangeAspect="1" noChangeArrowheads="1"/>
            </p:cNvSpPr>
            <p:nvPr/>
          </p:nvSpPr>
          <p:spPr bwMode="auto">
            <a:xfrm>
              <a:off x="3171"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5" name="Oval 247"/>
            <p:cNvSpPr>
              <a:spLocks noChangeAspect="1" noChangeArrowheads="1"/>
            </p:cNvSpPr>
            <p:nvPr/>
          </p:nvSpPr>
          <p:spPr bwMode="auto">
            <a:xfrm>
              <a:off x="3865"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6" name="Oval 248"/>
            <p:cNvSpPr>
              <a:spLocks noChangeAspect="1" noChangeArrowheads="1"/>
            </p:cNvSpPr>
            <p:nvPr/>
          </p:nvSpPr>
          <p:spPr bwMode="auto">
            <a:xfrm>
              <a:off x="4568"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7" name="Oval 249"/>
            <p:cNvSpPr>
              <a:spLocks noChangeAspect="1" noChangeArrowheads="1"/>
            </p:cNvSpPr>
            <p:nvPr/>
          </p:nvSpPr>
          <p:spPr bwMode="auto">
            <a:xfrm>
              <a:off x="1056" y="142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8" name="Oval 250"/>
            <p:cNvSpPr>
              <a:spLocks noChangeAspect="1" noChangeArrowheads="1"/>
            </p:cNvSpPr>
            <p:nvPr/>
          </p:nvSpPr>
          <p:spPr bwMode="auto">
            <a:xfrm>
              <a:off x="1751"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9" name="Oval 251"/>
            <p:cNvSpPr>
              <a:spLocks noChangeAspect="1" noChangeArrowheads="1"/>
            </p:cNvSpPr>
            <p:nvPr/>
          </p:nvSpPr>
          <p:spPr bwMode="auto">
            <a:xfrm>
              <a:off x="2453"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0" name="Oval 252"/>
            <p:cNvSpPr>
              <a:spLocks noChangeAspect="1" noChangeArrowheads="1"/>
            </p:cNvSpPr>
            <p:nvPr/>
          </p:nvSpPr>
          <p:spPr bwMode="auto">
            <a:xfrm>
              <a:off x="3153"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1" name="Oval 253"/>
            <p:cNvSpPr>
              <a:spLocks noChangeAspect="1" noChangeArrowheads="1"/>
            </p:cNvSpPr>
            <p:nvPr/>
          </p:nvSpPr>
          <p:spPr bwMode="auto">
            <a:xfrm>
              <a:off x="3858"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2" name="Oval 254"/>
            <p:cNvSpPr>
              <a:spLocks noChangeAspect="1" noChangeArrowheads="1"/>
            </p:cNvSpPr>
            <p:nvPr/>
          </p:nvSpPr>
          <p:spPr bwMode="auto">
            <a:xfrm>
              <a:off x="4569" y="2105"/>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3" name="Oval 255"/>
            <p:cNvSpPr>
              <a:spLocks noChangeAspect="1" noChangeArrowheads="1"/>
            </p:cNvSpPr>
            <p:nvPr/>
          </p:nvSpPr>
          <p:spPr bwMode="auto">
            <a:xfrm>
              <a:off x="1057"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 name="Oval 256"/>
            <p:cNvSpPr>
              <a:spLocks noChangeAspect="1" noChangeArrowheads="1"/>
            </p:cNvSpPr>
            <p:nvPr/>
          </p:nvSpPr>
          <p:spPr bwMode="auto">
            <a:xfrm>
              <a:off x="1759"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5" name="Oval 257"/>
            <p:cNvSpPr>
              <a:spLocks noChangeAspect="1" noChangeArrowheads="1"/>
            </p:cNvSpPr>
            <p:nvPr/>
          </p:nvSpPr>
          <p:spPr bwMode="auto">
            <a:xfrm>
              <a:off x="2450"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6" name="Oval 258"/>
            <p:cNvSpPr>
              <a:spLocks noChangeAspect="1" noChangeArrowheads="1"/>
            </p:cNvSpPr>
            <p:nvPr/>
          </p:nvSpPr>
          <p:spPr bwMode="auto">
            <a:xfrm>
              <a:off x="3156"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7" name="Oval 259"/>
            <p:cNvSpPr>
              <a:spLocks noChangeAspect="1" noChangeArrowheads="1"/>
            </p:cNvSpPr>
            <p:nvPr/>
          </p:nvSpPr>
          <p:spPr bwMode="auto">
            <a:xfrm>
              <a:off x="3858" y="277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8" name="Oval 260"/>
            <p:cNvSpPr>
              <a:spLocks noChangeAspect="1" noChangeArrowheads="1"/>
            </p:cNvSpPr>
            <p:nvPr/>
          </p:nvSpPr>
          <p:spPr bwMode="auto">
            <a:xfrm>
              <a:off x="4553"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9" name="Oval 261"/>
            <p:cNvSpPr>
              <a:spLocks noChangeAspect="1" noChangeArrowheads="1"/>
            </p:cNvSpPr>
            <p:nvPr/>
          </p:nvSpPr>
          <p:spPr bwMode="auto">
            <a:xfrm>
              <a:off x="1033" y="278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0" name="Oval 262"/>
            <p:cNvSpPr>
              <a:spLocks noChangeAspect="1" noChangeArrowheads="1"/>
            </p:cNvSpPr>
            <p:nvPr/>
          </p:nvSpPr>
          <p:spPr bwMode="auto">
            <a:xfrm>
              <a:off x="1751"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1" name="Oval 263"/>
            <p:cNvSpPr>
              <a:spLocks noChangeAspect="1" noChangeArrowheads="1"/>
            </p:cNvSpPr>
            <p:nvPr/>
          </p:nvSpPr>
          <p:spPr bwMode="auto">
            <a:xfrm>
              <a:off x="2461"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2" name="Oval 264"/>
            <p:cNvSpPr>
              <a:spLocks noChangeAspect="1" noChangeArrowheads="1"/>
            </p:cNvSpPr>
            <p:nvPr/>
          </p:nvSpPr>
          <p:spPr bwMode="auto">
            <a:xfrm>
              <a:off x="3156" y="347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3" name="Oval 265"/>
            <p:cNvSpPr>
              <a:spLocks noChangeAspect="1" noChangeArrowheads="1"/>
            </p:cNvSpPr>
            <p:nvPr/>
          </p:nvSpPr>
          <p:spPr bwMode="auto">
            <a:xfrm>
              <a:off x="3850"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 name="Oval 266"/>
            <p:cNvSpPr>
              <a:spLocks noChangeAspect="1" noChangeArrowheads="1"/>
            </p:cNvSpPr>
            <p:nvPr/>
          </p:nvSpPr>
          <p:spPr bwMode="auto">
            <a:xfrm>
              <a:off x="456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5" name="Oval 267"/>
            <p:cNvSpPr>
              <a:spLocks noChangeAspect="1" noChangeArrowheads="1"/>
            </p:cNvSpPr>
            <p:nvPr/>
          </p:nvSpPr>
          <p:spPr bwMode="auto">
            <a:xfrm>
              <a:off x="104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6" name="Oval 268"/>
            <p:cNvSpPr>
              <a:spLocks noChangeAspect="1" noChangeArrowheads="1"/>
            </p:cNvSpPr>
            <p:nvPr/>
          </p:nvSpPr>
          <p:spPr bwMode="auto">
            <a:xfrm>
              <a:off x="1678"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7" name="Oval 269"/>
            <p:cNvSpPr>
              <a:spLocks noChangeAspect="1" noChangeArrowheads="1"/>
            </p:cNvSpPr>
            <p:nvPr/>
          </p:nvSpPr>
          <p:spPr bwMode="auto">
            <a:xfrm>
              <a:off x="2433"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8" name="Oval 270"/>
            <p:cNvSpPr>
              <a:spLocks noChangeAspect="1" noChangeArrowheads="1"/>
            </p:cNvSpPr>
            <p:nvPr/>
          </p:nvSpPr>
          <p:spPr bwMode="auto">
            <a:xfrm>
              <a:off x="3180" y="135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9" name="Oval 271"/>
            <p:cNvSpPr>
              <a:spLocks noChangeAspect="1" noChangeArrowheads="1"/>
            </p:cNvSpPr>
            <p:nvPr/>
          </p:nvSpPr>
          <p:spPr bwMode="auto">
            <a:xfrm>
              <a:off x="3935"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0" name="Oval 272"/>
            <p:cNvSpPr>
              <a:spLocks noChangeAspect="1" noChangeArrowheads="1"/>
            </p:cNvSpPr>
            <p:nvPr/>
          </p:nvSpPr>
          <p:spPr bwMode="auto">
            <a:xfrm>
              <a:off x="4682"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1" name="Oval 273"/>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2" name="Oval 274"/>
            <p:cNvSpPr>
              <a:spLocks noChangeAspect="1" noChangeArrowheads="1"/>
            </p:cNvSpPr>
            <p:nvPr/>
          </p:nvSpPr>
          <p:spPr bwMode="auto">
            <a:xfrm>
              <a:off x="167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3" name="Oval 275"/>
            <p:cNvSpPr>
              <a:spLocks noChangeAspect="1" noChangeArrowheads="1"/>
            </p:cNvSpPr>
            <p:nvPr/>
          </p:nvSpPr>
          <p:spPr bwMode="auto">
            <a:xfrm>
              <a:off x="2432"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 name="Oval 276"/>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5" name="Oval 277"/>
            <p:cNvSpPr>
              <a:spLocks noChangeAspect="1" noChangeArrowheads="1"/>
            </p:cNvSpPr>
            <p:nvPr/>
          </p:nvSpPr>
          <p:spPr bwMode="auto">
            <a:xfrm>
              <a:off x="3912"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6" name="Oval 278"/>
            <p:cNvSpPr>
              <a:spLocks noChangeAspect="1" noChangeArrowheads="1"/>
            </p:cNvSpPr>
            <p:nvPr/>
          </p:nvSpPr>
          <p:spPr bwMode="auto">
            <a:xfrm>
              <a:off x="4675" y="206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7" name="Oval 279"/>
            <p:cNvSpPr>
              <a:spLocks noChangeAspect="1" noChangeArrowheads="1"/>
            </p:cNvSpPr>
            <p:nvPr/>
          </p:nvSpPr>
          <p:spPr bwMode="auto">
            <a:xfrm>
              <a:off x="925"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8" name="Oval 280"/>
            <p:cNvSpPr>
              <a:spLocks noChangeAspect="1" noChangeArrowheads="1"/>
            </p:cNvSpPr>
            <p:nvPr/>
          </p:nvSpPr>
          <p:spPr bwMode="auto">
            <a:xfrm>
              <a:off x="1671"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9" name="Oval 281"/>
            <p:cNvSpPr>
              <a:spLocks noChangeAspect="1" noChangeArrowheads="1"/>
            </p:cNvSpPr>
            <p:nvPr/>
          </p:nvSpPr>
          <p:spPr bwMode="auto">
            <a:xfrm>
              <a:off x="2429"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0" name="Oval 282"/>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1" name="Oval 283"/>
            <p:cNvSpPr>
              <a:spLocks noChangeAspect="1" noChangeArrowheads="1"/>
            </p:cNvSpPr>
            <p:nvPr/>
          </p:nvSpPr>
          <p:spPr bwMode="auto">
            <a:xfrm>
              <a:off x="3920"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2" name="Oval 284"/>
            <p:cNvSpPr>
              <a:spLocks noChangeAspect="1" noChangeArrowheads="1"/>
            </p:cNvSpPr>
            <p:nvPr/>
          </p:nvSpPr>
          <p:spPr bwMode="auto">
            <a:xfrm>
              <a:off x="4659"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3" name="Oval 285"/>
            <p:cNvSpPr>
              <a:spLocks noChangeAspect="1" noChangeArrowheads="1"/>
            </p:cNvSpPr>
            <p:nvPr/>
          </p:nvSpPr>
          <p:spPr bwMode="auto">
            <a:xfrm>
              <a:off x="941"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 name="Oval 286"/>
            <p:cNvSpPr>
              <a:spLocks noChangeAspect="1" noChangeArrowheads="1"/>
            </p:cNvSpPr>
            <p:nvPr/>
          </p:nvSpPr>
          <p:spPr bwMode="auto">
            <a:xfrm>
              <a:off x="1687"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5" name="Oval 287"/>
            <p:cNvSpPr>
              <a:spLocks noChangeAspect="1" noChangeArrowheads="1"/>
            </p:cNvSpPr>
            <p:nvPr/>
          </p:nvSpPr>
          <p:spPr bwMode="auto">
            <a:xfrm>
              <a:off x="2418"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6" name="Oval 288"/>
            <p:cNvSpPr>
              <a:spLocks noChangeAspect="1" noChangeArrowheads="1"/>
            </p:cNvSpPr>
            <p:nvPr/>
          </p:nvSpPr>
          <p:spPr bwMode="auto">
            <a:xfrm>
              <a:off x="3181" y="3521"/>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7" name="Oval 289"/>
            <p:cNvSpPr>
              <a:spLocks noChangeAspect="1" noChangeArrowheads="1"/>
            </p:cNvSpPr>
            <p:nvPr/>
          </p:nvSpPr>
          <p:spPr bwMode="auto">
            <a:xfrm>
              <a:off x="3912"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8" name="Oval 290"/>
            <p:cNvSpPr>
              <a:spLocks noChangeAspect="1" noChangeArrowheads="1"/>
            </p:cNvSpPr>
            <p:nvPr/>
          </p:nvSpPr>
          <p:spPr bwMode="auto">
            <a:xfrm>
              <a:off x="4675"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9" name="Oval 291"/>
            <p:cNvSpPr>
              <a:spLocks noChangeAspect="1" noChangeArrowheads="1"/>
            </p:cNvSpPr>
            <p:nvPr/>
          </p:nvSpPr>
          <p:spPr bwMode="auto">
            <a:xfrm>
              <a:off x="941"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0" name="Oval 292"/>
            <p:cNvSpPr>
              <a:spLocks noChangeAspect="1" noChangeArrowheads="1"/>
            </p:cNvSpPr>
            <p:nvPr/>
          </p:nvSpPr>
          <p:spPr bwMode="auto">
            <a:xfrm>
              <a:off x="1607"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1" name="Oval 293"/>
            <p:cNvSpPr>
              <a:spLocks noChangeAspect="1" noChangeArrowheads="1"/>
            </p:cNvSpPr>
            <p:nvPr/>
          </p:nvSpPr>
          <p:spPr bwMode="auto">
            <a:xfrm>
              <a:off x="2396"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2" name="Oval 294"/>
            <p:cNvSpPr>
              <a:spLocks noChangeAspect="1" noChangeArrowheads="1"/>
            </p:cNvSpPr>
            <p:nvPr/>
          </p:nvSpPr>
          <p:spPr bwMode="auto">
            <a:xfrm>
              <a:off x="3192"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3" name="Oval 295"/>
            <p:cNvSpPr>
              <a:spLocks noChangeAspect="1" noChangeArrowheads="1"/>
            </p:cNvSpPr>
            <p:nvPr/>
          </p:nvSpPr>
          <p:spPr bwMode="auto">
            <a:xfrm>
              <a:off x="3997"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4" name="Oval 296"/>
            <p:cNvSpPr>
              <a:spLocks noChangeAspect="1" noChangeArrowheads="1"/>
            </p:cNvSpPr>
            <p:nvPr/>
          </p:nvSpPr>
          <p:spPr bwMode="auto">
            <a:xfrm>
              <a:off x="4793"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 name="Oval 297"/>
            <p:cNvSpPr>
              <a:spLocks noChangeAspect="1" noChangeArrowheads="1"/>
            </p:cNvSpPr>
            <p:nvPr/>
          </p:nvSpPr>
          <p:spPr bwMode="auto">
            <a:xfrm>
              <a:off x="804"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6" name="Oval 298"/>
            <p:cNvSpPr>
              <a:spLocks noChangeAspect="1" noChangeArrowheads="1"/>
            </p:cNvSpPr>
            <p:nvPr/>
          </p:nvSpPr>
          <p:spPr bwMode="auto">
            <a:xfrm>
              <a:off x="1600"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7" name="Oval 299"/>
            <p:cNvSpPr>
              <a:spLocks noChangeAspect="1" noChangeArrowheads="1"/>
            </p:cNvSpPr>
            <p:nvPr/>
          </p:nvSpPr>
          <p:spPr bwMode="auto">
            <a:xfrm>
              <a:off x="2396" y="203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8" name="Oval 300"/>
            <p:cNvSpPr>
              <a:spLocks noChangeAspect="1" noChangeArrowheads="1"/>
            </p:cNvSpPr>
            <p:nvPr/>
          </p:nvSpPr>
          <p:spPr bwMode="auto">
            <a:xfrm>
              <a:off x="319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9" name="Oval 301"/>
            <p:cNvSpPr>
              <a:spLocks noChangeAspect="1" noChangeArrowheads="1"/>
            </p:cNvSpPr>
            <p:nvPr/>
          </p:nvSpPr>
          <p:spPr bwMode="auto">
            <a:xfrm>
              <a:off x="3981"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0" name="Oval 302"/>
            <p:cNvSpPr>
              <a:spLocks noChangeAspect="1" noChangeArrowheads="1"/>
            </p:cNvSpPr>
            <p:nvPr/>
          </p:nvSpPr>
          <p:spPr bwMode="auto">
            <a:xfrm>
              <a:off x="4778" y="2034"/>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1" name="Oval 303"/>
            <p:cNvSpPr>
              <a:spLocks noChangeAspect="1" noChangeArrowheads="1"/>
            </p:cNvSpPr>
            <p:nvPr/>
          </p:nvSpPr>
          <p:spPr bwMode="auto">
            <a:xfrm>
              <a:off x="804"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2" name="Oval 304"/>
            <p:cNvSpPr>
              <a:spLocks noChangeAspect="1" noChangeArrowheads="1"/>
            </p:cNvSpPr>
            <p:nvPr/>
          </p:nvSpPr>
          <p:spPr bwMode="auto">
            <a:xfrm>
              <a:off x="1608"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3" name="Oval 305"/>
            <p:cNvSpPr>
              <a:spLocks noChangeAspect="1" noChangeArrowheads="1"/>
            </p:cNvSpPr>
            <p:nvPr/>
          </p:nvSpPr>
          <p:spPr bwMode="auto">
            <a:xfrm>
              <a:off x="2399"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4" name="Oval 306"/>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 name="Oval 307"/>
            <p:cNvSpPr>
              <a:spLocks noChangeAspect="1" noChangeArrowheads="1"/>
            </p:cNvSpPr>
            <p:nvPr/>
          </p:nvSpPr>
          <p:spPr bwMode="auto">
            <a:xfrm>
              <a:off x="3997"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 name="Oval 308"/>
            <p:cNvSpPr>
              <a:spLocks noChangeAspect="1" noChangeArrowheads="1"/>
            </p:cNvSpPr>
            <p:nvPr/>
          </p:nvSpPr>
          <p:spPr bwMode="auto">
            <a:xfrm>
              <a:off x="4794"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 name="Oval 309"/>
            <p:cNvSpPr>
              <a:spLocks noChangeAspect="1" noChangeArrowheads="1"/>
            </p:cNvSpPr>
            <p:nvPr/>
          </p:nvSpPr>
          <p:spPr bwMode="auto">
            <a:xfrm>
              <a:off x="812"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 name="Oval 310"/>
            <p:cNvSpPr>
              <a:spLocks noChangeAspect="1" noChangeArrowheads="1"/>
            </p:cNvSpPr>
            <p:nvPr/>
          </p:nvSpPr>
          <p:spPr bwMode="auto">
            <a:xfrm>
              <a:off x="1608"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 name="Oval 311"/>
            <p:cNvSpPr>
              <a:spLocks noChangeAspect="1" noChangeArrowheads="1"/>
            </p:cNvSpPr>
            <p:nvPr/>
          </p:nvSpPr>
          <p:spPr bwMode="auto">
            <a:xfrm>
              <a:off x="24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 name="Oval 312"/>
            <p:cNvSpPr>
              <a:spLocks noChangeAspect="1" noChangeArrowheads="1"/>
            </p:cNvSpPr>
            <p:nvPr/>
          </p:nvSpPr>
          <p:spPr bwMode="auto">
            <a:xfrm>
              <a:off x="3185" y="3603"/>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 name="Oval 313"/>
            <p:cNvSpPr>
              <a:spLocks noChangeAspect="1" noChangeArrowheads="1"/>
            </p:cNvSpPr>
            <p:nvPr/>
          </p:nvSpPr>
          <p:spPr bwMode="auto">
            <a:xfrm>
              <a:off x="3997"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 name="Oval 314"/>
            <p:cNvSpPr>
              <a:spLocks noChangeAspect="1" noChangeArrowheads="1"/>
            </p:cNvSpPr>
            <p:nvPr/>
          </p:nvSpPr>
          <p:spPr bwMode="auto">
            <a:xfrm>
              <a:off x="4786"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 name="Oval 315"/>
            <p:cNvSpPr>
              <a:spLocks noChangeAspect="1" noChangeArrowheads="1"/>
            </p:cNvSpPr>
            <p:nvPr/>
          </p:nvSpPr>
          <p:spPr bwMode="auto">
            <a:xfrm>
              <a:off x="8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 name="Oval 316"/>
            <p:cNvSpPr>
              <a:spLocks noChangeArrowheads="1"/>
            </p:cNvSpPr>
            <p:nvPr/>
          </p:nvSpPr>
          <p:spPr bwMode="auto">
            <a:xfrm>
              <a:off x="15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 name="Oval 317"/>
            <p:cNvSpPr>
              <a:spLocks noChangeArrowheads="1"/>
            </p:cNvSpPr>
            <p:nvPr/>
          </p:nvSpPr>
          <p:spPr bwMode="auto">
            <a:xfrm>
              <a:off x="2373"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 name="Oval 318"/>
            <p:cNvSpPr>
              <a:spLocks noChangeArrowheads="1"/>
            </p:cNvSpPr>
            <p:nvPr/>
          </p:nvSpPr>
          <p:spPr bwMode="auto">
            <a:xfrm>
              <a:off x="3221"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 name="Oval 319"/>
            <p:cNvSpPr>
              <a:spLocks noChangeArrowheads="1"/>
            </p:cNvSpPr>
            <p:nvPr/>
          </p:nvSpPr>
          <p:spPr bwMode="auto">
            <a:xfrm>
              <a:off x="406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 name="Oval 320"/>
            <p:cNvSpPr>
              <a:spLocks noChangeArrowheads="1"/>
            </p:cNvSpPr>
            <p:nvPr/>
          </p:nvSpPr>
          <p:spPr bwMode="auto">
            <a:xfrm>
              <a:off x="490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 name="Oval 321"/>
            <p:cNvSpPr>
              <a:spLocks noChangeArrowheads="1"/>
            </p:cNvSpPr>
            <p:nvPr/>
          </p:nvSpPr>
          <p:spPr bwMode="auto">
            <a:xfrm>
              <a:off x="678"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 name="Oval 322"/>
            <p:cNvSpPr>
              <a:spLocks noChangeArrowheads="1"/>
            </p:cNvSpPr>
            <p:nvPr/>
          </p:nvSpPr>
          <p:spPr bwMode="auto">
            <a:xfrm>
              <a:off x="1517"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 name="Oval 323"/>
            <p:cNvSpPr>
              <a:spLocks noChangeArrowheads="1"/>
            </p:cNvSpPr>
            <p:nvPr/>
          </p:nvSpPr>
          <p:spPr bwMode="auto">
            <a:xfrm>
              <a:off x="2365"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 name="Oval 324"/>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 name="Oval 325"/>
            <p:cNvSpPr>
              <a:spLocks noChangeArrowheads="1"/>
            </p:cNvSpPr>
            <p:nvPr/>
          </p:nvSpPr>
          <p:spPr bwMode="auto">
            <a:xfrm>
              <a:off x="4069"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4" name="Oval 326"/>
            <p:cNvSpPr>
              <a:spLocks noChangeArrowheads="1"/>
            </p:cNvSpPr>
            <p:nvPr/>
          </p:nvSpPr>
          <p:spPr bwMode="auto">
            <a:xfrm>
              <a:off x="4901"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 name="Oval 327"/>
            <p:cNvSpPr>
              <a:spLocks noChangeArrowheads="1"/>
            </p:cNvSpPr>
            <p:nvPr/>
          </p:nvSpPr>
          <p:spPr bwMode="auto">
            <a:xfrm>
              <a:off x="678"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6" name="Oval 328"/>
            <p:cNvSpPr>
              <a:spLocks noChangeArrowheads="1"/>
            </p:cNvSpPr>
            <p:nvPr/>
          </p:nvSpPr>
          <p:spPr bwMode="auto">
            <a:xfrm>
              <a:off x="1517" y="285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7" name="Oval 329"/>
            <p:cNvSpPr>
              <a:spLocks noChangeArrowheads="1"/>
            </p:cNvSpPr>
            <p:nvPr/>
          </p:nvSpPr>
          <p:spPr bwMode="auto">
            <a:xfrm>
              <a:off x="2359"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8" name="Oval 330"/>
            <p:cNvSpPr>
              <a:spLocks noChangeArrowheads="1"/>
            </p:cNvSpPr>
            <p:nvPr/>
          </p:nvSpPr>
          <p:spPr bwMode="auto">
            <a:xfrm>
              <a:off x="321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9" name="Oval 331"/>
            <p:cNvSpPr>
              <a:spLocks noChangeArrowheads="1"/>
            </p:cNvSpPr>
            <p:nvPr/>
          </p:nvSpPr>
          <p:spPr bwMode="auto">
            <a:xfrm>
              <a:off x="4053"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0" name="Oval 332"/>
            <p:cNvSpPr>
              <a:spLocks noChangeArrowheads="1"/>
            </p:cNvSpPr>
            <p:nvPr/>
          </p:nvSpPr>
          <p:spPr bwMode="auto">
            <a:xfrm>
              <a:off x="4925"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1" name="Oval 333"/>
            <p:cNvSpPr>
              <a:spLocks noChangeArrowheads="1"/>
            </p:cNvSpPr>
            <p:nvPr/>
          </p:nvSpPr>
          <p:spPr bwMode="auto">
            <a:xfrm>
              <a:off x="662" y="2831"/>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2" name="Oval 334"/>
            <p:cNvSpPr>
              <a:spLocks noChangeArrowheads="1"/>
            </p:cNvSpPr>
            <p:nvPr/>
          </p:nvSpPr>
          <p:spPr bwMode="auto">
            <a:xfrm>
              <a:off x="1509"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3" name="Oval 335"/>
            <p:cNvSpPr>
              <a:spLocks noChangeArrowheads="1"/>
            </p:cNvSpPr>
            <p:nvPr/>
          </p:nvSpPr>
          <p:spPr bwMode="auto">
            <a:xfrm>
              <a:off x="2365"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4" name="Oval 336"/>
            <p:cNvSpPr>
              <a:spLocks noChangeArrowheads="1"/>
            </p:cNvSpPr>
            <p:nvPr/>
          </p:nvSpPr>
          <p:spPr bwMode="auto">
            <a:xfrm>
              <a:off x="3221"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 name="Oval 337"/>
            <p:cNvSpPr>
              <a:spLocks noChangeArrowheads="1"/>
            </p:cNvSpPr>
            <p:nvPr/>
          </p:nvSpPr>
          <p:spPr bwMode="auto">
            <a:xfrm>
              <a:off x="4053"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 name="Oval 338"/>
            <p:cNvSpPr>
              <a:spLocks noChangeArrowheads="1"/>
            </p:cNvSpPr>
            <p:nvPr/>
          </p:nvSpPr>
          <p:spPr bwMode="auto">
            <a:xfrm>
              <a:off x="4893"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7" name="Oval 339"/>
            <p:cNvSpPr>
              <a:spLocks noChangeArrowheads="1"/>
            </p:cNvSpPr>
            <p:nvPr/>
          </p:nvSpPr>
          <p:spPr bwMode="auto">
            <a:xfrm>
              <a:off x="662"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08" name="Rectangle 340"/>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7170"/>
                                        </p:tgtEl>
                                        <p:attrNameLst>
                                          <p:attrName>style.visibility</p:attrName>
                                        </p:attrNameLst>
                                      </p:cBhvr>
                                      <p:to>
                                        <p:strVal val="hidden"/>
                                      </p:to>
                                    </p:set>
                                  </p:childTnLst>
                                </p:cTn>
                              </p:par>
                              <p:par>
                                <p:cTn id="7" presetID="1" presetClass="entr" presetSubtype="0" fill="hold" nodeType="withEffect">
                                  <p:stCondLst>
                                    <p:cond delay="200"/>
                                  </p:stCondLst>
                                  <p:childTnLst>
                                    <p:set>
                                      <p:cBhvr>
                                        <p:cTn id="8" dur="1" fill="hold">
                                          <p:stCondLst>
                                            <p:cond delay="0"/>
                                          </p:stCondLst>
                                        </p:cTn>
                                        <p:tgtEl>
                                          <p:spTgt spid="7339"/>
                                        </p:tgtEl>
                                        <p:attrNameLst>
                                          <p:attrName>style.visibility</p:attrName>
                                        </p:attrNameLst>
                                      </p:cBhvr>
                                      <p:to>
                                        <p:strVal val="visible"/>
                                      </p:to>
                                    </p:set>
                                  </p:childTnLst>
                                </p:cTn>
                              </p:par>
                            </p:childTnLst>
                          </p:cTn>
                        </p:par>
                        <p:par>
                          <p:cTn id="9" fill="hold" nodeType="afterGroup">
                            <p:stCondLst>
                              <p:cond delay="200"/>
                            </p:stCondLst>
                            <p:childTnLst>
                              <p:par>
                                <p:cTn id="10" presetID="1" presetClass="exit" presetSubtype="0" fill="hold" nodeType="afterEffect">
                                  <p:stCondLst>
                                    <p:cond delay="200"/>
                                  </p:stCondLst>
                                  <p:childTnLst>
                                    <p:set>
                                      <p:cBhvr>
                                        <p:cTn id="11" dur="1" fill="hold">
                                          <p:stCondLst>
                                            <p:cond delay="0"/>
                                          </p:stCondLst>
                                        </p:cTn>
                                        <p:tgtEl>
                                          <p:spTgt spid="7339"/>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7170"/>
                                        </p:tgtEl>
                                        <p:attrNameLst>
                                          <p:attrName>style.visibility</p:attrName>
                                        </p:attrNameLst>
                                      </p:cBhvr>
                                      <p:to>
                                        <p:strVal val="visible"/>
                                      </p:to>
                                    </p:set>
                                  </p:childTnLst>
                                </p:cTn>
                              </p:par>
                            </p:childTnLst>
                          </p:cTn>
                        </p:par>
                        <p:par>
                          <p:cTn id="14" fill="hold" nodeType="afterGroup">
                            <p:stCondLst>
                              <p:cond delay="400"/>
                            </p:stCondLst>
                            <p:childTnLst>
                              <p:par>
                                <p:cTn id="15" presetID="1" presetClass="exit" presetSubtype="0" fill="hold" nodeType="afterEffect">
                                  <p:stCondLst>
                                    <p:cond delay="200"/>
                                  </p:stCondLst>
                                  <p:childTnLst>
                                    <p:set>
                                      <p:cBhvr>
                                        <p:cTn id="16" dur="1" fill="hold">
                                          <p:stCondLst>
                                            <p:cond delay="0"/>
                                          </p:stCondLst>
                                        </p:cTn>
                                        <p:tgtEl>
                                          <p:spTgt spid="7170"/>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7339"/>
                                        </p:tgtEl>
                                        <p:attrNameLst>
                                          <p:attrName>style.visibility</p:attrName>
                                        </p:attrNameLst>
                                      </p:cBhvr>
                                      <p:to>
                                        <p:strVal val="visible"/>
                                      </p:to>
                                    </p:set>
                                  </p:childTnLst>
                                </p:cTn>
                              </p:par>
                            </p:childTnLst>
                          </p:cTn>
                        </p:par>
                        <p:par>
                          <p:cTn id="19" fill="hold" nodeType="afterGroup">
                            <p:stCondLst>
                              <p:cond delay="600"/>
                            </p:stCondLst>
                            <p:childTnLst>
                              <p:par>
                                <p:cTn id="20" presetID="1" presetClass="exit" presetSubtype="0" fill="hold" nodeType="afterEffect">
                                  <p:stCondLst>
                                    <p:cond delay="200"/>
                                  </p:stCondLst>
                                  <p:childTnLst>
                                    <p:set>
                                      <p:cBhvr>
                                        <p:cTn id="21" dur="1" fill="hold">
                                          <p:stCondLst>
                                            <p:cond delay="0"/>
                                          </p:stCondLst>
                                        </p:cTn>
                                        <p:tgtEl>
                                          <p:spTgt spid="7339"/>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7170"/>
                                        </p:tgtEl>
                                        <p:attrNameLst>
                                          <p:attrName>style.visibility</p:attrName>
                                        </p:attrNameLst>
                                      </p:cBhvr>
                                      <p:to>
                                        <p:strVal val="visible"/>
                                      </p:to>
                                    </p:set>
                                  </p:childTnLst>
                                </p:cTn>
                              </p:par>
                            </p:childTnLst>
                          </p:cTn>
                        </p:par>
                        <p:par>
                          <p:cTn id="24" fill="hold" nodeType="afterGroup">
                            <p:stCondLst>
                              <p:cond delay="800"/>
                            </p:stCondLst>
                            <p:childTnLst>
                              <p:par>
                                <p:cTn id="25" presetID="1" presetClass="exit" presetSubtype="0" fill="hold" nodeType="afterEffect">
                                  <p:stCondLst>
                                    <p:cond delay="200"/>
                                  </p:stCondLst>
                                  <p:childTnLst>
                                    <p:set>
                                      <p:cBhvr>
                                        <p:cTn id="26" dur="1" fill="hold">
                                          <p:stCondLst>
                                            <p:cond delay="0"/>
                                          </p:stCondLst>
                                        </p:cTn>
                                        <p:tgtEl>
                                          <p:spTgt spid="7170"/>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7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18435"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FF0000"/>
                </a:solidFill>
              </a:rPr>
              <a:t>physical contact</a:t>
            </a:r>
          </a:p>
          <a:p>
            <a:pPr>
              <a:buFontTx/>
              <a:buNone/>
            </a:pPr>
            <a:r>
              <a:rPr lang="en-US" altLang="en-US" sz="2000">
                <a:solidFill>
                  <a:srgbClr val="FF0000"/>
                </a:solidFill>
              </a:rPr>
              <a:t>	don’t touch the part you intend to shoot</a:t>
            </a:r>
          </a:p>
          <a:p>
            <a:pPr>
              <a:buFontTx/>
              <a:buNone/>
            </a:pPr>
            <a:r>
              <a:rPr lang="en-US" altLang="en-US"/>
              <a:t>osmotic shock</a:t>
            </a:r>
          </a:p>
          <a:p>
            <a:pPr>
              <a:buFontTx/>
              <a:buNone/>
            </a:pPr>
            <a:r>
              <a:rPr lang="en-US" altLang="en-US" sz="2000"/>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457200" y="20638"/>
            <a:ext cx="8229600" cy="1143000"/>
          </a:xfrm>
        </p:spPr>
        <p:txBody>
          <a:bodyPr/>
          <a:lstStyle/>
          <a:p>
            <a:r>
              <a:rPr lang="en-US" altLang="en-US">
                <a:solidFill>
                  <a:schemeClr val="tx1"/>
                </a:solidFill>
              </a:rPr>
              <a:t>Vicker’s hardness</a:t>
            </a:r>
          </a:p>
        </p:txBody>
      </p:sp>
      <p:pic>
        <p:nvPicPr>
          <p:cNvPr id="434179" name="Picture 3" descr="500px-Vickers-p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80963"/>
            <a:ext cx="4762500" cy="5495926"/>
          </a:xfrm>
          <a:prstGeom prst="rect">
            <a:avLst/>
          </a:prstGeom>
          <a:noFill/>
          <a:extLst>
            <a:ext uri="{909E8E84-426E-40DD-AFC4-6F175D3DCCD1}">
              <a14:hiddenFill xmlns:a14="http://schemas.microsoft.com/office/drawing/2010/main">
                <a:solidFill>
                  <a:srgbClr val="FFFFFF"/>
                </a:solidFill>
              </a14:hiddenFill>
            </a:ext>
          </a:extLst>
        </p:spPr>
      </p:pic>
      <p:pic>
        <p:nvPicPr>
          <p:cNvPr id="434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1214438"/>
            <a:ext cx="4287837"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4181" name="Text Box 5"/>
          <p:cNvSpPr txBox="1">
            <a:spLocks noChangeArrowheads="1"/>
          </p:cNvSpPr>
          <p:nvPr/>
        </p:nvSpPr>
        <p:spPr bwMode="auto">
          <a:xfrm>
            <a:off x="1633538" y="5783263"/>
            <a:ext cx="570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Tachibana </a:t>
            </a:r>
            <a:r>
              <a:rPr lang="en-US" altLang="en-US" i="1"/>
              <a:t>et al. </a:t>
            </a:r>
            <a:r>
              <a:rPr lang="en-US" altLang="en-US"/>
              <a:t>(1999) </a:t>
            </a:r>
            <a:r>
              <a:rPr lang="en-US" altLang="en-US" i="1"/>
              <a:t>J. Cryst. Growth</a:t>
            </a:r>
            <a:r>
              <a:rPr lang="en-US" altLang="en-US"/>
              <a:t> </a:t>
            </a:r>
            <a:r>
              <a:rPr lang="en-US" altLang="en-US" b="1"/>
              <a:t>198</a:t>
            </a:r>
            <a:r>
              <a:rPr lang="en-US" altLang="en-US"/>
              <a:t>, 661-664.</a:t>
            </a:r>
          </a:p>
          <a:p>
            <a:r>
              <a:rPr lang="en-US" altLang="en-US"/>
              <a:t>Koizumi </a:t>
            </a:r>
            <a:r>
              <a:rPr lang="en-US" altLang="en-US" i="1"/>
              <a:t>et al. </a:t>
            </a:r>
            <a:r>
              <a:rPr lang="en-US" altLang="en-US"/>
              <a:t>(2009) </a:t>
            </a:r>
            <a:r>
              <a:rPr lang="en-US" altLang="en-US" i="1"/>
              <a:t>Physical Review E</a:t>
            </a:r>
            <a:r>
              <a:rPr lang="en-US" altLang="en-US"/>
              <a:t> </a:t>
            </a:r>
            <a:r>
              <a:rPr lang="en-US" altLang="en-US" b="1"/>
              <a:t>79</a:t>
            </a:r>
            <a:r>
              <a:rPr lang="en-US" altLang="en-US"/>
              <a:t>, 61917.  </a:t>
            </a:r>
          </a:p>
        </p:txBody>
      </p:sp>
      <p:sp>
        <p:nvSpPr>
          <p:cNvPr id="434182" name="Rectangle 6"/>
          <p:cNvSpPr>
            <a:spLocks noChangeArrowheads="1"/>
          </p:cNvSpPr>
          <p:nvPr/>
        </p:nvSpPr>
        <p:spPr bwMode="auto">
          <a:xfrm>
            <a:off x="4398963" y="1246188"/>
            <a:ext cx="3101975" cy="3087687"/>
          </a:xfrm>
          <a:prstGeom prst="rect">
            <a:avLst/>
          </a:prstGeom>
          <a:gradFill rotWithShape="1">
            <a:gsLst>
              <a:gs pos="0">
                <a:srgbClr val="8CAD44"/>
              </a:gs>
              <a:gs pos="100000">
                <a:srgbClr val="BEC575"/>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34179"/>
                                        </p:tgtEl>
                                        <p:attrNameLst>
                                          <p:attrName>style.visibility</p:attrName>
                                        </p:attrNameLst>
                                      </p:cBhvr>
                                      <p:to>
                                        <p:strVal val="visible"/>
                                      </p:to>
                                    </p:set>
                                    <p:anim calcmode="lin" valueType="num">
                                      <p:cBhvr additive="base">
                                        <p:cTn id="7" dur="500" fill="hold"/>
                                        <p:tgtEl>
                                          <p:spTgt spid="434179"/>
                                        </p:tgtEl>
                                        <p:attrNameLst>
                                          <p:attrName>ppt_x</p:attrName>
                                        </p:attrNameLst>
                                      </p:cBhvr>
                                      <p:tavLst>
                                        <p:tav tm="0">
                                          <p:val>
                                            <p:strVal val="#ppt_x"/>
                                          </p:val>
                                        </p:tav>
                                        <p:tav tm="100000">
                                          <p:val>
                                            <p:strVal val="#ppt_x"/>
                                          </p:val>
                                        </p:tav>
                                      </p:tavLst>
                                    </p:anim>
                                    <p:anim calcmode="lin" valueType="num">
                                      <p:cBhvr additive="base">
                                        <p:cTn id="8" dur="500" fill="hold"/>
                                        <p:tgtEl>
                                          <p:spTgt spid="43417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xit" presetSubtype="0" fill="hold" grpId="0" nodeType="afterEffect">
                                  <p:stCondLst>
                                    <p:cond delay="0"/>
                                  </p:stCondLst>
                                  <p:childTnLst>
                                    <p:set>
                                      <p:cBhvr>
                                        <p:cTn id="11" dur="1" fill="hold">
                                          <p:stCondLst>
                                            <p:cond delay="0"/>
                                          </p:stCondLst>
                                        </p:cTn>
                                        <p:tgtEl>
                                          <p:spTgt spid="434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yclin-cr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1963"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p:txBody>
          <a:bodyPr/>
          <a:lstStyle/>
          <a:p>
            <a:pPr eaLnBrk="1" hangingPunct="1"/>
            <a:r>
              <a:rPr lang="en-US" altLang="en-US" smtClean="0"/>
              <a:t>platy crystals</a:t>
            </a:r>
          </a:p>
        </p:txBody>
      </p:sp>
    </p:spTree>
    <p:extLst>
      <p:ext uri="{BB962C8B-B14F-4D97-AF65-F5344CB8AC3E}">
        <p14:creationId xmlns:p14="http://schemas.microsoft.com/office/powerpoint/2010/main" val="227544695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522243"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84" name="Rectangle 4"/>
          <p:cNvSpPr>
            <a:spLocks noGrp="1" noChangeArrowheads="1"/>
          </p:cNvSpPr>
          <p:nvPr>
            <p:ph type="title"/>
          </p:nvPr>
        </p:nvSpPr>
        <p:spPr/>
        <p:txBody>
          <a:bodyPr/>
          <a:lstStyle/>
          <a:p>
            <a:pPr eaLnBrk="1" hangingPunct="1"/>
            <a:r>
              <a:rPr lang="en-US" altLang="en-US" smtClean="0"/>
              <a:t>platy crystals</a:t>
            </a:r>
          </a:p>
        </p:txBody>
      </p:sp>
      <p:sp>
        <p:nvSpPr>
          <p:cNvPr id="148485"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522246"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522247"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522248"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48489" name="Group 9"/>
          <p:cNvGrpSpPr>
            <a:grpSpLocks/>
          </p:cNvGrpSpPr>
          <p:nvPr/>
        </p:nvGrpSpPr>
        <p:grpSpPr bwMode="auto">
          <a:xfrm>
            <a:off x="-31750" y="3219450"/>
            <a:ext cx="4105275" cy="1277938"/>
            <a:chOff x="816" y="2123"/>
            <a:chExt cx="2586" cy="805"/>
          </a:xfrm>
        </p:grpSpPr>
        <p:sp>
          <p:nvSpPr>
            <p:cNvPr id="148490"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91"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92"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292363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2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3" grpId="0" animBg="1"/>
      <p:bldP spid="522246" grpId="0" animBg="1"/>
      <p:bldP spid="522247" grpId="0" animBg="1"/>
      <p:bldP spid="52224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title"/>
          </p:nvPr>
        </p:nvSpPr>
        <p:spPr>
          <a:xfrm>
            <a:off x="0" y="0"/>
            <a:ext cx="9144000" cy="1752600"/>
          </a:xfrm>
        </p:spPr>
        <p:txBody>
          <a:bodyPr/>
          <a:lstStyle/>
          <a:p>
            <a:pPr eaLnBrk="1" hangingPunct="1"/>
            <a:r>
              <a:rPr lang="en-US" altLang="en-US" sz="4000" dirty="0" smtClean="0"/>
              <a:t>How many crystals do you see?</a:t>
            </a:r>
          </a:p>
        </p:txBody>
      </p:sp>
      <p:sp>
        <p:nvSpPr>
          <p:cNvPr id="149507"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dirty="0">
              <a:solidFill>
                <a:srgbClr val="000000"/>
              </a:solidFill>
              <a:cs typeface="Arial" pitchFamily="34" charset="0"/>
            </a:endParaRPr>
          </a:p>
        </p:txBody>
      </p:sp>
      <p:sp>
        <p:nvSpPr>
          <p:cNvPr id="149508"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09"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0"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1"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2"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3"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4"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5"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6"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cs typeface="Arial" pitchFamily="34" charset="0"/>
              </a:rPr>
              <a:t>Shoot the </a:t>
            </a:r>
            <a:r>
              <a:rPr lang="en-US" altLang="en-US" sz="1800" b="1" dirty="0">
                <a:solidFill>
                  <a:srgbClr val="000000"/>
                </a:solidFill>
                <a:cs typeface="Arial" pitchFamily="34" charset="0"/>
              </a:rPr>
              <a:t>crystal</a:t>
            </a:r>
            <a:r>
              <a:rPr lang="en-US" altLang="en-US" sz="1800" dirty="0">
                <a:solidFill>
                  <a:srgbClr val="000000"/>
                </a:solidFill>
                <a:cs typeface="Arial" pitchFamily="34" charset="0"/>
              </a:rPr>
              <a:t> (singular)</a:t>
            </a:r>
          </a:p>
        </p:txBody>
      </p:sp>
    </p:spTree>
    <p:extLst>
      <p:ext uri="{BB962C8B-B14F-4D97-AF65-F5344CB8AC3E}">
        <p14:creationId xmlns:p14="http://schemas.microsoft.com/office/powerpoint/2010/main" val="25937851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2"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3" name="Title 1"/>
          <p:cNvSpPr>
            <a:spLocks noGrp="1"/>
          </p:cNvSpPr>
          <p:nvPr>
            <p:ph type="title"/>
          </p:nvPr>
        </p:nvSpPr>
        <p:spPr/>
        <p:txBody>
          <a:bodyPr/>
          <a:lstStyle/>
          <a:p>
            <a:pPr algn="l" eaLnBrk="1" hangingPunct="1"/>
            <a:r>
              <a:rPr lang="en-US" altLang="en-US" dirty="0" smtClean="0"/>
              <a:t>Get thee to a</a:t>
            </a:r>
            <a:br>
              <a:rPr lang="en-US" altLang="en-US" dirty="0" smtClean="0"/>
            </a:br>
            <a:r>
              <a:rPr lang="en-US" altLang="en-US" dirty="0" smtClean="0"/>
              <a:t> </a:t>
            </a:r>
            <a:r>
              <a:rPr lang="en-US" altLang="en-US" dirty="0" err="1" smtClean="0"/>
              <a:t>microbeam</a:t>
            </a:r>
            <a:r>
              <a:rPr lang="en-US" altLang="en-US" dirty="0" smtClean="0"/>
              <a:t>?</a:t>
            </a:r>
          </a:p>
        </p:txBody>
      </p:sp>
      <p:sp>
        <p:nvSpPr>
          <p:cNvPr id="163844"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Evans </a:t>
            </a:r>
            <a:r>
              <a:rPr lang="en-US" altLang="en-US" sz="1600" i="1">
                <a:solidFill>
                  <a:srgbClr val="000000"/>
                </a:solidFill>
              </a:rPr>
              <a:t>et al. </a:t>
            </a:r>
            <a:r>
              <a:rPr lang="en-US" altLang="en-US" sz="1600">
                <a:solidFill>
                  <a:srgbClr val="000000"/>
                </a:solidFill>
              </a:rPr>
              <a:t>(2011)."Macromolecular microcrystallography", </a:t>
            </a:r>
            <a:r>
              <a:rPr lang="en-US" altLang="en-US" sz="1600" i="1">
                <a:solidFill>
                  <a:srgbClr val="000000"/>
                </a:solidFill>
              </a:rPr>
              <a:t>Crystallography Reviews</a:t>
            </a:r>
            <a:r>
              <a:rPr lang="en-US" altLang="en-US" sz="1600">
                <a:solidFill>
                  <a:srgbClr val="000000"/>
                </a:solidFill>
              </a:rPr>
              <a:t> </a:t>
            </a:r>
            <a:r>
              <a:rPr lang="en-US" altLang="en-US" sz="1600" b="1">
                <a:solidFill>
                  <a:srgbClr val="000000"/>
                </a:solidFill>
              </a:rPr>
              <a:t>17</a:t>
            </a:r>
            <a:r>
              <a:rPr lang="en-US" altLang="en-US" sz="1600">
                <a:solidFill>
                  <a:srgbClr val="000000"/>
                </a:solidFill>
              </a:rPr>
              <a:t>, 105-142. </a:t>
            </a:r>
          </a:p>
        </p:txBody>
      </p:sp>
    </p:spTree>
    <p:extLst>
      <p:ext uri="{BB962C8B-B14F-4D97-AF65-F5344CB8AC3E}">
        <p14:creationId xmlns:p14="http://schemas.microsoft.com/office/powerpoint/2010/main" val="3489038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1"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2" name="Rectangle 4"/>
          <p:cNvSpPr>
            <a:spLocks noGrp="1" noChangeArrowheads="1"/>
          </p:cNvSpPr>
          <p:nvPr>
            <p:ph type="title"/>
          </p:nvPr>
        </p:nvSpPr>
        <p:spPr/>
        <p:txBody>
          <a:bodyPr/>
          <a:lstStyle/>
          <a:p>
            <a:pPr eaLnBrk="1" hangingPunct="1"/>
            <a:r>
              <a:rPr lang="en-US" altLang="en-US" smtClean="0"/>
              <a:t>platy crystals</a:t>
            </a:r>
          </a:p>
        </p:txBody>
      </p:sp>
      <p:sp>
        <p:nvSpPr>
          <p:cNvPr id="171013"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4"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5"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6"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1017" name="Group 9"/>
          <p:cNvGrpSpPr>
            <a:grpSpLocks/>
          </p:cNvGrpSpPr>
          <p:nvPr/>
        </p:nvGrpSpPr>
        <p:grpSpPr bwMode="auto">
          <a:xfrm>
            <a:off x="-31750" y="3219450"/>
            <a:ext cx="4105275" cy="1277938"/>
            <a:chOff x="816" y="2123"/>
            <a:chExt cx="2586" cy="805"/>
          </a:xfrm>
        </p:grpSpPr>
        <p:sp>
          <p:nvSpPr>
            <p:cNvPr id="171018"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9"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20"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92354939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Oval 2"/>
          <p:cNvSpPr>
            <a:spLocks noChangeArrowheads="1"/>
          </p:cNvSpPr>
          <p:nvPr/>
        </p:nvSpPr>
        <p:spPr bwMode="auto">
          <a:xfrm>
            <a:off x="5013325" y="1955800"/>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5" name="Oval 3"/>
          <p:cNvSpPr>
            <a:spLocks noChangeArrowheads="1"/>
          </p:cNvSpPr>
          <p:nvPr/>
        </p:nvSpPr>
        <p:spPr bwMode="auto">
          <a:xfrm>
            <a:off x="1227138" y="1979613"/>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6" name="Freeform 4"/>
          <p:cNvSpPr>
            <a:spLocks/>
          </p:cNvSpPr>
          <p:nvPr/>
        </p:nvSpPr>
        <p:spPr bwMode="auto">
          <a:xfrm>
            <a:off x="692150" y="2190750"/>
            <a:ext cx="3857625" cy="3152775"/>
          </a:xfrm>
          <a:custGeom>
            <a:avLst/>
            <a:gdLst>
              <a:gd name="T0" fmla="*/ 153730325 w 2430"/>
              <a:gd name="T1" fmla="*/ 2147483647 h 1986"/>
              <a:gd name="T2" fmla="*/ 1844754375 w 2430"/>
              <a:gd name="T3" fmla="*/ 2147483647 h 1986"/>
              <a:gd name="T4" fmla="*/ 2147483647 w 2430"/>
              <a:gd name="T5" fmla="*/ 2147483647 h 1986"/>
              <a:gd name="T6" fmla="*/ 2147483647 w 2430"/>
              <a:gd name="T7" fmla="*/ 2147483647 h 1986"/>
              <a:gd name="T8" fmla="*/ 2147483647 w 2430"/>
              <a:gd name="T9" fmla="*/ 2147483647 h 1986"/>
              <a:gd name="T10" fmla="*/ 2147483647 w 2430"/>
              <a:gd name="T11" fmla="*/ 2147483647 h 1986"/>
              <a:gd name="T12" fmla="*/ 2147483647 w 2430"/>
              <a:gd name="T13" fmla="*/ 2147483647 h 1986"/>
              <a:gd name="T14" fmla="*/ 2147483647 w 2430"/>
              <a:gd name="T15" fmla="*/ 1771670638 h 1986"/>
              <a:gd name="T16" fmla="*/ 2147483647 w 2430"/>
              <a:gd name="T17" fmla="*/ 677922825 h 1986"/>
              <a:gd name="T18" fmla="*/ 2147483647 w 2430"/>
              <a:gd name="T19" fmla="*/ 161290000 h 1986"/>
              <a:gd name="T20" fmla="*/ 2147483647 w 2430"/>
              <a:gd name="T21" fmla="*/ 80645000 h 1986"/>
              <a:gd name="T22" fmla="*/ 2147483647 w 2430"/>
              <a:gd name="T23" fmla="*/ 637600325 h 1986"/>
              <a:gd name="T24" fmla="*/ 1784270625 w 2430"/>
              <a:gd name="T25" fmla="*/ 1512093750 h 1986"/>
              <a:gd name="T26" fmla="*/ 272176875 w 2430"/>
              <a:gd name="T27" fmla="*/ 2147483647 h 1986"/>
              <a:gd name="T28" fmla="*/ 153730325 w 2430"/>
              <a:gd name="T29" fmla="*/ 2147483647 h 1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30" h="1986">
                <a:moveTo>
                  <a:pt x="61" y="979"/>
                </a:moveTo>
                <a:cubicBezTo>
                  <a:pt x="28" y="1050"/>
                  <a:pt x="574" y="1242"/>
                  <a:pt x="732" y="1366"/>
                </a:cubicBezTo>
                <a:cubicBezTo>
                  <a:pt x="890" y="1490"/>
                  <a:pt x="915" y="1630"/>
                  <a:pt x="1008" y="1721"/>
                </a:cubicBezTo>
                <a:cubicBezTo>
                  <a:pt x="1101" y="1812"/>
                  <a:pt x="1171" y="1868"/>
                  <a:pt x="1292" y="1910"/>
                </a:cubicBezTo>
                <a:cubicBezTo>
                  <a:pt x="1413" y="1952"/>
                  <a:pt x="1593" y="1986"/>
                  <a:pt x="1734" y="1973"/>
                </a:cubicBezTo>
                <a:cubicBezTo>
                  <a:pt x="1875" y="1960"/>
                  <a:pt x="2027" y="1935"/>
                  <a:pt x="2136" y="1831"/>
                </a:cubicBezTo>
                <a:cubicBezTo>
                  <a:pt x="2245" y="1727"/>
                  <a:pt x="2348" y="1538"/>
                  <a:pt x="2389" y="1350"/>
                </a:cubicBezTo>
                <a:cubicBezTo>
                  <a:pt x="2430" y="1162"/>
                  <a:pt x="2407" y="883"/>
                  <a:pt x="2381" y="703"/>
                </a:cubicBezTo>
                <a:cubicBezTo>
                  <a:pt x="2355" y="523"/>
                  <a:pt x="2309" y="375"/>
                  <a:pt x="2231" y="269"/>
                </a:cubicBezTo>
                <a:cubicBezTo>
                  <a:pt x="2153" y="163"/>
                  <a:pt x="2066" y="103"/>
                  <a:pt x="1915" y="64"/>
                </a:cubicBezTo>
                <a:cubicBezTo>
                  <a:pt x="1764" y="25"/>
                  <a:pt x="1483" y="0"/>
                  <a:pt x="1324" y="32"/>
                </a:cubicBezTo>
                <a:cubicBezTo>
                  <a:pt x="1165" y="64"/>
                  <a:pt x="1064" y="158"/>
                  <a:pt x="961" y="253"/>
                </a:cubicBezTo>
                <a:cubicBezTo>
                  <a:pt x="858" y="348"/>
                  <a:pt x="850" y="484"/>
                  <a:pt x="708" y="600"/>
                </a:cubicBezTo>
                <a:cubicBezTo>
                  <a:pt x="566" y="716"/>
                  <a:pt x="216" y="885"/>
                  <a:pt x="108" y="948"/>
                </a:cubicBezTo>
                <a:cubicBezTo>
                  <a:pt x="0" y="1011"/>
                  <a:pt x="71" y="973"/>
                  <a:pt x="61" y="97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7" name="Freeform 5"/>
          <p:cNvSpPr>
            <a:spLocks/>
          </p:cNvSpPr>
          <p:nvPr/>
        </p:nvSpPr>
        <p:spPr bwMode="auto">
          <a:xfrm>
            <a:off x="5502275" y="2290763"/>
            <a:ext cx="1957388" cy="2919412"/>
          </a:xfrm>
          <a:custGeom>
            <a:avLst/>
            <a:gdLst>
              <a:gd name="T0" fmla="*/ 73085344 w 1233"/>
              <a:gd name="T1" fmla="*/ 1454129113 h 1839"/>
              <a:gd name="T2" fmla="*/ 650200479 w 1233"/>
              <a:gd name="T3" fmla="*/ 279736502 h 1839"/>
              <a:gd name="T4" fmla="*/ 1882557993 w 1233"/>
              <a:gd name="T5" fmla="*/ 22680609 h 1839"/>
              <a:gd name="T6" fmla="*/ 2147483647 w 1233"/>
              <a:gd name="T7" fmla="*/ 420865228 h 1839"/>
              <a:gd name="T8" fmla="*/ 2147483647 w 1233"/>
              <a:gd name="T9" fmla="*/ 1454129113 h 1839"/>
              <a:gd name="T10" fmla="*/ 2147483647 w 1233"/>
              <a:gd name="T11" fmla="*/ 2147483647 h 1839"/>
              <a:gd name="T12" fmla="*/ 2147483647 w 1233"/>
              <a:gd name="T13" fmla="*/ 2147483647 h 1839"/>
              <a:gd name="T14" fmla="*/ 1287800966 w 1233"/>
              <a:gd name="T15" fmla="*/ 2147483647 h 1839"/>
              <a:gd name="T16" fmla="*/ 214214130 w 1233"/>
              <a:gd name="T17" fmla="*/ 2147483647 h 1839"/>
              <a:gd name="T18" fmla="*/ 73085344 w 1233"/>
              <a:gd name="T19" fmla="*/ 1454129113 h 1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3" h="1839">
                <a:moveTo>
                  <a:pt x="29" y="577"/>
                </a:moveTo>
                <a:cubicBezTo>
                  <a:pt x="58" y="360"/>
                  <a:pt x="138" y="206"/>
                  <a:pt x="258" y="111"/>
                </a:cubicBezTo>
                <a:cubicBezTo>
                  <a:pt x="378" y="16"/>
                  <a:pt x="623" y="0"/>
                  <a:pt x="747" y="9"/>
                </a:cubicBezTo>
                <a:cubicBezTo>
                  <a:pt x="871" y="18"/>
                  <a:pt x="922" y="72"/>
                  <a:pt x="1000" y="167"/>
                </a:cubicBezTo>
                <a:cubicBezTo>
                  <a:pt x="1078" y="262"/>
                  <a:pt x="1193" y="377"/>
                  <a:pt x="1213" y="577"/>
                </a:cubicBezTo>
                <a:cubicBezTo>
                  <a:pt x="1233" y="777"/>
                  <a:pt x="1177" y="1171"/>
                  <a:pt x="1118" y="1366"/>
                </a:cubicBezTo>
                <a:cubicBezTo>
                  <a:pt x="1059" y="1561"/>
                  <a:pt x="959" y="1675"/>
                  <a:pt x="858" y="1745"/>
                </a:cubicBezTo>
                <a:cubicBezTo>
                  <a:pt x="757" y="1815"/>
                  <a:pt x="640" y="1839"/>
                  <a:pt x="511" y="1784"/>
                </a:cubicBezTo>
                <a:cubicBezTo>
                  <a:pt x="382" y="1729"/>
                  <a:pt x="165" y="1614"/>
                  <a:pt x="85" y="1413"/>
                </a:cubicBezTo>
                <a:cubicBezTo>
                  <a:pt x="5" y="1212"/>
                  <a:pt x="0" y="794"/>
                  <a:pt x="29" y="57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8" name="Rectangle 6"/>
          <p:cNvSpPr>
            <a:spLocks noGrp="1" noChangeArrowheads="1"/>
          </p:cNvSpPr>
          <p:nvPr>
            <p:ph type="title"/>
          </p:nvPr>
        </p:nvSpPr>
        <p:spPr/>
        <p:txBody>
          <a:bodyPr/>
          <a:lstStyle/>
          <a:p>
            <a:pPr eaLnBrk="1" hangingPunct="1"/>
            <a:r>
              <a:rPr lang="en-US" altLang="en-US" smtClean="0"/>
              <a:t>platy crystals</a:t>
            </a:r>
          </a:p>
        </p:txBody>
      </p:sp>
      <p:sp>
        <p:nvSpPr>
          <p:cNvPr id="172039" name="Rectangle 7"/>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0" name="Freeform 8"/>
          <p:cNvSpPr>
            <a:spLocks/>
          </p:cNvSpPr>
          <p:nvPr/>
        </p:nvSpPr>
        <p:spPr bwMode="auto">
          <a:xfrm>
            <a:off x="6450013" y="2481263"/>
            <a:ext cx="36512" cy="2605087"/>
          </a:xfrm>
          <a:custGeom>
            <a:avLst/>
            <a:gdLst>
              <a:gd name="T0" fmla="*/ 0 w 23"/>
              <a:gd name="T1" fmla="*/ 0 h 1641"/>
              <a:gd name="T2" fmla="*/ 57962006 w 23"/>
              <a:gd name="T3" fmla="*/ 2147483647 h 1641"/>
              <a:gd name="T4" fmla="*/ 0 60000 65536"/>
              <a:gd name="T5" fmla="*/ 0 60000 65536"/>
            </a:gdLst>
            <a:ahLst/>
            <a:cxnLst>
              <a:cxn ang="T4">
                <a:pos x="T0" y="T1"/>
              </a:cxn>
              <a:cxn ang="T5">
                <a:pos x="T2" y="T3"/>
              </a:cxn>
            </a:cxnLst>
            <a:rect l="0" t="0" r="r" b="b"/>
            <a:pathLst>
              <a:path w="23" h="1641">
                <a:moveTo>
                  <a:pt x="0" y="0"/>
                </a:moveTo>
                <a:cubicBezTo>
                  <a:pt x="4" y="273"/>
                  <a:pt x="19" y="1368"/>
                  <a:pt x="23"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1" name="Oval 9"/>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2" name="Oval 10"/>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2043" name="Group 11"/>
          <p:cNvGrpSpPr>
            <a:grpSpLocks/>
          </p:cNvGrpSpPr>
          <p:nvPr/>
        </p:nvGrpSpPr>
        <p:grpSpPr bwMode="auto">
          <a:xfrm>
            <a:off x="-31750" y="3219450"/>
            <a:ext cx="4105275" cy="1277938"/>
            <a:chOff x="816" y="2123"/>
            <a:chExt cx="2586" cy="805"/>
          </a:xfrm>
        </p:grpSpPr>
        <p:sp>
          <p:nvSpPr>
            <p:cNvPr id="172044" name="Freeform 12"/>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5" name="Freeform 13"/>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6" name="Freeform 14"/>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46680138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a:solidFill>
                  <a:srgbClr val="000000"/>
                </a:solidFill>
                <a:cs typeface="Arial" pitchFamily="34" charset="0"/>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eaLnBrk="1" hangingPunct="1">
              <a:spcBef>
                <a:spcPct val="50000"/>
              </a:spcBef>
              <a:buFontTx/>
              <a:buNone/>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eaLnBrk="1" hangingPunct="1">
              <a:spcBef>
                <a:spcPct val="50000"/>
              </a:spcBef>
              <a:buFontTx/>
              <a:buNone/>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eaLnBrk="1" hangingPunct="1">
              <a:spcBef>
                <a:spcPct val="50000"/>
              </a:spcBef>
              <a:buFontTx/>
              <a:buNone/>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sp>
        <p:nvSpPr>
          <p:cNvPr id="173059" name="Rectangle 2"/>
          <p:cNvSpPr>
            <a:spLocks noGrp="1" noChangeArrowheads="1"/>
          </p:cNvSpPr>
          <p:nvPr>
            <p:ph type="title"/>
          </p:nvPr>
        </p:nvSpPr>
        <p:spPr/>
        <p:txBody>
          <a:bodyPr/>
          <a:lstStyle/>
          <a:p>
            <a:pPr eaLnBrk="1" hangingPunct="1"/>
            <a:r>
              <a:rPr lang="en-US" altLang="en-US" smtClean="0"/>
              <a:t>X-ray scattering “rules”:</a:t>
            </a:r>
          </a:p>
        </p:txBody>
      </p:sp>
      <p:grpSp>
        <p:nvGrpSpPr>
          <p:cNvPr id="173060" name="Group 12"/>
          <p:cNvGrpSpPr>
            <a:grpSpLocks/>
          </p:cNvGrpSpPr>
          <p:nvPr/>
        </p:nvGrpSpPr>
        <p:grpSpPr bwMode="auto">
          <a:xfrm rot="5400000">
            <a:off x="592137" y="4033838"/>
            <a:ext cx="2238375" cy="501650"/>
            <a:chOff x="1288" y="3758"/>
            <a:chExt cx="1410" cy="316"/>
          </a:xfrm>
        </p:grpSpPr>
        <p:sp>
          <p:nvSpPr>
            <p:cNvPr id="17307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7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8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173061" name="Group 2"/>
          <p:cNvGrpSpPr>
            <a:grpSpLocks/>
          </p:cNvGrpSpPr>
          <p:nvPr/>
        </p:nvGrpSpPr>
        <p:grpSpPr bwMode="auto">
          <a:xfrm>
            <a:off x="2090738" y="2965450"/>
            <a:ext cx="1809750" cy="2449513"/>
            <a:chOff x="2090550" y="2964790"/>
            <a:chExt cx="1810415" cy="2449974"/>
          </a:xfrm>
        </p:grpSpPr>
        <p:sp>
          <p:nvSpPr>
            <p:cNvPr id="17306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cs typeface="Arial" pitchFamily="34" charset="0"/>
              </a:endParaRPr>
            </a:p>
          </p:txBody>
        </p:sp>
        <p:grpSp>
          <p:nvGrpSpPr>
            <p:cNvPr id="173070" name="Group 12"/>
            <p:cNvGrpSpPr>
              <a:grpSpLocks/>
            </p:cNvGrpSpPr>
            <p:nvPr/>
          </p:nvGrpSpPr>
          <p:grpSpPr bwMode="auto">
            <a:xfrm rot="5400000">
              <a:off x="1762102" y="4044752"/>
              <a:ext cx="2238375" cy="501650"/>
              <a:chOff x="1288" y="3758"/>
              <a:chExt cx="1410" cy="316"/>
            </a:xfrm>
          </p:grpSpPr>
          <p:sp>
            <p:nvSpPr>
              <p:cNvPr id="17307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7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173062" name="Group 1"/>
          <p:cNvGrpSpPr>
            <a:grpSpLocks/>
          </p:cNvGrpSpPr>
          <p:nvPr/>
        </p:nvGrpSpPr>
        <p:grpSpPr bwMode="auto">
          <a:xfrm>
            <a:off x="641350" y="3429000"/>
            <a:ext cx="373063" cy="1449388"/>
            <a:chOff x="640737" y="3429162"/>
            <a:chExt cx="373063" cy="1449256"/>
          </a:xfrm>
        </p:grpSpPr>
        <p:sp>
          <p:nvSpPr>
            <p:cNvPr id="17306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6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6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1750648609"/>
      </p:ext>
    </p:extLst>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US" altLang="en-US" smtClean="0"/>
              <a:t>MiTeGen MicroMesh grids</a:t>
            </a:r>
          </a:p>
        </p:txBody>
      </p:sp>
      <p:pic>
        <p:nvPicPr>
          <p:cNvPr id="188419" name="Picture 3"/>
          <p:cNvPicPr>
            <a:picLocks noChangeAspect="1" noChangeArrowheads="1"/>
          </p:cNvPicPr>
          <p:nvPr/>
        </p:nvPicPr>
        <p:blipFill>
          <a:blip r:embed="rId2">
            <a:extLst>
              <a:ext uri="{28A0092B-C50C-407E-A947-70E740481C1C}">
                <a14:useLocalDpi xmlns:a14="http://schemas.microsoft.com/office/drawing/2010/main" val="0"/>
              </a:ext>
            </a:extLst>
          </a:blip>
          <a:srcRect r="1416"/>
          <a:stretch>
            <a:fillRect/>
          </a:stretch>
        </p:blipFill>
        <p:spPr bwMode="auto">
          <a:xfrm>
            <a:off x="365125" y="1665288"/>
            <a:ext cx="8181975"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20" name="Text Box 4"/>
          <p:cNvSpPr txBox="1">
            <a:spLocks noChangeArrowheads="1"/>
          </p:cNvSpPr>
          <p:nvPr/>
        </p:nvSpPr>
        <p:spPr bwMode="auto">
          <a:xfrm>
            <a:off x="247650" y="6115050"/>
            <a:ext cx="8512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000000"/>
                </a:solidFill>
                <a:latin typeface="Courier New" pitchFamily="49" charset="0"/>
              </a:rPr>
              <a:t>http://www.mitegen.com/products/micromeshes/micromeshes.shtml</a:t>
            </a:r>
          </a:p>
        </p:txBody>
      </p:sp>
    </p:spTree>
    <p:extLst>
      <p:ext uri="{BB962C8B-B14F-4D97-AF65-F5344CB8AC3E}">
        <p14:creationId xmlns:p14="http://schemas.microsoft.com/office/powerpoint/2010/main" val="361759258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343043" name="Group 3"/>
          <p:cNvGrpSpPr>
            <a:grpSpLocks/>
          </p:cNvGrpSpPr>
          <p:nvPr/>
        </p:nvGrpSpPr>
        <p:grpSpPr bwMode="auto">
          <a:xfrm>
            <a:off x="1063625" y="1882775"/>
            <a:ext cx="7016750" cy="4211638"/>
            <a:chOff x="670" y="1186"/>
            <a:chExt cx="4420" cy="2653"/>
          </a:xfrm>
        </p:grpSpPr>
        <p:sp>
          <p:nvSpPr>
            <p:cNvPr id="343044"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5"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6"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7"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8"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9"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0"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1"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2"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3"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4"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5"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6"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7"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8"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9"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0"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1"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2"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3"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4"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5"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6"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7"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068" name="Group 28"/>
            <p:cNvGrpSpPr>
              <a:grpSpLocks noChangeAspect="1"/>
            </p:cNvGrpSpPr>
            <p:nvPr/>
          </p:nvGrpSpPr>
          <p:grpSpPr bwMode="auto">
            <a:xfrm>
              <a:off x="1244" y="1531"/>
              <a:ext cx="3271" cy="1963"/>
              <a:chOff x="674" y="1199"/>
              <a:chExt cx="4420" cy="2653"/>
            </a:xfrm>
          </p:grpSpPr>
          <p:sp>
            <p:nvSpPr>
              <p:cNvPr id="34306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093" name="Group 53"/>
            <p:cNvGrpSpPr>
              <a:grpSpLocks noChangeAspect="1"/>
            </p:cNvGrpSpPr>
            <p:nvPr/>
          </p:nvGrpSpPr>
          <p:grpSpPr bwMode="auto">
            <a:xfrm>
              <a:off x="1158" y="1479"/>
              <a:ext cx="3443" cy="2066"/>
              <a:chOff x="674" y="1199"/>
              <a:chExt cx="4420" cy="2653"/>
            </a:xfrm>
          </p:grpSpPr>
          <p:sp>
            <p:nvSpPr>
              <p:cNvPr id="343094"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5"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6"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7"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8"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9"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0"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1"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2"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3"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4"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5"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6"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7"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8"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9"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0"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1"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2"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3"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4"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5"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6"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7"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18" name="Group 78"/>
            <p:cNvGrpSpPr>
              <a:grpSpLocks noChangeAspect="1"/>
            </p:cNvGrpSpPr>
            <p:nvPr/>
          </p:nvGrpSpPr>
          <p:grpSpPr bwMode="auto">
            <a:xfrm>
              <a:off x="1049" y="1413"/>
              <a:ext cx="3662" cy="2198"/>
              <a:chOff x="674" y="1199"/>
              <a:chExt cx="4420" cy="2653"/>
            </a:xfrm>
          </p:grpSpPr>
          <p:sp>
            <p:nvSpPr>
              <p:cNvPr id="343119"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0"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1"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2"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3"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4"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5"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6"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7"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8"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9"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0"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1"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2"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3"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4"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5"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6"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7"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8"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9"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0"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1"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2"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43" name="Group 103"/>
            <p:cNvGrpSpPr>
              <a:grpSpLocks noChangeAspect="1"/>
            </p:cNvGrpSpPr>
            <p:nvPr/>
          </p:nvGrpSpPr>
          <p:grpSpPr bwMode="auto">
            <a:xfrm>
              <a:off x="933" y="1344"/>
              <a:ext cx="3893" cy="2337"/>
              <a:chOff x="674" y="1199"/>
              <a:chExt cx="4420" cy="2653"/>
            </a:xfrm>
          </p:grpSpPr>
          <p:sp>
            <p:nvSpPr>
              <p:cNvPr id="343144"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5"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6"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7"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8"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9"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0"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1"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2"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3"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4"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5"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6"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7"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8"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59"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0"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1"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2"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3"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4"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5"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6"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67"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68" name="Group 128"/>
            <p:cNvGrpSpPr>
              <a:grpSpLocks noChangeAspect="1"/>
            </p:cNvGrpSpPr>
            <p:nvPr/>
          </p:nvGrpSpPr>
          <p:grpSpPr bwMode="auto">
            <a:xfrm>
              <a:off x="804" y="1266"/>
              <a:ext cx="4152" cy="2492"/>
              <a:chOff x="674" y="1199"/>
              <a:chExt cx="4420" cy="2653"/>
            </a:xfrm>
          </p:grpSpPr>
          <p:sp>
            <p:nvSpPr>
              <p:cNvPr id="343169"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0"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1"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2"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3"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4"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5"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6"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7"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8"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79"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0"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1"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2"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3"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4"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5"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6"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7"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8"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9"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0"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1"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2"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93" name="Group 153"/>
            <p:cNvGrpSpPr>
              <a:grpSpLocks/>
            </p:cNvGrpSpPr>
            <p:nvPr/>
          </p:nvGrpSpPr>
          <p:grpSpPr bwMode="auto">
            <a:xfrm>
              <a:off x="670" y="1186"/>
              <a:ext cx="4420" cy="2653"/>
              <a:chOff x="674" y="1199"/>
              <a:chExt cx="4420" cy="2653"/>
            </a:xfrm>
          </p:grpSpPr>
          <p:sp>
            <p:nvSpPr>
              <p:cNvPr id="343194"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5"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6"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7"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8"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9"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0"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1"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2"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3"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4"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5"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6"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7"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8"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9"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0"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1"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2"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3"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4"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5"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6"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7"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3218" name="Group 178"/>
          <p:cNvGrpSpPr>
            <a:grpSpLocks noChangeAspect="1"/>
          </p:cNvGrpSpPr>
          <p:nvPr/>
        </p:nvGrpSpPr>
        <p:grpSpPr bwMode="auto">
          <a:xfrm>
            <a:off x="500063" y="1882775"/>
            <a:ext cx="3500437" cy="2100263"/>
            <a:chOff x="670" y="1186"/>
            <a:chExt cx="4420" cy="2653"/>
          </a:xfrm>
        </p:grpSpPr>
        <p:sp>
          <p:nvSpPr>
            <p:cNvPr id="343219" name="Oval 179"/>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0" name="Oval 180"/>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1" name="Oval 181"/>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2" name="Oval 182"/>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3" name="Oval 183"/>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4" name="Oval 184"/>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5" name="Oval 185"/>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6" name="Oval 186"/>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7" name="Oval 187"/>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8" name="Oval 188"/>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9" name="Oval 189"/>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0" name="Oval 190"/>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1" name="Oval 191"/>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2" name="Oval 192"/>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3" name="Oval 193"/>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4" name="Oval 194"/>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5" name="Oval 195"/>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6" name="Oval 196"/>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7" name="Oval 197"/>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8" name="Oval 198"/>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9" name="Oval 199"/>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0" name="Oval 200"/>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1" name="Oval 201"/>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2" name="Oval 202"/>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243" name="Group 203"/>
            <p:cNvGrpSpPr>
              <a:grpSpLocks noChangeAspect="1"/>
            </p:cNvGrpSpPr>
            <p:nvPr/>
          </p:nvGrpSpPr>
          <p:grpSpPr bwMode="auto">
            <a:xfrm>
              <a:off x="1244" y="1531"/>
              <a:ext cx="3271" cy="1963"/>
              <a:chOff x="674" y="1199"/>
              <a:chExt cx="4420" cy="2653"/>
            </a:xfrm>
          </p:grpSpPr>
          <p:sp>
            <p:nvSpPr>
              <p:cNvPr id="343244" name="Oval 2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5" name="Oval 2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6" name="Oval 2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7" name="Oval 2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8" name="Oval 2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9" name="Oval 2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0" name="Oval 2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1" name="Oval 2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2" name="Oval 2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3" name="Oval 2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4" name="Oval 2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5" name="Oval 2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6" name="Oval 2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7" name="Oval 2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8" name="Oval 2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59" name="Oval 2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0" name="Oval 2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1" name="Oval 2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2" name="Oval 2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3" name="Oval 2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4" name="Oval 2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5" name="Oval 2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6" name="Oval 2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67" name="Oval 2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68" name="Group 228"/>
            <p:cNvGrpSpPr>
              <a:grpSpLocks noChangeAspect="1"/>
            </p:cNvGrpSpPr>
            <p:nvPr/>
          </p:nvGrpSpPr>
          <p:grpSpPr bwMode="auto">
            <a:xfrm>
              <a:off x="1158" y="1479"/>
              <a:ext cx="3443" cy="2066"/>
              <a:chOff x="674" y="1199"/>
              <a:chExt cx="4420" cy="2653"/>
            </a:xfrm>
          </p:grpSpPr>
          <p:sp>
            <p:nvSpPr>
              <p:cNvPr id="343269" name="Oval 2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0" name="Oval 2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1" name="Oval 2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2" name="Oval 2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3" name="Oval 2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4" name="Oval 2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5" name="Oval 2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6" name="Oval 2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7" name="Oval 2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8" name="Oval 2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79" name="Oval 2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0" name="Oval 2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1" name="Oval 2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2" name="Oval 2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3" name="Oval 2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4" name="Oval 2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5" name="Oval 2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6" name="Oval 2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7" name="Oval 2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8" name="Oval 2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89" name="Oval 2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0" name="Oval 2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1" name="Oval 2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2" name="Oval 2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93" name="Group 253"/>
            <p:cNvGrpSpPr>
              <a:grpSpLocks noChangeAspect="1"/>
            </p:cNvGrpSpPr>
            <p:nvPr/>
          </p:nvGrpSpPr>
          <p:grpSpPr bwMode="auto">
            <a:xfrm>
              <a:off x="1049" y="1413"/>
              <a:ext cx="3662" cy="2198"/>
              <a:chOff x="674" y="1199"/>
              <a:chExt cx="4420" cy="2653"/>
            </a:xfrm>
          </p:grpSpPr>
          <p:sp>
            <p:nvSpPr>
              <p:cNvPr id="343294" name="Oval 2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5" name="Oval 2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6" name="Oval 2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7" name="Oval 2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8" name="Oval 2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99" name="Oval 2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0" name="Oval 2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1" name="Oval 2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2" name="Oval 2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3" name="Oval 2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4" name="Oval 2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5" name="Oval 2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6" name="Oval 2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7" name="Oval 2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8" name="Oval 2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9" name="Oval 2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0" name="Oval 2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1" name="Oval 2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2" name="Oval 2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3" name="Oval 2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4" name="Oval 2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5" name="Oval 2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6" name="Oval 2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7" name="Oval 2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18" name="Group 278"/>
            <p:cNvGrpSpPr>
              <a:grpSpLocks noChangeAspect="1"/>
            </p:cNvGrpSpPr>
            <p:nvPr/>
          </p:nvGrpSpPr>
          <p:grpSpPr bwMode="auto">
            <a:xfrm>
              <a:off x="933" y="1344"/>
              <a:ext cx="3893" cy="2337"/>
              <a:chOff x="674" y="1199"/>
              <a:chExt cx="4420" cy="2653"/>
            </a:xfrm>
          </p:grpSpPr>
          <p:sp>
            <p:nvSpPr>
              <p:cNvPr id="343319" name="Oval 2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0" name="Oval 2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1" name="Oval 2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2" name="Oval 2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3" name="Oval 2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4" name="Oval 2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5" name="Oval 2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6" name="Oval 2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7" name="Oval 2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8" name="Oval 2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29" name="Oval 2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0" name="Oval 2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1" name="Oval 2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2" name="Oval 2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3" name="Oval 2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4" name="Oval 2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5" name="Oval 2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6" name="Oval 2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7" name="Oval 2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8" name="Oval 2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39" name="Oval 2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0" name="Oval 3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1" name="Oval 3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2" name="Oval 3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43" name="Group 303"/>
            <p:cNvGrpSpPr>
              <a:grpSpLocks noChangeAspect="1"/>
            </p:cNvGrpSpPr>
            <p:nvPr/>
          </p:nvGrpSpPr>
          <p:grpSpPr bwMode="auto">
            <a:xfrm>
              <a:off x="804" y="1266"/>
              <a:ext cx="4152" cy="2492"/>
              <a:chOff x="674" y="1199"/>
              <a:chExt cx="4420" cy="2653"/>
            </a:xfrm>
          </p:grpSpPr>
          <p:sp>
            <p:nvSpPr>
              <p:cNvPr id="343344" name="Oval 3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5" name="Oval 3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6" name="Oval 3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7" name="Oval 3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8" name="Oval 3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9" name="Oval 3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0" name="Oval 3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1" name="Oval 3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2" name="Oval 3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3" name="Oval 3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4" name="Oval 3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5" name="Oval 3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6" name="Oval 3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7" name="Oval 3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8" name="Oval 3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9" name="Oval 3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0" name="Oval 3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1" name="Oval 3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2" name="Oval 3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3" name="Oval 3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4" name="Oval 3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5" name="Oval 3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6" name="Oval 3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7" name="Oval 3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368" name="Group 328"/>
            <p:cNvGrpSpPr>
              <a:grpSpLocks noChangeAspect="1"/>
            </p:cNvGrpSpPr>
            <p:nvPr/>
          </p:nvGrpSpPr>
          <p:grpSpPr bwMode="auto">
            <a:xfrm>
              <a:off x="670" y="1186"/>
              <a:ext cx="4420" cy="2653"/>
              <a:chOff x="674" y="1199"/>
              <a:chExt cx="4420" cy="2653"/>
            </a:xfrm>
          </p:grpSpPr>
          <p:sp>
            <p:nvSpPr>
              <p:cNvPr id="343369" name="Oval 3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0" name="Oval 3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1" name="Oval 3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2" name="Oval 3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3" name="Oval 3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4" name="Oval 3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5" name="Oval 3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6" name="Oval 3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7" name="Oval 3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8" name="Oval 3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9" name="Oval 3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0" name="Oval 3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1" name="Oval 3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2" name="Oval 3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3" name="Oval 3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4" name="Oval 3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5" name="Oval 3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6" name="Oval 3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7" name="Oval 3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8" name="Oval 3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9" name="Oval 3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0" name="Oval 3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1" name="Oval 3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2" name="Oval 3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 -3.57077E-6 L -0.25 -0.15078 " pathEditMode="relative" rAng="0" ptsTypes="AA">
                                      <p:cBhvr>
                                        <p:cTn id="6" dur="1000" fill="hold"/>
                                        <p:tgtEl>
                                          <p:spTgt spid="343043"/>
                                        </p:tgtEl>
                                        <p:attrNameLst>
                                          <p:attrName>ppt_x</p:attrName>
                                          <p:attrName>ppt_y</p:attrName>
                                        </p:attrNameLst>
                                      </p:cBhvr>
                                      <p:rCtr x="-12500" y="-7539"/>
                                    </p:animMotion>
                                  </p:childTnLst>
                                </p:cTn>
                              </p:par>
                              <p:par>
                                <p:cTn id="7" presetID="6" presetClass="emph" presetSubtype="0" fill="hold" nodeType="withEffect">
                                  <p:stCondLst>
                                    <p:cond delay="0"/>
                                  </p:stCondLst>
                                  <p:childTnLst>
                                    <p:animScale>
                                      <p:cBhvr>
                                        <p:cTn id="8" dur="1000" fill="hold"/>
                                        <p:tgtEl>
                                          <p:spTgt spid="343043"/>
                                        </p:tgtEl>
                                      </p:cBhvr>
                                      <p:by x="50000" y="50000"/>
                                    </p:animScale>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343043"/>
                                        </p:tgtEl>
                                        <p:attrNameLst>
                                          <p:attrName>style.visibility</p:attrName>
                                        </p:attrNameLst>
                                      </p:cBhvr>
                                      <p:to>
                                        <p:strVal val="hidden"/>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34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000" b="51295"/>
          <a:stretch>
            <a:fillRect/>
          </a:stretch>
        </p:blipFill>
        <p:spPr bwMode="auto">
          <a:xfrm>
            <a:off x="330200" y="2546350"/>
            <a:ext cx="3876675"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3" name="Rectangle 3"/>
          <p:cNvSpPr>
            <a:spLocks noGrp="1" noChangeArrowheads="1"/>
          </p:cNvSpPr>
          <p:nvPr>
            <p:ph type="title"/>
          </p:nvPr>
        </p:nvSpPr>
        <p:spPr/>
        <p:txBody>
          <a:bodyPr/>
          <a:lstStyle/>
          <a:p>
            <a:pPr eaLnBrk="1" hangingPunct="1"/>
            <a:r>
              <a:rPr lang="en-US" altLang="en-US" smtClean="0"/>
              <a:t>platy crystals</a:t>
            </a:r>
          </a:p>
        </p:txBody>
      </p:sp>
      <p:sp>
        <p:nvSpPr>
          <p:cNvPr id="189444" name="Rectangle 4"/>
          <p:cNvSpPr>
            <a:spLocks noChangeArrowheads="1"/>
          </p:cNvSpPr>
          <p:nvPr/>
        </p:nvSpPr>
        <p:spPr bwMode="auto">
          <a:xfrm rot="762849">
            <a:off x="2757488" y="2500313"/>
            <a:ext cx="1057275" cy="2527300"/>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9445" name="Freeform 5"/>
          <p:cNvSpPr>
            <a:spLocks/>
          </p:cNvSpPr>
          <p:nvPr/>
        </p:nvSpPr>
        <p:spPr bwMode="auto">
          <a:xfrm>
            <a:off x="6434138" y="2351088"/>
            <a:ext cx="325437" cy="2874962"/>
          </a:xfrm>
          <a:custGeom>
            <a:avLst/>
            <a:gdLst>
              <a:gd name="T0" fmla="*/ 7559663 w 205"/>
              <a:gd name="T1" fmla="*/ 1456650059 h 1811"/>
              <a:gd name="T2" fmla="*/ 85685181 w 205"/>
              <a:gd name="T3" fmla="*/ 204131827 h 1811"/>
              <a:gd name="T4" fmla="*/ 345260082 w 205"/>
              <a:gd name="T5" fmla="*/ 224293073 h 1811"/>
              <a:gd name="T6" fmla="*/ 443546819 w 205"/>
              <a:gd name="T7" fmla="*/ 740925809 h 1811"/>
              <a:gd name="T8" fmla="*/ 483869257 w 205"/>
              <a:gd name="T9" fmla="*/ 1854834677 h 1811"/>
              <a:gd name="T10" fmla="*/ 504030476 w 205"/>
              <a:gd name="T11" fmla="*/ 2147483647 h 1811"/>
              <a:gd name="T12" fmla="*/ 403224380 w 205"/>
              <a:gd name="T13" fmla="*/ 2147483647 h 1811"/>
              <a:gd name="T14" fmla="*/ 126007619 w 205"/>
              <a:gd name="T15" fmla="*/ 2147483647 h 1811"/>
              <a:gd name="T16" fmla="*/ 7559663 w 205"/>
              <a:gd name="T17" fmla="*/ 2147483647 h 1811"/>
              <a:gd name="T18" fmla="*/ 85685181 w 205"/>
              <a:gd name="T19" fmla="*/ 2147483647 h 1811"/>
              <a:gd name="T20" fmla="*/ 7559663 w 205"/>
              <a:gd name="T21" fmla="*/ 1456650059 h 18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5" h="1811">
                <a:moveTo>
                  <a:pt x="3" y="578"/>
                </a:moveTo>
                <a:cubicBezTo>
                  <a:pt x="9" y="436"/>
                  <a:pt x="12" y="162"/>
                  <a:pt x="34" y="81"/>
                </a:cubicBezTo>
                <a:cubicBezTo>
                  <a:pt x="56" y="0"/>
                  <a:pt x="113" y="54"/>
                  <a:pt x="137" y="89"/>
                </a:cubicBezTo>
                <a:cubicBezTo>
                  <a:pt x="161" y="124"/>
                  <a:pt x="167" y="186"/>
                  <a:pt x="176" y="294"/>
                </a:cubicBezTo>
                <a:cubicBezTo>
                  <a:pt x="185" y="402"/>
                  <a:pt x="188" y="601"/>
                  <a:pt x="192" y="736"/>
                </a:cubicBezTo>
                <a:cubicBezTo>
                  <a:pt x="196" y="871"/>
                  <a:pt x="205" y="945"/>
                  <a:pt x="200" y="1107"/>
                </a:cubicBezTo>
                <a:cubicBezTo>
                  <a:pt x="195" y="1269"/>
                  <a:pt x="185" y="1603"/>
                  <a:pt x="160" y="1707"/>
                </a:cubicBezTo>
                <a:cubicBezTo>
                  <a:pt x="135" y="1811"/>
                  <a:pt x="76" y="1800"/>
                  <a:pt x="50" y="1730"/>
                </a:cubicBezTo>
                <a:cubicBezTo>
                  <a:pt x="24" y="1660"/>
                  <a:pt x="6" y="1423"/>
                  <a:pt x="3" y="1289"/>
                </a:cubicBezTo>
                <a:cubicBezTo>
                  <a:pt x="0" y="1155"/>
                  <a:pt x="34" y="1044"/>
                  <a:pt x="34" y="926"/>
                </a:cubicBezTo>
                <a:cubicBezTo>
                  <a:pt x="34" y="808"/>
                  <a:pt x="9" y="650"/>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6"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7" name="Freeform 7"/>
          <p:cNvSpPr>
            <a:spLocks/>
          </p:cNvSpPr>
          <p:nvPr/>
        </p:nvSpPr>
        <p:spPr bwMode="auto">
          <a:xfrm>
            <a:off x="6650038" y="3232150"/>
            <a:ext cx="76200" cy="1189038"/>
          </a:xfrm>
          <a:custGeom>
            <a:avLst/>
            <a:gdLst>
              <a:gd name="T0" fmla="*/ 0 w 48"/>
              <a:gd name="T1" fmla="*/ 0 h 749"/>
              <a:gd name="T2" fmla="*/ 120967500 w 48"/>
              <a:gd name="T3" fmla="*/ 952619463 h 749"/>
              <a:gd name="T4" fmla="*/ 0 w 48"/>
              <a:gd name="T5" fmla="*/ 1887598619 h 749"/>
              <a:gd name="T6" fmla="*/ 0 60000 65536"/>
              <a:gd name="T7" fmla="*/ 0 60000 65536"/>
              <a:gd name="T8" fmla="*/ 0 60000 65536"/>
            </a:gdLst>
            <a:ahLst/>
            <a:cxnLst>
              <a:cxn ang="T6">
                <a:pos x="T0" y="T1"/>
              </a:cxn>
              <a:cxn ang="T7">
                <a:pos x="T2" y="T3"/>
              </a:cxn>
              <a:cxn ang="T8">
                <a:pos x="T4" y="T5"/>
              </a:cxn>
            </a:cxnLst>
            <a:rect l="0" t="0" r="r" b="b"/>
            <a:pathLst>
              <a:path w="48" h="749">
                <a:moveTo>
                  <a:pt x="0" y="0"/>
                </a:moveTo>
                <a:cubicBezTo>
                  <a:pt x="8" y="63"/>
                  <a:pt x="48" y="253"/>
                  <a:pt x="48" y="378"/>
                </a:cubicBezTo>
                <a:cubicBezTo>
                  <a:pt x="48" y="503"/>
                  <a:pt x="10" y="672"/>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63268523"/>
      </p:ext>
    </p:extLst>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000" b="51295"/>
          <a:stretch>
            <a:fillRect/>
          </a:stretch>
        </p:blipFill>
        <p:spPr bwMode="auto">
          <a:xfrm>
            <a:off x="330200" y="2546350"/>
            <a:ext cx="3876675"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67" name="Rectangle 3"/>
          <p:cNvSpPr>
            <a:spLocks noGrp="1" noChangeArrowheads="1"/>
          </p:cNvSpPr>
          <p:nvPr>
            <p:ph type="title"/>
          </p:nvPr>
        </p:nvSpPr>
        <p:spPr/>
        <p:txBody>
          <a:bodyPr/>
          <a:lstStyle/>
          <a:p>
            <a:pPr eaLnBrk="1" hangingPunct="1"/>
            <a:r>
              <a:rPr lang="en-US" altLang="en-US" smtClean="0"/>
              <a:t>platy crystals</a:t>
            </a:r>
          </a:p>
        </p:txBody>
      </p:sp>
      <p:sp>
        <p:nvSpPr>
          <p:cNvPr id="190468" name="Rectangle 4"/>
          <p:cNvSpPr>
            <a:spLocks noChangeArrowheads="1"/>
          </p:cNvSpPr>
          <p:nvPr/>
        </p:nvSpPr>
        <p:spPr bwMode="auto">
          <a:xfrm rot="762849">
            <a:off x="2890838" y="3203575"/>
            <a:ext cx="1057275" cy="989013"/>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90469" name="Freeform 5"/>
          <p:cNvSpPr>
            <a:spLocks/>
          </p:cNvSpPr>
          <p:nvPr/>
        </p:nvSpPr>
        <p:spPr bwMode="auto">
          <a:xfrm>
            <a:off x="6397625" y="3116263"/>
            <a:ext cx="361950" cy="1401762"/>
          </a:xfrm>
          <a:custGeom>
            <a:avLst/>
            <a:gdLst>
              <a:gd name="T0" fmla="*/ 65524063 w 228"/>
              <a:gd name="T1" fmla="*/ 241934914 h 883"/>
              <a:gd name="T2" fmla="*/ 501511888 w 228"/>
              <a:gd name="T3" fmla="*/ 282257399 h 883"/>
              <a:gd name="T4" fmla="*/ 501511888 w 228"/>
              <a:gd name="T5" fmla="*/ 1932958361 h 883"/>
              <a:gd name="T6" fmla="*/ 65524063 w 228"/>
              <a:gd name="T7" fmla="*/ 2033764575 h 883"/>
              <a:gd name="T8" fmla="*/ 143649700 w 228"/>
              <a:gd name="T9" fmla="*/ 1118948976 h 883"/>
              <a:gd name="T10" fmla="*/ 65524063 w 228"/>
              <a:gd name="T11" fmla="*/ 241934914 h 8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8" h="883">
                <a:moveTo>
                  <a:pt x="26" y="96"/>
                </a:moveTo>
                <a:cubicBezTo>
                  <a:pt x="50" y="41"/>
                  <a:pt x="170" y="0"/>
                  <a:pt x="199" y="112"/>
                </a:cubicBezTo>
                <a:cubicBezTo>
                  <a:pt x="228" y="224"/>
                  <a:pt x="228" y="651"/>
                  <a:pt x="199" y="767"/>
                </a:cubicBezTo>
                <a:cubicBezTo>
                  <a:pt x="170" y="883"/>
                  <a:pt x="50" y="861"/>
                  <a:pt x="26" y="807"/>
                </a:cubicBezTo>
                <a:cubicBezTo>
                  <a:pt x="2" y="753"/>
                  <a:pt x="57" y="562"/>
                  <a:pt x="57" y="444"/>
                </a:cubicBezTo>
                <a:cubicBezTo>
                  <a:pt x="57" y="326"/>
                  <a:pt x="0" y="128"/>
                  <a:pt x="26" y="96"/>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0" name="Freeform 6"/>
          <p:cNvSpPr>
            <a:spLocks/>
          </p:cNvSpPr>
          <p:nvPr/>
        </p:nvSpPr>
        <p:spPr bwMode="auto">
          <a:xfrm>
            <a:off x="6526213" y="3270250"/>
            <a:ext cx="77787" cy="1114425"/>
          </a:xfrm>
          <a:custGeom>
            <a:avLst/>
            <a:gdLst>
              <a:gd name="T0" fmla="*/ 0 w 49"/>
              <a:gd name="T1" fmla="*/ 0 h 702"/>
              <a:gd name="T2" fmla="*/ 120966722 w 49"/>
              <a:gd name="T3" fmla="*/ 874495013 h 702"/>
              <a:gd name="T4" fmla="*/ 20161120 w 49"/>
              <a:gd name="T5" fmla="*/ 1769149688 h 702"/>
              <a:gd name="T6" fmla="*/ 0 60000 65536"/>
              <a:gd name="T7" fmla="*/ 0 60000 65536"/>
              <a:gd name="T8" fmla="*/ 0 60000 65536"/>
            </a:gdLst>
            <a:ahLst/>
            <a:cxnLst>
              <a:cxn ang="T6">
                <a:pos x="T0" y="T1"/>
              </a:cxn>
              <a:cxn ang="T7">
                <a:pos x="T2" y="T3"/>
              </a:cxn>
              <a:cxn ang="T8">
                <a:pos x="T4" y="T5"/>
              </a:cxn>
            </a:cxnLst>
            <a:rect l="0" t="0" r="r" b="b"/>
            <a:pathLst>
              <a:path w="49" h="702">
                <a:moveTo>
                  <a:pt x="0" y="0"/>
                </a:moveTo>
                <a:cubicBezTo>
                  <a:pt x="8" y="58"/>
                  <a:pt x="47" y="230"/>
                  <a:pt x="48" y="347"/>
                </a:cubicBezTo>
                <a:cubicBezTo>
                  <a:pt x="49" y="464"/>
                  <a:pt x="15" y="643"/>
                  <a:pt x="8" y="702"/>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1" name="Freeform 7"/>
          <p:cNvSpPr>
            <a:spLocks/>
          </p:cNvSpPr>
          <p:nvPr/>
        </p:nvSpPr>
        <p:spPr bwMode="auto">
          <a:xfrm>
            <a:off x="6650038" y="3232150"/>
            <a:ext cx="76200" cy="1189038"/>
          </a:xfrm>
          <a:custGeom>
            <a:avLst/>
            <a:gdLst>
              <a:gd name="T0" fmla="*/ 0 w 48"/>
              <a:gd name="T1" fmla="*/ 0 h 749"/>
              <a:gd name="T2" fmla="*/ 120967500 w 48"/>
              <a:gd name="T3" fmla="*/ 952619463 h 749"/>
              <a:gd name="T4" fmla="*/ 0 w 48"/>
              <a:gd name="T5" fmla="*/ 1887598619 h 749"/>
              <a:gd name="T6" fmla="*/ 0 60000 65536"/>
              <a:gd name="T7" fmla="*/ 0 60000 65536"/>
              <a:gd name="T8" fmla="*/ 0 60000 65536"/>
            </a:gdLst>
            <a:ahLst/>
            <a:cxnLst>
              <a:cxn ang="T6">
                <a:pos x="T0" y="T1"/>
              </a:cxn>
              <a:cxn ang="T7">
                <a:pos x="T2" y="T3"/>
              </a:cxn>
              <a:cxn ang="T8">
                <a:pos x="T4" y="T5"/>
              </a:cxn>
            </a:cxnLst>
            <a:rect l="0" t="0" r="r" b="b"/>
            <a:pathLst>
              <a:path w="48" h="749">
                <a:moveTo>
                  <a:pt x="0" y="0"/>
                </a:moveTo>
                <a:cubicBezTo>
                  <a:pt x="8" y="63"/>
                  <a:pt x="48" y="253"/>
                  <a:pt x="48" y="378"/>
                </a:cubicBezTo>
                <a:cubicBezTo>
                  <a:pt x="48" y="503"/>
                  <a:pt x="10" y="672"/>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2" name="Line 8"/>
          <p:cNvSpPr>
            <a:spLocks noChangeShapeType="1"/>
          </p:cNvSpPr>
          <p:nvPr/>
        </p:nvSpPr>
        <p:spPr bwMode="auto">
          <a:xfrm>
            <a:off x="338138" y="5380038"/>
            <a:ext cx="2392362" cy="127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3" name="Line 9"/>
          <p:cNvSpPr>
            <a:spLocks noChangeShapeType="1"/>
          </p:cNvSpPr>
          <p:nvPr/>
        </p:nvSpPr>
        <p:spPr bwMode="auto">
          <a:xfrm flipV="1">
            <a:off x="352425" y="5381625"/>
            <a:ext cx="2405063" cy="635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4" name="Line 10"/>
          <p:cNvSpPr>
            <a:spLocks noChangeShapeType="1"/>
          </p:cNvSpPr>
          <p:nvPr/>
        </p:nvSpPr>
        <p:spPr bwMode="auto">
          <a:xfrm flipV="1">
            <a:off x="366713" y="5383213"/>
            <a:ext cx="2430462" cy="1270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5" name="Line 11"/>
          <p:cNvSpPr>
            <a:spLocks noChangeShapeType="1"/>
          </p:cNvSpPr>
          <p:nvPr/>
        </p:nvSpPr>
        <p:spPr bwMode="auto">
          <a:xfrm>
            <a:off x="2732088" y="5381625"/>
            <a:ext cx="1403350" cy="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6" name="Freeform 12"/>
          <p:cNvSpPr>
            <a:spLocks/>
          </p:cNvSpPr>
          <p:nvPr/>
        </p:nvSpPr>
        <p:spPr bwMode="auto">
          <a:xfrm>
            <a:off x="3006725" y="5499100"/>
            <a:ext cx="1027113" cy="12700"/>
          </a:xfrm>
          <a:custGeom>
            <a:avLst/>
            <a:gdLst>
              <a:gd name="T0" fmla="*/ 0 w 647"/>
              <a:gd name="T1" fmla="*/ 0 h 8"/>
              <a:gd name="T2" fmla="*/ 1630542681 w 647"/>
              <a:gd name="T3" fmla="*/ 20161250 h 8"/>
              <a:gd name="T4" fmla="*/ 0 60000 65536"/>
              <a:gd name="T5" fmla="*/ 0 60000 65536"/>
            </a:gdLst>
            <a:ahLst/>
            <a:cxnLst>
              <a:cxn ang="T4">
                <a:pos x="T0" y="T1"/>
              </a:cxn>
              <a:cxn ang="T5">
                <a:pos x="T2" y="T3"/>
              </a:cxn>
            </a:cxnLst>
            <a:rect l="0" t="0" r="r" b="b"/>
            <a:pathLst>
              <a:path w="647" h="8">
                <a:moveTo>
                  <a:pt x="0" y="0"/>
                </a:moveTo>
                <a:cubicBezTo>
                  <a:pt x="108" y="1"/>
                  <a:pt x="512" y="6"/>
                  <a:pt x="647" y="8"/>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28050264"/>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4473" b="51295"/>
          <a:stretch>
            <a:fillRect/>
          </a:stretch>
        </p:blipFill>
        <p:spPr bwMode="auto">
          <a:xfrm>
            <a:off x="330200" y="2546350"/>
            <a:ext cx="2424113"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1" name="Rectangle 3"/>
          <p:cNvSpPr>
            <a:spLocks noGrp="1" noChangeArrowheads="1"/>
          </p:cNvSpPr>
          <p:nvPr>
            <p:ph type="title"/>
          </p:nvPr>
        </p:nvSpPr>
        <p:spPr/>
        <p:txBody>
          <a:bodyPr/>
          <a:lstStyle/>
          <a:p>
            <a:pPr eaLnBrk="1" hangingPunct="1"/>
            <a:r>
              <a:rPr lang="en-US" altLang="en-US" smtClean="0"/>
              <a:t>platy crystals</a:t>
            </a:r>
          </a:p>
        </p:txBody>
      </p:sp>
      <p:sp>
        <p:nvSpPr>
          <p:cNvPr id="191492" name="Line 4"/>
          <p:cNvSpPr>
            <a:spLocks noChangeShapeType="1"/>
          </p:cNvSpPr>
          <p:nvPr/>
        </p:nvSpPr>
        <p:spPr bwMode="auto">
          <a:xfrm>
            <a:off x="338138" y="5380038"/>
            <a:ext cx="2392362" cy="127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3" name="Line 5"/>
          <p:cNvSpPr>
            <a:spLocks noChangeShapeType="1"/>
          </p:cNvSpPr>
          <p:nvPr/>
        </p:nvSpPr>
        <p:spPr bwMode="auto">
          <a:xfrm flipV="1">
            <a:off x="352425" y="5381625"/>
            <a:ext cx="2405063" cy="635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4" name="Line 6"/>
          <p:cNvSpPr>
            <a:spLocks noChangeShapeType="1"/>
          </p:cNvSpPr>
          <p:nvPr/>
        </p:nvSpPr>
        <p:spPr bwMode="auto">
          <a:xfrm flipV="1">
            <a:off x="366713" y="5383213"/>
            <a:ext cx="2430462" cy="1270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5" name="Line 7"/>
          <p:cNvSpPr>
            <a:spLocks noChangeShapeType="1"/>
          </p:cNvSpPr>
          <p:nvPr/>
        </p:nvSpPr>
        <p:spPr bwMode="auto">
          <a:xfrm>
            <a:off x="2732088" y="5381625"/>
            <a:ext cx="788987" cy="9398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149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65355" t="25317" r="3000" b="51295"/>
          <a:stretch>
            <a:fillRect/>
          </a:stretch>
        </p:blipFill>
        <p:spPr bwMode="auto">
          <a:xfrm>
            <a:off x="2760663" y="2549525"/>
            <a:ext cx="94615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7" name="Freeform 9"/>
          <p:cNvSpPr>
            <a:spLocks/>
          </p:cNvSpPr>
          <p:nvPr/>
        </p:nvSpPr>
        <p:spPr bwMode="auto">
          <a:xfrm>
            <a:off x="6348413" y="3113088"/>
            <a:ext cx="417512" cy="1404937"/>
          </a:xfrm>
          <a:custGeom>
            <a:avLst/>
            <a:gdLst>
              <a:gd name="T0" fmla="*/ 83164263 w 263"/>
              <a:gd name="T1" fmla="*/ 209172101 h 885"/>
              <a:gd name="T2" fmla="*/ 579635243 w 263"/>
              <a:gd name="T3" fmla="*/ 287297710 h 885"/>
              <a:gd name="T4" fmla="*/ 579635243 w 263"/>
              <a:gd name="T5" fmla="*/ 1937998673 h 885"/>
              <a:gd name="T6" fmla="*/ 143647940 w 263"/>
              <a:gd name="T7" fmla="*/ 2038804887 h 885"/>
              <a:gd name="T8" fmla="*/ 83164263 w 263"/>
              <a:gd name="T9" fmla="*/ 962699345 h 885"/>
              <a:gd name="T10" fmla="*/ 83164263 w 263"/>
              <a:gd name="T11" fmla="*/ 209172101 h 8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885">
                <a:moveTo>
                  <a:pt x="33" y="83"/>
                </a:moveTo>
                <a:cubicBezTo>
                  <a:pt x="66" y="38"/>
                  <a:pt x="197" y="0"/>
                  <a:pt x="230" y="114"/>
                </a:cubicBezTo>
                <a:cubicBezTo>
                  <a:pt x="263" y="228"/>
                  <a:pt x="259" y="653"/>
                  <a:pt x="230" y="769"/>
                </a:cubicBezTo>
                <a:cubicBezTo>
                  <a:pt x="201" y="885"/>
                  <a:pt x="90" y="873"/>
                  <a:pt x="57" y="809"/>
                </a:cubicBezTo>
                <a:cubicBezTo>
                  <a:pt x="24" y="745"/>
                  <a:pt x="37" y="503"/>
                  <a:pt x="33" y="382"/>
                </a:cubicBezTo>
                <a:cubicBezTo>
                  <a:pt x="29" y="261"/>
                  <a:pt x="0" y="128"/>
                  <a:pt x="33" y="83"/>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8" name="Freeform 10"/>
          <p:cNvSpPr>
            <a:spLocks/>
          </p:cNvSpPr>
          <p:nvPr/>
        </p:nvSpPr>
        <p:spPr bwMode="auto">
          <a:xfrm>
            <a:off x="6526213" y="3270250"/>
            <a:ext cx="12700" cy="1114425"/>
          </a:xfrm>
          <a:custGeom>
            <a:avLst/>
            <a:gdLst>
              <a:gd name="T0" fmla="*/ 0 w 8"/>
              <a:gd name="T1" fmla="*/ 0 h 702"/>
              <a:gd name="T2" fmla="*/ 20161250 w 8"/>
              <a:gd name="T3" fmla="*/ 1769149688 h 702"/>
              <a:gd name="T4" fmla="*/ 0 60000 65536"/>
              <a:gd name="T5" fmla="*/ 0 60000 65536"/>
            </a:gdLst>
            <a:ahLst/>
            <a:cxnLst>
              <a:cxn ang="T4">
                <a:pos x="T0" y="T1"/>
              </a:cxn>
              <a:cxn ang="T5">
                <a:pos x="T2" y="T3"/>
              </a:cxn>
            </a:cxnLst>
            <a:rect l="0" t="0" r="r" b="b"/>
            <a:pathLst>
              <a:path w="8" h="702">
                <a:moveTo>
                  <a:pt x="0" y="0"/>
                </a:moveTo>
                <a:cubicBezTo>
                  <a:pt x="1" y="117"/>
                  <a:pt x="7" y="585"/>
                  <a:pt x="8" y="702"/>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9" name="Freeform 11"/>
          <p:cNvSpPr>
            <a:spLocks/>
          </p:cNvSpPr>
          <p:nvPr/>
        </p:nvSpPr>
        <p:spPr bwMode="auto">
          <a:xfrm>
            <a:off x="6650038" y="3232150"/>
            <a:ext cx="1587" cy="1189038"/>
          </a:xfrm>
          <a:custGeom>
            <a:avLst/>
            <a:gdLst>
              <a:gd name="T0" fmla="*/ 0 w 1"/>
              <a:gd name="T1" fmla="*/ 0 h 749"/>
              <a:gd name="T2" fmla="*/ 0 w 1"/>
              <a:gd name="T3" fmla="*/ 1887598619 h 749"/>
              <a:gd name="T4" fmla="*/ 0 60000 65536"/>
              <a:gd name="T5" fmla="*/ 0 60000 65536"/>
            </a:gdLst>
            <a:ahLst/>
            <a:cxnLst>
              <a:cxn ang="T4">
                <a:pos x="T0" y="T1"/>
              </a:cxn>
              <a:cxn ang="T5">
                <a:pos x="T2" y="T3"/>
              </a:cxn>
            </a:cxnLst>
            <a:rect l="0" t="0" r="r" b="b"/>
            <a:pathLst>
              <a:path w="1" h="749">
                <a:moveTo>
                  <a:pt x="0" y="0"/>
                </a:moveTo>
                <a:cubicBezTo>
                  <a:pt x="0" y="125"/>
                  <a:pt x="0" y="624"/>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500" name="Rectangle 12"/>
          <p:cNvSpPr>
            <a:spLocks noChangeArrowheads="1"/>
          </p:cNvSpPr>
          <p:nvPr/>
        </p:nvSpPr>
        <p:spPr bwMode="auto">
          <a:xfrm rot="762849">
            <a:off x="2921000" y="3235325"/>
            <a:ext cx="544513" cy="989013"/>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91501" name="Freeform 13"/>
          <p:cNvSpPr>
            <a:spLocks/>
          </p:cNvSpPr>
          <p:nvPr/>
        </p:nvSpPr>
        <p:spPr bwMode="auto">
          <a:xfrm>
            <a:off x="2728913" y="5586413"/>
            <a:ext cx="615950" cy="739775"/>
          </a:xfrm>
          <a:custGeom>
            <a:avLst/>
            <a:gdLst>
              <a:gd name="T0" fmla="*/ 0 w 388"/>
              <a:gd name="T1" fmla="*/ 0 h 466"/>
              <a:gd name="T2" fmla="*/ 977820625 w 388"/>
              <a:gd name="T3" fmla="*/ 1174392813 h 466"/>
              <a:gd name="T4" fmla="*/ 0 60000 65536"/>
              <a:gd name="T5" fmla="*/ 0 60000 65536"/>
            </a:gdLst>
            <a:ahLst/>
            <a:cxnLst>
              <a:cxn ang="T4">
                <a:pos x="T0" y="T1"/>
              </a:cxn>
              <a:cxn ang="T5">
                <a:pos x="T2" y="T3"/>
              </a:cxn>
            </a:cxnLst>
            <a:rect l="0" t="0" r="r" b="b"/>
            <a:pathLst>
              <a:path w="388" h="466">
                <a:moveTo>
                  <a:pt x="0" y="0"/>
                </a:moveTo>
                <a:cubicBezTo>
                  <a:pt x="65" y="78"/>
                  <a:pt x="307" y="369"/>
                  <a:pt x="388" y="466"/>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922136381"/>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needles_crys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0825" cy="6680200"/>
          </a:xfrm>
          <a:prstGeom prst="rect">
            <a:avLst/>
          </a:prstGeom>
          <a:noFill/>
          <a:extLst>
            <a:ext uri="{909E8E84-426E-40DD-AFC4-6F175D3DCCD1}">
              <a14:hiddenFill xmlns:a14="http://schemas.microsoft.com/office/drawing/2010/main">
                <a:solidFill>
                  <a:srgbClr val="FFFFFF"/>
                </a:solidFill>
              </a14:hiddenFill>
            </a:ext>
          </a:extLst>
        </p:spPr>
      </p:pic>
      <p:sp>
        <p:nvSpPr>
          <p:cNvPr id="51712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24"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25" name="Rectangle 5"/>
          <p:cNvSpPr>
            <a:spLocks noGrp="1" noChangeArrowheads="1"/>
          </p:cNvSpPr>
          <p:nvPr>
            <p:ph type="title"/>
          </p:nvPr>
        </p:nvSpPr>
        <p:spPr>
          <a:xfrm>
            <a:off x="457200" y="-207963"/>
            <a:ext cx="8229600" cy="1143001"/>
          </a:xfrm>
        </p:spPr>
        <p:txBody>
          <a:bodyPr/>
          <a:lstStyle/>
          <a:p>
            <a:r>
              <a:rPr lang="en-US" altLang="en-US"/>
              <a:t>acupuncture needles</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09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00" name="Rectangle 4"/>
          <p:cNvSpPr>
            <a:spLocks noGrp="1" noChangeArrowheads="1"/>
          </p:cNvSpPr>
          <p:nvPr>
            <p:ph type="title"/>
          </p:nvPr>
        </p:nvSpPr>
        <p:spPr>
          <a:xfrm>
            <a:off x="457200" y="-207963"/>
            <a:ext cx="8229600" cy="1143001"/>
          </a:xfrm>
        </p:spPr>
        <p:txBody>
          <a:bodyPr/>
          <a:lstStyle/>
          <a:p>
            <a:r>
              <a:rPr lang="en-US" altLang="en-US"/>
              <a:t>acupuncture needles</a:t>
            </a:r>
          </a:p>
        </p:txBody>
      </p:sp>
      <p:pic>
        <p:nvPicPr>
          <p:cNvPr id="516101" name="Picture 5" descr="Hampton_accupun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552575"/>
            <a:ext cx="5640387" cy="480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5"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6" name="Rectangle 4"/>
          <p:cNvSpPr>
            <a:spLocks noGrp="1" noChangeArrowheads="1"/>
          </p:cNvSpPr>
          <p:nvPr>
            <p:ph type="title"/>
          </p:nvPr>
        </p:nvSpPr>
        <p:spPr/>
        <p:txBody>
          <a:bodyPr/>
          <a:lstStyle/>
          <a:p>
            <a:r>
              <a:rPr lang="en-US" altLang="en-US"/>
              <a:t>xtal stuck on tray</a:t>
            </a:r>
          </a:p>
        </p:txBody>
      </p:sp>
      <p:sp>
        <p:nvSpPr>
          <p:cNvPr id="530437"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8"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9"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0" name="Line 8"/>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1" name="Line 9"/>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2"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3"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4"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5"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0446" name="Group 14"/>
          <p:cNvGrpSpPr>
            <a:grpSpLocks/>
          </p:cNvGrpSpPr>
          <p:nvPr/>
        </p:nvGrpSpPr>
        <p:grpSpPr bwMode="auto">
          <a:xfrm rot="2784419">
            <a:off x="384969" y="3199607"/>
            <a:ext cx="2705100" cy="715962"/>
            <a:chOff x="816" y="2123"/>
            <a:chExt cx="2586" cy="805"/>
          </a:xfrm>
        </p:grpSpPr>
        <p:sp>
          <p:nvSpPr>
            <p:cNvPr id="530447" name="Freeform 15"/>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8" name="Freeform 16"/>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9" name="Freeform 17"/>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0450" name="Text Box 18"/>
          <p:cNvSpPr txBox="1">
            <a:spLocks noChangeArrowheads="1"/>
          </p:cNvSpPr>
          <p:nvPr/>
        </p:nvSpPr>
        <p:spPr bwMode="auto">
          <a:xfrm>
            <a:off x="3343275" y="3095625"/>
            <a:ext cx="6508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600"/>
              <a:t>?</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59"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0" name="Rectangle 4"/>
          <p:cNvSpPr>
            <a:spLocks noGrp="1" noChangeArrowheads="1"/>
          </p:cNvSpPr>
          <p:nvPr>
            <p:ph type="title"/>
          </p:nvPr>
        </p:nvSpPr>
        <p:spPr/>
        <p:txBody>
          <a:bodyPr/>
          <a:lstStyle/>
          <a:p>
            <a:r>
              <a:rPr lang="en-US" altLang="en-US"/>
              <a:t>xtal stuck on tray</a:t>
            </a:r>
          </a:p>
        </p:txBody>
      </p:sp>
      <p:sp>
        <p:nvSpPr>
          <p:cNvPr id="531461"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2"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3"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4" name="Line 8"/>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5" name="Line 9"/>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6"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7"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8"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9"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1470" name="Group 14"/>
          <p:cNvGrpSpPr>
            <a:grpSpLocks/>
          </p:cNvGrpSpPr>
          <p:nvPr/>
        </p:nvGrpSpPr>
        <p:grpSpPr bwMode="auto">
          <a:xfrm rot="2784419">
            <a:off x="-721519" y="2536032"/>
            <a:ext cx="4633913" cy="1060450"/>
            <a:chOff x="816" y="2123"/>
            <a:chExt cx="2586" cy="805"/>
          </a:xfrm>
        </p:grpSpPr>
        <p:sp>
          <p:nvSpPr>
            <p:cNvPr id="531471" name="Freeform 15"/>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2" name="Freeform 16"/>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3" name="Freeform 17"/>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1474" name="Group 18"/>
          <p:cNvGrpSpPr>
            <a:grpSpLocks/>
          </p:cNvGrpSpPr>
          <p:nvPr/>
        </p:nvGrpSpPr>
        <p:grpSpPr bwMode="auto">
          <a:xfrm rot="1505789">
            <a:off x="2308225" y="2509838"/>
            <a:ext cx="4633913" cy="1060450"/>
            <a:chOff x="816" y="2123"/>
            <a:chExt cx="2586" cy="805"/>
          </a:xfrm>
        </p:grpSpPr>
        <p:sp>
          <p:nvSpPr>
            <p:cNvPr id="531475" name="Freeform 19"/>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6" name="Freeform 20"/>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7" name="Freeform 21"/>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14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314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3" name="Freeform 3"/>
          <p:cNvSpPr>
            <a:spLocks/>
          </p:cNvSpPr>
          <p:nvPr/>
        </p:nvSpPr>
        <p:spPr bwMode="auto">
          <a:xfrm>
            <a:off x="2771775" y="4100513"/>
            <a:ext cx="4057650" cy="1357312"/>
          </a:xfrm>
          <a:custGeom>
            <a:avLst/>
            <a:gdLst>
              <a:gd name="T0" fmla="*/ 2362 w 2556"/>
              <a:gd name="T1" fmla="*/ 113 h 855"/>
              <a:gd name="T2" fmla="*/ 2492 w 2556"/>
              <a:gd name="T3" fmla="*/ 3 h 855"/>
              <a:gd name="T4" fmla="*/ 1980 w 2556"/>
              <a:gd name="T5" fmla="*/ 133 h 855"/>
              <a:gd name="T6" fmla="*/ 1578 w 2556"/>
              <a:gd name="T7" fmla="*/ 355 h 855"/>
              <a:gd name="T8" fmla="*/ 1178 w 2556"/>
              <a:gd name="T9" fmla="*/ 555 h 855"/>
              <a:gd name="T10" fmla="*/ 868 w 2556"/>
              <a:gd name="T11" fmla="*/ 506 h 855"/>
              <a:gd name="T12" fmla="*/ 585 w 2556"/>
              <a:gd name="T13" fmla="*/ 699 h 855"/>
              <a:gd name="T14" fmla="*/ 264 w 2556"/>
              <a:gd name="T15" fmla="*/ 649 h 855"/>
              <a:gd name="T16" fmla="*/ 0 w 2556"/>
              <a:gd name="T17" fmla="*/ 855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855">
                <a:moveTo>
                  <a:pt x="2362" y="113"/>
                </a:moveTo>
                <a:cubicBezTo>
                  <a:pt x="2384" y="95"/>
                  <a:pt x="2556" y="0"/>
                  <a:pt x="2492" y="3"/>
                </a:cubicBezTo>
                <a:cubicBezTo>
                  <a:pt x="2428" y="6"/>
                  <a:pt x="2132" y="74"/>
                  <a:pt x="1980" y="133"/>
                </a:cubicBezTo>
                <a:cubicBezTo>
                  <a:pt x="1828" y="192"/>
                  <a:pt x="1712" y="285"/>
                  <a:pt x="1578" y="355"/>
                </a:cubicBezTo>
                <a:cubicBezTo>
                  <a:pt x="1444" y="425"/>
                  <a:pt x="1296" y="530"/>
                  <a:pt x="1178" y="555"/>
                </a:cubicBezTo>
                <a:cubicBezTo>
                  <a:pt x="1060" y="580"/>
                  <a:pt x="967" y="482"/>
                  <a:pt x="868" y="506"/>
                </a:cubicBezTo>
                <a:cubicBezTo>
                  <a:pt x="769" y="530"/>
                  <a:pt x="684" y="676"/>
                  <a:pt x="585" y="699"/>
                </a:cubicBezTo>
                <a:cubicBezTo>
                  <a:pt x="484" y="723"/>
                  <a:pt x="361" y="623"/>
                  <a:pt x="264" y="649"/>
                </a:cubicBezTo>
                <a:cubicBezTo>
                  <a:pt x="167" y="676"/>
                  <a:pt x="45" y="820"/>
                  <a:pt x="0" y="85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4" name="Freeform 4"/>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5" name="Rectangle 5"/>
          <p:cNvSpPr>
            <a:spLocks noGrp="1" noChangeArrowheads="1"/>
          </p:cNvSpPr>
          <p:nvPr>
            <p:ph type="title"/>
          </p:nvPr>
        </p:nvSpPr>
        <p:spPr/>
        <p:txBody>
          <a:bodyPr/>
          <a:lstStyle/>
          <a:p>
            <a:r>
              <a:rPr lang="en-US" altLang="en-US"/>
              <a:t>xtal stuck on tray</a:t>
            </a:r>
          </a:p>
        </p:txBody>
      </p:sp>
      <p:sp>
        <p:nvSpPr>
          <p:cNvPr id="532486" name="Freeform 6"/>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7" name="Line 7"/>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8" name="Line 8"/>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9" name="Line 9"/>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0" name="Line 10"/>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1" name="Freeform 11"/>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2" name="Freeform 12"/>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3" name="Freeform 13"/>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4" name="Freeform 14"/>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5" name="Freeform 15"/>
          <p:cNvSpPr>
            <a:spLocks/>
          </p:cNvSpPr>
          <p:nvPr/>
        </p:nvSpPr>
        <p:spPr bwMode="auto">
          <a:xfrm>
            <a:off x="2651125" y="4232275"/>
            <a:ext cx="3949700" cy="1187450"/>
          </a:xfrm>
          <a:custGeom>
            <a:avLst/>
            <a:gdLst>
              <a:gd name="T0" fmla="*/ 2488 w 2488"/>
              <a:gd name="T1" fmla="*/ 0 h 748"/>
              <a:gd name="T2" fmla="*/ 2076 w 2488"/>
              <a:gd name="T3" fmla="*/ 217 h 748"/>
              <a:gd name="T4" fmla="*/ 1655 w 2488"/>
              <a:gd name="T5" fmla="*/ 356 h 748"/>
              <a:gd name="T6" fmla="*/ 1489 w 2488"/>
              <a:gd name="T7" fmla="*/ 371 h 748"/>
              <a:gd name="T8" fmla="*/ 1208 w 2488"/>
              <a:gd name="T9" fmla="*/ 350 h 748"/>
              <a:gd name="T10" fmla="*/ 953 w 2488"/>
              <a:gd name="T11" fmla="*/ 552 h 748"/>
              <a:gd name="T12" fmla="*/ 603 w 2488"/>
              <a:gd name="T13" fmla="*/ 519 h 748"/>
              <a:gd name="T14" fmla="*/ 338 w 2488"/>
              <a:gd name="T15" fmla="*/ 723 h 748"/>
              <a:gd name="T16" fmla="*/ 0 w 2488"/>
              <a:gd name="T17" fmla="*/ 66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8" h="748">
                <a:moveTo>
                  <a:pt x="2488" y="0"/>
                </a:moveTo>
                <a:cubicBezTo>
                  <a:pt x="2419" y="36"/>
                  <a:pt x="2215" y="158"/>
                  <a:pt x="2076" y="217"/>
                </a:cubicBezTo>
                <a:cubicBezTo>
                  <a:pt x="1937" y="276"/>
                  <a:pt x="1753" y="330"/>
                  <a:pt x="1655" y="356"/>
                </a:cubicBezTo>
                <a:cubicBezTo>
                  <a:pt x="1558" y="382"/>
                  <a:pt x="1564" y="372"/>
                  <a:pt x="1489" y="371"/>
                </a:cubicBezTo>
                <a:cubicBezTo>
                  <a:pt x="1414" y="370"/>
                  <a:pt x="1297" y="320"/>
                  <a:pt x="1208" y="350"/>
                </a:cubicBezTo>
                <a:cubicBezTo>
                  <a:pt x="1119" y="380"/>
                  <a:pt x="1053" y="523"/>
                  <a:pt x="953" y="552"/>
                </a:cubicBezTo>
                <a:cubicBezTo>
                  <a:pt x="853" y="581"/>
                  <a:pt x="705" y="489"/>
                  <a:pt x="603" y="519"/>
                </a:cubicBezTo>
                <a:cubicBezTo>
                  <a:pt x="500" y="548"/>
                  <a:pt x="441" y="698"/>
                  <a:pt x="338" y="723"/>
                </a:cubicBezTo>
                <a:cubicBezTo>
                  <a:pt x="238" y="748"/>
                  <a:pt x="57" y="678"/>
                  <a:pt x="0" y="668"/>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6" name="Line 16"/>
          <p:cNvSpPr>
            <a:spLocks noChangeShapeType="1"/>
          </p:cNvSpPr>
          <p:nvPr/>
        </p:nvSpPr>
        <p:spPr bwMode="auto">
          <a:xfrm flipH="1">
            <a:off x="3657600" y="4324350"/>
            <a:ext cx="1109663" cy="365125"/>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7" name="Freeform 3"/>
          <p:cNvSpPr>
            <a:spLocks/>
          </p:cNvSpPr>
          <p:nvPr/>
        </p:nvSpPr>
        <p:spPr bwMode="auto">
          <a:xfrm>
            <a:off x="5067300" y="3524250"/>
            <a:ext cx="1895475" cy="1489075"/>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8" name="Rectangle 4"/>
          <p:cNvSpPr>
            <a:spLocks noGrp="1" noChangeArrowheads="1"/>
          </p:cNvSpPr>
          <p:nvPr>
            <p:ph type="title"/>
          </p:nvPr>
        </p:nvSpPr>
        <p:spPr/>
        <p:txBody>
          <a:bodyPr/>
          <a:lstStyle/>
          <a:p>
            <a:r>
              <a:rPr lang="en-US" altLang="en-US"/>
              <a:t>xtal stuck on tray</a:t>
            </a:r>
          </a:p>
        </p:txBody>
      </p:sp>
      <p:sp>
        <p:nvSpPr>
          <p:cNvPr id="533509"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0"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1"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2" name="Line 8"/>
          <p:cNvSpPr>
            <a:spLocks noChangeShapeType="1"/>
          </p:cNvSpPr>
          <p:nvPr/>
        </p:nvSpPr>
        <p:spPr bwMode="auto">
          <a:xfrm flipV="1">
            <a:off x="6183313" y="3822700"/>
            <a:ext cx="53975" cy="749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3" name="Freeform 9"/>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4" name="Freeform 10"/>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5" name="Freeform 11"/>
          <p:cNvSpPr>
            <a:spLocks/>
          </p:cNvSpPr>
          <p:nvPr/>
        </p:nvSpPr>
        <p:spPr bwMode="auto">
          <a:xfrm>
            <a:off x="6238875" y="3752850"/>
            <a:ext cx="304800" cy="69850"/>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6" name="Freeform 12"/>
          <p:cNvSpPr>
            <a:spLocks/>
          </p:cNvSpPr>
          <p:nvPr/>
        </p:nvSpPr>
        <p:spPr bwMode="auto">
          <a:xfrm>
            <a:off x="5416550" y="3517900"/>
            <a:ext cx="1127125" cy="228600"/>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3517" name="Group 13"/>
          <p:cNvGrpSpPr>
            <a:grpSpLocks/>
          </p:cNvGrpSpPr>
          <p:nvPr/>
        </p:nvGrpSpPr>
        <p:grpSpPr bwMode="auto">
          <a:xfrm rot="2784419">
            <a:off x="-721519" y="2536032"/>
            <a:ext cx="4633913" cy="1060450"/>
            <a:chOff x="816" y="2123"/>
            <a:chExt cx="2586" cy="805"/>
          </a:xfrm>
        </p:grpSpPr>
        <p:sp>
          <p:nvSpPr>
            <p:cNvPr id="533518" name="Freeform 1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9" name="Freeform 1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0" name="Freeform 1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3521" name="Group 17"/>
          <p:cNvGrpSpPr>
            <a:grpSpLocks/>
          </p:cNvGrpSpPr>
          <p:nvPr/>
        </p:nvGrpSpPr>
        <p:grpSpPr bwMode="auto">
          <a:xfrm rot="1505789">
            <a:off x="2308225" y="2509838"/>
            <a:ext cx="4633913" cy="1060450"/>
            <a:chOff x="816" y="2123"/>
            <a:chExt cx="2586" cy="805"/>
          </a:xfrm>
        </p:grpSpPr>
        <p:sp>
          <p:nvSpPr>
            <p:cNvPr id="533522" name="Freeform 18"/>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3" name="Freeform 19"/>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4" name="Freeform 20"/>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35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352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335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1" name="Freeform 3"/>
          <p:cNvSpPr>
            <a:spLocks/>
          </p:cNvSpPr>
          <p:nvPr/>
        </p:nvSpPr>
        <p:spPr bwMode="auto">
          <a:xfrm>
            <a:off x="2771775" y="3836988"/>
            <a:ext cx="4519613" cy="1620837"/>
          </a:xfrm>
          <a:custGeom>
            <a:avLst/>
            <a:gdLst>
              <a:gd name="T0" fmla="*/ 2600 w 2847"/>
              <a:gd name="T1" fmla="*/ 149 h 1021"/>
              <a:gd name="T2" fmla="*/ 2744 w 2847"/>
              <a:gd name="T3" fmla="*/ 25 h 1021"/>
              <a:gd name="T4" fmla="*/ 1980 w 2847"/>
              <a:gd name="T5" fmla="*/ 299 h 1021"/>
              <a:gd name="T6" fmla="*/ 1578 w 2847"/>
              <a:gd name="T7" fmla="*/ 521 h 1021"/>
              <a:gd name="T8" fmla="*/ 1178 w 2847"/>
              <a:gd name="T9" fmla="*/ 721 h 1021"/>
              <a:gd name="T10" fmla="*/ 868 w 2847"/>
              <a:gd name="T11" fmla="*/ 672 h 1021"/>
              <a:gd name="T12" fmla="*/ 585 w 2847"/>
              <a:gd name="T13" fmla="*/ 865 h 1021"/>
              <a:gd name="T14" fmla="*/ 264 w 2847"/>
              <a:gd name="T15" fmla="*/ 815 h 1021"/>
              <a:gd name="T16" fmla="*/ 0 w 2847"/>
              <a:gd name="T17"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7" h="1021">
                <a:moveTo>
                  <a:pt x="2600" y="149"/>
                </a:moveTo>
                <a:cubicBezTo>
                  <a:pt x="2624" y="129"/>
                  <a:pt x="2847" y="0"/>
                  <a:pt x="2744" y="25"/>
                </a:cubicBezTo>
                <a:cubicBezTo>
                  <a:pt x="2641" y="50"/>
                  <a:pt x="2174" y="216"/>
                  <a:pt x="1980" y="299"/>
                </a:cubicBezTo>
                <a:cubicBezTo>
                  <a:pt x="1786" y="382"/>
                  <a:pt x="1712" y="451"/>
                  <a:pt x="1578" y="521"/>
                </a:cubicBezTo>
                <a:cubicBezTo>
                  <a:pt x="1444" y="591"/>
                  <a:pt x="1296" y="696"/>
                  <a:pt x="1178" y="721"/>
                </a:cubicBezTo>
                <a:cubicBezTo>
                  <a:pt x="1060" y="746"/>
                  <a:pt x="967" y="648"/>
                  <a:pt x="868" y="672"/>
                </a:cubicBezTo>
                <a:cubicBezTo>
                  <a:pt x="769" y="696"/>
                  <a:pt x="684" y="842"/>
                  <a:pt x="585" y="865"/>
                </a:cubicBezTo>
                <a:cubicBezTo>
                  <a:pt x="484" y="889"/>
                  <a:pt x="361" y="789"/>
                  <a:pt x="264" y="815"/>
                </a:cubicBezTo>
                <a:cubicBezTo>
                  <a:pt x="167" y="842"/>
                  <a:pt x="45" y="986"/>
                  <a:pt x="0" y="102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2" name="Freeform 4"/>
          <p:cNvSpPr>
            <a:spLocks/>
          </p:cNvSpPr>
          <p:nvPr/>
        </p:nvSpPr>
        <p:spPr bwMode="auto">
          <a:xfrm>
            <a:off x="5067300" y="3524250"/>
            <a:ext cx="1895475" cy="1489075"/>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3" name="Rectangle 5"/>
          <p:cNvSpPr>
            <a:spLocks noGrp="1" noChangeArrowheads="1"/>
          </p:cNvSpPr>
          <p:nvPr>
            <p:ph type="title"/>
          </p:nvPr>
        </p:nvSpPr>
        <p:spPr/>
        <p:txBody>
          <a:bodyPr/>
          <a:lstStyle/>
          <a:p>
            <a:r>
              <a:rPr lang="en-US" altLang="en-US"/>
              <a:t>xtal stuck on tray</a:t>
            </a:r>
          </a:p>
        </p:txBody>
      </p:sp>
      <p:sp>
        <p:nvSpPr>
          <p:cNvPr id="534534" name="Freeform 6"/>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5" name="Line 7"/>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6" name="Line 8"/>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7" name="Line 9"/>
          <p:cNvSpPr>
            <a:spLocks noChangeShapeType="1"/>
          </p:cNvSpPr>
          <p:nvPr/>
        </p:nvSpPr>
        <p:spPr bwMode="auto">
          <a:xfrm flipV="1">
            <a:off x="6183313" y="3822700"/>
            <a:ext cx="53975" cy="749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8"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9"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0" name="Freeform 12"/>
          <p:cNvSpPr>
            <a:spLocks/>
          </p:cNvSpPr>
          <p:nvPr/>
        </p:nvSpPr>
        <p:spPr bwMode="auto">
          <a:xfrm>
            <a:off x="6238875" y="3752850"/>
            <a:ext cx="304800" cy="69850"/>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1" name="Freeform 13"/>
          <p:cNvSpPr>
            <a:spLocks/>
          </p:cNvSpPr>
          <p:nvPr/>
        </p:nvSpPr>
        <p:spPr bwMode="auto">
          <a:xfrm>
            <a:off x="5416550" y="3517900"/>
            <a:ext cx="1127125" cy="228600"/>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2" name="Freeform 14"/>
          <p:cNvSpPr>
            <a:spLocks/>
          </p:cNvSpPr>
          <p:nvPr/>
        </p:nvSpPr>
        <p:spPr bwMode="auto">
          <a:xfrm>
            <a:off x="2651125" y="4035425"/>
            <a:ext cx="4311650" cy="1384300"/>
          </a:xfrm>
          <a:custGeom>
            <a:avLst/>
            <a:gdLst>
              <a:gd name="T0" fmla="*/ 2716 w 2716"/>
              <a:gd name="T1" fmla="*/ 0 h 872"/>
              <a:gd name="T2" fmla="*/ 2200 w 2716"/>
              <a:gd name="T3" fmla="*/ 272 h 872"/>
              <a:gd name="T4" fmla="*/ 1655 w 2716"/>
              <a:gd name="T5" fmla="*/ 480 h 872"/>
              <a:gd name="T6" fmla="*/ 1489 w 2716"/>
              <a:gd name="T7" fmla="*/ 495 h 872"/>
              <a:gd name="T8" fmla="*/ 1208 w 2716"/>
              <a:gd name="T9" fmla="*/ 474 h 872"/>
              <a:gd name="T10" fmla="*/ 953 w 2716"/>
              <a:gd name="T11" fmla="*/ 676 h 872"/>
              <a:gd name="T12" fmla="*/ 603 w 2716"/>
              <a:gd name="T13" fmla="*/ 643 h 872"/>
              <a:gd name="T14" fmla="*/ 338 w 2716"/>
              <a:gd name="T15" fmla="*/ 847 h 872"/>
              <a:gd name="T16" fmla="*/ 0 w 2716"/>
              <a:gd name="T17" fmla="*/ 792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6" h="872">
                <a:moveTo>
                  <a:pt x="2716" y="0"/>
                </a:moveTo>
                <a:cubicBezTo>
                  <a:pt x="2630" y="45"/>
                  <a:pt x="2377" y="192"/>
                  <a:pt x="2200" y="272"/>
                </a:cubicBezTo>
                <a:cubicBezTo>
                  <a:pt x="2023" y="352"/>
                  <a:pt x="1773" y="443"/>
                  <a:pt x="1655" y="480"/>
                </a:cubicBezTo>
                <a:cubicBezTo>
                  <a:pt x="1537" y="517"/>
                  <a:pt x="1564" y="496"/>
                  <a:pt x="1489" y="495"/>
                </a:cubicBezTo>
                <a:cubicBezTo>
                  <a:pt x="1414" y="494"/>
                  <a:pt x="1297" y="444"/>
                  <a:pt x="1208" y="474"/>
                </a:cubicBezTo>
                <a:cubicBezTo>
                  <a:pt x="1119" y="504"/>
                  <a:pt x="1053" y="647"/>
                  <a:pt x="953" y="676"/>
                </a:cubicBezTo>
                <a:cubicBezTo>
                  <a:pt x="853" y="705"/>
                  <a:pt x="705" y="613"/>
                  <a:pt x="603" y="643"/>
                </a:cubicBezTo>
                <a:cubicBezTo>
                  <a:pt x="500" y="672"/>
                  <a:pt x="441" y="822"/>
                  <a:pt x="338" y="847"/>
                </a:cubicBezTo>
                <a:cubicBezTo>
                  <a:pt x="238" y="872"/>
                  <a:pt x="57" y="802"/>
                  <a:pt x="0" y="792"/>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685800" y="0"/>
            <a:ext cx="7772400" cy="1325563"/>
          </a:xfrm>
        </p:spPr>
        <p:txBody>
          <a:bodyPr/>
          <a:lstStyle/>
          <a:p>
            <a:pPr>
              <a:lnSpc>
                <a:spcPct val="150000"/>
              </a:lnSpc>
            </a:pPr>
            <a:r>
              <a:rPr lang="en-US" altLang="en-US" sz="6000"/>
              <a:t>What is “disorder”?</a:t>
            </a:r>
          </a:p>
        </p:txBody>
      </p:sp>
      <p:grpSp>
        <p:nvGrpSpPr>
          <p:cNvPr id="433155" name="Group 3"/>
          <p:cNvGrpSpPr>
            <a:grpSpLocks noChangeAspect="1"/>
          </p:cNvGrpSpPr>
          <p:nvPr/>
        </p:nvGrpSpPr>
        <p:grpSpPr bwMode="auto">
          <a:xfrm>
            <a:off x="500063" y="1882775"/>
            <a:ext cx="3500437" cy="2100263"/>
            <a:chOff x="670" y="1186"/>
            <a:chExt cx="4420" cy="2653"/>
          </a:xfrm>
        </p:grpSpPr>
        <p:sp>
          <p:nvSpPr>
            <p:cNvPr id="433156"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7"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8"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9"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0"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1"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2"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3"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4"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5"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6"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7"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8"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9"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0"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1"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2"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3"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4"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5"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6"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7"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8"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79"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3180" name="Group 28"/>
            <p:cNvGrpSpPr>
              <a:grpSpLocks noChangeAspect="1"/>
            </p:cNvGrpSpPr>
            <p:nvPr/>
          </p:nvGrpSpPr>
          <p:grpSpPr bwMode="auto">
            <a:xfrm>
              <a:off x="1244" y="1531"/>
              <a:ext cx="3271" cy="1963"/>
              <a:chOff x="674" y="1199"/>
              <a:chExt cx="4420" cy="2653"/>
            </a:xfrm>
          </p:grpSpPr>
          <p:sp>
            <p:nvSpPr>
              <p:cNvPr id="433181"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2"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3"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4"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5"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6"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7"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8"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89"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0"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1"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2"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3"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4"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5"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6"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7"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8"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99"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0"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1"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2"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3"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4"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05" name="Group 53"/>
            <p:cNvGrpSpPr>
              <a:grpSpLocks noChangeAspect="1"/>
            </p:cNvGrpSpPr>
            <p:nvPr/>
          </p:nvGrpSpPr>
          <p:grpSpPr bwMode="auto">
            <a:xfrm>
              <a:off x="1158" y="1479"/>
              <a:ext cx="3443" cy="2066"/>
              <a:chOff x="674" y="1199"/>
              <a:chExt cx="4420" cy="2653"/>
            </a:xfrm>
          </p:grpSpPr>
          <p:sp>
            <p:nvSpPr>
              <p:cNvPr id="433206"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7"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8"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09"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0"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1"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2"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3"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4"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5"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6"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7"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8"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19"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0"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1"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2"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3"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4"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5"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6"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7"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8"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29"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30" name="Group 78"/>
            <p:cNvGrpSpPr>
              <a:grpSpLocks noChangeAspect="1"/>
            </p:cNvGrpSpPr>
            <p:nvPr/>
          </p:nvGrpSpPr>
          <p:grpSpPr bwMode="auto">
            <a:xfrm>
              <a:off x="1049" y="1413"/>
              <a:ext cx="3662" cy="2198"/>
              <a:chOff x="674" y="1199"/>
              <a:chExt cx="4420" cy="2653"/>
            </a:xfrm>
          </p:grpSpPr>
          <p:sp>
            <p:nvSpPr>
              <p:cNvPr id="43323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3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4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55" name="Group 103"/>
            <p:cNvGrpSpPr>
              <a:grpSpLocks noChangeAspect="1"/>
            </p:cNvGrpSpPr>
            <p:nvPr/>
          </p:nvGrpSpPr>
          <p:grpSpPr bwMode="auto">
            <a:xfrm>
              <a:off x="933" y="1344"/>
              <a:ext cx="3893" cy="2337"/>
              <a:chOff x="674" y="1199"/>
              <a:chExt cx="4420" cy="2653"/>
            </a:xfrm>
          </p:grpSpPr>
          <p:sp>
            <p:nvSpPr>
              <p:cNvPr id="433256"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7"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8"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59"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0"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1"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2"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3"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4"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5"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6"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7"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8"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9"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0"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1"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2"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3"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4"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5"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6"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7"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8"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9"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280" name="Group 128"/>
            <p:cNvGrpSpPr>
              <a:grpSpLocks noChangeAspect="1"/>
            </p:cNvGrpSpPr>
            <p:nvPr/>
          </p:nvGrpSpPr>
          <p:grpSpPr bwMode="auto">
            <a:xfrm>
              <a:off x="804" y="1266"/>
              <a:ext cx="4152" cy="2492"/>
              <a:chOff x="674" y="1199"/>
              <a:chExt cx="4420" cy="2653"/>
            </a:xfrm>
          </p:grpSpPr>
          <p:sp>
            <p:nvSpPr>
              <p:cNvPr id="433281"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2"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3"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4"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5"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6"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7"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8"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89"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0"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1"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2"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3"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4"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5"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6"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7"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8"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99"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0"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1"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2"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3"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4"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305" name="Group 153"/>
            <p:cNvGrpSpPr>
              <a:grpSpLocks noChangeAspect="1"/>
            </p:cNvGrpSpPr>
            <p:nvPr/>
          </p:nvGrpSpPr>
          <p:grpSpPr bwMode="auto">
            <a:xfrm>
              <a:off x="670" y="1186"/>
              <a:ext cx="4420" cy="2653"/>
              <a:chOff x="674" y="1199"/>
              <a:chExt cx="4420" cy="2653"/>
            </a:xfrm>
          </p:grpSpPr>
          <p:sp>
            <p:nvSpPr>
              <p:cNvPr id="433306" name="Oval 1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7" name="Oval 1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8" name="Oval 1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09" name="Oval 1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0" name="Oval 1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1" name="Oval 1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2" name="Oval 1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3" name="Oval 1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4" name="Oval 1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5" name="Oval 1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6" name="Oval 1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7" name="Oval 1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8" name="Oval 1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19" name="Oval 1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0" name="Oval 1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1" name="Oval 1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2" name="Oval 1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3" name="Oval 1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4" name="Oval 1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5" name="Oval 1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6" name="Oval 1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7" name="Oval 1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8" name="Oval 1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329" name="Oval 1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3330" name="Line 178"/>
          <p:cNvSpPr>
            <a:spLocks noChangeShapeType="1"/>
          </p:cNvSpPr>
          <p:nvPr/>
        </p:nvSpPr>
        <p:spPr bwMode="auto">
          <a:xfrm flipH="1" flipV="1">
            <a:off x="1631950" y="2970213"/>
            <a:ext cx="331788" cy="220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1" name="Line 179"/>
          <p:cNvSpPr>
            <a:spLocks noChangeShapeType="1"/>
          </p:cNvSpPr>
          <p:nvPr/>
        </p:nvSpPr>
        <p:spPr bwMode="auto">
          <a:xfrm flipV="1">
            <a:off x="2532063" y="3079750"/>
            <a:ext cx="107950" cy="109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2" name="Line 180"/>
          <p:cNvSpPr>
            <a:spLocks noChangeShapeType="1"/>
          </p:cNvSpPr>
          <p:nvPr/>
        </p:nvSpPr>
        <p:spPr bwMode="auto">
          <a:xfrm>
            <a:off x="2565400" y="3917950"/>
            <a:ext cx="276225" cy="465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3" name="Line 181"/>
          <p:cNvSpPr>
            <a:spLocks noChangeShapeType="1"/>
          </p:cNvSpPr>
          <p:nvPr/>
        </p:nvSpPr>
        <p:spPr bwMode="auto">
          <a:xfrm flipH="1">
            <a:off x="944563" y="3779838"/>
            <a:ext cx="428625" cy="604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4" name="Line 182"/>
          <p:cNvSpPr>
            <a:spLocks noChangeShapeType="1"/>
          </p:cNvSpPr>
          <p:nvPr/>
        </p:nvSpPr>
        <p:spPr bwMode="auto">
          <a:xfrm flipV="1">
            <a:off x="887413" y="3211513"/>
            <a:ext cx="196850"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5" name="Line 183"/>
          <p:cNvSpPr>
            <a:spLocks noChangeShapeType="1"/>
          </p:cNvSpPr>
          <p:nvPr/>
        </p:nvSpPr>
        <p:spPr bwMode="auto">
          <a:xfrm flipH="1" flipV="1">
            <a:off x="3098800" y="2393950"/>
            <a:ext cx="84138" cy="233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6" name="Line 184"/>
          <p:cNvSpPr>
            <a:spLocks noChangeShapeType="1"/>
          </p:cNvSpPr>
          <p:nvPr/>
        </p:nvSpPr>
        <p:spPr bwMode="auto">
          <a:xfrm flipV="1">
            <a:off x="1514475" y="3490913"/>
            <a:ext cx="295275" cy="163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7" name="Line 185"/>
          <p:cNvSpPr>
            <a:spLocks noChangeShapeType="1"/>
          </p:cNvSpPr>
          <p:nvPr/>
        </p:nvSpPr>
        <p:spPr bwMode="auto">
          <a:xfrm flipV="1">
            <a:off x="1485900" y="2100263"/>
            <a:ext cx="315913" cy="136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8" name="Line 186"/>
          <p:cNvSpPr>
            <a:spLocks noChangeShapeType="1"/>
          </p:cNvSpPr>
          <p:nvPr/>
        </p:nvSpPr>
        <p:spPr bwMode="auto">
          <a:xfrm>
            <a:off x="3114675" y="2078038"/>
            <a:ext cx="153988"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39" name="Line 187"/>
          <p:cNvSpPr>
            <a:spLocks noChangeShapeType="1"/>
          </p:cNvSpPr>
          <p:nvPr/>
        </p:nvSpPr>
        <p:spPr bwMode="auto">
          <a:xfrm flipH="1">
            <a:off x="3616325" y="2630488"/>
            <a:ext cx="100013" cy="293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0" name="Line 188"/>
          <p:cNvSpPr>
            <a:spLocks noChangeShapeType="1"/>
          </p:cNvSpPr>
          <p:nvPr/>
        </p:nvSpPr>
        <p:spPr bwMode="auto">
          <a:xfrm flipV="1">
            <a:off x="698500" y="1619250"/>
            <a:ext cx="22225"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1" name="Line 189"/>
          <p:cNvSpPr>
            <a:spLocks noChangeShapeType="1"/>
          </p:cNvSpPr>
          <p:nvPr/>
        </p:nvSpPr>
        <p:spPr bwMode="auto">
          <a:xfrm flipH="1">
            <a:off x="3535363" y="3933825"/>
            <a:ext cx="377825"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2" name="Line 190"/>
          <p:cNvSpPr>
            <a:spLocks noChangeShapeType="1"/>
          </p:cNvSpPr>
          <p:nvPr/>
        </p:nvSpPr>
        <p:spPr bwMode="auto">
          <a:xfrm>
            <a:off x="1954213" y="3724275"/>
            <a:ext cx="257175" cy="20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3" name="Line 191"/>
          <p:cNvSpPr>
            <a:spLocks noChangeShapeType="1"/>
          </p:cNvSpPr>
          <p:nvPr/>
        </p:nvSpPr>
        <p:spPr bwMode="auto">
          <a:xfrm flipH="1">
            <a:off x="3192463" y="3286125"/>
            <a:ext cx="766762" cy="4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4" name="Line 192"/>
          <p:cNvSpPr>
            <a:spLocks noChangeShapeType="1"/>
          </p:cNvSpPr>
          <p:nvPr/>
        </p:nvSpPr>
        <p:spPr bwMode="auto">
          <a:xfrm flipV="1">
            <a:off x="1984375" y="2522538"/>
            <a:ext cx="571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5" name="Line 193"/>
          <p:cNvSpPr>
            <a:spLocks noChangeShapeType="1"/>
          </p:cNvSpPr>
          <p:nvPr/>
        </p:nvSpPr>
        <p:spPr bwMode="auto">
          <a:xfrm>
            <a:off x="3941763" y="2622550"/>
            <a:ext cx="68262"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6" name="Line 194"/>
          <p:cNvSpPr>
            <a:spLocks noChangeShapeType="1"/>
          </p:cNvSpPr>
          <p:nvPr/>
        </p:nvSpPr>
        <p:spPr bwMode="auto">
          <a:xfrm>
            <a:off x="2562225" y="2089150"/>
            <a:ext cx="34290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7" name="Line 195"/>
          <p:cNvSpPr>
            <a:spLocks noChangeShapeType="1"/>
          </p:cNvSpPr>
          <p:nvPr/>
        </p:nvSpPr>
        <p:spPr bwMode="auto">
          <a:xfrm flipV="1">
            <a:off x="3629025" y="3562350"/>
            <a:ext cx="249238" cy="188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8" name="Line 196"/>
          <p:cNvSpPr>
            <a:spLocks noChangeShapeType="1"/>
          </p:cNvSpPr>
          <p:nvPr/>
        </p:nvSpPr>
        <p:spPr bwMode="auto">
          <a:xfrm flipH="1">
            <a:off x="2806700" y="3733800"/>
            <a:ext cx="257175" cy="58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49" name="Line 197"/>
          <p:cNvSpPr>
            <a:spLocks noChangeShapeType="1"/>
          </p:cNvSpPr>
          <p:nvPr/>
        </p:nvSpPr>
        <p:spPr bwMode="auto">
          <a:xfrm>
            <a:off x="2557463" y="2679700"/>
            <a:ext cx="160337"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0" name="Line 198"/>
          <p:cNvSpPr>
            <a:spLocks noChangeShapeType="1"/>
          </p:cNvSpPr>
          <p:nvPr/>
        </p:nvSpPr>
        <p:spPr bwMode="auto">
          <a:xfrm flipH="1" flipV="1">
            <a:off x="207963" y="3224213"/>
            <a:ext cx="347662" cy="31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1" name="Line 199"/>
          <p:cNvSpPr>
            <a:spLocks noChangeShapeType="1"/>
          </p:cNvSpPr>
          <p:nvPr/>
        </p:nvSpPr>
        <p:spPr bwMode="auto">
          <a:xfrm flipV="1">
            <a:off x="674688" y="2551113"/>
            <a:ext cx="28575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2" name="Line 200"/>
          <p:cNvSpPr>
            <a:spLocks noChangeShapeType="1"/>
          </p:cNvSpPr>
          <p:nvPr/>
        </p:nvSpPr>
        <p:spPr bwMode="auto">
          <a:xfrm>
            <a:off x="2014538" y="2247900"/>
            <a:ext cx="231775"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53" name="Line 201"/>
          <p:cNvSpPr>
            <a:spLocks noChangeShapeType="1"/>
          </p:cNvSpPr>
          <p:nvPr/>
        </p:nvSpPr>
        <p:spPr bwMode="auto">
          <a:xfrm flipH="1" flipV="1">
            <a:off x="3643313" y="1784350"/>
            <a:ext cx="65087"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3379" name="Picture 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779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380" name="Text Box 228"/>
          <p:cNvSpPr txBox="1">
            <a:spLocks noChangeArrowheads="1"/>
          </p:cNvSpPr>
          <p:nvPr/>
        </p:nvSpPr>
        <p:spPr bwMode="auto">
          <a:xfrm>
            <a:off x="1785938" y="4141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1" name="Text Box 229"/>
          <p:cNvSpPr txBox="1">
            <a:spLocks noChangeArrowheads="1"/>
          </p:cNvSpPr>
          <p:nvPr/>
        </p:nvSpPr>
        <p:spPr bwMode="auto">
          <a:xfrm>
            <a:off x="6397625" y="4030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order</a:t>
            </a:r>
          </a:p>
        </p:txBody>
      </p:sp>
      <p:sp>
        <p:nvSpPr>
          <p:cNvPr id="433382" name="Text Box 230"/>
          <p:cNvSpPr txBox="1">
            <a:spLocks noChangeArrowheads="1"/>
          </p:cNvSpPr>
          <p:nvPr/>
        </p:nvSpPr>
        <p:spPr bwMode="auto">
          <a:xfrm>
            <a:off x="5257800" y="56467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disorder</a:t>
            </a:r>
          </a:p>
        </p:txBody>
      </p:sp>
      <p:grpSp>
        <p:nvGrpSpPr>
          <p:cNvPr id="433383" name="Group 231"/>
          <p:cNvGrpSpPr>
            <a:grpSpLocks/>
          </p:cNvGrpSpPr>
          <p:nvPr/>
        </p:nvGrpSpPr>
        <p:grpSpPr bwMode="auto">
          <a:xfrm>
            <a:off x="3562350" y="4276725"/>
            <a:ext cx="2320925" cy="1239838"/>
            <a:chOff x="2268" y="2694"/>
            <a:chExt cx="1462" cy="781"/>
          </a:xfrm>
        </p:grpSpPr>
        <p:sp>
          <p:nvSpPr>
            <p:cNvPr id="433384" name="Freeform 232"/>
            <p:cNvSpPr>
              <a:spLocks noChangeAspect="1"/>
            </p:cNvSpPr>
            <p:nvPr/>
          </p:nvSpPr>
          <p:spPr bwMode="auto">
            <a:xfrm>
              <a:off x="2268" y="2694"/>
              <a:ext cx="1314" cy="781"/>
            </a:xfrm>
            <a:custGeom>
              <a:avLst/>
              <a:gdLst>
                <a:gd name="T0" fmla="*/ 0 w 3486"/>
                <a:gd name="T1" fmla="*/ 2072 h 2073"/>
                <a:gd name="T2" fmla="*/ 408 w 3486"/>
                <a:gd name="T3" fmla="*/ 2066 h 2073"/>
                <a:gd name="T4" fmla="*/ 618 w 3486"/>
                <a:gd name="T5" fmla="*/ 2030 h 2073"/>
                <a:gd name="T6" fmla="*/ 798 w 3486"/>
                <a:gd name="T7" fmla="*/ 1934 h 2073"/>
                <a:gd name="T8" fmla="*/ 996 w 3486"/>
                <a:gd name="T9" fmla="*/ 1682 h 2073"/>
                <a:gd name="T10" fmla="*/ 1224 w 3486"/>
                <a:gd name="T11" fmla="*/ 1148 h 2073"/>
                <a:gd name="T12" fmla="*/ 1392 w 3486"/>
                <a:gd name="T13" fmla="*/ 644 h 2073"/>
                <a:gd name="T14" fmla="*/ 1524 w 3486"/>
                <a:gd name="T15" fmla="*/ 278 h 2073"/>
                <a:gd name="T16" fmla="*/ 1626 w 3486"/>
                <a:gd name="T17" fmla="*/ 86 h 2073"/>
                <a:gd name="T18" fmla="*/ 1686 w 3486"/>
                <a:gd name="T19" fmla="*/ 14 h 2073"/>
                <a:gd name="T20" fmla="*/ 1746 w 3486"/>
                <a:gd name="T21" fmla="*/ 2 h 2073"/>
                <a:gd name="T22" fmla="*/ 1830 w 3486"/>
                <a:gd name="T23" fmla="*/ 26 h 2073"/>
                <a:gd name="T24" fmla="*/ 1914 w 3486"/>
                <a:gd name="T25" fmla="*/ 146 h 2073"/>
                <a:gd name="T26" fmla="*/ 2004 w 3486"/>
                <a:gd name="T27" fmla="*/ 362 h 2073"/>
                <a:gd name="T28" fmla="*/ 2154 w 3486"/>
                <a:gd name="T29" fmla="*/ 794 h 2073"/>
                <a:gd name="T30" fmla="*/ 2274 w 3486"/>
                <a:gd name="T31" fmla="*/ 1160 h 2073"/>
                <a:gd name="T32" fmla="*/ 2424 w 3486"/>
                <a:gd name="T33" fmla="*/ 1532 h 2073"/>
                <a:gd name="T34" fmla="*/ 2532 w 3486"/>
                <a:gd name="T35" fmla="*/ 1736 h 2073"/>
                <a:gd name="T36" fmla="*/ 2634 w 3486"/>
                <a:gd name="T37" fmla="*/ 1868 h 2073"/>
                <a:gd name="T38" fmla="*/ 2760 w 3486"/>
                <a:gd name="T39" fmla="*/ 1976 h 2073"/>
                <a:gd name="T40" fmla="*/ 2922 w 3486"/>
                <a:gd name="T41" fmla="*/ 2030 h 2073"/>
                <a:gd name="T42" fmla="*/ 3192 w 3486"/>
                <a:gd name="T43" fmla="*/ 2066 h 2073"/>
                <a:gd name="T44" fmla="*/ 3486 w 3486"/>
                <a:gd name="T45" fmla="*/ 2072 h 2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6" h="2073">
                  <a:moveTo>
                    <a:pt x="0" y="2072"/>
                  </a:moveTo>
                  <a:cubicBezTo>
                    <a:pt x="152" y="2072"/>
                    <a:pt x="305" y="2073"/>
                    <a:pt x="408" y="2066"/>
                  </a:cubicBezTo>
                  <a:cubicBezTo>
                    <a:pt x="511" y="2059"/>
                    <a:pt x="553" y="2052"/>
                    <a:pt x="618" y="2030"/>
                  </a:cubicBezTo>
                  <a:cubicBezTo>
                    <a:pt x="683" y="2008"/>
                    <a:pt x="735" y="1992"/>
                    <a:pt x="798" y="1934"/>
                  </a:cubicBezTo>
                  <a:cubicBezTo>
                    <a:pt x="861" y="1876"/>
                    <a:pt x="925" y="1813"/>
                    <a:pt x="996" y="1682"/>
                  </a:cubicBezTo>
                  <a:cubicBezTo>
                    <a:pt x="1067" y="1551"/>
                    <a:pt x="1158" y="1321"/>
                    <a:pt x="1224" y="1148"/>
                  </a:cubicBezTo>
                  <a:cubicBezTo>
                    <a:pt x="1290" y="975"/>
                    <a:pt x="1342" y="789"/>
                    <a:pt x="1392" y="644"/>
                  </a:cubicBezTo>
                  <a:cubicBezTo>
                    <a:pt x="1442" y="499"/>
                    <a:pt x="1485" y="371"/>
                    <a:pt x="1524" y="278"/>
                  </a:cubicBezTo>
                  <a:cubicBezTo>
                    <a:pt x="1563" y="185"/>
                    <a:pt x="1599" y="130"/>
                    <a:pt x="1626" y="86"/>
                  </a:cubicBezTo>
                  <a:cubicBezTo>
                    <a:pt x="1653" y="42"/>
                    <a:pt x="1666" y="28"/>
                    <a:pt x="1686" y="14"/>
                  </a:cubicBezTo>
                  <a:cubicBezTo>
                    <a:pt x="1706" y="0"/>
                    <a:pt x="1722" y="0"/>
                    <a:pt x="1746" y="2"/>
                  </a:cubicBezTo>
                  <a:cubicBezTo>
                    <a:pt x="1770" y="4"/>
                    <a:pt x="1802" y="2"/>
                    <a:pt x="1830" y="26"/>
                  </a:cubicBezTo>
                  <a:cubicBezTo>
                    <a:pt x="1858" y="50"/>
                    <a:pt x="1885" y="90"/>
                    <a:pt x="1914" y="146"/>
                  </a:cubicBezTo>
                  <a:cubicBezTo>
                    <a:pt x="1943" y="202"/>
                    <a:pt x="1964" y="254"/>
                    <a:pt x="2004" y="362"/>
                  </a:cubicBezTo>
                  <a:cubicBezTo>
                    <a:pt x="2044" y="470"/>
                    <a:pt x="2109" y="661"/>
                    <a:pt x="2154" y="794"/>
                  </a:cubicBezTo>
                  <a:cubicBezTo>
                    <a:pt x="2199" y="927"/>
                    <a:pt x="2229" y="1037"/>
                    <a:pt x="2274" y="1160"/>
                  </a:cubicBezTo>
                  <a:cubicBezTo>
                    <a:pt x="2319" y="1283"/>
                    <a:pt x="2381" y="1436"/>
                    <a:pt x="2424" y="1532"/>
                  </a:cubicBezTo>
                  <a:cubicBezTo>
                    <a:pt x="2467" y="1628"/>
                    <a:pt x="2497" y="1680"/>
                    <a:pt x="2532" y="1736"/>
                  </a:cubicBezTo>
                  <a:cubicBezTo>
                    <a:pt x="2567" y="1792"/>
                    <a:pt x="2596" y="1828"/>
                    <a:pt x="2634" y="1868"/>
                  </a:cubicBezTo>
                  <a:cubicBezTo>
                    <a:pt x="2672" y="1908"/>
                    <a:pt x="2712" y="1949"/>
                    <a:pt x="2760" y="1976"/>
                  </a:cubicBezTo>
                  <a:cubicBezTo>
                    <a:pt x="2808" y="2003"/>
                    <a:pt x="2850" y="2015"/>
                    <a:pt x="2922" y="2030"/>
                  </a:cubicBezTo>
                  <a:cubicBezTo>
                    <a:pt x="2994" y="2045"/>
                    <a:pt x="3098" y="2059"/>
                    <a:pt x="3192" y="2066"/>
                  </a:cubicBezTo>
                  <a:cubicBezTo>
                    <a:pt x="3286" y="2073"/>
                    <a:pt x="3386" y="2072"/>
                    <a:pt x="3486" y="2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385" name="Text Box 233"/>
            <p:cNvSpPr txBox="1">
              <a:spLocks noChangeArrowheads="1"/>
            </p:cNvSpPr>
            <p:nvPr/>
          </p:nvSpPr>
          <p:spPr bwMode="auto">
            <a:xfrm>
              <a:off x="3110" y="2885"/>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B-factor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0 L 0.07604 0.23333 " pathEditMode="relative" rAng="0" ptsTypes="AA">
                                      <p:cBhvr>
                                        <p:cTn id="6" dur="3000" fill="hold"/>
                                        <p:tgtEl>
                                          <p:spTgt spid="433341"/>
                                        </p:tgtEl>
                                        <p:attrNameLst>
                                          <p:attrName>ppt_x</p:attrName>
                                          <p:attrName>ppt_y</p:attrName>
                                        </p:attrNameLst>
                                      </p:cBhvr>
                                      <p:rCtr x="3802" y="11667"/>
                                    </p:animMotion>
                                  </p:childTnLst>
                                </p:cTn>
                              </p:par>
                              <p:par>
                                <p:cTn id="7" presetID="0" presetClass="path" presetSubtype="0" accel="50000" decel="50000" fill="hold" grpId="0" nodeType="withEffect">
                                  <p:stCondLst>
                                    <p:cond delay="0"/>
                                  </p:stCondLst>
                                  <p:childTnLst>
                                    <p:animMotion origin="layout" path="M 5E-6 4.81481E-6 L 0.1073 0.25833 " pathEditMode="relative" rAng="0" ptsTypes="AA">
                                      <p:cBhvr>
                                        <p:cTn id="8" dur="3000" fill="hold"/>
                                        <p:tgtEl>
                                          <p:spTgt spid="433347"/>
                                        </p:tgtEl>
                                        <p:attrNameLst>
                                          <p:attrName>ppt_x</p:attrName>
                                          <p:attrName>ppt_y</p:attrName>
                                        </p:attrNameLst>
                                      </p:cBhvr>
                                      <p:rCtr x="5365" y="12917"/>
                                    </p:animMotion>
                                  </p:childTnLst>
                                </p:cTn>
                              </p:par>
                              <p:par>
                                <p:cTn id="9" presetID="0" presetClass="path" presetSubtype="0" accel="50000" decel="50000" fill="hold" grpId="0" nodeType="withEffect">
                                  <p:stCondLst>
                                    <p:cond delay="0"/>
                                  </p:stCondLst>
                                  <p:childTnLst>
                                    <p:animMotion origin="layout" path="M -2.5E-6 1.11111E-6 L 0.07188 0.32639 " pathEditMode="relative" rAng="0" ptsTypes="AA">
                                      <p:cBhvr>
                                        <p:cTn id="10" dur="3000" fill="hold"/>
                                        <p:tgtEl>
                                          <p:spTgt spid="433343"/>
                                        </p:tgtEl>
                                        <p:attrNameLst>
                                          <p:attrName>ppt_x</p:attrName>
                                          <p:attrName>ppt_y</p:attrName>
                                        </p:attrNameLst>
                                      </p:cBhvr>
                                      <p:rCtr x="3594" y="16319"/>
                                    </p:animMotion>
                                  </p:childTnLst>
                                </p:cTn>
                              </p:par>
                              <p:par>
                                <p:cTn id="11" presetID="0" presetClass="path" presetSubtype="0" accel="50000" decel="50000" fill="hold" grpId="0" nodeType="withEffect">
                                  <p:stCondLst>
                                    <p:cond delay="0"/>
                                  </p:stCondLst>
                                  <p:childTnLst>
                                    <p:animMotion origin="layout" path="M 4.72222E-6 3.33333E-6 L 0.16979 0.26111 " pathEditMode="relative" rAng="0" ptsTypes="AA">
                                      <p:cBhvr>
                                        <p:cTn id="12" dur="3000" fill="hold"/>
                                        <p:tgtEl>
                                          <p:spTgt spid="433348"/>
                                        </p:tgtEl>
                                        <p:attrNameLst>
                                          <p:attrName>ppt_x</p:attrName>
                                          <p:attrName>ppt_y</p:attrName>
                                        </p:attrNameLst>
                                      </p:cBhvr>
                                      <p:rCtr x="8490" y="13056"/>
                                    </p:animMotion>
                                  </p:childTnLst>
                                </p:cTn>
                              </p:par>
                              <p:par>
                                <p:cTn id="13" presetID="0" presetClass="path" presetSubtype="0" accel="50000" decel="50000" fill="hold" grpId="0" nodeType="withEffect">
                                  <p:stCondLst>
                                    <p:cond delay="0"/>
                                  </p:stCondLst>
                                  <p:childTnLst>
                                    <p:animMotion origin="layout" path="M 2.77778E-7 3.7037E-6 L 0.225 0.23472 " pathEditMode="relative" rAng="0" ptsTypes="AA">
                                      <p:cBhvr>
                                        <p:cTn id="14" dur="3000" fill="hold"/>
                                        <p:tgtEl>
                                          <p:spTgt spid="433332"/>
                                        </p:tgtEl>
                                        <p:attrNameLst>
                                          <p:attrName>ppt_x</p:attrName>
                                          <p:attrName>ppt_y</p:attrName>
                                        </p:attrNameLst>
                                      </p:cBhvr>
                                      <p:rCtr x="11250" y="11736"/>
                                    </p:animMotion>
                                  </p:childTnLst>
                                </p:cTn>
                              </p:par>
                              <p:par>
                                <p:cTn id="15" presetID="0" presetClass="path" presetSubtype="0" accel="50000" decel="50000" fill="hold" grpId="0" nodeType="withEffect">
                                  <p:stCondLst>
                                    <p:cond delay="0"/>
                                  </p:stCondLst>
                                  <p:childTnLst>
                                    <p:animMotion origin="layout" path="M 1.66667E-6 -1.48148E-6 L 0.29271 0.26389 " pathEditMode="relative" rAng="0" ptsTypes="AA">
                                      <p:cBhvr>
                                        <p:cTn id="16" dur="3000" fill="hold"/>
                                        <p:tgtEl>
                                          <p:spTgt spid="433342"/>
                                        </p:tgtEl>
                                        <p:attrNameLst>
                                          <p:attrName>ppt_x</p:attrName>
                                          <p:attrName>ppt_y</p:attrName>
                                        </p:attrNameLst>
                                      </p:cBhvr>
                                      <p:rCtr x="14635" y="13194"/>
                                    </p:animMotion>
                                  </p:childTnLst>
                                </p:cTn>
                              </p:par>
                              <p:par>
                                <p:cTn id="17" presetID="0" presetClass="path" presetSubtype="0" accel="50000" decel="50000" fill="hold" grpId="0" nodeType="withEffect">
                                  <p:stCondLst>
                                    <p:cond delay="0"/>
                                  </p:stCondLst>
                                  <p:childTnLst>
                                    <p:animMotion origin="layout" path="M 1.66667E-6 1.85185E-6 L 0.22708 0.34166 " pathEditMode="relative" rAng="0" ptsTypes="AA">
                                      <p:cBhvr>
                                        <p:cTn id="18" dur="3000" fill="hold"/>
                                        <p:tgtEl>
                                          <p:spTgt spid="433331"/>
                                        </p:tgtEl>
                                        <p:attrNameLst>
                                          <p:attrName>ppt_x</p:attrName>
                                          <p:attrName>ppt_y</p:attrName>
                                        </p:attrNameLst>
                                      </p:cBhvr>
                                      <p:rCtr x="11354" y="17083"/>
                                    </p:animMotion>
                                  </p:childTnLst>
                                </p:cTn>
                              </p:par>
                              <p:par>
                                <p:cTn id="19" presetID="0" presetClass="path" presetSubtype="0" accel="50000" decel="50000" fill="hold" grpId="0" nodeType="withEffect">
                                  <p:stCondLst>
                                    <p:cond delay="0"/>
                                  </p:stCondLst>
                                  <p:childTnLst>
                                    <p:animMotion origin="layout" path="M -2.5E-6 7.40741E-7 L 0.1 0.42361 " pathEditMode="relative" rAng="0" ptsTypes="AA">
                                      <p:cBhvr>
                                        <p:cTn id="20" dur="3000" fill="hold"/>
                                        <p:tgtEl>
                                          <p:spTgt spid="433339"/>
                                        </p:tgtEl>
                                        <p:attrNameLst>
                                          <p:attrName>ppt_x</p:attrName>
                                          <p:attrName>ppt_y</p:attrName>
                                        </p:attrNameLst>
                                      </p:cBhvr>
                                      <p:rCtr x="5000" y="21181"/>
                                    </p:animMotion>
                                  </p:childTnLst>
                                </p:cTn>
                              </p:par>
                              <p:par>
                                <p:cTn id="21" presetID="0" presetClass="path" presetSubtype="0" accel="50000" decel="50000" fill="hold" grpId="0" nodeType="withEffect">
                                  <p:stCondLst>
                                    <p:cond delay="0"/>
                                  </p:stCondLst>
                                  <p:childTnLst>
                                    <p:animMotion origin="layout" path="M 5E-6 -4.81481E-6 L 0.07708 0.42223 " pathEditMode="relative" rAng="0" ptsTypes="AA">
                                      <p:cBhvr>
                                        <p:cTn id="22" dur="3000" fill="hold"/>
                                        <p:tgtEl>
                                          <p:spTgt spid="433345"/>
                                        </p:tgtEl>
                                        <p:attrNameLst>
                                          <p:attrName>ppt_x</p:attrName>
                                          <p:attrName>ppt_y</p:attrName>
                                        </p:attrNameLst>
                                      </p:cBhvr>
                                      <p:rCtr x="3854" y="21111"/>
                                    </p:animMotion>
                                  </p:childTnLst>
                                </p:cTn>
                              </p:par>
                              <p:par>
                                <p:cTn id="23" presetID="0" presetClass="path" presetSubtype="0" accel="50000" decel="50000" fill="hold" grpId="0" nodeType="withEffect">
                                  <p:stCondLst>
                                    <p:cond delay="0"/>
                                  </p:stCondLst>
                                  <p:childTnLst>
                                    <p:animMotion origin="layout" path="M 3.33333E-6 -3.33333E-6 L 0.15625 0.42361 " pathEditMode="relative" rAng="0" ptsTypes="AA">
                                      <p:cBhvr>
                                        <p:cTn id="24" dur="3000" fill="hold"/>
                                        <p:tgtEl>
                                          <p:spTgt spid="433335"/>
                                        </p:tgtEl>
                                        <p:attrNameLst>
                                          <p:attrName>ppt_x</p:attrName>
                                          <p:attrName>ppt_y</p:attrName>
                                        </p:attrNameLst>
                                      </p:cBhvr>
                                      <p:rCtr x="7813" y="21181"/>
                                    </p:animMotion>
                                  </p:childTnLst>
                                </p:cTn>
                              </p:par>
                              <p:par>
                                <p:cTn id="25" presetID="0" presetClass="path" presetSubtype="0" accel="50000" decel="50000" fill="hold" grpId="0" nodeType="withEffect">
                                  <p:stCondLst>
                                    <p:cond delay="0"/>
                                  </p:stCondLst>
                                  <p:childTnLst>
                                    <p:animMotion origin="layout" path="M -2.77778E-7 0 L 0.16458 0.50278 " pathEditMode="relative" rAng="0" ptsTypes="AA">
                                      <p:cBhvr>
                                        <p:cTn id="26" dur="3000" fill="hold"/>
                                        <p:tgtEl>
                                          <p:spTgt spid="433338"/>
                                        </p:tgtEl>
                                        <p:attrNameLst>
                                          <p:attrName>ppt_x</p:attrName>
                                          <p:attrName>ppt_y</p:attrName>
                                        </p:attrNameLst>
                                      </p:cBhvr>
                                      <p:rCtr x="8229" y="25139"/>
                                    </p:animMotion>
                                  </p:childTnLst>
                                </p:cTn>
                              </p:par>
                              <p:par>
                                <p:cTn id="27" presetID="0" presetClass="path" presetSubtype="0" accel="50000" decel="50000" fill="hold" grpId="0" nodeType="withEffect">
                                  <p:stCondLst>
                                    <p:cond delay="0"/>
                                  </p:stCondLst>
                                  <p:childTnLst>
                                    <p:animMotion origin="layout" path="M 3.05556E-6 3.33333E-6 L 0.1 0.50694 " pathEditMode="relative" rAng="0" ptsTypes="AA">
                                      <p:cBhvr>
                                        <p:cTn id="28" dur="3000" fill="hold"/>
                                        <p:tgtEl>
                                          <p:spTgt spid="433353"/>
                                        </p:tgtEl>
                                        <p:attrNameLst>
                                          <p:attrName>ppt_x</p:attrName>
                                          <p:attrName>ppt_y</p:attrName>
                                        </p:attrNameLst>
                                      </p:cBhvr>
                                      <p:rCtr x="5000" y="25347"/>
                                    </p:animMotion>
                                  </p:childTnLst>
                                </p:cTn>
                              </p:par>
                              <p:par>
                                <p:cTn id="29" presetID="0" presetClass="path" presetSubtype="0" accel="50000" decel="50000" fill="hold" grpId="0" nodeType="withEffect">
                                  <p:stCondLst>
                                    <p:cond delay="0"/>
                                  </p:stCondLst>
                                  <p:childTnLst>
                                    <p:animMotion origin="layout" path="M 0 -3.7037E-6 L 0.225 0.41667 " pathEditMode="relative" rAng="0" ptsTypes="AA">
                                      <p:cBhvr>
                                        <p:cTn id="30" dur="3000" fill="hold"/>
                                        <p:tgtEl>
                                          <p:spTgt spid="433349"/>
                                        </p:tgtEl>
                                        <p:attrNameLst>
                                          <p:attrName>ppt_x</p:attrName>
                                          <p:attrName>ppt_y</p:attrName>
                                        </p:attrNameLst>
                                      </p:cBhvr>
                                      <p:rCtr x="11250" y="20833"/>
                                    </p:animMotion>
                                  </p:childTnLst>
                                </p:cTn>
                              </p:par>
                              <p:par>
                                <p:cTn id="31" presetID="0" presetClass="path" presetSubtype="0" accel="50000" decel="50000" fill="hold" grpId="0" nodeType="withEffect">
                                  <p:stCondLst>
                                    <p:cond delay="0"/>
                                  </p:stCondLst>
                                  <p:childTnLst>
                                    <p:animMotion origin="layout" path="M 1.66667E-6 5.55112E-17 L 0.22917 0.49861 " pathEditMode="relative" rAng="0" ptsTypes="AA">
                                      <p:cBhvr>
                                        <p:cTn id="32" dur="3000" fill="hold"/>
                                        <p:tgtEl>
                                          <p:spTgt spid="433346"/>
                                        </p:tgtEl>
                                        <p:attrNameLst>
                                          <p:attrName>ppt_x</p:attrName>
                                          <p:attrName>ppt_y</p:attrName>
                                        </p:attrNameLst>
                                      </p:cBhvr>
                                      <p:rCtr x="11458" y="24931"/>
                                    </p:animMotion>
                                  </p:childTnLst>
                                </p:cTn>
                              </p:par>
                              <p:par>
                                <p:cTn id="33" presetID="0" presetClass="path" presetSubtype="0" accel="50000" decel="50000" fill="hold" grpId="0" nodeType="withEffect">
                                  <p:stCondLst>
                                    <p:cond delay="0"/>
                                  </p:stCondLst>
                                  <p:childTnLst>
                                    <p:animMotion origin="layout" path="M 0 -2.96296E-6 L 0.28542 0.47778 " pathEditMode="relative" rAng="0" ptsTypes="AA">
                                      <p:cBhvr>
                                        <p:cTn id="34" dur="3000" fill="hold"/>
                                        <p:tgtEl>
                                          <p:spTgt spid="433352"/>
                                        </p:tgtEl>
                                        <p:attrNameLst>
                                          <p:attrName>ppt_x</p:attrName>
                                          <p:attrName>ppt_y</p:attrName>
                                        </p:attrNameLst>
                                      </p:cBhvr>
                                      <p:rCtr x="14271" y="23889"/>
                                    </p:animMotion>
                                  </p:childTnLst>
                                </p:cTn>
                              </p:par>
                              <p:par>
                                <p:cTn id="35" presetID="0" presetClass="path" presetSubtype="0" accel="50000" decel="50000" fill="hold" grpId="0" nodeType="withEffect">
                                  <p:stCondLst>
                                    <p:cond delay="0"/>
                                  </p:stCondLst>
                                  <p:childTnLst>
                                    <p:animMotion origin="layout" path="M -4.72222E-6 -1.85185E-6 L 0.28855 0.41528 " pathEditMode="relative" rAng="0" ptsTypes="AA">
                                      <p:cBhvr>
                                        <p:cTn id="36" dur="3000" fill="hold"/>
                                        <p:tgtEl>
                                          <p:spTgt spid="433344"/>
                                        </p:tgtEl>
                                        <p:attrNameLst>
                                          <p:attrName>ppt_x</p:attrName>
                                          <p:attrName>ppt_y</p:attrName>
                                        </p:attrNameLst>
                                      </p:cBhvr>
                                      <p:rCtr x="14427" y="20764"/>
                                    </p:animMotion>
                                  </p:childTnLst>
                                </p:cTn>
                              </p:par>
                              <p:par>
                                <p:cTn id="37" presetID="0" presetClass="path" presetSubtype="0" accel="50000" decel="50000" fill="hold" grpId="0" nodeType="withEffect">
                                  <p:stCondLst>
                                    <p:cond delay="0"/>
                                  </p:stCondLst>
                                  <p:childTnLst>
                                    <p:animMotion origin="layout" path="M 8.33333E-7 -3.33333E-6 L 0.29479 0.34306 " pathEditMode="relative" rAng="0" ptsTypes="AA">
                                      <p:cBhvr>
                                        <p:cTn id="38" dur="3000" fill="hold"/>
                                        <p:tgtEl>
                                          <p:spTgt spid="433330"/>
                                        </p:tgtEl>
                                        <p:attrNameLst>
                                          <p:attrName>ppt_x</p:attrName>
                                          <p:attrName>ppt_y</p:attrName>
                                        </p:attrNameLst>
                                      </p:cBhvr>
                                      <p:rCtr x="14740" y="17153"/>
                                    </p:animMotion>
                                  </p:childTnLst>
                                </p:cTn>
                              </p:par>
                              <p:par>
                                <p:cTn id="39" presetID="0" presetClass="path" presetSubtype="0" accel="50000" decel="50000" fill="hold" grpId="0" nodeType="withEffect">
                                  <p:stCondLst>
                                    <p:cond delay="0"/>
                                  </p:stCondLst>
                                  <p:childTnLst>
                                    <p:animMotion origin="layout" path="M 5E-6 2.96296E-6 L 0.34271 0.47916 " pathEditMode="relative" rAng="0" ptsTypes="AA">
                                      <p:cBhvr>
                                        <p:cTn id="40" dur="3000" fill="hold"/>
                                        <p:tgtEl>
                                          <p:spTgt spid="433337"/>
                                        </p:tgtEl>
                                        <p:attrNameLst>
                                          <p:attrName>ppt_x</p:attrName>
                                          <p:attrName>ppt_y</p:attrName>
                                        </p:attrNameLst>
                                      </p:cBhvr>
                                      <p:rCtr x="17135" y="23958"/>
                                    </p:animMotion>
                                  </p:childTnLst>
                                </p:cTn>
                              </p:par>
                              <p:par>
                                <p:cTn id="41" presetID="0" presetClass="path" presetSubtype="0" accel="50000" decel="50000" fill="hold" grpId="0" nodeType="withEffect">
                                  <p:stCondLst>
                                    <p:cond delay="0"/>
                                  </p:stCondLst>
                                  <p:childTnLst>
                                    <p:animMotion origin="layout" path="M -2.22222E-6 -2.59259E-6 L 0.33959 0.27222 " pathEditMode="relative" rAng="0" ptsTypes="AA">
                                      <p:cBhvr>
                                        <p:cTn id="42" dur="3000" fill="hold"/>
                                        <p:tgtEl>
                                          <p:spTgt spid="433336"/>
                                        </p:tgtEl>
                                        <p:attrNameLst>
                                          <p:attrName>ppt_x</p:attrName>
                                          <p:attrName>ppt_y</p:attrName>
                                        </p:attrNameLst>
                                      </p:cBhvr>
                                      <p:rCtr x="16979" y="13611"/>
                                    </p:animMotion>
                                  </p:childTnLst>
                                </p:cTn>
                              </p:par>
                              <p:par>
                                <p:cTn id="43" presetID="0" presetClass="path" presetSubtype="0" accel="50000" decel="50000" fill="hold" grpId="0" nodeType="withEffect">
                                  <p:stCondLst>
                                    <p:cond delay="0"/>
                                  </p:stCondLst>
                                  <p:childTnLst>
                                    <p:animMotion origin="layout" path="M -2.5E-6 -4.44444E-6 L 0.40834 0.33612 " pathEditMode="relative" rAng="0" ptsTypes="AA">
                                      <p:cBhvr>
                                        <p:cTn id="44" dur="3000" fill="hold"/>
                                        <p:tgtEl>
                                          <p:spTgt spid="433334"/>
                                        </p:tgtEl>
                                        <p:attrNameLst>
                                          <p:attrName>ppt_x</p:attrName>
                                          <p:attrName>ppt_y</p:attrName>
                                        </p:attrNameLst>
                                      </p:cBhvr>
                                      <p:rCtr x="20417" y="16806"/>
                                    </p:animMotion>
                                  </p:childTnLst>
                                </p:cTn>
                              </p:par>
                              <p:par>
                                <p:cTn id="45" presetID="0" presetClass="path" presetSubtype="0" accel="50000" decel="50000" fill="hold" grpId="0" nodeType="withEffect">
                                  <p:stCondLst>
                                    <p:cond delay="0"/>
                                  </p:stCondLst>
                                  <p:childTnLst>
                                    <p:animMotion origin="layout" path="M -3.88889E-6 2.22222E-6 L 0.4323 0.42639 " pathEditMode="relative" rAng="0" ptsTypes="AA">
                                      <p:cBhvr>
                                        <p:cTn id="46" dur="3000" fill="hold"/>
                                        <p:tgtEl>
                                          <p:spTgt spid="433351"/>
                                        </p:tgtEl>
                                        <p:attrNameLst>
                                          <p:attrName>ppt_x</p:attrName>
                                          <p:attrName>ppt_y</p:attrName>
                                        </p:attrNameLst>
                                      </p:cBhvr>
                                      <p:rCtr x="21615" y="21319"/>
                                    </p:animMotion>
                                  </p:childTnLst>
                                </p:cTn>
                              </p:par>
                              <p:par>
                                <p:cTn id="47" presetID="0" presetClass="path" presetSubtype="0" accel="50000" decel="50000" fill="hold" grpId="0" nodeType="withEffect">
                                  <p:stCondLst>
                                    <p:cond delay="0"/>
                                  </p:stCondLst>
                                  <p:childTnLst>
                                    <p:animMotion origin="layout" path="M 3.05556E-6 -4.44444E-6 L 0.42812 0.51528 " pathEditMode="relative" rAng="0" ptsTypes="AA">
                                      <p:cBhvr>
                                        <p:cTn id="48" dur="3000" fill="hold"/>
                                        <p:tgtEl>
                                          <p:spTgt spid="433340"/>
                                        </p:tgtEl>
                                        <p:attrNameLst>
                                          <p:attrName>ppt_x</p:attrName>
                                          <p:attrName>ppt_y</p:attrName>
                                        </p:attrNameLst>
                                      </p:cBhvr>
                                      <p:rCtr x="21406" y="25764"/>
                                    </p:animMotion>
                                  </p:childTnLst>
                                </p:cTn>
                              </p:par>
                              <p:par>
                                <p:cTn id="49" presetID="0" presetClass="path" presetSubtype="0" accel="50000" decel="50000" fill="hold" grpId="0" nodeType="withEffect">
                                  <p:stCondLst>
                                    <p:cond delay="0"/>
                                  </p:stCondLst>
                                  <p:childTnLst>
                                    <p:animMotion origin="layout" path="M -4.44444E-6 3.33333E-6 L 0.44375 0.33055 " pathEditMode="relative" rAng="0" ptsTypes="AA">
                                      <p:cBhvr>
                                        <p:cTn id="50" dur="3000" fill="hold"/>
                                        <p:tgtEl>
                                          <p:spTgt spid="433350"/>
                                        </p:tgtEl>
                                        <p:attrNameLst>
                                          <p:attrName>ppt_x</p:attrName>
                                          <p:attrName>ppt_y</p:attrName>
                                        </p:attrNameLst>
                                      </p:cBhvr>
                                      <p:rCtr x="22187" y="16528"/>
                                    </p:animMotion>
                                  </p:childTnLst>
                                </p:cTn>
                              </p:par>
                              <p:par>
                                <p:cTn id="51" presetID="0" presetClass="path" presetSubtype="0" accel="50000" decel="50000" fill="hold" grpId="0" nodeType="withEffect">
                                  <p:stCondLst>
                                    <p:cond delay="0"/>
                                  </p:stCondLst>
                                  <p:childTnLst>
                                    <p:animMotion origin="layout" path="M -3.88889E-6 1.11111E-6 L 0.35417 0.25416 " pathEditMode="relative" rAng="0" ptsTypes="AA">
                                      <p:cBhvr>
                                        <p:cTn id="52" dur="3000" fill="hold"/>
                                        <p:tgtEl>
                                          <p:spTgt spid="433333"/>
                                        </p:tgtEl>
                                        <p:attrNameLst>
                                          <p:attrName>ppt_x</p:attrName>
                                          <p:attrName>ppt_y</p:attrName>
                                        </p:attrNameLst>
                                      </p:cBhvr>
                                      <p:rCtr x="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33379"/>
                                        </p:tgtEl>
                                        <p:attrNameLst>
                                          <p:attrName>style.visibility</p:attrName>
                                        </p:attrNameLst>
                                      </p:cBhvr>
                                      <p:to>
                                        <p:strVal val="visible"/>
                                      </p:to>
                                    </p:set>
                                  </p:childTnLst>
                                </p:cTn>
                              </p:par>
                              <p:par>
                                <p:cTn id="57" presetID="63" presetClass="path" presetSubtype="0" decel="50000" fill="hold" nodeType="withEffect">
                                  <p:stCondLst>
                                    <p:cond delay="0"/>
                                  </p:stCondLst>
                                  <p:childTnLst>
                                    <p:animMotion origin="layout" path="M -0.52257 -1.06383E-6 L 1.94444E-6 -1.06383E-6 " pathEditMode="relative" rAng="0" ptsTypes="AA">
                                      <p:cBhvr>
                                        <p:cTn id="58" dur="1000" fill="hold"/>
                                        <p:tgtEl>
                                          <p:spTgt spid="433379"/>
                                        </p:tgtEl>
                                        <p:attrNameLst>
                                          <p:attrName>ppt_x</p:attrName>
                                          <p:attrName>ppt_y</p:attrName>
                                        </p:attrNameLst>
                                      </p:cBhvr>
                                      <p:rCtr x="26128" y="0"/>
                                    </p:animMotion>
                                  </p:childTnLst>
                                </p:cTn>
                              </p:par>
                              <p:par>
                                <p:cTn id="59" presetID="23" presetClass="entr" presetSubtype="16" fill="hold" nodeType="withEffect">
                                  <p:stCondLst>
                                    <p:cond delay="0"/>
                                  </p:stCondLst>
                                  <p:childTnLst>
                                    <p:set>
                                      <p:cBhvr>
                                        <p:cTn id="60" dur="1" fill="hold">
                                          <p:stCondLst>
                                            <p:cond delay="0"/>
                                          </p:stCondLst>
                                        </p:cTn>
                                        <p:tgtEl>
                                          <p:spTgt spid="433379"/>
                                        </p:tgtEl>
                                        <p:attrNameLst>
                                          <p:attrName>style.visibility</p:attrName>
                                        </p:attrNameLst>
                                      </p:cBhvr>
                                      <p:to>
                                        <p:strVal val="visible"/>
                                      </p:to>
                                    </p:set>
                                    <p:anim calcmode="lin" valueType="num">
                                      <p:cBhvr>
                                        <p:cTn id="61" dur="1000" fill="hold"/>
                                        <p:tgtEl>
                                          <p:spTgt spid="433379"/>
                                        </p:tgtEl>
                                        <p:attrNameLst>
                                          <p:attrName>ppt_w</p:attrName>
                                        </p:attrNameLst>
                                      </p:cBhvr>
                                      <p:tavLst>
                                        <p:tav tm="0">
                                          <p:val>
                                            <p:fltVal val="0"/>
                                          </p:val>
                                        </p:tav>
                                        <p:tav tm="100000">
                                          <p:val>
                                            <p:strVal val="#ppt_w"/>
                                          </p:val>
                                        </p:tav>
                                      </p:tavLst>
                                    </p:anim>
                                    <p:anim calcmode="lin" valueType="num">
                                      <p:cBhvr>
                                        <p:cTn id="62" dur="1000" fill="hold"/>
                                        <p:tgtEl>
                                          <p:spTgt spid="43337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33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338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338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3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330" grpId="0" animBg="1"/>
      <p:bldP spid="433331" grpId="0" animBg="1"/>
      <p:bldP spid="433332" grpId="0" animBg="1"/>
      <p:bldP spid="433333" grpId="0" animBg="1"/>
      <p:bldP spid="433334" grpId="0" animBg="1"/>
      <p:bldP spid="433335" grpId="0" animBg="1"/>
      <p:bldP spid="433336" grpId="0" animBg="1"/>
      <p:bldP spid="433337" grpId="0" animBg="1"/>
      <p:bldP spid="433338" grpId="0" animBg="1"/>
      <p:bldP spid="433339" grpId="0" animBg="1"/>
      <p:bldP spid="433340" grpId="0" animBg="1"/>
      <p:bldP spid="433341" grpId="0" animBg="1"/>
      <p:bldP spid="433342" grpId="0" animBg="1"/>
      <p:bldP spid="433343" grpId="0" animBg="1"/>
      <p:bldP spid="433344" grpId="0" animBg="1"/>
      <p:bldP spid="433345" grpId="0" animBg="1"/>
      <p:bldP spid="433346" grpId="0" animBg="1"/>
      <p:bldP spid="433347" grpId="0" animBg="1"/>
      <p:bldP spid="433348" grpId="0" animBg="1"/>
      <p:bldP spid="433349" grpId="0" animBg="1"/>
      <p:bldP spid="433350" grpId="0" animBg="1"/>
      <p:bldP spid="433351" grpId="0" animBg="1"/>
      <p:bldP spid="433352" grpId="0" animBg="1"/>
      <p:bldP spid="433353" grpId="0" animBg="1"/>
      <p:bldP spid="433380" grpId="0"/>
      <p:bldP spid="433381" grpId="0"/>
      <p:bldP spid="43338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55" name="Rectangle 3"/>
          <p:cNvSpPr>
            <a:spLocks noGrp="1" noChangeArrowheads="1"/>
          </p:cNvSpPr>
          <p:nvPr>
            <p:ph type="title"/>
          </p:nvPr>
        </p:nvSpPr>
        <p:spPr/>
        <p:txBody>
          <a:bodyPr/>
          <a:lstStyle/>
          <a:p>
            <a:r>
              <a:rPr lang="en-US" altLang="en-US"/>
              <a:t>xtal stuck on tray</a:t>
            </a:r>
          </a:p>
        </p:txBody>
      </p:sp>
      <p:sp>
        <p:nvSpPr>
          <p:cNvPr id="535556"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5557" name="Group 5"/>
          <p:cNvGrpSpPr>
            <a:grpSpLocks/>
          </p:cNvGrpSpPr>
          <p:nvPr/>
        </p:nvGrpSpPr>
        <p:grpSpPr bwMode="auto">
          <a:xfrm>
            <a:off x="5067300" y="3517900"/>
            <a:ext cx="1895475" cy="1495425"/>
            <a:chOff x="3192" y="2216"/>
            <a:chExt cx="1194" cy="942"/>
          </a:xfrm>
        </p:grpSpPr>
        <p:sp>
          <p:nvSpPr>
            <p:cNvPr id="535558"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59"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0"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1"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2"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3"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4"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5"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79" name="Rectangle 3"/>
          <p:cNvSpPr>
            <a:spLocks noGrp="1" noChangeArrowheads="1"/>
          </p:cNvSpPr>
          <p:nvPr>
            <p:ph type="title"/>
          </p:nvPr>
        </p:nvSpPr>
        <p:spPr/>
        <p:txBody>
          <a:bodyPr/>
          <a:lstStyle/>
          <a:p>
            <a:r>
              <a:rPr lang="en-US" altLang="en-US"/>
              <a:t>xtal stuck on tray</a:t>
            </a:r>
          </a:p>
        </p:txBody>
      </p:sp>
      <p:sp>
        <p:nvSpPr>
          <p:cNvPr id="536580"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661 w 7057"/>
              <a:gd name="T13" fmla="*/ 2644 h 4247"/>
              <a:gd name="T14" fmla="*/ 2932 w 7057"/>
              <a:gd name="T15" fmla="*/ 2776 h 4247"/>
              <a:gd name="T16" fmla="*/ 2891 w 7057"/>
              <a:gd name="T17" fmla="*/ 2512 h 4247"/>
              <a:gd name="T18" fmla="*/ 3621 w 7057"/>
              <a:gd name="T19" fmla="*/ 2341 h 4247"/>
              <a:gd name="T20" fmla="*/ 4308 w 7057"/>
              <a:gd name="T21" fmla="*/ 2033 h 4247"/>
              <a:gd name="T22" fmla="*/ 4836 w 7057"/>
              <a:gd name="T23" fmla="*/ 1725 h 4247"/>
              <a:gd name="T24" fmla="*/ 5334 w 7057"/>
              <a:gd name="T25" fmla="*/ 1354 h 4247"/>
              <a:gd name="T26" fmla="*/ 5720 w 7057"/>
              <a:gd name="T27" fmla="*/ 968 h 4247"/>
              <a:gd name="T28" fmla="*/ 5933 w 7057"/>
              <a:gd name="T29" fmla="*/ 699 h 4247"/>
              <a:gd name="T30" fmla="*/ 6028 w 7057"/>
              <a:gd name="T31" fmla="*/ 502 h 4247"/>
              <a:gd name="T32" fmla="*/ 6052 w 7057"/>
              <a:gd name="T33" fmla="*/ 3714 h 4247"/>
              <a:gd name="T34" fmla="*/ 0 w 7057"/>
              <a:gd name="T35" fmla="*/ 3698 h 4247"/>
              <a:gd name="T36" fmla="*/ 23 w 7057"/>
              <a:gd name="T37"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922" y="2815"/>
                  <a:pt x="2130" y="2775"/>
                </a:cubicBezTo>
                <a:cubicBezTo>
                  <a:pt x="2338" y="2735"/>
                  <a:pt x="2527" y="2644"/>
                  <a:pt x="2661" y="2644"/>
                </a:cubicBezTo>
                <a:cubicBezTo>
                  <a:pt x="2795" y="2644"/>
                  <a:pt x="2894" y="2798"/>
                  <a:pt x="2932" y="2776"/>
                </a:cubicBezTo>
                <a:cubicBezTo>
                  <a:pt x="2970" y="2754"/>
                  <a:pt x="2776" y="2584"/>
                  <a:pt x="2891" y="2512"/>
                </a:cubicBezTo>
                <a:cubicBezTo>
                  <a:pt x="3006" y="2440"/>
                  <a:pt x="3385" y="2421"/>
                  <a:pt x="3621" y="2341"/>
                </a:cubicBezTo>
                <a:cubicBezTo>
                  <a:pt x="3857" y="2261"/>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81" name="Group 5"/>
          <p:cNvGrpSpPr>
            <a:grpSpLocks/>
          </p:cNvGrpSpPr>
          <p:nvPr/>
        </p:nvGrpSpPr>
        <p:grpSpPr bwMode="auto">
          <a:xfrm rot="120000">
            <a:off x="5054600" y="3492500"/>
            <a:ext cx="1895475" cy="1495425"/>
            <a:chOff x="3192" y="2216"/>
            <a:chExt cx="1194" cy="942"/>
          </a:xfrm>
        </p:grpSpPr>
        <p:sp>
          <p:nvSpPr>
            <p:cNvPr id="536582"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5"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6"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7"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8"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9"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6590" name="Freeform 14"/>
          <p:cNvSpPr>
            <a:spLocks/>
          </p:cNvSpPr>
          <p:nvPr/>
        </p:nvSpPr>
        <p:spPr bwMode="auto">
          <a:xfrm rot="13618875">
            <a:off x="-6943726" y="2409825"/>
            <a:ext cx="7927976" cy="800100"/>
          </a:xfrm>
          <a:custGeom>
            <a:avLst/>
            <a:gdLst>
              <a:gd name="T0" fmla="*/ 4991 w 4994"/>
              <a:gd name="T1" fmla="*/ 12 h 504"/>
              <a:gd name="T2" fmla="*/ 1823 w 4994"/>
              <a:gd name="T3" fmla="*/ 12 h 504"/>
              <a:gd name="T4" fmla="*/ 1206 w 4994"/>
              <a:gd name="T5" fmla="*/ 12 h 504"/>
              <a:gd name="T6" fmla="*/ 696 w 4994"/>
              <a:gd name="T7" fmla="*/ 86 h 504"/>
              <a:gd name="T8" fmla="*/ 100 w 4994"/>
              <a:gd name="T9" fmla="*/ 227 h 504"/>
              <a:gd name="T10" fmla="*/ 100 w 4994"/>
              <a:gd name="T11" fmla="*/ 263 h 504"/>
              <a:gd name="T12" fmla="*/ 702 w 4994"/>
              <a:gd name="T13" fmla="*/ 399 h 504"/>
              <a:gd name="T14" fmla="*/ 1208 w 4994"/>
              <a:gd name="T15" fmla="*/ 483 h 504"/>
              <a:gd name="T16" fmla="*/ 1826 w 4994"/>
              <a:gd name="T17" fmla="*/ 501 h 504"/>
              <a:gd name="T18" fmla="*/ 4994 w 4994"/>
              <a:gd name="T19" fmla="*/ 501 h 504"/>
              <a:gd name="T20" fmla="*/ 4991 w 4994"/>
              <a:gd name="T21" fmla="*/ 1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94" h="504">
                <a:moveTo>
                  <a:pt x="4991" y="12"/>
                </a:moveTo>
                <a:cubicBezTo>
                  <a:pt x="3722" y="12"/>
                  <a:pt x="2454" y="12"/>
                  <a:pt x="1823" y="12"/>
                </a:cubicBezTo>
                <a:cubicBezTo>
                  <a:pt x="1192" y="12"/>
                  <a:pt x="1394" y="0"/>
                  <a:pt x="1206" y="12"/>
                </a:cubicBezTo>
                <a:cubicBezTo>
                  <a:pt x="1018" y="24"/>
                  <a:pt x="880" y="50"/>
                  <a:pt x="696" y="86"/>
                </a:cubicBezTo>
                <a:cubicBezTo>
                  <a:pt x="512" y="122"/>
                  <a:pt x="199" y="198"/>
                  <a:pt x="100" y="227"/>
                </a:cubicBezTo>
                <a:cubicBezTo>
                  <a:pt x="1" y="256"/>
                  <a:pt x="0" y="234"/>
                  <a:pt x="100" y="263"/>
                </a:cubicBezTo>
                <a:cubicBezTo>
                  <a:pt x="201" y="289"/>
                  <a:pt x="508" y="361"/>
                  <a:pt x="702" y="399"/>
                </a:cubicBezTo>
                <a:cubicBezTo>
                  <a:pt x="887" y="436"/>
                  <a:pt x="1021" y="466"/>
                  <a:pt x="1208" y="483"/>
                </a:cubicBezTo>
                <a:cubicBezTo>
                  <a:pt x="1395" y="500"/>
                  <a:pt x="1195" y="498"/>
                  <a:pt x="1826" y="501"/>
                </a:cubicBezTo>
                <a:cubicBezTo>
                  <a:pt x="2457" y="504"/>
                  <a:pt x="4334" y="501"/>
                  <a:pt x="4994" y="501"/>
                </a:cubicBezTo>
                <a:cubicBezTo>
                  <a:pt x="4994" y="501"/>
                  <a:pt x="4991" y="12"/>
                  <a:pt x="4991" y="12"/>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1" name="Freeform 15"/>
          <p:cNvSpPr>
            <a:spLocks/>
          </p:cNvSpPr>
          <p:nvPr/>
        </p:nvSpPr>
        <p:spPr bwMode="auto">
          <a:xfrm rot="13618875">
            <a:off x="-2101850" y="2327275"/>
            <a:ext cx="7927976" cy="800100"/>
          </a:xfrm>
          <a:custGeom>
            <a:avLst/>
            <a:gdLst>
              <a:gd name="T0" fmla="*/ 4991 w 4994"/>
              <a:gd name="T1" fmla="*/ 12 h 504"/>
              <a:gd name="T2" fmla="*/ 1823 w 4994"/>
              <a:gd name="T3" fmla="*/ 12 h 504"/>
              <a:gd name="T4" fmla="*/ 1206 w 4994"/>
              <a:gd name="T5" fmla="*/ 12 h 504"/>
              <a:gd name="T6" fmla="*/ 696 w 4994"/>
              <a:gd name="T7" fmla="*/ 86 h 504"/>
              <a:gd name="T8" fmla="*/ 100 w 4994"/>
              <a:gd name="T9" fmla="*/ 227 h 504"/>
              <a:gd name="T10" fmla="*/ 100 w 4994"/>
              <a:gd name="T11" fmla="*/ 263 h 504"/>
              <a:gd name="T12" fmla="*/ 702 w 4994"/>
              <a:gd name="T13" fmla="*/ 399 h 504"/>
              <a:gd name="T14" fmla="*/ 1208 w 4994"/>
              <a:gd name="T15" fmla="*/ 483 h 504"/>
              <a:gd name="T16" fmla="*/ 1826 w 4994"/>
              <a:gd name="T17" fmla="*/ 501 h 504"/>
              <a:gd name="T18" fmla="*/ 4994 w 4994"/>
              <a:gd name="T19" fmla="*/ 501 h 504"/>
              <a:gd name="T20" fmla="*/ 4991 w 4994"/>
              <a:gd name="T21" fmla="*/ 1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94" h="504">
                <a:moveTo>
                  <a:pt x="4991" y="12"/>
                </a:moveTo>
                <a:cubicBezTo>
                  <a:pt x="3722" y="12"/>
                  <a:pt x="2454" y="12"/>
                  <a:pt x="1823" y="12"/>
                </a:cubicBezTo>
                <a:cubicBezTo>
                  <a:pt x="1192" y="12"/>
                  <a:pt x="1394" y="0"/>
                  <a:pt x="1206" y="12"/>
                </a:cubicBezTo>
                <a:cubicBezTo>
                  <a:pt x="1018" y="24"/>
                  <a:pt x="880" y="50"/>
                  <a:pt x="696" y="86"/>
                </a:cubicBezTo>
                <a:cubicBezTo>
                  <a:pt x="512" y="122"/>
                  <a:pt x="199" y="198"/>
                  <a:pt x="100" y="227"/>
                </a:cubicBezTo>
                <a:cubicBezTo>
                  <a:pt x="1" y="256"/>
                  <a:pt x="0" y="234"/>
                  <a:pt x="100" y="263"/>
                </a:cubicBezTo>
                <a:cubicBezTo>
                  <a:pt x="201" y="289"/>
                  <a:pt x="508" y="361"/>
                  <a:pt x="702" y="399"/>
                </a:cubicBezTo>
                <a:cubicBezTo>
                  <a:pt x="887" y="436"/>
                  <a:pt x="1021" y="466"/>
                  <a:pt x="1208" y="483"/>
                </a:cubicBezTo>
                <a:cubicBezTo>
                  <a:pt x="1395" y="500"/>
                  <a:pt x="1195" y="498"/>
                  <a:pt x="1826" y="501"/>
                </a:cubicBezTo>
                <a:cubicBezTo>
                  <a:pt x="2457" y="504"/>
                  <a:pt x="4334" y="501"/>
                  <a:pt x="4994" y="501"/>
                </a:cubicBezTo>
                <a:cubicBezTo>
                  <a:pt x="4994" y="501"/>
                  <a:pt x="4991" y="12"/>
                  <a:pt x="4991" y="12"/>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92" name="Group 16"/>
          <p:cNvGrpSpPr>
            <a:grpSpLocks/>
          </p:cNvGrpSpPr>
          <p:nvPr/>
        </p:nvGrpSpPr>
        <p:grpSpPr bwMode="auto">
          <a:xfrm>
            <a:off x="-187325" y="1119188"/>
            <a:ext cx="11202988" cy="6742112"/>
            <a:chOff x="-118" y="705"/>
            <a:chExt cx="7057" cy="4247"/>
          </a:xfrm>
        </p:grpSpPr>
        <p:sp>
          <p:nvSpPr>
            <p:cNvPr id="536593" name="Freeform 17"/>
            <p:cNvSpPr>
              <a:spLocks/>
            </p:cNvSpPr>
            <p:nvPr/>
          </p:nvSpPr>
          <p:spPr bwMode="auto">
            <a:xfrm>
              <a:off x="-118" y="705"/>
              <a:ext cx="7057" cy="4247"/>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94" name="Group 18"/>
            <p:cNvGrpSpPr>
              <a:grpSpLocks/>
            </p:cNvGrpSpPr>
            <p:nvPr/>
          </p:nvGrpSpPr>
          <p:grpSpPr bwMode="auto">
            <a:xfrm>
              <a:off x="3192" y="2216"/>
              <a:ext cx="1194" cy="942"/>
              <a:chOff x="3192" y="2216"/>
              <a:chExt cx="1194" cy="942"/>
            </a:xfrm>
          </p:grpSpPr>
          <p:sp>
            <p:nvSpPr>
              <p:cNvPr id="536595" name="Freeform 19"/>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6" name="Line 20"/>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7" name="Line 21"/>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8" name="Line 22"/>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9" name="Freeform 2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0" name="Freeform 2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1" name="Freeform 25"/>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2" name="Freeform 26"/>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fill="hold" grpId="0" nodeType="clickEffect">
                                  <p:stCondLst>
                                    <p:cond delay="0"/>
                                  </p:stCondLst>
                                  <p:childTnLst>
                                    <p:animMotion origin="layout" path="M 0.03733 -0.66481 L 0.4915 -0.05324 " pathEditMode="relative" rAng="0" ptsTypes="AA">
                                      <p:cBhvr>
                                        <p:cTn id="6" dur="500" fill="hold"/>
                                        <p:tgtEl>
                                          <p:spTgt spid="536590"/>
                                        </p:tgtEl>
                                        <p:attrNameLst>
                                          <p:attrName>ppt_x</p:attrName>
                                          <p:attrName>ppt_y</p:attrName>
                                        </p:attrNameLst>
                                      </p:cBhvr>
                                      <p:rCtr x="22708" y="30579"/>
                                    </p:animMotion>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53659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3658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36580"/>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5365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animBg="1"/>
      <p:bldP spid="536590" grpId="0" animBg="1"/>
      <p:bldP spid="53659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r>
              <a:rPr lang="en-US" altLang="en-US"/>
              <a:t>MiTeGen MicroSaw</a:t>
            </a:r>
          </a:p>
        </p:txBody>
      </p:sp>
      <p:sp>
        <p:nvSpPr>
          <p:cNvPr id="538627" name="Text Box 3"/>
          <p:cNvSpPr txBox="1">
            <a:spLocks noChangeArrowheads="1"/>
          </p:cNvSpPr>
          <p:nvPr/>
        </p:nvSpPr>
        <p:spPr bwMode="auto">
          <a:xfrm>
            <a:off x="107950" y="6191250"/>
            <a:ext cx="892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http://www.mitegen.com/products/microtools/microtools_kit1.shtml</a:t>
            </a:r>
          </a:p>
        </p:txBody>
      </p:sp>
      <p:pic>
        <p:nvPicPr>
          <p:cNvPr id="538628" name="Picture 4"/>
          <p:cNvPicPr>
            <a:picLocks noChangeAspect="1" noChangeArrowheads="1"/>
          </p:cNvPicPr>
          <p:nvPr/>
        </p:nvPicPr>
        <p:blipFill>
          <a:blip r:embed="rId2">
            <a:extLst>
              <a:ext uri="{28A0092B-C50C-407E-A947-70E740481C1C}">
                <a14:useLocalDpi xmlns:a14="http://schemas.microsoft.com/office/drawing/2010/main" val="0"/>
              </a:ext>
            </a:extLst>
          </a:blip>
          <a:srcRect l="74501" t="2982" r="1465" b="1941"/>
          <a:stretch>
            <a:fillRect/>
          </a:stretch>
        </p:blipFill>
        <p:spPr bwMode="auto">
          <a:xfrm>
            <a:off x="3197225" y="1824038"/>
            <a:ext cx="2481263" cy="36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8629" name="Line 5"/>
          <p:cNvSpPr>
            <a:spLocks noChangeShapeType="1"/>
          </p:cNvSpPr>
          <p:nvPr/>
        </p:nvSpPr>
        <p:spPr bwMode="auto">
          <a:xfrm flipH="1">
            <a:off x="4684713" y="2692400"/>
            <a:ext cx="1452562" cy="903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0" name="Text Box 6"/>
          <p:cNvSpPr txBox="1">
            <a:spLocks noChangeArrowheads="1"/>
          </p:cNvSpPr>
          <p:nvPr/>
        </p:nvSpPr>
        <p:spPr bwMode="auto">
          <a:xfrm>
            <a:off x="6359525" y="2413000"/>
            <a:ext cx="142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10 </a:t>
            </a:r>
            <a:r>
              <a:rPr lang="el-GR" altLang="en-US">
                <a:cs typeface="Arial" pitchFamily="34" charset="0"/>
              </a:rPr>
              <a:t>μ</a:t>
            </a:r>
            <a:r>
              <a:rPr lang="en-US" altLang="en-US">
                <a:cs typeface="Arial" pitchFamily="34" charset="0"/>
              </a:rPr>
              <a:t>m thick!</a:t>
            </a:r>
            <a:endParaRPr lang="el-GR" altLang="en-US">
              <a:cs typeface="Arial"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1" name="Rectangle 3"/>
          <p:cNvSpPr>
            <a:spLocks noGrp="1" noChangeArrowheads="1"/>
          </p:cNvSpPr>
          <p:nvPr>
            <p:ph type="title"/>
          </p:nvPr>
        </p:nvSpPr>
        <p:spPr/>
        <p:txBody>
          <a:bodyPr/>
          <a:lstStyle/>
          <a:p>
            <a:r>
              <a:rPr lang="en-US" altLang="en-US"/>
              <a:t>xtal stuck on tray</a:t>
            </a:r>
          </a:p>
        </p:txBody>
      </p:sp>
      <p:sp>
        <p:nvSpPr>
          <p:cNvPr id="539652"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9653" name="Group 5"/>
          <p:cNvGrpSpPr>
            <a:grpSpLocks/>
          </p:cNvGrpSpPr>
          <p:nvPr/>
        </p:nvGrpSpPr>
        <p:grpSpPr bwMode="auto">
          <a:xfrm>
            <a:off x="5067300" y="3517900"/>
            <a:ext cx="1895475" cy="1495425"/>
            <a:chOff x="3192" y="2216"/>
            <a:chExt cx="1194" cy="942"/>
          </a:xfrm>
        </p:grpSpPr>
        <p:sp>
          <p:nvSpPr>
            <p:cNvPr id="539654"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5"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6"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7"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8"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9"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60"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61"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75" name="Rectangle 3"/>
          <p:cNvSpPr>
            <a:spLocks noGrp="1" noChangeArrowheads="1"/>
          </p:cNvSpPr>
          <p:nvPr>
            <p:ph type="title"/>
          </p:nvPr>
        </p:nvSpPr>
        <p:spPr/>
        <p:txBody>
          <a:bodyPr/>
          <a:lstStyle/>
          <a:p>
            <a:r>
              <a:rPr lang="en-US" altLang="en-US"/>
              <a:t>xtal stuck on tray</a:t>
            </a:r>
          </a:p>
        </p:txBody>
      </p:sp>
      <p:sp>
        <p:nvSpPr>
          <p:cNvPr id="540676"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0677" name="Group 5"/>
          <p:cNvGrpSpPr>
            <a:grpSpLocks/>
          </p:cNvGrpSpPr>
          <p:nvPr/>
        </p:nvGrpSpPr>
        <p:grpSpPr bwMode="auto">
          <a:xfrm>
            <a:off x="5067300" y="3517900"/>
            <a:ext cx="1895475" cy="1495425"/>
            <a:chOff x="3192" y="2216"/>
            <a:chExt cx="1194" cy="942"/>
          </a:xfrm>
        </p:grpSpPr>
        <p:sp>
          <p:nvSpPr>
            <p:cNvPr id="540678"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79"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0"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1"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2"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3"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4"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5"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0686" name="AutoShape 14"/>
          <p:cNvSpPr>
            <a:spLocks noChangeArrowheads="1"/>
          </p:cNvSpPr>
          <p:nvPr/>
        </p:nvSpPr>
        <p:spPr bwMode="auto">
          <a:xfrm rot="1882934">
            <a:off x="-3260725" y="1304925"/>
            <a:ext cx="6519863" cy="1252538"/>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0687" name="Freeform 15"/>
          <p:cNvSpPr>
            <a:spLocks/>
          </p:cNvSpPr>
          <p:nvPr/>
        </p:nvSpPr>
        <p:spPr bwMode="auto">
          <a:xfrm>
            <a:off x="1149350" y="2163763"/>
            <a:ext cx="3322638" cy="3154362"/>
          </a:xfrm>
          <a:custGeom>
            <a:avLst/>
            <a:gdLst>
              <a:gd name="T0" fmla="*/ 0 w 2093"/>
              <a:gd name="T1" fmla="*/ 760 h 1987"/>
              <a:gd name="T2" fmla="*/ 1959 w 2093"/>
              <a:gd name="T3" fmla="*/ 1945 h 1987"/>
              <a:gd name="T4" fmla="*/ 807 w 2093"/>
              <a:gd name="T5" fmla="*/ 1015 h 1987"/>
              <a:gd name="T6" fmla="*/ 403 w 2093"/>
              <a:gd name="T7" fmla="*/ 159 h 1987"/>
              <a:gd name="T8" fmla="*/ 115 w 2093"/>
              <a:gd name="T9" fmla="*/ 61 h 1987"/>
            </a:gdLst>
            <a:ahLst/>
            <a:cxnLst>
              <a:cxn ang="0">
                <a:pos x="T0" y="T1"/>
              </a:cxn>
              <a:cxn ang="0">
                <a:pos x="T2" y="T3"/>
              </a:cxn>
              <a:cxn ang="0">
                <a:pos x="T4" y="T5"/>
              </a:cxn>
              <a:cxn ang="0">
                <a:pos x="T6" y="T7"/>
              </a:cxn>
              <a:cxn ang="0">
                <a:pos x="T8" y="T9"/>
              </a:cxn>
            </a:cxnLst>
            <a:rect l="0" t="0" r="r" b="b"/>
            <a:pathLst>
              <a:path w="2093" h="1987">
                <a:moveTo>
                  <a:pt x="0" y="760"/>
                </a:moveTo>
                <a:cubicBezTo>
                  <a:pt x="912" y="1331"/>
                  <a:pt x="1825" y="1903"/>
                  <a:pt x="1959" y="1945"/>
                </a:cubicBezTo>
                <a:cubicBezTo>
                  <a:pt x="2093" y="1987"/>
                  <a:pt x="1066" y="1313"/>
                  <a:pt x="807" y="1015"/>
                </a:cubicBezTo>
                <a:cubicBezTo>
                  <a:pt x="548" y="717"/>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699" name="Rectangle 3"/>
          <p:cNvSpPr>
            <a:spLocks noGrp="1" noChangeArrowheads="1"/>
          </p:cNvSpPr>
          <p:nvPr>
            <p:ph type="title"/>
          </p:nvPr>
        </p:nvSpPr>
        <p:spPr/>
        <p:txBody>
          <a:bodyPr/>
          <a:lstStyle/>
          <a:p>
            <a:r>
              <a:rPr lang="en-US" altLang="en-US"/>
              <a:t>xtal stuck on tray</a:t>
            </a:r>
          </a:p>
        </p:txBody>
      </p:sp>
      <p:sp>
        <p:nvSpPr>
          <p:cNvPr id="541700"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1701" name="Group 5"/>
          <p:cNvGrpSpPr>
            <a:grpSpLocks/>
          </p:cNvGrpSpPr>
          <p:nvPr/>
        </p:nvGrpSpPr>
        <p:grpSpPr bwMode="auto">
          <a:xfrm>
            <a:off x="5067300" y="3517900"/>
            <a:ext cx="1895475" cy="1495425"/>
            <a:chOff x="3192" y="2216"/>
            <a:chExt cx="1194" cy="942"/>
          </a:xfrm>
        </p:grpSpPr>
        <p:sp>
          <p:nvSpPr>
            <p:cNvPr id="541702"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5"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6"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7"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8"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9"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1710" name="AutoShape 14"/>
          <p:cNvSpPr>
            <a:spLocks noChangeArrowheads="1"/>
          </p:cNvSpPr>
          <p:nvPr/>
        </p:nvSpPr>
        <p:spPr bwMode="auto">
          <a:xfrm rot="1882934">
            <a:off x="-2673350" y="2022475"/>
            <a:ext cx="6519863" cy="1252538"/>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11" name="Freeform 15"/>
          <p:cNvSpPr>
            <a:spLocks/>
          </p:cNvSpPr>
          <p:nvPr/>
        </p:nvSpPr>
        <p:spPr bwMode="auto">
          <a:xfrm>
            <a:off x="1736725" y="2881313"/>
            <a:ext cx="3286125" cy="2508250"/>
          </a:xfrm>
          <a:custGeom>
            <a:avLst/>
            <a:gdLst>
              <a:gd name="T0" fmla="*/ 0 w 2070"/>
              <a:gd name="T1" fmla="*/ 760 h 1580"/>
              <a:gd name="T2" fmla="*/ 1135 w 2070"/>
              <a:gd name="T3" fmla="*/ 1455 h 1580"/>
              <a:gd name="T4" fmla="*/ 1222 w 2070"/>
              <a:gd name="T5" fmla="*/ 1509 h 1580"/>
              <a:gd name="T6" fmla="*/ 1306 w 2070"/>
              <a:gd name="T7" fmla="*/ 1557 h 1580"/>
              <a:gd name="T8" fmla="*/ 1486 w 2070"/>
              <a:gd name="T9" fmla="*/ 1524 h 1580"/>
              <a:gd name="T10" fmla="*/ 2029 w 2070"/>
              <a:gd name="T11" fmla="*/ 1359 h 1580"/>
              <a:gd name="T12" fmla="*/ 1729 w 2070"/>
              <a:gd name="T13" fmla="*/ 1410 h 1580"/>
              <a:gd name="T14" fmla="*/ 1366 w 2070"/>
              <a:gd name="T15" fmla="*/ 1485 h 1580"/>
              <a:gd name="T16" fmla="*/ 1291 w 2070"/>
              <a:gd name="T17" fmla="*/ 1449 h 1580"/>
              <a:gd name="T18" fmla="*/ 1246 w 2070"/>
              <a:gd name="T19" fmla="*/ 1404 h 1580"/>
              <a:gd name="T20" fmla="*/ 807 w 2070"/>
              <a:gd name="T21" fmla="*/ 1015 h 1580"/>
              <a:gd name="T22" fmla="*/ 403 w 2070"/>
              <a:gd name="T23" fmla="*/ 159 h 1580"/>
              <a:gd name="T24" fmla="*/ 115 w 2070"/>
              <a:gd name="T25" fmla="*/ 61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0" h="1580">
                <a:moveTo>
                  <a:pt x="0" y="760"/>
                </a:moveTo>
                <a:cubicBezTo>
                  <a:pt x="189" y="876"/>
                  <a:pt x="931" y="1330"/>
                  <a:pt x="1135" y="1455"/>
                </a:cubicBezTo>
                <a:cubicBezTo>
                  <a:pt x="1339" y="1580"/>
                  <a:pt x="1193" y="1492"/>
                  <a:pt x="1222" y="1509"/>
                </a:cubicBezTo>
                <a:cubicBezTo>
                  <a:pt x="1251" y="1526"/>
                  <a:pt x="1262" y="1555"/>
                  <a:pt x="1306" y="1557"/>
                </a:cubicBezTo>
                <a:cubicBezTo>
                  <a:pt x="1350" y="1559"/>
                  <a:pt x="1366" y="1557"/>
                  <a:pt x="1486" y="1524"/>
                </a:cubicBezTo>
                <a:cubicBezTo>
                  <a:pt x="1606" y="1491"/>
                  <a:pt x="1988" y="1378"/>
                  <a:pt x="2029" y="1359"/>
                </a:cubicBezTo>
                <a:cubicBezTo>
                  <a:pt x="2070" y="1340"/>
                  <a:pt x="1839" y="1389"/>
                  <a:pt x="1729" y="1410"/>
                </a:cubicBezTo>
                <a:cubicBezTo>
                  <a:pt x="1619" y="1431"/>
                  <a:pt x="1439" y="1479"/>
                  <a:pt x="1366" y="1485"/>
                </a:cubicBezTo>
                <a:cubicBezTo>
                  <a:pt x="1293" y="1491"/>
                  <a:pt x="1311" y="1462"/>
                  <a:pt x="1291" y="1449"/>
                </a:cubicBezTo>
                <a:cubicBezTo>
                  <a:pt x="1271" y="1436"/>
                  <a:pt x="1327" y="1476"/>
                  <a:pt x="1246" y="1404"/>
                </a:cubicBezTo>
                <a:cubicBezTo>
                  <a:pt x="1165" y="1332"/>
                  <a:pt x="947" y="1222"/>
                  <a:pt x="807" y="1015"/>
                </a:cubicBezTo>
                <a:cubicBezTo>
                  <a:pt x="667" y="808"/>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3" name="Rectangle 3"/>
          <p:cNvSpPr>
            <a:spLocks noGrp="1" noChangeArrowheads="1"/>
          </p:cNvSpPr>
          <p:nvPr>
            <p:ph type="title"/>
          </p:nvPr>
        </p:nvSpPr>
        <p:spPr/>
        <p:txBody>
          <a:bodyPr/>
          <a:lstStyle/>
          <a:p>
            <a:r>
              <a:rPr lang="en-US" altLang="en-US"/>
              <a:t>xtal stuck on tray</a:t>
            </a:r>
          </a:p>
        </p:txBody>
      </p:sp>
      <p:sp>
        <p:nvSpPr>
          <p:cNvPr id="542724"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2725" name="Group 5"/>
          <p:cNvGrpSpPr>
            <a:grpSpLocks/>
          </p:cNvGrpSpPr>
          <p:nvPr/>
        </p:nvGrpSpPr>
        <p:grpSpPr bwMode="auto">
          <a:xfrm>
            <a:off x="5067300" y="3517900"/>
            <a:ext cx="1895475" cy="1495425"/>
            <a:chOff x="3192" y="2216"/>
            <a:chExt cx="1194" cy="942"/>
          </a:xfrm>
        </p:grpSpPr>
        <p:sp>
          <p:nvSpPr>
            <p:cNvPr id="542726"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7"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8"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9"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0"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1"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2"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3"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2734" name="AutoShape 14"/>
          <p:cNvSpPr>
            <a:spLocks noChangeArrowheads="1"/>
          </p:cNvSpPr>
          <p:nvPr/>
        </p:nvSpPr>
        <p:spPr bwMode="auto">
          <a:xfrm rot="1882934">
            <a:off x="-2173288" y="1884363"/>
            <a:ext cx="6519863" cy="1252537"/>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5" name="Freeform 15"/>
          <p:cNvSpPr>
            <a:spLocks/>
          </p:cNvSpPr>
          <p:nvPr/>
        </p:nvSpPr>
        <p:spPr bwMode="auto">
          <a:xfrm>
            <a:off x="2236788" y="2743200"/>
            <a:ext cx="3254375" cy="2508250"/>
          </a:xfrm>
          <a:custGeom>
            <a:avLst/>
            <a:gdLst>
              <a:gd name="T0" fmla="*/ 0 w 2050"/>
              <a:gd name="T1" fmla="*/ 760 h 1580"/>
              <a:gd name="T2" fmla="*/ 1135 w 2050"/>
              <a:gd name="T3" fmla="*/ 1455 h 1580"/>
              <a:gd name="T4" fmla="*/ 1222 w 2050"/>
              <a:gd name="T5" fmla="*/ 1509 h 1580"/>
              <a:gd name="T6" fmla="*/ 1306 w 2050"/>
              <a:gd name="T7" fmla="*/ 1557 h 1580"/>
              <a:gd name="T8" fmla="*/ 1486 w 2050"/>
              <a:gd name="T9" fmla="*/ 1524 h 1580"/>
              <a:gd name="T10" fmla="*/ 2011 w 2050"/>
              <a:gd name="T11" fmla="*/ 1347 h 1580"/>
              <a:gd name="T12" fmla="*/ 1723 w 2050"/>
              <a:gd name="T13" fmla="*/ 1398 h 1580"/>
              <a:gd name="T14" fmla="*/ 1366 w 2050"/>
              <a:gd name="T15" fmla="*/ 1485 h 1580"/>
              <a:gd name="T16" fmla="*/ 1291 w 2050"/>
              <a:gd name="T17" fmla="*/ 1449 h 1580"/>
              <a:gd name="T18" fmla="*/ 1246 w 2050"/>
              <a:gd name="T19" fmla="*/ 1404 h 1580"/>
              <a:gd name="T20" fmla="*/ 807 w 2050"/>
              <a:gd name="T21" fmla="*/ 1015 h 1580"/>
              <a:gd name="T22" fmla="*/ 403 w 2050"/>
              <a:gd name="T23" fmla="*/ 159 h 1580"/>
              <a:gd name="T24" fmla="*/ 115 w 2050"/>
              <a:gd name="T25" fmla="*/ 61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0" h="1580">
                <a:moveTo>
                  <a:pt x="0" y="760"/>
                </a:moveTo>
                <a:cubicBezTo>
                  <a:pt x="189" y="876"/>
                  <a:pt x="931" y="1330"/>
                  <a:pt x="1135" y="1455"/>
                </a:cubicBezTo>
                <a:cubicBezTo>
                  <a:pt x="1339" y="1580"/>
                  <a:pt x="1193" y="1492"/>
                  <a:pt x="1222" y="1509"/>
                </a:cubicBezTo>
                <a:cubicBezTo>
                  <a:pt x="1251" y="1526"/>
                  <a:pt x="1262" y="1555"/>
                  <a:pt x="1306" y="1557"/>
                </a:cubicBezTo>
                <a:cubicBezTo>
                  <a:pt x="1350" y="1559"/>
                  <a:pt x="1369" y="1559"/>
                  <a:pt x="1486" y="1524"/>
                </a:cubicBezTo>
                <a:cubicBezTo>
                  <a:pt x="1603" y="1489"/>
                  <a:pt x="1972" y="1368"/>
                  <a:pt x="2011" y="1347"/>
                </a:cubicBezTo>
                <a:cubicBezTo>
                  <a:pt x="2050" y="1326"/>
                  <a:pt x="1830" y="1375"/>
                  <a:pt x="1723" y="1398"/>
                </a:cubicBezTo>
                <a:cubicBezTo>
                  <a:pt x="1616" y="1421"/>
                  <a:pt x="1438" y="1477"/>
                  <a:pt x="1366" y="1485"/>
                </a:cubicBezTo>
                <a:cubicBezTo>
                  <a:pt x="1294" y="1493"/>
                  <a:pt x="1311" y="1462"/>
                  <a:pt x="1291" y="1449"/>
                </a:cubicBezTo>
                <a:cubicBezTo>
                  <a:pt x="1271" y="1436"/>
                  <a:pt x="1327" y="1476"/>
                  <a:pt x="1246" y="1404"/>
                </a:cubicBezTo>
                <a:cubicBezTo>
                  <a:pt x="1165" y="1332"/>
                  <a:pt x="947" y="1222"/>
                  <a:pt x="807" y="1015"/>
                </a:cubicBezTo>
                <a:cubicBezTo>
                  <a:pt x="667" y="808"/>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6" name="Rectangle 16"/>
          <p:cNvSpPr>
            <a:spLocks noChangeArrowheads="1"/>
          </p:cNvSpPr>
          <p:nvPr/>
        </p:nvSpPr>
        <p:spPr bwMode="auto">
          <a:xfrm>
            <a:off x="4624388" y="4895850"/>
            <a:ext cx="42862" cy="46038"/>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7" name="Rectangle 17"/>
          <p:cNvSpPr>
            <a:spLocks noChangeArrowheads="1"/>
          </p:cNvSpPr>
          <p:nvPr/>
        </p:nvSpPr>
        <p:spPr bwMode="auto">
          <a:xfrm>
            <a:off x="4748213" y="4729163"/>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8" name="Rectangle 18"/>
          <p:cNvSpPr>
            <a:spLocks noChangeArrowheads="1"/>
          </p:cNvSpPr>
          <p:nvPr/>
        </p:nvSpPr>
        <p:spPr bwMode="auto">
          <a:xfrm>
            <a:off x="4967288" y="4767263"/>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9" name="Rectangle 19"/>
          <p:cNvSpPr>
            <a:spLocks noChangeArrowheads="1"/>
          </p:cNvSpPr>
          <p:nvPr/>
        </p:nvSpPr>
        <p:spPr bwMode="auto">
          <a:xfrm>
            <a:off x="4448175" y="4586288"/>
            <a:ext cx="42863"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40" name="Rectangle 20"/>
          <p:cNvSpPr>
            <a:spLocks noChangeArrowheads="1"/>
          </p:cNvSpPr>
          <p:nvPr/>
        </p:nvSpPr>
        <p:spPr bwMode="auto">
          <a:xfrm>
            <a:off x="5024438" y="4852988"/>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41" name="Rectangle 21"/>
          <p:cNvSpPr>
            <a:spLocks noChangeArrowheads="1"/>
          </p:cNvSpPr>
          <p:nvPr/>
        </p:nvSpPr>
        <p:spPr bwMode="auto">
          <a:xfrm>
            <a:off x="4948238" y="4886325"/>
            <a:ext cx="42862" cy="46038"/>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0638"/>
            <a:ext cx="8229600" cy="1593850"/>
          </a:xfrm>
        </p:spPr>
        <p:txBody>
          <a:bodyPr/>
          <a:lstStyle/>
          <a:p>
            <a:r>
              <a:rPr lang="en-US" altLang="en-US">
                <a:solidFill>
                  <a:schemeClr val="tx1"/>
                </a:solidFill>
              </a:rPr>
              <a:t>crystals too fragile?</a:t>
            </a:r>
            <a:br>
              <a:rPr lang="en-US" altLang="en-US">
                <a:solidFill>
                  <a:schemeClr val="tx1"/>
                </a:solidFill>
              </a:rPr>
            </a:br>
            <a:r>
              <a:rPr lang="en-US" altLang="en-US">
                <a:solidFill>
                  <a:schemeClr val="tx1"/>
                </a:solidFill>
              </a:rPr>
              <a:t>cross-link them!</a:t>
            </a:r>
          </a:p>
        </p:txBody>
      </p:sp>
      <p:sp>
        <p:nvSpPr>
          <p:cNvPr id="20483" name="Text Box 3"/>
          <p:cNvSpPr txBox="1">
            <a:spLocks noChangeArrowheads="1"/>
          </p:cNvSpPr>
          <p:nvPr/>
        </p:nvSpPr>
        <p:spPr bwMode="auto">
          <a:xfrm>
            <a:off x="1633538" y="5783263"/>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Lusty (1999) </a:t>
            </a:r>
            <a:r>
              <a:rPr lang="en-US" altLang="en-US" i="1"/>
              <a:t>J. Appl. Crystallogr.</a:t>
            </a:r>
            <a:r>
              <a:rPr lang="en-US" altLang="en-US"/>
              <a:t> </a:t>
            </a:r>
            <a:r>
              <a:rPr lang="en-US" altLang="en-US" b="1"/>
              <a:t>32</a:t>
            </a:r>
            <a:r>
              <a:rPr lang="en-US" altLang="en-US"/>
              <a:t>, 106-112. </a:t>
            </a:r>
          </a:p>
          <a:p>
            <a:r>
              <a:rPr lang="en-US" altLang="en-US"/>
              <a:t>McWhirter, et al. (1999) </a:t>
            </a:r>
            <a:r>
              <a:rPr lang="en-US" altLang="en-US" i="1"/>
              <a:t>PNAS USA</a:t>
            </a:r>
            <a:r>
              <a:rPr lang="en-US" altLang="en-US"/>
              <a:t> </a:t>
            </a:r>
            <a:r>
              <a:rPr lang="en-US" altLang="en-US" b="1"/>
              <a:t>96</a:t>
            </a:r>
            <a:r>
              <a:rPr lang="en-US" altLang="en-US"/>
              <a:t>, 8408-8413.</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l="4500" t="26167" r="4649" b="13890"/>
          <a:stretch>
            <a:fillRect/>
          </a:stretch>
        </p:blipFill>
        <p:spPr bwMode="auto">
          <a:xfrm>
            <a:off x="315913" y="2122488"/>
            <a:ext cx="82264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3970338" y="2479675"/>
            <a:ext cx="576262" cy="212725"/>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Oval 6"/>
          <p:cNvSpPr>
            <a:spLocks noChangeArrowheads="1"/>
          </p:cNvSpPr>
          <p:nvPr/>
        </p:nvSpPr>
        <p:spPr bwMode="auto">
          <a:xfrm>
            <a:off x="4033838" y="3532188"/>
            <a:ext cx="650875" cy="2762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Rectangle 7"/>
          <p:cNvSpPr>
            <a:spLocks noChangeArrowheads="1"/>
          </p:cNvSpPr>
          <p:nvPr/>
        </p:nvSpPr>
        <p:spPr bwMode="auto">
          <a:xfrm>
            <a:off x="2905125" y="4217988"/>
            <a:ext cx="2832100" cy="928687"/>
          </a:xfrm>
          <a:prstGeom prst="rect">
            <a:avLst/>
          </a:prstGeom>
          <a:solidFill>
            <a:srgbClr val="0000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21507"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t>osmotic shock</a:t>
            </a:r>
          </a:p>
          <a:p>
            <a:pPr>
              <a:buFontTx/>
              <a:buNone/>
            </a:pPr>
            <a:r>
              <a:rPr lang="en-US" altLang="en-US" sz="2000"/>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21507">
                                            <p:txEl>
                                              <p:pRg st="2" end="2"/>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21507">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2841625" y="1841500"/>
            <a:ext cx="2905125" cy="4183063"/>
            <a:chOff x="1790" y="1160"/>
            <a:chExt cx="1830" cy="2635"/>
          </a:xfrm>
        </p:grpSpPr>
        <p:sp>
          <p:nvSpPr>
            <p:cNvPr id="22531" name="Freeform 3"/>
            <p:cNvSpPr>
              <a:spLocks/>
            </p:cNvSpPr>
            <p:nvPr/>
          </p:nvSpPr>
          <p:spPr bwMode="auto">
            <a:xfrm>
              <a:off x="1790" y="3255"/>
              <a:ext cx="1830" cy="54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Freeform 4"/>
            <p:cNvSpPr>
              <a:spLocks/>
            </p:cNvSpPr>
            <p:nvPr/>
          </p:nvSpPr>
          <p:spPr bwMode="auto">
            <a:xfrm>
              <a:off x="1983" y="1160"/>
              <a:ext cx="1380" cy="1712"/>
            </a:xfrm>
            <a:custGeom>
              <a:avLst/>
              <a:gdLst>
                <a:gd name="T0" fmla="*/ 766 w 1380"/>
                <a:gd name="T1" fmla="*/ 17 h 1712"/>
                <a:gd name="T2" fmla="*/ 905 w 1380"/>
                <a:gd name="T3" fmla="*/ 469 h 1712"/>
                <a:gd name="T4" fmla="*/ 1029 w 1380"/>
                <a:gd name="T5" fmla="*/ 765 h 1712"/>
                <a:gd name="T6" fmla="*/ 1358 w 1380"/>
                <a:gd name="T7" fmla="*/ 1243 h 1712"/>
                <a:gd name="T8" fmla="*/ 1160 w 1380"/>
                <a:gd name="T9" fmla="*/ 1588 h 1712"/>
                <a:gd name="T10" fmla="*/ 708 w 1380"/>
                <a:gd name="T11" fmla="*/ 1712 h 1712"/>
                <a:gd name="T12" fmla="*/ 206 w 1380"/>
                <a:gd name="T13" fmla="*/ 1588 h 1712"/>
                <a:gd name="T14" fmla="*/ 25 w 1380"/>
                <a:gd name="T15" fmla="*/ 1226 h 1712"/>
                <a:gd name="T16" fmla="*/ 354 w 1380"/>
                <a:gd name="T17" fmla="*/ 774 h 1712"/>
                <a:gd name="T18" fmla="*/ 511 w 1380"/>
                <a:gd name="T19" fmla="*/ 568 h 1712"/>
                <a:gd name="T20" fmla="*/ 766 w 1380"/>
                <a:gd name="T21" fmla="*/ 17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0" h="1712">
                  <a:moveTo>
                    <a:pt x="766" y="17"/>
                  </a:moveTo>
                  <a:cubicBezTo>
                    <a:pt x="832" y="0"/>
                    <a:pt x="861" y="344"/>
                    <a:pt x="905" y="469"/>
                  </a:cubicBezTo>
                  <a:cubicBezTo>
                    <a:pt x="949" y="594"/>
                    <a:pt x="954" y="636"/>
                    <a:pt x="1029" y="765"/>
                  </a:cubicBezTo>
                  <a:cubicBezTo>
                    <a:pt x="1104" y="894"/>
                    <a:pt x="1336" y="1106"/>
                    <a:pt x="1358" y="1243"/>
                  </a:cubicBezTo>
                  <a:cubicBezTo>
                    <a:pt x="1380" y="1380"/>
                    <a:pt x="1268" y="1510"/>
                    <a:pt x="1160" y="1588"/>
                  </a:cubicBezTo>
                  <a:cubicBezTo>
                    <a:pt x="1052" y="1666"/>
                    <a:pt x="867" y="1712"/>
                    <a:pt x="708" y="1712"/>
                  </a:cubicBezTo>
                  <a:cubicBezTo>
                    <a:pt x="549" y="1712"/>
                    <a:pt x="320" y="1669"/>
                    <a:pt x="206" y="1588"/>
                  </a:cubicBezTo>
                  <a:cubicBezTo>
                    <a:pt x="92" y="1507"/>
                    <a:pt x="0" y="1362"/>
                    <a:pt x="25" y="1226"/>
                  </a:cubicBezTo>
                  <a:cubicBezTo>
                    <a:pt x="50" y="1090"/>
                    <a:pt x="273" y="884"/>
                    <a:pt x="354" y="774"/>
                  </a:cubicBezTo>
                  <a:cubicBezTo>
                    <a:pt x="435" y="664"/>
                    <a:pt x="442" y="694"/>
                    <a:pt x="511" y="568"/>
                  </a:cubicBezTo>
                  <a:cubicBezTo>
                    <a:pt x="580" y="442"/>
                    <a:pt x="686" y="42"/>
                    <a:pt x="766" y="17"/>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3" name="Rectangle 5"/>
          <p:cNvSpPr>
            <a:spLocks noGrp="1" noChangeArrowheads="1"/>
          </p:cNvSpPr>
          <p:nvPr>
            <p:ph type="title"/>
          </p:nvPr>
        </p:nvSpPr>
        <p:spPr/>
        <p:txBody>
          <a:bodyPr/>
          <a:lstStyle/>
          <a:p>
            <a:r>
              <a:rPr lang="en-US" altLang="en-US" sz="5400"/>
              <a:t>cryo assay 1</a:t>
            </a:r>
            <a:br>
              <a:rPr lang="en-US" altLang="en-US" sz="5400"/>
            </a:br>
            <a:r>
              <a:rPr lang="en-US" altLang="en-US" sz="4000"/>
              <a:t>does your crystal “like” it?</a:t>
            </a:r>
          </a:p>
        </p:txBody>
      </p:sp>
      <p:sp>
        <p:nvSpPr>
          <p:cNvPr id="22534" name="Freeform 6"/>
          <p:cNvSpPr>
            <a:spLocks/>
          </p:cNvSpPr>
          <p:nvPr/>
        </p:nvSpPr>
        <p:spPr bwMode="auto">
          <a:xfrm>
            <a:off x="2084388" y="4319588"/>
            <a:ext cx="4252912" cy="1704975"/>
          </a:xfrm>
          <a:custGeom>
            <a:avLst/>
            <a:gdLst>
              <a:gd name="T0" fmla="*/ 1257 w 2679"/>
              <a:gd name="T1" fmla="*/ 12 h 1074"/>
              <a:gd name="T2" fmla="*/ 1347 w 2679"/>
              <a:gd name="T3" fmla="*/ 14 h 1074"/>
              <a:gd name="T4" fmla="*/ 1445 w 2679"/>
              <a:gd name="T5" fmla="*/ 14 h 1074"/>
              <a:gd name="T6" fmla="*/ 1572 w 2679"/>
              <a:gd name="T7" fmla="*/ 30 h 1074"/>
              <a:gd name="T8" fmla="*/ 1725 w 2679"/>
              <a:gd name="T9" fmla="*/ 60 h 1074"/>
              <a:gd name="T10" fmla="*/ 1849 w 2679"/>
              <a:gd name="T11" fmla="*/ 90 h 1074"/>
              <a:gd name="T12" fmla="*/ 2005 w 2679"/>
              <a:gd name="T13" fmla="*/ 141 h 1074"/>
              <a:gd name="T14" fmla="*/ 2169 w 2679"/>
              <a:gd name="T15" fmla="*/ 217 h 1074"/>
              <a:gd name="T16" fmla="*/ 2324 w 2679"/>
              <a:gd name="T17" fmla="*/ 306 h 1074"/>
              <a:gd name="T18" fmla="*/ 2416 w 2679"/>
              <a:gd name="T19" fmla="*/ 374 h 1074"/>
              <a:gd name="T20" fmla="*/ 2529 w 2679"/>
              <a:gd name="T21" fmla="*/ 463 h 1074"/>
              <a:gd name="T22" fmla="*/ 2597 w 2679"/>
              <a:gd name="T23" fmla="*/ 533 h 1074"/>
              <a:gd name="T24" fmla="*/ 2678 w 2679"/>
              <a:gd name="T25" fmla="*/ 636 h 1074"/>
              <a:gd name="T26" fmla="*/ 2604 w 2679"/>
              <a:gd name="T27" fmla="*/ 768 h 1074"/>
              <a:gd name="T28" fmla="*/ 2280 w 2679"/>
              <a:gd name="T29" fmla="*/ 893 h 1074"/>
              <a:gd name="T30" fmla="*/ 1531 w 2679"/>
              <a:gd name="T31" fmla="*/ 1052 h 1074"/>
              <a:gd name="T32" fmla="*/ 164 w 2679"/>
              <a:gd name="T33" fmla="*/ 760 h 1074"/>
              <a:gd name="T34" fmla="*/ 552 w 2679"/>
              <a:gd name="T35" fmla="*/ 284 h 1074"/>
              <a:gd name="T36" fmla="*/ 845 w 2679"/>
              <a:gd name="T37" fmla="*/ 105 h 1074"/>
              <a:gd name="T38" fmla="*/ 1063 w 2679"/>
              <a:gd name="T39" fmla="*/ 40 h 1074"/>
              <a:gd name="T40" fmla="*/ 1257 w 2679"/>
              <a:gd name="T41" fmla="*/ 12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9" h="1074">
                <a:moveTo>
                  <a:pt x="1257" y="12"/>
                </a:moveTo>
                <a:cubicBezTo>
                  <a:pt x="1304" y="0"/>
                  <a:pt x="1314" y="14"/>
                  <a:pt x="1347" y="14"/>
                </a:cubicBezTo>
                <a:cubicBezTo>
                  <a:pt x="1378" y="14"/>
                  <a:pt x="1407" y="12"/>
                  <a:pt x="1445" y="14"/>
                </a:cubicBezTo>
                <a:cubicBezTo>
                  <a:pt x="1482" y="18"/>
                  <a:pt x="1525" y="22"/>
                  <a:pt x="1572" y="30"/>
                </a:cubicBezTo>
                <a:cubicBezTo>
                  <a:pt x="1618" y="38"/>
                  <a:pt x="1677" y="48"/>
                  <a:pt x="1725" y="60"/>
                </a:cubicBezTo>
                <a:cubicBezTo>
                  <a:pt x="1770" y="70"/>
                  <a:pt x="1801" y="76"/>
                  <a:pt x="1849" y="90"/>
                </a:cubicBezTo>
                <a:cubicBezTo>
                  <a:pt x="1896" y="103"/>
                  <a:pt x="1952" y="121"/>
                  <a:pt x="2005" y="141"/>
                </a:cubicBezTo>
                <a:cubicBezTo>
                  <a:pt x="2058" y="163"/>
                  <a:pt x="2116" y="191"/>
                  <a:pt x="2169" y="217"/>
                </a:cubicBezTo>
                <a:cubicBezTo>
                  <a:pt x="2222" y="245"/>
                  <a:pt x="2283" y="280"/>
                  <a:pt x="2324" y="306"/>
                </a:cubicBezTo>
                <a:cubicBezTo>
                  <a:pt x="2365" y="332"/>
                  <a:pt x="2382" y="348"/>
                  <a:pt x="2416" y="374"/>
                </a:cubicBezTo>
                <a:cubicBezTo>
                  <a:pt x="2450" y="400"/>
                  <a:pt x="2498" y="436"/>
                  <a:pt x="2529" y="463"/>
                </a:cubicBezTo>
                <a:cubicBezTo>
                  <a:pt x="2559" y="489"/>
                  <a:pt x="2572" y="504"/>
                  <a:pt x="2597" y="533"/>
                </a:cubicBezTo>
                <a:cubicBezTo>
                  <a:pt x="2622" y="562"/>
                  <a:pt x="2677" y="597"/>
                  <a:pt x="2678" y="636"/>
                </a:cubicBezTo>
                <a:cubicBezTo>
                  <a:pt x="2679" y="675"/>
                  <a:pt x="2670" y="725"/>
                  <a:pt x="2604" y="768"/>
                </a:cubicBezTo>
                <a:cubicBezTo>
                  <a:pt x="2538" y="811"/>
                  <a:pt x="2459" y="846"/>
                  <a:pt x="2280" y="893"/>
                </a:cubicBezTo>
                <a:cubicBezTo>
                  <a:pt x="2101" y="940"/>
                  <a:pt x="1884" y="1074"/>
                  <a:pt x="1531" y="1052"/>
                </a:cubicBezTo>
                <a:cubicBezTo>
                  <a:pt x="1178" y="1030"/>
                  <a:pt x="328" y="887"/>
                  <a:pt x="164" y="760"/>
                </a:cubicBezTo>
                <a:cubicBezTo>
                  <a:pt x="0" y="632"/>
                  <a:pt x="439" y="394"/>
                  <a:pt x="552" y="284"/>
                </a:cubicBezTo>
                <a:cubicBezTo>
                  <a:pt x="666" y="175"/>
                  <a:pt x="759" y="145"/>
                  <a:pt x="845" y="105"/>
                </a:cubicBezTo>
                <a:cubicBezTo>
                  <a:pt x="930" y="66"/>
                  <a:pt x="995" y="56"/>
                  <a:pt x="1063" y="40"/>
                </a:cubicBezTo>
                <a:cubicBezTo>
                  <a:pt x="1131" y="24"/>
                  <a:pt x="1217" y="18"/>
                  <a:pt x="1257" y="12"/>
                </a:cubicBezTo>
                <a:close/>
              </a:path>
            </a:pathLst>
          </a:custGeom>
          <a:solidFill>
            <a:srgbClr val="BB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Freeform 7"/>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2536" name="Group 8"/>
          <p:cNvGrpSpPr>
            <a:grpSpLocks/>
          </p:cNvGrpSpPr>
          <p:nvPr/>
        </p:nvGrpSpPr>
        <p:grpSpPr bwMode="auto">
          <a:xfrm>
            <a:off x="5197475" y="5548313"/>
            <a:ext cx="277813" cy="238125"/>
            <a:chOff x="3192" y="2215"/>
            <a:chExt cx="920" cy="943"/>
          </a:xfrm>
        </p:grpSpPr>
        <p:sp>
          <p:nvSpPr>
            <p:cNvPr id="22537" name="Freeform 9"/>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Freeform 14"/>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Freeform 15"/>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Freeform 16"/>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Freeform 17"/>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46" name="Freeform 18"/>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Freeform 19"/>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253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2000"/>
                                        <p:tgtEl>
                                          <p:spTgt spid="22536"/>
                                        </p:tgtEl>
                                      </p:cBhvr>
                                    </p:animEffect>
                                    <p:set>
                                      <p:cBhvr>
                                        <p:cTn id="13" dur="1" fill="hold">
                                          <p:stCondLst>
                                            <p:cond delay="1999"/>
                                          </p:stCondLst>
                                        </p:cTn>
                                        <p:tgtEl>
                                          <p:spTgt spid="225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a:solidFill>
                <a:srgbClr val="000000"/>
              </a:solidFill>
              <a:cs typeface="Arial" pitchFamily="34" charset="0"/>
            </a:endParaRPr>
          </a:p>
        </p:txBody>
      </p:sp>
      <p:sp>
        <p:nvSpPr>
          <p:cNvPr id="25805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pt-BR" altLang="en-US" sz="1600">
                <a:solidFill>
                  <a:srgbClr val="000000"/>
                </a:solidFill>
                <a:latin typeface="Courier New" pitchFamily="49" charset="0"/>
                <a:cs typeface="Arial" pitchFamily="34" charset="0"/>
              </a:rPr>
              <a:t>ATOM    122  N   LEU A  13      -3.244  25.808  19.998  1.00 16.96           N</a:t>
            </a:r>
          </a:p>
          <a:p>
            <a:r>
              <a:rPr lang="pt-BR" altLang="en-US" sz="1600">
                <a:solidFill>
                  <a:srgbClr val="000000"/>
                </a:solidFill>
                <a:latin typeface="Courier New" pitchFamily="49" charset="0"/>
                <a:cs typeface="Arial" pitchFamily="34" charset="0"/>
              </a:rPr>
              <a:t>ATOM    123  CA  LEU A  13      -2.877  25.448  21.355  1.00 15.29           C</a:t>
            </a:r>
          </a:p>
          <a:p>
            <a:r>
              <a:rPr lang="pt-BR" altLang="en-US" sz="1600">
                <a:solidFill>
                  <a:srgbClr val="000000"/>
                </a:solidFill>
                <a:latin typeface="Courier New" pitchFamily="49" charset="0"/>
                <a:cs typeface="Arial" pitchFamily="34" charset="0"/>
              </a:rPr>
              <a:t>ATOM    124  C   LEU A  13      -2.792  23.966  21.561  1.00 17.54           C</a:t>
            </a:r>
          </a:p>
          <a:p>
            <a:r>
              <a:rPr lang="pt-BR" altLang="en-US" sz="1600">
                <a:solidFill>
                  <a:srgbClr val="000000"/>
                </a:solidFill>
                <a:latin typeface="Courier New" pitchFamily="49" charset="0"/>
                <a:cs typeface="Arial" pitchFamily="34" charset="0"/>
              </a:rPr>
              <a:t>ATOM    125  O   LEU A  13      -1.814  23.493  22.143  1.00 16.35           O</a:t>
            </a:r>
          </a:p>
          <a:p>
            <a:r>
              <a:rPr lang="pt-BR" altLang="en-US" sz="1600">
                <a:solidFill>
                  <a:srgbClr val="000000"/>
                </a:solidFill>
                <a:latin typeface="Courier New" pitchFamily="49" charset="0"/>
                <a:cs typeface="Arial" pitchFamily="34" charset="0"/>
              </a:rPr>
              <a:t>ATOM    126  CB  LEU A  13      -3.907  26.164  22.268  1.00 18.72           C</a:t>
            </a:r>
          </a:p>
          <a:p>
            <a:r>
              <a:rPr lang="pt-BR" altLang="en-US" sz="1600">
                <a:solidFill>
                  <a:srgbClr val="000000"/>
                </a:solidFill>
                <a:latin typeface="Courier New" pitchFamily="49" charset="0"/>
                <a:cs typeface="Arial" pitchFamily="34" charset="0"/>
              </a:rPr>
              <a:t>ATOM    127  CG  LEU A  13      -3.577  25.982  23.738  1.00 21.19           C</a:t>
            </a:r>
          </a:p>
          <a:p>
            <a:r>
              <a:rPr lang="pt-BR" altLang="en-US" sz="1600">
                <a:solidFill>
                  <a:srgbClr val="000000"/>
                </a:solidFill>
                <a:latin typeface="Courier New" pitchFamily="49" charset="0"/>
                <a:cs typeface="Arial" pitchFamily="34" charset="0"/>
              </a:rPr>
              <a:t>ATOM    128  CD1 LEU A  13      -2.283  26.820  24.019  1.00 19.43           C</a:t>
            </a:r>
          </a:p>
          <a:p>
            <a:r>
              <a:rPr lang="pt-BR" altLang="en-US" sz="1600">
                <a:solidFill>
                  <a:srgbClr val="000000"/>
                </a:solidFill>
                <a:latin typeface="Courier New" pitchFamily="49" charset="0"/>
                <a:cs typeface="Arial" pitchFamily="34" charset="0"/>
              </a:rPr>
              <a:t>ATOM    129  CD2 LEU A  13      -4.702  26.474  24.639  1.00 24.65           C</a:t>
            </a:r>
          </a:p>
          <a:p>
            <a:r>
              <a:rPr lang="pt-BR" altLang="en-US" sz="1600">
                <a:solidFill>
                  <a:srgbClr val="000000"/>
                </a:solidFill>
                <a:latin typeface="Courier New" pitchFamily="49" charset="0"/>
                <a:cs typeface="Arial" pitchFamily="34" charset="0"/>
              </a:rPr>
              <a:t>ATOM    130  N   SER A  14      -3.677  23.149  20.979  1.00 15.96           N</a:t>
            </a:r>
          </a:p>
          <a:p>
            <a:r>
              <a:rPr lang="pt-BR" altLang="en-US" sz="1600">
                <a:solidFill>
                  <a:srgbClr val="000000"/>
                </a:solidFill>
                <a:latin typeface="Courier New" pitchFamily="49" charset="0"/>
                <a:cs typeface="Arial" pitchFamily="34" charset="0"/>
              </a:rPr>
              <a:t>ATOM    131  CA  SER A  14      -3.646  21.711  21.061  1.00 18.26           C</a:t>
            </a:r>
          </a:p>
          <a:p>
            <a:r>
              <a:rPr lang="pt-BR" altLang="en-US" sz="1600">
                <a:solidFill>
                  <a:srgbClr val="000000"/>
                </a:solidFill>
                <a:latin typeface="Courier New" pitchFamily="49" charset="0"/>
                <a:cs typeface="Arial" pitchFamily="34" charset="0"/>
              </a:rPr>
              <a:t>ATOM    132  C   SER A  14      -2.373  21.203  20.360  1.00 18.71           C</a:t>
            </a:r>
          </a:p>
          <a:p>
            <a:r>
              <a:rPr lang="pt-BR" altLang="en-US" sz="1600">
                <a:solidFill>
                  <a:srgbClr val="000000"/>
                </a:solidFill>
                <a:latin typeface="Courier New" pitchFamily="49" charset="0"/>
                <a:cs typeface="Arial" pitchFamily="34" charset="0"/>
              </a:rPr>
              <a:t>ATOM    133  O   SER A  14      -1.747  20.315  20.930  1.00 17.47           O</a:t>
            </a:r>
          </a:p>
          <a:p>
            <a:r>
              <a:rPr lang="pt-BR" altLang="en-US" sz="1600">
                <a:solidFill>
                  <a:srgbClr val="000000"/>
                </a:solidFill>
                <a:latin typeface="Courier New" pitchFamily="49" charset="0"/>
                <a:cs typeface="Arial" pitchFamily="34" charset="0"/>
              </a:rPr>
              <a:t>ATOM    134  CB  SER A  14      -4.875  21.077  20.419  1.00 17.62           C</a:t>
            </a:r>
          </a:p>
          <a:p>
            <a:r>
              <a:rPr lang="pt-BR" altLang="en-US" sz="1600">
                <a:solidFill>
                  <a:srgbClr val="000000"/>
                </a:solidFill>
                <a:latin typeface="Courier New" pitchFamily="49" charset="0"/>
                <a:cs typeface="Arial" pitchFamily="34" charset="0"/>
              </a:rPr>
              <a:t>ATOM    135  OG ASER A  14      -4.825  19.665  20.388  0.50 20.89           O</a:t>
            </a:r>
          </a:p>
          <a:p>
            <a:r>
              <a:rPr lang="pt-BR" altLang="en-US" sz="1600">
                <a:solidFill>
                  <a:srgbClr val="000000"/>
                </a:solidFill>
                <a:latin typeface="Courier New" pitchFamily="49" charset="0"/>
                <a:cs typeface="Arial" pitchFamily="34" charset="0"/>
              </a:rPr>
              <a:t>ATOM    136  OG BSER A  14      -6.027  21.408  21.164  0.50 18.67           O</a:t>
            </a:r>
          </a:p>
          <a:p>
            <a:r>
              <a:rPr lang="pt-BR" altLang="en-US" sz="1600">
                <a:solidFill>
                  <a:srgbClr val="000000"/>
                </a:solidFill>
                <a:latin typeface="Courier New" pitchFamily="49" charset="0"/>
                <a:cs typeface="Arial" pitchFamily="34" charset="0"/>
              </a:rPr>
              <a:t>ATOM    137  N   LYS A  15      -2.045  21.772  19.215  1.00 18.03           N</a:t>
            </a:r>
          </a:p>
          <a:p>
            <a:r>
              <a:rPr lang="pt-BR" altLang="en-US" sz="1600">
                <a:solidFill>
                  <a:srgbClr val="000000"/>
                </a:solidFill>
                <a:latin typeface="Courier New" pitchFamily="49" charset="0"/>
                <a:cs typeface="Arial" pitchFamily="34" charset="0"/>
              </a:rPr>
              <a:t>ATOM    138  CA  LYS A  15      -0.799  21.361  18.555  1.00 18.12           C</a:t>
            </a:r>
          </a:p>
          <a:p>
            <a:r>
              <a:rPr lang="pt-BR" altLang="en-US" sz="1600">
                <a:solidFill>
                  <a:srgbClr val="000000"/>
                </a:solidFill>
                <a:latin typeface="Courier New" pitchFamily="49" charset="0"/>
                <a:cs typeface="Arial" pitchFamily="34" charset="0"/>
              </a:rPr>
              <a:t>ATOM    139  C   LYS A  15       0.446  21.707  19.351  1.00 18.81           C</a:t>
            </a:r>
          </a:p>
          <a:p>
            <a:r>
              <a:rPr lang="pt-BR" altLang="en-US" sz="1600">
                <a:solidFill>
                  <a:srgbClr val="000000"/>
                </a:solidFill>
                <a:latin typeface="Courier New" pitchFamily="49" charset="0"/>
                <a:cs typeface="Arial" pitchFamily="34" charset="0"/>
              </a:rPr>
              <a:t>ATOM    140  O   LYS A  15       1.400  20.948  19.411  1.00 17.77           O</a:t>
            </a:r>
          </a:p>
          <a:p>
            <a:r>
              <a:rPr lang="pt-BR" altLang="en-US" sz="1600">
                <a:solidFill>
                  <a:srgbClr val="000000"/>
                </a:solidFill>
                <a:latin typeface="Courier New" pitchFamily="49" charset="0"/>
                <a:cs typeface="Arial" pitchFamily="34" charset="0"/>
              </a:rPr>
              <a:t>ATOM    141  CB  LYS A  15      -0.700  22.034  17.177  1.00 14.49           C</a:t>
            </a:r>
          </a:p>
          <a:p>
            <a:r>
              <a:rPr lang="pt-BR" altLang="en-US" sz="1600">
                <a:solidFill>
                  <a:srgbClr val="000000"/>
                </a:solidFill>
                <a:latin typeface="Courier New" pitchFamily="49" charset="0"/>
                <a:cs typeface="Arial" pitchFamily="34" charset="0"/>
              </a:rPr>
              <a:t>ATOM    142  CG  LYS A  15      -1.727  21.368  16.256  1.00 16.12           C</a:t>
            </a:r>
          </a:p>
          <a:p>
            <a:r>
              <a:rPr lang="pt-BR" altLang="en-US" sz="1600">
                <a:solidFill>
                  <a:srgbClr val="000000"/>
                </a:solidFill>
                <a:latin typeface="Courier New" pitchFamily="49" charset="0"/>
                <a:cs typeface="Arial" pitchFamily="34" charset="0"/>
              </a:rPr>
              <a:t>ATOM    143  CD  LYS A  15      -1.663  22.147  14.936  1.00 19.40           C</a:t>
            </a:r>
          </a:p>
          <a:p>
            <a:r>
              <a:rPr lang="pt-BR" altLang="en-US" sz="1600">
                <a:solidFill>
                  <a:srgbClr val="000000"/>
                </a:solidFill>
                <a:latin typeface="Courier New" pitchFamily="49" charset="0"/>
                <a:cs typeface="Arial" pitchFamily="34" charset="0"/>
              </a:rPr>
              <a:t>ATOM    144  CE ALYS A  15      -2.725  21.614  13.986  0.50 17.42           C</a:t>
            </a:r>
          </a:p>
          <a:p>
            <a:r>
              <a:rPr lang="pt-BR" altLang="en-US" sz="1600">
                <a:solidFill>
                  <a:srgbClr val="000000"/>
                </a:solidFill>
                <a:latin typeface="Courier New" pitchFamily="49" charset="0"/>
                <a:cs typeface="Arial" pitchFamily="34" charset="0"/>
              </a:rPr>
              <a:t>ATOM    145  CE BLYS A  15      -1.750  21.211  13.750  0.50 17.01           C</a:t>
            </a:r>
          </a:p>
          <a:p>
            <a:r>
              <a:rPr lang="pt-BR" altLang="en-US" sz="1600">
                <a:solidFill>
                  <a:srgbClr val="000000"/>
                </a:solidFill>
                <a:latin typeface="Courier New" pitchFamily="49" charset="0"/>
                <a:cs typeface="Arial" pitchFamily="34" charset="0"/>
              </a:rPr>
              <a:t>ATOM    146  NZ ALYS A  15      -2.346  21.674  12.559  0.50 18.61           N</a:t>
            </a:r>
          </a:p>
          <a:p>
            <a:r>
              <a:rPr lang="pt-BR" altLang="en-US" sz="1600">
                <a:solidFill>
                  <a:srgbClr val="000000"/>
                </a:solidFill>
                <a:latin typeface="Courier New" pitchFamily="49" charset="0"/>
                <a:cs typeface="Arial" pitchFamily="34" charset="0"/>
              </a:rPr>
              <a:t>ATOM    147  NZ BLYS A  15      -3.052  20.513  13.741  0.50 18.76           N</a:t>
            </a:r>
          </a:p>
        </p:txBody>
      </p:sp>
      <p:sp>
        <p:nvSpPr>
          <p:cNvPr id="258052"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Tree>
    <p:extLst>
      <p:ext uri="{BB962C8B-B14F-4D97-AF65-F5344CB8AC3E}">
        <p14:creationId xmlns:p14="http://schemas.microsoft.com/office/powerpoint/2010/main" val="2462930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b="1"/>
              <a:t>Osmolarity matching</a:t>
            </a:r>
          </a:p>
        </p:txBody>
      </p:sp>
      <p:sp>
        <p:nvSpPr>
          <p:cNvPr id="23555" name="Rectangle 3"/>
          <p:cNvSpPr>
            <a:spLocks noChangeArrowheads="1"/>
          </p:cNvSpPr>
          <p:nvPr/>
        </p:nvSpPr>
        <p:spPr bwMode="auto">
          <a:xfrm>
            <a:off x="300038" y="1600200"/>
            <a:ext cx="83867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AutoNum type="arabicPeriod"/>
            </a:pPr>
            <a:r>
              <a:rPr lang="en-US" altLang="en-US"/>
              <a:t>Look up osmotic pressure of mother liquor in CRC Handbook of Physics and Chemistry, Section D-232. 11th column is O: Os/kg</a:t>
            </a:r>
          </a:p>
          <a:p>
            <a:pPr>
              <a:buFontTx/>
              <a:buAutoNum type="arabicPeriod"/>
            </a:pPr>
            <a:r>
              <a:rPr lang="en-US" altLang="en-US"/>
              <a:t>Look up o.p. of cryoprotectant agent.</a:t>
            </a:r>
          </a:p>
          <a:p>
            <a:pPr>
              <a:buFontTx/>
              <a:buAutoNum type="arabicPeriod"/>
            </a:pPr>
            <a:r>
              <a:rPr lang="en-US" altLang="en-US"/>
              <a:t>Modify conc. of mother liquor to minimize change in osmotic pressure.</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p:cNvSpPr>
          <p:nvPr/>
        </p:nvSpPr>
        <p:spPr bwMode="auto">
          <a:xfrm>
            <a:off x="1241425" y="3624263"/>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 name="Freeform 3"/>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Freeform 4"/>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Rectangle 5"/>
          <p:cNvSpPr>
            <a:spLocks noGrp="1" noChangeArrowheads="1"/>
          </p:cNvSpPr>
          <p:nvPr>
            <p:ph type="title"/>
          </p:nvPr>
        </p:nvSpPr>
        <p:spPr/>
        <p:txBody>
          <a:bodyPr/>
          <a:lstStyle/>
          <a:p>
            <a:r>
              <a:rPr lang="en-US" altLang="en-US" sz="5400"/>
              <a:t>matching osmolarity</a:t>
            </a:r>
            <a:endParaRPr lang="en-US" altLang="en-US" sz="4000"/>
          </a:p>
        </p:txBody>
      </p:sp>
      <p:sp>
        <p:nvSpPr>
          <p:cNvPr id="24582"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583" name="Group 7"/>
          <p:cNvGrpSpPr>
            <a:grpSpLocks/>
          </p:cNvGrpSpPr>
          <p:nvPr/>
        </p:nvGrpSpPr>
        <p:grpSpPr bwMode="auto">
          <a:xfrm>
            <a:off x="5197475" y="5548313"/>
            <a:ext cx="277813" cy="238125"/>
            <a:chOff x="3192" y="2215"/>
            <a:chExt cx="920" cy="943"/>
          </a:xfrm>
        </p:grpSpPr>
        <p:sp>
          <p:nvSpPr>
            <p:cNvPr id="24584"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8"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2"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593" name="Freeform 17"/>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4"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Line 19"/>
          <p:cNvSpPr>
            <a:spLocks noChangeShapeType="1"/>
          </p:cNvSpPr>
          <p:nvPr/>
        </p:nvSpPr>
        <p:spPr bwMode="auto">
          <a:xfrm>
            <a:off x="-862013" y="2443163"/>
            <a:ext cx="10202863" cy="26987"/>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596" name="Group 20"/>
          <p:cNvGrpSpPr>
            <a:grpSpLocks/>
          </p:cNvGrpSpPr>
          <p:nvPr/>
        </p:nvGrpSpPr>
        <p:grpSpPr bwMode="auto">
          <a:xfrm>
            <a:off x="2522538" y="2835275"/>
            <a:ext cx="4037012" cy="2012950"/>
            <a:chOff x="1589" y="1786"/>
            <a:chExt cx="2543" cy="1268"/>
          </a:xfrm>
        </p:grpSpPr>
        <p:sp>
          <p:nvSpPr>
            <p:cNvPr id="24597" name="Oval 21"/>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8" name="Oval 22"/>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9" name="Oval 23"/>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0" name="Oval 24"/>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1" name="Oval 25"/>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2" name="Oval 26"/>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3" name="Oval 27"/>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4" name="Oval 28"/>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5" name="Oval 29"/>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6" name="Oval 30"/>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7" name="Oval 31"/>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8" name="Oval 32"/>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9" name="Oval 33"/>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10" name="Oval 34"/>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P spid="24579" grpId="0" animBg="1"/>
      <p:bldP spid="2459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25603"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solidFill>
                  <a:srgbClr val="C0C0C0"/>
                </a:solidFill>
              </a:rPr>
              <a:t>osmotic shock</a:t>
            </a:r>
          </a:p>
          <a:p>
            <a:pPr>
              <a:buFontTx/>
              <a:buNone/>
            </a:pPr>
            <a:r>
              <a:rPr lang="en-US" altLang="en-US" sz="2000">
                <a:solidFill>
                  <a:srgbClr val="C0C0C0"/>
                </a:solidFill>
              </a:rPr>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25603">
                                            <p:txEl>
                                              <p:pRg st="4" end="4"/>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25603">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b="1"/>
              <a:t>Dielectric matching</a:t>
            </a:r>
          </a:p>
        </p:txBody>
      </p:sp>
      <p:sp>
        <p:nvSpPr>
          <p:cNvPr id="26627" name="Rectangle 3"/>
          <p:cNvSpPr>
            <a:spLocks noChangeArrowheads="1"/>
          </p:cNvSpPr>
          <p:nvPr/>
        </p:nvSpPr>
        <p:spPr bwMode="auto">
          <a:xfrm>
            <a:off x="808038" y="5119688"/>
            <a:ext cx="7277100" cy="173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None/>
            </a:pPr>
            <a:r>
              <a:rPr lang="en-US" altLang="en-US" sz="1800"/>
              <a:t>Travers &amp; Douzou (1970) </a:t>
            </a:r>
            <a:r>
              <a:rPr lang="en-US" altLang="en-US" sz="1800" i="1"/>
              <a:t>J. of Phys. Chem.</a:t>
            </a:r>
            <a:r>
              <a:rPr lang="en-US" altLang="en-US" sz="1800"/>
              <a:t> </a:t>
            </a:r>
            <a:r>
              <a:rPr lang="en-US" altLang="en-US" sz="1800" b="1"/>
              <a:t>74</a:t>
            </a:r>
            <a:r>
              <a:rPr lang="en-US" altLang="en-US" sz="1800"/>
              <a:t>, 2243-2244. </a:t>
            </a:r>
          </a:p>
          <a:p>
            <a:pPr>
              <a:buFontTx/>
              <a:buNone/>
            </a:pPr>
            <a:endParaRPr lang="en-US" altLang="en-US" sz="1800"/>
          </a:p>
          <a:p>
            <a:pPr>
              <a:buFontTx/>
              <a:buNone/>
            </a:pPr>
            <a:endParaRPr lang="en-US" altLang="en-US" sz="1800"/>
          </a:p>
          <a:p>
            <a:pPr>
              <a:buFontTx/>
              <a:buNone/>
            </a:pPr>
            <a:r>
              <a:rPr lang="en-US" altLang="en-US" sz="1800"/>
              <a:t>Petsko (1975) </a:t>
            </a:r>
            <a:r>
              <a:rPr lang="en-US" altLang="en-US" sz="1800" i="1"/>
              <a:t>J. Mol. Biol.</a:t>
            </a:r>
            <a:r>
              <a:rPr lang="en-US" altLang="en-US" sz="1800"/>
              <a:t> </a:t>
            </a:r>
            <a:r>
              <a:rPr lang="en-US" altLang="en-US" sz="1800" b="1"/>
              <a:t>96</a:t>
            </a:r>
            <a:r>
              <a:rPr lang="en-US" altLang="en-US" sz="1800"/>
              <a:t>, 381-388.</a:t>
            </a:r>
          </a:p>
          <a:p>
            <a:pPr>
              <a:buFontTx/>
              <a:buNone/>
            </a:pPr>
            <a:r>
              <a:rPr lang="en-US" altLang="en-US" sz="1800"/>
              <a:t>Douzou (1977) </a:t>
            </a:r>
            <a:r>
              <a:rPr lang="en-US" altLang="en-US" sz="1800" i="1"/>
              <a:t>Cryobiochemistry</a:t>
            </a:r>
            <a:r>
              <a:rPr lang="en-US" altLang="en-US" sz="1800"/>
              <a:t>. Academic Press.</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l="12523" t="24431" r="10498" b="21330"/>
          <a:stretch>
            <a:fillRect/>
          </a:stretch>
        </p:blipFill>
        <p:spPr bwMode="auto">
          <a:xfrm>
            <a:off x="295275" y="1544638"/>
            <a:ext cx="8455025" cy="360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Line 5"/>
          <p:cNvSpPr>
            <a:spLocks noChangeShapeType="1"/>
          </p:cNvSpPr>
          <p:nvPr/>
        </p:nvSpPr>
        <p:spPr bwMode="auto">
          <a:xfrm flipV="1">
            <a:off x="4532313" y="2481263"/>
            <a:ext cx="3292475" cy="154146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Grp="1" noChangeAspect="1"/>
          </p:cNvGraphicFramePr>
          <p:nvPr>
            <p:ph idx="1"/>
          </p:nvPr>
        </p:nvGraphicFramePr>
        <p:xfrm>
          <a:off x="890588" y="1122363"/>
          <a:ext cx="7204075" cy="4721225"/>
        </p:xfrm>
        <a:graphic>
          <a:graphicData uri="http://schemas.openxmlformats.org/presentationml/2006/ole">
            <mc:AlternateContent xmlns:mc="http://schemas.openxmlformats.org/markup-compatibility/2006">
              <mc:Choice xmlns:v="urn:schemas-microsoft-com:vml" Requires="v">
                <p:oleObj spid="_x0000_s27699"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472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Rectangle 3"/>
          <p:cNvSpPr>
            <a:spLocks noGrp="1" noChangeArrowheads="1"/>
          </p:cNvSpPr>
          <p:nvPr>
            <p:ph type="title"/>
          </p:nvPr>
        </p:nvSpPr>
        <p:spPr>
          <a:noFill/>
          <a:ln/>
        </p:spPr>
        <p:txBody>
          <a:bodyPr/>
          <a:lstStyle/>
          <a:p>
            <a:r>
              <a:rPr lang="en-US" altLang="en-US" sz="4000"/>
              <a:t>Tris buffer vs temperature</a:t>
            </a:r>
          </a:p>
        </p:txBody>
      </p:sp>
      <p:sp>
        <p:nvSpPr>
          <p:cNvPr id="27652" name="Text Box 4"/>
          <p:cNvSpPr txBox="1">
            <a:spLocks noChangeArrowheads="1"/>
          </p:cNvSpPr>
          <p:nvPr/>
        </p:nvSpPr>
        <p:spPr bwMode="auto">
          <a:xfrm>
            <a:off x="3902075" y="57054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Temperature (C)</a:t>
            </a:r>
          </a:p>
        </p:txBody>
      </p:sp>
      <p:sp>
        <p:nvSpPr>
          <p:cNvPr id="27653" name="Text Box 5"/>
          <p:cNvSpPr txBox="1">
            <a:spLocks noChangeArrowheads="1"/>
          </p:cNvSpPr>
          <p:nvPr/>
        </p:nvSpPr>
        <p:spPr bwMode="auto">
          <a:xfrm rot="-5400000">
            <a:off x="551657" y="3217068"/>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pH</a:t>
            </a:r>
          </a:p>
        </p:txBody>
      </p:sp>
      <p:graphicFrame>
        <p:nvGraphicFramePr>
          <p:cNvPr id="27654"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27700"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Grp="1" noChangeAspect="1"/>
          </p:cNvGraphicFramePr>
          <p:nvPr>
            <p:ph idx="1"/>
          </p:nvPr>
        </p:nvGraphicFramePr>
        <p:xfrm>
          <a:off x="890588" y="1122363"/>
          <a:ext cx="7204075" cy="4721225"/>
        </p:xfrm>
        <a:graphic>
          <a:graphicData uri="http://schemas.openxmlformats.org/presentationml/2006/ole">
            <mc:AlternateContent xmlns:mc="http://schemas.openxmlformats.org/markup-compatibility/2006">
              <mc:Choice xmlns:v="urn:schemas-microsoft-com:vml" Requires="v">
                <p:oleObj spid="_x0000_s28724"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472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5" name="Rectangle 3"/>
          <p:cNvSpPr>
            <a:spLocks noGrp="1" noChangeArrowheads="1"/>
          </p:cNvSpPr>
          <p:nvPr>
            <p:ph type="title"/>
          </p:nvPr>
        </p:nvSpPr>
        <p:spPr>
          <a:noFill/>
          <a:ln/>
        </p:spPr>
        <p:txBody>
          <a:bodyPr/>
          <a:lstStyle/>
          <a:p>
            <a:r>
              <a:rPr lang="en-US" altLang="en-US" sz="4000"/>
              <a:t>Tris buffer under cryo</a:t>
            </a:r>
          </a:p>
        </p:txBody>
      </p:sp>
      <p:sp>
        <p:nvSpPr>
          <p:cNvPr id="28676" name="Text Box 4"/>
          <p:cNvSpPr txBox="1">
            <a:spLocks noChangeArrowheads="1"/>
          </p:cNvSpPr>
          <p:nvPr/>
        </p:nvSpPr>
        <p:spPr bwMode="auto">
          <a:xfrm>
            <a:off x="3902075" y="57054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Temperature (K)</a:t>
            </a:r>
          </a:p>
        </p:txBody>
      </p:sp>
      <p:sp>
        <p:nvSpPr>
          <p:cNvPr id="28677" name="Text Box 5"/>
          <p:cNvSpPr txBox="1">
            <a:spLocks noChangeArrowheads="1"/>
          </p:cNvSpPr>
          <p:nvPr/>
        </p:nvSpPr>
        <p:spPr bwMode="auto">
          <a:xfrm rot="-5400000">
            <a:off x="507207" y="3217068"/>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pH*</a:t>
            </a:r>
          </a:p>
        </p:txBody>
      </p:sp>
      <p:graphicFrame>
        <p:nvGraphicFramePr>
          <p:cNvPr id="28678"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28725"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9" name="Rectangle 7"/>
          <p:cNvSpPr>
            <a:spLocks noChangeArrowheads="1"/>
          </p:cNvSpPr>
          <p:nvPr/>
        </p:nvSpPr>
        <p:spPr bwMode="auto">
          <a:xfrm>
            <a:off x="808038" y="6294438"/>
            <a:ext cx="727710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None/>
            </a:pPr>
            <a:r>
              <a:rPr lang="en-US" altLang="en-US" sz="1800"/>
              <a:t>Douzou (1977) </a:t>
            </a:r>
            <a:r>
              <a:rPr lang="en-US" altLang="en-US" sz="1800" i="1"/>
              <a:t>Cryobiochemistry</a:t>
            </a:r>
            <a:r>
              <a:rPr lang="en-US" altLang="en-US" sz="1800"/>
              <a:t>. Academic Press.</a:t>
            </a:r>
          </a:p>
        </p:txBody>
      </p:sp>
    </p:spTree>
  </p:cSld>
  <p:clrMapOvr>
    <a:masterClrMapping/>
  </p:clrMapOvr>
  <p:transition spd="med">
    <p:pull dir="rd"/>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99"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0"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29701"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702" name="Group 6"/>
          <p:cNvGrpSpPr>
            <a:grpSpLocks/>
          </p:cNvGrpSpPr>
          <p:nvPr/>
        </p:nvGrpSpPr>
        <p:grpSpPr bwMode="auto">
          <a:xfrm>
            <a:off x="5197475" y="5548313"/>
            <a:ext cx="277813" cy="238125"/>
            <a:chOff x="3192" y="2215"/>
            <a:chExt cx="920" cy="943"/>
          </a:xfrm>
        </p:grpSpPr>
        <p:sp>
          <p:nvSpPr>
            <p:cNvPr id="29703"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6"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7"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8"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9"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0"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1"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12"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714" name="Group 18"/>
          <p:cNvGrpSpPr>
            <a:grpSpLocks/>
          </p:cNvGrpSpPr>
          <p:nvPr/>
        </p:nvGrpSpPr>
        <p:grpSpPr bwMode="auto">
          <a:xfrm>
            <a:off x="2522538" y="2835275"/>
            <a:ext cx="4037012" cy="2012950"/>
            <a:chOff x="1589" y="1786"/>
            <a:chExt cx="2543" cy="1268"/>
          </a:xfrm>
        </p:grpSpPr>
        <p:sp>
          <p:nvSpPr>
            <p:cNvPr id="29715"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6"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7"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8"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9"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0"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1"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2"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3"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4"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5"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6"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7"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8"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9729" name="Group 33"/>
          <p:cNvGrpSpPr>
            <a:grpSpLocks/>
          </p:cNvGrpSpPr>
          <p:nvPr/>
        </p:nvGrpSpPr>
        <p:grpSpPr bwMode="auto">
          <a:xfrm rot="7566059">
            <a:off x="3359151" y="4268787"/>
            <a:ext cx="1504950" cy="365125"/>
            <a:chOff x="816" y="2123"/>
            <a:chExt cx="2586" cy="805"/>
          </a:xfrm>
        </p:grpSpPr>
        <p:sp>
          <p:nvSpPr>
            <p:cNvPr id="29730"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2"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 name="Freeform 3"/>
          <p:cNvSpPr>
            <a:spLocks/>
          </p:cNvSpPr>
          <p:nvPr/>
        </p:nvSpPr>
        <p:spPr bwMode="auto">
          <a:xfrm>
            <a:off x="2841625" y="4846638"/>
            <a:ext cx="2905125" cy="1177925"/>
          </a:xfrm>
          <a:custGeom>
            <a:avLst/>
            <a:gdLst>
              <a:gd name="T0" fmla="*/ 851 w 1830"/>
              <a:gd name="T1" fmla="*/ 208 h 742"/>
              <a:gd name="T2" fmla="*/ 912 w 1830"/>
              <a:gd name="T3" fmla="*/ 209 h 742"/>
              <a:gd name="T4" fmla="*/ 979 w 1830"/>
              <a:gd name="T5" fmla="*/ 209 h 742"/>
              <a:gd name="T6" fmla="*/ 1065 w 1830"/>
              <a:gd name="T7" fmla="*/ 217 h 742"/>
              <a:gd name="T8" fmla="*/ 1168 w 1830"/>
              <a:gd name="T9" fmla="*/ 232 h 742"/>
              <a:gd name="T10" fmla="*/ 1252 w 1830"/>
              <a:gd name="T11" fmla="*/ 247 h 742"/>
              <a:gd name="T12" fmla="*/ 1358 w 1830"/>
              <a:gd name="T13" fmla="*/ 273 h 742"/>
              <a:gd name="T14" fmla="*/ 1469 w 1830"/>
              <a:gd name="T15" fmla="*/ 311 h 742"/>
              <a:gd name="T16" fmla="*/ 1574 w 1830"/>
              <a:gd name="T17" fmla="*/ 356 h 742"/>
              <a:gd name="T18" fmla="*/ 1636 w 1830"/>
              <a:gd name="T19" fmla="*/ 390 h 742"/>
              <a:gd name="T20" fmla="*/ 1713 w 1830"/>
              <a:gd name="T21" fmla="*/ 435 h 742"/>
              <a:gd name="T22" fmla="*/ 1759 w 1830"/>
              <a:gd name="T23" fmla="*/ 470 h 742"/>
              <a:gd name="T24" fmla="*/ 1781 w 1830"/>
              <a:gd name="T25" fmla="*/ 495 h 742"/>
              <a:gd name="T26" fmla="*/ 1791 w 1830"/>
              <a:gd name="T27" fmla="*/ 504 h 742"/>
              <a:gd name="T28" fmla="*/ 1544 w 1830"/>
              <a:gd name="T29" fmla="*/ 651 h 742"/>
              <a:gd name="T30" fmla="*/ 1037 w 1830"/>
              <a:gd name="T31" fmla="*/ 731 h 742"/>
              <a:gd name="T32" fmla="*/ 111 w 1830"/>
              <a:gd name="T33" fmla="*/ 584 h 742"/>
              <a:gd name="T34" fmla="*/ 374 w 1830"/>
              <a:gd name="T35" fmla="*/ 345 h 742"/>
              <a:gd name="T36" fmla="*/ 498 w 1830"/>
              <a:gd name="T37" fmla="*/ 148 h 742"/>
              <a:gd name="T38" fmla="*/ 728 w 1830"/>
              <a:gd name="T39" fmla="*/ 0 h 742"/>
              <a:gd name="T40" fmla="*/ 769 w 1830"/>
              <a:gd name="T41" fmla="*/ 148 h 742"/>
              <a:gd name="T42" fmla="*/ 851 w 1830"/>
              <a:gd name="T43" fmla="*/ 208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30" h="742">
                <a:moveTo>
                  <a:pt x="851" y="208"/>
                </a:moveTo>
                <a:cubicBezTo>
                  <a:pt x="867" y="222"/>
                  <a:pt x="890" y="209"/>
                  <a:pt x="912" y="209"/>
                </a:cubicBezTo>
                <a:cubicBezTo>
                  <a:pt x="933" y="209"/>
                  <a:pt x="953" y="208"/>
                  <a:pt x="979" y="209"/>
                </a:cubicBezTo>
                <a:cubicBezTo>
                  <a:pt x="1004" y="211"/>
                  <a:pt x="1033" y="213"/>
                  <a:pt x="1065" y="217"/>
                </a:cubicBezTo>
                <a:cubicBezTo>
                  <a:pt x="1096" y="221"/>
                  <a:pt x="1136" y="226"/>
                  <a:pt x="1168" y="232"/>
                </a:cubicBezTo>
                <a:cubicBezTo>
                  <a:pt x="1199" y="237"/>
                  <a:pt x="1220" y="240"/>
                  <a:pt x="1252" y="247"/>
                </a:cubicBezTo>
                <a:cubicBezTo>
                  <a:pt x="1284" y="254"/>
                  <a:pt x="1322" y="263"/>
                  <a:pt x="1358" y="273"/>
                </a:cubicBezTo>
                <a:cubicBezTo>
                  <a:pt x="1394" y="284"/>
                  <a:pt x="1433" y="298"/>
                  <a:pt x="1469" y="311"/>
                </a:cubicBezTo>
                <a:cubicBezTo>
                  <a:pt x="1505" y="325"/>
                  <a:pt x="1546" y="343"/>
                  <a:pt x="1574" y="356"/>
                </a:cubicBezTo>
                <a:cubicBezTo>
                  <a:pt x="1602" y="369"/>
                  <a:pt x="1613" y="377"/>
                  <a:pt x="1636" y="390"/>
                </a:cubicBezTo>
                <a:cubicBezTo>
                  <a:pt x="1659" y="403"/>
                  <a:pt x="1692" y="421"/>
                  <a:pt x="1713" y="435"/>
                </a:cubicBezTo>
                <a:cubicBezTo>
                  <a:pt x="1733" y="448"/>
                  <a:pt x="1748" y="460"/>
                  <a:pt x="1759" y="470"/>
                </a:cubicBezTo>
                <a:cubicBezTo>
                  <a:pt x="1771" y="480"/>
                  <a:pt x="1776" y="489"/>
                  <a:pt x="1781" y="495"/>
                </a:cubicBezTo>
                <a:cubicBezTo>
                  <a:pt x="1786" y="501"/>
                  <a:pt x="1830" y="478"/>
                  <a:pt x="1791" y="504"/>
                </a:cubicBezTo>
                <a:cubicBezTo>
                  <a:pt x="1751" y="530"/>
                  <a:pt x="1669" y="613"/>
                  <a:pt x="1544" y="651"/>
                </a:cubicBezTo>
                <a:cubicBezTo>
                  <a:pt x="1418" y="689"/>
                  <a:pt x="1276" y="742"/>
                  <a:pt x="1037" y="731"/>
                </a:cubicBezTo>
                <a:cubicBezTo>
                  <a:pt x="798" y="720"/>
                  <a:pt x="222" y="648"/>
                  <a:pt x="111" y="584"/>
                </a:cubicBezTo>
                <a:cubicBezTo>
                  <a:pt x="0" y="520"/>
                  <a:pt x="310" y="418"/>
                  <a:pt x="374" y="345"/>
                </a:cubicBezTo>
                <a:cubicBezTo>
                  <a:pt x="438" y="272"/>
                  <a:pt x="439" y="205"/>
                  <a:pt x="498" y="148"/>
                </a:cubicBezTo>
                <a:cubicBezTo>
                  <a:pt x="557" y="91"/>
                  <a:pt x="683" y="0"/>
                  <a:pt x="728" y="0"/>
                </a:cubicBezTo>
                <a:cubicBezTo>
                  <a:pt x="773" y="0"/>
                  <a:pt x="749" y="113"/>
                  <a:pt x="769" y="148"/>
                </a:cubicBezTo>
                <a:cubicBezTo>
                  <a:pt x="789" y="183"/>
                  <a:pt x="834" y="195"/>
                  <a:pt x="851" y="208"/>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0725"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26" name="Group 6"/>
          <p:cNvGrpSpPr>
            <a:grpSpLocks/>
          </p:cNvGrpSpPr>
          <p:nvPr/>
        </p:nvGrpSpPr>
        <p:grpSpPr bwMode="auto">
          <a:xfrm>
            <a:off x="5197475" y="5548313"/>
            <a:ext cx="277813" cy="238125"/>
            <a:chOff x="3192" y="2215"/>
            <a:chExt cx="920" cy="943"/>
          </a:xfrm>
        </p:grpSpPr>
        <p:sp>
          <p:nvSpPr>
            <p:cNvPr id="30727"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0"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1"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2"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3"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5"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36"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38" name="Group 18"/>
          <p:cNvGrpSpPr>
            <a:grpSpLocks/>
          </p:cNvGrpSpPr>
          <p:nvPr/>
        </p:nvGrpSpPr>
        <p:grpSpPr bwMode="auto">
          <a:xfrm>
            <a:off x="2522538" y="2835275"/>
            <a:ext cx="4037012" cy="2012950"/>
            <a:chOff x="1589" y="1786"/>
            <a:chExt cx="2543" cy="1268"/>
          </a:xfrm>
        </p:grpSpPr>
        <p:sp>
          <p:nvSpPr>
            <p:cNvPr id="30739"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0"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1"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3"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4"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5"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6"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7"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8"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9"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0"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1"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2"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753" name="Group 33"/>
          <p:cNvGrpSpPr>
            <a:grpSpLocks/>
          </p:cNvGrpSpPr>
          <p:nvPr/>
        </p:nvGrpSpPr>
        <p:grpSpPr bwMode="auto">
          <a:xfrm rot="7566059">
            <a:off x="3306763" y="4622800"/>
            <a:ext cx="1504950" cy="365125"/>
            <a:chOff x="816" y="2123"/>
            <a:chExt cx="2586" cy="805"/>
          </a:xfrm>
        </p:grpSpPr>
        <p:sp>
          <p:nvSpPr>
            <p:cNvPr id="30754"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5"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6"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7"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8"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1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50" name="Group 6"/>
          <p:cNvGrpSpPr>
            <a:grpSpLocks/>
          </p:cNvGrpSpPr>
          <p:nvPr/>
        </p:nvGrpSpPr>
        <p:grpSpPr bwMode="auto">
          <a:xfrm>
            <a:off x="5197475" y="5548313"/>
            <a:ext cx="277813" cy="238125"/>
            <a:chOff x="3192" y="2215"/>
            <a:chExt cx="920" cy="943"/>
          </a:xfrm>
        </p:grpSpPr>
        <p:sp>
          <p:nvSpPr>
            <p:cNvPr id="31751"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60"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62" name="Group 18"/>
          <p:cNvGrpSpPr>
            <a:grpSpLocks/>
          </p:cNvGrpSpPr>
          <p:nvPr/>
        </p:nvGrpSpPr>
        <p:grpSpPr bwMode="auto">
          <a:xfrm>
            <a:off x="2522538" y="2835275"/>
            <a:ext cx="4037012" cy="2012950"/>
            <a:chOff x="1589" y="1786"/>
            <a:chExt cx="2543" cy="1268"/>
          </a:xfrm>
        </p:grpSpPr>
        <p:sp>
          <p:nvSpPr>
            <p:cNvPr id="31763"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4"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5"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6"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7"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8"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9"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0"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1"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2"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3"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4"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5"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6"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77" name="Group 33"/>
          <p:cNvGrpSpPr>
            <a:grpSpLocks/>
          </p:cNvGrpSpPr>
          <p:nvPr/>
        </p:nvGrpSpPr>
        <p:grpSpPr bwMode="auto">
          <a:xfrm rot="7566059">
            <a:off x="2824163" y="4176712"/>
            <a:ext cx="1504950" cy="365125"/>
            <a:chOff x="816" y="2123"/>
            <a:chExt cx="2586" cy="805"/>
          </a:xfrm>
        </p:grpSpPr>
        <p:sp>
          <p:nvSpPr>
            <p:cNvPr id="31778"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9"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0"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2"/>
          <p:cNvSpPr>
            <a:spLocks/>
          </p:cNvSpPr>
          <p:nvPr/>
        </p:nvSpPr>
        <p:spPr bwMode="auto">
          <a:xfrm>
            <a:off x="1919288" y="3659188"/>
            <a:ext cx="1141412" cy="2006600"/>
          </a:xfrm>
          <a:custGeom>
            <a:avLst/>
            <a:gdLst>
              <a:gd name="T0" fmla="*/ 163 w 719"/>
              <a:gd name="T1" fmla="*/ 95 h 1264"/>
              <a:gd name="T2" fmla="*/ 322 w 719"/>
              <a:gd name="T3" fmla="*/ 262 h 1264"/>
              <a:gd name="T4" fmla="*/ 437 w 719"/>
              <a:gd name="T5" fmla="*/ 435 h 1264"/>
              <a:gd name="T6" fmla="*/ 552 w 719"/>
              <a:gd name="T7" fmla="*/ 484 h 1264"/>
              <a:gd name="T8" fmla="*/ 700 w 719"/>
              <a:gd name="T9" fmla="*/ 410 h 1264"/>
              <a:gd name="T10" fmla="*/ 667 w 719"/>
              <a:gd name="T11" fmla="*/ 633 h 1264"/>
              <a:gd name="T12" fmla="*/ 585 w 719"/>
              <a:gd name="T13" fmla="*/ 879 h 1264"/>
              <a:gd name="T14" fmla="*/ 453 w 719"/>
              <a:gd name="T15" fmla="*/ 1159 h 1264"/>
              <a:gd name="T16" fmla="*/ 247 w 719"/>
              <a:gd name="T17" fmla="*/ 1110 h 1264"/>
              <a:gd name="T18" fmla="*/ 66 w 719"/>
              <a:gd name="T19" fmla="*/ 1135 h 1264"/>
              <a:gd name="T20" fmla="*/ 1 w 719"/>
              <a:gd name="T21" fmla="*/ 336 h 1264"/>
              <a:gd name="T22" fmla="*/ 75 w 719"/>
              <a:gd name="T23" fmla="*/ 40 h 1264"/>
              <a:gd name="T24" fmla="*/ 163 w 719"/>
              <a:gd name="T25" fmla="*/ 95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1264">
                <a:moveTo>
                  <a:pt x="163" y="95"/>
                </a:moveTo>
                <a:cubicBezTo>
                  <a:pt x="201" y="123"/>
                  <a:pt x="276" y="205"/>
                  <a:pt x="322" y="262"/>
                </a:cubicBezTo>
                <a:cubicBezTo>
                  <a:pt x="368" y="319"/>
                  <a:pt x="399" y="398"/>
                  <a:pt x="437" y="435"/>
                </a:cubicBezTo>
                <a:cubicBezTo>
                  <a:pt x="475" y="472"/>
                  <a:pt x="508" y="488"/>
                  <a:pt x="552" y="484"/>
                </a:cubicBezTo>
                <a:cubicBezTo>
                  <a:pt x="596" y="480"/>
                  <a:pt x="681" y="385"/>
                  <a:pt x="700" y="410"/>
                </a:cubicBezTo>
                <a:cubicBezTo>
                  <a:pt x="719" y="435"/>
                  <a:pt x="686" y="555"/>
                  <a:pt x="667" y="633"/>
                </a:cubicBezTo>
                <a:cubicBezTo>
                  <a:pt x="648" y="711"/>
                  <a:pt x="621" y="791"/>
                  <a:pt x="585" y="879"/>
                </a:cubicBezTo>
                <a:cubicBezTo>
                  <a:pt x="549" y="967"/>
                  <a:pt x="509" y="1121"/>
                  <a:pt x="453" y="1159"/>
                </a:cubicBezTo>
                <a:cubicBezTo>
                  <a:pt x="397" y="1197"/>
                  <a:pt x="311" y="1114"/>
                  <a:pt x="247" y="1110"/>
                </a:cubicBezTo>
                <a:cubicBezTo>
                  <a:pt x="183" y="1106"/>
                  <a:pt x="107" y="1264"/>
                  <a:pt x="66" y="1135"/>
                </a:cubicBezTo>
                <a:cubicBezTo>
                  <a:pt x="25" y="1006"/>
                  <a:pt x="0" y="518"/>
                  <a:pt x="1" y="336"/>
                </a:cubicBezTo>
                <a:cubicBezTo>
                  <a:pt x="2" y="154"/>
                  <a:pt x="48" y="80"/>
                  <a:pt x="75" y="40"/>
                </a:cubicBezTo>
                <a:cubicBezTo>
                  <a:pt x="102" y="0"/>
                  <a:pt x="145" y="84"/>
                  <a:pt x="163" y="95"/>
                </a:cubicBezTo>
                <a:close/>
              </a:path>
            </a:pathLst>
          </a:custGeom>
          <a:gradFill rotWithShape="1">
            <a:gsLst>
              <a:gs pos="0">
                <a:srgbClr val="00FFFF"/>
              </a:gs>
              <a:gs pos="100000">
                <a:schemeClr val="accent1"/>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2"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2773"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74" name="Group 6"/>
          <p:cNvGrpSpPr>
            <a:grpSpLocks/>
          </p:cNvGrpSpPr>
          <p:nvPr/>
        </p:nvGrpSpPr>
        <p:grpSpPr bwMode="auto">
          <a:xfrm>
            <a:off x="5197475" y="5548313"/>
            <a:ext cx="277813" cy="238125"/>
            <a:chOff x="3192" y="2215"/>
            <a:chExt cx="920" cy="943"/>
          </a:xfrm>
        </p:grpSpPr>
        <p:sp>
          <p:nvSpPr>
            <p:cNvPr id="327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84"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5"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86" name="Group 18"/>
          <p:cNvGrpSpPr>
            <a:grpSpLocks/>
          </p:cNvGrpSpPr>
          <p:nvPr/>
        </p:nvGrpSpPr>
        <p:grpSpPr bwMode="auto">
          <a:xfrm>
            <a:off x="2522538" y="2835275"/>
            <a:ext cx="4037012" cy="2012950"/>
            <a:chOff x="1589" y="1786"/>
            <a:chExt cx="2543" cy="1268"/>
          </a:xfrm>
        </p:grpSpPr>
        <p:sp>
          <p:nvSpPr>
            <p:cNvPr id="32787"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0"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5"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9"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0"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801" name="Group 33"/>
          <p:cNvGrpSpPr>
            <a:grpSpLocks/>
          </p:cNvGrpSpPr>
          <p:nvPr/>
        </p:nvGrpSpPr>
        <p:grpSpPr bwMode="auto">
          <a:xfrm rot="7566059">
            <a:off x="2300288" y="4111625"/>
            <a:ext cx="1504950" cy="365125"/>
            <a:chOff x="816" y="2123"/>
            <a:chExt cx="2586" cy="805"/>
          </a:xfrm>
        </p:grpSpPr>
        <p:sp>
          <p:nvSpPr>
            <p:cNvPr id="32802"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4"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05" name="Freeform 37"/>
          <p:cNvSpPr>
            <a:spLocks/>
          </p:cNvSpPr>
          <p:nvPr/>
        </p:nvSpPr>
        <p:spPr bwMode="auto">
          <a:xfrm>
            <a:off x="2289175" y="4479925"/>
            <a:ext cx="466725" cy="725488"/>
          </a:xfrm>
          <a:custGeom>
            <a:avLst/>
            <a:gdLst>
              <a:gd name="T0" fmla="*/ 154 w 294"/>
              <a:gd name="T1" fmla="*/ 0 h 457"/>
              <a:gd name="T2" fmla="*/ 64 w 294"/>
              <a:gd name="T3" fmla="*/ 107 h 457"/>
              <a:gd name="T4" fmla="*/ 23 w 294"/>
              <a:gd name="T5" fmla="*/ 264 h 457"/>
              <a:gd name="T6" fmla="*/ 204 w 294"/>
              <a:gd name="T7" fmla="*/ 313 h 457"/>
              <a:gd name="T8" fmla="*/ 204 w 294"/>
              <a:gd name="T9" fmla="*/ 453 h 457"/>
              <a:gd name="T10" fmla="*/ 294 w 294"/>
              <a:gd name="T11" fmla="*/ 338 h 457"/>
            </a:gdLst>
            <a:ahLst/>
            <a:cxnLst>
              <a:cxn ang="0">
                <a:pos x="T0" y="T1"/>
              </a:cxn>
              <a:cxn ang="0">
                <a:pos x="T2" y="T3"/>
              </a:cxn>
              <a:cxn ang="0">
                <a:pos x="T4" y="T5"/>
              </a:cxn>
              <a:cxn ang="0">
                <a:pos x="T6" y="T7"/>
              </a:cxn>
              <a:cxn ang="0">
                <a:pos x="T8" y="T9"/>
              </a:cxn>
              <a:cxn ang="0">
                <a:pos x="T10" y="T11"/>
              </a:cxn>
            </a:cxnLst>
            <a:rect l="0" t="0" r="r" b="b"/>
            <a:pathLst>
              <a:path w="294" h="457">
                <a:moveTo>
                  <a:pt x="154" y="0"/>
                </a:moveTo>
                <a:cubicBezTo>
                  <a:pt x="120" y="31"/>
                  <a:pt x="86" y="63"/>
                  <a:pt x="64" y="107"/>
                </a:cubicBezTo>
                <a:cubicBezTo>
                  <a:pt x="42" y="151"/>
                  <a:pt x="0" y="230"/>
                  <a:pt x="23" y="264"/>
                </a:cubicBezTo>
                <a:cubicBezTo>
                  <a:pt x="46" y="298"/>
                  <a:pt x="174" y="281"/>
                  <a:pt x="204" y="313"/>
                </a:cubicBezTo>
                <a:cubicBezTo>
                  <a:pt x="234" y="345"/>
                  <a:pt x="189" y="449"/>
                  <a:pt x="204" y="453"/>
                </a:cubicBezTo>
                <a:cubicBezTo>
                  <a:pt x="219" y="457"/>
                  <a:pt x="256" y="397"/>
                  <a:pt x="294" y="33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6" name="Freeform 38"/>
          <p:cNvSpPr>
            <a:spLocks/>
          </p:cNvSpPr>
          <p:nvPr/>
        </p:nvSpPr>
        <p:spPr bwMode="auto">
          <a:xfrm>
            <a:off x="2181225" y="4584700"/>
            <a:ext cx="366713" cy="430213"/>
          </a:xfrm>
          <a:custGeom>
            <a:avLst/>
            <a:gdLst>
              <a:gd name="T0" fmla="*/ 231 w 231"/>
              <a:gd name="T1" fmla="*/ 0 h 271"/>
              <a:gd name="T2" fmla="*/ 17 w 231"/>
              <a:gd name="T3" fmla="*/ 189 h 271"/>
              <a:gd name="T4" fmla="*/ 132 w 231"/>
              <a:gd name="T5" fmla="*/ 264 h 271"/>
              <a:gd name="T6" fmla="*/ 206 w 231"/>
              <a:gd name="T7" fmla="*/ 148 h 271"/>
            </a:gdLst>
            <a:ahLst/>
            <a:cxnLst>
              <a:cxn ang="0">
                <a:pos x="T0" y="T1"/>
              </a:cxn>
              <a:cxn ang="0">
                <a:pos x="T2" y="T3"/>
              </a:cxn>
              <a:cxn ang="0">
                <a:pos x="T4" y="T5"/>
              </a:cxn>
              <a:cxn ang="0">
                <a:pos x="T6" y="T7"/>
              </a:cxn>
            </a:cxnLst>
            <a:rect l="0" t="0" r="r" b="b"/>
            <a:pathLst>
              <a:path w="231" h="271">
                <a:moveTo>
                  <a:pt x="231" y="0"/>
                </a:moveTo>
                <a:cubicBezTo>
                  <a:pt x="132" y="72"/>
                  <a:pt x="34" y="145"/>
                  <a:pt x="17" y="189"/>
                </a:cubicBezTo>
                <a:cubicBezTo>
                  <a:pt x="0" y="233"/>
                  <a:pt x="101" y="271"/>
                  <a:pt x="132" y="264"/>
                </a:cubicBezTo>
                <a:cubicBezTo>
                  <a:pt x="163" y="257"/>
                  <a:pt x="184" y="202"/>
                  <a:pt x="206" y="1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5" grpId="0" animBg="1"/>
      <p:bldP spid="3280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134938"/>
            <a:ext cx="8229600" cy="1143000"/>
          </a:xfrm>
        </p:spPr>
        <p:txBody>
          <a:bodyPr/>
          <a:lstStyle/>
          <a:p>
            <a:pPr eaLnBrk="1" hangingPunct="1"/>
            <a:r>
              <a:rPr lang="en-US" altLang="en-US" smtClean="0"/>
              <a:t>“B” factors</a:t>
            </a:r>
          </a:p>
        </p:txBody>
      </p:sp>
      <p:sp>
        <p:nvSpPr>
          <p:cNvPr id="259075" name="Text Box 3"/>
          <p:cNvSpPr txBox="1">
            <a:spLocks noChangeArrowheads="1"/>
          </p:cNvSpPr>
          <p:nvPr/>
        </p:nvSpPr>
        <p:spPr bwMode="auto">
          <a:xfrm>
            <a:off x="2668588" y="1881188"/>
            <a:ext cx="3554412"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5400">
                <a:solidFill>
                  <a:srgbClr val="000000"/>
                </a:solidFill>
                <a:cs typeface="Arial" pitchFamily="34" charset="0"/>
              </a:rPr>
              <a:t>B = 8</a:t>
            </a:r>
            <a:r>
              <a:rPr lang="el-GR" altLang="en-US" sz="5400">
                <a:solidFill>
                  <a:srgbClr val="000000"/>
                </a:solidFill>
                <a:cs typeface="Arial" pitchFamily="34" charset="0"/>
              </a:rPr>
              <a:t>π</a:t>
            </a:r>
            <a:r>
              <a:rPr lang="en-US" altLang="en-US" sz="5400" baseline="30000">
                <a:solidFill>
                  <a:srgbClr val="000000"/>
                </a:solidFill>
                <a:cs typeface="Arial" pitchFamily="34" charset="0"/>
              </a:rPr>
              <a:t>2 </a:t>
            </a:r>
            <a:r>
              <a:rPr lang="en-US" altLang="en-US" sz="5400">
                <a:solidFill>
                  <a:srgbClr val="000000"/>
                </a:solidFill>
                <a:cs typeface="Arial" pitchFamily="34" charset="0"/>
              </a:rPr>
              <a:t>u</a:t>
            </a:r>
            <a:r>
              <a:rPr lang="en-US" altLang="en-US" sz="5400" baseline="-25000">
                <a:solidFill>
                  <a:srgbClr val="000000"/>
                </a:solidFill>
                <a:cs typeface="Arial" pitchFamily="34" charset="0"/>
              </a:rPr>
              <a:t>x</a:t>
            </a:r>
            <a:r>
              <a:rPr lang="en-US" altLang="en-US" sz="5400" baseline="30000">
                <a:solidFill>
                  <a:srgbClr val="000000"/>
                </a:solidFill>
                <a:cs typeface="Arial" pitchFamily="34" charset="0"/>
              </a:rPr>
              <a:t>2</a:t>
            </a:r>
            <a:endParaRPr lang="en-US" altLang="en-US" sz="5400">
              <a:solidFill>
                <a:srgbClr val="000000"/>
              </a:solidFill>
              <a:cs typeface="Arial" pitchFamily="34" charset="0"/>
            </a:endParaRPr>
          </a:p>
        </p:txBody>
      </p:sp>
      <p:sp>
        <p:nvSpPr>
          <p:cNvPr id="211973" name="Text Box 5"/>
          <p:cNvSpPr txBox="1">
            <a:spLocks noChangeArrowheads="1"/>
          </p:cNvSpPr>
          <p:nvPr/>
        </p:nvSpPr>
        <p:spPr bwMode="auto">
          <a:xfrm>
            <a:off x="228600" y="5867400"/>
            <a:ext cx="8712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3600">
                <a:solidFill>
                  <a:srgbClr val="000000"/>
                </a:solidFill>
                <a:cs typeface="Arial" pitchFamily="34" charset="0"/>
              </a:rPr>
              <a:t>u</a:t>
            </a:r>
            <a:r>
              <a:rPr lang="en-US" altLang="en-US" sz="3600" baseline="-25000">
                <a:solidFill>
                  <a:srgbClr val="000000"/>
                </a:solidFill>
                <a:cs typeface="Arial" pitchFamily="34" charset="0"/>
              </a:rPr>
              <a:t>x</a:t>
            </a:r>
            <a:r>
              <a:rPr lang="en-US" altLang="en-US" sz="3600">
                <a:solidFill>
                  <a:srgbClr val="000000"/>
                </a:solidFill>
                <a:cs typeface="Arial" pitchFamily="34" charset="0"/>
              </a:rPr>
              <a:t> = RMS variation perpendicular to plane</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l="38693" t="37563" r="8522" b="14558"/>
          <a:stretch>
            <a:fillRect/>
          </a:stretch>
        </p:blipFill>
        <p:spPr bwMode="auto">
          <a:xfrm>
            <a:off x="2895600" y="2803525"/>
            <a:ext cx="516731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4818063" y="2717800"/>
            <a:ext cx="550862" cy="1109663"/>
          </a:xfrm>
          <a:custGeom>
            <a:avLst/>
            <a:gdLst>
              <a:gd name="connsiteX0" fmla="*/ 419505 w 550133"/>
              <a:gd name="connsiteY0" fmla="*/ 0 h 1110343"/>
              <a:gd name="connsiteX1" fmla="*/ 1493 w 550133"/>
              <a:gd name="connsiteY1" fmla="*/ 679269 h 1110343"/>
              <a:gd name="connsiteX2" fmla="*/ 550133 w 550133"/>
              <a:gd name="connsiteY2" fmla="*/ 1110343 h 1110343"/>
            </a:gdLst>
            <a:ahLst/>
            <a:cxnLst>
              <a:cxn ang="0">
                <a:pos x="connsiteX0" y="connsiteY0"/>
              </a:cxn>
              <a:cxn ang="0">
                <a:pos x="connsiteX1" y="connsiteY1"/>
              </a:cxn>
              <a:cxn ang="0">
                <a:pos x="connsiteX2" y="connsiteY2"/>
              </a:cxn>
            </a:cxnLst>
            <a:rect l="l" t="t" r="r" b="b"/>
            <a:pathLst>
              <a:path w="550133" h="1110343">
                <a:moveTo>
                  <a:pt x="419505" y="0"/>
                </a:moveTo>
                <a:cubicBezTo>
                  <a:pt x="199613" y="247106"/>
                  <a:pt x="-20278" y="494212"/>
                  <a:pt x="1493" y="679269"/>
                </a:cubicBezTo>
                <a:cubicBezTo>
                  <a:pt x="23264" y="864326"/>
                  <a:pt x="286698" y="987334"/>
                  <a:pt x="550133" y="1110343"/>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7183866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p:cNvSpPr>
            <a:spLocks noGrp="1" noChangeArrowheads="1"/>
          </p:cNvSpPr>
          <p:nvPr>
            <p:ph type="title"/>
          </p:nvPr>
        </p:nvSpPr>
        <p:spPr>
          <a:xfrm>
            <a:off x="457200" y="-207963"/>
            <a:ext cx="8229600" cy="1143001"/>
          </a:xfrm>
        </p:spPr>
        <p:txBody>
          <a:bodyPr/>
          <a:lstStyle/>
          <a:p>
            <a:r>
              <a:rPr lang="en-US" altLang="en-US"/>
              <a:t>My crystal “dissolved” in the oil!</a:t>
            </a:r>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r="1389"/>
          <a:stretch>
            <a:fillRect/>
          </a:stretch>
        </p:blipFill>
        <p:spPr bwMode="auto">
          <a:xfrm>
            <a:off x="1905000" y="838200"/>
            <a:ext cx="5410200"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9" name="Text Box 5"/>
          <p:cNvSpPr txBox="1">
            <a:spLocks noChangeArrowheads="1"/>
          </p:cNvSpPr>
          <p:nvPr/>
        </p:nvSpPr>
        <p:spPr bwMode="auto">
          <a:xfrm>
            <a:off x="3962400" y="63246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no, it didn’t…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err="1" smtClean="0"/>
              <a:t>Xtal</a:t>
            </a:r>
            <a:r>
              <a:rPr lang="en-US" altLang="en-US" dirty="0" smtClean="0"/>
              <a:t> Abuse</a:t>
            </a:r>
            <a:endParaRPr lang="en-US" altLang="en-US" dirty="0"/>
          </a:p>
        </p:txBody>
      </p:sp>
      <p:sp>
        <p:nvSpPr>
          <p:cNvPr id="97283"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solidFill>
                  <a:srgbClr val="C0C0C0"/>
                </a:solidFill>
              </a:rPr>
              <a:t>osmotic shock</a:t>
            </a:r>
          </a:p>
          <a:p>
            <a:pPr>
              <a:buFontTx/>
              <a:buNone/>
            </a:pPr>
            <a:r>
              <a:rPr lang="en-US" altLang="en-US" sz="2000">
                <a:solidFill>
                  <a:srgbClr val="C0C0C0"/>
                </a:solidFill>
              </a:rPr>
              <a:t>	equilibrate, or calculate matching solution</a:t>
            </a:r>
          </a:p>
          <a:p>
            <a:pPr>
              <a:buFontTx/>
              <a:buNone/>
            </a:pPr>
            <a:r>
              <a:rPr lang="en-US" altLang="en-US">
                <a:solidFill>
                  <a:srgbClr val="C0C0C0"/>
                </a:solidFill>
              </a:rPr>
              <a:t>changes in dielectric constant</a:t>
            </a:r>
          </a:p>
          <a:p>
            <a:pPr>
              <a:buFontTx/>
              <a:buNone/>
            </a:pPr>
            <a:r>
              <a:rPr lang="en-US" altLang="en-US" sz="1800">
                <a:solidFill>
                  <a:srgbClr val="C0C0C0"/>
                </a:solidFill>
              </a:rPr>
              <a:t>	Petsko (1975) </a:t>
            </a:r>
            <a:r>
              <a:rPr lang="en-US" altLang="en-US" sz="1800" i="1">
                <a:solidFill>
                  <a:srgbClr val="C0C0C0"/>
                </a:solidFill>
              </a:rPr>
              <a:t>J. Mol. Biol.</a:t>
            </a:r>
            <a:r>
              <a:rPr lang="en-US" altLang="en-US" sz="1800">
                <a:solidFill>
                  <a:srgbClr val="C0C0C0"/>
                </a:solidFill>
              </a:rPr>
              <a:t> </a:t>
            </a:r>
            <a:r>
              <a:rPr lang="en-US" altLang="en-US" sz="1800" b="1">
                <a:solidFill>
                  <a:srgbClr val="C0C0C0"/>
                </a:solidFill>
              </a:rPr>
              <a:t>96</a:t>
            </a:r>
            <a:r>
              <a:rPr lang="en-US" altLang="en-US" sz="1800">
                <a:solidFill>
                  <a:srgbClr val="C0C0C0"/>
                </a:solidFill>
              </a:rPr>
              <a:t>, 381-388. </a:t>
            </a:r>
            <a:endParaRPr lang="en-US" altLang="en-US" sz="1200">
              <a:solidFill>
                <a:srgbClr val="C0C0C0"/>
              </a:solidFill>
            </a:endParaRPr>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97283">
                                            <p:txEl>
                                              <p:pRg st="6" end="6"/>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97283">
                                            <p:txEl>
                                              <p:pRg st="7" end="7"/>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0" name="Rectangle 4"/>
          <p:cNvSpPr>
            <a:spLocks noGrp="1" noChangeArrowheads="1"/>
          </p:cNvSpPr>
          <p:nvPr>
            <p:ph type="title"/>
          </p:nvPr>
        </p:nvSpPr>
        <p:spPr>
          <a:xfrm>
            <a:off x="457200" y="-207963"/>
            <a:ext cx="8229600" cy="1143001"/>
          </a:xfrm>
        </p:spPr>
        <p:txBody>
          <a:bodyPr/>
          <a:lstStyle/>
          <a:p>
            <a:r>
              <a:rPr lang="en-US" altLang="en-US"/>
              <a:t>ice = bad</a:t>
            </a:r>
          </a:p>
        </p:txBody>
      </p:sp>
      <p:grpSp>
        <p:nvGrpSpPr>
          <p:cNvPr id="101789" name="Group 413"/>
          <p:cNvGrpSpPr>
            <a:grpSpLocks/>
          </p:cNvGrpSpPr>
          <p:nvPr/>
        </p:nvGrpSpPr>
        <p:grpSpPr bwMode="auto">
          <a:xfrm>
            <a:off x="0" y="1012825"/>
            <a:ext cx="9144000" cy="5845175"/>
            <a:chOff x="0" y="638"/>
            <a:chExt cx="5760" cy="3682"/>
          </a:xfrm>
        </p:grpSpPr>
        <p:grpSp>
          <p:nvGrpSpPr>
            <p:cNvPr id="101423" name="Group 47"/>
            <p:cNvGrpSpPr>
              <a:grpSpLocks/>
            </p:cNvGrpSpPr>
            <p:nvPr/>
          </p:nvGrpSpPr>
          <p:grpSpPr bwMode="auto">
            <a:xfrm>
              <a:off x="0" y="1250"/>
              <a:ext cx="5760" cy="622"/>
              <a:chOff x="0" y="1851"/>
              <a:chExt cx="5760" cy="622"/>
            </a:xfrm>
          </p:grpSpPr>
          <p:pic>
            <p:nvPicPr>
              <p:cNvPr id="101424" name="Picture 4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5" name="Picture 4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6" name="Picture 5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7" name="Picture 5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8" name="Picture 5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9" name="Picture 5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0" name="Picture 5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1" name="Picture 5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2" name="Picture 5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3" name="Picture 5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4" name="Picture 5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47" name="Group 71"/>
            <p:cNvGrpSpPr>
              <a:grpSpLocks/>
            </p:cNvGrpSpPr>
            <p:nvPr/>
          </p:nvGrpSpPr>
          <p:grpSpPr bwMode="auto">
            <a:xfrm>
              <a:off x="0" y="1862"/>
              <a:ext cx="5760" cy="622"/>
              <a:chOff x="0" y="1851"/>
              <a:chExt cx="5760" cy="622"/>
            </a:xfrm>
          </p:grpSpPr>
          <p:pic>
            <p:nvPicPr>
              <p:cNvPr id="101448" name="Picture 7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49" name="Picture 7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0" name="Picture 7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1" name="Picture 7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2" name="Picture 7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3" name="Picture 7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4" name="Picture 7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5" name="Picture 7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6" name="Picture 8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7" name="Picture 8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8" name="Picture 8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59" name="Group 83"/>
            <p:cNvGrpSpPr>
              <a:grpSpLocks/>
            </p:cNvGrpSpPr>
            <p:nvPr/>
          </p:nvGrpSpPr>
          <p:grpSpPr bwMode="auto">
            <a:xfrm>
              <a:off x="0" y="2474"/>
              <a:ext cx="5760" cy="622"/>
              <a:chOff x="0" y="1851"/>
              <a:chExt cx="5760" cy="622"/>
            </a:xfrm>
          </p:grpSpPr>
          <p:pic>
            <p:nvPicPr>
              <p:cNvPr id="101460" name="Picture 8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1" name="Picture 8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2" name="Picture 8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3" name="Picture 8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4" name="Picture 8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5" name="Picture 8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6" name="Picture 9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7" name="Picture 9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8" name="Picture 9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9" name="Picture 9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0" name="Picture 9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71" name="Group 95"/>
            <p:cNvGrpSpPr>
              <a:grpSpLocks/>
            </p:cNvGrpSpPr>
            <p:nvPr/>
          </p:nvGrpSpPr>
          <p:grpSpPr bwMode="auto">
            <a:xfrm>
              <a:off x="0" y="3086"/>
              <a:ext cx="5760" cy="622"/>
              <a:chOff x="0" y="1851"/>
              <a:chExt cx="5760" cy="622"/>
            </a:xfrm>
          </p:grpSpPr>
          <p:pic>
            <p:nvPicPr>
              <p:cNvPr id="101472" name="Picture 9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3" name="Picture 9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4" name="Picture 9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5" name="Picture 9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6" name="Picture 10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7" name="Picture 10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8" name="Picture 10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9" name="Picture 10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0" name="Picture 10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1" name="Picture 10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2" name="Picture 10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83" name="Group 107"/>
            <p:cNvGrpSpPr>
              <a:grpSpLocks/>
            </p:cNvGrpSpPr>
            <p:nvPr/>
          </p:nvGrpSpPr>
          <p:grpSpPr bwMode="auto">
            <a:xfrm>
              <a:off x="0" y="3698"/>
              <a:ext cx="5760" cy="622"/>
              <a:chOff x="0" y="1851"/>
              <a:chExt cx="5760" cy="622"/>
            </a:xfrm>
          </p:grpSpPr>
          <p:pic>
            <p:nvPicPr>
              <p:cNvPr id="101484" name="Picture 10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5" name="Picture 10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6" name="Picture 11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7" name="Picture 11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8" name="Picture 11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9" name="Picture 11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0" name="Picture 11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1" name="Picture 11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2" name="Picture 11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3" name="Picture 11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4" name="Picture 11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507" name="Group 131"/>
            <p:cNvGrpSpPr>
              <a:grpSpLocks/>
            </p:cNvGrpSpPr>
            <p:nvPr/>
          </p:nvGrpSpPr>
          <p:grpSpPr bwMode="auto">
            <a:xfrm>
              <a:off x="0" y="638"/>
              <a:ext cx="5760" cy="622"/>
              <a:chOff x="0" y="1851"/>
              <a:chExt cx="5760" cy="622"/>
            </a:xfrm>
          </p:grpSpPr>
          <p:pic>
            <p:nvPicPr>
              <p:cNvPr id="101508" name="Picture 13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09" name="Picture 13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0" name="Picture 13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1" name="Picture 13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2" name="Picture 13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3" name="Picture 13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4" name="Picture 13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5" name="Picture 13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6" name="Picture 14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7" name="Picture 14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8" name="Picture 14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01611" name="Group 235"/>
          <p:cNvGrpSpPr>
            <a:grpSpLocks/>
          </p:cNvGrpSpPr>
          <p:nvPr/>
        </p:nvGrpSpPr>
        <p:grpSpPr bwMode="auto">
          <a:xfrm>
            <a:off x="-225425" y="873125"/>
            <a:ext cx="9788525" cy="6602413"/>
            <a:chOff x="-142" y="550"/>
            <a:chExt cx="6166" cy="4159"/>
          </a:xfrm>
        </p:grpSpPr>
        <p:grpSp>
          <p:nvGrpSpPr>
            <p:cNvPr id="101532" name="Group 156"/>
            <p:cNvGrpSpPr>
              <a:grpSpLocks/>
            </p:cNvGrpSpPr>
            <p:nvPr/>
          </p:nvGrpSpPr>
          <p:grpSpPr bwMode="auto">
            <a:xfrm>
              <a:off x="-141" y="1778"/>
              <a:ext cx="6165" cy="475"/>
              <a:chOff x="-140" y="1771"/>
              <a:chExt cx="6165" cy="475"/>
            </a:xfrm>
          </p:grpSpPr>
          <p:sp>
            <p:nvSpPr>
              <p:cNvPr id="101520" name="Freeform 144"/>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1" name="Freeform 145"/>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2" name="Freeform 146"/>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3" name="Freeform 147"/>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4" name="Freeform 148"/>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5" name="Freeform 149"/>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6" name="Freeform 150"/>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7" name="Freeform 151"/>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8" name="Freeform 152"/>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9" name="Freeform 153"/>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0" name="Freeform 154"/>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1" name="Freeform 155"/>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33" name="Group 157"/>
            <p:cNvGrpSpPr>
              <a:grpSpLocks/>
            </p:cNvGrpSpPr>
            <p:nvPr/>
          </p:nvGrpSpPr>
          <p:grpSpPr bwMode="auto">
            <a:xfrm>
              <a:off x="-142" y="3620"/>
              <a:ext cx="6165" cy="475"/>
              <a:chOff x="-140" y="1771"/>
              <a:chExt cx="6165" cy="475"/>
            </a:xfrm>
          </p:grpSpPr>
          <p:sp>
            <p:nvSpPr>
              <p:cNvPr id="101534" name="Freeform 158"/>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5" name="Freeform 159"/>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6" name="Freeform 160"/>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7" name="Freeform 161"/>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8" name="Freeform 162"/>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9" name="Freeform 163"/>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0" name="Freeform 164"/>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1" name="Freeform 165"/>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2" name="Freeform 166"/>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3" name="Freeform 167"/>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4" name="Freeform 168"/>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5" name="Freeform 169"/>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46" name="Group 170"/>
            <p:cNvGrpSpPr>
              <a:grpSpLocks/>
            </p:cNvGrpSpPr>
            <p:nvPr/>
          </p:nvGrpSpPr>
          <p:grpSpPr bwMode="auto">
            <a:xfrm>
              <a:off x="-142" y="3006"/>
              <a:ext cx="6165" cy="475"/>
              <a:chOff x="-140" y="1771"/>
              <a:chExt cx="6165" cy="475"/>
            </a:xfrm>
          </p:grpSpPr>
          <p:sp>
            <p:nvSpPr>
              <p:cNvPr id="101547" name="Freeform 171"/>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8" name="Freeform 172"/>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9" name="Freeform 173"/>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0" name="Freeform 174"/>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1" name="Freeform 175"/>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2" name="Freeform 176"/>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3" name="Freeform 177"/>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4" name="Freeform 178"/>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5" name="Freeform 179"/>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6" name="Freeform 180"/>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7" name="Freeform 181"/>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8" name="Freeform 182"/>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59" name="Group 183"/>
            <p:cNvGrpSpPr>
              <a:grpSpLocks/>
            </p:cNvGrpSpPr>
            <p:nvPr/>
          </p:nvGrpSpPr>
          <p:grpSpPr bwMode="auto">
            <a:xfrm>
              <a:off x="-141" y="2392"/>
              <a:ext cx="6165" cy="475"/>
              <a:chOff x="-140" y="1771"/>
              <a:chExt cx="6165" cy="475"/>
            </a:xfrm>
          </p:grpSpPr>
          <p:sp>
            <p:nvSpPr>
              <p:cNvPr id="101560" name="Freeform 184"/>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1" name="Freeform 185"/>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2" name="Freeform 186"/>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3" name="Freeform 187"/>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4" name="Freeform 188"/>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5" name="Freeform 189"/>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6" name="Freeform 190"/>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7" name="Freeform 191"/>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8" name="Freeform 192"/>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9" name="Freeform 193"/>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0" name="Freeform 194"/>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1" name="Freeform 195"/>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72" name="Group 196"/>
            <p:cNvGrpSpPr>
              <a:grpSpLocks/>
            </p:cNvGrpSpPr>
            <p:nvPr/>
          </p:nvGrpSpPr>
          <p:grpSpPr bwMode="auto">
            <a:xfrm>
              <a:off x="-142" y="1164"/>
              <a:ext cx="6165" cy="475"/>
              <a:chOff x="-140" y="1771"/>
              <a:chExt cx="6165" cy="475"/>
            </a:xfrm>
          </p:grpSpPr>
          <p:sp>
            <p:nvSpPr>
              <p:cNvPr id="101573" name="Freeform 197"/>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4" name="Freeform 198"/>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5" name="Freeform 199"/>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6" name="Freeform 200"/>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7" name="Freeform 201"/>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8" name="Freeform 202"/>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9" name="Freeform 203"/>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0" name="Freeform 204"/>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1" name="Freeform 205"/>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2" name="Freeform 206"/>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3" name="Freeform 207"/>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4" name="Freeform 208"/>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85" name="Group 209"/>
            <p:cNvGrpSpPr>
              <a:grpSpLocks/>
            </p:cNvGrpSpPr>
            <p:nvPr/>
          </p:nvGrpSpPr>
          <p:grpSpPr bwMode="auto">
            <a:xfrm>
              <a:off x="-141" y="550"/>
              <a:ext cx="6165" cy="475"/>
              <a:chOff x="-140" y="1771"/>
              <a:chExt cx="6165" cy="475"/>
            </a:xfrm>
          </p:grpSpPr>
          <p:sp>
            <p:nvSpPr>
              <p:cNvPr id="101586" name="Freeform 210"/>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7" name="Freeform 211"/>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8" name="Freeform 212"/>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9" name="Freeform 213"/>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0" name="Freeform 214"/>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1" name="Freeform 215"/>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2" name="Freeform 216"/>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3" name="Freeform 217"/>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4" name="Freeform 218"/>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5" name="Freeform 219"/>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6" name="Freeform 220"/>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7" name="Freeform 221"/>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98" name="Group 222"/>
            <p:cNvGrpSpPr>
              <a:grpSpLocks/>
            </p:cNvGrpSpPr>
            <p:nvPr/>
          </p:nvGrpSpPr>
          <p:grpSpPr bwMode="auto">
            <a:xfrm>
              <a:off x="-142" y="4234"/>
              <a:ext cx="6165" cy="475"/>
              <a:chOff x="-140" y="1771"/>
              <a:chExt cx="6165" cy="475"/>
            </a:xfrm>
          </p:grpSpPr>
          <p:sp>
            <p:nvSpPr>
              <p:cNvPr id="101599" name="Freeform 223"/>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0" name="Freeform 224"/>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1" name="Freeform 225"/>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2" name="Freeform 226"/>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3" name="Freeform 227"/>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4" name="Freeform 228"/>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5" name="Freeform 229"/>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6" name="Freeform 230"/>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7" name="Freeform 231"/>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8" name="Freeform 232"/>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9" name="Freeform 233"/>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10" name="Freeform 234"/>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01704" name="Group 328"/>
          <p:cNvGrpSpPr>
            <a:grpSpLocks/>
          </p:cNvGrpSpPr>
          <p:nvPr/>
        </p:nvGrpSpPr>
        <p:grpSpPr bwMode="auto">
          <a:xfrm>
            <a:off x="-365125" y="758825"/>
            <a:ext cx="10006013" cy="6846888"/>
            <a:chOff x="-142" y="550"/>
            <a:chExt cx="6303" cy="4313"/>
          </a:xfrm>
        </p:grpSpPr>
        <p:sp>
          <p:nvSpPr>
            <p:cNvPr id="101705" name="Freeform 329"/>
            <p:cNvSpPr>
              <a:spLocks/>
            </p:cNvSpPr>
            <p:nvPr/>
          </p:nvSpPr>
          <p:spPr bwMode="auto">
            <a:xfrm>
              <a:off x="247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6" name="Freeform 330"/>
            <p:cNvSpPr>
              <a:spLocks/>
            </p:cNvSpPr>
            <p:nvPr/>
          </p:nvSpPr>
          <p:spPr bwMode="auto">
            <a:xfrm>
              <a:off x="1949"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7" name="Freeform 331"/>
            <p:cNvSpPr>
              <a:spLocks/>
            </p:cNvSpPr>
            <p:nvPr/>
          </p:nvSpPr>
          <p:spPr bwMode="auto">
            <a:xfrm>
              <a:off x="299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8" name="Freeform 332"/>
            <p:cNvSpPr>
              <a:spLocks/>
            </p:cNvSpPr>
            <p:nvPr/>
          </p:nvSpPr>
          <p:spPr bwMode="auto">
            <a:xfrm>
              <a:off x="3517"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9" name="Freeform 333"/>
            <p:cNvSpPr>
              <a:spLocks/>
            </p:cNvSpPr>
            <p:nvPr/>
          </p:nvSpPr>
          <p:spPr bwMode="auto">
            <a:xfrm>
              <a:off x="4040"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0" name="Freeform 334"/>
            <p:cNvSpPr>
              <a:spLocks/>
            </p:cNvSpPr>
            <p:nvPr/>
          </p:nvSpPr>
          <p:spPr bwMode="auto">
            <a:xfrm>
              <a:off x="456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1" name="Freeform 335"/>
            <p:cNvSpPr>
              <a:spLocks/>
            </p:cNvSpPr>
            <p:nvPr/>
          </p:nvSpPr>
          <p:spPr bwMode="auto">
            <a:xfrm>
              <a:off x="5085"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2" name="Freeform 336"/>
            <p:cNvSpPr>
              <a:spLocks/>
            </p:cNvSpPr>
            <p:nvPr/>
          </p:nvSpPr>
          <p:spPr bwMode="auto">
            <a:xfrm>
              <a:off x="5608"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3" name="Freeform 337"/>
            <p:cNvSpPr>
              <a:spLocks/>
            </p:cNvSpPr>
            <p:nvPr/>
          </p:nvSpPr>
          <p:spPr bwMode="auto">
            <a:xfrm>
              <a:off x="1426"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4" name="Freeform 338"/>
            <p:cNvSpPr>
              <a:spLocks/>
            </p:cNvSpPr>
            <p:nvPr/>
          </p:nvSpPr>
          <p:spPr bwMode="auto">
            <a:xfrm>
              <a:off x="90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5" name="Freeform 339"/>
            <p:cNvSpPr>
              <a:spLocks/>
            </p:cNvSpPr>
            <p:nvPr/>
          </p:nvSpPr>
          <p:spPr bwMode="auto">
            <a:xfrm>
              <a:off x="38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6" name="Freeform 340"/>
            <p:cNvSpPr>
              <a:spLocks/>
            </p:cNvSpPr>
            <p:nvPr/>
          </p:nvSpPr>
          <p:spPr bwMode="auto">
            <a:xfrm>
              <a:off x="-14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7" name="Freeform 341"/>
            <p:cNvSpPr>
              <a:spLocks/>
            </p:cNvSpPr>
            <p:nvPr/>
          </p:nvSpPr>
          <p:spPr bwMode="auto">
            <a:xfrm>
              <a:off x="247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8" name="Freeform 342"/>
            <p:cNvSpPr>
              <a:spLocks/>
            </p:cNvSpPr>
            <p:nvPr/>
          </p:nvSpPr>
          <p:spPr bwMode="auto">
            <a:xfrm>
              <a:off x="1948"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9" name="Freeform 343"/>
            <p:cNvSpPr>
              <a:spLocks/>
            </p:cNvSpPr>
            <p:nvPr/>
          </p:nvSpPr>
          <p:spPr bwMode="auto">
            <a:xfrm>
              <a:off x="299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0" name="Freeform 344"/>
            <p:cNvSpPr>
              <a:spLocks/>
            </p:cNvSpPr>
            <p:nvPr/>
          </p:nvSpPr>
          <p:spPr bwMode="auto">
            <a:xfrm>
              <a:off x="3516"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1" name="Freeform 345"/>
            <p:cNvSpPr>
              <a:spLocks/>
            </p:cNvSpPr>
            <p:nvPr/>
          </p:nvSpPr>
          <p:spPr bwMode="auto">
            <a:xfrm>
              <a:off x="4039"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2" name="Freeform 346"/>
            <p:cNvSpPr>
              <a:spLocks/>
            </p:cNvSpPr>
            <p:nvPr/>
          </p:nvSpPr>
          <p:spPr bwMode="auto">
            <a:xfrm>
              <a:off x="456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3" name="Freeform 347"/>
            <p:cNvSpPr>
              <a:spLocks/>
            </p:cNvSpPr>
            <p:nvPr/>
          </p:nvSpPr>
          <p:spPr bwMode="auto">
            <a:xfrm>
              <a:off x="5084"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4" name="Freeform 348"/>
            <p:cNvSpPr>
              <a:spLocks/>
            </p:cNvSpPr>
            <p:nvPr/>
          </p:nvSpPr>
          <p:spPr bwMode="auto">
            <a:xfrm>
              <a:off x="5607"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5" name="Freeform 349"/>
            <p:cNvSpPr>
              <a:spLocks/>
            </p:cNvSpPr>
            <p:nvPr/>
          </p:nvSpPr>
          <p:spPr bwMode="auto">
            <a:xfrm>
              <a:off x="1425"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6" name="Freeform 350"/>
            <p:cNvSpPr>
              <a:spLocks/>
            </p:cNvSpPr>
            <p:nvPr/>
          </p:nvSpPr>
          <p:spPr bwMode="auto">
            <a:xfrm>
              <a:off x="90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7" name="Freeform 351"/>
            <p:cNvSpPr>
              <a:spLocks/>
            </p:cNvSpPr>
            <p:nvPr/>
          </p:nvSpPr>
          <p:spPr bwMode="auto">
            <a:xfrm>
              <a:off x="380"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8" name="Freeform 352"/>
            <p:cNvSpPr>
              <a:spLocks/>
            </p:cNvSpPr>
            <p:nvPr/>
          </p:nvSpPr>
          <p:spPr bwMode="auto">
            <a:xfrm>
              <a:off x="-142"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9" name="Freeform 353"/>
            <p:cNvSpPr>
              <a:spLocks/>
            </p:cNvSpPr>
            <p:nvPr/>
          </p:nvSpPr>
          <p:spPr bwMode="auto">
            <a:xfrm>
              <a:off x="247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0" name="Freeform 354"/>
            <p:cNvSpPr>
              <a:spLocks/>
            </p:cNvSpPr>
            <p:nvPr/>
          </p:nvSpPr>
          <p:spPr bwMode="auto">
            <a:xfrm>
              <a:off x="1948"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1" name="Freeform 355"/>
            <p:cNvSpPr>
              <a:spLocks/>
            </p:cNvSpPr>
            <p:nvPr/>
          </p:nvSpPr>
          <p:spPr bwMode="auto">
            <a:xfrm>
              <a:off x="299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2" name="Freeform 356"/>
            <p:cNvSpPr>
              <a:spLocks/>
            </p:cNvSpPr>
            <p:nvPr/>
          </p:nvSpPr>
          <p:spPr bwMode="auto">
            <a:xfrm>
              <a:off x="3516"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3" name="Freeform 357"/>
            <p:cNvSpPr>
              <a:spLocks/>
            </p:cNvSpPr>
            <p:nvPr/>
          </p:nvSpPr>
          <p:spPr bwMode="auto">
            <a:xfrm>
              <a:off x="4039"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4" name="Freeform 358"/>
            <p:cNvSpPr>
              <a:spLocks/>
            </p:cNvSpPr>
            <p:nvPr/>
          </p:nvSpPr>
          <p:spPr bwMode="auto">
            <a:xfrm>
              <a:off x="456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5" name="Freeform 359"/>
            <p:cNvSpPr>
              <a:spLocks/>
            </p:cNvSpPr>
            <p:nvPr/>
          </p:nvSpPr>
          <p:spPr bwMode="auto">
            <a:xfrm>
              <a:off x="5084"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6" name="Freeform 360"/>
            <p:cNvSpPr>
              <a:spLocks/>
            </p:cNvSpPr>
            <p:nvPr/>
          </p:nvSpPr>
          <p:spPr bwMode="auto">
            <a:xfrm>
              <a:off x="5607"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7" name="Freeform 361"/>
            <p:cNvSpPr>
              <a:spLocks/>
            </p:cNvSpPr>
            <p:nvPr/>
          </p:nvSpPr>
          <p:spPr bwMode="auto">
            <a:xfrm>
              <a:off x="1425"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8" name="Freeform 362"/>
            <p:cNvSpPr>
              <a:spLocks/>
            </p:cNvSpPr>
            <p:nvPr/>
          </p:nvSpPr>
          <p:spPr bwMode="auto">
            <a:xfrm>
              <a:off x="90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9" name="Freeform 363"/>
            <p:cNvSpPr>
              <a:spLocks/>
            </p:cNvSpPr>
            <p:nvPr/>
          </p:nvSpPr>
          <p:spPr bwMode="auto">
            <a:xfrm>
              <a:off x="380"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0" name="Freeform 364"/>
            <p:cNvSpPr>
              <a:spLocks/>
            </p:cNvSpPr>
            <p:nvPr/>
          </p:nvSpPr>
          <p:spPr bwMode="auto">
            <a:xfrm>
              <a:off x="-142"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1" name="Freeform 365"/>
            <p:cNvSpPr>
              <a:spLocks/>
            </p:cNvSpPr>
            <p:nvPr/>
          </p:nvSpPr>
          <p:spPr bwMode="auto">
            <a:xfrm>
              <a:off x="247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2" name="Freeform 366"/>
            <p:cNvSpPr>
              <a:spLocks/>
            </p:cNvSpPr>
            <p:nvPr/>
          </p:nvSpPr>
          <p:spPr bwMode="auto">
            <a:xfrm>
              <a:off x="1949"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3" name="Freeform 367"/>
            <p:cNvSpPr>
              <a:spLocks/>
            </p:cNvSpPr>
            <p:nvPr/>
          </p:nvSpPr>
          <p:spPr bwMode="auto">
            <a:xfrm>
              <a:off x="299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4" name="Freeform 368"/>
            <p:cNvSpPr>
              <a:spLocks/>
            </p:cNvSpPr>
            <p:nvPr/>
          </p:nvSpPr>
          <p:spPr bwMode="auto">
            <a:xfrm>
              <a:off x="3517"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5" name="Freeform 369"/>
            <p:cNvSpPr>
              <a:spLocks/>
            </p:cNvSpPr>
            <p:nvPr/>
          </p:nvSpPr>
          <p:spPr bwMode="auto">
            <a:xfrm>
              <a:off x="4040"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6" name="Freeform 370"/>
            <p:cNvSpPr>
              <a:spLocks/>
            </p:cNvSpPr>
            <p:nvPr/>
          </p:nvSpPr>
          <p:spPr bwMode="auto">
            <a:xfrm>
              <a:off x="456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7" name="Freeform 371"/>
            <p:cNvSpPr>
              <a:spLocks/>
            </p:cNvSpPr>
            <p:nvPr/>
          </p:nvSpPr>
          <p:spPr bwMode="auto">
            <a:xfrm>
              <a:off x="5085"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8" name="Freeform 372"/>
            <p:cNvSpPr>
              <a:spLocks/>
            </p:cNvSpPr>
            <p:nvPr/>
          </p:nvSpPr>
          <p:spPr bwMode="auto">
            <a:xfrm>
              <a:off x="5608"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9" name="Freeform 373"/>
            <p:cNvSpPr>
              <a:spLocks/>
            </p:cNvSpPr>
            <p:nvPr/>
          </p:nvSpPr>
          <p:spPr bwMode="auto">
            <a:xfrm>
              <a:off x="1426"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0" name="Freeform 374"/>
            <p:cNvSpPr>
              <a:spLocks/>
            </p:cNvSpPr>
            <p:nvPr/>
          </p:nvSpPr>
          <p:spPr bwMode="auto">
            <a:xfrm>
              <a:off x="90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1" name="Freeform 375"/>
            <p:cNvSpPr>
              <a:spLocks/>
            </p:cNvSpPr>
            <p:nvPr/>
          </p:nvSpPr>
          <p:spPr bwMode="auto">
            <a:xfrm>
              <a:off x="38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2" name="Freeform 376"/>
            <p:cNvSpPr>
              <a:spLocks/>
            </p:cNvSpPr>
            <p:nvPr/>
          </p:nvSpPr>
          <p:spPr bwMode="auto">
            <a:xfrm>
              <a:off x="-14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3" name="Freeform 377"/>
            <p:cNvSpPr>
              <a:spLocks/>
            </p:cNvSpPr>
            <p:nvPr/>
          </p:nvSpPr>
          <p:spPr bwMode="auto">
            <a:xfrm>
              <a:off x="247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4" name="Freeform 378"/>
            <p:cNvSpPr>
              <a:spLocks/>
            </p:cNvSpPr>
            <p:nvPr/>
          </p:nvSpPr>
          <p:spPr bwMode="auto">
            <a:xfrm>
              <a:off x="1948"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5" name="Freeform 379"/>
            <p:cNvSpPr>
              <a:spLocks/>
            </p:cNvSpPr>
            <p:nvPr/>
          </p:nvSpPr>
          <p:spPr bwMode="auto">
            <a:xfrm>
              <a:off x="299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6" name="Freeform 380"/>
            <p:cNvSpPr>
              <a:spLocks/>
            </p:cNvSpPr>
            <p:nvPr/>
          </p:nvSpPr>
          <p:spPr bwMode="auto">
            <a:xfrm>
              <a:off x="3516"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7" name="Freeform 381"/>
            <p:cNvSpPr>
              <a:spLocks/>
            </p:cNvSpPr>
            <p:nvPr/>
          </p:nvSpPr>
          <p:spPr bwMode="auto">
            <a:xfrm>
              <a:off x="4039"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8" name="Freeform 382"/>
            <p:cNvSpPr>
              <a:spLocks/>
            </p:cNvSpPr>
            <p:nvPr/>
          </p:nvSpPr>
          <p:spPr bwMode="auto">
            <a:xfrm>
              <a:off x="456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9" name="Freeform 383"/>
            <p:cNvSpPr>
              <a:spLocks/>
            </p:cNvSpPr>
            <p:nvPr/>
          </p:nvSpPr>
          <p:spPr bwMode="auto">
            <a:xfrm>
              <a:off x="5084"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0" name="Freeform 384"/>
            <p:cNvSpPr>
              <a:spLocks/>
            </p:cNvSpPr>
            <p:nvPr/>
          </p:nvSpPr>
          <p:spPr bwMode="auto">
            <a:xfrm>
              <a:off x="5607"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1" name="Freeform 385"/>
            <p:cNvSpPr>
              <a:spLocks/>
            </p:cNvSpPr>
            <p:nvPr/>
          </p:nvSpPr>
          <p:spPr bwMode="auto">
            <a:xfrm>
              <a:off x="1425"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2" name="Freeform 386"/>
            <p:cNvSpPr>
              <a:spLocks/>
            </p:cNvSpPr>
            <p:nvPr/>
          </p:nvSpPr>
          <p:spPr bwMode="auto">
            <a:xfrm>
              <a:off x="90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3" name="Freeform 387"/>
            <p:cNvSpPr>
              <a:spLocks/>
            </p:cNvSpPr>
            <p:nvPr/>
          </p:nvSpPr>
          <p:spPr bwMode="auto">
            <a:xfrm>
              <a:off x="380"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4" name="Freeform 388"/>
            <p:cNvSpPr>
              <a:spLocks/>
            </p:cNvSpPr>
            <p:nvPr/>
          </p:nvSpPr>
          <p:spPr bwMode="auto">
            <a:xfrm>
              <a:off x="-142"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5" name="Freeform 389"/>
            <p:cNvSpPr>
              <a:spLocks/>
            </p:cNvSpPr>
            <p:nvPr/>
          </p:nvSpPr>
          <p:spPr bwMode="auto">
            <a:xfrm>
              <a:off x="247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6" name="Freeform 390"/>
            <p:cNvSpPr>
              <a:spLocks/>
            </p:cNvSpPr>
            <p:nvPr/>
          </p:nvSpPr>
          <p:spPr bwMode="auto">
            <a:xfrm>
              <a:off x="1949"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7" name="Freeform 391"/>
            <p:cNvSpPr>
              <a:spLocks/>
            </p:cNvSpPr>
            <p:nvPr/>
          </p:nvSpPr>
          <p:spPr bwMode="auto">
            <a:xfrm>
              <a:off x="299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8" name="Freeform 392"/>
            <p:cNvSpPr>
              <a:spLocks/>
            </p:cNvSpPr>
            <p:nvPr/>
          </p:nvSpPr>
          <p:spPr bwMode="auto">
            <a:xfrm>
              <a:off x="3517"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9" name="Freeform 393"/>
            <p:cNvSpPr>
              <a:spLocks/>
            </p:cNvSpPr>
            <p:nvPr/>
          </p:nvSpPr>
          <p:spPr bwMode="auto">
            <a:xfrm>
              <a:off x="4040"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0" name="Freeform 394"/>
            <p:cNvSpPr>
              <a:spLocks/>
            </p:cNvSpPr>
            <p:nvPr/>
          </p:nvSpPr>
          <p:spPr bwMode="auto">
            <a:xfrm>
              <a:off x="456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1" name="Freeform 395"/>
            <p:cNvSpPr>
              <a:spLocks/>
            </p:cNvSpPr>
            <p:nvPr/>
          </p:nvSpPr>
          <p:spPr bwMode="auto">
            <a:xfrm>
              <a:off x="5085"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2" name="Freeform 396"/>
            <p:cNvSpPr>
              <a:spLocks/>
            </p:cNvSpPr>
            <p:nvPr/>
          </p:nvSpPr>
          <p:spPr bwMode="auto">
            <a:xfrm>
              <a:off x="5608"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3" name="Freeform 397"/>
            <p:cNvSpPr>
              <a:spLocks/>
            </p:cNvSpPr>
            <p:nvPr/>
          </p:nvSpPr>
          <p:spPr bwMode="auto">
            <a:xfrm>
              <a:off x="1426"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4" name="Freeform 398"/>
            <p:cNvSpPr>
              <a:spLocks/>
            </p:cNvSpPr>
            <p:nvPr/>
          </p:nvSpPr>
          <p:spPr bwMode="auto">
            <a:xfrm>
              <a:off x="90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5" name="Freeform 399"/>
            <p:cNvSpPr>
              <a:spLocks/>
            </p:cNvSpPr>
            <p:nvPr/>
          </p:nvSpPr>
          <p:spPr bwMode="auto">
            <a:xfrm>
              <a:off x="38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6" name="Freeform 400"/>
            <p:cNvSpPr>
              <a:spLocks/>
            </p:cNvSpPr>
            <p:nvPr/>
          </p:nvSpPr>
          <p:spPr bwMode="auto">
            <a:xfrm>
              <a:off x="-14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7" name="Freeform 401"/>
            <p:cNvSpPr>
              <a:spLocks/>
            </p:cNvSpPr>
            <p:nvPr/>
          </p:nvSpPr>
          <p:spPr bwMode="auto">
            <a:xfrm>
              <a:off x="247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8" name="Freeform 402"/>
            <p:cNvSpPr>
              <a:spLocks/>
            </p:cNvSpPr>
            <p:nvPr/>
          </p:nvSpPr>
          <p:spPr bwMode="auto">
            <a:xfrm>
              <a:off x="1948"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9" name="Freeform 403"/>
            <p:cNvSpPr>
              <a:spLocks/>
            </p:cNvSpPr>
            <p:nvPr/>
          </p:nvSpPr>
          <p:spPr bwMode="auto">
            <a:xfrm>
              <a:off x="299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0" name="Freeform 404"/>
            <p:cNvSpPr>
              <a:spLocks/>
            </p:cNvSpPr>
            <p:nvPr/>
          </p:nvSpPr>
          <p:spPr bwMode="auto">
            <a:xfrm>
              <a:off x="3516"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1" name="Freeform 405"/>
            <p:cNvSpPr>
              <a:spLocks/>
            </p:cNvSpPr>
            <p:nvPr/>
          </p:nvSpPr>
          <p:spPr bwMode="auto">
            <a:xfrm>
              <a:off x="4039"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2" name="Freeform 406"/>
            <p:cNvSpPr>
              <a:spLocks/>
            </p:cNvSpPr>
            <p:nvPr/>
          </p:nvSpPr>
          <p:spPr bwMode="auto">
            <a:xfrm>
              <a:off x="456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3" name="Freeform 407"/>
            <p:cNvSpPr>
              <a:spLocks/>
            </p:cNvSpPr>
            <p:nvPr/>
          </p:nvSpPr>
          <p:spPr bwMode="auto">
            <a:xfrm>
              <a:off x="5084"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4" name="Freeform 408"/>
            <p:cNvSpPr>
              <a:spLocks/>
            </p:cNvSpPr>
            <p:nvPr/>
          </p:nvSpPr>
          <p:spPr bwMode="auto">
            <a:xfrm>
              <a:off x="5607"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5" name="Freeform 409"/>
            <p:cNvSpPr>
              <a:spLocks/>
            </p:cNvSpPr>
            <p:nvPr/>
          </p:nvSpPr>
          <p:spPr bwMode="auto">
            <a:xfrm>
              <a:off x="1425"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6" name="Freeform 410"/>
            <p:cNvSpPr>
              <a:spLocks/>
            </p:cNvSpPr>
            <p:nvPr/>
          </p:nvSpPr>
          <p:spPr bwMode="auto">
            <a:xfrm>
              <a:off x="90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7" name="Freeform 411"/>
            <p:cNvSpPr>
              <a:spLocks/>
            </p:cNvSpPr>
            <p:nvPr/>
          </p:nvSpPr>
          <p:spPr bwMode="auto">
            <a:xfrm>
              <a:off x="380"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8" name="Freeform 412"/>
            <p:cNvSpPr>
              <a:spLocks/>
            </p:cNvSpPr>
            <p:nvPr/>
          </p:nvSpPr>
          <p:spPr bwMode="auto">
            <a:xfrm>
              <a:off x="-142"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3"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4" name="Rectangle 4"/>
          <p:cNvSpPr>
            <a:spLocks noGrp="1" noChangeArrowheads="1"/>
          </p:cNvSpPr>
          <p:nvPr>
            <p:ph type="title"/>
          </p:nvPr>
        </p:nvSpPr>
        <p:spPr>
          <a:xfrm>
            <a:off x="457200" y="-207963"/>
            <a:ext cx="8229600" cy="1143001"/>
          </a:xfrm>
        </p:spPr>
        <p:txBody>
          <a:bodyPr/>
          <a:lstStyle/>
          <a:p>
            <a:r>
              <a:rPr lang="en-US" altLang="en-US"/>
              <a:t>ice = bad</a:t>
            </a:r>
          </a:p>
        </p:txBody>
      </p:sp>
      <p:grpSp>
        <p:nvGrpSpPr>
          <p:cNvPr id="435205" name="Group 5"/>
          <p:cNvGrpSpPr>
            <a:grpSpLocks/>
          </p:cNvGrpSpPr>
          <p:nvPr/>
        </p:nvGrpSpPr>
        <p:grpSpPr bwMode="auto">
          <a:xfrm>
            <a:off x="-227013" y="925513"/>
            <a:ext cx="9598026" cy="6134100"/>
            <a:chOff x="1" y="639"/>
            <a:chExt cx="5758" cy="3681"/>
          </a:xfrm>
        </p:grpSpPr>
        <p:grpSp>
          <p:nvGrpSpPr>
            <p:cNvPr id="435206" name="Group 6"/>
            <p:cNvGrpSpPr>
              <a:grpSpLocks/>
            </p:cNvGrpSpPr>
            <p:nvPr/>
          </p:nvGrpSpPr>
          <p:grpSpPr bwMode="auto">
            <a:xfrm>
              <a:off x="1" y="1251"/>
              <a:ext cx="5758" cy="621"/>
              <a:chOff x="1" y="1852"/>
              <a:chExt cx="5758" cy="621"/>
            </a:xfrm>
          </p:grpSpPr>
          <p:pic>
            <p:nvPicPr>
              <p:cNvPr id="435207" name="Picture 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08" name="Picture 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09" name="Picture 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0" name="Picture 1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1" name="Picture 1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2" name="Picture 1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3" name="Picture 1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4" name="Picture 1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5" name="Picture 1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6" name="Picture 1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7" name="Picture 1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18" name="Group 18"/>
            <p:cNvGrpSpPr>
              <a:grpSpLocks/>
            </p:cNvGrpSpPr>
            <p:nvPr/>
          </p:nvGrpSpPr>
          <p:grpSpPr bwMode="auto">
            <a:xfrm>
              <a:off x="1" y="1863"/>
              <a:ext cx="5758" cy="621"/>
              <a:chOff x="1" y="1852"/>
              <a:chExt cx="5758" cy="621"/>
            </a:xfrm>
          </p:grpSpPr>
          <p:pic>
            <p:nvPicPr>
              <p:cNvPr id="435219" name="Picture 1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0" name="Picture 2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1" name="Picture 2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2" name="Picture 2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3" name="Picture 2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4" name="Picture 2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5" name="Picture 2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6" name="Picture 2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7" name="Picture 2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8" name="Picture 2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9" name="Picture 2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30" name="Group 30"/>
            <p:cNvGrpSpPr>
              <a:grpSpLocks/>
            </p:cNvGrpSpPr>
            <p:nvPr/>
          </p:nvGrpSpPr>
          <p:grpSpPr bwMode="auto">
            <a:xfrm>
              <a:off x="1" y="2475"/>
              <a:ext cx="5758" cy="621"/>
              <a:chOff x="1" y="1852"/>
              <a:chExt cx="5758" cy="621"/>
            </a:xfrm>
          </p:grpSpPr>
          <p:pic>
            <p:nvPicPr>
              <p:cNvPr id="435231" name="Picture 3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2" name="Picture 3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3" name="Picture 3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4" name="Picture 3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5" name="Picture 3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6" name="Picture 3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7" name="Picture 3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8" name="Picture 3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9" name="Picture 3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0" name="Picture 4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1" name="Picture 4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42" name="Group 42"/>
            <p:cNvGrpSpPr>
              <a:grpSpLocks/>
            </p:cNvGrpSpPr>
            <p:nvPr/>
          </p:nvGrpSpPr>
          <p:grpSpPr bwMode="auto">
            <a:xfrm>
              <a:off x="1" y="3087"/>
              <a:ext cx="5758" cy="621"/>
              <a:chOff x="1" y="1852"/>
              <a:chExt cx="5758" cy="621"/>
            </a:xfrm>
          </p:grpSpPr>
          <p:pic>
            <p:nvPicPr>
              <p:cNvPr id="435243" name="Picture 4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4" name="Picture 4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5" name="Picture 4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6" name="Picture 4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7" name="Picture 4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8" name="Picture 4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9" name="Picture 4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0" name="Picture 5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1" name="Picture 5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2" name="Picture 5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3" name="Picture 5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54" name="Group 54"/>
            <p:cNvGrpSpPr>
              <a:grpSpLocks/>
            </p:cNvGrpSpPr>
            <p:nvPr/>
          </p:nvGrpSpPr>
          <p:grpSpPr bwMode="auto">
            <a:xfrm>
              <a:off x="1" y="3699"/>
              <a:ext cx="5758" cy="621"/>
              <a:chOff x="1" y="1852"/>
              <a:chExt cx="5758" cy="621"/>
            </a:xfrm>
          </p:grpSpPr>
          <p:pic>
            <p:nvPicPr>
              <p:cNvPr id="435255" name="Picture 5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6" name="Picture 5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7" name="Picture 5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8" name="Picture 5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9" name="Picture 5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0" name="Picture 6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1" name="Picture 6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2" name="Picture 6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3" name="Picture 6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4" name="Picture 6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5" name="Picture 6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66" name="Group 66"/>
            <p:cNvGrpSpPr>
              <a:grpSpLocks/>
            </p:cNvGrpSpPr>
            <p:nvPr/>
          </p:nvGrpSpPr>
          <p:grpSpPr bwMode="auto">
            <a:xfrm>
              <a:off x="1" y="639"/>
              <a:ext cx="5758" cy="621"/>
              <a:chOff x="1" y="1852"/>
              <a:chExt cx="5758" cy="621"/>
            </a:xfrm>
          </p:grpSpPr>
          <p:pic>
            <p:nvPicPr>
              <p:cNvPr id="435267" name="Picture 6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8" name="Picture 6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9" name="Picture 6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0" name="Picture 7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1" name="Picture 7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2" name="Picture 7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3" name="Picture 7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4" name="Picture 7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5" name="Picture 7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6" name="Picture 7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7" name="Picture 7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35278" name="Group 78"/>
          <p:cNvGrpSpPr>
            <a:grpSpLocks/>
          </p:cNvGrpSpPr>
          <p:nvPr/>
        </p:nvGrpSpPr>
        <p:grpSpPr bwMode="auto">
          <a:xfrm>
            <a:off x="-225425" y="873125"/>
            <a:ext cx="9788525" cy="6602413"/>
            <a:chOff x="-142" y="550"/>
            <a:chExt cx="6166" cy="4159"/>
          </a:xfrm>
        </p:grpSpPr>
        <p:grpSp>
          <p:nvGrpSpPr>
            <p:cNvPr id="435279" name="Group 79"/>
            <p:cNvGrpSpPr>
              <a:grpSpLocks/>
            </p:cNvGrpSpPr>
            <p:nvPr/>
          </p:nvGrpSpPr>
          <p:grpSpPr bwMode="auto">
            <a:xfrm>
              <a:off x="-141" y="1778"/>
              <a:ext cx="6165" cy="475"/>
              <a:chOff x="-140" y="1771"/>
              <a:chExt cx="6165" cy="475"/>
            </a:xfrm>
          </p:grpSpPr>
          <p:sp>
            <p:nvSpPr>
              <p:cNvPr id="435280" name="Freeform 80"/>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1" name="Freeform 81"/>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2" name="Freeform 82"/>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3" name="Freeform 83"/>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4" name="Freeform 84"/>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5" name="Freeform 85"/>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6" name="Freeform 86"/>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7" name="Freeform 87"/>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8" name="Freeform 88"/>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9" name="Freeform 89"/>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0" name="Freeform 90"/>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1" name="Freeform 91"/>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292" name="Group 92"/>
            <p:cNvGrpSpPr>
              <a:grpSpLocks/>
            </p:cNvGrpSpPr>
            <p:nvPr/>
          </p:nvGrpSpPr>
          <p:grpSpPr bwMode="auto">
            <a:xfrm>
              <a:off x="-142" y="3620"/>
              <a:ext cx="6165" cy="475"/>
              <a:chOff x="-140" y="1771"/>
              <a:chExt cx="6165" cy="475"/>
            </a:xfrm>
          </p:grpSpPr>
          <p:sp>
            <p:nvSpPr>
              <p:cNvPr id="435293" name="Freeform 93"/>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4" name="Freeform 94"/>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5" name="Freeform 95"/>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6" name="Freeform 96"/>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7" name="Freeform 97"/>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8" name="Freeform 98"/>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9" name="Freeform 99"/>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0" name="Freeform 100"/>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1" name="Freeform 101"/>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2" name="Freeform 102"/>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3" name="Freeform 103"/>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4" name="Freeform 104"/>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05" name="Group 105"/>
            <p:cNvGrpSpPr>
              <a:grpSpLocks/>
            </p:cNvGrpSpPr>
            <p:nvPr/>
          </p:nvGrpSpPr>
          <p:grpSpPr bwMode="auto">
            <a:xfrm>
              <a:off x="-142" y="3006"/>
              <a:ext cx="6165" cy="475"/>
              <a:chOff x="-140" y="1771"/>
              <a:chExt cx="6165" cy="475"/>
            </a:xfrm>
          </p:grpSpPr>
          <p:sp>
            <p:nvSpPr>
              <p:cNvPr id="435306" name="Freeform 106"/>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7" name="Freeform 107"/>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8" name="Freeform 108"/>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9" name="Freeform 109"/>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0" name="Freeform 110"/>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1" name="Freeform 111"/>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2" name="Freeform 112"/>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3" name="Freeform 113"/>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4" name="Freeform 114"/>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5" name="Freeform 115"/>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6" name="Freeform 116"/>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7" name="Freeform 117"/>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18" name="Group 118"/>
            <p:cNvGrpSpPr>
              <a:grpSpLocks/>
            </p:cNvGrpSpPr>
            <p:nvPr/>
          </p:nvGrpSpPr>
          <p:grpSpPr bwMode="auto">
            <a:xfrm>
              <a:off x="-141" y="2392"/>
              <a:ext cx="6165" cy="475"/>
              <a:chOff x="-140" y="1771"/>
              <a:chExt cx="6165" cy="475"/>
            </a:xfrm>
          </p:grpSpPr>
          <p:sp>
            <p:nvSpPr>
              <p:cNvPr id="435319" name="Freeform 119"/>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0" name="Freeform 120"/>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1" name="Freeform 121"/>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2" name="Freeform 122"/>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3" name="Freeform 123"/>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4" name="Freeform 124"/>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5" name="Freeform 125"/>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6" name="Freeform 126"/>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7" name="Freeform 127"/>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8" name="Freeform 128"/>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9" name="Freeform 129"/>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0" name="Freeform 130"/>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31" name="Group 131"/>
            <p:cNvGrpSpPr>
              <a:grpSpLocks/>
            </p:cNvGrpSpPr>
            <p:nvPr/>
          </p:nvGrpSpPr>
          <p:grpSpPr bwMode="auto">
            <a:xfrm>
              <a:off x="-142" y="1164"/>
              <a:ext cx="6165" cy="475"/>
              <a:chOff x="-140" y="1771"/>
              <a:chExt cx="6165" cy="475"/>
            </a:xfrm>
          </p:grpSpPr>
          <p:sp>
            <p:nvSpPr>
              <p:cNvPr id="435332" name="Freeform 132"/>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3" name="Freeform 133"/>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4" name="Freeform 134"/>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5" name="Freeform 135"/>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6" name="Freeform 136"/>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7" name="Freeform 137"/>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8" name="Freeform 138"/>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9" name="Freeform 139"/>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0" name="Freeform 140"/>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1" name="Freeform 141"/>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2" name="Freeform 142"/>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3" name="Freeform 143"/>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44" name="Group 144"/>
            <p:cNvGrpSpPr>
              <a:grpSpLocks/>
            </p:cNvGrpSpPr>
            <p:nvPr/>
          </p:nvGrpSpPr>
          <p:grpSpPr bwMode="auto">
            <a:xfrm>
              <a:off x="-141" y="550"/>
              <a:ext cx="6165" cy="475"/>
              <a:chOff x="-140" y="1771"/>
              <a:chExt cx="6165" cy="475"/>
            </a:xfrm>
          </p:grpSpPr>
          <p:sp>
            <p:nvSpPr>
              <p:cNvPr id="435345" name="Freeform 145"/>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6" name="Freeform 146"/>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7" name="Freeform 147"/>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8" name="Freeform 148"/>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9" name="Freeform 149"/>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0" name="Freeform 150"/>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1" name="Freeform 151"/>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2" name="Freeform 152"/>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3" name="Freeform 153"/>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4" name="Freeform 154"/>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5" name="Freeform 155"/>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6" name="Freeform 156"/>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57" name="Group 157"/>
            <p:cNvGrpSpPr>
              <a:grpSpLocks/>
            </p:cNvGrpSpPr>
            <p:nvPr/>
          </p:nvGrpSpPr>
          <p:grpSpPr bwMode="auto">
            <a:xfrm>
              <a:off x="-142" y="4234"/>
              <a:ext cx="6165" cy="475"/>
              <a:chOff x="-140" y="1771"/>
              <a:chExt cx="6165" cy="475"/>
            </a:xfrm>
          </p:grpSpPr>
          <p:sp>
            <p:nvSpPr>
              <p:cNvPr id="435358" name="Freeform 158"/>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9" name="Freeform 159"/>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0" name="Freeform 160"/>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1" name="Freeform 161"/>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2" name="Freeform 162"/>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3" name="Freeform 163"/>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4" name="Freeform 164"/>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5" name="Freeform 165"/>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6" name="Freeform 166"/>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7" name="Freeform 167"/>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8" name="Freeform 168"/>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9" name="Freeform 169"/>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5370" name="Group 170"/>
          <p:cNvGrpSpPr>
            <a:grpSpLocks/>
          </p:cNvGrpSpPr>
          <p:nvPr/>
        </p:nvGrpSpPr>
        <p:grpSpPr bwMode="auto">
          <a:xfrm>
            <a:off x="-365125" y="758825"/>
            <a:ext cx="10006013" cy="6846888"/>
            <a:chOff x="-142" y="550"/>
            <a:chExt cx="6303" cy="4313"/>
          </a:xfrm>
        </p:grpSpPr>
        <p:sp>
          <p:nvSpPr>
            <p:cNvPr id="435371" name="Freeform 171"/>
            <p:cNvSpPr>
              <a:spLocks/>
            </p:cNvSpPr>
            <p:nvPr/>
          </p:nvSpPr>
          <p:spPr bwMode="auto">
            <a:xfrm>
              <a:off x="247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2" name="Freeform 172"/>
            <p:cNvSpPr>
              <a:spLocks/>
            </p:cNvSpPr>
            <p:nvPr/>
          </p:nvSpPr>
          <p:spPr bwMode="auto">
            <a:xfrm>
              <a:off x="1949"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3" name="Freeform 173"/>
            <p:cNvSpPr>
              <a:spLocks/>
            </p:cNvSpPr>
            <p:nvPr/>
          </p:nvSpPr>
          <p:spPr bwMode="auto">
            <a:xfrm>
              <a:off x="299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4" name="Freeform 174"/>
            <p:cNvSpPr>
              <a:spLocks/>
            </p:cNvSpPr>
            <p:nvPr/>
          </p:nvSpPr>
          <p:spPr bwMode="auto">
            <a:xfrm>
              <a:off x="3517"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5" name="Freeform 175"/>
            <p:cNvSpPr>
              <a:spLocks/>
            </p:cNvSpPr>
            <p:nvPr/>
          </p:nvSpPr>
          <p:spPr bwMode="auto">
            <a:xfrm>
              <a:off x="4040"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6" name="Freeform 176"/>
            <p:cNvSpPr>
              <a:spLocks/>
            </p:cNvSpPr>
            <p:nvPr/>
          </p:nvSpPr>
          <p:spPr bwMode="auto">
            <a:xfrm>
              <a:off x="456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7" name="Freeform 177"/>
            <p:cNvSpPr>
              <a:spLocks/>
            </p:cNvSpPr>
            <p:nvPr/>
          </p:nvSpPr>
          <p:spPr bwMode="auto">
            <a:xfrm>
              <a:off x="5085"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8" name="Freeform 178"/>
            <p:cNvSpPr>
              <a:spLocks/>
            </p:cNvSpPr>
            <p:nvPr/>
          </p:nvSpPr>
          <p:spPr bwMode="auto">
            <a:xfrm>
              <a:off x="5608"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9" name="Freeform 179"/>
            <p:cNvSpPr>
              <a:spLocks/>
            </p:cNvSpPr>
            <p:nvPr/>
          </p:nvSpPr>
          <p:spPr bwMode="auto">
            <a:xfrm>
              <a:off x="1426"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0" name="Freeform 180"/>
            <p:cNvSpPr>
              <a:spLocks/>
            </p:cNvSpPr>
            <p:nvPr/>
          </p:nvSpPr>
          <p:spPr bwMode="auto">
            <a:xfrm>
              <a:off x="90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1" name="Freeform 181"/>
            <p:cNvSpPr>
              <a:spLocks/>
            </p:cNvSpPr>
            <p:nvPr/>
          </p:nvSpPr>
          <p:spPr bwMode="auto">
            <a:xfrm>
              <a:off x="38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2" name="Freeform 182"/>
            <p:cNvSpPr>
              <a:spLocks/>
            </p:cNvSpPr>
            <p:nvPr/>
          </p:nvSpPr>
          <p:spPr bwMode="auto">
            <a:xfrm>
              <a:off x="-14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3" name="Freeform 183"/>
            <p:cNvSpPr>
              <a:spLocks/>
            </p:cNvSpPr>
            <p:nvPr/>
          </p:nvSpPr>
          <p:spPr bwMode="auto">
            <a:xfrm>
              <a:off x="247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4" name="Freeform 184"/>
            <p:cNvSpPr>
              <a:spLocks/>
            </p:cNvSpPr>
            <p:nvPr/>
          </p:nvSpPr>
          <p:spPr bwMode="auto">
            <a:xfrm>
              <a:off x="1948"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5" name="Freeform 185"/>
            <p:cNvSpPr>
              <a:spLocks/>
            </p:cNvSpPr>
            <p:nvPr/>
          </p:nvSpPr>
          <p:spPr bwMode="auto">
            <a:xfrm>
              <a:off x="299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6" name="Freeform 186"/>
            <p:cNvSpPr>
              <a:spLocks/>
            </p:cNvSpPr>
            <p:nvPr/>
          </p:nvSpPr>
          <p:spPr bwMode="auto">
            <a:xfrm>
              <a:off x="3516"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7" name="Freeform 187"/>
            <p:cNvSpPr>
              <a:spLocks/>
            </p:cNvSpPr>
            <p:nvPr/>
          </p:nvSpPr>
          <p:spPr bwMode="auto">
            <a:xfrm>
              <a:off x="4039"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8" name="Freeform 188"/>
            <p:cNvSpPr>
              <a:spLocks/>
            </p:cNvSpPr>
            <p:nvPr/>
          </p:nvSpPr>
          <p:spPr bwMode="auto">
            <a:xfrm>
              <a:off x="456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9" name="Freeform 189"/>
            <p:cNvSpPr>
              <a:spLocks/>
            </p:cNvSpPr>
            <p:nvPr/>
          </p:nvSpPr>
          <p:spPr bwMode="auto">
            <a:xfrm>
              <a:off x="5084"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0" name="Freeform 190"/>
            <p:cNvSpPr>
              <a:spLocks/>
            </p:cNvSpPr>
            <p:nvPr/>
          </p:nvSpPr>
          <p:spPr bwMode="auto">
            <a:xfrm>
              <a:off x="5607"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1" name="Freeform 191"/>
            <p:cNvSpPr>
              <a:spLocks/>
            </p:cNvSpPr>
            <p:nvPr/>
          </p:nvSpPr>
          <p:spPr bwMode="auto">
            <a:xfrm>
              <a:off x="1425"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2" name="Freeform 192"/>
            <p:cNvSpPr>
              <a:spLocks/>
            </p:cNvSpPr>
            <p:nvPr/>
          </p:nvSpPr>
          <p:spPr bwMode="auto">
            <a:xfrm>
              <a:off x="90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3" name="Freeform 193"/>
            <p:cNvSpPr>
              <a:spLocks/>
            </p:cNvSpPr>
            <p:nvPr/>
          </p:nvSpPr>
          <p:spPr bwMode="auto">
            <a:xfrm>
              <a:off x="380"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4" name="Freeform 194"/>
            <p:cNvSpPr>
              <a:spLocks/>
            </p:cNvSpPr>
            <p:nvPr/>
          </p:nvSpPr>
          <p:spPr bwMode="auto">
            <a:xfrm>
              <a:off x="-142"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5" name="Freeform 195"/>
            <p:cNvSpPr>
              <a:spLocks/>
            </p:cNvSpPr>
            <p:nvPr/>
          </p:nvSpPr>
          <p:spPr bwMode="auto">
            <a:xfrm>
              <a:off x="247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6" name="Freeform 196"/>
            <p:cNvSpPr>
              <a:spLocks/>
            </p:cNvSpPr>
            <p:nvPr/>
          </p:nvSpPr>
          <p:spPr bwMode="auto">
            <a:xfrm>
              <a:off x="1948"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7" name="Freeform 197"/>
            <p:cNvSpPr>
              <a:spLocks/>
            </p:cNvSpPr>
            <p:nvPr/>
          </p:nvSpPr>
          <p:spPr bwMode="auto">
            <a:xfrm>
              <a:off x="299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8" name="Freeform 198"/>
            <p:cNvSpPr>
              <a:spLocks/>
            </p:cNvSpPr>
            <p:nvPr/>
          </p:nvSpPr>
          <p:spPr bwMode="auto">
            <a:xfrm>
              <a:off x="3516"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9" name="Freeform 199"/>
            <p:cNvSpPr>
              <a:spLocks/>
            </p:cNvSpPr>
            <p:nvPr/>
          </p:nvSpPr>
          <p:spPr bwMode="auto">
            <a:xfrm>
              <a:off x="4039"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0" name="Freeform 200"/>
            <p:cNvSpPr>
              <a:spLocks/>
            </p:cNvSpPr>
            <p:nvPr/>
          </p:nvSpPr>
          <p:spPr bwMode="auto">
            <a:xfrm>
              <a:off x="456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1" name="Freeform 201"/>
            <p:cNvSpPr>
              <a:spLocks/>
            </p:cNvSpPr>
            <p:nvPr/>
          </p:nvSpPr>
          <p:spPr bwMode="auto">
            <a:xfrm>
              <a:off x="5084"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2" name="Freeform 202"/>
            <p:cNvSpPr>
              <a:spLocks/>
            </p:cNvSpPr>
            <p:nvPr/>
          </p:nvSpPr>
          <p:spPr bwMode="auto">
            <a:xfrm>
              <a:off x="5607"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3" name="Freeform 203"/>
            <p:cNvSpPr>
              <a:spLocks/>
            </p:cNvSpPr>
            <p:nvPr/>
          </p:nvSpPr>
          <p:spPr bwMode="auto">
            <a:xfrm>
              <a:off x="1425"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4" name="Freeform 204"/>
            <p:cNvSpPr>
              <a:spLocks/>
            </p:cNvSpPr>
            <p:nvPr/>
          </p:nvSpPr>
          <p:spPr bwMode="auto">
            <a:xfrm>
              <a:off x="90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5" name="Freeform 205"/>
            <p:cNvSpPr>
              <a:spLocks/>
            </p:cNvSpPr>
            <p:nvPr/>
          </p:nvSpPr>
          <p:spPr bwMode="auto">
            <a:xfrm>
              <a:off x="380"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6" name="Freeform 206"/>
            <p:cNvSpPr>
              <a:spLocks/>
            </p:cNvSpPr>
            <p:nvPr/>
          </p:nvSpPr>
          <p:spPr bwMode="auto">
            <a:xfrm>
              <a:off x="-142"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7" name="Freeform 207"/>
            <p:cNvSpPr>
              <a:spLocks/>
            </p:cNvSpPr>
            <p:nvPr/>
          </p:nvSpPr>
          <p:spPr bwMode="auto">
            <a:xfrm>
              <a:off x="247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8" name="Freeform 208"/>
            <p:cNvSpPr>
              <a:spLocks/>
            </p:cNvSpPr>
            <p:nvPr/>
          </p:nvSpPr>
          <p:spPr bwMode="auto">
            <a:xfrm>
              <a:off x="1949"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9" name="Freeform 209"/>
            <p:cNvSpPr>
              <a:spLocks/>
            </p:cNvSpPr>
            <p:nvPr/>
          </p:nvSpPr>
          <p:spPr bwMode="auto">
            <a:xfrm>
              <a:off x="299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0" name="Freeform 210"/>
            <p:cNvSpPr>
              <a:spLocks/>
            </p:cNvSpPr>
            <p:nvPr/>
          </p:nvSpPr>
          <p:spPr bwMode="auto">
            <a:xfrm>
              <a:off x="3517"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1" name="Freeform 211"/>
            <p:cNvSpPr>
              <a:spLocks/>
            </p:cNvSpPr>
            <p:nvPr/>
          </p:nvSpPr>
          <p:spPr bwMode="auto">
            <a:xfrm>
              <a:off x="4040"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2" name="Freeform 212"/>
            <p:cNvSpPr>
              <a:spLocks/>
            </p:cNvSpPr>
            <p:nvPr/>
          </p:nvSpPr>
          <p:spPr bwMode="auto">
            <a:xfrm>
              <a:off x="456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3" name="Freeform 213"/>
            <p:cNvSpPr>
              <a:spLocks/>
            </p:cNvSpPr>
            <p:nvPr/>
          </p:nvSpPr>
          <p:spPr bwMode="auto">
            <a:xfrm>
              <a:off x="5085"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4" name="Freeform 214"/>
            <p:cNvSpPr>
              <a:spLocks/>
            </p:cNvSpPr>
            <p:nvPr/>
          </p:nvSpPr>
          <p:spPr bwMode="auto">
            <a:xfrm>
              <a:off x="5608"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5" name="Freeform 215"/>
            <p:cNvSpPr>
              <a:spLocks/>
            </p:cNvSpPr>
            <p:nvPr/>
          </p:nvSpPr>
          <p:spPr bwMode="auto">
            <a:xfrm>
              <a:off x="1426"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6" name="Freeform 216"/>
            <p:cNvSpPr>
              <a:spLocks/>
            </p:cNvSpPr>
            <p:nvPr/>
          </p:nvSpPr>
          <p:spPr bwMode="auto">
            <a:xfrm>
              <a:off x="90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7" name="Freeform 217"/>
            <p:cNvSpPr>
              <a:spLocks/>
            </p:cNvSpPr>
            <p:nvPr/>
          </p:nvSpPr>
          <p:spPr bwMode="auto">
            <a:xfrm>
              <a:off x="38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8" name="Freeform 218"/>
            <p:cNvSpPr>
              <a:spLocks/>
            </p:cNvSpPr>
            <p:nvPr/>
          </p:nvSpPr>
          <p:spPr bwMode="auto">
            <a:xfrm>
              <a:off x="-14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9" name="Freeform 219"/>
            <p:cNvSpPr>
              <a:spLocks/>
            </p:cNvSpPr>
            <p:nvPr/>
          </p:nvSpPr>
          <p:spPr bwMode="auto">
            <a:xfrm>
              <a:off x="247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0" name="Freeform 220"/>
            <p:cNvSpPr>
              <a:spLocks/>
            </p:cNvSpPr>
            <p:nvPr/>
          </p:nvSpPr>
          <p:spPr bwMode="auto">
            <a:xfrm>
              <a:off x="1948"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1" name="Freeform 221"/>
            <p:cNvSpPr>
              <a:spLocks/>
            </p:cNvSpPr>
            <p:nvPr/>
          </p:nvSpPr>
          <p:spPr bwMode="auto">
            <a:xfrm>
              <a:off x="299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2" name="Freeform 222"/>
            <p:cNvSpPr>
              <a:spLocks/>
            </p:cNvSpPr>
            <p:nvPr/>
          </p:nvSpPr>
          <p:spPr bwMode="auto">
            <a:xfrm>
              <a:off x="3516"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3" name="Freeform 223"/>
            <p:cNvSpPr>
              <a:spLocks/>
            </p:cNvSpPr>
            <p:nvPr/>
          </p:nvSpPr>
          <p:spPr bwMode="auto">
            <a:xfrm>
              <a:off x="4039"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4" name="Freeform 224"/>
            <p:cNvSpPr>
              <a:spLocks/>
            </p:cNvSpPr>
            <p:nvPr/>
          </p:nvSpPr>
          <p:spPr bwMode="auto">
            <a:xfrm>
              <a:off x="456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5" name="Freeform 225"/>
            <p:cNvSpPr>
              <a:spLocks/>
            </p:cNvSpPr>
            <p:nvPr/>
          </p:nvSpPr>
          <p:spPr bwMode="auto">
            <a:xfrm>
              <a:off x="5084"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6" name="Freeform 226"/>
            <p:cNvSpPr>
              <a:spLocks/>
            </p:cNvSpPr>
            <p:nvPr/>
          </p:nvSpPr>
          <p:spPr bwMode="auto">
            <a:xfrm>
              <a:off x="5607"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7" name="Freeform 227"/>
            <p:cNvSpPr>
              <a:spLocks/>
            </p:cNvSpPr>
            <p:nvPr/>
          </p:nvSpPr>
          <p:spPr bwMode="auto">
            <a:xfrm>
              <a:off x="1425"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8" name="Freeform 228"/>
            <p:cNvSpPr>
              <a:spLocks/>
            </p:cNvSpPr>
            <p:nvPr/>
          </p:nvSpPr>
          <p:spPr bwMode="auto">
            <a:xfrm>
              <a:off x="90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9" name="Freeform 229"/>
            <p:cNvSpPr>
              <a:spLocks/>
            </p:cNvSpPr>
            <p:nvPr/>
          </p:nvSpPr>
          <p:spPr bwMode="auto">
            <a:xfrm>
              <a:off x="380"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0" name="Freeform 230"/>
            <p:cNvSpPr>
              <a:spLocks/>
            </p:cNvSpPr>
            <p:nvPr/>
          </p:nvSpPr>
          <p:spPr bwMode="auto">
            <a:xfrm>
              <a:off x="-142"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1" name="Freeform 231"/>
            <p:cNvSpPr>
              <a:spLocks/>
            </p:cNvSpPr>
            <p:nvPr/>
          </p:nvSpPr>
          <p:spPr bwMode="auto">
            <a:xfrm>
              <a:off x="247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2" name="Freeform 232"/>
            <p:cNvSpPr>
              <a:spLocks/>
            </p:cNvSpPr>
            <p:nvPr/>
          </p:nvSpPr>
          <p:spPr bwMode="auto">
            <a:xfrm>
              <a:off x="1949"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3" name="Freeform 233"/>
            <p:cNvSpPr>
              <a:spLocks/>
            </p:cNvSpPr>
            <p:nvPr/>
          </p:nvSpPr>
          <p:spPr bwMode="auto">
            <a:xfrm>
              <a:off x="299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4" name="Freeform 234"/>
            <p:cNvSpPr>
              <a:spLocks/>
            </p:cNvSpPr>
            <p:nvPr/>
          </p:nvSpPr>
          <p:spPr bwMode="auto">
            <a:xfrm>
              <a:off x="3517"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5" name="Freeform 235"/>
            <p:cNvSpPr>
              <a:spLocks/>
            </p:cNvSpPr>
            <p:nvPr/>
          </p:nvSpPr>
          <p:spPr bwMode="auto">
            <a:xfrm>
              <a:off x="4040"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6" name="Freeform 236"/>
            <p:cNvSpPr>
              <a:spLocks/>
            </p:cNvSpPr>
            <p:nvPr/>
          </p:nvSpPr>
          <p:spPr bwMode="auto">
            <a:xfrm>
              <a:off x="456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7" name="Freeform 237"/>
            <p:cNvSpPr>
              <a:spLocks/>
            </p:cNvSpPr>
            <p:nvPr/>
          </p:nvSpPr>
          <p:spPr bwMode="auto">
            <a:xfrm>
              <a:off x="5085"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8" name="Freeform 238"/>
            <p:cNvSpPr>
              <a:spLocks/>
            </p:cNvSpPr>
            <p:nvPr/>
          </p:nvSpPr>
          <p:spPr bwMode="auto">
            <a:xfrm>
              <a:off x="5608"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9" name="Freeform 239"/>
            <p:cNvSpPr>
              <a:spLocks/>
            </p:cNvSpPr>
            <p:nvPr/>
          </p:nvSpPr>
          <p:spPr bwMode="auto">
            <a:xfrm>
              <a:off x="1426"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0" name="Freeform 240"/>
            <p:cNvSpPr>
              <a:spLocks/>
            </p:cNvSpPr>
            <p:nvPr/>
          </p:nvSpPr>
          <p:spPr bwMode="auto">
            <a:xfrm>
              <a:off x="90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1" name="Freeform 241"/>
            <p:cNvSpPr>
              <a:spLocks/>
            </p:cNvSpPr>
            <p:nvPr/>
          </p:nvSpPr>
          <p:spPr bwMode="auto">
            <a:xfrm>
              <a:off x="38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2" name="Freeform 242"/>
            <p:cNvSpPr>
              <a:spLocks/>
            </p:cNvSpPr>
            <p:nvPr/>
          </p:nvSpPr>
          <p:spPr bwMode="auto">
            <a:xfrm>
              <a:off x="-14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3" name="Freeform 243"/>
            <p:cNvSpPr>
              <a:spLocks/>
            </p:cNvSpPr>
            <p:nvPr/>
          </p:nvSpPr>
          <p:spPr bwMode="auto">
            <a:xfrm>
              <a:off x="247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4" name="Freeform 244"/>
            <p:cNvSpPr>
              <a:spLocks/>
            </p:cNvSpPr>
            <p:nvPr/>
          </p:nvSpPr>
          <p:spPr bwMode="auto">
            <a:xfrm>
              <a:off x="1948"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5" name="Freeform 245"/>
            <p:cNvSpPr>
              <a:spLocks/>
            </p:cNvSpPr>
            <p:nvPr/>
          </p:nvSpPr>
          <p:spPr bwMode="auto">
            <a:xfrm>
              <a:off x="299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6" name="Freeform 246"/>
            <p:cNvSpPr>
              <a:spLocks/>
            </p:cNvSpPr>
            <p:nvPr/>
          </p:nvSpPr>
          <p:spPr bwMode="auto">
            <a:xfrm>
              <a:off x="3516"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7" name="Freeform 247"/>
            <p:cNvSpPr>
              <a:spLocks/>
            </p:cNvSpPr>
            <p:nvPr/>
          </p:nvSpPr>
          <p:spPr bwMode="auto">
            <a:xfrm>
              <a:off x="4039"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8" name="Freeform 248"/>
            <p:cNvSpPr>
              <a:spLocks/>
            </p:cNvSpPr>
            <p:nvPr/>
          </p:nvSpPr>
          <p:spPr bwMode="auto">
            <a:xfrm>
              <a:off x="456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9" name="Freeform 249"/>
            <p:cNvSpPr>
              <a:spLocks/>
            </p:cNvSpPr>
            <p:nvPr/>
          </p:nvSpPr>
          <p:spPr bwMode="auto">
            <a:xfrm>
              <a:off x="5084"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0" name="Freeform 250"/>
            <p:cNvSpPr>
              <a:spLocks/>
            </p:cNvSpPr>
            <p:nvPr/>
          </p:nvSpPr>
          <p:spPr bwMode="auto">
            <a:xfrm>
              <a:off x="5607"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1" name="Freeform 251"/>
            <p:cNvSpPr>
              <a:spLocks/>
            </p:cNvSpPr>
            <p:nvPr/>
          </p:nvSpPr>
          <p:spPr bwMode="auto">
            <a:xfrm>
              <a:off x="1425"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2" name="Freeform 252"/>
            <p:cNvSpPr>
              <a:spLocks/>
            </p:cNvSpPr>
            <p:nvPr/>
          </p:nvSpPr>
          <p:spPr bwMode="auto">
            <a:xfrm>
              <a:off x="90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3" name="Freeform 253"/>
            <p:cNvSpPr>
              <a:spLocks/>
            </p:cNvSpPr>
            <p:nvPr/>
          </p:nvSpPr>
          <p:spPr bwMode="auto">
            <a:xfrm>
              <a:off x="380"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4" name="Freeform 254"/>
            <p:cNvSpPr>
              <a:spLocks/>
            </p:cNvSpPr>
            <p:nvPr/>
          </p:nvSpPr>
          <p:spPr bwMode="auto">
            <a:xfrm>
              <a:off x="-142"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435205"/>
                                        </p:tgtEl>
                                      </p:cBhvr>
                                      <p:by x="95000" y="95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52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5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1624013" y="1433513"/>
            <a:ext cx="5886450" cy="4710112"/>
            <a:chOff x="1023" y="903"/>
            <a:chExt cx="3708" cy="2967"/>
          </a:xfrm>
        </p:grpSpPr>
        <p:graphicFrame>
          <p:nvGraphicFramePr>
            <p:cNvPr id="142339" name="Object 3"/>
            <p:cNvGraphicFramePr>
              <a:graphicFrameLocks noChangeAspect="1"/>
            </p:cNvGraphicFramePr>
            <p:nvPr/>
          </p:nvGraphicFramePr>
          <p:xfrm>
            <a:off x="1023" y="903"/>
            <a:ext cx="3708" cy="2181"/>
          </p:xfrm>
          <a:graphic>
            <a:graphicData uri="http://schemas.openxmlformats.org/presentationml/2006/ole">
              <mc:AlternateContent xmlns:mc="http://schemas.openxmlformats.org/markup-compatibility/2006">
                <mc:Choice xmlns:v="urn:schemas-microsoft-com:vml" Requires="v">
                  <p:oleObj spid="_x0000_s142417" name="Image" r:id="rId3" imgW="11961905" imgH="7034921" progId="Photoshop.Image.6">
                    <p:embed/>
                  </p:oleObj>
                </mc:Choice>
                <mc:Fallback>
                  <p:oleObj name="Image" r:id="rId3" imgW="11961905" imgH="7034921" progId="Photoshop.Image.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 y="903"/>
                          <a:ext cx="3708" cy="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40" name="Line 4"/>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1" name="Line 5"/>
            <p:cNvSpPr>
              <a:spLocks noChangeShapeType="1"/>
            </p:cNvSpPr>
            <p:nvPr/>
          </p:nvSpPr>
          <p:spPr bwMode="auto">
            <a:xfrm>
              <a:off x="1388" y="3103"/>
              <a:ext cx="0" cy="7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2" name="Line 6"/>
            <p:cNvSpPr>
              <a:spLocks noChangeShapeType="1"/>
            </p:cNvSpPr>
            <p:nvPr/>
          </p:nvSpPr>
          <p:spPr bwMode="auto">
            <a:xfrm>
              <a:off x="1642" y="3150"/>
              <a:ext cx="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3" name="Line 7"/>
            <p:cNvSpPr>
              <a:spLocks noChangeShapeType="1"/>
            </p:cNvSpPr>
            <p:nvPr/>
          </p:nvSpPr>
          <p:spPr bwMode="auto">
            <a:xfrm>
              <a:off x="1896" y="3243"/>
              <a:ext cx="0" cy="6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4" name="Line 8"/>
            <p:cNvSpPr>
              <a:spLocks noChangeShapeType="1"/>
            </p:cNvSpPr>
            <p:nvPr/>
          </p:nvSpPr>
          <p:spPr bwMode="auto">
            <a:xfrm>
              <a:off x="2151" y="3393"/>
              <a:ext cx="0" cy="4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5" name="Line 9"/>
            <p:cNvSpPr>
              <a:spLocks noChangeShapeType="1"/>
            </p:cNvSpPr>
            <p:nvPr/>
          </p:nvSpPr>
          <p:spPr bwMode="auto">
            <a:xfrm>
              <a:off x="2405" y="3550"/>
              <a:ext cx="0" cy="3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6" name="Line 10"/>
            <p:cNvSpPr>
              <a:spLocks noChangeShapeType="1"/>
            </p:cNvSpPr>
            <p:nvPr/>
          </p:nvSpPr>
          <p:spPr bwMode="auto">
            <a:xfrm>
              <a:off x="2659" y="3653"/>
              <a:ext cx="0" cy="2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7" name="Line 11"/>
            <p:cNvSpPr>
              <a:spLocks noChangeShapeType="1"/>
            </p:cNvSpPr>
            <p:nvPr/>
          </p:nvSpPr>
          <p:spPr bwMode="auto">
            <a:xfrm>
              <a:off x="2914" y="3764"/>
              <a:ext cx="0" cy="1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8" name="Line 12"/>
            <p:cNvSpPr>
              <a:spLocks noChangeShapeType="1"/>
            </p:cNvSpPr>
            <p:nvPr/>
          </p:nvSpPr>
          <p:spPr bwMode="auto">
            <a:xfrm>
              <a:off x="3168" y="3827"/>
              <a:ext cx="0" cy="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9" name="Line 13"/>
            <p:cNvSpPr>
              <a:spLocks noChangeShapeType="1"/>
            </p:cNvSpPr>
            <p:nvPr/>
          </p:nvSpPr>
          <p:spPr bwMode="auto">
            <a:xfrm>
              <a:off x="3422" y="3845"/>
              <a:ext cx="0" cy="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2350" name="Rectangle 14"/>
          <p:cNvSpPr>
            <a:spLocks noGrp="1" noChangeArrowheads="1"/>
          </p:cNvSpPr>
          <p:nvPr>
            <p:ph type="title"/>
          </p:nvPr>
        </p:nvSpPr>
        <p:spPr/>
        <p:txBody>
          <a:bodyPr/>
          <a:lstStyle/>
          <a:p>
            <a:r>
              <a:rPr lang="en-US" altLang="en-US"/>
              <a:t>stress and strain</a:t>
            </a:r>
          </a:p>
        </p:txBody>
      </p:sp>
      <p:grpSp>
        <p:nvGrpSpPr>
          <p:cNvPr id="142351" name="Group 15"/>
          <p:cNvGrpSpPr>
            <a:grpSpLocks/>
          </p:cNvGrpSpPr>
          <p:nvPr/>
        </p:nvGrpSpPr>
        <p:grpSpPr bwMode="auto">
          <a:xfrm>
            <a:off x="1573213" y="1404938"/>
            <a:ext cx="5988050" cy="4740275"/>
            <a:chOff x="991" y="885"/>
            <a:chExt cx="3772" cy="2986"/>
          </a:xfrm>
        </p:grpSpPr>
        <p:graphicFrame>
          <p:nvGraphicFramePr>
            <p:cNvPr id="142352" name="Object 16"/>
            <p:cNvGraphicFramePr>
              <a:graphicFrameLocks noChangeAspect="1"/>
            </p:cNvGraphicFramePr>
            <p:nvPr/>
          </p:nvGraphicFramePr>
          <p:xfrm>
            <a:off x="991" y="885"/>
            <a:ext cx="3772" cy="2218"/>
          </p:xfrm>
          <a:graphic>
            <a:graphicData uri="http://schemas.openxmlformats.org/presentationml/2006/ole">
              <mc:AlternateContent xmlns:mc="http://schemas.openxmlformats.org/markup-compatibility/2006">
                <mc:Choice xmlns:v="urn:schemas-microsoft-com:vml" Requires="v">
                  <p:oleObj spid="_x0000_s142418" name="Image" r:id="rId5" imgW="11961905" imgH="7034921" progId="Photoshop.Image.6">
                    <p:embed/>
                  </p:oleObj>
                </mc:Choice>
                <mc:Fallback>
                  <p:oleObj name="Image" r:id="rId5" imgW="11961905" imgH="7034921" progId="Photoshop.Image.6">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 y="885"/>
                          <a:ext cx="3772" cy="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53" name="Line 17"/>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4" name="Line 18"/>
            <p:cNvSpPr>
              <a:spLocks noChangeShapeType="1"/>
            </p:cNvSpPr>
            <p:nvPr/>
          </p:nvSpPr>
          <p:spPr bwMode="auto">
            <a:xfrm>
              <a:off x="138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5" name="Line 19"/>
            <p:cNvSpPr>
              <a:spLocks noChangeShapeType="1"/>
            </p:cNvSpPr>
            <p:nvPr/>
          </p:nvSpPr>
          <p:spPr bwMode="auto">
            <a:xfrm>
              <a:off x="164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6" name="Line 20"/>
            <p:cNvSpPr>
              <a:spLocks noChangeShapeType="1"/>
            </p:cNvSpPr>
            <p:nvPr/>
          </p:nvSpPr>
          <p:spPr bwMode="auto">
            <a:xfrm>
              <a:off x="1896"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7" name="Line 21"/>
            <p:cNvSpPr>
              <a:spLocks noChangeShapeType="1"/>
            </p:cNvSpPr>
            <p:nvPr/>
          </p:nvSpPr>
          <p:spPr bwMode="auto">
            <a:xfrm>
              <a:off x="21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8" name="Line 22"/>
            <p:cNvSpPr>
              <a:spLocks noChangeShapeType="1"/>
            </p:cNvSpPr>
            <p:nvPr/>
          </p:nvSpPr>
          <p:spPr bwMode="auto">
            <a:xfrm>
              <a:off x="240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9" name="Line 23"/>
            <p:cNvSpPr>
              <a:spLocks noChangeShapeType="1"/>
            </p:cNvSpPr>
            <p:nvPr/>
          </p:nvSpPr>
          <p:spPr bwMode="auto">
            <a:xfrm>
              <a:off x="265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0" name="Line 24"/>
            <p:cNvSpPr>
              <a:spLocks noChangeShapeType="1"/>
            </p:cNvSpPr>
            <p:nvPr/>
          </p:nvSpPr>
          <p:spPr bwMode="auto">
            <a:xfrm>
              <a:off x="291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1" name="Line 25"/>
            <p:cNvSpPr>
              <a:spLocks noChangeShapeType="1"/>
            </p:cNvSpPr>
            <p:nvPr/>
          </p:nvSpPr>
          <p:spPr bwMode="auto">
            <a:xfrm>
              <a:off x="3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2" name="Line 26"/>
            <p:cNvSpPr>
              <a:spLocks noChangeShapeType="1"/>
            </p:cNvSpPr>
            <p:nvPr/>
          </p:nvSpPr>
          <p:spPr bwMode="auto">
            <a:xfrm>
              <a:off x="342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3" name="Line 27"/>
            <p:cNvSpPr>
              <a:spLocks noChangeShapeType="1"/>
            </p:cNvSpPr>
            <p:nvPr/>
          </p:nvSpPr>
          <p:spPr bwMode="auto">
            <a:xfrm>
              <a:off x="367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4" name="Line 28"/>
            <p:cNvSpPr>
              <a:spLocks noChangeShapeType="1"/>
            </p:cNvSpPr>
            <p:nvPr/>
          </p:nvSpPr>
          <p:spPr bwMode="auto">
            <a:xfrm>
              <a:off x="393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5" name="Line 29"/>
            <p:cNvSpPr>
              <a:spLocks noChangeShapeType="1"/>
            </p:cNvSpPr>
            <p:nvPr/>
          </p:nvSpPr>
          <p:spPr bwMode="auto">
            <a:xfrm>
              <a:off x="41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6" name="Line 30"/>
            <p:cNvSpPr>
              <a:spLocks noChangeShapeType="1"/>
            </p:cNvSpPr>
            <p:nvPr/>
          </p:nvSpPr>
          <p:spPr bwMode="auto">
            <a:xfrm>
              <a:off x="4440"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67" name="Group 31"/>
          <p:cNvGrpSpPr>
            <a:grpSpLocks/>
          </p:cNvGrpSpPr>
          <p:nvPr/>
        </p:nvGrpSpPr>
        <p:grpSpPr bwMode="auto">
          <a:xfrm>
            <a:off x="874713" y="4633913"/>
            <a:ext cx="7977187" cy="2070100"/>
            <a:chOff x="551" y="2919"/>
            <a:chExt cx="5025" cy="1304"/>
          </a:xfrm>
        </p:grpSpPr>
        <p:sp>
          <p:nvSpPr>
            <p:cNvPr id="142368" name="Line 32"/>
            <p:cNvSpPr>
              <a:spLocks noChangeShapeType="1"/>
            </p:cNvSpPr>
            <p:nvPr/>
          </p:nvSpPr>
          <p:spPr bwMode="auto">
            <a:xfrm flipV="1">
              <a:off x="813" y="2919"/>
              <a:ext cx="0" cy="95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9" name="Line 33"/>
            <p:cNvSpPr>
              <a:spLocks noChangeShapeType="1"/>
            </p:cNvSpPr>
            <p:nvPr/>
          </p:nvSpPr>
          <p:spPr bwMode="auto">
            <a:xfrm>
              <a:off x="813" y="3874"/>
              <a:ext cx="4158"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70" name="Text Box 34"/>
            <p:cNvSpPr txBox="1">
              <a:spLocks noChangeArrowheads="1"/>
            </p:cNvSpPr>
            <p:nvPr/>
          </p:nvSpPr>
          <p:spPr bwMode="auto">
            <a:xfrm rot="16200000">
              <a:off x="345" y="327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intensity</a:t>
              </a:r>
            </a:p>
          </p:txBody>
        </p:sp>
        <p:sp>
          <p:nvSpPr>
            <p:cNvPr id="142371" name="Text Box 35"/>
            <p:cNvSpPr txBox="1">
              <a:spLocks noChangeArrowheads="1"/>
            </p:cNvSpPr>
            <p:nvPr/>
          </p:nvSpPr>
          <p:spPr bwMode="auto">
            <a:xfrm>
              <a:off x="2416" y="3992"/>
              <a:ext cx="9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resolution (</a:t>
              </a:r>
              <a:r>
                <a:rPr lang="en-US" altLang="en-US">
                  <a:cs typeface="Arial" pitchFamily="34" charset="0"/>
                </a:rPr>
                <a:t>Å</a:t>
              </a:r>
              <a:r>
                <a:rPr lang="en-US" altLang="en-US"/>
                <a:t>)</a:t>
              </a:r>
            </a:p>
          </p:txBody>
        </p:sp>
        <p:sp>
          <p:nvSpPr>
            <p:cNvPr id="142372" name="Text Box 36"/>
            <p:cNvSpPr txBox="1">
              <a:spLocks noChangeArrowheads="1"/>
            </p:cNvSpPr>
            <p:nvPr/>
          </p:nvSpPr>
          <p:spPr bwMode="auto">
            <a:xfrm>
              <a:off x="680" y="3845"/>
              <a:ext cx="4896" cy="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0" b="1">
                  <a:sym typeface="Symbol" pitchFamily="18" charset="2"/>
                </a:rPr>
                <a:t> </a:t>
              </a:r>
              <a:r>
                <a:rPr lang="en-US" altLang="en-US" sz="1500" b="1"/>
                <a:t>             10          5                3           2.7         2.5       2.0         1.8         1.5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23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690" name="Object 2"/>
          <p:cNvGraphicFramePr>
            <a:graphicFrameLocks noChangeAspect="1"/>
          </p:cNvGraphicFramePr>
          <p:nvPr/>
        </p:nvGraphicFramePr>
        <p:xfrm>
          <a:off x="1571625" y="1406525"/>
          <a:ext cx="5988050" cy="3521075"/>
        </p:xfrm>
        <a:graphic>
          <a:graphicData uri="http://schemas.openxmlformats.org/presentationml/2006/ole">
            <mc:AlternateContent xmlns:mc="http://schemas.openxmlformats.org/markup-compatibility/2006">
              <mc:Choice xmlns:v="urn:schemas-microsoft-com:vml" Requires="v">
                <p:oleObj spid="_x0000_s498796" name="Image" r:id="rId3" imgW="11961905" imgH="7034921" progId="Photoshop.Image.6">
                  <p:embed/>
                </p:oleObj>
              </mc:Choice>
              <mc:Fallback>
                <p:oleObj name="Image" r:id="rId3" imgW="11961905" imgH="7034921"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406525"/>
                        <a:ext cx="598805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691" name="Rectangle 3"/>
          <p:cNvSpPr>
            <a:spLocks noGrp="1" noChangeArrowheads="1"/>
          </p:cNvSpPr>
          <p:nvPr>
            <p:ph type="title"/>
          </p:nvPr>
        </p:nvSpPr>
        <p:spPr/>
        <p:txBody>
          <a:bodyPr/>
          <a:lstStyle/>
          <a:p>
            <a:r>
              <a:rPr lang="en-US" altLang="en-US"/>
              <a:t>stress and strain</a:t>
            </a:r>
          </a:p>
        </p:txBody>
      </p:sp>
      <p:grpSp>
        <p:nvGrpSpPr>
          <p:cNvPr id="498692" name="Group 4"/>
          <p:cNvGrpSpPr>
            <a:grpSpLocks/>
          </p:cNvGrpSpPr>
          <p:nvPr/>
        </p:nvGrpSpPr>
        <p:grpSpPr bwMode="auto">
          <a:xfrm>
            <a:off x="874713" y="4633913"/>
            <a:ext cx="7977187" cy="2070100"/>
            <a:chOff x="551" y="2919"/>
            <a:chExt cx="5025" cy="1304"/>
          </a:xfrm>
        </p:grpSpPr>
        <p:sp>
          <p:nvSpPr>
            <p:cNvPr id="498693" name="Line 5"/>
            <p:cNvSpPr>
              <a:spLocks noChangeShapeType="1"/>
            </p:cNvSpPr>
            <p:nvPr/>
          </p:nvSpPr>
          <p:spPr bwMode="auto">
            <a:xfrm flipV="1">
              <a:off x="813" y="2919"/>
              <a:ext cx="0" cy="95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694" name="Line 6"/>
            <p:cNvSpPr>
              <a:spLocks noChangeShapeType="1"/>
            </p:cNvSpPr>
            <p:nvPr/>
          </p:nvSpPr>
          <p:spPr bwMode="auto">
            <a:xfrm>
              <a:off x="813" y="3874"/>
              <a:ext cx="4158"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695" name="Text Box 7"/>
            <p:cNvSpPr txBox="1">
              <a:spLocks noChangeArrowheads="1"/>
            </p:cNvSpPr>
            <p:nvPr/>
          </p:nvSpPr>
          <p:spPr bwMode="auto">
            <a:xfrm rot="16200000">
              <a:off x="345" y="327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intensity</a:t>
              </a:r>
            </a:p>
          </p:txBody>
        </p:sp>
        <p:sp>
          <p:nvSpPr>
            <p:cNvPr id="498696" name="Text Box 8"/>
            <p:cNvSpPr txBox="1">
              <a:spLocks noChangeArrowheads="1"/>
            </p:cNvSpPr>
            <p:nvPr/>
          </p:nvSpPr>
          <p:spPr bwMode="auto">
            <a:xfrm>
              <a:off x="2416" y="3992"/>
              <a:ext cx="9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resolution (</a:t>
              </a:r>
              <a:r>
                <a:rPr lang="en-US" altLang="en-US">
                  <a:cs typeface="Arial" pitchFamily="34" charset="0"/>
                </a:rPr>
                <a:t>Å</a:t>
              </a:r>
              <a:r>
                <a:rPr lang="en-US" altLang="en-US"/>
                <a:t>)</a:t>
              </a:r>
            </a:p>
          </p:txBody>
        </p:sp>
        <p:sp>
          <p:nvSpPr>
            <p:cNvPr id="498697" name="Text Box 9"/>
            <p:cNvSpPr txBox="1">
              <a:spLocks noChangeArrowheads="1"/>
            </p:cNvSpPr>
            <p:nvPr/>
          </p:nvSpPr>
          <p:spPr bwMode="auto">
            <a:xfrm>
              <a:off x="680" y="3845"/>
              <a:ext cx="4896" cy="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0" b="1">
                  <a:sym typeface="Symbol" pitchFamily="18" charset="2"/>
                </a:rPr>
                <a:t> </a:t>
              </a:r>
              <a:r>
                <a:rPr lang="en-US" altLang="en-US" sz="1500" b="1"/>
                <a:t>             10          5                3           2.7         2.5       2.0         1.8         1.5</a:t>
              </a:r>
            </a:p>
          </p:txBody>
        </p:sp>
      </p:grpSp>
      <p:grpSp>
        <p:nvGrpSpPr>
          <p:cNvPr id="498698" name="Group 10"/>
          <p:cNvGrpSpPr>
            <a:grpSpLocks/>
          </p:cNvGrpSpPr>
          <p:nvPr/>
        </p:nvGrpSpPr>
        <p:grpSpPr bwMode="auto">
          <a:xfrm>
            <a:off x="1571625" y="1406525"/>
            <a:ext cx="5905500" cy="4738688"/>
            <a:chOff x="990" y="886"/>
            <a:chExt cx="3720" cy="2985"/>
          </a:xfrm>
        </p:grpSpPr>
        <p:graphicFrame>
          <p:nvGraphicFramePr>
            <p:cNvPr id="498699" name="Object 11"/>
            <p:cNvGraphicFramePr>
              <a:graphicFrameLocks noChangeAspect="1"/>
            </p:cNvGraphicFramePr>
            <p:nvPr/>
          </p:nvGraphicFramePr>
          <p:xfrm>
            <a:off x="990" y="886"/>
            <a:ext cx="3720" cy="2187"/>
          </p:xfrm>
          <a:graphic>
            <a:graphicData uri="http://schemas.openxmlformats.org/presentationml/2006/ole">
              <mc:AlternateContent xmlns:mc="http://schemas.openxmlformats.org/markup-compatibility/2006">
                <mc:Choice xmlns:v="urn:schemas-microsoft-com:vml" Requires="v">
                  <p:oleObj spid="_x0000_s498797" name="Image" r:id="rId5" imgW="11961905" imgH="7034921" progId="Photoshop.Image.6">
                    <p:embed/>
                  </p:oleObj>
                </mc:Choice>
                <mc:Fallback>
                  <p:oleObj name="Image" r:id="rId5" imgW="11961905" imgH="7034921" progId="Photoshop.Image.6">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 y="886"/>
                          <a:ext cx="3720" cy="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700" name="Line 12"/>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1" name="Line 13"/>
            <p:cNvSpPr>
              <a:spLocks noChangeShapeType="1"/>
            </p:cNvSpPr>
            <p:nvPr/>
          </p:nvSpPr>
          <p:spPr bwMode="auto">
            <a:xfrm>
              <a:off x="139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2" name="Line 14"/>
            <p:cNvSpPr>
              <a:spLocks noChangeShapeType="1"/>
            </p:cNvSpPr>
            <p:nvPr/>
          </p:nvSpPr>
          <p:spPr bwMode="auto">
            <a:xfrm>
              <a:off x="16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3" name="Line 15"/>
            <p:cNvSpPr>
              <a:spLocks noChangeShapeType="1"/>
            </p:cNvSpPr>
            <p:nvPr/>
          </p:nvSpPr>
          <p:spPr bwMode="auto">
            <a:xfrm>
              <a:off x="190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4" name="Line 16"/>
            <p:cNvSpPr>
              <a:spLocks noChangeShapeType="1"/>
            </p:cNvSpPr>
            <p:nvPr/>
          </p:nvSpPr>
          <p:spPr bwMode="auto">
            <a:xfrm>
              <a:off x="2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5" name="Line 17"/>
            <p:cNvSpPr>
              <a:spLocks noChangeShapeType="1"/>
            </p:cNvSpPr>
            <p:nvPr/>
          </p:nvSpPr>
          <p:spPr bwMode="auto">
            <a:xfrm>
              <a:off x="242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6" name="Line 18"/>
            <p:cNvSpPr>
              <a:spLocks noChangeShapeType="1"/>
            </p:cNvSpPr>
            <p:nvPr/>
          </p:nvSpPr>
          <p:spPr bwMode="auto">
            <a:xfrm>
              <a:off x="26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7" name="Line 19"/>
            <p:cNvSpPr>
              <a:spLocks noChangeShapeType="1"/>
            </p:cNvSpPr>
            <p:nvPr/>
          </p:nvSpPr>
          <p:spPr bwMode="auto">
            <a:xfrm>
              <a:off x="294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8" name="Line 20"/>
            <p:cNvSpPr>
              <a:spLocks noChangeShapeType="1"/>
            </p:cNvSpPr>
            <p:nvPr/>
          </p:nvSpPr>
          <p:spPr bwMode="auto">
            <a:xfrm>
              <a:off x="320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9" name="Line 21"/>
            <p:cNvSpPr>
              <a:spLocks noChangeShapeType="1"/>
            </p:cNvSpPr>
            <p:nvPr/>
          </p:nvSpPr>
          <p:spPr bwMode="auto">
            <a:xfrm>
              <a:off x="346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0" name="Line 22"/>
            <p:cNvSpPr>
              <a:spLocks noChangeShapeType="1"/>
            </p:cNvSpPr>
            <p:nvPr/>
          </p:nvSpPr>
          <p:spPr bwMode="auto">
            <a:xfrm>
              <a:off x="3720"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1" name="Line 23"/>
            <p:cNvSpPr>
              <a:spLocks noChangeShapeType="1"/>
            </p:cNvSpPr>
            <p:nvPr/>
          </p:nvSpPr>
          <p:spPr bwMode="auto">
            <a:xfrm>
              <a:off x="397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2" name="Line 24"/>
            <p:cNvSpPr>
              <a:spLocks noChangeShapeType="1"/>
            </p:cNvSpPr>
            <p:nvPr/>
          </p:nvSpPr>
          <p:spPr bwMode="auto">
            <a:xfrm>
              <a:off x="423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3" name="Line 25"/>
            <p:cNvSpPr>
              <a:spLocks noChangeShapeType="1"/>
            </p:cNvSpPr>
            <p:nvPr/>
          </p:nvSpPr>
          <p:spPr bwMode="auto">
            <a:xfrm>
              <a:off x="4496"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8714" name="Group 26"/>
          <p:cNvGrpSpPr>
            <a:grpSpLocks/>
          </p:cNvGrpSpPr>
          <p:nvPr/>
        </p:nvGrpSpPr>
        <p:grpSpPr bwMode="auto">
          <a:xfrm>
            <a:off x="1571625" y="1406525"/>
            <a:ext cx="5988050" cy="4738688"/>
            <a:chOff x="990" y="886"/>
            <a:chExt cx="3772" cy="2985"/>
          </a:xfrm>
        </p:grpSpPr>
        <p:graphicFrame>
          <p:nvGraphicFramePr>
            <p:cNvPr id="498715" name="Object 27"/>
            <p:cNvGraphicFramePr>
              <a:graphicFrameLocks noChangeAspect="1"/>
            </p:cNvGraphicFramePr>
            <p:nvPr/>
          </p:nvGraphicFramePr>
          <p:xfrm>
            <a:off x="990" y="886"/>
            <a:ext cx="3772" cy="2218"/>
          </p:xfrm>
          <a:graphic>
            <a:graphicData uri="http://schemas.openxmlformats.org/presentationml/2006/ole">
              <mc:AlternateContent xmlns:mc="http://schemas.openxmlformats.org/markup-compatibility/2006">
                <mc:Choice xmlns:v="urn:schemas-microsoft-com:vml" Requires="v">
                  <p:oleObj spid="_x0000_s498798" name="Image" r:id="rId6" imgW="11961905" imgH="7034921" progId="Photoshop.Image.6">
                    <p:embed/>
                  </p:oleObj>
                </mc:Choice>
                <mc:Fallback>
                  <p:oleObj name="Image" r:id="rId6" imgW="11961905" imgH="7034921" progId="Photoshop.Image.6">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 y="886"/>
                          <a:ext cx="3772" cy="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716" name="Line 28"/>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7" name="Line 29"/>
            <p:cNvSpPr>
              <a:spLocks noChangeShapeType="1"/>
            </p:cNvSpPr>
            <p:nvPr/>
          </p:nvSpPr>
          <p:spPr bwMode="auto">
            <a:xfrm>
              <a:off x="138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8" name="Line 30"/>
            <p:cNvSpPr>
              <a:spLocks noChangeShapeType="1"/>
            </p:cNvSpPr>
            <p:nvPr/>
          </p:nvSpPr>
          <p:spPr bwMode="auto">
            <a:xfrm>
              <a:off x="164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9" name="Line 31"/>
            <p:cNvSpPr>
              <a:spLocks noChangeShapeType="1"/>
            </p:cNvSpPr>
            <p:nvPr/>
          </p:nvSpPr>
          <p:spPr bwMode="auto">
            <a:xfrm>
              <a:off x="1896"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0" name="Line 32"/>
            <p:cNvSpPr>
              <a:spLocks noChangeShapeType="1"/>
            </p:cNvSpPr>
            <p:nvPr/>
          </p:nvSpPr>
          <p:spPr bwMode="auto">
            <a:xfrm>
              <a:off x="21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1" name="Line 33"/>
            <p:cNvSpPr>
              <a:spLocks noChangeShapeType="1"/>
            </p:cNvSpPr>
            <p:nvPr/>
          </p:nvSpPr>
          <p:spPr bwMode="auto">
            <a:xfrm>
              <a:off x="240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2" name="Line 34"/>
            <p:cNvSpPr>
              <a:spLocks noChangeShapeType="1"/>
            </p:cNvSpPr>
            <p:nvPr/>
          </p:nvSpPr>
          <p:spPr bwMode="auto">
            <a:xfrm>
              <a:off x="265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3" name="Line 35"/>
            <p:cNvSpPr>
              <a:spLocks noChangeShapeType="1"/>
            </p:cNvSpPr>
            <p:nvPr/>
          </p:nvSpPr>
          <p:spPr bwMode="auto">
            <a:xfrm>
              <a:off x="291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4" name="Line 36"/>
            <p:cNvSpPr>
              <a:spLocks noChangeShapeType="1"/>
            </p:cNvSpPr>
            <p:nvPr/>
          </p:nvSpPr>
          <p:spPr bwMode="auto">
            <a:xfrm>
              <a:off x="3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5" name="Line 37"/>
            <p:cNvSpPr>
              <a:spLocks noChangeShapeType="1"/>
            </p:cNvSpPr>
            <p:nvPr/>
          </p:nvSpPr>
          <p:spPr bwMode="auto">
            <a:xfrm>
              <a:off x="342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6" name="Line 38"/>
            <p:cNvSpPr>
              <a:spLocks noChangeShapeType="1"/>
            </p:cNvSpPr>
            <p:nvPr/>
          </p:nvSpPr>
          <p:spPr bwMode="auto">
            <a:xfrm>
              <a:off x="367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7" name="Line 39"/>
            <p:cNvSpPr>
              <a:spLocks noChangeShapeType="1"/>
            </p:cNvSpPr>
            <p:nvPr/>
          </p:nvSpPr>
          <p:spPr bwMode="auto">
            <a:xfrm>
              <a:off x="393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8" name="Line 40"/>
            <p:cNvSpPr>
              <a:spLocks noChangeShapeType="1"/>
            </p:cNvSpPr>
            <p:nvPr/>
          </p:nvSpPr>
          <p:spPr bwMode="auto">
            <a:xfrm>
              <a:off x="41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9" name="Line 41"/>
            <p:cNvSpPr>
              <a:spLocks noChangeShapeType="1"/>
            </p:cNvSpPr>
            <p:nvPr/>
          </p:nvSpPr>
          <p:spPr bwMode="auto">
            <a:xfrm>
              <a:off x="4440"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987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98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291"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292" name="Rectangle 4"/>
          <p:cNvSpPr>
            <a:spLocks noGrp="1" noChangeArrowheads="1"/>
          </p:cNvSpPr>
          <p:nvPr>
            <p:ph type="title"/>
          </p:nvPr>
        </p:nvSpPr>
        <p:spPr>
          <a:xfrm>
            <a:off x="457200" y="-207963"/>
            <a:ext cx="8229600" cy="1143001"/>
          </a:xfrm>
        </p:spPr>
        <p:txBody>
          <a:bodyPr/>
          <a:lstStyle/>
          <a:p>
            <a:r>
              <a:rPr lang="en-US" altLang="en-US"/>
              <a:t>cryo assay</a:t>
            </a:r>
          </a:p>
        </p:txBody>
      </p:sp>
      <p:sp>
        <p:nvSpPr>
          <p:cNvPr id="140293"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0294" name="Text Box 6"/>
          <p:cNvSpPr txBox="1">
            <a:spLocks noChangeArrowheads="1"/>
          </p:cNvSpPr>
          <p:nvPr/>
        </p:nvSpPr>
        <p:spPr bwMode="auto">
          <a:xfrm>
            <a:off x="1576388" y="1798638"/>
            <a:ext cx="5757862"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ctr"/>
            <a:r>
              <a:rPr lang="en-US" altLang="en-US" sz="3600"/>
              <a:t>does it “freeze clear”?</a:t>
            </a:r>
          </a:p>
          <a:p>
            <a:pPr algn="ctr"/>
            <a:endParaRPr lang="en-US" altLang="en-US" sz="3600"/>
          </a:p>
          <a:p>
            <a:pPr algn="ctr"/>
            <a:endParaRPr lang="en-US" altLang="en-US" sz="3600"/>
          </a:p>
          <a:p>
            <a:pPr algn="ctr"/>
            <a:r>
              <a:rPr lang="en-US" altLang="en-US" sz="3600"/>
              <a:t>vs.</a:t>
            </a:r>
          </a:p>
          <a:p>
            <a:endParaRPr lang="en-US" altLang="en-US" sz="1000" baseline="-25000"/>
          </a:p>
        </p:txBody>
      </p:sp>
      <p:pic>
        <p:nvPicPr>
          <p:cNvPr id="140295" name="Picture 7" descr="snap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8138" y="2843213"/>
            <a:ext cx="1506537" cy="2211387"/>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descr="snap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438" y="2889250"/>
            <a:ext cx="1506537" cy="2211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Oval 2"/>
          <p:cNvSpPr>
            <a:spLocks noChangeArrowheads="1"/>
          </p:cNvSpPr>
          <p:nvPr/>
        </p:nvSpPr>
        <p:spPr bwMode="auto">
          <a:xfrm>
            <a:off x="3767138" y="2686050"/>
            <a:ext cx="1273175" cy="263525"/>
          </a:xfrm>
          <a:prstGeom prst="ellipse">
            <a:avLst/>
          </a:pr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3" name="AutoShape 3"/>
          <p:cNvSpPr>
            <a:spLocks noChangeArrowheads="1"/>
          </p:cNvSpPr>
          <p:nvPr/>
        </p:nvSpPr>
        <p:spPr bwMode="auto">
          <a:xfrm>
            <a:off x="3667125" y="1765300"/>
            <a:ext cx="1487488" cy="104775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4" name="Rectangle 4"/>
          <p:cNvSpPr>
            <a:spLocks noChangeArrowheads="1"/>
          </p:cNvSpPr>
          <p:nvPr/>
        </p:nvSpPr>
        <p:spPr bwMode="auto">
          <a:xfrm>
            <a:off x="7704138" y="901700"/>
            <a:ext cx="487362" cy="531177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5" name="Freeform 5"/>
          <p:cNvSpPr>
            <a:spLocks/>
          </p:cNvSpPr>
          <p:nvPr/>
        </p:nvSpPr>
        <p:spPr bwMode="auto">
          <a:xfrm>
            <a:off x="2841625" y="969963"/>
            <a:ext cx="5753100" cy="1660525"/>
          </a:xfrm>
          <a:custGeom>
            <a:avLst/>
            <a:gdLst>
              <a:gd name="T0" fmla="*/ 151 w 3624"/>
              <a:gd name="T1" fmla="*/ 139 h 1046"/>
              <a:gd name="T2" fmla="*/ 151 w 3624"/>
              <a:gd name="T3" fmla="*/ 438 h 1046"/>
              <a:gd name="T4" fmla="*/ 254 w 3624"/>
              <a:gd name="T5" fmla="*/ 533 h 1046"/>
              <a:gd name="T6" fmla="*/ 1674 w 3624"/>
              <a:gd name="T7" fmla="*/ 541 h 1046"/>
              <a:gd name="T8" fmla="*/ 2029 w 3624"/>
              <a:gd name="T9" fmla="*/ 715 h 1046"/>
              <a:gd name="T10" fmla="*/ 2581 w 3624"/>
              <a:gd name="T11" fmla="*/ 943 h 1046"/>
              <a:gd name="T12" fmla="*/ 3457 w 3624"/>
              <a:gd name="T13" fmla="*/ 983 h 1046"/>
              <a:gd name="T14" fmla="*/ 3583 w 3624"/>
              <a:gd name="T15" fmla="*/ 565 h 1046"/>
              <a:gd name="T16" fmla="*/ 3481 w 3624"/>
              <a:gd name="T17" fmla="*/ 289 h 1046"/>
              <a:gd name="T18" fmla="*/ 2810 w 3624"/>
              <a:gd name="T19" fmla="*/ 91 h 1046"/>
              <a:gd name="T20" fmla="*/ 1769 w 3624"/>
              <a:gd name="T21" fmla="*/ 12 h 1046"/>
              <a:gd name="T22" fmla="*/ 301 w 3624"/>
              <a:gd name="T23" fmla="*/ 20 h 1046"/>
              <a:gd name="T24" fmla="*/ 151 w 3624"/>
              <a:gd name="T25" fmla="*/ 139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4" h="1046">
                <a:moveTo>
                  <a:pt x="151" y="139"/>
                </a:moveTo>
                <a:cubicBezTo>
                  <a:pt x="126" y="209"/>
                  <a:pt x="134" y="372"/>
                  <a:pt x="151" y="438"/>
                </a:cubicBezTo>
                <a:cubicBezTo>
                  <a:pt x="168" y="504"/>
                  <a:pt x="0" y="516"/>
                  <a:pt x="254" y="533"/>
                </a:cubicBezTo>
                <a:cubicBezTo>
                  <a:pt x="508" y="550"/>
                  <a:pt x="1378" y="511"/>
                  <a:pt x="1674" y="541"/>
                </a:cubicBezTo>
                <a:cubicBezTo>
                  <a:pt x="1970" y="571"/>
                  <a:pt x="1878" y="648"/>
                  <a:pt x="2029" y="715"/>
                </a:cubicBezTo>
                <a:cubicBezTo>
                  <a:pt x="2180" y="782"/>
                  <a:pt x="2343" y="898"/>
                  <a:pt x="2581" y="943"/>
                </a:cubicBezTo>
                <a:cubicBezTo>
                  <a:pt x="2819" y="988"/>
                  <a:pt x="3290" y="1046"/>
                  <a:pt x="3457" y="983"/>
                </a:cubicBezTo>
                <a:cubicBezTo>
                  <a:pt x="3624" y="920"/>
                  <a:pt x="3579" y="681"/>
                  <a:pt x="3583" y="565"/>
                </a:cubicBezTo>
                <a:cubicBezTo>
                  <a:pt x="3587" y="449"/>
                  <a:pt x="3610" y="368"/>
                  <a:pt x="3481" y="289"/>
                </a:cubicBezTo>
                <a:cubicBezTo>
                  <a:pt x="3352" y="210"/>
                  <a:pt x="3095" y="137"/>
                  <a:pt x="2810" y="91"/>
                </a:cubicBezTo>
                <a:cubicBezTo>
                  <a:pt x="2525" y="45"/>
                  <a:pt x="2187" y="24"/>
                  <a:pt x="1769" y="12"/>
                </a:cubicBezTo>
                <a:cubicBezTo>
                  <a:pt x="1351" y="0"/>
                  <a:pt x="575" y="3"/>
                  <a:pt x="301" y="20"/>
                </a:cubicBezTo>
                <a:cubicBezTo>
                  <a:pt x="27" y="37"/>
                  <a:pt x="176" y="69"/>
                  <a:pt x="151" y="139"/>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6" name="Rectangle 6"/>
          <p:cNvSpPr>
            <a:spLocks noGrp="1" noChangeArrowheads="1"/>
          </p:cNvSpPr>
          <p:nvPr>
            <p:ph type="title"/>
          </p:nvPr>
        </p:nvSpPr>
        <p:spPr>
          <a:xfrm>
            <a:off x="457200" y="33338"/>
            <a:ext cx="8229600" cy="504825"/>
          </a:xfrm>
        </p:spPr>
        <p:txBody>
          <a:bodyPr/>
          <a:lstStyle/>
          <a:p>
            <a:r>
              <a:rPr lang="en-US" altLang="en-US" sz="2800"/>
              <a:t>You do not need a cryostream to check your cryo!</a:t>
            </a:r>
          </a:p>
        </p:txBody>
      </p:sp>
      <p:grpSp>
        <p:nvGrpSpPr>
          <p:cNvPr id="102407" name="Group 7"/>
          <p:cNvGrpSpPr>
            <a:grpSpLocks/>
          </p:cNvGrpSpPr>
          <p:nvPr/>
        </p:nvGrpSpPr>
        <p:grpSpPr bwMode="auto">
          <a:xfrm>
            <a:off x="-3848100" y="966788"/>
            <a:ext cx="3848100" cy="2252662"/>
            <a:chOff x="1543" y="2247"/>
            <a:chExt cx="2424" cy="1419"/>
          </a:xfrm>
        </p:grpSpPr>
        <p:sp>
          <p:nvSpPr>
            <p:cNvPr id="102408" name="Freeform 8"/>
            <p:cNvSpPr>
              <a:spLocks/>
            </p:cNvSpPr>
            <p:nvPr/>
          </p:nvSpPr>
          <p:spPr bwMode="auto">
            <a:xfrm>
              <a:off x="1543" y="2334"/>
              <a:ext cx="2424" cy="852"/>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9" name="Freeform 9"/>
            <p:cNvSpPr>
              <a:spLocks/>
            </p:cNvSpPr>
            <p:nvPr/>
          </p:nvSpPr>
          <p:spPr bwMode="auto">
            <a:xfrm>
              <a:off x="1797" y="2492"/>
              <a:ext cx="1911" cy="989"/>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0" name="Freeform 10"/>
            <p:cNvSpPr>
              <a:spLocks/>
            </p:cNvSpPr>
            <p:nvPr/>
          </p:nvSpPr>
          <p:spPr bwMode="auto">
            <a:xfrm>
              <a:off x="1735" y="2443"/>
              <a:ext cx="2053" cy="1223"/>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1" name="AutoShape 11"/>
            <p:cNvSpPr>
              <a:spLocks noChangeArrowheads="1"/>
            </p:cNvSpPr>
            <p:nvPr/>
          </p:nvSpPr>
          <p:spPr bwMode="auto">
            <a:xfrm>
              <a:off x="3788" y="2492"/>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2" name="AutoShape 12"/>
            <p:cNvSpPr>
              <a:spLocks noChangeArrowheads="1"/>
            </p:cNvSpPr>
            <p:nvPr/>
          </p:nvSpPr>
          <p:spPr bwMode="auto">
            <a:xfrm>
              <a:off x="3804" y="2792"/>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3" name="AutoShape 13"/>
            <p:cNvSpPr>
              <a:spLocks noChangeArrowheads="1"/>
            </p:cNvSpPr>
            <p:nvPr/>
          </p:nvSpPr>
          <p:spPr bwMode="auto">
            <a:xfrm>
              <a:off x="3899" y="287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4" name="AutoShape 14"/>
            <p:cNvSpPr>
              <a:spLocks noChangeArrowheads="1"/>
            </p:cNvSpPr>
            <p:nvPr/>
          </p:nvSpPr>
          <p:spPr bwMode="auto">
            <a:xfrm>
              <a:off x="3823" y="2878"/>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5" name="AutoShape 15"/>
            <p:cNvSpPr>
              <a:spLocks noChangeArrowheads="1"/>
            </p:cNvSpPr>
            <p:nvPr/>
          </p:nvSpPr>
          <p:spPr bwMode="auto">
            <a:xfrm>
              <a:off x="3898" y="2777"/>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6" name="AutoShape 16"/>
            <p:cNvSpPr>
              <a:spLocks noChangeArrowheads="1"/>
            </p:cNvSpPr>
            <p:nvPr/>
          </p:nvSpPr>
          <p:spPr bwMode="auto">
            <a:xfrm>
              <a:off x="3856" y="27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7" name="AutoShape 17"/>
            <p:cNvSpPr>
              <a:spLocks noChangeArrowheads="1"/>
            </p:cNvSpPr>
            <p:nvPr/>
          </p:nvSpPr>
          <p:spPr bwMode="auto">
            <a:xfrm>
              <a:off x="3899" y="301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8" name="AutoShape 18"/>
            <p:cNvSpPr>
              <a:spLocks noChangeArrowheads="1"/>
            </p:cNvSpPr>
            <p:nvPr/>
          </p:nvSpPr>
          <p:spPr bwMode="auto">
            <a:xfrm>
              <a:off x="3788" y="284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9" name="AutoShape 19"/>
            <p:cNvSpPr>
              <a:spLocks noChangeArrowheads="1"/>
            </p:cNvSpPr>
            <p:nvPr/>
          </p:nvSpPr>
          <p:spPr bwMode="auto">
            <a:xfrm>
              <a:off x="3804" y="261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0" name="AutoShape 20"/>
            <p:cNvSpPr>
              <a:spLocks noChangeArrowheads="1"/>
            </p:cNvSpPr>
            <p:nvPr/>
          </p:nvSpPr>
          <p:spPr bwMode="auto">
            <a:xfrm>
              <a:off x="3856" y="252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1" name="AutoShape 21"/>
            <p:cNvSpPr>
              <a:spLocks noChangeArrowheads="1"/>
            </p:cNvSpPr>
            <p:nvPr/>
          </p:nvSpPr>
          <p:spPr bwMode="auto">
            <a:xfrm>
              <a:off x="2145" y="231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2" name="AutoShape 22"/>
            <p:cNvSpPr>
              <a:spLocks noChangeArrowheads="1"/>
            </p:cNvSpPr>
            <p:nvPr/>
          </p:nvSpPr>
          <p:spPr bwMode="auto">
            <a:xfrm>
              <a:off x="2201" y="2335"/>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3" name="AutoShape 23"/>
            <p:cNvSpPr>
              <a:spLocks noChangeArrowheads="1"/>
            </p:cNvSpPr>
            <p:nvPr/>
          </p:nvSpPr>
          <p:spPr bwMode="auto">
            <a:xfrm>
              <a:off x="2257" y="2427"/>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4" name="AutoShape 24"/>
            <p:cNvSpPr>
              <a:spLocks noChangeArrowheads="1"/>
            </p:cNvSpPr>
            <p:nvPr/>
          </p:nvSpPr>
          <p:spPr bwMode="auto">
            <a:xfrm>
              <a:off x="2309" y="240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5" name="AutoShape 25"/>
            <p:cNvSpPr>
              <a:spLocks noChangeArrowheads="1"/>
            </p:cNvSpPr>
            <p:nvPr/>
          </p:nvSpPr>
          <p:spPr bwMode="auto">
            <a:xfrm>
              <a:off x="2111" y="2380"/>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6" name="AutoShape 26"/>
            <p:cNvSpPr>
              <a:spLocks noChangeArrowheads="1"/>
            </p:cNvSpPr>
            <p:nvPr/>
          </p:nvSpPr>
          <p:spPr bwMode="auto">
            <a:xfrm>
              <a:off x="2343" y="234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7" name="AutoShape 27"/>
            <p:cNvSpPr>
              <a:spLocks noChangeArrowheads="1"/>
            </p:cNvSpPr>
            <p:nvPr/>
          </p:nvSpPr>
          <p:spPr bwMode="auto">
            <a:xfrm>
              <a:off x="2436" y="2404"/>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8" name="AutoShape 28"/>
            <p:cNvSpPr>
              <a:spLocks noChangeArrowheads="1"/>
            </p:cNvSpPr>
            <p:nvPr/>
          </p:nvSpPr>
          <p:spPr bwMode="auto">
            <a:xfrm>
              <a:off x="2488" y="2344"/>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9" name="AutoShape 29"/>
            <p:cNvSpPr>
              <a:spLocks noChangeArrowheads="1"/>
            </p:cNvSpPr>
            <p:nvPr/>
          </p:nvSpPr>
          <p:spPr bwMode="auto">
            <a:xfrm>
              <a:off x="2274" y="234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0" name="AutoShape 30"/>
            <p:cNvSpPr>
              <a:spLocks noChangeArrowheads="1"/>
            </p:cNvSpPr>
            <p:nvPr/>
          </p:nvSpPr>
          <p:spPr bwMode="auto">
            <a:xfrm>
              <a:off x="2218" y="2283"/>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1" name="AutoShape 31"/>
            <p:cNvSpPr>
              <a:spLocks noChangeArrowheads="1"/>
            </p:cNvSpPr>
            <p:nvPr/>
          </p:nvSpPr>
          <p:spPr bwMode="auto">
            <a:xfrm>
              <a:off x="2419" y="2309"/>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2" name="AutoShape 32"/>
            <p:cNvSpPr>
              <a:spLocks noChangeArrowheads="1"/>
            </p:cNvSpPr>
            <p:nvPr/>
          </p:nvSpPr>
          <p:spPr bwMode="auto">
            <a:xfrm>
              <a:off x="2531" y="2419"/>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3" name="AutoShape 33"/>
            <p:cNvSpPr>
              <a:spLocks noChangeArrowheads="1"/>
            </p:cNvSpPr>
            <p:nvPr/>
          </p:nvSpPr>
          <p:spPr bwMode="auto">
            <a:xfrm>
              <a:off x="2583" y="2397"/>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4" name="AutoShape 34"/>
            <p:cNvSpPr>
              <a:spLocks noChangeArrowheads="1"/>
            </p:cNvSpPr>
            <p:nvPr/>
          </p:nvSpPr>
          <p:spPr bwMode="auto">
            <a:xfrm>
              <a:off x="2309" y="230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5" name="AutoShape 35"/>
            <p:cNvSpPr>
              <a:spLocks noChangeArrowheads="1"/>
            </p:cNvSpPr>
            <p:nvPr/>
          </p:nvSpPr>
          <p:spPr bwMode="auto">
            <a:xfrm>
              <a:off x="2617" y="234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6" name="AutoShape 36"/>
            <p:cNvSpPr>
              <a:spLocks noChangeArrowheads="1"/>
            </p:cNvSpPr>
            <p:nvPr/>
          </p:nvSpPr>
          <p:spPr bwMode="auto">
            <a:xfrm>
              <a:off x="2651" y="2435"/>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7" name="AutoShape 37"/>
            <p:cNvSpPr>
              <a:spLocks noChangeArrowheads="1"/>
            </p:cNvSpPr>
            <p:nvPr/>
          </p:nvSpPr>
          <p:spPr bwMode="auto">
            <a:xfrm>
              <a:off x="2531" y="232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8" name="AutoShape 38"/>
            <p:cNvSpPr>
              <a:spLocks noChangeArrowheads="1"/>
            </p:cNvSpPr>
            <p:nvPr/>
          </p:nvSpPr>
          <p:spPr bwMode="auto">
            <a:xfrm>
              <a:off x="2686" y="227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9" name="AutoShape 39"/>
            <p:cNvSpPr>
              <a:spLocks noChangeArrowheads="1"/>
            </p:cNvSpPr>
            <p:nvPr/>
          </p:nvSpPr>
          <p:spPr bwMode="auto">
            <a:xfrm>
              <a:off x="2742" y="2335"/>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0" name="AutoShape 40"/>
            <p:cNvSpPr>
              <a:spLocks noChangeArrowheads="1"/>
            </p:cNvSpPr>
            <p:nvPr/>
          </p:nvSpPr>
          <p:spPr bwMode="auto">
            <a:xfrm>
              <a:off x="2798" y="238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1" name="AutoShape 41"/>
            <p:cNvSpPr>
              <a:spLocks noChangeArrowheads="1"/>
            </p:cNvSpPr>
            <p:nvPr/>
          </p:nvSpPr>
          <p:spPr bwMode="auto">
            <a:xfrm>
              <a:off x="2849" y="2367"/>
              <a:ext cx="33" cy="31"/>
            </a:xfrm>
            <a:prstGeom prst="hexagon">
              <a:avLst>
                <a:gd name="adj" fmla="val 2661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2" name="AutoShape 42"/>
            <p:cNvSpPr>
              <a:spLocks noChangeArrowheads="1"/>
            </p:cNvSpPr>
            <p:nvPr/>
          </p:nvSpPr>
          <p:spPr bwMode="auto">
            <a:xfrm>
              <a:off x="2942" y="2339"/>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3" name="AutoShape 43"/>
            <p:cNvSpPr>
              <a:spLocks noChangeArrowheads="1"/>
            </p:cNvSpPr>
            <p:nvPr/>
          </p:nvSpPr>
          <p:spPr bwMode="auto">
            <a:xfrm>
              <a:off x="2918" y="2404"/>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4" name="AutoShape 44"/>
            <p:cNvSpPr>
              <a:spLocks noChangeArrowheads="1"/>
            </p:cNvSpPr>
            <p:nvPr/>
          </p:nvSpPr>
          <p:spPr bwMode="auto">
            <a:xfrm>
              <a:off x="2815"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5" name="AutoShape 45"/>
            <p:cNvSpPr>
              <a:spLocks noChangeArrowheads="1"/>
            </p:cNvSpPr>
            <p:nvPr/>
          </p:nvSpPr>
          <p:spPr bwMode="auto">
            <a:xfrm>
              <a:off x="2759" y="2247"/>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6" name="AutoShape 46"/>
            <p:cNvSpPr>
              <a:spLocks noChangeArrowheads="1"/>
            </p:cNvSpPr>
            <p:nvPr/>
          </p:nvSpPr>
          <p:spPr bwMode="auto">
            <a:xfrm>
              <a:off x="2921" y="227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7" name="AutoShape 47"/>
            <p:cNvSpPr>
              <a:spLocks noChangeArrowheads="1"/>
            </p:cNvSpPr>
            <p:nvPr/>
          </p:nvSpPr>
          <p:spPr bwMode="auto">
            <a:xfrm>
              <a:off x="2977" y="2335"/>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8" name="AutoShape 48"/>
            <p:cNvSpPr>
              <a:spLocks noChangeArrowheads="1"/>
            </p:cNvSpPr>
            <p:nvPr/>
          </p:nvSpPr>
          <p:spPr bwMode="auto">
            <a:xfrm>
              <a:off x="3033" y="238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9" name="AutoShape 49"/>
            <p:cNvSpPr>
              <a:spLocks noChangeArrowheads="1"/>
            </p:cNvSpPr>
            <p:nvPr/>
          </p:nvSpPr>
          <p:spPr bwMode="auto">
            <a:xfrm>
              <a:off x="3084" y="2367"/>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0" name="AutoShape 50"/>
            <p:cNvSpPr>
              <a:spLocks noChangeArrowheads="1"/>
            </p:cNvSpPr>
            <p:nvPr/>
          </p:nvSpPr>
          <p:spPr bwMode="auto">
            <a:xfrm>
              <a:off x="2998" y="2303"/>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1" name="AutoShape 51"/>
            <p:cNvSpPr>
              <a:spLocks noChangeArrowheads="1"/>
            </p:cNvSpPr>
            <p:nvPr/>
          </p:nvSpPr>
          <p:spPr bwMode="auto">
            <a:xfrm>
              <a:off x="3119"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2" name="AutoShape 52"/>
            <p:cNvSpPr>
              <a:spLocks noChangeArrowheads="1"/>
            </p:cNvSpPr>
            <p:nvPr/>
          </p:nvSpPr>
          <p:spPr bwMode="auto">
            <a:xfrm>
              <a:off x="3153" y="240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3" name="AutoShape 53"/>
            <p:cNvSpPr>
              <a:spLocks noChangeArrowheads="1"/>
            </p:cNvSpPr>
            <p:nvPr/>
          </p:nvSpPr>
          <p:spPr bwMode="auto">
            <a:xfrm>
              <a:off x="3050"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4" name="AutoShape 54"/>
            <p:cNvSpPr>
              <a:spLocks noChangeArrowheads="1"/>
            </p:cNvSpPr>
            <p:nvPr/>
          </p:nvSpPr>
          <p:spPr bwMode="auto">
            <a:xfrm>
              <a:off x="2994" y="2247"/>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5" name="AutoShape 55"/>
            <p:cNvSpPr>
              <a:spLocks noChangeArrowheads="1"/>
            </p:cNvSpPr>
            <p:nvPr/>
          </p:nvSpPr>
          <p:spPr bwMode="auto">
            <a:xfrm>
              <a:off x="2707" y="238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6" name="AutoShape 56"/>
            <p:cNvSpPr>
              <a:spLocks noChangeArrowheads="1"/>
            </p:cNvSpPr>
            <p:nvPr/>
          </p:nvSpPr>
          <p:spPr bwMode="auto">
            <a:xfrm>
              <a:off x="3218"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7" name="AutoShape 57"/>
            <p:cNvSpPr>
              <a:spLocks noChangeArrowheads="1"/>
            </p:cNvSpPr>
            <p:nvPr/>
          </p:nvSpPr>
          <p:spPr bwMode="auto">
            <a:xfrm>
              <a:off x="3273" y="2367"/>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8" name="AutoShape 58"/>
            <p:cNvSpPr>
              <a:spLocks noChangeArrowheads="1"/>
            </p:cNvSpPr>
            <p:nvPr/>
          </p:nvSpPr>
          <p:spPr bwMode="auto">
            <a:xfrm>
              <a:off x="3358" y="2288"/>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9" name="AutoShape 59"/>
            <p:cNvSpPr>
              <a:spLocks noChangeArrowheads="1"/>
            </p:cNvSpPr>
            <p:nvPr/>
          </p:nvSpPr>
          <p:spPr bwMode="auto">
            <a:xfrm>
              <a:off x="3394" y="2382"/>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0" name="AutoShape 60"/>
            <p:cNvSpPr>
              <a:spLocks noChangeArrowheads="1"/>
            </p:cNvSpPr>
            <p:nvPr/>
          </p:nvSpPr>
          <p:spPr bwMode="auto">
            <a:xfrm>
              <a:off x="3401" y="2321"/>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1" name="AutoShape 61"/>
            <p:cNvSpPr>
              <a:spLocks noChangeArrowheads="1"/>
            </p:cNvSpPr>
            <p:nvPr/>
          </p:nvSpPr>
          <p:spPr bwMode="auto">
            <a:xfrm>
              <a:off x="3289" y="2288"/>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2" name="AutoShape 62"/>
            <p:cNvSpPr>
              <a:spLocks noChangeArrowheads="1"/>
            </p:cNvSpPr>
            <p:nvPr/>
          </p:nvSpPr>
          <p:spPr bwMode="auto">
            <a:xfrm>
              <a:off x="2583" y="228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3" name="AutoShape 63"/>
            <p:cNvSpPr>
              <a:spLocks noChangeArrowheads="1"/>
            </p:cNvSpPr>
            <p:nvPr/>
          </p:nvSpPr>
          <p:spPr bwMode="auto">
            <a:xfrm>
              <a:off x="1797" y="2380"/>
              <a:ext cx="33" cy="33"/>
            </a:xfrm>
            <a:prstGeom prst="hexagon">
              <a:avLst>
                <a:gd name="adj" fmla="val 25000"/>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4" name="AutoShape 64"/>
            <p:cNvSpPr>
              <a:spLocks noChangeArrowheads="1"/>
            </p:cNvSpPr>
            <p:nvPr/>
          </p:nvSpPr>
          <p:spPr bwMode="auto">
            <a:xfrm>
              <a:off x="1851" y="2321"/>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5" name="AutoShape 65"/>
            <p:cNvSpPr>
              <a:spLocks noChangeArrowheads="1"/>
            </p:cNvSpPr>
            <p:nvPr/>
          </p:nvSpPr>
          <p:spPr bwMode="auto">
            <a:xfrm>
              <a:off x="1907" y="2376"/>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6" name="AutoShape 66"/>
            <p:cNvSpPr>
              <a:spLocks noChangeArrowheads="1"/>
            </p:cNvSpPr>
            <p:nvPr/>
          </p:nvSpPr>
          <p:spPr bwMode="auto">
            <a:xfrm>
              <a:off x="1959" y="235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7" name="AutoShape 67"/>
            <p:cNvSpPr>
              <a:spLocks noChangeArrowheads="1"/>
            </p:cNvSpPr>
            <p:nvPr/>
          </p:nvSpPr>
          <p:spPr bwMode="auto">
            <a:xfrm>
              <a:off x="1856" y="2402"/>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8" name="AutoShape 68"/>
            <p:cNvSpPr>
              <a:spLocks noChangeArrowheads="1"/>
            </p:cNvSpPr>
            <p:nvPr/>
          </p:nvSpPr>
          <p:spPr bwMode="auto">
            <a:xfrm>
              <a:off x="1993" y="229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9" name="AutoShape 69"/>
            <p:cNvSpPr>
              <a:spLocks noChangeArrowheads="1"/>
            </p:cNvSpPr>
            <p:nvPr/>
          </p:nvSpPr>
          <p:spPr bwMode="auto">
            <a:xfrm>
              <a:off x="2028" y="2391"/>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0" name="AutoShape 70"/>
            <p:cNvSpPr>
              <a:spLocks noChangeArrowheads="1"/>
            </p:cNvSpPr>
            <p:nvPr/>
          </p:nvSpPr>
          <p:spPr bwMode="auto">
            <a:xfrm>
              <a:off x="2036" y="2330"/>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1" name="AutoShape 71"/>
            <p:cNvSpPr>
              <a:spLocks noChangeArrowheads="1"/>
            </p:cNvSpPr>
            <p:nvPr/>
          </p:nvSpPr>
          <p:spPr bwMode="auto">
            <a:xfrm>
              <a:off x="1924" y="229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2" name="AutoShape 72"/>
            <p:cNvSpPr>
              <a:spLocks noChangeArrowheads="1"/>
            </p:cNvSpPr>
            <p:nvPr/>
          </p:nvSpPr>
          <p:spPr bwMode="auto">
            <a:xfrm>
              <a:off x="3676" y="238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3" name="AutoShape 73"/>
            <p:cNvSpPr>
              <a:spLocks noChangeArrowheads="1"/>
            </p:cNvSpPr>
            <p:nvPr/>
          </p:nvSpPr>
          <p:spPr bwMode="auto">
            <a:xfrm>
              <a:off x="3732" y="2349"/>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4" name="AutoShape 74"/>
            <p:cNvSpPr>
              <a:spLocks noChangeArrowheads="1"/>
            </p:cNvSpPr>
            <p:nvPr/>
          </p:nvSpPr>
          <p:spPr bwMode="auto">
            <a:xfrm>
              <a:off x="3788" y="2404"/>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5" name="AutoShape 75"/>
            <p:cNvSpPr>
              <a:spLocks noChangeArrowheads="1"/>
            </p:cNvSpPr>
            <p:nvPr/>
          </p:nvSpPr>
          <p:spPr bwMode="auto">
            <a:xfrm>
              <a:off x="3840" y="2382"/>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6" name="AutoShape 76"/>
            <p:cNvSpPr>
              <a:spLocks noChangeArrowheads="1"/>
            </p:cNvSpPr>
            <p:nvPr/>
          </p:nvSpPr>
          <p:spPr bwMode="auto">
            <a:xfrm>
              <a:off x="3873" y="2326"/>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7" name="AutoShape 77"/>
            <p:cNvSpPr>
              <a:spLocks noChangeArrowheads="1"/>
            </p:cNvSpPr>
            <p:nvPr/>
          </p:nvSpPr>
          <p:spPr bwMode="auto">
            <a:xfrm>
              <a:off x="3856" y="245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8" name="AutoShape 78"/>
            <p:cNvSpPr>
              <a:spLocks noChangeArrowheads="1"/>
            </p:cNvSpPr>
            <p:nvPr/>
          </p:nvSpPr>
          <p:spPr bwMode="auto">
            <a:xfrm>
              <a:off x="1665" y="2452"/>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9" name="AutoShape 79"/>
            <p:cNvSpPr>
              <a:spLocks noChangeArrowheads="1"/>
            </p:cNvSpPr>
            <p:nvPr/>
          </p:nvSpPr>
          <p:spPr bwMode="auto">
            <a:xfrm>
              <a:off x="3804" y="232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0" name="AutoShape 80"/>
            <p:cNvSpPr>
              <a:spLocks noChangeArrowheads="1"/>
            </p:cNvSpPr>
            <p:nvPr/>
          </p:nvSpPr>
          <p:spPr bwMode="auto">
            <a:xfrm>
              <a:off x="3457" y="2398"/>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1" name="AutoShape 81"/>
            <p:cNvSpPr>
              <a:spLocks noChangeArrowheads="1"/>
            </p:cNvSpPr>
            <p:nvPr/>
          </p:nvSpPr>
          <p:spPr bwMode="auto">
            <a:xfrm>
              <a:off x="3401" y="225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2" name="AutoShape 82"/>
            <p:cNvSpPr>
              <a:spLocks noChangeArrowheads="1"/>
            </p:cNvSpPr>
            <p:nvPr/>
          </p:nvSpPr>
          <p:spPr bwMode="auto">
            <a:xfrm>
              <a:off x="3457" y="231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3" name="AutoShape 83"/>
            <p:cNvSpPr>
              <a:spLocks noChangeArrowheads="1"/>
            </p:cNvSpPr>
            <p:nvPr/>
          </p:nvSpPr>
          <p:spPr bwMode="auto">
            <a:xfrm>
              <a:off x="3513" y="236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4" name="AutoShape 84"/>
            <p:cNvSpPr>
              <a:spLocks noChangeArrowheads="1"/>
            </p:cNvSpPr>
            <p:nvPr/>
          </p:nvSpPr>
          <p:spPr bwMode="auto">
            <a:xfrm>
              <a:off x="3565" y="2343"/>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5" name="AutoShape 85"/>
            <p:cNvSpPr>
              <a:spLocks noChangeArrowheads="1"/>
            </p:cNvSpPr>
            <p:nvPr/>
          </p:nvSpPr>
          <p:spPr bwMode="auto">
            <a:xfrm>
              <a:off x="3599" y="228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6" name="AutoShape 86"/>
            <p:cNvSpPr>
              <a:spLocks noChangeArrowheads="1"/>
            </p:cNvSpPr>
            <p:nvPr/>
          </p:nvSpPr>
          <p:spPr bwMode="auto">
            <a:xfrm>
              <a:off x="3633" y="238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7" name="AutoShape 87"/>
            <p:cNvSpPr>
              <a:spLocks noChangeArrowheads="1"/>
            </p:cNvSpPr>
            <p:nvPr/>
          </p:nvSpPr>
          <p:spPr bwMode="auto">
            <a:xfrm>
              <a:off x="3530" y="228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8" name="AutoShape 88"/>
            <p:cNvSpPr>
              <a:spLocks noChangeArrowheads="1"/>
            </p:cNvSpPr>
            <p:nvPr/>
          </p:nvSpPr>
          <p:spPr bwMode="auto">
            <a:xfrm>
              <a:off x="1592" y="2878"/>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9" name="AutoShape 89"/>
            <p:cNvSpPr>
              <a:spLocks noChangeArrowheads="1"/>
            </p:cNvSpPr>
            <p:nvPr/>
          </p:nvSpPr>
          <p:spPr bwMode="auto">
            <a:xfrm>
              <a:off x="1665" y="2744"/>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0" name="AutoShape 90"/>
            <p:cNvSpPr>
              <a:spLocks noChangeArrowheads="1"/>
            </p:cNvSpPr>
            <p:nvPr/>
          </p:nvSpPr>
          <p:spPr bwMode="auto">
            <a:xfrm>
              <a:off x="1592" y="304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1" name="AutoShape 91"/>
            <p:cNvSpPr>
              <a:spLocks noChangeArrowheads="1"/>
            </p:cNvSpPr>
            <p:nvPr/>
          </p:nvSpPr>
          <p:spPr bwMode="auto">
            <a:xfrm>
              <a:off x="1644" y="254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2" name="AutoShape 92"/>
            <p:cNvSpPr>
              <a:spLocks noChangeArrowheads="1"/>
            </p:cNvSpPr>
            <p:nvPr/>
          </p:nvSpPr>
          <p:spPr bwMode="auto">
            <a:xfrm>
              <a:off x="1592" y="2760"/>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3" name="AutoShape 93"/>
            <p:cNvSpPr>
              <a:spLocks noChangeArrowheads="1"/>
            </p:cNvSpPr>
            <p:nvPr/>
          </p:nvSpPr>
          <p:spPr bwMode="auto">
            <a:xfrm>
              <a:off x="1543" y="2982"/>
              <a:ext cx="34" cy="31"/>
            </a:xfrm>
            <a:prstGeom prst="hexagon">
              <a:avLst>
                <a:gd name="adj" fmla="val 2741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4" name="AutoShape 94"/>
            <p:cNvSpPr>
              <a:spLocks noChangeArrowheads="1"/>
            </p:cNvSpPr>
            <p:nvPr/>
          </p:nvSpPr>
          <p:spPr bwMode="auto">
            <a:xfrm>
              <a:off x="1717" y="238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5" name="AutoShape 95"/>
            <p:cNvSpPr>
              <a:spLocks noChangeArrowheads="1"/>
            </p:cNvSpPr>
            <p:nvPr/>
          </p:nvSpPr>
          <p:spPr bwMode="auto">
            <a:xfrm>
              <a:off x="1726" y="232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6" name="AutoShape 96"/>
            <p:cNvSpPr>
              <a:spLocks noChangeArrowheads="1"/>
            </p:cNvSpPr>
            <p:nvPr/>
          </p:nvSpPr>
          <p:spPr bwMode="auto">
            <a:xfrm>
              <a:off x="1609" y="2695"/>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7" name="AutoShape 97"/>
            <p:cNvSpPr>
              <a:spLocks noChangeArrowheads="1"/>
            </p:cNvSpPr>
            <p:nvPr/>
          </p:nvSpPr>
          <p:spPr bwMode="auto">
            <a:xfrm>
              <a:off x="1648" y="261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8" name="Text Box 98"/>
            <p:cNvSpPr txBox="1">
              <a:spLocks noChangeArrowheads="1"/>
            </p:cNvSpPr>
            <p:nvPr/>
          </p:nvSpPr>
          <p:spPr bwMode="auto">
            <a:xfrm>
              <a:off x="2394" y="2874"/>
              <a:ext cx="6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grpSp>
      <p:sp>
        <p:nvSpPr>
          <p:cNvPr id="102499" name="Oval 99"/>
          <p:cNvSpPr>
            <a:spLocks noChangeArrowheads="1"/>
          </p:cNvSpPr>
          <p:nvPr/>
        </p:nvSpPr>
        <p:spPr bwMode="auto">
          <a:xfrm>
            <a:off x="6070600" y="1262063"/>
            <a:ext cx="1127125" cy="10906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0" name="Oval 100"/>
          <p:cNvSpPr>
            <a:spLocks noChangeArrowheads="1"/>
          </p:cNvSpPr>
          <p:nvPr/>
        </p:nvSpPr>
        <p:spPr bwMode="auto">
          <a:xfrm>
            <a:off x="5394325" y="1139825"/>
            <a:ext cx="638175" cy="6286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1" name="AutoShape 101"/>
          <p:cNvSpPr>
            <a:spLocks noChangeArrowheads="1"/>
          </p:cNvSpPr>
          <p:nvPr/>
        </p:nvSpPr>
        <p:spPr bwMode="auto">
          <a:xfrm>
            <a:off x="1365250" y="5824538"/>
            <a:ext cx="7302500" cy="1033462"/>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2" name="Line 102"/>
          <p:cNvSpPr>
            <a:spLocks noChangeShapeType="1"/>
          </p:cNvSpPr>
          <p:nvPr/>
        </p:nvSpPr>
        <p:spPr bwMode="auto">
          <a:xfrm>
            <a:off x="3770313" y="2881313"/>
            <a:ext cx="538162" cy="1403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3" name="Line 103"/>
          <p:cNvSpPr>
            <a:spLocks noChangeShapeType="1"/>
          </p:cNvSpPr>
          <p:nvPr/>
        </p:nvSpPr>
        <p:spPr bwMode="auto">
          <a:xfrm flipH="1">
            <a:off x="4460875" y="2908300"/>
            <a:ext cx="563563" cy="1366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504" name="Group 104"/>
          <p:cNvGrpSpPr>
            <a:grpSpLocks/>
          </p:cNvGrpSpPr>
          <p:nvPr/>
        </p:nvGrpSpPr>
        <p:grpSpPr bwMode="auto">
          <a:xfrm>
            <a:off x="3738563" y="3943350"/>
            <a:ext cx="820737" cy="427038"/>
            <a:chOff x="445" y="1175"/>
            <a:chExt cx="517" cy="269"/>
          </a:xfrm>
        </p:grpSpPr>
        <p:sp>
          <p:nvSpPr>
            <p:cNvPr id="102505" name="Freeform 10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6" name="Rectangle 10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2507" name="Freeform 10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8" name="Freeform 10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68559 0.37894 C 0.5125 0.36088 0.33993 0.34375 0.22396 0.30764 C 0.10851 0.27176 0.04879 0.21736 -0.01128 0.16366 " pathEditMode="relative" rAng="0" ptsTypes="aaA">
                                      <p:cBhvr>
                                        <p:cTn id="6" dur="2000" spd="-100000" fill="hold"/>
                                        <p:tgtEl>
                                          <p:spTgt spid="102407"/>
                                        </p:tgtEl>
                                        <p:attrNameLst>
                                          <p:attrName>ppt_x</p:attrName>
                                          <p:attrName>ppt_y</p:attrName>
                                        </p:attrNameLst>
                                      </p:cBhvr>
                                      <p:rCtr x="-34844" y="-1076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5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50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2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 grpId="0" animBg="1"/>
      <p:bldP spid="102503"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7"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8" name="Rectangle 4"/>
          <p:cNvSpPr>
            <a:spLocks noGrp="1" noChangeArrowheads="1"/>
          </p:cNvSpPr>
          <p:nvPr>
            <p:ph type="title"/>
          </p:nvPr>
        </p:nvSpPr>
        <p:spPr>
          <a:xfrm>
            <a:off x="457200" y="-207963"/>
            <a:ext cx="8229600" cy="1143001"/>
          </a:xfrm>
        </p:spPr>
        <p:txBody>
          <a:bodyPr/>
          <a:lstStyle/>
          <a:p>
            <a:r>
              <a:rPr lang="en-US" altLang="en-US"/>
              <a:t>clear drop, right?</a:t>
            </a:r>
          </a:p>
        </p:txBody>
      </p:sp>
      <p:pic>
        <p:nvPicPr>
          <p:cNvPr id="103429" name="Picture 5" descr="snap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863" y="1714500"/>
            <a:ext cx="5037137" cy="3435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nanoice2_0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2825"/>
            <a:ext cx="9140825" cy="9140825"/>
          </a:xfrm>
          <a:prstGeom prst="rect">
            <a:avLst/>
          </a:prstGeom>
          <a:noFill/>
          <a:extLst>
            <a:ext uri="{909E8E84-426E-40DD-AFC4-6F175D3DCCD1}">
              <a14:hiddenFill xmlns:a14="http://schemas.microsoft.com/office/drawing/2010/main">
                <a:solidFill>
                  <a:srgbClr val="FFFFFF"/>
                </a:solidFill>
              </a14:hiddenFill>
            </a:ext>
          </a:extLst>
        </p:spPr>
      </p:pic>
      <p:sp>
        <p:nvSpPr>
          <p:cNvPr id="10445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2"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3" name="Rectangle 5"/>
          <p:cNvSpPr>
            <a:spLocks noGrp="1" noChangeArrowheads="1"/>
          </p:cNvSpPr>
          <p:nvPr>
            <p:ph type="title"/>
          </p:nvPr>
        </p:nvSpPr>
        <p:spPr>
          <a:xfrm>
            <a:off x="457200" y="-207963"/>
            <a:ext cx="8229600" cy="1143001"/>
          </a:xfrm>
        </p:spPr>
        <p:txBody>
          <a:bodyPr/>
          <a:lstStyle/>
          <a:p>
            <a:r>
              <a:rPr lang="en-US" altLang="en-US"/>
              <a:t>cubic ice</a:t>
            </a:r>
          </a:p>
        </p:txBody>
      </p:sp>
      <p:pic>
        <p:nvPicPr>
          <p:cNvPr id="104454" name="Picture 6"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1714500"/>
            <a:ext cx="5037137" cy="3435350"/>
          </a:xfrm>
          <a:prstGeom prst="rect">
            <a:avLst/>
          </a:prstGeom>
          <a:noFill/>
          <a:extLst>
            <a:ext uri="{909E8E84-426E-40DD-AFC4-6F175D3DCCD1}">
              <a14:hiddenFill xmlns:a14="http://schemas.microsoft.com/office/drawing/2010/main">
                <a:solidFill>
                  <a:srgbClr val="FFFFFF"/>
                </a:solidFill>
              </a14:hiddenFill>
            </a:ext>
          </a:extLst>
        </p:spPr>
      </p:pic>
      <p:sp>
        <p:nvSpPr>
          <p:cNvPr id="104455"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6"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0.92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The B factor</a:t>
            </a:r>
          </a:p>
        </p:txBody>
      </p:sp>
      <p:sp>
        <p:nvSpPr>
          <p:cNvPr id="7171" name="Rectangle 3"/>
          <p:cNvSpPr>
            <a:spLocks noChangeArrowheads="1"/>
          </p:cNvSpPr>
          <p:nvPr/>
        </p:nvSpPr>
        <p:spPr bwMode="auto">
          <a:xfrm>
            <a:off x="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Bragg, W. H. (1914)."XCVII. The intensity of reflexion of X rays by crystals", </a:t>
            </a:r>
            <a:r>
              <a:rPr lang="en-US" altLang="en-US" sz="1800" i="1"/>
              <a:t>Philosophical Magazine Series 6</a:t>
            </a:r>
            <a:r>
              <a:rPr lang="en-US" altLang="en-US" sz="1800"/>
              <a:t> </a:t>
            </a:r>
            <a:r>
              <a:rPr lang="en-US" altLang="en-US" sz="1800" b="1"/>
              <a:t>27</a:t>
            </a:r>
            <a:r>
              <a:rPr lang="en-US" altLang="en-US" sz="1800"/>
              <a:t>, 881-899.   Published May 1 1914</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6769100" cy="449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602310" y="3618963"/>
            <a:ext cx="296214" cy="28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52" descr="William Henry Bragg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60" r="15061" b="35294"/>
          <a:stretch/>
        </p:blipFill>
        <p:spPr bwMode="auto">
          <a:xfrm>
            <a:off x="168040" y="4740522"/>
            <a:ext cx="1081210" cy="146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0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exice_0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extLst>
            <a:ext uri="{909E8E84-426E-40DD-AFC4-6F175D3DCCD1}">
              <a14:hiddenFill xmlns:a14="http://schemas.microsoft.com/office/drawing/2010/main">
                <a:solidFill>
                  <a:srgbClr val="FFFFFF"/>
                </a:solidFill>
              </a14:hiddenFill>
            </a:ext>
          </a:extLst>
        </p:spPr>
      </p:pic>
      <p:pic>
        <p:nvPicPr>
          <p:cNvPr id="105475"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5476"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7"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8" name="Rectangle 6"/>
          <p:cNvSpPr>
            <a:spLocks noGrp="1" noChangeArrowheads="1"/>
          </p:cNvSpPr>
          <p:nvPr>
            <p:ph type="title"/>
          </p:nvPr>
        </p:nvSpPr>
        <p:spPr>
          <a:xfrm>
            <a:off x="457200" y="-207963"/>
            <a:ext cx="8229600" cy="1143001"/>
          </a:xfrm>
        </p:spPr>
        <p:txBody>
          <a:bodyPr/>
          <a:lstStyle/>
          <a:p>
            <a:r>
              <a:rPr lang="en-US" altLang="en-US"/>
              <a:t>hexagonal ice</a:t>
            </a:r>
          </a:p>
        </p:txBody>
      </p:sp>
      <p:sp>
        <p:nvSpPr>
          <p:cNvPr id="105479"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0"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0.92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nanoice3_0_005"/>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388"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6500"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1"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2" name="Rectangle 6"/>
          <p:cNvSpPr>
            <a:spLocks noGrp="1" noChangeArrowheads="1"/>
          </p:cNvSpPr>
          <p:nvPr>
            <p:ph type="title"/>
          </p:nvPr>
        </p:nvSpPr>
        <p:spPr>
          <a:xfrm>
            <a:off x="457200" y="-207963"/>
            <a:ext cx="8229600" cy="1143001"/>
          </a:xfrm>
        </p:spPr>
        <p:txBody>
          <a:bodyPr/>
          <a:lstStyle/>
          <a:p>
            <a:r>
              <a:rPr lang="en-US" altLang="en-US"/>
              <a:t>nano-crystalline cubic ice</a:t>
            </a:r>
          </a:p>
        </p:txBody>
      </p:sp>
      <p:sp>
        <p:nvSpPr>
          <p:cNvPr id="106503"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4"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~0.93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nanoice4_0_007"/>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388"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75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5"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Rectangle 6"/>
          <p:cNvSpPr>
            <a:spLocks noGrp="1" noChangeArrowheads="1"/>
          </p:cNvSpPr>
          <p:nvPr>
            <p:ph type="title"/>
          </p:nvPr>
        </p:nvSpPr>
        <p:spPr>
          <a:xfrm>
            <a:off x="457200" y="-207963"/>
            <a:ext cx="8229600" cy="1143001"/>
          </a:xfrm>
        </p:spPr>
        <p:txBody>
          <a:bodyPr/>
          <a:lstStyle/>
          <a:p>
            <a:r>
              <a:rPr lang="en-US" altLang="en-US"/>
              <a:t>amorphous ice</a:t>
            </a:r>
          </a:p>
        </p:txBody>
      </p:sp>
      <p:sp>
        <p:nvSpPr>
          <p:cNvPr id="107527"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9" name="Rectangle 9"/>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0.94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r>
              <a:rPr lang="en-US" altLang="en-US" b="1"/>
              <a:t>annealing</a:t>
            </a:r>
          </a:p>
        </p:txBody>
      </p:sp>
      <p:sp>
        <p:nvSpPr>
          <p:cNvPr id="494595" name="Rectangle 3"/>
          <p:cNvSpPr>
            <a:spLocks noChangeArrowheads="1"/>
          </p:cNvSpPr>
          <p:nvPr/>
        </p:nvSpPr>
        <p:spPr bwMode="auto">
          <a:xfrm>
            <a:off x="300038" y="1600200"/>
            <a:ext cx="83867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AutoNum type="arabicPeriod"/>
            </a:pPr>
            <a:r>
              <a:rPr lang="en-US" altLang="en-US" sz="4000"/>
              <a:t>easiest way to change your cryo</a:t>
            </a:r>
          </a:p>
          <a:p>
            <a:pPr>
              <a:buFontTx/>
              <a:buAutoNum type="arabicPeriod"/>
            </a:pPr>
            <a:r>
              <a:rPr lang="en-US" altLang="en-US" sz="4000"/>
              <a:t>WATCH droplet melt before re-cooling</a:t>
            </a:r>
          </a:p>
          <a:p>
            <a:pPr>
              <a:buFontTx/>
              <a:buAutoNum type="arabicPeriod"/>
            </a:pPr>
            <a:r>
              <a:rPr lang="en-US" altLang="en-US" sz="4000"/>
              <a:t>snapshots only!</a:t>
            </a:r>
          </a:p>
        </p:txBody>
      </p:sp>
      <p:sp>
        <p:nvSpPr>
          <p:cNvPr id="494596" name="Rectangle 4"/>
          <p:cNvSpPr>
            <a:spLocks noChangeArrowheads="1"/>
          </p:cNvSpPr>
          <p:nvPr/>
        </p:nvSpPr>
        <p:spPr bwMode="auto">
          <a:xfrm>
            <a:off x="1681163" y="6254750"/>
            <a:ext cx="554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Juers &amp; Matthews (2004) </a:t>
            </a:r>
            <a:r>
              <a:rPr lang="en-US" altLang="en-US" i="1"/>
              <a:t>Acta Cryst. D</a:t>
            </a:r>
            <a:r>
              <a:rPr lang="en-US" altLang="en-US"/>
              <a:t> </a:t>
            </a:r>
            <a:r>
              <a:rPr lang="en-US" altLang="en-US" b="1"/>
              <a:t>60</a:t>
            </a:r>
            <a:r>
              <a:rPr lang="en-US" altLang="en-US"/>
              <a:t>, 412-421. </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en-US" altLang="en-US" b="1"/>
              <a:t>annealing gone wrong</a:t>
            </a:r>
          </a:p>
        </p:txBody>
      </p:sp>
      <p:pic>
        <p:nvPicPr>
          <p:cNvPr id="495619" name="thaw.wmv">
            <a:hlinkClick r:id="" action="ppaction://media"/>
          </p:cNvPr>
          <p:cNvPicPr>
            <a:picLocks noGrp="1" noRot="1" noChangeAspect="1" noChangeArrowheads="1"/>
          </p:cNvPicPr>
          <p:nvPr>
            <p:ph idx="1"/>
            <a:videoFile r:link="rId1"/>
          </p:nvPr>
        </p:nvPicPr>
        <p:blipFill>
          <a:blip r:embed="rId3"/>
          <a:srcRect/>
          <a:stretch>
            <a:fillRect/>
          </a:stretch>
        </p:blipFill>
        <p:spPr>
          <a:xfrm>
            <a:off x="1220788" y="1644650"/>
            <a:ext cx="6700837" cy="4568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080" fill="hold"/>
                                        <p:tgtEl>
                                          <p:spTgt spid="4956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5619"/>
                </p:tgtEl>
              </p:cMediaNode>
            </p:video>
            <p:seq concurrent="1" nextAc="seek">
              <p:cTn id="8" restart="whenNotActive" fill="hold" evtFilter="cancelBubble" nodeType="interactiveSeq">
                <p:stCondLst>
                  <p:cond evt="onClick" delay="0">
                    <p:tgtEl>
                      <p:spTgt spid="4956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95619"/>
                                        </p:tgtEl>
                                      </p:cBhvr>
                                    </p:cmd>
                                  </p:childTnLst>
                                </p:cTn>
                              </p:par>
                            </p:childTnLst>
                          </p:cTn>
                        </p:par>
                      </p:childTnLst>
                    </p:cTn>
                  </p:par>
                </p:childTnLst>
              </p:cTn>
              <p:nextCondLst>
                <p:cond evt="onClick" delay="0">
                  <p:tgtEl>
                    <p:spTgt spid="495619"/>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altLang="en-US" b="1"/>
              <a:t>annealing – in slo-mo</a:t>
            </a:r>
          </a:p>
        </p:txBody>
      </p:sp>
      <p:pic>
        <p:nvPicPr>
          <p:cNvPr id="496643" name="thaw_slomo.wmv">
            <a:hlinkClick r:id="" action="ppaction://media"/>
          </p:cNvPr>
          <p:cNvPicPr>
            <a:picLocks noGrp="1" noRot="1" noChangeAspect="1" noChangeArrowheads="1"/>
          </p:cNvPicPr>
          <p:nvPr>
            <p:ph idx="1"/>
            <a:videoFile r:link="rId1"/>
          </p:nvPr>
        </p:nvPicPr>
        <p:blipFill>
          <a:blip r:embed="rId3"/>
          <a:srcRect/>
          <a:stretch>
            <a:fillRect/>
          </a:stretch>
        </p:blipFill>
        <p:spPr>
          <a:xfrm>
            <a:off x="1220788" y="1644650"/>
            <a:ext cx="6700837" cy="4568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600" fill="hold"/>
                                        <p:tgtEl>
                                          <p:spTgt spid="4966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6643"/>
                </p:tgtEl>
              </p:cMediaNode>
            </p:video>
            <p:seq concurrent="1" nextAc="seek">
              <p:cTn id="8" restart="whenNotActive" fill="hold" evtFilter="cancelBubble" nodeType="interactiveSeq">
                <p:stCondLst>
                  <p:cond evt="onClick" delay="0">
                    <p:tgtEl>
                      <p:spTgt spid="49664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96643"/>
                                        </p:tgtEl>
                                      </p:cBhvr>
                                    </p:cmd>
                                  </p:childTnLst>
                                </p:cTn>
                              </p:par>
                            </p:childTnLst>
                          </p:cTn>
                        </p:par>
                      </p:childTnLst>
                    </p:cTn>
                  </p:par>
                </p:childTnLst>
              </p:cTn>
              <p:nextCondLst>
                <p:cond evt="onClick" delay="0">
                  <p:tgtEl>
                    <p:spTgt spid="496643"/>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chemeClr val="bg1">
                    <a:lumMod val="85000"/>
                  </a:schemeClr>
                </a:solidFill>
              </a:rPr>
              <a:t>Radiation damage</a:t>
            </a:r>
          </a:p>
          <a:p>
            <a:r>
              <a:rPr lang="en-US" sz="4000" dirty="0" err="1" smtClean="0">
                <a:solidFill>
                  <a:schemeClr val="bg1">
                    <a:lumMod val="85000"/>
                  </a:schemeClr>
                </a:solidFill>
              </a:rPr>
              <a:t>Mosaicity</a:t>
            </a:r>
            <a:r>
              <a:rPr lang="en-US" sz="4000" dirty="0">
                <a:solidFill>
                  <a:schemeClr val="bg1">
                    <a:lumMod val="85000"/>
                  </a:schemeClr>
                </a:solidFill>
              </a:rPr>
              <a:t>	</a:t>
            </a:r>
            <a:r>
              <a:rPr lang="en-US" sz="4000" dirty="0" smtClean="0">
                <a:solidFill>
                  <a:schemeClr val="bg1">
                    <a:lumMod val="85000"/>
                  </a:schemeClr>
                </a:solidFill>
              </a:rPr>
              <a:t>	&gt;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smtClean="0">
                <a:solidFill>
                  <a:schemeClr val="bg1">
                    <a:lumMod val="85000"/>
                  </a:schemeClr>
                </a:solidFill>
              </a:rPr>
              <a:t>Strain</a:t>
            </a:r>
            <a:r>
              <a:rPr lang="en-US" sz="4000" dirty="0">
                <a:solidFill>
                  <a:schemeClr val="bg1">
                    <a:lumMod val="85000"/>
                  </a:schemeClr>
                </a:solidFill>
              </a:rPr>
              <a:t>	</a:t>
            </a:r>
            <a:r>
              <a:rPr lang="en-US" sz="4000" dirty="0" smtClean="0">
                <a:solidFill>
                  <a:schemeClr val="bg1">
                    <a:lumMod val="85000"/>
                  </a:schemeClr>
                </a:solidFill>
              </a:rPr>
              <a:t>		&lt; ~3 </a:t>
            </a:r>
            <a:r>
              <a:rPr lang="el-GR" sz="4000" dirty="0" smtClean="0">
                <a:solidFill>
                  <a:schemeClr val="bg1">
                    <a:lumMod val="85000"/>
                  </a:schemeClr>
                </a:solidFill>
              </a:rPr>
              <a:t>μ</a:t>
            </a:r>
            <a:r>
              <a:rPr lang="en-US" sz="4000" dirty="0" smtClean="0">
                <a:solidFill>
                  <a:schemeClr val="bg1">
                    <a:lumMod val="85000"/>
                  </a:schemeClr>
                </a:solidFill>
              </a:rPr>
              <a:t>m</a:t>
            </a:r>
          </a:p>
          <a:p>
            <a:r>
              <a:rPr lang="en-US" sz="4000" dirty="0" err="1" smtClean="0">
                <a:solidFill>
                  <a:schemeClr val="bg1">
                    <a:lumMod val="85000"/>
                  </a:schemeClr>
                </a:solidFill>
              </a:rPr>
              <a:t>Xtal</a:t>
            </a:r>
            <a:r>
              <a:rPr lang="en-US" sz="4000" dirty="0" smtClean="0">
                <a:solidFill>
                  <a:schemeClr val="bg1">
                    <a:lumMod val="85000"/>
                  </a:schemeClr>
                </a:solidFill>
              </a:rPr>
              <a:t> abuse</a:t>
            </a:r>
          </a:p>
          <a:p>
            <a:r>
              <a:rPr lang="en-US" sz="4000" dirty="0" smtClean="0">
                <a:solidFill>
                  <a:srgbClr val="FF0000"/>
                </a:solidFill>
              </a:rPr>
              <a:t>Dehydration</a:t>
            </a:r>
          </a:p>
          <a:p>
            <a:endParaRPr lang="en-US" dirty="0" smtClean="0"/>
          </a:p>
          <a:p>
            <a:endParaRPr lang="en-US" dirty="0"/>
          </a:p>
        </p:txBody>
      </p:sp>
    </p:spTree>
    <p:extLst>
      <p:ext uri="{BB962C8B-B14F-4D97-AF65-F5344CB8AC3E}">
        <p14:creationId xmlns:p14="http://schemas.microsoft.com/office/powerpoint/2010/main" val="107072280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2" name="Rectangle 4"/>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t>equilibrated drop</a:t>
            </a:r>
            <a:br>
              <a:rPr lang="en-US" altLang="en-US" sz="5400"/>
            </a:br>
            <a:endParaRPr lang="en-US" altLang="en-US" sz="4000"/>
          </a:p>
        </p:txBody>
      </p:sp>
      <p:sp>
        <p:nvSpPr>
          <p:cNvPr id="124933" name="Rectangle 5"/>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4934"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35" name="Group 7"/>
          <p:cNvGrpSpPr>
            <a:grpSpLocks/>
          </p:cNvGrpSpPr>
          <p:nvPr/>
        </p:nvGrpSpPr>
        <p:grpSpPr bwMode="auto">
          <a:xfrm>
            <a:off x="5197475" y="5548313"/>
            <a:ext cx="277813" cy="238125"/>
            <a:chOff x="3192" y="2215"/>
            <a:chExt cx="920" cy="943"/>
          </a:xfrm>
        </p:grpSpPr>
        <p:sp>
          <p:nvSpPr>
            <p:cNvPr id="124936"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7"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8"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9"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0"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1"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2"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3"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4"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45" name="Freeform 17"/>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7"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48" name="Group 20"/>
          <p:cNvGrpSpPr>
            <a:grpSpLocks/>
          </p:cNvGrpSpPr>
          <p:nvPr/>
        </p:nvGrpSpPr>
        <p:grpSpPr bwMode="auto">
          <a:xfrm>
            <a:off x="2543175" y="2952750"/>
            <a:ext cx="4041775" cy="2043113"/>
            <a:chOff x="1602" y="1860"/>
            <a:chExt cx="2546" cy="1287"/>
          </a:xfrm>
        </p:grpSpPr>
        <p:sp>
          <p:nvSpPr>
            <p:cNvPr id="124949"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0"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1"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2"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3"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4"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5"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6"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7"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8"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9"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0"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1"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2"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3"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9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49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2493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249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p:bldP spid="124933" grpId="0"/>
      <p:bldP spid="124945" grpId="0" animBg="1"/>
      <p:bldP spid="124946" grpId="0" animBg="1"/>
      <p:bldP spid="12494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600">
                <a:solidFill>
                  <a:srgbClr val="000000"/>
                </a:solidFill>
              </a:rPr>
              <a:t>1934</a:t>
            </a:r>
          </a:p>
        </p:txBody>
      </p:sp>
    </p:spTree>
    <p:extLst>
      <p:ext uri="{BB962C8B-B14F-4D97-AF65-F5344CB8AC3E}">
        <p14:creationId xmlns:p14="http://schemas.microsoft.com/office/powerpoint/2010/main" val="51951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2015?</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09198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Structure of Membrane Proteins (CSMP)</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Membrane Protein Expression Center II (MPEC)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HIV Accessory and Regulatory Complexes (HARC)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r>
              <a:rPr lang="en-US" altLang="en-US" sz="1800" b="1" dirty="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buFontTx/>
              <a:buNone/>
            </a:pPr>
            <a:r>
              <a:rPr lang="en-US" altLang="en-US" sz="1800" b="1" dirty="0">
                <a:solidFill>
                  <a:srgbClr val="663300"/>
                </a:solidFill>
                <a:latin typeface="Arial" panose="020B0604020202020204" pitchFamily="34" charset="0"/>
                <a:cs typeface="Arial" panose="020B0604020202020204" pitchFamily="34" charset="0"/>
              </a:rPr>
              <a:t>M D Anderson </a:t>
            </a:r>
            <a:r>
              <a:rPr lang="en-US" altLang="en-US" sz="1800" b="1" dirty="0" smtClean="0">
                <a:solidFill>
                  <a:srgbClr val="663300"/>
                </a:solidFill>
                <a:latin typeface="Arial" panose="020B0604020202020204" pitchFamily="34" charset="0"/>
                <a:cs typeface="Arial" panose="020B0604020202020204" pitchFamily="34" charset="0"/>
              </a:rPr>
              <a:t>CRC</a:t>
            </a:r>
          </a:p>
          <a:p>
            <a:pPr algn="ctr" eaLnBrk="1" hangingPunct="1">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5"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cs typeface="Arial" panose="020B0604020202020204" pitchFamily="34" charset="0"/>
              </a:rPr>
              <a:t>Robert Stroud      James Fraser     John Spence </a:t>
            </a:r>
          </a:p>
          <a:p>
            <a:pPr algn="ctr" fontAlgn="auto">
              <a:spcBef>
                <a:spcPts val="0"/>
              </a:spcBef>
              <a:spcAft>
                <a:spcPts val="0"/>
              </a:spcAft>
            </a:pPr>
            <a:r>
              <a:rPr lang="en-US" dirty="0" smtClean="0">
                <a:solidFill>
                  <a:prstClr val="black"/>
                </a:solidFill>
                <a:cs typeface="Arial" panose="020B0604020202020204" pitchFamily="34" charset="0"/>
              </a:rPr>
              <a:t>Chris Nielsen  </a:t>
            </a:r>
            <a:r>
              <a:rPr lang="en-US" dirty="0">
                <a:solidFill>
                  <a:prstClr val="black"/>
                </a:solidFill>
                <a:cs typeface="Arial" panose="020B0604020202020204" pitchFamily="34" charset="0"/>
              </a:rPr>
              <a:t>Clemens </a:t>
            </a:r>
            <a:r>
              <a:rPr lang="en-US" dirty="0" smtClean="0">
                <a:solidFill>
                  <a:prstClr val="black"/>
                </a:solidFill>
                <a:cs typeface="Arial" panose="020B0604020202020204" pitchFamily="34" charset="0"/>
              </a:rPr>
              <a:t>Schulze-</a:t>
            </a:r>
            <a:r>
              <a:rPr lang="en-US" dirty="0" err="1" smtClean="0">
                <a:solidFill>
                  <a:prstClr val="black"/>
                </a:solidFill>
                <a:cs typeface="Arial" panose="020B0604020202020204" pitchFamily="34" charset="0"/>
              </a:rPr>
              <a:t>Briese</a:t>
            </a:r>
            <a:r>
              <a:rPr lang="en-US" dirty="0" smtClean="0">
                <a:solidFill>
                  <a:prstClr val="black"/>
                </a:solidFill>
                <a:cs typeface="Arial" panose="020B0604020202020204" pitchFamily="34" charset="0"/>
              </a:rPr>
              <a:t>              </a:t>
            </a:r>
            <a:r>
              <a:rPr lang="en-US" dirty="0" err="1" smtClean="0">
                <a:solidFill>
                  <a:prstClr val="black"/>
                </a:solidFill>
                <a:cs typeface="Arial" panose="020B0604020202020204" pitchFamily="34" charset="0"/>
              </a:rPr>
              <a:t>Aina</a:t>
            </a:r>
            <a:r>
              <a:rPr lang="en-US" dirty="0" smtClean="0">
                <a:solidFill>
                  <a:prstClr val="black"/>
                </a:solidFill>
                <a:cs typeface="Arial" panose="020B0604020202020204" pitchFamily="34" charset="0"/>
              </a:rPr>
              <a:t> Cohen   Ana Gonzalez </a:t>
            </a:r>
          </a:p>
        </p:txBody>
      </p:sp>
    </p:spTree>
    <p:extLst>
      <p:ext uri="{BB962C8B-B14F-4D97-AF65-F5344CB8AC3E}">
        <p14:creationId xmlns:p14="http://schemas.microsoft.com/office/powerpoint/2010/main" val="390244695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Object 2"/>
          <p:cNvGraphicFramePr>
            <a:graphicFrameLocks noGrp="1" noChangeAspect="1"/>
          </p:cNvGraphicFramePr>
          <p:nvPr>
            <p:ph type="chart" idx="1"/>
            <p:extLst>
              <p:ext uri="{D42A27DB-BD31-4B8C-83A1-F6EECF244321}">
                <p14:modId xmlns:p14="http://schemas.microsoft.com/office/powerpoint/2010/main" val="3622917850"/>
              </p:ext>
            </p:extLst>
          </p:nvPr>
        </p:nvGraphicFramePr>
        <p:xfrm>
          <a:off x="874713" y="1360488"/>
          <a:ext cx="7405687" cy="5199062"/>
        </p:xfrm>
        <a:graphic>
          <a:graphicData uri="http://schemas.openxmlformats.org/presentationml/2006/ole">
            <mc:AlternateContent xmlns:mc="http://schemas.openxmlformats.org/markup-compatibility/2006">
              <mc:Choice xmlns:v="urn:schemas-microsoft-com:vml" Requires="v">
                <p:oleObj spid="_x0000_s755735" name="Chart" r:id="rId3" imgW="7448478" imgH="5229153" progId="MSGraph.Chart.8">
                  <p:embed followColorScheme="full"/>
                </p:oleObj>
              </mc:Choice>
              <mc:Fallback>
                <p:oleObj name="Chart" r:id="rId3" imgW="7448478" imgH="5229153" progId="MSGraph.Chart.8">
                  <p:embed followColorScheme="full"/>
                  <p:pic>
                    <p:nvPicPr>
                      <p:cNvPr id="0" name=""/>
                      <p:cNvPicPr>
                        <a:picLocks noGrp="1" noChangeAspect="1" noChangeArrowheads="1"/>
                      </p:cNvPicPr>
                      <p:nvPr/>
                    </p:nvPicPr>
                    <p:blipFill>
                      <a:blip r:embed="rId4"/>
                      <a:srcRect/>
                      <a:stretch>
                        <a:fillRect/>
                      </a:stretch>
                    </p:blipFill>
                    <p:spPr bwMode="auto">
                      <a:xfrm>
                        <a:off x="874713" y="1360488"/>
                        <a:ext cx="74056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317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3172"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317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2265761938"/>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Dear James</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latin typeface="Calibri"/>
              </a:rPr>
              <a:t>diffractometer</a:t>
            </a:r>
            <a:r>
              <a:rPr lang="en-US" sz="1400" dirty="0">
                <a:solidFill>
                  <a:prstClr val="black"/>
                </a:solidFill>
                <a:latin typeface="Calibri"/>
              </a:rPr>
              <a:t> because crystals were mounted to rotate about the diagonal axis). As I recall both Type I and Type II could be found in the same </a:t>
            </a:r>
            <a:r>
              <a:rPr lang="en-US" sz="1400" dirty="0" err="1">
                <a:solidFill>
                  <a:prstClr val="black"/>
                </a:solidFill>
                <a:latin typeface="Calibri"/>
              </a:rPr>
              <a:t>crystallisation</a:t>
            </a:r>
            <a:r>
              <a:rPr lang="en-US" sz="1400" dirty="0">
                <a:solidFill>
                  <a:prstClr val="black"/>
                </a:solidFill>
                <a:latin typeface="Calibri"/>
              </a:rPr>
              <a:t> batch . Although sometimes the external morphology allowed recognition this was not infallible.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structure was based on Type II crystals. Later a graduate student Helen </a:t>
            </a:r>
            <a:r>
              <a:rPr lang="en-US" sz="1400" dirty="0" err="1">
                <a:solidFill>
                  <a:prstClr val="black"/>
                </a:solidFill>
                <a:latin typeface="Calibri"/>
              </a:rPr>
              <a:t>Handoll</a:t>
            </a:r>
            <a:r>
              <a:rPr lang="en-US" sz="1400" dirty="0">
                <a:solidFill>
                  <a:prstClr val="black"/>
                </a:solidFill>
                <a:latin typeface="Calibri"/>
              </a:rPr>
              <a:t> examined Type I. The work, which was in the early days and before refinement </a:t>
            </a:r>
            <a:r>
              <a:rPr lang="en-US" sz="1400" dirty="0" err="1">
                <a:solidFill>
                  <a:prstClr val="black"/>
                </a:solidFill>
                <a:latin typeface="Calibri"/>
              </a:rPr>
              <a:t>programmes</a:t>
            </a:r>
            <a:r>
              <a:rPr lang="en-US" sz="1400" dirty="0">
                <a:solidFill>
                  <a:prstClr val="black"/>
                </a:solidFill>
                <a:latin typeface="Calibri"/>
              </a:rPr>
              <a:t>, seemed to suggest that the differences lay in the arrangement of water or chloride molecules (Lysozyme was </a:t>
            </a:r>
            <a:r>
              <a:rPr lang="en-US" sz="1400" dirty="0" err="1">
                <a:solidFill>
                  <a:prstClr val="black"/>
                </a:solidFill>
                <a:latin typeface="Calibri"/>
              </a:rPr>
              <a:t>crystallised</a:t>
            </a:r>
            <a:r>
              <a:rPr lang="en-US" sz="1400" dirty="0">
                <a:solidFill>
                  <a:prstClr val="black"/>
                </a:solidFill>
                <a:latin typeface="Calibri"/>
              </a:rPr>
              <a:t> from </a:t>
            </a:r>
            <a:r>
              <a:rPr lang="en-US" sz="1400" dirty="0" err="1">
                <a:solidFill>
                  <a:prstClr val="black"/>
                </a:solidFill>
                <a:latin typeface="Calibri"/>
              </a:rPr>
              <a:t>NaCl</a:t>
            </a:r>
            <a:r>
              <a:rPr lang="en-US" sz="1400" dirty="0">
                <a:solidFill>
                  <a:prstClr val="black"/>
                </a:solidFill>
                <a:latin typeface="Calibri"/>
              </a:rPr>
              <a:t>). But the work was never written up. Keith Wilson at one stage was following this up as lysozyme was being used to test data collection strategies but I do not know the outcome.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An account of this is given in International Table Volume F (</a:t>
            </a:r>
            <a:r>
              <a:rPr lang="en-US" sz="1400" dirty="0" err="1">
                <a:solidFill>
                  <a:prstClr val="black"/>
                </a:solidFill>
                <a:latin typeface="Calibri"/>
              </a:rPr>
              <a:t>Rossmann</a:t>
            </a:r>
            <a:r>
              <a:rPr lang="en-US" sz="1400" dirty="0">
                <a:solidFill>
                  <a:prstClr val="black"/>
                </a:solidFill>
                <a:latin typeface="Calibri"/>
              </a:rPr>
              <a:t> and Arnold edited 2001) p760.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Tony North was much involved in sorting this out and if you wanted more info he would be the person to contact. I hope this is helpful. Do let me know if you need more.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Best wishes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384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6346872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69047"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Tree>
    <p:extLst>
      <p:ext uri="{BB962C8B-B14F-4D97-AF65-F5344CB8AC3E}">
        <p14:creationId xmlns:p14="http://schemas.microsoft.com/office/powerpoint/2010/main" val="1994192143"/>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6971276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7007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66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9297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661" y="-304800"/>
            <a:ext cx="8709660" cy="7543800"/>
          </a:xfrm>
        </p:spPr>
      </p:pic>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6" name="TextBox 5"/>
          <p:cNvSpPr txBox="1"/>
          <p:nvPr/>
        </p:nvSpPr>
        <p:spPr>
          <a:xfrm>
            <a:off x="304800" y="6019799"/>
            <a:ext cx="3332772" cy="584775"/>
          </a:xfrm>
          <a:prstGeom prst="rect">
            <a:avLst/>
          </a:prstGeom>
          <a:noFill/>
        </p:spPr>
        <p:txBody>
          <a:bodyPr wrap="none" rtlCol="0">
            <a:spAutoFit/>
          </a:bodyPr>
          <a:lstStyle/>
          <a:p>
            <a:pPr fontAlgn="auto">
              <a:spcBef>
                <a:spcPts val="0"/>
              </a:spcBef>
              <a:spcAft>
                <a:spcPts val="0"/>
              </a:spcAft>
            </a:pPr>
            <a:r>
              <a:rPr lang="en-US" sz="3200" dirty="0">
                <a:solidFill>
                  <a:prstClr val="black"/>
                </a:solidFill>
                <a:latin typeface="Calibri"/>
              </a:rPr>
              <a:t>RH 84.2% </a:t>
            </a:r>
            <a:r>
              <a:rPr lang="en-US" sz="3200" dirty="0" err="1">
                <a:solidFill>
                  <a:prstClr val="black"/>
                </a:solidFill>
                <a:latin typeface="Calibri"/>
              </a:rPr>
              <a:t>vs</a:t>
            </a:r>
            <a:r>
              <a:rPr lang="en-US" sz="3200" dirty="0">
                <a:solidFill>
                  <a:prstClr val="black"/>
                </a:solidFill>
                <a:latin typeface="Calibri"/>
              </a:rPr>
              <a:t> 71.9%</a:t>
            </a:r>
          </a:p>
        </p:txBody>
      </p:sp>
      <p:sp>
        <p:nvSpPr>
          <p:cNvPr id="8" name="Rectangle 7"/>
          <p:cNvSpPr/>
          <p:nvPr/>
        </p:nvSpPr>
        <p:spPr>
          <a:xfrm>
            <a:off x="6781800" y="6050575"/>
            <a:ext cx="2135521" cy="584775"/>
          </a:xfrm>
          <a:prstGeom prst="rect">
            <a:avLst/>
          </a:prstGeom>
        </p:spPr>
        <p:txBody>
          <a:bodyPr wrap="none">
            <a:spAutoFit/>
          </a:bodyPr>
          <a:lstStyle/>
          <a:p>
            <a:pPr fontAlgn="auto">
              <a:spcBef>
                <a:spcPts val="0"/>
              </a:spcBef>
              <a:spcAft>
                <a:spcPts val="0"/>
              </a:spcAft>
            </a:pPr>
            <a:r>
              <a:rPr lang="en-US" sz="3200" dirty="0" err="1">
                <a:solidFill>
                  <a:prstClr val="black"/>
                </a:solidFill>
                <a:latin typeface="Calibri"/>
              </a:rPr>
              <a:t>R</a:t>
            </a:r>
            <a:r>
              <a:rPr lang="en-US" sz="3200" baseline="-25000" dirty="0" err="1">
                <a:solidFill>
                  <a:prstClr val="black"/>
                </a:solidFill>
                <a:latin typeface="Calibri"/>
              </a:rPr>
              <a:t>iso</a:t>
            </a:r>
            <a:r>
              <a:rPr lang="en-US" sz="3200" dirty="0">
                <a:solidFill>
                  <a:prstClr val="black"/>
                </a:solidFill>
                <a:latin typeface="Calibri"/>
              </a:rPr>
              <a:t> = 44.5%</a:t>
            </a:r>
          </a:p>
        </p:txBody>
      </p:sp>
      <p:sp>
        <p:nvSpPr>
          <p:cNvPr id="10" name="Rectangle 9"/>
          <p:cNvSpPr/>
          <p:nvPr/>
        </p:nvSpPr>
        <p:spPr>
          <a:xfrm>
            <a:off x="3672208" y="6050576"/>
            <a:ext cx="2651688" cy="584775"/>
          </a:xfrm>
          <a:prstGeom prst="rect">
            <a:avLst/>
          </a:prstGeom>
        </p:spPr>
        <p:txBody>
          <a:bodyPr wrap="none">
            <a:spAutoFit/>
          </a:bodyPr>
          <a:lstStyle/>
          <a:p>
            <a:pPr fontAlgn="auto">
              <a:spcBef>
                <a:spcPts val="0"/>
              </a:spcBef>
              <a:spcAft>
                <a:spcPts val="0"/>
              </a:spcAft>
            </a:pPr>
            <a:r>
              <a:rPr lang="en-US" sz="3200" dirty="0">
                <a:solidFill>
                  <a:prstClr val="black"/>
                </a:solidFill>
                <a:latin typeface="Calibri"/>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Box 2"/>
          <p:cNvSpPr txBox="1"/>
          <p:nvPr/>
        </p:nvSpPr>
        <p:spPr>
          <a:xfrm>
            <a:off x="7474857" y="1172028"/>
            <a:ext cx="736099" cy="646331"/>
          </a:xfrm>
          <a:prstGeom prst="rect">
            <a:avLst/>
          </a:prstGeom>
          <a:noFill/>
        </p:spPr>
        <p:txBody>
          <a:bodyPr wrap="none" rtlCol="0">
            <a:spAutoFit/>
          </a:bodyPr>
          <a:lstStyle/>
          <a:p>
            <a:r>
              <a:rPr lang="en-US" dirty="0">
                <a:solidFill>
                  <a:prstClr val="black"/>
                </a:solidFill>
              </a:rPr>
              <a:t>3aw6</a:t>
            </a:r>
          </a:p>
          <a:p>
            <a:r>
              <a:rPr lang="en-US" dirty="0">
                <a:solidFill>
                  <a:prstClr val="black"/>
                </a:solidFill>
              </a:rPr>
              <a:t>3aw7</a:t>
            </a:r>
          </a:p>
        </p:txBody>
      </p:sp>
    </p:spTree>
    <p:extLst>
      <p:ext uri="{BB962C8B-B14F-4D97-AF65-F5344CB8AC3E}">
        <p14:creationId xmlns:p14="http://schemas.microsoft.com/office/powerpoint/2010/main" val="416289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 name="Title 1"/>
          <p:cNvSpPr>
            <a:spLocks noGrp="1"/>
          </p:cNvSpPr>
          <p:nvPr>
            <p:ph type="title"/>
          </p:nvPr>
        </p:nvSpPr>
        <p:spPr/>
        <p:txBody>
          <a:bodyPr/>
          <a:lstStyle/>
          <a:p>
            <a:r>
              <a:rPr lang="en-US" b="1" dirty="0" smtClean="0">
                <a:latin typeface="+mn-lt"/>
              </a:rPr>
              <a:t>“same drop” ?</a:t>
            </a:r>
            <a:endParaRPr lang="en-US" b="1" dirty="0">
              <a:latin typeface="+mn-lt"/>
            </a:endParaRPr>
          </a:p>
        </p:txBody>
      </p:sp>
    </p:spTree>
    <p:extLst>
      <p:ext uri="{BB962C8B-B14F-4D97-AF65-F5344CB8AC3E}">
        <p14:creationId xmlns:p14="http://schemas.microsoft.com/office/powerpoint/2010/main" val="698776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97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7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65" grpId="0" animBg="1"/>
      <p:bldP spid="159766"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378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114493884"/>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4262345007"/>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190138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Object 2"/>
          <p:cNvGraphicFramePr>
            <a:graphicFrameLocks noGrp="1" noChangeAspect="1"/>
          </p:cNvGraphicFramePr>
          <p:nvPr>
            <p:ph type="chart" idx="1"/>
            <p:extLst>
              <p:ext uri="{D42A27DB-BD31-4B8C-83A1-F6EECF244321}">
                <p14:modId xmlns:p14="http://schemas.microsoft.com/office/powerpoint/2010/main" val="237797491"/>
              </p:ext>
            </p:extLst>
          </p:nvPr>
        </p:nvGraphicFramePr>
        <p:xfrm>
          <a:off x="874713" y="1360488"/>
          <a:ext cx="7405687" cy="5199062"/>
        </p:xfrm>
        <a:graphic>
          <a:graphicData uri="http://schemas.openxmlformats.org/presentationml/2006/ole">
            <mc:AlternateContent xmlns:mc="http://schemas.openxmlformats.org/markup-compatibility/2006">
              <mc:Choice xmlns:v="urn:schemas-microsoft-com:vml" Requires="v">
                <p:oleObj spid="_x0000_s756759" name="Chart" r:id="rId3" imgW="7448478" imgH="5229153" progId="MSGraph.Chart.8">
                  <p:embed followColorScheme="full"/>
                </p:oleObj>
              </mc:Choice>
              <mc:Fallback>
                <p:oleObj name="Chart" r:id="rId3" imgW="7448478" imgH="5229153" progId="MSGraph.Chart.8">
                  <p:embed followColorScheme="full"/>
                  <p:pic>
                    <p:nvPicPr>
                      <p:cNvPr id="0" name=""/>
                      <p:cNvPicPr>
                        <a:picLocks noGrp="1" noChangeAspect="1" noChangeArrowheads="1"/>
                      </p:cNvPicPr>
                      <p:nvPr/>
                    </p:nvPicPr>
                    <p:blipFill>
                      <a:blip r:embed="rId4"/>
                      <a:srcRect/>
                      <a:stretch>
                        <a:fillRect/>
                      </a:stretch>
                    </p:blipFill>
                    <p:spPr bwMode="auto">
                      <a:xfrm>
                        <a:off x="874713" y="1360488"/>
                        <a:ext cx="74056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317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3172"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317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2265761938"/>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919446502"/>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Xtal5_t1 graph</a:t>
            </a:r>
            <a:endParaRPr lang="en-US" dirty="0"/>
          </a:p>
        </p:txBody>
      </p:sp>
      <p:sp>
        <p:nvSpPr>
          <p:cNvPr id="3" name="Subtitle 2"/>
          <p:cNvSpPr>
            <a:spLocks noGrp="1"/>
          </p:cNvSpPr>
          <p:nvPr>
            <p:ph type="subTitle" idx="1"/>
          </p:nvPr>
        </p:nvSpPr>
        <p:spPr/>
        <p:txBody>
          <a:bodyPr/>
          <a:lstStyle/>
          <a:p>
            <a:endParaRPr lang="en-US" dirty="0"/>
          </a:p>
        </p:txBody>
      </p:sp>
      <p:pic>
        <p:nvPicPr>
          <p:cNvPr id="10" name="grap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90500"/>
            <a:ext cx="6705600" cy="6477000"/>
          </a:xfrm>
          <a:prstGeom prst="rect">
            <a:avLst/>
          </a:prstGeom>
        </p:spPr>
      </p:pic>
      <p:sp>
        <p:nvSpPr>
          <p:cNvPr id="5" name="TextBox 4"/>
          <p:cNvSpPr txBox="1"/>
          <p:nvPr/>
        </p:nvSpPr>
        <p:spPr>
          <a:xfrm rot="16200000">
            <a:off x="47563" y="928914"/>
            <a:ext cx="1569660" cy="369332"/>
          </a:xfrm>
          <a:prstGeom prst="rect">
            <a:avLst/>
          </a:prstGeom>
          <a:noFill/>
        </p:spPr>
        <p:txBody>
          <a:bodyPr wrap="none" rtlCol="0">
            <a:spAutoFit/>
          </a:bodyPr>
          <a:lstStyle/>
          <a:p>
            <a:r>
              <a:rPr lang="en-US" dirty="0" smtClean="0"/>
              <a:t>Spot intensity</a:t>
            </a:r>
            <a:endParaRPr lang="en-US" dirty="0"/>
          </a:p>
        </p:txBody>
      </p:sp>
    </p:spTree>
    <p:extLst>
      <p:ext uri="{BB962C8B-B14F-4D97-AF65-F5344CB8AC3E}">
        <p14:creationId xmlns:p14="http://schemas.microsoft.com/office/powerpoint/2010/main" val="105831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0500"/>
            <a:ext cx="6705600" cy="6477000"/>
          </a:xfrm>
          <a:prstGeom prst="rect">
            <a:avLst/>
          </a:prstGeom>
        </p:spPr>
      </p:pic>
      <p:sp>
        <p:nvSpPr>
          <p:cNvPr id="7" name="TextBox 6"/>
          <p:cNvSpPr txBox="1"/>
          <p:nvPr/>
        </p:nvSpPr>
        <p:spPr>
          <a:xfrm rot="16200000">
            <a:off x="47563" y="928914"/>
            <a:ext cx="1569660" cy="369332"/>
          </a:xfrm>
          <a:prstGeom prst="rect">
            <a:avLst/>
          </a:prstGeom>
          <a:noFill/>
        </p:spPr>
        <p:txBody>
          <a:bodyPr wrap="none" rtlCol="0">
            <a:spAutoFit/>
          </a:bodyPr>
          <a:lstStyle/>
          <a:p>
            <a:r>
              <a:rPr lang="en-US" dirty="0" smtClean="0"/>
              <a:t>Spot intensity</a:t>
            </a:r>
            <a:endParaRPr lang="en-US" dirty="0"/>
          </a:p>
        </p:txBody>
      </p:sp>
    </p:spTree>
    <p:extLst>
      <p:ext uri="{BB962C8B-B14F-4D97-AF65-F5344CB8AC3E}">
        <p14:creationId xmlns:p14="http://schemas.microsoft.com/office/powerpoint/2010/main" val="320228519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H</a:t>
            </a:r>
            <a:r>
              <a:rPr lang="en-US" baseline="-25000" dirty="0" smtClean="0"/>
              <a:t>2</a:t>
            </a:r>
            <a:r>
              <a:rPr lang="en-US" dirty="0" smtClean="0"/>
              <a:t> are we making?</a:t>
            </a:r>
            <a:endParaRPr lang="en-US" dirty="0"/>
          </a:p>
        </p:txBody>
      </p:sp>
      <p:sp>
        <p:nvSpPr>
          <p:cNvPr id="3" name="Content Placeholder 2"/>
          <p:cNvSpPr>
            <a:spLocks noGrp="1"/>
          </p:cNvSpPr>
          <p:nvPr>
            <p:ph idx="1"/>
          </p:nvPr>
        </p:nvSpPr>
        <p:spPr/>
        <p:txBody>
          <a:bodyPr>
            <a:normAutofit lnSpcReduction="10000"/>
          </a:bodyPr>
          <a:lstStyle/>
          <a:p>
            <a:r>
              <a:rPr lang="en-US" sz="2800" dirty="0" err="1" smtClean="0">
                <a:latin typeface="Arial" panose="020B0604020202020204" pitchFamily="34" charset="0"/>
                <a:cs typeface="Arial" panose="020B0604020202020204" pitchFamily="34" charset="0"/>
              </a:rPr>
              <a:t>Meents</a:t>
            </a:r>
            <a:r>
              <a:rPr lang="en-US" sz="2800" dirty="0" smtClean="0">
                <a:latin typeface="Arial" panose="020B0604020202020204" pitchFamily="34" charset="0"/>
                <a:cs typeface="Arial" panose="020B0604020202020204" pitchFamily="34" charset="0"/>
              </a:rPr>
              <a:t> et al. (2010) claimed:</a:t>
            </a:r>
          </a:p>
          <a:p>
            <a:pPr marL="0" indent="0">
              <a:buNone/>
            </a:pPr>
            <a:r>
              <a:rPr lang="en-US" sz="2800" dirty="0" smtClean="0">
                <a:latin typeface="Arial" panose="020B0604020202020204" pitchFamily="34" charset="0"/>
                <a:cs typeface="Arial" panose="020B0604020202020204" pitchFamily="34" charset="0"/>
              </a:rPr>
              <a:t>    </a:t>
            </a:r>
            <a:r>
              <a:rPr lang="en-US" sz="2000" dirty="0" smtClean="0">
                <a:latin typeface="Courier New" panose="02070309020205020404" pitchFamily="49"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400 molecules of H2 for </a:t>
            </a:r>
            <a:r>
              <a:rPr lang="en-US" sz="2000" dirty="0" smtClean="0">
                <a:latin typeface="Courier New" panose="02070309020205020404" pitchFamily="49" charset="0"/>
                <a:cs typeface="Courier New" panose="02070309020205020404" pitchFamily="49" charset="0"/>
              </a:rPr>
              <a:t>every </a:t>
            </a:r>
            <a:r>
              <a:rPr lang="en-US" sz="2000" dirty="0">
                <a:latin typeface="Courier New" panose="02070309020205020404" pitchFamily="49" charset="0"/>
                <a:cs typeface="Courier New" panose="02070309020205020404" pitchFamily="49" charset="0"/>
              </a:rPr>
              <a:t>12.5 </a:t>
            </a:r>
            <a:r>
              <a:rPr lang="en-US" sz="2000" dirty="0" err="1">
                <a:latin typeface="Courier New" panose="02070309020205020404" pitchFamily="49" charset="0"/>
                <a:cs typeface="Courier New" panose="02070309020205020404" pitchFamily="49" charset="0"/>
              </a:rPr>
              <a:t>keV</a:t>
            </a: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photon“ </a:t>
            </a:r>
          </a:p>
          <a:p>
            <a:pPr marL="0" indent="0">
              <a:buNone/>
            </a:pP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  </a:t>
            </a:r>
            <a:r>
              <a:rPr lang="en-US" sz="2800" dirty="0" smtClean="0">
                <a:latin typeface="Arial" panose="020B0604020202020204" pitchFamily="34" charset="0"/>
                <a:cs typeface="Arial" panose="020B0604020202020204" pitchFamily="34" charset="0"/>
              </a:rPr>
              <a:t>= 3.3x10</a:t>
            </a:r>
            <a:r>
              <a:rPr lang="en-US" sz="2800" baseline="30000" dirty="0" smtClean="0">
                <a:latin typeface="Arial" panose="020B0604020202020204" pitchFamily="34" charset="0"/>
                <a:cs typeface="Arial" panose="020B0604020202020204" pitchFamily="34" charset="0"/>
              </a:rPr>
              <a:t>-7</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/J</a:t>
            </a:r>
          </a:p>
          <a:p>
            <a:r>
              <a:rPr lang="en-US" sz="2800" dirty="0" smtClean="0">
                <a:latin typeface="Arial" panose="020B0604020202020204" pitchFamily="34" charset="0"/>
                <a:cs typeface="Arial" panose="020B0604020202020204" pitchFamily="34" charset="0"/>
              </a:rPr>
              <a:t>200 </a:t>
            </a:r>
            <a:r>
              <a:rPr lang="en-US" sz="2800" dirty="0" err="1" smtClean="0">
                <a:latin typeface="Arial" panose="020B0604020202020204" pitchFamily="34" charset="0"/>
                <a:cs typeface="Arial" panose="020B0604020202020204" pitchFamily="34" charset="0"/>
              </a:rPr>
              <a:t>kGy</a:t>
            </a:r>
            <a:r>
              <a:rPr lang="en-US" sz="2800" dirty="0" smtClean="0">
                <a:latin typeface="Arial" panose="020B0604020202020204" pitchFamily="34" charset="0"/>
                <a:cs typeface="Arial" panose="020B0604020202020204" pitchFamily="34" charset="0"/>
              </a:rPr>
              <a:t> to </a:t>
            </a:r>
            <a:r>
              <a:rPr lang="en-US" sz="2800" dirty="0">
                <a:latin typeface="Arial" panose="020B0604020202020204" pitchFamily="34" charset="0"/>
                <a:cs typeface="Arial" panose="020B0604020202020204" pitchFamily="34" charset="0"/>
              </a:rPr>
              <a:t>100 um</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0.24 J</a:t>
            </a:r>
          </a:p>
          <a:p>
            <a:pPr marL="0" indent="0">
              <a:buNone/>
            </a:pPr>
            <a:r>
              <a:rPr lang="en-US" sz="2800" dirty="0" smtClean="0">
                <a:latin typeface="Arial" panose="020B0604020202020204" pitchFamily="34" charset="0"/>
                <a:cs typeface="Arial" panose="020B0604020202020204" pitchFamily="34" charset="0"/>
              </a:rPr>
              <a:t>    = 1.2x10</a:t>
            </a:r>
            <a:r>
              <a:rPr lang="en-US" sz="2800" baseline="30000" dirty="0" smtClean="0">
                <a:latin typeface="Arial" panose="020B0604020202020204" pitchFamily="34" charset="0"/>
                <a:cs typeface="Arial" panose="020B0604020202020204" pitchFamily="34" charset="0"/>
              </a:rPr>
              <a:t>-8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 H</a:t>
            </a:r>
            <a:r>
              <a:rPr lang="en-US" sz="2800" baseline="-25000" dirty="0" smtClean="0">
                <a:latin typeface="Arial" panose="020B0604020202020204" pitchFamily="34" charset="0"/>
                <a:cs typeface="Arial" panose="020B0604020202020204" pitchFamily="34" charset="0"/>
              </a:rPr>
              <a:t>2</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100 um</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 of water = 6.7x10</a:t>
            </a:r>
            <a:r>
              <a:rPr lang="en-US" sz="2800" baseline="30000" dirty="0" smtClean="0">
                <a:latin typeface="Arial" panose="020B0604020202020204" pitchFamily="34" charset="0"/>
                <a:cs typeface="Arial" panose="020B0604020202020204" pitchFamily="34" charset="0"/>
              </a:rPr>
              <a:t>-8</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18% </a:t>
            </a:r>
            <a:r>
              <a:rPr lang="en-US" sz="2800" dirty="0" smtClean="0">
                <a:latin typeface="Arial" panose="020B0604020202020204" pitchFamily="34" charset="0"/>
                <a:cs typeface="Arial" panose="020B0604020202020204" pitchFamily="34" charset="0"/>
              </a:rPr>
              <a:t>of water has reacted!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0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b="1" dirty="0" smtClean="0"/>
              <a:t>OK! OK!</a:t>
            </a:r>
            <a:br>
              <a:rPr lang="en-US" b="1" dirty="0" smtClean="0"/>
            </a:br>
            <a:r>
              <a:rPr lang="en-US" b="1" dirty="0" smtClean="0"/>
              <a:t>Now I am afraid!</a:t>
            </a:r>
            <a:endParaRPr lang="en-US" b="1" dirty="0"/>
          </a:p>
        </p:txBody>
      </p:sp>
      <p:sp>
        <p:nvSpPr>
          <p:cNvPr id="3" name="Content Placeholder 2"/>
          <p:cNvSpPr>
            <a:spLocks noGrp="1"/>
          </p:cNvSpPr>
          <p:nvPr>
            <p:ph idx="1"/>
          </p:nvPr>
        </p:nvSpPr>
        <p:spPr>
          <a:xfrm>
            <a:off x="457200" y="3425371"/>
            <a:ext cx="8229600" cy="2700792"/>
          </a:xfrm>
        </p:spPr>
        <p:txBody>
          <a:bodyPr/>
          <a:lstStyle/>
          <a:p>
            <a:pPr marL="0" indent="0" algn="ctr">
              <a:buNone/>
            </a:pPr>
            <a:r>
              <a:rPr lang="en-US" dirty="0" smtClean="0"/>
              <a:t>What should I </a:t>
            </a:r>
            <a:r>
              <a:rPr lang="en-US" b="1" dirty="0" smtClean="0"/>
              <a:t>do</a:t>
            </a:r>
            <a:r>
              <a:rPr lang="en-US" dirty="0" smtClean="0"/>
              <a:t>?</a:t>
            </a:r>
            <a:endParaRPr lang="en-US" dirty="0"/>
          </a:p>
        </p:txBody>
      </p:sp>
    </p:spTree>
    <p:extLst>
      <p:ext uri="{BB962C8B-B14F-4D97-AF65-F5344CB8AC3E}">
        <p14:creationId xmlns:p14="http://schemas.microsoft.com/office/powerpoint/2010/main" val="41077859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DSCN01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30162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12595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6"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7" name="Rectangle 5"/>
          <p:cNvSpPr>
            <a:spLocks noGrp="1" noChangeArrowheads="1"/>
          </p:cNvSpPr>
          <p:nvPr>
            <p:ph type="title"/>
          </p:nvPr>
        </p:nvSpPr>
        <p:spPr>
          <a:xfrm>
            <a:off x="457200" y="-207963"/>
            <a:ext cx="8229600" cy="1143001"/>
          </a:xfrm>
        </p:spPr>
        <p:txBody>
          <a:bodyPr/>
          <a:lstStyle/>
          <a:p>
            <a:r>
              <a:rPr lang="en-US" altLang="en-US"/>
              <a:t>oil is your friend</a:t>
            </a:r>
          </a:p>
        </p:txBody>
      </p:sp>
      <p:pic>
        <p:nvPicPr>
          <p:cNvPr id="1259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341563"/>
            <a:ext cx="2028825"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9" name="Picture 7"/>
          <p:cNvPicPr>
            <a:picLocks noChangeAspect="1" noChangeArrowheads="1"/>
          </p:cNvPicPr>
          <p:nvPr/>
        </p:nvPicPr>
        <p:blipFill>
          <a:blip r:embed="rId4">
            <a:extLst>
              <a:ext uri="{28A0092B-C50C-407E-A947-70E740481C1C}">
                <a14:useLocalDpi xmlns:a14="http://schemas.microsoft.com/office/drawing/2010/main" val="0"/>
              </a:ext>
            </a:extLst>
          </a:blip>
          <a:srcRect t="19780" r="21605" b="18414"/>
          <a:stretch>
            <a:fillRect/>
          </a:stretch>
        </p:blipFill>
        <p:spPr bwMode="auto">
          <a:xfrm>
            <a:off x="-404813" y="4806950"/>
            <a:ext cx="3317876"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933575"/>
            <a:ext cx="3171826"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5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6979"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0" name="Freeform 4"/>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6981" name="Group 5"/>
          <p:cNvGrpSpPr>
            <a:grpSpLocks/>
          </p:cNvGrpSpPr>
          <p:nvPr/>
        </p:nvGrpSpPr>
        <p:grpSpPr bwMode="auto">
          <a:xfrm>
            <a:off x="5197475" y="5548313"/>
            <a:ext cx="277813" cy="238125"/>
            <a:chOff x="3192" y="2215"/>
            <a:chExt cx="920" cy="943"/>
          </a:xfrm>
        </p:grpSpPr>
        <p:sp>
          <p:nvSpPr>
            <p:cNvPr id="126982" name="Freeform 6"/>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5" name="Line 9"/>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6" name="Line 10"/>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7" name="Freeform 11"/>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8" name="Freeform 12"/>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Freeform 13"/>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0" name="Freeform 14"/>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991" name="Freeform 15"/>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2" name="Freeform 16"/>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3" name="Oval 17"/>
          <p:cNvSpPr>
            <a:spLocks noChangeArrowheads="1"/>
          </p:cNvSpPr>
          <p:nvPr/>
        </p:nvSpPr>
        <p:spPr bwMode="auto">
          <a:xfrm>
            <a:off x="2547938" y="2952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4" name="Oval 18"/>
          <p:cNvSpPr>
            <a:spLocks noChangeArrowheads="1"/>
          </p:cNvSpPr>
          <p:nvPr/>
        </p:nvSpPr>
        <p:spPr bwMode="auto">
          <a:xfrm>
            <a:off x="6018213" y="31305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5" name="Oval 19"/>
          <p:cNvSpPr>
            <a:spLocks noChangeArrowheads="1"/>
          </p:cNvSpPr>
          <p:nvPr/>
        </p:nvSpPr>
        <p:spPr bwMode="auto">
          <a:xfrm>
            <a:off x="4262438" y="3675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6" name="Oval 20"/>
          <p:cNvSpPr>
            <a:spLocks noChangeArrowheads="1"/>
          </p:cNvSpPr>
          <p:nvPr/>
        </p:nvSpPr>
        <p:spPr bwMode="auto">
          <a:xfrm>
            <a:off x="3005138" y="3409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7" name="Oval 21"/>
          <p:cNvSpPr>
            <a:spLocks noChangeArrowheads="1"/>
          </p:cNvSpPr>
          <p:nvPr/>
        </p:nvSpPr>
        <p:spPr bwMode="auto">
          <a:xfrm>
            <a:off x="2543175" y="49069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8" name="Oval 22"/>
          <p:cNvSpPr>
            <a:spLocks noChangeArrowheads="1"/>
          </p:cNvSpPr>
          <p:nvPr/>
        </p:nvSpPr>
        <p:spPr bwMode="auto">
          <a:xfrm>
            <a:off x="3154363" y="4564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9" name="Oval 23"/>
          <p:cNvSpPr>
            <a:spLocks noChangeArrowheads="1"/>
          </p:cNvSpPr>
          <p:nvPr/>
        </p:nvSpPr>
        <p:spPr bwMode="auto">
          <a:xfrm>
            <a:off x="5108575" y="399732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0" name="Oval 24"/>
          <p:cNvSpPr>
            <a:spLocks noChangeArrowheads="1"/>
          </p:cNvSpPr>
          <p:nvPr/>
        </p:nvSpPr>
        <p:spPr bwMode="auto">
          <a:xfrm>
            <a:off x="4464050" y="3079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1" name="Oval 25"/>
          <p:cNvSpPr>
            <a:spLocks noChangeArrowheads="1"/>
          </p:cNvSpPr>
          <p:nvPr/>
        </p:nvSpPr>
        <p:spPr bwMode="auto">
          <a:xfrm>
            <a:off x="3767138" y="4171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2" name="Oval 26"/>
          <p:cNvSpPr>
            <a:spLocks noChangeArrowheads="1"/>
          </p:cNvSpPr>
          <p:nvPr/>
        </p:nvSpPr>
        <p:spPr bwMode="auto">
          <a:xfrm>
            <a:off x="5226050" y="36576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3" name="Oval 27"/>
          <p:cNvSpPr>
            <a:spLocks noChangeArrowheads="1"/>
          </p:cNvSpPr>
          <p:nvPr/>
        </p:nvSpPr>
        <p:spPr bwMode="auto">
          <a:xfrm>
            <a:off x="5365750" y="484187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4" name="Oval 28"/>
          <p:cNvSpPr>
            <a:spLocks noChangeArrowheads="1"/>
          </p:cNvSpPr>
          <p:nvPr/>
        </p:nvSpPr>
        <p:spPr bwMode="auto">
          <a:xfrm>
            <a:off x="6249988" y="4249738"/>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5" name="Oval 29"/>
          <p:cNvSpPr>
            <a:spLocks noChangeArrowheads="1"/>
          </p:cNvSpPr>
          <p:nvPr/>
        </p:nvSpPr>
        <p:spPr bwMode="auto">
          <a:xfrm>
            <a:off x="3562350" y="30908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6" name="Oval 30"/>
          <p:cNvSpPr>
            <a:spLocks noChangeArrowheads="1"/>
          </p:cNvSpPr>
          <p:nvPr/>
        </p:nvSpPr>
        <p:spPr bwMode="auto">
          <a:xfrm>
            <a:off x="6496050" y="48768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7" name="Oval 31"/>
          <p:cNvSpPr>
            <a:spLocks noChangeArrowheads="1"/>
          </p:cNvSpPr>
          <p:nvPr/>
        </p:nvSpPr>
        <p:spPr bwMode="auto">
          <a:xfrm>
            <a:off x="4129088" y="47561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8" name="Freeform 32"/>
          <p:cNvSpPr>
            <a:spLocks/>
          </p:cNvSpPr>
          <p:nvPr/>
        </p:nvSpPr>
        <p:spPr bwMode="auto">
          <a:xfrm>
            <a:off x="3148013" y="1841500"/>
            <a:ext cx="2190750" cy="2717800"/>
          </a:xfrm>
          <a:custGeom>
            <a:avLst/>
            <a:gdLst>
              <a:gd name="T0" fmla="*/ 766 w 1380"/>
              <a:gd name="T1" fmla="*/ 17 h 1712"/>
              <a:gd name="T2" fmla="*/ 905 w 1380"/>
              <a:gd name="T3" fmla="*/ 469 h 1712"/>
              <a:gd name="T4" fmla="*/ 1029 w 1380"/>
              <a:gd name="T5" fmla="*/ 765 h 1712"/>
              <a:gd name="T6" fmla="*/ 1358 w 1380"/>
              <a:gd name="T7" fmla="*/ 1243 h 1712"/>
              <a:gd name="T8" fmla="*/ 1160 w 1380"/>
              <a:gd name="T9" fmla="*/ 1588 h 1712"/>
              <a:gd name="T10" fmla="*/ 708 w 1380"/>
              <a:gd name="T11" fmla="*/ 1712 h 1712"/>
              <a:gd name="T12" fmla="*/ 206 w 1380"/>
              <a:gd name="T13" fmla="*/ 1588 h 1712"/>
              <a:gd name="T14" fmla="*/ 25 w 1380"/>
              <a:gd name="T15" fmla="*/ 1226 h 1712"/>
              <a:gd name="T16" fmla="*/ 354 w 1380"/>
              <a:gd name="T17" fmla="*/ 774 h 1712"/>
              <a:gd name="T18" fmla="*/ 511 w 1380"/>
              <a:gd name="T19" fmla="*/ 568 h 1712"/>
              <a:gd name="T20" fmla="*/ 766 w 1380"/>
              <a:gd name="T21" fmla="*/ 17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0" h="1712">
                <a:moveTo>
                  <a:pt x="766" y="17"/>
                </a:moveTo>
                <a:cubicBezTo>
                  <a:pt x="832" y="0"/>
                  <a:pt x="861" y="344"/>
                  <a:pt x="905" y="469"/>
                </a:cubicBezTo>
                <a:cubicBezTo>
                  <a:pt x="949" y="594"/>
                  <a:pt x="954" y="636"/>
                  <a:pt x="1029" y="765"/>
                </a:cubicBezTo>
                <a:cubicBezTo>
                  <a:pt x="1104" y="894"/>
                  <a:pt x="1336" y="1106"/>
                  <a:pt x="1358" y="1243"/>
                </a:cubicBezTo>
                <a:cubicBezTo>
                  <a:pt x="1380" y="1380"/>
                  <a:pt x="1268" y="1510"/>
                  <a:pt x="1160" y="1588"/>
                </a:cubicBezTo>
                <a:cubicBezTo>
                  <a:pt x="1052" y="1666"/>
                  <a:pt x="867" y="1712"/>
                  <a:pt x="708" y="1712"/>
                </a:cubicBezTo>
                <a:cubicBezTo>
                  <a:pt x="549" y="1712"/>
                  <a:pt x="320" y="1669"/>
                  <a:pt x="206" y="1588"/>
                </a:cubicBezTo>
                <a:cubicBezTo>
                  <a:pt x="92" y="1507"/>
                  <a:pt x="0" y="1362"/>
                  <a:pt x="25" y="1226"/>
                </a:cubicBezTo>
                <a:cubicBezTo>
                  <a:pt x="50" y="1090"/>
                  <a:pt x="273" y="884"/>
                  <a:pt x="354" y="774"/>
                </a:cubicBezTo>
                <a:cubicBezTo>
                  <a:pt x="435" y="664"/>
                  <a:pt x="442" y="694"/>
                  <a:pt x="511" y="568"/>
                </a:cubicBezTo>
                <a:cubicBezTo>
                  <a:pt x="580" y="442"/>
                  <a:pt x="686" y="42"/>
                  <a:pt x="766" y="1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9" name="Text Box 33"/>
          <p:cNvSpPr txBox="1">
            <a:spLocks noChangeArrowheads="1"/>
          </p:cNvSpPr>
          <p:nvPr/>
        </p:nvSpPr>
        <p:spPr bwMode="auto">
          <a:xfrm>
            <a:off x="3957638" y="3343275"/>
            <a:ext cx="5413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t>oil</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103313" y="3706813"/>
            <a:ext cx="6664325" cy="2460625"/>
          </a:xfrm>
          <a:custGeom>
            <a:avLst/>
            <a:gdLst>
              <a:gd name="T0" fmla="*/ 457 w 4198"/>
              <a:gd name="T1" fmla="*/ 140 h 1550"/>
              <a:gd name="T2" fmla="*/ 605 w 4198"/>
              <a:gd name="T3" fmla="*/ 428 h 1550"/>
              <a:gd name="T4" fmla="*/ 836 w 4198"/>
              <a:gd name="T5" fmla="*/ 478 h 1550"/>
              <a:gd name="T6" fmla="*/ 1156 w 4198"/>
              <a:gd name="T7" fmla="*/ 486 h 1550"/>
              <a:gd name="T8" fmla="*/ 2991 w 4198"/>
              <a:gd name="T9" fmla="*/ 494 h 1550"/>
              <a:gd name="T10" fmla="*/ 3485 w 4198"/>
              <a:gd name="T11" fmla="*/ 453 h 1550"/>
              <a:gd name="T12" fmla="*/ 3699 w 4198"/>
              <a:gd name="T13" fmla="*/ 313 h 1550"/>
              <a:gd name="T14" fmla="*/ 3781 w 4198"/>
              <a:gd name="T15" fmla="*/ 264 h 1550"/>
              <a:gd name="T16" fmla="*/ 3831 w 4198"/>
              <a:gd name="T17" fmla="*/ 1342 h 1550"/>
              <a:gd name="T18" fmla="*/ 1576 w 4198"/>
              <a:gd name="T19" fmla="*/ 1514 h 1550"/>
              <a:gd name="T20" fmla="*/ 202 w 4198"/>
              <a:gd name="T21" fmla="*/ 1259 h 1550"/>
              <a:gd name="T22" fmla="*/ 366 w 4198"/>
              <a:gd name="T23" fmla="*/ 0 h 1550"/>
              <a:gd name="T24" fmla="*/ 457 w 4198"/>
              <a:gd name="T25" fmla="*/ 140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98" h="1550">
                <a:moveTo>
                  <a:pt x="457" y="140"/>
                </a:moveTo>
                <a:cubicBezTo>
                  <a:pt x="499" y="256"/>
                  <a:pt x="542" y="372"/>
                  <a:pt x="605" y="428"/>
                </a:cubicBezTo>
                <a:cubicBezTo>
                  <a:pt x="668" y="484"/>
                  <a:pt x="744" y="468"/>
                  <a:pt x="836" y="478"/>
                </a:cubicBezTo>
                <a:cubicBezTo>
                  <a:pt x="928" y="488"/>
                  <a:pt x="797" y="483"/>
                  <a:pt x="1156" y="486"/>
                </a:cubicBezTo>
                <a:cubicBezTo>
                  <a:pt x="1515" y="489"/>
                  <a:pt x="2603" y="499"/>
                  <a:pt x="2991" y="494"/>
                </a:cubicBezTo>
                <a:cubicBezTo>
                  <a:pt x="3379" y="489"/>
                  <a:pt x="3367" y="483"/>
                  <a:pt x="3485" y="453"/>
                </a:cubicBezTo>
                <a:cubicBezTo>
                  <a:pt x="3603" y="423"/>
                  <a:pt x="3650" y="345"/>
                  <a:pt x="3699" y="313"/>
                </a:cubicBezTo>
                <a:cubicBezTo>
                  <a:pt x="3748" y="281"/>
                  <a:pt x="3759" y="93"/>
                  <a:pt x="3781" y="264"/>
                </a:cubicBezTo>
                <a:cubicBezTo>
                  <a:pt x="3803" y="435"/>
                  <a:pt x="4198" y="1134"/>
                  <a:pt x="3831" y="1342"/>
                </a:cubicBezTo>
                <a:cubicBezTo>
                  <a:pt x="3464" y="1550"/>
                  <a:pt x="2181" y="1528"/>
                  <a:pt x="1576" y="1514"/>
                </a:cubicBezTo>
                <a:cubicBezTo>
                  <a:pt x="971" y="1500"/>
                  <a:pt x="404" y="1511"/>
                  <a:pt x="202" y="1259"/>
                </a:cubicBezTo>
                <a:cubicBezTo>
                  <a:pt x="0" y="1007"/>
                  <a:pt x="183" y="503"/>
                  <a:pt x="366" y="0"/>
                </a:cubicBezTo>
                <a:cubicBezTo>
                  <a:pt x="366" y="0"/>
                  <a:pt x="457" y="140"/>
                  <a:pt x="457" y="14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3" name="Rectangle 3"/>
          <p:cNvSpPr>
            <a:spLocks noGrp="1" noChangeArrowheads="1"/>
          </p:cNvSpPr>
          <p:nvPr>
            <p:ph type="title"/>
          </p:nvPr>
        </p:nvSpPr>
        <p:spPr/>
        <p:txBody>
          <a:bodyPr/>
          <a:lstStyle/>
          <a:p>
            <a:r>
              <a:rPr lang="en-US" altLang="en-US" sz="5400"/>
              <a:t>oiled drop:</a:t>
            </a:r>
            <a:br>
              <a:rPr lang="en-US" altLang="en-US" sz="5400"/>
            </a:br>
            <a:r>
              <a:rPr lang="en-US" altLang="en-US" sz="4000"/>
              <a:t>you have ~3 hours</a:t>
            </a:r>
          </a:p>
        </p:txBody>
      </p:sp>
      <p:sp>
        <p:nvSpPr>
          <p:cNvPr id="128004" name="Freeform 4"/>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5"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8006" name="Group 6"/>
          <p:cNvGrpSpPr>
            <a:grpSpLocks/>
          </p:cNvGrpSpPr>
          <p:nvPr/>
        </p:nvGrpSpPr>
        <p:grpSpPr bwMode="auto">
          <a:xfrm>
            <a:off x="5197475" y="5548313"/>
            <a:ext cx="277813" cy="238125"/>
            <a:chOff x="3192" y="2215"/>
            <a:chExt cx="920" cy="943"/>
          </a:xfrm>
        </p:grpSpPr>
        <p:sp>
          <p:nvSpPr>
            <p:cNvPr id="128007"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8"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9"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0"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1"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2"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3"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4"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5"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8016"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7"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8" name="Text Box 18"/>
          <p:cNvSpPr txBox="1">
            <a:spLocks noChangeArrowheads="1"/>
          </p:cNvSpPr>
          <p:nvPr/>
        </p:nvSpPr>
        <p:spPr bwMode="auto">
          <a:xfrm>
            <a:off x="2913063" y="4637088"/>
            <a:ext cx="5413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t>oil</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reeform 2"/>
          <p:cNvSpPr>
            <a:spLocks/>
          </p:cNvSpPr>
          <p:nvPr/>
        </p:nvSpPr>
        <p:spPr bwMode="auto">
          <a:xfrm>
            <a:off x="4884738" y="1927225"/>
            <a:ext cx="4052887" cy="3784600"/>
          </a:xfrm>
          <a:custGeom>
            <a:avLst/>
            <a:gdLst>
              <a:gd name="T0" fmla="*/ 1136 w 2553"/>
              <a:gd name="T1" fmla="*/ 664 h 2384"/>
              <a:gd name="T2" fmla="*/ 1886 w 2553"/>
              <a:gd name="T3" fmla="*/ 703 h 2384"/>
              <a:gd name="T4" fmla="*/ 2430 w 2553"/>
              <a:gd name="T5" fmla="*/ 1050 h 2384"/>
              <a:gd name="T6" fmla="*/ 2533 w 2553"/>
              <a:gd name="T7" fmla="*/ 1697 h 2384"/>
              <a:gd name="T8" fmla="*/ 2312 w 2553"/>
              <a:gd name="T9" fmla="*/ 2123 h 2384"/>
              <a:gd name="T10" fmla="*/ 1775 w 2553"/>
              <a:gd name="T11" fmla="*/ 2360 h 2384"/>
              <a:gd name="T12" fmla="*/ 1042 w 2553"/>
              <a:gd name="T13" fmla="*/ 2265 h 2384"/>
              <a:gd name="T14" fmla="*/ 679 w 2553"/>
              <a:gd name="T15" fmla="*/ 1721 h 2384"/>
              <a:gd name="T16" fmla="*/ 616 w 2553"/>
              <a:gd name="T17" fmla="*/ 1098 h 2384"/>
              <a:gd name="T18" fmla="*/ 87 w 2553"/>
              <a:gd name="T19" fmla="*/ 72 h 2384"/>
              <a:gd name="T20" fmla="*/ 1136 w 2553"/>
              <a:gd name="T21" fmla="*/ 66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3" h="2384">
                <a:moveTo>
                  <a:pt x="1136" y="664"/>
                </a:moveTo>
                <a:cubicBezTo>
                  <a:pt x="1436" y="769"/>
                  <a:pt x="1670" y="639"/>
                  <a:pt x="1886" y="703"/>
                </a:cubicBezTo>
                <a:cubicBezTo>
                  <a:pt x="2102" y="767"/>
                  <a:pt x="2322" y="884"/>
                  <a:pt x="2430" y="1050"/>
                </a:cubicBezTo>
                <a:cubicBezTo>
                  <a:pt x="2538" y="1216"/>
                  <a:pt x="2553" y="1518"/>
                  <a:pt x="2533" y="1697"/>
                </a:cubicBezTo>
                <a:cubicBezTo>
                  <a:pt x="2513" y="1876"/>
                  <a:pt x="2438" y="2013"/>
                  <a:pt x="2312" y="2123"/>
                </a:cubicBezTo>
                <a:cubicBezTo>
                  <a:pt x="2186" y="2233"/>
                  <a:pt x="1987" y="2336"/>
                  <a:pt x="1775" y="2360"/>
                </a:cubicBezTo>
                <a:cubicBezTo>
                  <a:pt x="1563" y="2384"/>
                  <a:pt x="1225" y="2371"/>
                  <a:pt x="1042" y="2265"/>
                </a:cubicBezTo>
                <a:cubicBezTo>
                  <a:pt x="859" y="2159"/>
                  <a:pt x="750" y="1915"/>
                  <a:pt x="679" y="1721"/>
                </a:cubicBezTo>
                <a:cubicBezTo>
                  <a:pt x="608" y="1527"/>
                  <a:pt x="715" y="1373"/>
                  <a:pt x="616" y="1098"/>
                </a:cubicBezTo>
                <a:cubicBezTo>
                  <a:pt x="517" y="823"/>
                  <a:pt x="0" y="144"/>
                  <a:pt x="87" y="72"/>
                </a:cubicBezTo>
                <a:cubicBezTo>
                  <a:pt x="174" y="0"/>
                  <a:pt x="828" y="514"/>
                  <a:pt x="1136" y="66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76"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grpSp>
        <p:nvGrpSpPr>
          <p:cNvPr id="131077" name="Group 5"/>
          <p:cNvGrpSpPr>
            <a:grpSpLocks/>
          </p:cNvGrpSpPr>
          <p:nvPr/>
        </p:nvGrpSpPr>
        <p:grpSpPr bwMode="auto">
          <a:xfrm>
            <a:off x="4718050" y="1866900"/>
            <a:ext cx="3359150" cy="3021013"/>
            <a:chOff x="11" y="1490"/>
            <a:chExt cx="2116" cy="1903"/>
          </a:xfrm>
        </p:grpSpPr>
        <p:sp>
          <p:nvSpPr>
            <p:cNvPr id="13107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0" name="Rectangle 8"/>
          <p:cNvSpPr>
            <a:spLocks noChangeArrowheads="1"/>
          </p:cNvSpPr>
          <p:nvPr/>
        </p:nvSpPr>
        <p:spPr bwMode="auto">
          <a:xfrm>
            <a:off x="7102475" y="4144963"/>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31081"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1082"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1" grpId="0" animBg="1"/>
      <p:bldP spid="131082"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3730625" y="2686050"/>
            <a:ext cx="4354513" cy="3919538"/>
          </a:xfrm>
          <a:custGeom>
            <a:avLst/>
            <a:gdLst>
              <a:gd name="T0" fmla="*/ 1114 w 2743"/>
              <a:gd name="T1" fmla="*/ 707 h 2469"/>
              <a:gd name="T2" fmla="*/ 1808 w 2743"/>
              <a:gd name="T3" fmla="*/ 770 h 2469"/>
              <a:gd name="T4" fmla="*/ 2290 w 2743"/>
              <a:gd name="T5" fmla="*/ 1062 h 2469"/>
              <a:gd name="T6" fmla="*/ 2384 w 2743"/>
              <a:gd name="T7" fmla="*/ 1669 h 2469"/>
              <a:gd name="T8" fmla="*/ 2305 w 2743"/>
              <a:gd name="T9" fmla="*/ 2111 h 2469"/>
              <a:gd name="T10" fmla="*/ 2495 w 2743"/>
              <a:gd name="T11" fmla="*/ 2387 h 2469"/>
              <a:gd name="T12" fmla="*/ 814 w 2743"/>
              <a:gd name="T13" fmla="*/ 2435 h 2469"/>
              <a:gd name="T14" fmla="*/ 877 w 2743"/>
              <a:gd name="T15" fmla="*/ 2182 h 2469"/>
              <a:gd name="T16" fmla="*/ 751 w 2743"/>
              <a:gd name="T17" fmla="*/ 1717 h 2469"/>
              <a:gd name="T18" fmla="*/ 633 w 2743"/>
              <a:gd name="T19" fmla="*/ 1070 h 2469"/>
              <a:gd name="T20" fmla="*/ 80 w 2743"/>
              <a:gd name="T21" fmla="*/ 60 h 2469"/>
              <a:gd name="T22" fmla="*/ 1114 w 2743"/>
              <a:gd name="T23" fmla="*/ 707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3" h="2469">
                <a:moveTo>
                  <a:pt x="1114" y="707"/>
                </a:moveTo>
                <a:cubicBezTo>
                  <a:pt x="1402" y="825"/>
                  <a:pt x="1612" y="711"/>
                  <a:pt x="1808" y="770"/>
                </a:cubicBezTo>
                <a:cubicBezTo>
                  <a:pt x="2004" y="829"/>
                  <a:pt x="2194" y="912"/>
                  <a:pt x="2290" y="1062"/>
                </a:cubicBezTo>
                <a:cubicBezTo>
                  <a:pt x="2386" y="1212"/>
                  <a:pt x="2382" y="1494"/>
                  <a:pt x="2384" y="1669"/>
                </a:cubicBezTo>
                <a:cubicBezTo>
                  <a:pt x="2386" y="1844"/>
                  <a:pt x="2286" y="1991"/>
                  <a:pt x="2305" y="2111"/>
                </a:cubicBezTo>
                <a:cubicBezTo>
                  <a:pt x="2324" y="2231"/>
                  <a:pt x="2743" y="2333"/>
                  <a:pt x="2495" y="2387"/>
                </a:cubicBezTo>
                <a:cubicBezTo>
                  <a:pt x="2247" y="2441"/>
                  <a:pt x="1084" y="2469"/>
                  <a:pt x="814" y="2435"/>
                </a:cubicBezTo>
                <a:cubicBezTo>
                  <a:pt x="544" y="2401"/>
                  <a:pt x="888" y="2302"/>
                  <a:pt x="877" y="2182"/>
                </a:cubicBezTo>
                <a:cubicBezTo>
                  <a:pt x="866" y="2062"/>
                  <a:pt x="792" y="1902"/>
                  <a:pt x="751" y="1717"/>
                </a:cubicBezTo>
                <a:cubicBezTo>
                  <a:pt x="710" y="1532"/>
                  <a:pt x="745" y="1346"/>
                  <a:pt x="633" y="1070"/>
                </a:cubicBezTo>
                <a:cubicBezTo>
                  <a:pt x="521" y="794"/>
                  <a:pt x="0" y="120"/>
                  <a:pt x="80" y="60"/>
                </a:cubicBezTo>
                <a:cubicBezTo>
                  <a:pt x="160" y="0"/>
                  <a:pt x="826" y="589"/>
                  <a:pt x="1114" y="70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0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0"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grpSp>
        <p:nvGrpSpPr>
          <p:cNvPr id="132101" name="Group 5"/>
          <p:cNvGrpSpPr>
            <a:grpSpLocks/>
          </p:cNvGrpSpPr>
          <p:nvPr/>
        </p:nvGrpSpPr>
        <p:grpSpPr bwMode="auto">
          <a:xfrm>
            <a:off x="3552825" y="2606675"/>
            <a:ext cx="3359150" cy="3021013"/>
            <a:chOff x="11" y="1490"/>
            <a:chExt cx="2116" cy="1903"/>
          </a:xfrm>
        </p:grpSpPr>
        <p:sp>
          <p:nvSpPr>
            <p:cNvPr id="132102"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3"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2104" name="Rectangle 8"/>
          <p:cNvSpPr>
            <a:spLocks noChangeArrowheads="1"/>
          </p:cNvSpPr>
          <p:nvPr/>
        </p:nvSpPr>
        <p:spPr bwMode="auto">
          <a:xfrm>
            <a:off x="5937250" y="4884738"/>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32105"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2106"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Object 2"/>
          <p:cNvGraphicFramePr>
            <a:graphicFrameLocks noGrp="1" noChangeAspect="1"/>
          </p:cNvGraphicFramePr>
          <p:nvPr>
            <p:ph type="chart" idx="1"/>
            <p:extLst>
              <p:ext uri="{D42A27DB-BD31-4B8C-83A1-F6EECF244321}">
                <p14:modId xmlns:p14="http://schemas.microsoft.com/office/powerpoint/2010/main" val="423811626"/>
              </p:ext>
            </p:extLst>
          </p:nvPr>
        </p:nvGraphicFramePr>
        <p:xfrm>
          <a:off x="874713" y="1360488"/>
          <a:ext cx="7405687" cy="5199062"/>
        </p:xfrm>
        <a:graphic>
          <a:graphicData uri="http://schemas.openxmlformats.org/presentationml/2006/ole">
            <mc:AlternateContent xmlns:mc="http://schemas.openxmlformats.org/markup-compatibility/2006">
              <mc:Choice xmlns:v="urn:schemas-microsoft-com:vml" Requires="v">
                <p:oleObj spid="_x0000_s757783" name="Chart" r:id="rId3" imgW="7448478" imgH="5229153" progId="MSGraph.Chart.8">
                  <p:embed followColorScheme="full"/>
                </p:oleObj>
              </mc:Choice>
              <mc:Fallback>
                <p:oleObj name="Chart" r:id="rId3" imgW="7448478" imgH="5229153" progId="MSGraph.Chart.8">
                  <p:embed followColorScheme="full"/>
                  <p:pic>
                    <p:nvPicPr>
                      <p:cNvPr id="0" name=""/>
                      <p:cNvPicPr>
                        <a:picLocks noGrp="1" noChangeAspect="1" noChangeArrowheads="1"/>
                      </p:cNvPicPr>
                      <p:nvPr/>
                    </p:nvPicPr>
                    <p:blipFill>
                      <a:blip r:embed="rId4"/>
                      <a:srcRect/>
                      <a:stretch>
                        <a:fillRect/>
                      </a:stretch>
                    </p:blipFill>
                    <p:spPr bwMode="auto">
                      <a:xfrm>
                        <a:off x="874713" y="1360488"/>
                        <a:ext cx="74056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317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3172"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317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913470182"/>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reeform 2"/>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4"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3125" name="Rectangle 5"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3126" name="Text Box 6"/>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
        <p:nvSpPr>
          <p:cNvPr id="133127" name="Freeform 7"/>
          <p:cNvSpPr>
            <a:spLocks/>
          </p:cNvSpPr>
          <p:nvPr/>
        </p:nvSpPr>
        <p:spPr bwMode="auto">
          <a:xfrm>
            <a:off x="2435225" y="1700213"/>
            <a:ext cx="3768725" cy="3429000"/>
          </a:xfrm>
          <a:custGeom>
            <a:avLst/>
            <a:gdLst>
              <a:gd name="T0" fmla="*/ 975 w 2374"/>
              <a:gd name="T1" fmla="*/ 720 h 2160"/>
              <a:gd name="T2" fmla="*/ 1796 w 2374"/>
              <a:gd name="T3" fmla="*/ 799 h 2160"/>
              <a:gd name="T4" fmla="*/ 2246 w 2374"/>
              <a:gd name="T5" fmla="*/ 1107 h 2160"/>
              <a:gd name="T6" fmla="*/ 2356 w 2374"/>
              <a:gd name="T7" fmla="*/ 1675 h 2160"/>
              <a:gd name="T8" fmla="*/ 2135 w 2374"/>
              <a:gd name="T9" fmla="*/ 1975 h 2160"/>
              <a:gd name="T10" fmla="*/ 1701 w 2374"/>
              <a:gd name="T11" fmla="*/ 2148 h 2160"/>
              <a:gd name="T12" fmla="*/ 1086 w 2374"/>
              <a:gd name="T13" fmla="*/ 2046 h 2160"/>
              <a:gd name="T14" fmla="*/ 841 w 2374"/>
              <a:gd name="T15" fmla="*/ 1651 h 2160"/>
              <a:gd name="T16" fmla="*/ 660 w 2374"/>
              <a:gd name="T17" fmla="*/ 1012 h 2160"/>
              <a:gd name="T18" fmla="*/ 52 w 2374"/>
              <a:gd name="T19" fmla="*/ 49 h 2160"/>
              <a:gd name="T20" fmla="*/ 975 w 2374"/>
              <a:gd name="T21" fmla="*/ 72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4" h="2160">
                <a:moveTo>
                  <a:pt x="975" y="720"/>
                </a:moveTo>
                <a:cubicBezTo>
                  <a:pt x="1266" y="845"/>
                  <a:pt x="1584" y="735"/>
                  <a:pt x="1796" y="799"/>
                </a:cubicBezTo>
                <a:cubicBezTo>
                  <a:pt x="2008" y="863"/>
                  <a:pt x="2153" y="961"/>
                  <a:pt x="2246" y="1107"/>
                </a:cubicBezTo>
                <a:cubicBezTo>
                  <a:pt x="2339" y="1253"/>
                  <a:pt x="2374" y="1530"/>
                  <a:pt x="2356" y="1675"/>
                </a:cubicBezTo>
                <a:cubicBezTo>
                  <a:pt x="2338" y="1820"/>
                  <a:pt x="2244" y="1896"/>
                  <a:pt x="2135" y="1975"/>
                </a:cubicBezTo>
                <a:cubicBezTo>
                  <a:pt x="2026" y="2054"/>
                  <a:pt x="1876" y="2136"/>
                  <a:pt x="1701" y="2148"/>
                </a:cubicBezTo>
                <a:cubicBezTo>
                  <a:pt x="1526" y="2160"/>
                  <a:pt x="1229" y="2129"/>
                  <a:pt x="1086" y="2046"/>
                </a:cubicBezTo>
                <a:cubicBezTo>
                  <a:pt x="943" y="1963"/>
                  <a:pt x="912" y="1823"/>
                  <a:pt x="841" y="1651"/>
                </a:cubicBezTo>
                <a:cubicBezTo>
                  <a:pt x="770" y="1479"/>
                  <a:pt x="791" y="1279"/>
                  <a:pt x="660" y="1012"/>
                </a:cubicBezTo>
                <a:cubicBezTo>
                  <a:pt x="529" y="745"/>
                  <a:pt x="0" y="98"/>
                  <a:pt x="52" y="49"/>
                </a:cubicBezTo>
                <a:cubicBezTo>
                  <a:pt x="104" y="0"/>
                  <a:pt x="675" y="615"/>
                  <a:pt x="975" y="72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3128" name="Group 8"/>
          <p:cNvGrpSpPr>
            <a:grpSpLocks/>
          </p:cNvGrpSpPr>
          <p:nvPr/>
        </p:nvGrpSpPr>
        <p:grpSpPr bwMode="auto">
          <a:xfrm>
            <a:off x="2212975" y="1603375"/>
            <a:ext cx="3359150" cy="3021013"/>
            <a:chOff x="11" y="1490"/>
            <a:chExt cx="2116" cy="1903"/>
          </a:xfrm>
        </p:grpSpPr>
        <p:sp>
          <p:nvSpPr>
            <p:cNvPr id="133129"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0"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131" name="Rectangle 11"/>
          <p:cNvSpPr>
            <a:spLocks noChangeArrowheads="1"/>
          </p:cNvSpPr>
          <p:nvPr/>
        </p:nvSpPr>
        <p:spPr bwMode="auto">
          <a:xfrm>
            <a:off x="4597400" y="3881438"/>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reeform 2"/>
          <p:cNvSpPr>
            <a:spLocks/>
          </p:cNvSpPr>
          <p:nvPr/>
        </p:nvSpPr>
        <p:spPr bwMode="auto">
          <a:xfrm>
            <a:off x="596900" y="2967038"/>
            <a:ext cx="4146550" cy="3598862"/>
          </a:xfrm>
          <a:custGeom>
            <a:avLst/>
            <a:gdLst>
              <a:gd name="T0" fmla="*/ 942 w 2612"/>
              <a:gd name="T1" fmla="*/ 782 h 2267"/>
              <a:gd name="T2" fmla="*/ 1604 w 2612"/>
              <a:gd name="T3" fmla="*/ 901 h 2267"/>
              <a:gd name="T4" fmla="*/ 2038 w 2612"/>
              <a:gd name="T5" fmla="*/ 1098 h 2267"/>
              <a:gd name="T6" fmla="*/ 2173 w 2612"/>
              <a:gd name="T7" fmla="*/ 1469 h 2267"/>
              <a:gd name="T8" fmla="*/ 2141 w 2612"/>
              <a:gd name="T9" fmla="*/ 1847 h 2267"/>
              <a:gd name="T10" fmla="*/ 2409 w 2612"/>
              <a:gd name="T11" fmla="*/ 2210 h 2267"/>
              <a:gd name="T12" fmla="*/ 926 w 2612"/>
              <a:gd name="T13" fmla="*/ 2187 h 2267"/>
              <a:gd name="T14" fmla="*/ 1186 w 2612"/>
              <a:gd name="T15" fmla="*/ 1871 h 2267"/>
              <a:gd name="T16" fmla="*/ 934 w 2612"/>
              <a:gd name="T17" fmla="*/ 1571 h 2267"/>
              <a:gd name="T18" fmla="*/ 673 w 2612"/>
              <a:gd name="T19" fmla="*/ 1035 h 2267"/>
              <a:gd name="T20" fmla="*/ 45 w 2612"/>
              <a:gd name="T21" fmla="*/ 42 h 2267"/>
              <a:gd name="T22" fmla="*/ 942 w 2612"/>
              <a:gd name="T23" fmla="*/ 782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2" h="2267">
                <a:moveTo>
                  <a:pt x="942" y="782"/>
                </a:moveTo>
                <a:cubicBezTo>
                  <a:pt x="1202" y="925"/>
                  <a:pt x="1421" y="848"/>
                  <a:pt x="1604" y="901"/>
                </a:cubicBezTo>
                <a:cubicBezTo>
                  <a:pt x="1787" y="954"/>
                  <a:pt x="1943" y="1003"/>
                  <a:pt x="2038" y="1098"/>
                </a:cubicBezTo>
                <a:cubicBezTo>
                  <a:pt x="2133" y="1193"/>
                  <a:pt x="2156" y="1344"/>
                  <a:pt x="2173" y="1469"/>
                </a:cubicBezTo>
                <a:cubicBezTo>
                  <a:pt x="2190" y="1594"/>
                  <a:pt x="2102" y="1723"/>
                  <a:pt x="2141" y="1847"/>
                </a:cubicBezTo>
                <a:cubicBezTo>
                  <a:pt x="2180" y="1971"/>
                  <a:pt x="2612" y="2153"/>
                  <a:pt x="2409" y="2210"/>
                </a:cubicBezTo>
                <a:cubicBezTo>
                  <a:pt x="2206" y="2267"/>
                  <a:pt x="1130" y="2243"/>
                  <a:pt x="926" y="2187"/>
                </a:cubicBezTo>
                <a:cubicBezTo>
                  <a:pt x="722" y="2131"/>
                  <a:pt x="1185" y="1974"/>
                  <a:pt x="1186" y="1871"/>
                </a:cubicBezTo>
                <a:cubicBezTo>
                  <a:pt x="1187" y="1768"/>
                  <a:pt x="1019" y="1710"/>
                  <a:pt x="934" y="1571"/>
                </a:cubicBezTo>
                <a:cubicBezTo>
                  <a:pt x="849" y="1432"/>
                  <a:pt x="821" y="1290"/>
                  <a:pt x="673" y="1035"/>
                </a:cubicBezTo>
                <a:cubicBezTo>
                  <a:pt x="525" y="780"/>
                  <a:pt x="0" y="84"/>
                  <a:pt x="45" y="42"/>
                </a:cubicBezTo>
                <a:cubicBezTo>
                  <a:pt x="90" y="0"/>
                  <a:pt x="682" y="639"/>
                  <a:pt x="942" y="782"/>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47" name="Freeform 3"/>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48"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49" name="Rectangle 5"/>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4150"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4151"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4152" name="Group 8"/>
          <p:cNvGrpSpPr>
            <a:grpSpLocks/>
          </p:cNvGrpSpPr>
          <p:nvPr/>
        </p:nvGrpSpPr>
        <p:grpSpPr bwMode="auto">
          <a:xfrm>
            <a:off x="363538" y="2859088"/>
            <a:ext cx="3359150" cy="3021012"/>
            <a:chOff x="11" y="1490"/>
            <a:chExt cx="2116" cy="1903"/>
          </a:xfrm>
        </p:grpSpPr>
        <p:sp>
          <p:nvSpPr>
            <p:cNvPr id="134153"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4"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155" name="Rectangle 11"/>
          <p:cNvSpPr>
            <a:spLocks noChangeArrowheads="1"/>
          </p:cNvSpPr>
          <p:nvPr/>
        </p:nvSpPr>
        <p:spPr bwMode="auto">
          <a:xfrm>
            <a:off x="2747963" y="513715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reeform 2"/>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1" name="Freeform 3"/>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2"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73" name="Rectangle 5"/>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5174"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5175"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
        <p:nvSpPr>
          <p:cNvPr id="135176" name="Freeform 8"/>
          <p:cNvSpPr>
            <a:spLocks/>
          </p:cNvSpPr>
          <p:nvPr/>
        </p:nvSpPr>
        <p:spPr bwMode="auto">
          <a:xfrm>
            <a:off x="-887413" y="2390775"/>
            <a:ext cx="3317876" cy="3122613"/>
          </a:xfrm>
          <a:custGeom>
            <a:avLst/>
            <a:gdLst>
              <a:gd name="T0" fmla="*/ 1513 w 2090"/>
              <a:gd name="T1" fmla="*/ 956 h 1967"/>
              <a:gd name="T2" fmla="*/ 1900 w 2090"/>
              <a:gd name="T3" fmla="*/ 1193 h 1967"/>
              <a:gd name="T4" fmla="*/ 2073 w 2090"/>
              <a:gd name="T5" fmla="*/ 1524 h 1967"/>
              <a:gd name="T6" fmla="*/ 2002 w 2090"/>
              <a:gd name="T7" fmla="*/ 1808 h 1967"/>
              <a:gd name="T8" fmla="*/ 1679 w 2090"/>
              <a:gd name="T9" fmla="*/ 1966 h 1967"/>
              <a:gd name="T10" fmla="*/ 1221 w 2090"/>
              <a:gd name="T11" fmla="*/ 1800 h 1967"/>
              <a:gd name="T12" fmla="*/ 977 w 2090"/>
              <a:gd name="T13" fmla="*/ 1516 h 1967"/>
              <a:gd name="T14" fmla="*/ 724 w 2090"/>
              <a:gd name="T15" fmla="*/ 980 h 1967"/>
              <a:gd name="T16" fmla="*/ 29 w 2090"/>
              <a:gd name="T17" fmla="*/ 41 h 1967"/>
              <a:gd name="T18" fmla="*/ 898 w 2090"/>
              <a:gd name="T19" fmla="*/ 735 h 1967"/>
              <a:gd name="T20" fmla="*/ 1513 w 2090"/>
              <a:gd name="T21" fmla="*/ 956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0" h="1967">
                <a:moveTo>
                  <a:pt x="1513" y="956"/>
                </a:moveTo>
                <a:cubicBezTo>
                  <a:pt x="1680" y="1032"/>
                  <a:pt x="1807" y="1098"/>
                  <a:pt x="1900" y="1193"/>
                </a:cubicBezTo>
                <a:cubicBezTo>
                  <a:pt x="1993" y="1288"/>
                  <a:pt x="2056" y="1422"/>
                  <a:pt x="2073" y="1524"/>
                </a:cubicBezTo>
                <a:cubicBezTo>
                  <a:pt x="2090" y="1626"/>
                  <a:pt x="2068" y="1734"/>
                  <a:pt x="2002" y="1808"/>
                </a:cubicBezTo>
                <a:cubicBezTo>
                  <a:pt x="1936" y="1882"/>
                  <a:pt x="1809" y="1967"/>
                  <a:pt x="1679" y="1966"/>
                </a:cubicBezTo>
                <a:cubicBezTo>
                  <a:pt x="1549" y="1965"/>
                  <a:pt x="1338" y="1875"/>
                  <a:pt x="1221" y="1800"/>
                </a:cubicBezTo>
                <a:cubicBezTo>
                  <a:pt x="1104" y="1725"/>
                  <a:pt x="1060" y="1653"/>
                  <a:pt x="977" y="1516"/>
                </a:cubicBezTo>
                <a:cubicBezTo>
                  <a:pt x="894" y="1379"/>
                  <a:pt x="882" y="1226"/>
                  <a:pt x="724" y="980"/>
                </a:cubicBezTo>
                <a:cubicBezTo>
                  <a:pt x="566" y="734"/>
                  <a:pt x="0" y="82"/>
                  <a:pt x="29" y="41"/>
                </a:cubicBezTo>
                <a:cubicBezTo>
                  <a:pt x="58" y="0"/>
                  <a:pt x="651" y="583"/>
                  <a:pt x="898" y="735"/>
                </a:cubicBezTo>
                <a:cubicBezTo>
                  <a:pt x="1145" y="887"/>
                  <a:pt x="1346" y="880"/>
                  <a:pt x="1513" y="956"/>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5177" name="Group 9"/>
          <p:cNvGrpSpPr>
            <a:grpSpLocks/>
          </p:cNvGrpSpPr>
          <p:nvPr/>
        </p:nvGrpSpPr>
        <p:grpSpPr bwMode="auto">
          <a:xfrm>
            <a:off x="-1146175" y="2281238"/>
            <a:ext cx="3359150" cy="3021012"/>
            <a:chOff x="11" y="1490"/>
            <a:chExt cx="2116" cy="1903"/>
          </a:xfrm>
        </p:grpSpPr>
        <p:sp>
          <p:nvSpPr>
            <p:cNvPr id="135178"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9"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5180" name="Rectangle 12"/>
          <p:cNvSpPr>
            <a:spLocks noChangeArrowheads="1"/>
          </p:cNvSpPr>
          <p:nvPr/>
        </p:nvSpPr>
        <p:spPr bwMode="auto">
          <a:xfrm>
            <a:off x="1238250" y="45593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reeform 2"/>
          <p:cNvSpPr>
            <a:spLocks/>
          </p:cNvSpPr>
          <p:nvPr/>
        </p:nvSpPr>
        <p:spPr bwMode="auto">
          <a:xfrm>
            <a:off x="-827088" y="4578350"/>
            <a:ext cx="2268538" cy="2051050"/>
          </a:xfrm>
          <a:custGeom>
            <a:avLst/>
            <a:gdLst>
              <a:gd name="T0" fmla="*/ 727 w 1429"/>
              <a:gd name="T1" fmla="*/ 218 h 1292"/>
              <a:gd name="T2" fmla="*/ 1039 w 1429"/>
              <a:gd name="T3" fmla="*/ 449 h 1292"/>
              <a:gd name="T4" fmla="*/ 1196 w 1429"/>
              <a:gd name="T5" fmla="*/ 712 h 1292"/>
              <a:gd name="T6" fmla="*/ 1222 w 1429"/>
              <a:gd name="T7" fmla="*/ 990 h 1292"/>
              <a:gd name="T8" fmla="*/ 1377 w 1429"/>
              <a:gd name="T9" fmla="*/ 1181 h 1292"/>
              <a:gd name="T10" fmla="*/ 908 w 1429"/>
              <a:gd name="T11" fmla="*/ 1255 h 1292"/>
              <a:gd name="T12" fmla="*/ 340 w 1429"/>
              <a:gd name="T13" fmla="*/ 1247 h 1292"/>
              <a:gd name="T14" fmla="*/ 441 w 1429"/>
              <a:gd name="T15" fmla="*/ 982 h 1292"/>
              <a:gd name="T16" fmla="*/ 282 w 1429"/>
              <a:gd name="T17" fmla="*/ 663 h 1292"/>
              <a:gd name="T18" fmla="*/ 52 w 1429"/>
              <a:gd name="T19" fmla="*/ 161 h 1292"/>
              <a:gd name="T20" fmla="*/ 19 w 1429"/>
              <a:gd name="T21" fmla="*/ 21 h 1292"/>
              <a:gd name="T22" fmla="*/ 118 w 1429"/>
              <a:gd name="T23" fmla="*/ 37 h 1292"/>
              <a:gd name="T24" fmla="*/ 727 w 1429"/>
              <a:gd name="T25" fmla="*/ 218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9" h="1292">
                <a:moveTo>
                  <a:pt x="727" y="218"/>
                </a:moveTo>
                <a:cubicBezTo>
                  <a:pt x="881" y="287"/>
                  <a:pt x="961" y="367"/>
                  <a:pt x="1039" y="449"/>
                </a:cubicBezTo>
                <a:cubicBezTo>
                  <a:pt x="1117" y="531"/>
                  <a:pt x="1166" y="622"/>
                  <a:pt x="1196" y="712"/>
                </a:cubicBezTo>
                <a:cubicBezTo>
                  <a:pt x="1226" y="802"/>
                  <a:pt x="1192" y="912"/>
                  <a:pt x="1222" y="990"/>
                </a:cubicBezTo>
                <a:cubicBezTo>
                  <a:pt x="1252" y="1068"/>
                  <a:pt x="1429" y="1137"/>
                  <a:pt x="1377" y="1181"/>
                </a:cubicBezTo>
                <a:cubicBezTo>
                  <a:pt x="1325" y="1225"/>
                  <a:pt x="1081" y="1244"/>
                  <a:pt x="908" y="1255"/>
                </a:cubicBezTo>
                <a:cubicBezTo>
                  <a:pt x="735" y="1266"/>
                  <a:pt x="418" y="1292"/>
                  <a:pt x="340" y="1247"/>
                </a:cubicBezTo>
                <a:cubicBezTo>
                  <a:pt x="262" y="1202"/>
                  <a:pt x="451" y="1079"/>
                  <a:pt x="441" y="982"/>
                </a:cubicBezTo>
                <a:cubicBezTo>
                  <a:pt x="431" y="885"/>
                  <a:pt x="347" y="800"/>
                  <a:pt x="282" y="663"/>
                </a:cubicBezTo>
                <a:cubicBezTo>
                  <a:pt x="217" y="526"/>
                  <a:pt x="96" y="268"/>
                  <a:pt x="52" y="161"/>
                </a:cubicBezTo>
                <a:cubicBezTo>
                  <a:pt x="8" y="54"/>
                  <a:pt x="8" y="42"/>
                  <a:pt x="19" y="21"/>
                </a:cubicBezTo>
                <a:cubicBezTo>
                  <a:pt x="30" y="0"/>
                  <a:pt x="0" y="4"/>
                  <a:pt x="118" y="37"/>
                </a:cubicBezTo>
                <a:cubicBezTo>
                  <a:pt x="236" y="70"/>
                  <a:pt x="560" y="162"/>
                  <a:pt x="727" y="21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5" name="Freeform 3"/>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6" name="Freeform 4"/>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7" name="Rectangle 5"/>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198" name="Rectangle 6"/>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6199" name="Rectangle 7"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6200" name="Text Box 8"/>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6201" name="Group 9"/>
          <p:cNvGrpSpPr>
            <a:grpSpLocks/>
          </p:cNvGrpSpPr>
          <p:nvPr/>
        </p:nvGrpSpPr>
        <p:grpSpPr bwMode="auto">
          <a:xfrm>
            <a:off x="-2324100" y="3170238"/>
            <a:ext cx="3359150" cy="3021012"/>
            <a:chOff x="11" y="1490"/>
            <a:chExt cx="2116" cy="1903"/>
          </a:xfrm>
        </p:grpSpPr>
        <p:sp>
          <p:nvSpPr>
            <p:cNvPr id="136202"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3"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6204" name="Rectangle 12"/>
          <p:cNvSpPr>
            <a:spLocks noChangeArrowheads="1"/>
          </p:cNvSpPr>
          <p:nvPr/>
        </p:nvSpPr>
        <p:spPr bwMode="auto">
          <a:xfrm>
            <a:off x="60325" y="54483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reeform 2"/>
          <p:cNvSpPr>
            <a:spLocks/>
          </p:cNvSpPr>
          <p:nvPr/>
        </p:nvSpPr>
        <p:spPr bwMode="auto">
          <a:xfrm>
            <a:off x="3514725" y="2708275"/>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19" name="Freeform 3"/>
          <p:cNvSpPr>
            <a:spLocks/>
          </p:cNvSpPr>
          <p:nvPr/>
        </p:nvSpPr>
        <p:spPr bwMode="auto">
          <a:xfrm>
            <a:off x="-492125" y="5970588"/>
            <a:ext cx="1868488" cy="660400"/>
          </a:xfrm>
          <a:custGeom>
            <a:avLst/>
            <a:gdLst>
              <a:gd name="T0" fmla="*/ 1011 w 1177"/>
              <a:gd name="T1" fmla="*/ 113 h 416"/>
              <a:gd name="T2" fmla="*/ 1166 w 1177"/>
              <a:gd name="T3" fmla="*/ 304 h 416"/>
              <a:gd name="T4" fmla="*/ 1004 w 1177"/>
              <a:gd name="T5" fmla="*/ 381 h 416"/>
              <a:gd name="T6" fmla="*/ 129 w 1177"/>
              <a:gd name="T7" fmla="*/ 370 h 416"/>
              <a:gd name="T8" fmla="*/ 230 w 1177"/>
              <a:gd name="T9" fmla="*/ 105 h 416"/>
              <a:gd name="T10" fmla="*/ 444 w 1177"/>
              <a:gd name="T11" fmla="*/ 26 h 416"/>
              <a:gd name="T12" fmla="*/ 641 w 1177"/>
              <a:gd name="T13" fmla="*/ 3 h 416"/>
              <a:gd name="T14" fmla="*/ 854 w 1177"/>
              <a:gd name="T15" fmla="*/ 42 h 416"/>
              <a:gd name="T16" fmla="*/ 1011 w 1177"/>
              <a:gd name="T17" fmla="*/ 11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7" h="416">
                <a:moveTo>
                  <a:pt x="1011" y="113"/>
                </a:moveTo>
                <a:cubicBezTo>
                  <a:pt x="1063" y="153"/>
                  <a:pt x="1167" y="259"/>
                  <a:pt x="1166" y="304"/>
                </a:cubicBezTo>
                <a:cubicBezTo>
                  <a:pt x="1165" y="349"/>
                  <a:pt x="1177" y="370"/>
                  <a:pt x="1004" y="381"/>
                </a:cubicBezTo>
                <a:cubicBezTo>
                  <a:pt x="831" y="392"/>
                  <a:pt x="258" y="416"/>
                  <a:pt x="129" y="370"/>
                </a:cubicBezTo>
                <a:cubicBezTo>
                  <a:pt x="0" y="324"/>
                  <a:pt x="178" y="162"/>
                  <a:pt x="230" y="105"/>
                </a:cubicBezTo>
                <a:cubicBezTo>
                  <a:pt x="282" y="48"/>
                  <a:pt x="376" y="43"/>
                  <a:pt x="444" y="26"/>
                </a:cubicBezTo>
                <a:cubicBezTo>
                  <a:pt x="512" y="9"/>
                  <a:pt x="573" y="0"/>
                  <a:pt x="641" y="3"/>
                </a:cubicBezTo>
                <a:cubicBezTo>
                  <a:pt x="709" y="6"/>
                  <a:pt x="792" y="24"/>
                  <a:pt x="854" y="42"/>
                </a:cubicBezTo>
                <a:cubicBezTo>
                  <a:pt x="916" y="60"/>
                  <a:pt x="978" y="98"/>
                  <a:pt x="1011" y="113"/>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0" name="Freeform 4"/>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1" name="Freeform 5"/>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2" name="Rectangle 6"/>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223" name="Rectangle 7"/>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7224" name="Rectangle 8"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7225" name="Text Box 9"/>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7226" name="Group 10"/>
          <p:cNvGrpSpPr>
            <a:grpSpLocks/>
          </p:cNvGrpSpPr>
          <p:nvPr/>
        </p:nvGrpSpPr>
        <p:grpSpPr bwMode="auto">
          <a:xfrm>
            <a:off x="1843088" y="1157288"/>
            <a:ext cx="3359150" cy="3021012"/>
            <a:chOff x="11" y="1490"/>
            <a:chExt cx="2116" cy="1903"/>
          </a:xfrm>
        </p:grpSpPr>
        <p:sp>
          <p:nvSpPr>
            <p:cNvPr id="137227"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8"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7229" name="Rectangle 13"/>
          <p:cNvSpPr>
            <a:spLocks noChangeArrowheads="1"/>
          </p:cNvSpPr>
          <p:nvPr/>
        </p:nvSpPr>
        <p:spPr bwMode="auto">
          <a:xfrm>
            <a:off x="4227513" y="343535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Freeform 2"/>
          <p:cNvSpPr>
            <a:spLocks/>
          </p:cNvSpPr>
          <p:nvPr/>
        </p:nvSpPr>
        <p:spPr bwMode="auto">
          <a:xfrm>
            <a:off x="-1727200" y="3675063"/>
            <a:ext cx="12634913" cy="5302250"/>
          </a:xfrm>
          <a:custGeom>
            <a:avLst/>
            <a:gdLst>
              <a:gd name="T0" fmla="*/ 1080 w 7959"/>
              <a:gd name="T1" fmla="*/ 303 h 3340"/>
              <a:gd name="T2" fmla="*/ 1401 w 7959"/>
              <a:gd name="T3" fmla="*/ 252 h 3340"/>
              <a:gd name="T4" fmla="*/ 1524 w 7959"/>
              <a:gd name="T5" fmla="*/ 71 h 3340"/>
              <a:gd name="T6" fmla="*/ 1804 w 7959"/>
              <a:gd name="T7" fmla="*/ 158 h 3340"/>
              <a:gd name="T8" fmla="*/ 2026 w 7959"/>
              <a:gd name="T9" fmla="*/ 265 h 3340"/>
              <a:gd name="T10" fmla="*/ 2232 w 7959"/>
              <a:gd name="T11" fmla="*/ 298 h 3340"/>
              <a:gd name="T12" fmla="*/ 2446 w 7959"/>
              <a:gd name="T13" fmla="*/ 298 h 3340"/>
              <a:gd name="T14" fmla="*/ 2693 w 7959"/>
              <a:gd name="T15" fmla="*/ 298 h 3340"/>
              <a:gd name="T16" fmla="*/ 2907 w 7959"/>
              <a:gd name="T17" fmla="*/ 298 h 3340"/>
              <a:gd name="T18" fmla="*/ 3120 w 7959"/>
              <a:gd name="T19" fmla="*/ 298 h 3340"/>
              <a:gd name="T20" fmla="*/ 3376 w 7959"/>
              <a:gd name="T21" fmla="*/ 298 h 3340"/>
              <a:gd name="T22" fmla="*/ 3548 w 7959"/>
              <a:gd name="T23" fmla="*/ 289 h 3340"/>
              <a:gd name="T24" fmla="*/ 4445 w 7959"/>
              <a:gd name="T25" fmla="*/ 289 h 3340"/>
              <a:gd name="T26" fmla="*/ 4684 w 7959"/>
              <a:gd name="T27" fmla="*/ 289 h 3340"/>
              <a:gd name="T28" fmla="*/ 4997 w 7959"/>
              <a:gd name="T29" fmla="*/ 252 h 3340"/>
              <a:gd name="T30" fmla="*/ 5153 w 7959"/>
              <a:gd name="T31" fmla="*/ 63 h 3340"/>
              <a:gd name="T32" fmla="*/ 5285 w 7959"/>
              <a:gd name="T33" fmla="*/ 71 h 3340"/>
              <a:gd name="T34" fmla="*/ 5424 w 7959"/>
              <a:gd name="T35" fmla="*/ 261 h 3340"/>
              <a:gd name="T36" fmla="*/ 5869 w 7959"/>
              <a:gd name="T37" fmla="*/ 298 h 3340"/>
              <a:gd name="T38" fmla="*/ 6099 w 7959"/>
              <a:gd name="T39" fmla="*/ 298 h 3340"/>
              <a:gd name="T40" fmla="*/ 6887 w 7959"/>
              <a:gd name="T41" fmla="*/ 303 h 3340"/>
              <a:gd name="T42" fmla="*/ 6998 w 7959"/>
              <a:gd name="T43" fmla="*/ 342 h 3340"/>
              <a:gd name="T44" fmla="*/ 7069 w 7959"/>
              <a:gd name="T45" fmla="*/ 2354 h 3340"/>
              <a:gd name="T46" fmla="*/ 6947 w 7959"/>
              <a:gd name="T47" fmla="*/ 3199 h 3340"/>
              <a:gd name="T48" fmla="*/ 997 w 7959"/>
              <a:gd name="T49" fmla="*/ 3199 h 3340"/>
              <a:gd name="T50" fmla="*/ 962 w 7959"/>
              <a:gd name="T51" fmla="*/ 2504 h 3340"/>
              <a:gd name="T52" fmla="*/ 962 w 7959"/>
              <a:gd name="T53" fmla="*/ 2457 h 3340"/>
              <a:gd name="T54" fmla="*/ 938 w 7959"/>
              <a:gd name="T55" fmla="*/ 413 h 3340"/>
              <a:gd name="T56" fmla="*/ 954 w 7959"/>
              <a:gd name="T57" fmla="*/ 311 h 3340"/>
              <a:gd name="T58" fmla="*/ 1080 w 7959"/>
              <a:gd name="T59" fmla="*/ 303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340">
                <a:moveTo>
                  <a:pt x="1080" y="303"/>
                </a:moveTo>
                <a:cubicBezTo>
                  <a:pt x="1154" y="293"/>
                  <a:pt x="1327" y="291"/>
                  <a:pt x="1401" y="252"/>
                </a:cubicBezTo>
                <a:cubicBezTo>
                  <a:pt x="1475" y="213"/>
                  <a:pt x="1457" y="87"/>
                  <a:pt x="1524" y="71"/>
                </a:cubicBezTo>
                <a:cubicBezTo>
                  <a:pt x="1591" y="55"/>
                  <a:pt x="1720" y="126"/>
                  <a:pt x="1804" y="158"/>
                </a:cubicBezTo>
                <a:cubicBezTo>
                  <a:pt x="1888" y="190"/>
                  <a:pt x="1955" y="242"/>
                  <a:pt x="2026" y="265"/>
                </a:cubicBezTo>
                <a:cubicBezTo>
                  <a:pt x="2097" y="288"/>
                  <a:pt x="2162" y="293"/>
                  <a:pt x="2232" y="298"/>
                </a:cubicBezTo>
                <a:cubicBezTo>
                  <a:pt x="2302" y="303"/>
                  <a:pt x="2369" y="298"/>
                  <a:pt x="2446" y="298"/>
                </a:cubicBezTo>
                <a:cubicBezTo>
                  <a:pt x="2523" y="298"/>
                  <a:pt x="2616" y="298"/>
                  <a:pt x="2693" y="298"/>
                </a:cubicBezTo>
                <a:cubicBezTo>
                  <a:pt x="2770" y="298"/>
                  <a:pt x="2836" y="298"/>
                  <a:pt x="2907" y="298"/>
                </a:cubicBezTo>
                <a:cubicBezTo>
                  <a:pt x="2978" y="298"/>
                  <a:pt x="3042" y="298"/>
                  <a:pt x="3120" y="298"/>
                </a:cubicBezTo>
                <a:cubicBezTo>
                  <a:pt x="3198" y="298"/>
                  <a:pt x="3305" y="299"/>
                  <a:pt x="3376" y="298"/>
                </a:cubicBezTo>
                <a:cubicBezTo>
                  <a:pt x="3447" y="297"/>
                  <a:pt x="3370" y="290"/>
                  <a:pt x="3548" y="289"/>
                </a:cubicBezTo>
                <a:cubicBezTo>
                  <a:pt x="3726" y="288"/>
                  <a:pt x="4256" y="289"/>
                  <a:pt x="4445" y="289"/>
                </a:cubicBezTo>
                <a:cubicBezTo>
                  <a:pt x="4634" y="289"/>
                  <a:pt x="4592" y="295"/>
                  <a:pt x="4684" y="289"/>
                </a:cubicBezTo>
                <a:cubicBezTo>
                  <a:pt x="4776" y="283"/>
                  <a:pt x="4919" y="290"/>
                  <a:pt x="4997" y="252"/>
                </a:cubicBezTo>
                <a:cubicBezTo>
                  <a:pt x="5075" y="214"/>
                  <a:pt x="5105" y="93"/>
                  <a:pt x="5153" y="63"/>
                </a:cubicBezTo>
                <a:cubicBezTo>
                  <a:pt x="5201" y="33"/>
                  <a:pt x="5240" y="38"/>
                  <a:pt x="5285" y="71"/>
                </a:cubicBezTo>
                <a:cubicBezTo>
                  <a:pt x="5330" y="104"/>
                  <a:pt x="5327" y="223"/>
                  <a:pt x="5424" y="261"/>
                </a:cubicBezTo>
                <a:cubicBezTo>
                  <a:pt x="5521" y="299"/>
                  <a:pt x="5757" y="292"/>
                  <a:pt x="5869" y="298"/>
                </a:cubicBezTo>
                <a:cubicBezTo>
                  <a:pt x="5981" y="304"/>
                  <a:pt x="5929" y="297"/>
                  <a:pt x="6099" y="298"/>
                </a:cubicBezTo>
                <a:cubicBezTo>
                  <a:pt x="6269" y="299"/>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45" y="183"/>
                  <a:pt x="954" y="311"/>
                </a:cubicBezTo>
                <a:cubicBezTo>
                  <a:pt x="954" y="311"/>
                  <a:pt x="995" y="305"/>
                  <a:pt x="1080" y="30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1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16"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48517" name="Group 5"/>
          <p:cNvGrpSpPr>
            <a:grpSpLocks/>
          </p:cNvGrpSpPr>
          <p:nvPr/>
        </p:nvGrpSpPr>
        <p:grpSpPr bwMode="auto">
          <a:xfrm>
            <a:off x="396875" y="2767013"/>
            <a:ext cx="6292850" cy="3646487"/>
            <a:chOff x="250" y="1743"/>
            <a:chExt cx="3964" cy="2297"/>
          </a:xfrm>
        </p:grpSpPr>
        <p:grpSp>
          <p:nvGrpSpPr>
            <p:cNvPr id="448518" name="Group 6"/>
            <p:cNvGrpSpPr>
              <a:grpSpLocks/>
            </p:cNvGrpSpPr>
            <p:nvPr/>
          </p:nvGrpSpPr>
          <p:grpSpPr bwMode="auto">
            <a:xfrm>
              <a:off x="250" y="2137"/>
              <a:ext cx="2116" cy="1903"/>
              <a:chOff x="11" y="1490"/>
              <a:chExt cx="2116" cy="1903"/>
            </a:xfrm>
          </p:grpSpPr>
          <p:sp>
            <p:nvSpPr>
              <p:cNvPr id="448519"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20"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8521" name="Group 9"/>
            <p:cNvGrpSpPr>
              <a:grpSpLocks/>
            </p:cNvGrpSpPr>
            <p:nvPr/>
          </p:nvGrpSpPr>
          <p:grpSpPr bwMode="auto">
            <a:xfrm>
              <a:off x="4024" y="1743"/>
              <a:ext cx="190" cy="2273"/>
              <a:chOff x="4064" y="1215"/>
              <a:chExt cx="190" cy="2273"/>
            </a:xfrm>
          </p:grpSpPr>
          <p:sp>
            <p:nvSpPr>
              <p:cNvPr id="448522"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23"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48524" name="Text Box 12"/>
          <p:cNvSpPr txBox="1">
            <a:spLocks noChangeArrowheads="1"/>
          </p:cNvSpPr>
          <p:nvPr/>
        </p:nvSpPr>
        <p:spPr bwMode="auto">
          <a:xfrm>
            <a:off x="3041650" y="1020763"/>
            <a:ext cx="30019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“Lasso” method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Freeform 2"/>
          <p:cNvSpPr>
            <a:spLocks/>
          </p:cNvSpPr>
          <p:nvPr/>
        </p:nvSpPr>
        <p:spPr bwMode="auto">
          <a:xfrm>
            <a:off x="-1727200" y="3541713"/>
            <a:ext cx="12634913" cy="5435600"/>
          </a:xfrm>
          <a:custGeom>
            <a:avLst/>
            <a:gdLst>
              <a:gd name="T0" fmla="*/ 1072 w 7959"/>
              <a:gd name="T1" fmla="*/ 353 h 3424"/>
              <a:gd name="T2" fmla="*/ 1401 w 7959"/>
              <a:gd name="T3" fmla="*/ 361 h 3424"/>
              <a:gd name="T4" fmla="*/ 1615 w 7959"/>
              <a:gd name="T5" fmla="*/ 336 h 3424"/>
              <a:gd name="T6" fmla="*/ 1804 w 7959"/>
              <a:gd name="T7" fmla="*/ 242 h 3424"/>
              <a:gd name="T8" fmla="*/ 1771 w 7959"/>
              <a:gd name="T9" fmla="*/ 32 h 3424"/>
              <a:gd name="T10" fmla="*/ 2117 w 7959"/>
              <a:gd name="T11" fmla="*/ 164 h 3424"/>
              <a:gd name="T12" fmla="*/ 2372 w 7959"/>
              <a:gd name="T13" fmla="*/ 320 h 3424"/>
              <a:gd name="T14" fmla="*/ 2693 w 7959"/>
              <a:gd name="T15" fmla="*/ 382 h 3424"/>
              <a:gd name="T16" fmla="*/ 2907 w 7959"/>
              <a:gd name="T17" fmla="*/ 382 h 3424"/>
              <a:gd name="T18" fmla="*/ 3120 w 7959"/>
              <a:gd name="T19" fmla="*/ 382 h 3424"/>
              <a:gd name="T20" fmla="*/ 3376 w 7959"/>
              <a:gd name="T21" fmla="*/ 382 h 3424"/>
              <a:gd name="T22" fmla="*/ 3548 w 7959"/>
              <a:gd name="T23" fmla="*/ 373 h 3424"/>
              <a:gd name="T24" fmla="*/ 4445 w 7959"/>
              <a:gd name="T25" fmla="*/ 373 h 3424"/>
              <a:gd name="T26" fmla="*/ 4684 w 7959"/>
              <a:gd name="T27" fmla="*/ 373 h 3424"/>
              <a:gd name="T28" fmla="*/ 4997 w 7959"/>
              <a:gd name="T29" fmla="*/ 336 h 3424"/>
              <a:gd name="T30" fmla="*/ 5120 w 7959"/>
              <a:gd name="T31" fmla="*/ 40 h 3424"/>
              <a:gd name="T32" fmla="*/ 5285 w 7959"/>
              <a:gd name="T33" fmla="*/ 98 h 3424"/>
              <a:gd name="T34" fmla="*/ 5424 w 7959"/>
              <a:gd name="T35" fmla="*/ 345 h 3424"/>
              <a:gd name="T36" fmla="*/ 5869 w 7959"/>
              <a:gd name="T37" fmla="*/ 382 h 3424"/>
              <a:gd name="T38" fmla="*/ 6099 w 7959"/>
              <a:gd name="T39" fmla="*/ 382 h 3424"/>
              <a:gd name="T40" fmla="*/ 6887 w 7959"/>
              <a:gd name="T41" fmla="*/ 387 h 3424"/>
              <a:gd name="T42" fmla="*/ 6998 w 7959"/>
              <a:gd name="T43" fmla="*/ 426 h 3424"/>
              <a:gd name="T44" fmla="*/ 7069 w 7959"/>
              <a:gd name="T45" fmla="*/ 2438 h 3424"/>
              <a:gd name="T46" fmla="*/ 6947 w 7959"/>
              <a:gd name="T47" fmla="*/ 3283 h 3424"/>
              <a:gd name="T48" fmla="*/ 997 w 7959"/>
              <a:gd name="T49" fmla="*/ 3283 h 3424"/>
              <a:gd name="T50" fmla="*/ 962 w 7959"/>
              <a:gd name="T51" fmla="*/ 2588 h 3424"/>
              <a:gd name="T52" fmla="*/ 962 w 7959"/>
              <a:gd name="T53" fmla="*/ 2541 h 3424"/>
              <a:gd name="T54" fmla="*/ 938 w 7959"/>
              <a:gd name="T55" fmla="*/ 497 h 3424"/>
              <a:gd name="T56" fmla="*/ 954 w 7959"/>
              <a:gd name="T57" fmla="*/ 395 h 3424"/>
              <a:gd name="T58" fmla="*/ 1072 w 7959"/>
              <a:gd name="T59" fmla="*/ 353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424">
                <a:moveTo>
                  <a:pt x="1072" y="353"/>
                </a:moveTo>
                <a:cubicBezTo>
                  <a:pt x="1146" y="347"/>
                  <a:pt x="1311" y="364"/>
                  <a:pt x="1401" y="361"/>
                </a:cubicBezTo>
                <a:cubicBezTo>
                  <a:pt x="1491" y="358"/>
                  <a:pt x="1548" y="356"/>
                  <a:pt x="1615" y="336"/>
                </a:cubicBezTo>
                <a:cubicBezTo>
                  <a:pt x="1682" y="316"/>
                  <a:pt x="1778" y="293"/>
                  <a:pt x="1804" y="242"/>
                </a:cubicBezTo>
                <a:cubicBezTo>
                  <a:pt x="1830" y="191"/>
                  <a:pt x="1719" y="45"/>
                  <a:pt x="1771" y="32"/>
                </a:cubicBezTo>
                <a:cubicBezTo>
                  <a:pt x="1823" y="19"/>
                  <a:pt x="2017" y="116"/>
                  <a:pt x="2117" y="164"/>
                </a:cubicBezTo>
                <a:cubicBezTo>
                  <a:pt x="2217" y="212"/>
                  <a:pt x="2276" y="284"/>
                  <a:pt x="2372" y="320"/>
                </a:cubicBezTo>
                <a:cubicBezTo>
                  <a:pt x="2468" y="356"/>
                  <a:pt x="2604" y="372"/>
                  <a:pt x="2693" y="382"/>
                </a:cubicBezTo>
                <a:cubicBezTo>
                  <a:pt x="2782" y="392"/>
                  <a:pt x="2836" y="382"/>
                  <a:pt x="2907" y="382"/>
                </a:cubicBezTo>
                <a:cubicBezTo>
                  <a:pt x="2978" y="382"/>
                  <a:pt x="3042" y="382"/>
                  <a:pt x="3120" y="382"/>
                </a:cubicBezTo>
                <a:cubicBezTo>
                  <a:pt x="3198" y="382"/>
                  <a:pt x="3305" y="383"/>
                  <a:pt x="3376" y="382"/>
                </a:cubicBezTo>
                <a:cubicBezTo>
                  <a:pt x="3447" y="381"/>
                  <a:pt x="3370" y="374"/>
                  <a:pt x="3548" y="373"/>
                </a:cubicBezTo>
                <a:cubicBezTo>
                  <a:pt x="3726" y="372"/>
                  <a:pt x="4256" y="373"/>
                  <a:pt x="4445" y="373"/>
                </a:cubicBezTo>
                <a:cubicBezTo>
                  <a:pt x="4634" y="373"/>
                  <a:pt x="4592" y="379"/>
                  <a:pt x="4684" y="373"/>
                </a:cubicBezTo>
                <a:cubicBezTo>
                  <a:pt x="4776" y="367"/>
                  <a:pt x="4924" y="391"/>
                  <a:pt x="4997" y="336"/>
                </a:cubicBezTo>
                <a:cubicBezTo>
                  <a:pt x="5070" y="281"/>
                  <a:pt x="5072" y="80"/>
                  <a:pt x="5120" y="40"/>
                </a:cubicBezTo>
                <a:cubicBezTo>
                  <a:pt x="5168" y="0"/>
                  <a:pt x="5234" y="47"/>
                  <a:pt x="5285" y="98"/>
                </a:cubicBezTo>
                <a:cubicBezTo>
                  <a:pt x="5336" y="149"/>
                  <a:pt x="5327" y="298"/>
                  <a:pt x="5424" y="345"/>
                </a:cubicBezTo>
                <a:cubicBezTo>
                  <a:pt x="5521" y="392"/>
                  <a:pt x="5757" y="376"/>
                  <a:pt x="5869" y="382"/>
                </a:cubicBezTo>
                <a:cubicBezTo>
                  <a:pt x="5981" y="388"/>
                  <a:pt x="5929" y="381"/>
                  <a:pt x="6099" y="382"/>
                </a:cubicBezTo>
                <a:cubicBezTo>
                  <a:pt x="6269" y="383"/>
                  <a:pt x="6737" y="380"/>
                  <a:pt x="6887" y="387"/>
                </a:cubicBezTo>
                <a:cubicBezTo>
                  <a:pt x="7037" y="394"/>
                  <a:pt x="6968" y="84"/>
                  <a:pt x="6998" y="426"/>
                </a:cubicBezTo>
                <a:cubicBezTo>
                  <a:pt x="7028" y="768"/>
                  <a:pt x="7077" y="1962"/>
                  <a:pt x="7069" y="2438"/>
                </a:cubicBezTo>
                <a:cubicBezTo>
                  <a:pt x="7061" y="2914"/>
                  <a:pt x="7959" y="3142"/>
                  <a:pt x="6947" y="3283"/>
                </a:cubicBezTo>
                <a:cubicBezTo>
                  <a:pt x="5935" y="3424"/>
                  <a:pt x="1994" y="3399"/>
                  <a:pt x="997" y="3283"/>
                </a:cubicBezTo>
                <a:cubicBezTo>
                  <a:pt x="0" y="3167"/>
                  <a:pt x="968" y="2712"/>
                  <a:pt x="962" y="2588"/>
                </a:cubicBezTo>
                <a:cubicBezTo>
                  <a:pt x="956" y="2464"/>
                  <a:pt x="966" y="2889"/>
                  <a:pt x="962" y="2541"/>
                </a:cubicBezTo>
                <a:cubicBezTo>
                  <a:pt x="958" y="2193"/>
                  <a:pt x="939" y="855"/>
                  <a:pt x="938" y="497"/>
                </a:cubicBezTo>
                <a:cubicBezTo>
                  <a:pt x="937" y="139"/>
                  <a:pt x="932" y="419"/>
                  <a:pt x="954" y="395"/>
                </a:cubicBezTo>
                <a:cubicBezTo>
                  <a:pt x="976" y="371"/>
                  <a:pt x="998" y="359"/>
                  <a:pt x="1072" y="35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3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40"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49541" name="Group 5"/>
          <p:cNvGrpSpPr>
            <a:grpSpLocks/>
          </p:cNvGrpSpPr>
          <p:nvPr/>
        </p:nvGrpSpPr>
        <p:grpSpPr bwMode="auto">
          <a:xfrm>
            <a:off x="396875" y="2195513"/>
            <a:ext cx="6292850" cy="3646487"/>
            <a:chOff x="250" y="1743"/>
            <a:chExt cx="3964" cy="2297"/>
          </a:xfrm>
        </p:grpSpPr>
        <p:grpSp>
          <p:nvGrpSpPr>
            <p:cNvPr id="449542" name="Group 6"/>
            <p:cNvGrpSpPr>
              <a:grpSpLocks/>
            </p:cNvGrpSpPr>
            <p:nvPr/>
          </p:nvGrpSpPr>
          <p:grpSpPr bwMode="auto">
            <a:xfrm>
              <a:off x="250" y="2137"/>
              <a:ext cx="2116" cy="1903"/>
              <a:chOff x="11" y="1490"/>
              <a:chExt cx="2116" cy="1903"/>
            </a:xfrm>
          </p:grpSpPr>
          <p:sp>
            <p:nvSpPr>
              <p:cNvPr id="449543"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44"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9545" name="Group 9"/>
            <p:cNvGrpSpPr>
              <a:grpSpLocks/>
            </p:cNvGrpSpPr>
            <p:nvPr/>
          </p:nvGrpSpPr>
          <p:grpSpPr bwMode="auto">
            <a:xfrm>
              <a:off x="4024" y="1743"/>
              <a:ext cx="190" cy="2273"/>
              <a:chOff x="4064" y="1215"/>
              <a:chExt cx="190" cy="2273"/>
            </a:xfrm>
          </p:grpSpPr>
          <p:sp>
            <p:nvSpPr>
              <p:cNvPr id="449546"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47"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Freeform 2"/>
          <p:cNvSpPr>
            <a:spLocks/>
          </p:cNvSpPr>
          <p:nvPr/>
        </p:nvSpPr>
        <p:spPr bwMode="auto">
          <a:xfrm>
            <a:off x="-1727200" y="3319463"/>
            <a:ext cx="12634913" cy="5657850"/>
          </a:xfrm>
          <a:custGeom>
            <a:avLst/>
            <a:gdLst>
              <a:gd name="T0" fmla="*/ 1072 w 7959"/>
              <a:gd name="T1" fmla="*/ 493 h 3564"/>
              <a:gd name="T2" fmla="*/ 1631 w 7959"/>
              <a:gd name="T3" fmla="*/ 485 h 3564"/>
              <a:gd name="T4" fmla="*/ 1968 w 7959"/>
              <a:gd name="T5" fmla="*/ 468 h 3564"/>
              <a:gd name="T6" fmla="*/ 2117 w 7959"/>
              <a:gd name="T7" fmla="*/ 304 h 3564"/>
              <a:gd name="T8" fmla="*/ 2059 w 7959"/>
              <a:gd name="T9" fmla="*/ 32 h 3564"/>
              <a:gd name="T10" fmla="*/ 2298 w 7959"/>
              <a:gd name="T11" fmla="*/ 114 h 3564"/>
              <a:gd name="T12" fmla="*/ 2446 w 7959"/>
              <a:gd name="T13" fmla="*/ 213 h 3564"/>
              <a:gd name="T14" fmla="*/ 2800 w 7959"/>
              <a:gd name="T15" fmla="*/ 320 h 3564"/>
              <a:gd name="T16" fmla="*/ 3030 w 7959"/>
              <a:gd name="T17" fmla="*/ 452 h 3564"/>
              <a:gd name="T18" fmla="*/ 3376 w 7959"/>
              <a:gd name="T19" fmla="*/ 522 h 3564"/>
              <a:gd name="T20" fmla="*/ 3548 w 7959"/>
              <a:gd name="T21" fmla="*/ 513 h 3564"/>
              <a:gd name="T22" fmla="*/ 4445 w 7959"/>
              <a:gd name="T23" fmla="*/ 513 h 3564"/>
              <a:gd name="T24" fmla="*/ 4684 w 7959"/>
              <a:gd name="T25" fmla="*/ 513 h 3564"/>
              <a:gd name="T26" fmla="*/ 4997 w 7959"/>
              <a:gd name="T27" fmla="*/ 476 h 3564"/>
              <a:gd name="T28" fmla="*/ 5120 w 7959"/>
              <a:gd name="T29" fmla="*/ 106 h 3564"/>
              <a:gd name="T30" fmla="*/ 5285 w 7959"/>
              <a:gd name="T31" fmla="*/ 188 h 3564"/>
              <a:gd name="T32" fmla="*/ 5424 w 7959"/>
              <a:gd name="T33" fmla="*/ 485 h 3564"/>
              <a:gd name="T34" fmla="*/ 5869 w 7959"/>
              <a:gd name="T35" fmla="*/ 522 h 3564"/>
              <a:gd name="T36" fmla="*/ 6099 w 7959"/>
              <a:gd name="T37" fmla="*/ 522 h 3564"/>
              <a:gd name="T38" fmla="*/ 6887 w 7959"/>
              <a:gd name="T39" fmla="*/ 527 h 3564"/>
              <a:gd name="T40" fmla="*/ 6998 w 7959"/>
              <a:gd name="T41" fmla="*/ 566 h 3564"/>
              <a:gd name="T42" fmla="*/ 7069 w 7959"/>
              <a:gd name="T43" fmla="*/ 2578 h 3564"/>
              <a:gd name="T44" fmla="*/ 6947 w 7959"/>
              <a:gd name="T45" fmla="*/ 3423 h 3564"/>
              <a:gd name="T46" fmla="*/ 997 w 7959"/>
              <a:gd name="T47" fmla="*/ 3423 h 3564"/>
              <a:gd name="T48" fmla="*/ 962 w 7959"/>
              <a:gd name="T49" fmla="*/ 2728 h 3564"/>
              <a:gd name="T50" fmla="*/ 962 w 7959"/>
              <a:gd name="T51" fmla="*/ 2681 h 3564"/>
              <a:gd name="T52" fmla="*/ 938 w 7959"/>
              <a:gd name="T53" fmla="*/ 637 h 3564"/>
              <a:gd name="T54" fmla="*/ 954 w 7959"/>
              <a:gd name="T55" fmla="*/ 535 h 3564"/>
              <a:gd name="T56" fmla="*/ 1072 w 7959"/>
              <a:gd name="T57" fmla="*/ 49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59" h="3564">
                <a:moveTo>
                  <a:pt x="1072" y="493"/>
                </a:moveTo>
                <a:cubicBezTo>
                  <a:pt x="1185" y="485"/>
                  <a:pt x="1482" y="489"/>
                  <a:pt x="1631" y="485"/>
                </a:cubicBezTo>
                <a:cubicBezTo>
                  <a:pt x="1780" y="481"/>
                  <a:pt x="1887" y="498"/>
                  <a:pt x="1968" y="468"/>
                </a:cubicBezTo>
                <a:cubicBezTo>
                  <a:pt x="2049" y="438"/>
                  <a:pt x="2102" y="377"/>
                  <a:pt x="2117" y="304"/>
                </a:cubicBezTo>
                <a:cubicBezTo>
                  <a:pt x="2132" y="231"/>
                  <a:pt x="2029" y="64"/>
                  <a:pt x="2059" y="32"/>
                </a:cubicBezTo>
                <a:cubicBezTo>
                  <a:pt x="2089" y="0"/>
                  <a:pt x="2234" y="84"/>
                  <a:pt x="2298" y="114"/>
                </a:cubicBezTo>
                <a:cubicBezTo>
                  <a:pt x="2362" y="144"/>
                  <a:pt x="2362" y="179"/>
                  <a:pt x="2446" y="213"/>
                </a:cubicBezTo>
                <a:cubicBezTo>
                  <a:pt x="2530" y="247"/>
                  <a:pt x="2703" y="280"/>
                  <a:pt x="2800" y="320"/>
                </a:cubicBezTo>
                <a:cubicBezTo>
                  <a:pt x="2897" y="360"/>
                  <a:pt x="2934" y="418"/>
                  <a:pt x="3030" y="452"/>
                </a:cubicBezTo>
                <a:cubicBezTo>
                  <a:pt x="3126" y="486"/>
                  <a:pt x="3290" y="512"/>
                  <a:pt x="3376" y="522"/>
                </a:cubicBezTo>
                <a:cubicBezTo>
                  <a:pt x="3462" y="532"/>
                  <a:pt x="3370" y="514"/>
                  <a:pt x="3548" y="513"/>
                </a:cubicBezTo>
                <a:cubicBezTo>
                  <a:pt x="3726" y="512"/>
                  <a:pt x="4256" y="513"/>
                  <a:pt x="4445" y="513"/>
                </a:cubicBezTo>
                <a:cubicBezTo>
                  <a:pt x="4634" y="513"/>
                  <a:pt x="4592" y="519"/>
                  <a:pt x="4684" y="513"/>
                </a:cubicBezTo>
                <a:cubicBezTo>
                  <a:pt x="4776" y="507"/>
                  <a:pt x="4924" y="544"/>
                  <a:pt x="4997" y="476"/>
                </a:cubicBezTo>
                <a:cubicBezTo>
                  <a:pt x="5070" y="408"/>
                  <a:pt x="5072" y="154"/>
                  <a:pt x="5120" y="106"/>
                </a:cubicBezTo>
                <a:cubicBezTo>
                  <a:pt x="5168" y="58"/>
                  <a:pt x="5234" y="125"/>
                  <a:pt x="5285" y="188"/>
                </a:cubicBezTo>
                <a:cubicBezTo>
                  <a:pt x="5336" y="251"/>
                  <a:pt x="5327" y="429"/>
                  <a:pt x="5424" y="485"/>
                </a:cubicBezTo>
                <a:cubicBezTo>
                  <a:pt x="5521" y="541"/>
                  <a:pt x="5757" y="516"/>
                  <a:pt x="5869" y="522"/>
                </a:cubicBezTo>
                <a:cubicBezTo>
                  <a:pt x="5981" y="528"/>
                  <a:pt x="5929" y="521"/>
                  <a:pt x="6099" y="522"/>
                </a:cubicBezTo>
                <a:cubicBezTo>
                  <a:pt x="6269" y="523"/>
                  <a:pt x="6737" y="520"/>
                  <a:pt x="6887" y="527"/>
                </a:cubicBezTo>
                <a:cubicBezTo>
                  <a:pt x="7037" y="534"/>
                  <a:pt x="6968" y="224"/>
                  <a:pt x="6998" y="566"/>
                </a:cubicBezTo>
                <a:cubicBezTo>
                  <a:pt x="7028" y="908"/>
                  <a:pt x="7077" y="2102"/>
                  <a:pt x="7069" y="2578"/>
                </a:cubicBezTo>
                <a:cubicBezTo>
                  <a:pt x="7061" y="3054"/>
                  <a:pt x="7959" y="3282"/>
                  <a:pt x="6947" y="3423"/>
                </a:cubicBezTo>
                <a:cubicBezTo>
                  <a:pt x="5935" y="3564"/>
                  <a:pt x="1994" y="3539"/>
                  <a:pt x="997" y="3423"/>
                </a:cubicBezTo>
                <a:cubicBezTo>
                  <a:pt x="0" y="3307"/>
                  <a:pt x="968" y="2852"/>
                  <a:pt x="962" y="2728"/>
                </a:cubicBezTo>
                <a:cubicBezTo>
                  <a:pt x="956" y="2604"/>
                  <a:pt x="966" y="3029"/>
                  <a:pt x="962" y="2681"/>
                </a:cubicBezTo>
                <a:cubicBezTo>
                  <a:pt x="958" y="2333"/>
                  <a:pt x="939" y="995"/>
                  <a:pt x="938" y="637"/>
                </a:cubicBezTo>
                <a:cubicBezTo>
                  <a:pt x="937" y="279"/>
                  <a:pt x="932" y="559"/>
                  <a:pt x="954" y="535"/>
                </a:cubicBezTo>
                <a:cubicBezTo>
                  <a:pt x="976" y="511"/>
                  <a:pt x="959" y="501"/>
                  <a:pt x="1072" y="49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564"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0565" name="Group 5"/>
          <p:cNvGrpSpPr>
            <a:grpSpLocks/>
          </p:cNvGrpSpPr>
          <p:nvPr/>
        </p:nvGrpSpPr>
        <p:grpSpPr bwMode="auto">
          <a:xfrm>
            <a:off x="396875" y="1617663"/>
            <a:ext cx="6292850" cy="3646487"/>
            <a:chOff x="250" y="1743"/>
            <a:chExt cx="3964" cy="2297"/>
          </a:xfrm>
        </p:grpSpPr>
        <p:grpSp>
          <p:nvGrpSpPr>
            <p:cNvPr id="450566" name="Group 6"/>
            <p:cNvGrpSpPr>
              <a:grpSpLocks/>
            </p:cNvGrpSpPr>
            <p:nvPr/>
          </p:nvGrpSpPr>
          <p:grpSpPr bwMode="auto">
            <a:xfrm>
              <a:off x="250" y="2137"/>
              <a:ext cx="2116" cy="1903"/>
              <a:chOff x="11" y="1490"/>
              <a:chExt cx="2116" cy="1903"/>
            </a:xfrm>
          </p:grpSpPr>
          <p:sp>
            <p:nvSpPr>
              <p:cNvPr id="450567"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8"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0569" name="Group 9"/>
            <p:cNvGrpSpPr>
              <a:grpSpLocks/>
            </p:cNvGrpSpPr>
            <p:nvPr/>
          </p:nvGrpSpPr>
          <p:grpSpPr bwMode="auto">
            <a:xfrm>
              <a:off x="4024" y="1743"/>
              <a:ext cx="190" cy="2273"/>
              <a:chOff x="4064" y="1215"/>
              <a:chExt cx="190" cy="2273"/>
            </a:xfrm>
          </p:grpSpPr>
          <p:sp>
            <p:nvSpPr>
              <p:cNvPr id="450570"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1"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87" name="Freeform 3"/>
          <p:cNvSpPr>
            <a:spLocks/>
          </p:cNvSpPr>
          <p:nvPr/>
        </p:nvSpPr>
        <p:spPr bwMode="auto">
          <a:xfrm>
            <a:off x="-1727200" y="2693988"/>
            <a:ext cx="12634913" cy="6283325"/>
          </a:xfrm>
          <a:custGeom>
            <a:avLst/>
            <a:gdLst>
              <a:gd name="T0" fmla="*/ 1072 w 7959"/>
              <a:gd name="T1" fmla="*/ 887 h 3958"/>
              <a:gd name="T2" fmla="*/ 1631 w 7959"/>
              <a:gd name="T3" fmla="*/ 879 h 3958"/>
              <a:gd name="T4" fmla="*/ 1968 w 7959"/>
              <a:gd name="T5" fmla="*/ 862 h 3958"/>
              <a:gd name="T6" fmla="*/ 2314 w 7959"/>
              <a:gd name="T7" fmla="*/ 837 h 3958"/>
              <a:gd name="T8" fmla="*/ 2380 w 7959"/>
              <a:gd name="T9" fmla="*/ 607 h 3958"/>
              <a:gd name="T10" fmla="*/ 2314 w 7959"/>
              <a:gd name="T11" fmla="*/ 418 h 3958"/>
              <a:gd name="T12" fmla="*/ 2133 w 7959"/>
              <a:gd name="T13" fmla="*/ 130 h 3958"/>
              <a:gd name="T14" fmla="*/ 2322 w 7959"/>
              <a:gd name="T15" fmla="*/ 196 h 3958"/>
              <a:gd name="T16" fmla="*/ 2512 w 7959"/>
              <a:gd name="T17" fmla="*/ 303 h 3958"/>
              <a:gd name="T18" fmla="*/ 2832 w 7959"/>
              <a:gd name="T19" fmla="*/ 393 h 3958"/>
              <a:gd name="T20" fmla="*/ 3120 w 7959"/>
              <a:gd name="T21" fmla="*/ 541 h 3958"/>
              <a:gd name="T22" fmla="*/ 3400 w 7959"/>
              <a:gd name="T23" fmla="*/ 755 h 3958"/>
              <a:gd name="T24" fmla="*/ 3548 w 7959"/>
              <a:gd name="T25" fmla="*/ 862 h 3958"/>
              <a:gd name="T26" fmla="*/ 3861 w 7959"/>
              <a:gd name="T27" fmla="*/ 903 h 3958"/>
              <a:gd name="T28" fmla="*/ 4445 w 7959"/>
              <a:gd name="T29" fmla="*/ 907 h 3958"/>
              <a:gd name="T30" fmla="*/ 4684 w 7959"/>
              <a:gd name="T31" fmla="*/ 907 h 3958"/>
              <a:gd name="T32" fmla="*/ 4923 w 7959"/>
              <a:gd name="T33" fmla="*/ 854 h 3958"/>
              <a:gd name="T34" fmla="*/ 5038 w 7959"/>
              <a:gd name="T35" fmla="*/ 607 h 3958"/>
              <a:gd name="T36" fmla="*/ 5112 w 7959"/>
              <a:gd name="T37" fmla="*/ 163 h 3958"/>
              <a:gd name="T38" fmla="*/ 5186 w 7959"/>
              <a:gd name="T39" fmla="*/ 39 h 3958"/>
              <a:gd name="T40" fmla="*/ 5285 w 7959"/>
              <a:gd name="T41" fmla="*/ 97 h 3958"/>
              <a:gd name="T42" fmla="*/ 5359 w 7959"/>
              <a:gd name="T43" fmla="*/ 623 h 3958"/>
              <a:gd name="T44" fmla="*/ 5573 w 7959"/>
              <a:gd name="T45" fmla="*/ 911 h 3958"/>
              <a:gd name="T46" fmla="*/ 5869 w 7959"/>
              <a:gd name="T47" fmla="*/ 916 h 3958"/>
              <a:gd name="T48" fmla="*/ 6099 w 7959"/>
              <a:gd name="T49" fmla="*/ 916 h 3958"/>
              <a:gd name="T50" fmla="*/ 6887 w 7959"/>
              <a:gd name="T51" fmla="*/ 921 h 3958"/>
              <a:gd name="T52" fmla="*/ 6998 w 7959"/>
              <a:gd name="T53" fmla="*/ 960 h 3958"/>
              <a:gd name="T54" fmla="*/ 7069 w 7959"/>
              <a:gd name="T55" fmla="*/ 2972 h 3958"/>
              <a:gd name="T56" fmla="*/ 6947 w 7959"/>
              <a:gd name="T57" fmla="*/ 3817 h 3958"/>
              <a:gd name="T58" fmla="*/ 997 w 7959"/>
              <a:gd name="T59" fmla="*/ 3817 h 3958"/>
              <a:gd name="T60" fmla="*/ 962 w 7959"/>
              <a:gd name="T61" fmla="*/ 3122 h 3958"/>
              <a:gd name="T62" fmla="*/ 962 w 7959"/>
              <a:gd name="T63" fmla="*/ 3075 h 3958"/>
              <a:gd name="T64" fmla="*/ 938 w 7959"/>
              <a:gd name="T65" fmla="*/ 1031 h 3958"/>
              <a:gd name="T66" fmla="*/ 954 w 7959"/>
              <a:gd name="T67" fmla="*/ 929 h 3958"/>
              <a:gd name="T68" fmla="*/ 1072 w 7959"/>
              <a:gd name="T69" fmla="*/ 887 h 3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3958">
                <a:moveTo>
                  <a:pt x="1072" y="887"/>
                </a:moveTo>
                <a:cubicBezTo>
                  <a:pt x="1185" y="879"/>
                  <a:pt x="1482" y="883"/>
                  <a:pt x="1631" y="879"/>
                </a:cubicBezTo>
                <a:cubicBezTo>
                  <a:pt x="1780" y="875"/>
                  <a:pt x="1854" y="869"/>
                  <a:pt x="1968" y="862"/>
                </a:cubicBezTo>
                <a:cubicBezTo>
                  <a:pt x="2082" y="855"/>
                  <a:pt x="2245" y="879"/>
                  <a:pt x="2314" y="837"/>
                </a:cubicBezTo>
                <a:cubicBezTo>
                  <a:pt x="2383" y="795"/>
                  <a:pt x="2380" y="677"/>
                  <a:pt x="2380" y="607"/>
                </a:cubicBezTo>
                <a:cubicBezTo>
                  <a:pt x="2380" y="537"/>
                  <a:pt x="2355" y="497"/>
                  <a:pt x="2314" y="418"/>
                </a:cubicBezTo>
                <a:cubicBezTo>
                  <a:pt x="2273" y="339"/>
                  <a:pt x="2132" y="167"/>
                  <a:pt x="2133" y="130"/>
                </a:cubicBezTo>
                <a:cubicBezTo>
                  <a:pt x="2134" y="93"/>
                  <a:pt x="2259" y="167"/>
                  <a:pt x="2322" y="196"/>
                </a:cubicBezTo>
                <a:cubicBezTo>
                  <a:pt x="2385" y="225"/>
                  <a:pt x="2427" y="270"/>
                  <a:pt x="2512" y="303"/>
                </a:cubicBezTo>
                <a:cubicBezTo>
                  <a:pt x="2597" y="336"/>
                  <a:pt x="2731" y="353"/>
                  <a:pt x="2832" y="393"/>
                </a:cubicBezTo>
                <a:cubicBezTo>
                  <a:pt x="2933" y="433"/>
                  <a:pt x="3025" y="481"/>
                  <a:pt x="3120" y="541"/>
                </a:cubicBezTo>
                <a:cubicBezTo>
                  <a:pt x="3215" y="601"/>
                  <a:pt x="3329" y="701"/>
                  <a:pt x="3400" y="755"/>
                </a:cubicBezTo>
                <a:cubicBezTo>
                  <a:pt x="3471" y="809"/>
                  <a:pt x="3471" y="837"/>
                  <a:pt x="3548" y="862"/>
                </a:cubicBezTo>
                <a:cubicBezTo>
                  <a:pt x="3625" y="887"/>
                  <a:pt x="3712" y="896"/>
                  <a:pt x="3861" y="903"/>
                </a:cubicBezTo>
                <a:cubicBezTo>
                  <a:pt x="4010" y="910"/>
                  <a:pt x="4308" y="906"/>
                  <a:pt x="4445" y="907"/>
                </a:cubicBezTo>
                <a:cubicBezTo>
                  <a:pt x="4582" y="908"/>
                  <a:pt x="4604" y="916"/>
                  <a:pt x="4684" y="907"/>
                </a:cubicBezTo>
                <a:cubicBezTo>
                  <a:pt x="4764" y="898"/>
                  <a:pt x="4864" y="904"/>
                  <a:pt x="4923" y="854"/>
                </a:cubicBezTo>
                <a:cubicBezTo>
                  <a:pt x="4982" y="804"/>
                  <a:pt x="5006" y="722"/>
                  <a:pt x="5038" y="607"/>
                </a:cubicBezTo>
                <a:cubicBezTo>
                  <a:pt x="5070" y="492"/>
                  <a:pt x="5087" y="258"/>
                  <a:pt x="5112" y="163"/>
                </a:cubicBezTo>
                <a:cubicBezTo>
                  <a:pt x="5137" y="68"/>
                  <a:pt x="5157" y="50"/>
                  <a:pt x="5186" y="39"/>
                </a:cubicBezTo>
                <a:cubicBezTo>
                  <a:pt x="5215" y="28"/>
                  <a:pt x="5256" y="0"/>
                  <a:pt x="5285" y="97"/>
                </a:cubicBezTo>
                <a:cubicBezTo>
                  <a:pt x="5314" y="194"/>
                  <a:pt x="5311" y="487"/>
                  <a:pt x="5359" y="623"/>
                </a:cubicBezTo>
                <a:cubicBezTo>
                  <a:pt x="5407" y="759"/>
                  <a:pt x="5488" y="862"/>
                  <a:pt x="5573" y="911"/>
                </a:cubicBezTo>
                <a:cubicBezTo>
                  <a:pt x="5658" y="960"/>
                  <a:pt x="5781" y="915"/>
                  <a:pt x="5869" y="916"/>
                </a:cubicBezTo>
                <a:cubicBezTo>
                  <a:pt x="5957" y="917"/>
                  <a:pt x="5929" y="915"/>
                  <a:pt x="6099" y="916"/>
                </a:cubicBezTo>
                <a:cubicBezTo>
                  <a:pt x="6269" y="917"/>
                  <a:pt x="6737" y="914"/>
                  <a:pt x="6887" y="921"/>
                </a:cubicBezTo>
                <a:cubicBezTo>
                  <a:pt x="7037" y="928"/>
                  <a:pt x="6968" y="618"/>
                  <a:pt x="6998" y="960"/>
                </a:cubicBezTo>
                <a:cubicBezTo>
                  <a:pt x="7028" y="1302"/>
                  <a:pt x="7077" y="2496"/>
                  <a:pt x="7069" y="2972"/>
                </a:cubicBezTo>
                <a:cubicBezTo>
                  <a:pt x="7061" y="3448"/>
                  <a:pt x="7959" y="3676"/>
                  <a:pt x="6947" y="3817"/>
                </a:cubicBezTo>
                <a:cubicBezTo>
                  <a:pt x="5935" y="3958"/>
                  <a:pt x="1994" y="3933"/>
                  <a:pt x="997" y="3817"/>
                </a:cubicBezTo>
                <a:cubicBezTo>
                  <a:pt x="0" y="3701"/>
                  <a:pt x="968" y="3246"/>
                  <a:pt x="962" y="3122"/>
                </a:cubicBezTo>
                <a:cubicBezTo>
                  <a:pt x="956" y="2998"/>
                  <a:pt x="966" y="3423"/>
                  <a:pt x="962" y="3075"/>
                </a:cubicBezTo>
                <a:cubicBezTo>
                  <a:pt x="958" y="2727"/>
                  <a:pt x="939" y="1389"/>
                  <a:pt x="938" y="1031"/>
                </a:cubicBezTo>
                <a:cubicBezTo>
                  <a:pt x="937" y="673"/>
                  <a:pt x="932" y="953"/>
                  <a:pt x="954" y="929"/>
                </a:cubicBezTo>
                <a:cubicBezTo>
                  <a:pt x="976" y="905"/>
                  <a:pt x="959" y="895"/>
                  <a:pt x="1072" y="887"/>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88"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1589" name="Group 5"/>
          <p:cNvGrpSpPr>
            <a:grpSpLocks/>
          </p:cNvGrpSpPr>
          <p:nvPr/>
        </p:nvGrpSpPr>
        <p:grpSpPr bwMode="auto">
          <a:xfrm>
            <a:off x="396875" y="1041400"/>
            <a:ext cx="6292850" cy="3646488"/>
            <a:chOff x="250" y="1743"/>
            <a:chExt cx="3964" cy="2297"/>
          </a:xfrm>
        </p:grpSpPr>
        <p:grpSp>
          <p:nvGrpSpPr>
            <p:cNvPr id="451590" name="Group 6"/>
            <p:cNvGrpSpPr>
              <a:grpSpLocks/>
            </p:cNvGrpSpPr>
            <p:nvPr/>
          </p:nvGrpSpPr>
          <p:grpSpPr bwMode="auto">
            <a:xfrm>
              <a:off x="250" y="2137"/>
              <a:ext cx="2116" cy="1903"/>
              <a:chOff x="11" y="1490"/>
              <a:chExt cx="2116" cy="1903"/>
            </a:xfrm>
          </p:grpSpPr>
          <p:sp>
            <p:nvSpPr>
              <p:cNvPr id="451591"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2"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593" name="Group 9"/>
            <p:cNvGrpSpPr>
              <a:grpSpLocks/>
            </p:cNvGrpSpPr>
            <p:nvPr/>
          </p:nvGrpSpPr>
          <p:grpSpPr bwMode="auto">
            <a:xfrm>
              <a:off x="4024" y="1743"/>
              <a:ext cx="190" cy="2273"/>
              <a:chOff x="4064" y="1215"/>
              <a:chExt cx="190" cy="2273"/>
            </a:xfrm>
          </p:grpSpPr>
          <p:sp>
            <p:nvSpPr>
              <p:cNvPr id="451594"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5"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1596"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97"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Freeform 2"/>
          <p:cNvSpPr>
            <a:spLocks/>
          </p:cNvSpPr>
          <p:nvPr/>
        </p:nvSpPr>
        <p:spPr bwMode="auto">
          <a:xfrm>
            <a:off x="-1727200" y="2389188"/>
            <a:ext cx="12634913" cy="6588125"/>
          </a:xfrm>
          <a:custGeom>
            <a:avLst/>
            <a:gdLst>
              <a:gd name="T0" fmla="*/ 1072 w 7959"/>
              <a:gd name="T1" fmla="*/ 1079 h 4150"/>
              <a:gd name="T2" fmla="*/ 1631 w 7959"/>
              <a:gd name="T3" fmla="*/ 1071 h 4150"/>
              <a:gd name="T4" fmla="*/ 1968 w 7959"/>
              <a:gd name="T5" fmla="*/ 1054 h 4150"/>
              <a:gd name="T6" fmla="*/ 2314 w 7959"/>
              <a:gd name="T7" fmla="*/ 1029 h 4150"/>
              <a:gd name="T8" fmla="*/ 2495 w 7959"/>
              <a:gd name="T9" fmla="*/ 741 h 4150"/>
              <a:gd name="T10" fmla="*/ 2372 w 7959"/>
              <a:gd name="T11" fmla="*/ 379 h 4150"/>
              <a:gd name="T12" fmla="*/ 2289 w 7959"/>
              <a:gd name="T13" fmla="*/ 165 h 4150"/>
              <a:gd name="T14" fmla="*/ 2174 w 7959"/>
              <a:gd name="T15" fmla="*/ 91 h 4150"/>
              <a:gd name="T16" fmla="*/ 2306 w 7959"/>
              <a:gd name="T17" fmla="*/ 1 h 4150"/>
              <a:gd name="T18" fmla="*/ 2372 w 7959"/>
              <a:gd name="T19" fmla="*/ 83 h 4150"/>
              <a:gd name="T20" fmla="*/ 2495 w 7959"/>
              <a:gd name="T21" fmla="*/ 116 h 4150"/>
              <a:gd name="T22" fmla="*/ 2832 w 7959"/>
              <a:gd name="T23" fmla="*/ 223 h 4150"/>
              <a:gd name="T24" fmla="*/ 3129 w 7959"/>
              <a:gd name="T25" fmla="*/ 396 h 4150"/>
              <a:gd name="T26" fmla="*/ 3458 w 7959"/>
              <a:gd name="T27" fmla="*/ 700 h 4150"/>
              <a:gd name="T28" fmla="*/ 3581 w 7959"/>
              <a:gd name="T29" fmla="*/ 1005 h 4150"/>
              <a:gd name="T30" fmla="*/ 3861 w 7959"/>
              <a:gd name="T31" fmla="*/ 1095 h 4150"/>
              <a:gd name="T32" fmla="*/ 4445 w 7959"/>
              <a:gd name="T33" fmla="*/ 1099 h 4150"/>
              <a:gd name="T34" fmla="*/ 4684 w 7959"/>
              <a:gd name="T35" fmla="*/ 1099 h 4150"/>
              <a:gd name="T36" fmla="*/ 4923 w 7959"/>
              <a:gd name="T37" fmla="*/ 1046 h 4150"/>
              <a:gd name="T38" fmla="*/ 5071 w 7959"/>
              <a:gd name="T39" fmla="*/ 873 h 4150"/>
              <a:gd name="T40" fmla="*/ 5112 w 7959"/>
              <a:gd name="T41" fmla="*/ 355 h 4150"/>
              <a:gd name="T42" fmla="*/ 5186 w 7959"/>
              <a:gd name="T43" fmla="*/ 231 h 4150"/>
              <a:gd name="T44" fmla="*/ 5285 w 7959"/>
              <a:gd name="T45" fmla="*/ 289 h 4150"/>
              <a:gd name="T46" fmla="*/ 5342 w 7959"/>
              <a:gd name="T47" fmla="*/ 873 h 4150"/>
              <a:gd name="T48" fmla="*/ 5573 w 7959"/>
              <a:gd name="T49" fmla="*/ 1103 h 4150"/>
              <a:gd name="T50" fmla="*/ 5869 w 7959"/>
              <a:gd name="T51" fmla="*/ 1108 h 4150"/>
              <a:gd name="T52" fmla="*/ 6099 w 7959"/>
              <a:gd name="T53" fmla="*/ 1108 h 4150"/>
              <a:gd name="T54" fmla="*/ 6887 w 7959"/>
              <a:gd name="T55" fmla="*/ 1113 h 4150"/>
              <a:gd name="T56" fmla="*/ 6998 w 7959"/>
              <a:gd name="T57" fmla="*/ 1152 h 4150"/>
              <a:gd name="T58" fmla="*/ 7069 w 7959"/>
              <a:gd name="T59" fmla="*/ 3164 h 4150"/>
              <a:gd name="T60" fmla="*/ 6947 w 7959"/>
              <a:gd name="T61" fmla="*/ 4009 h 4150"/>
              <a:gd name="T62" fmla="*/ 997 w 7959"/>
              <a:gd name="T63" fmla="*/ 4009 h 4150"/>
              <a:gd name="T64" fmla="*/ 962 w 7959"/>
              <a:gd name="T65" fmla="*/ 3314 h 4150"/>
              <a:gd name="T66" fmla="*/ 962 w 7959"/>
              <a:gd name="T67" fmla="*/ 3267 h 4150"/>
              <a:gd name="T68" fmla="*/ 938 w 7959"/>
              <a:gd name="T69" fmla="*/ 1223 h 4150"/>
              <a:gd name="T70" fmla="*/ 954 w 7959"/>
              <a:gd name="T71" fmla="*/ 1121 h 4150"/>
              <a:gd name="T72" fmla="*/ 1072 w 7959"/>
              <a:gd name="T73" fmla="*/ 1079 h 4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59" h="4150">
                <a:moveTo>
                  <a:pt x="1072" y="1079"/>
                </a:moveTo>
                <a:cubicBezTo>
                  <a:pt x="1185" y="1071"/>
                  <a:pt x="1482" y="1075"/>
                  <a:pt x="1631" y="1071"/>
                </a:cubicBezTo>
                <a:cubicBezTo>
                  <a:pt x="1780" y="1067"/>
                  <a:pt x="1854" y="1061"/>
                  <a:pt x="1968" y="1054"/>
                </a:cubicBezTo>
                <a:cubicBezTo>
                  <a:pt x="2082" y="1047"/>
                  <a:pt x="2226" y="1081"/>
                  <a:pt x="2314" y="1029"/>
                </a:cubicBezTo>
                <a:cubicBezTo>
                  <a:pt x="2402" y="977"/>
                  <a:pt x="2485" y="849"/>
                  <a:pt x="2495" y="741"/>
                </a:cubicBezTo>
                <a:cubicBezTo>
                  <a:pt x="2505" y="633"/>
                  <a:pt x="2406" y="475"/>
                  <a:pt x="2372" y="379"/>
                </a:cubicBezTo>
                <a:cubicBezTo>
                  <a:pt x="2338" y="283"/>
                  <a:pt x="2322" y="213"/>
                  <a:pt x="2289" y="165"/>
                </a:cubicBezTo>
                <a:cubicBezTo>
                  <a:pt x="2256" y="117"/>
                  <a:pt x="2171" y="118"/>
                  <a:pt x="2174" y="91"/>
                </a:cubicBezTo>
                <a:cubicBezTo>
                  <a:pt x="2177" y="64"/>
                  <a:pt x="2273" y="2"/>
                  <a:pt x="2306" y="1"/>
                </a:cubicBezTo>
                <a:cubicBezTo>
                  <a:pt x="2339" y="0"/>
                  <a:pt x="2341" y="64"/>
                  <a:pt x="2372" y="83"/>
                </a:cubicBezTo>
                <a:cubicBezTo>
                  <a:pt x="2403" y="102"/>
                  <a:pt x="2418" y="93"/>
                  <a:pt x="2495" y="116"/>
                </a:cubicBezTo>
                <a:cubicBezTo>
                  <a:pt x="2572" y="139"/>
                  <a:pt x="2726" y="176"/>
                  <a:pt x="2832" y="223"/>
                </a:cubicBezTo>
                <a:cubicBezTo>
                  <a:pt x="2938" y="270"/>
                  <a:pt x="3025" y="317"/>
                  <a:pt x="3129" y="396"/>
                </a:cubicBezTo>
                <a:cubicBezTo>
                  <a:pt x="3233" y="475"/>
                  <a:pt x="3383" y="599"/>
                  <a:pt x="3458" y="700"/>
                </a:cubicBezTo>
                <a:cubicBezTo>
                  <a:pt x="3533" y="801"/>
                  <a:pt x="3514" y="939"/>
                  <a:pt x="3581" y="1005"/>
                </a:cubicBezTo>
                <a:cubicBezTo>
                  <a:pt x="3648" y="1071"/>
                  <a:pt x="3717" y="1079"/>
                  <a:pt x="3861" y="1095"/>
                </a:cubicBezTo>
                <a:cubicBezTo>
                  <a:pt x="4005" y="1111"/>
                  <a:pt x="4308" y="1098"/>
                  <a:pt x="4445" y="1099"/>
                </a:cubicBezTo>
                <a:cubicBezTo>
                  <a:pt x="4582" y="1100"/>
                  <a:pt x="4604" y="1108"/>
                  <a:pt x="4684" y="1099"/>
                </a:cubicBezTo>
                <a:cubicBezTo>
                  <a:pt x="4764" y="1090"/>
                  <a:pt x="4859" y="1084"/>
                  <a:pt x="4923" y="1046"/>
                </a:cubicBezTo>
                <a:cubicBezTo>
                  <a:pt x="4987" y="1008"/>
                  <a:pt x="5040" y="988"/>
                  <a:pt x="5071" y="873"/>
                </a:cubicBezTo>
                <a:cubicBezTo>
                  <a:pt x="5102" y="758"/>
                  <a:pt x="5093" y="462"/>
                  <a:pt x="5112" y="355"/>
                </a:cubicBezTo>
                <a:cubicBezTo>
                  <a:pt x="5131" y="248"/>
                  <a:pt x="5157" y="242"/>
                  <a:pt x="5186" y="231"/>
                </a:cubicBezTo>
                <a:cubicBezTo>
                  <a:pt x="5215" y="220"/>
                  <a:pt x="5259" y="182"/>
                  <a:pt x="5285" y="289"/>
                </a:cubicBezTo>
                <a:cubicBezTo>
                  <a:pt x="5311" y="396"/>
                  <a:pt x="5294" y="737"/>
                  <a:pt x="5342" y="873"/>
                </a:cubicBezTo>
                <a:cubicBezTo>
                  <a:pt x="5390" y="1009"/>
                  <a:pt x="5485" y="1064"/>
                  <a:pt x="5573" y="1103"/>
                </a:cubicBezTo>
                <a:cubicBezTo>
                  <a:pt x="5661" y="1142"/>
                  <a:pt x="5781" y="1107"/>
                  <a:pt x="5869" y="1108"/>
                </a:cubicBezTo>
                <a:cubicBezTo>
                  <a:pt x="5957" y="1109"/>
                  <a:pt x="5929" y="1107"/>
                  <a:pt x="6099" y="1108"/>
                </a:cubicBezTo>
                <a:cubicBezTo>
                  <a:pt x="6269" y="1109"/>
                  <a:pt x="6737" y="1106"/>
                  <a:pt x="6887" y="1113"/>
                </a:cubicBezTo>
                <a:cubicBezTo>
                  <a:pt x="7037" y="1120"/>
                  <a:pt x="6968" y="810"/>
                  <a:pt x="6998" y="1152"/>
                </a:cubicBezTo>
                <a:cubicBezTo>
                  <a:pt x="7028" y="1494"/>
                  <a:pt x="7077" y="2688"/>
                  <a:pt x="7069" y="3164"/>
                </a:cubicBezTo>
                <a:cubicBezTo>
                  <a:pt x="7061" y="3640"/>
                  <a:pt x="7959" y="3868"/>
                  <a:pt x="6947" y="4009"/>
                </a:cubicBezTo>
                <a:cubicBezTo>
                  <a:pt x="5935" y="4150"/>
                  <a:pt x="1994" y="4125"/>
                  <a:pt x="997" y="4009"/>
                </a:cubicBezTo>
                <a:cubicBezTo>
                  <a:pt x="0" y="3893"/>
                  <a:pt x="968" y="3438"/>
                  <a:pt x="962" y="3314"/>
                </a:cubicBezTo>
                <a:cubicBezTo>
                  <a:pt x="956" y="3190"/>
                  <a:pt x="966" y="3615"/>
                  <a:pt x="962" y="3267"/>
                </a:cubicBezTo>
                <a:cubicBezTo>
                  <a:pt x="958" y="2919"/>
                  <a:pt x="939" y="1581"/>
                  <a:pt x="938" y="1223"/>
                </a:cubicBezTo>
                <a:cubicBezTo>
                  <a:pt x="937" y="865"/>
                  <a:pt x="932" y="1145"/>
                  <a:pt x="954" y="1121"/>
                </a:cubicBezTo>
                <a:cubicBezTo>
                  <a:pt x="976" y="1097"/>
                  <a:pt x="959" y="1087"/>
                  <a:pt x="1072" y="107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2612" name="Group 4"/>
          <p:cNvGrpSpPr>
            <a:grpSpLocks/>
          </p:cNvGrpSpPr>
          <p:nvPr/>
        </p:nvGrpSpPr>
        <p:grpSpPr bwMode="auto">
          <a:xfrm>
            <a:off x="396875" y="465138"/>
            <a:ext cx="6292850" cy="3646487"/>
            <a:chOff x="250" y="1743"/>
            <a:chExt cx="3964" cy="2297"/>
          </a:xfrm>
        </p:grpSpPr>
        <p:grpSp>
          <p:nvGrpSpPr>
            <p:cNvPr id="452613" name="Group 5"/>
            <p:cNvGrpSpPr>
              <a:grpSpLocks/>
            </p:cNvGrpSpPr>
            <p:nvPr/>
          </p:nvGrpSpPr>
          <p:grpSpPr bwMode="auto">
            <a:xfrm>
              <a:off x="250" y="2137"/>
              <a:ext cx="2116" cy="1903"/>
              <a:chOff x="11" y="1490"/>
              <a:chExt cx="2116" cy="1903"/>
            </a:xfrm>
          </p:grpSpPr>
          <p:sp>
            <p:nvSpPr>
              <p:cNvPr id="452614"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5"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2616" name="Group 8"/>
            <p:cNvGrpSpPr>
              <a:grpSpLocks/>
            </p:cNvGrpSpPr>
            <p:nvPr/>
          </p:nvGrpSpPr>
          <p:grpSpPr bwMode="auto">
            <a:xfrm>
              <a:off x="4024" y="1743"/>
              <a:ext cx="190" cy="2273"/>
              <a:chOff x="4064" y="1215"/>
              <a:chExt cx="190" cy="2273"/>
            </a:xfrm>
          </p:grpSpPr>
          <p:sp>
            <p:nvSpPr>
              <p:cNvPr id="452617" name="Freeform 9"/>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8" name="Freeform 10"/>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2619" name="Rectangle 11"/>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0"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1"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Object 2"/>
          <p:cNvGraphicFramePr>
            <a:graphicFrameLocks noGrp="1" noChangeAspect="1"/>
          </p:cNvGraphicFramePr>
          <p:nvPr>
            <p:ph type="chart" idx="1"/>
            <p:extLst>
              <p:ext uri="{D42A27DB-BD31-4B8C-83A1-F6EECF244321}">
                <p14:modId xmlns:p14="http://schemas.microsoft.com/office/powerpoint/2010/main" val="3125490180"/>
              </p:ext>
            </p:extLst>
          </p:nvPr>
        </p:nvGraphicFramePr>
        <p:xfrm>
          <a:off x="874713" y="1360488"/>
          <a:ext cx="7405687" cy="5199062"/>
        </p:xfrm>
        <a:graphic>
          <a:graphicData uri="http://schemas.openxmlformats.org/presentationml/2006/ole">
            <mc:AlternateContent xmlns:mc="http://schemas.openxmlformats.org/markup-compatibility/2006">
              <mc:Choice xmlns:v="urn:schemas-microsoft-com:vml" Requires="v">
                <p:oleObj spid="_x0000_s758807" name="Chart" r:id="rId3" imgW="7448478" imgH="5229153" progId="MSGraph.Chart.8">
                  <p:embed followColorScheme="full"/>
                </p:oleObj>
              </mc:Choice>
              <mc:Fallback>
                <p:oleObj name="Chart" r:id="rId3" imgW="7448478" imgH="5229153" progId="MSGraph.Chart.8">
                  <p:embed followColorScheme="full"/>
                  <p:pic>
                    <p:nvPicPr>
                      <p:cNvPr id="0" name=""/>
                      <p:cNvPicPr>
                        <a:picLocks noGrp="1" noChangeAspect="1" noChangeArrowheads="1"/>
                      </p:cNvPicPr>
                      <p:nvPr/>
                    </p:nvPicPr>
                    <p:blipFill>
                      <a:blip r:embed="rId4"/>
                      <a:srcRect/>
                      <a:stretch>
                        <a:fillRect/>
                      </a:stretch>
                    </p:blipFill>
                    <p:spPr bwMode="auto">
                      <a:xfrm>
                        <a:off x="874713" y="1360488"/>
                        <a:ext cx="74056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3171"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3172"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317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4028206708"/>
      </p:ext>
    </p:extLst>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Freeform 2"/>
          <p:cNvSpPr>
            <a:spLocks/>
          </p:cNvSpPr>
          <p:nvPr/>
        </p:nvSpPr>
        <p:spPr bwMode="auto">
          <a:xfrm>
            <a:off x="-1727200" y="1892300"/>
            <a:ext cx="12634913" cy="7085013"/>
          </a:xfrm>
          <a:custGeom>
            <a:avLst/>
            <a:gdLst>
              <a:gd name="T0" fmla="*/ 1072 w 7959"/>
              <a:gd name="T1" fmla="*/ 1392 h 4463"/>
              <a:gd name="T2" fmla="*/ 1631 w 7959"/>
              <a:gd name="T3" fmla="*/ 1384 h 4463"/>
              <a:gd name="T4" fmla="*/ 1968 w 7959"/>
              <a:gd name="T5" fmla="*/ 1367 h 4463"/>
              <a:gd name="T6" fmla="*/ 2306 w 7959"/>
              <a:gd name="T7" fmla="*/ 1375 h 4463"/>
              <a:gd name="T8" fmla="*/ 2553 w 7959"/>
              <a:gd name="T9" fmla="*/ 1342 h 4463"/>
              <a:gd name="T10" fmla="*/ 2717 w 7959"/>
              <a:gd name="T11" fmla="*/ 1153 h 4463"/>
              <a:gd name="T12" fmla="*/ 2635 w 7959"/>
              <a:gd name="T13" fmla="*/ 791 h 4463"/>
              <a:gd name="T14" fmla="*/ 2470 w 7959"/>
              <a:gd name="T15" fmla="*/ 487 h 4463"/>
              <a:gd name="T16" fmla="*/ 2331 w 7959"/>
              <a:gd name="T17" fmla="*/ 174 h 4463"/>
              <a:gd name="T18" fmla="*/ 2256 w 7959"/>
              <a:gd name="T19" fmla="*/ 67 h 4463"/>
              <a:gd name="T20" fmla="*/ 2331 w 7959"/>
              <a:gd name="T21" fmla="*/ 1 h 4463"/>
              <a:gd name="T22" fmla="*/ 2380 w 7959"/>
              <a:gd name="T23" fmla="*/ 75 h 4463"/>
              <a:gd name="T24" fmla="*/ 2627 w 7959"/>
              <a:gd name="T25" fmla="*/ 116 h 4463"/>
              <a:gd name="T26" fmla="*/ 3005 w 7959"/>
              <a:gd name="T27" fmla="*/ 273 h 4463"/>
              <a:gd name="T28" fmla="*/ 3310 w 7959"/>
              <a:gd name="T29" fmla="*/ 478 h 4463"/>
              <a:gd name="T30" fmla="*/ 3474 w 7959"/>
              <a:gd name="T31" fmla="*/ 725 h 4463"/>
              <a:gd name="T32" fmla="*/ 3441 w 7959"/>
              <a:gd name="T33" fmla="*/ 947 h 4463"/>
              <a:gd name="T34" fmla="*/ 3244 w 7959"/>
              <a:gd name="T35" fmla="*/ 1194 h 4463"/>
              <a:gd name="T36" fmla="*/ 3359 w 7959"/>
              <a:gd name="T37" fmla="*/ 1367 h 4463"/>
              <a:gd name="T38" fmla="*/ 3861 w 7959"/>
              <a:gd name="T39" fmla="*/ 1408 h 4463"/>
              <a:gd name="T40" fmla="*/ 4445 w 7959"/>
              <a:gd name="T41" fmla="*/ 1412 h 4463"/>
              <a:gd name="T42" fmla="*/ 4684 w 7959"/>
              <a:gd name="T43" fmla="*/ 1412 h 4463"/>
              <a:gd name="T44" fmla="*/ 4947 w 7959"/>
              <a:gd name="T45" fmla="*/ 1277 h 4463"/>
              <a:gd name="T46" fmla="*/ 5062 w 7959"/>
              <a:gd name="T47" fmla="*/ 1071 h 4463"/>
              <a:gd name="T48" fmla="*/ 5087 w 7959"/>
              <a:gd name="T49" fmla="*/ 643 h 4463"/>
              <a:gd name="T50" fmla="*/ 5194 w 7959"/>
              <a:gd name="T51" fmla="*/ 26 h 4463"/>
              <a:gd name="T52" fmla="*/ 5350 w 7959"/>
              <a:gd name="T53" fmla="*/ 487 h 4463"/>
              <a:gd name="T54" fmla="*/ 5350 w 7959"/>
              <a:gd name="T55" fmla="*/ 1005 h 4463"/>
              <a:gd name="T56" fmla="*/ 5466 w 7959"/>
              <a:gd name="T57" fmla="*/ 1277 h 4463"/>
              <a:gd name="T58" fmla="*/ 5729 w 7959"/>
              <a:gd name="T59" fmla="*/ 1400 h 4463"/>
              <a:gd name="T60" fmla="*/ 6099 w 7959"/>
              <a:gd name="T61" fmla="*/ 1421 h 4463"/>
              <a:gd name="T62" fmla="*/ 6887 w 7959"/>
              <a:gd name="T63" fmla="*/ 1426 h 4463"/>
              <a:gd name="T64" fmla="*/ 6998 w 7959"/>
              <a:gd name="T65" fmla="*/ 1465 h 4463"/>
              <a:gd name="T66" fmla="*/ 7069 w 7959"/>
              <a:gd name="T67" fmla="*/ 3477 h 4463"/>
              <a:gd name="T68" fmla="*/ 6947 w 7959"/>
              <a:gd name="T69" fmla="*/ 4322 h 4463"/>
              <a:gd name="T70" fmla="*/ 997 w 7959"/>
              <a:gd name="T71" fmla="*/ 4322 h 4463"/>
              <a:gd name="T72" fmla="*/ 962 w 7959"/>
              <a:gd name="T73" fmla="*/ 3627 h 4463"/>
              <a:gd name="T74" fmla="*/ 962 w 7959"/>
              <a:gd name="T75" fmla="*/ 3580 h 4463"/>
              <a:gd name="T76" fmla="*/ 938 w 7959"/>
              <a:gd name="T77" fmla="*/ 1536 h 4463"/>
              <a:gd name="T78" fmla="*/ 954 w 7959"/>
              <a:gd name="T79" fmla="*/ 1434 h 4463"/>
              <a:gd name="T80" fmla="*/ 1072 w 7959"/>
              <a:gd name="T81" fmla="*/ 1392 h 4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59" h="4463">
                <a:moveTo>
                  <a:pt x="1072" y="1392"/>
                </a:moveTo>
                <a:cubicBezTo>
                  <a:pt x="1185" y="1384"/>
                  <a:pt x="1482" y="1388"/>
                  <a:pt x="1631" y="1384"/>
                </a:cubicBezTo>
                <a:cubicBezTo>
                  <a:pt x="1780" y="1380"/>
                  <a:pt x="1856" y="1368"/>
                  <a:pt x="1968" y="1367"/>
                </a:cubicBezTo>
                <a:cubicBezTo>
                  <a:pt x="2080" y="1366"/>
                  <a:pt x="2209" y="1379"/>
                  <a:pt x="2306" y="1375"/>
                </a:cubicBezTo>
                <a:cubicBezTo>
                  <a:pt x="2403" y="1371"/>
                  <a:pt x="2485" y="1379"/>
                  <a:pt x="2553" y="1342"/>
                </a:cubicBezTo>
                <a:cubicBezTo>
                  <a:pt x="2621" y="1305"/>
                  <a:pt x="2703" y="1245"/>
                  <a:pt x="2717" y="1153"/>
                </a:cubicBezTo>
                <a:cubicBezTo>
                  <a:pt x="2731" y="1061"/>
                  <a:pt x="2676" y="902"/>
                  <a:pt x="2635" y="791"/>
                </a:cubicBezTo>
                <a:cubicBezTo>
                  <a:pt x="2594" y="680"/>
                  <a:pt x="2521" y="590"/>
                  <a:pt x="2470" y="487"/>
                </a:cubicBezTo>
                <a:cubicBezTo>
                  <a:pt x="2419" y="384"/>
                  <a:pt x="2367" y="244"/>
                  <a:pt x="2331" y="174"/>
                </a:cubicBezTo>
                <a:cubicBezTo>
                  <a:pt x="2295" y="104"/>
                  <a:pt x="2256" y="96"/>
                  <a:pt x="2256" y="67"/>
                </a:cubicBezTo>
                <a:cubicBezTo>
                  <a:pt x="2256" y="38"/>
                  <a:pt x="2310" y="0"/>
                  <a:pt x="2331" y="1"/>
                </a:cubicBezTo>
                <a:cubicBezTo>
                  <a:pt x="2352" y="2"/>
                  <a:pt x="2331" y="56"/>
                  <a:pt x="2380" y="75"/>
                </a:cubicBezTo>
                <a:cubicBezTo>
                  <a:pt x="2429" y="94"/>
                  <a:pt x="2523" y="83"/>
                  <a:pt x="2627" y="116"/>
                </a:cubicBezTo>
                <a:cubicBezTo>
                  <a:pt x="2731" y="149"/>
                  <a:pt x="2891" y="213"/>
                  <a:pt x="3005" y="273"/>
                </a:cubicBezTo>
                <a:cubicBezTo>
                  <a:pt x="3119" y="333"/>
                  <a:pt x="3232" y="403"/>
                  <a:pt x="3310" y="478"/>
                </a:cubicBezTo>
                <a:cubicBezTo>
                  <a:pt x="3388" y="553"/>
                  <a:pt x="3452" y="647"/>
                  <a:pt x="3474" y="725"/>
                </a:cubicBezTo>
                <a:cubicBezTo>
                  <a:pt x="3496" y="803"/>
                  <a:pt x="3479" y="869"/>
                  <a:pt x="3441" y="947"/>
                </a:cubicBezTo>
                <a:cubicBezTo>
                  <a:pt x="3403" y="1025"/>
                  <a:pt x="3258" y="1124"/>
                  <a:pt x="3244" y="1194"/>
                </a:cubicBezTo>
                <a:cubicBezTo>
                  <a:pt x="3230" y="1264"/>
                  <a:pt x="3256" y="1331"/>
                  <a:pt x="3359" y="1367"/>
                </a:cubicBezTo>
                <a:cubicBezTo>
                  <a:pt x="3462" y="1403"/>
                  <a:pt x="3680" y="1401"/>
                  <a:pt x="3861" y="1408"/>
                </a:cubicBezTo>
                <a:cubicBezTo>
                  <a:pt x="4042" y="1415"/>
                  <a:pt x="4308" y="1411"/>
                  <a:pt x="4445" y="1412"/>
                </a:cubicBezTo>
                <a:cubicBezTo>
                  <a:pt x="4582" y="1413"/>
                  <a:pt x="4600" y="1434"/>
                  <a:pt x="4684" y="1412"/>
                </a:cubicBezTo>
                <a:cubicBezTo>
                  <a:pt x="4768" y="1390"/>
                  <a:pt x="4884" y="1334"/>
                  <a:pt x="4947" y="1277"/>
                </a:cubicBezTo>
                <a:cubicBezTo>
                  <a:pt x="5010" y="1220"/>
                  <a:pt x="5039" y="1177"/>
                  <a:pt x="5062" y="1071"/>
                </a:cubicBezTo>
                <a:cubicBezTo>
                  <a:pt x="5085" y="965"/>
                  <a:pt x="5065" y="817"/>
                  <a:pt x="5087" y="643"/>
                </a:cubicBezTo>
                <a:cubicBezTo>
                  <a:pt x="5109" y="469"/>
                  <a:pt x="5150" y="52"/>
                  <a:pt x="5194" y="26"/>
                </a:cubicBezTo>
                <a:cubicBezTo>
                  <a:pt x="5238" y="0"/>
                  <a:pt x="5324" y="324"/>
                  <a:pt x="5350" y="487"/>
                </a:cubicBezTo>
                <a:cubicBezTo>
                  <a:pt x="5376" y="650"/>
                  <a:pt x="5331" y="873"/>
                  <a:pt x="5350" y="1005"/>
                </a:cubicBezTo>
                <a:cubicBezTo>
                  <a:pt x="5369" y="1137"/>
                  <a:pt x="5403" y="1211"/>
                  <a:pt x="5466" y="1277"/>
                </a:cubicBezTo>
                <a:cubicBezTo>
                  <a:pt x="5529" y="1343"/>
                  <a:pt x="5624" y="1376"/>
                  <a:pt x="5729" y="1400"/>
                </a:cubicBezTo>
                <a:cubicBezTo>
                  <a:pt x="5834" y="1424"/>
                  <a:pt x="5906" y="1417"/>
                  <a:pt x="6099" y="1421"/>
                </a:cubicBezTo>
                <a:cubicBezTo>
                  <a:pt x="6292" y="1425"/>
                  <a:pt x="6737" y="1419"/>
                  <a:pt x="6887" y="1426"/>
                </a:cubicBezTo>
                <a:cubicBezTo>
                  <a:pt x="7037" y="1433"/>
                  <a:pt x="6968" y="1123"/>
                  <a:pt x="6998" y="1465"/>
                </a:cubicBezTo>
                <a:cubicBezTo>
                  <a:pt x="7028" y="1807"/>
                  <a:pt x="7077" y="3001"/>
                  <a:pt x="7069" y="3477"/>
                </a:cubicBezTo>
                <a:cubicBezTo>
                  <a:pt x="7061" y="3953"/>
                  <a:pt x="7959" y="4181"/>
                  <a:pt x="6947" y="4322"/>
                </a:cubicBezTo>
                <a:cubicBezTo>
                  <a:pt x="5935" y="4463"/>
                  <a:pt x="1994" y="4438"/>
                  <a:pt x="997" y="4322"/>
                </a:cubicBezTo>
                <a:cubicBezTo>
                  <a:pt x="0" y="4206"/>
                  <a:pt x="968" y="3751"/>
                  <a:pt x="962" y="3627"/>
                </a:cubicBezTo>
                <a:cubicBezTo>
                  <a:pt x="956" y="3503"/>
                  <a:pt x="966" y="3928"/>
                  <a:pt x="962" y="3580"/>
                </a:cubicBezTo>
                <a:cubicBezTo>
                  <a:pt x="958" y="3232"/>
                  <a:pt x="939" y="1894"/>
                  <a:pt x="938" y="1536"/>
                </a:cubicBezTo>
                <a:cubicBezTo>
                  <a:pt x="937" y="1178"/>
                  <a:pt x="932" y="1458"/>
                  <a:pt x="954" y="1434"/>
                </a:cubicBezTo>
                <a:cubicBezTo>
                  <a:pt x="976" y="1410"/>
                  <a:pt x="959" y="1400"/>
                  <a:pt x="1072" y="1392"/>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3636" name="Group 4"/>
          <p:cNvGrpSpPr>
            <a:grpSpLocks/>
          </p:cNvGrpSpPr>
          <p:nvPr/>
        </p:nvGrpSpPr>
        <p:grpSpPr bwMode="auto">
          <a:xfrm>
            <a:off x="396875" y="-109538"/>
            <a:ext cx="6292850" cy="3646488"/>
            <a:chOff x="250" y="1743"/>
            <a:chExt cx="3964" cy="2297"/>
          </a:xfrm>
        </p:grpSpPr>
        <p:grpSp>
          <p:nvGrpSpPr>
            <p:cNvPr id="453637" name="Group 5"/>
            <p:cNvGrpSpPr>
              <a:grpSpLocks/>
            </p:cNvGrpSpPr>
            <p:nvPr/>
          </p:nvGrpSpPr>
          <p:grpSpPr bwMode="auto">
            <a:xfrm>
              <a:off x="250" y="2137"/>
              <a:ext cx="2116" cy="1903"/>
              <a:chOff x="11" y="1490"/>
              <a:chExt cx="2116" cy="1903"/>
            </a:xfrm>
          </p:grpSpPr>
          <p:sp>
            <p:nvSpPr>
              <p:cNvPr id="45363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3640" name="Group 8"/>
            <p:cNvGrpSpPr>
              <a:grpSpLocks/>
            </p:cNvGrpSpPr>
            <p:nvPr/>
          </p:nvGrpSpPr>
          <p:grpSpPr bwMode="auto">
            <a:xfrm>
              <a:off x="4024" y="1743"/>
              <a:ext cx="190" cy="2273"/>
              <a:chOff x="4064" y="1215"/>
              <a:chExt cx="190" cy="2273"/>
            </a:xfrm>
          </p:grpSpPr>
          <p:sp>
            <p:nvSpPr>
              <p:cNvPr id="453641" name="Freeform 9"/>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2" name="Freeform 10"/>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3643" name="Rectangle 11"/>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44"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45"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Freeform 2"/>
          <p:cNvSpPr>
            <a:spLocks/>
          </p:cNvSpPr>
          <p:nvPr/>
        </p:nvSpPr>
        <p:spPr bwMode="auto">
          <a:xfrm>
            <a:off x="6370638" y="1449388"/>
            <a:ext cx="328612" cy="1411287"/>
          </a:xfrm>
          <a:custGeom>
            <a:avLst/>
            <a:gdLst>
              <a:gd name="T0" fmla="*/ 93 w 207"/>
              <a:gd name="T1" fmla="*/ 0 h 889"/>
              <a:gd name="T2" fmla="*/ 11 w 207"/>
              <a:gd name="T3" fmla="*/ 223 h 889"/>
              <a:gd name="T4" fmla="*/ 27 w 207"/>
              <a:gd name="T5" fmla="*/ 585 h 889"/>
              <a:gd name="T6" fmla="*/ 101 w 207"/>
              <a:gd name="T7" fmla="*/ 873 h 889"/>
              <a:gd name="T8" fmla="*/ 192 w 207"/>
              <a:gd name="T9" fmla="*/ 683 h 889"/>
              <a:gd name="T10" fmla="*/ 192 w 207"/>
              <a:gd name="T11" fmla="*/ 338 h 889"/>
              <a:gd name="T12" fmla="*/ 126 w 207"/>
              <a:gd name="T13" fmla="*/ 58 h 889"/>
              <a:gd name="T14" fmla="*/ 93 w 207"/>
              <a:gd name="T15" fmla="*/ 0 h 8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889">
                <a:moveTo>
                  <a:pt x="93" y="0"/>
                </a:moveTo>
                <a:cubicBezTo>
                  <a:pt x="57" y="63"/>
                  <a:pt x="22" y="126"/>
                  <a:pt x="11" y="223"/>
                </a:cubicBezTo>
                <a:cubicBezTo>
                  <a:pt x="0" y="320"/>
                  <a:pt x="12" y="477"/>
                  <a:pt x="27" y="585"/>
                </a:cubicBezTo>
                <a:cubicBezTo>
                  <a:pt x="42" y="693"/>
                  <a:pt x="74" y="857"/>
                  <a:pt x="101" y="873"/>
                </a:cubicBezTo>
                <a:cubicBezTo>
                  <a:pt x="128" y="889"/>
                  <a:pt x="177" y="772"/>
                  <a:pt x="192" y="683"/>
                </a:cubicBezTo>
                <a:cubicBezTo>
                  <a:pt x="207" y="594"/>
                  <a:pt x="203" y="442"/>
                  <a:pt x="192" y="338"/>
                </a:cubicBezTo>
                <a:cubicBezTo>
                  <a:pt x="181" y="234"/>
                  <a:pt x="153" y="146"/>
                  <a:pt x="126" y="58"/>
                </a:cubicBezTo>
                <a:cubicBezTo>
                  <a:pt x="126" y="58"/>
                  <a:pt x="93" y="0"/>
                  <a:pt x="93" y="0"/>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59" name="Freeform 3"/>
          <p:cNvSpPr>
            <a:spLocks/>
          </p:cNvSpPr>
          <p:nvPr/>
        </p:nvSpPr>
        <p:spPr bwMode="auto">
          <a:xfrm>
            <a:off x="1998663" y="1463675"/>
            <a:ext cx="1760537" cy="1476375"/>
          </a:xfrm>
          <a:custGeom>
            <a:avLst/>
            <a:gdLst>
              <a:gd name="T0" fmla="*/ 0 w 1109"/>
              <a:gd name="T1" fmla="*/ 57 h 930"/>
              <a:gd name="T2" fmla="*/ 58 w 1109"/>
              <a:gd name="T3" fmla="*/ 230 h 930"/>
              <a:gd name="T4" fmla="*/ 239 w 1109"/>
              <a:gd name="T5" fmla="*/ 526 h 930"/>
              <a:gd name="T6" fmla="*/ 436 w 1109"/>
              <a:gd name="T7" fmla="*/ 757 h 930"/>
              <a:gd name="T8" fmla="*/ 691 w 1109"/>
              <a:gd name="T9" fmla="*/ 905 h 930"/>
              <a:gd name="T10" fmla="*/ 905 w 1109"/>
              <a:gd name="T11" fmla="*/ 905 h 930"/>
              <a:gd name="T12" fmla="*/ 1078 w 1109"/>
              <a:gd name="T13" fmla="*/ 798 h 930"/>
              <a:gd name="T14" fmla="*/ 1094 w 1109"/>
              <a:gd name="T15" fmla="*/ 650 h 930"/>
              <a:gd name="T16" fmla="*/ 1029 w 1109"/>
              <a:gd name="T17" fmla="*/ 444 h 930"/>
              <a:gd name="T18" fmla="*/ 773 w 1109"/>
              <a:gd name="T19" fmla="*/ 271 h 930"/>
              <a:gd name="T20" fmla="*/ 477 w 1109"/>
              <a:gd name="T21" fmla="*/ 107 h 930"/>
              <a:gd name="T22" fmla="*/ 132 w 1109"/>
              <a:gd name="T23" fmla="*/ 16 h 930"/>
              <a:gd name="T24" fmla="*/ 33 w 1109"/>
              <a:gd name="T25" fmla="*/ 8 h 930"/>
              <a:gd name="T26" fmla="*/ 0 w 1109"/>
              <a:gd name="T27" fmla="*/ 57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9" h="930">
                <a:moveTo>
                  <a:pt x="0" y="57"/>
                </a:moveTo>
                <a:cubicBezTo>
                  <a:pt x="9" y="104"/>
                  <a:pt x="18" y="152"/>
                  <a:pt x="58" y="230"/>
                </a:cubicBezTo>
                <a:cubicBezTo>
                  <a:pt x="98" y="308"/>
                  <a:pt x="176" y="438"/>
                  <a:pt x="239" y="526"/>
                </a:cubicBezTo>
                <a:cubicBezTo>
                  <a:pt x="302" y="614"/>
                  <a:pt x="361" y="694"/>
                  <a:pt x="436" y="757"/>
                </a:cubicBezTo>
                <a:cubicBezTo>
                  <a:pt x="511" y="820"/>
                  <a:pt x="613" y="880"/>
                  <a:pt x="691" y="905"/>
                </a:cubicBezTo>
                <a:cubicBezTo>
                  <a:pt x="769" y="930"/>
                  <a:pt x="841" y="923"/>
                  <a:pt x="905" y="905"/>
                </a:cubicBezTo>
                <a:cubicBezTo>
                  <a:pt x="969" y="887"/>
                  <a:pt x="1047" y="840"/>
                  <a:pt x="1078" y="798"/>
                </a:cubicBezTo>
                <a:cubicBezTo>
                  <a:pt x="1109" y="756"/>
                  <a:pt x="1102" y="709"/>
                  <a:pt x="1094" y="650"/>
                </a:cubicBezTo>
                <a:cubicBezTo>
                  <a:pt x="1086" y="591"/>
                  <a:pt x="1082" y="507"/>
                  <a:pt x="1029" y="444"/>
                </a:cubicBezTo>
                <a:cubicBezTo>
                  <a:pt x="976" y="381"/>
                  <a:pt x="865" y="327"/>
                  <a:pt x="773" y="271"/>
                </a:cubicBezTo>
                <a:cubicBezTo>
                  <a:pt x="681" y="215"/>
                  <a:pt x="584" y="149"/>
                  <a:pt x="477" y="107"/>
                </a:cubicBezTo>
                <a:cubicBezTo>
                  <a:pt x="370" y="65"/>
                  <a:pt x="206" y="32"/>
                  <a:pt x="132" y="16"/>
                </a:cubicBezTo>
                <a:cubicBezTo>
                  <a:pt x="58" y="0"/>
                  <a:pt x="45" y="4"/>
                  <a:pt x="33" y="8"/>
                </a:cubicBezTo>
                <a:cubicBezTo>
                  <a:pt x="33" y="8"/>
                  <a:pt x="0" y="57"/>
                  <a:pt x="0" y="5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0" name="Freeform 4"/>
          <p:cNvSpPr>
            <a:spLocks/>
          </p:cNvSpPr>
          <p:nvPr/>
        </p:nvSpPr>
        <p:spPr bwMode="auto">
          <a:xfrm>
            <a:off x="-1727200" y="3675063"/>
            <a:ext cx="12634913" cy="5302250"/>
          </a:xfrm>
          <a:custGeom>
            <a:avLst/>
            <a:gdLst>
              <a:gd name="T0" fmla="*/ 1072 w 7959"/>
              <a:gd name="T1" fmla="*/ 269 h 3340"/>
              <a:gd name="T2" fmla="*/ 1631 w 7959"/>
              <a:gd name="T3" fmla="*/ 261 h 3340"/>
              <a:gd name="T4" fmla="*/ 1968 w 7959"/>
              <a:gd name="T5" fmla="*/ 244 h 3340"/>
              <a:gd name="T6" fmla="*/ 2306 w 7959"/>
              <a:gd name="T7" fmla="*/ 252 h 3340"/>
              <a:gd name="T8" fmla="*/ 3343 w 7959"/>
              <a:gd name="T9" fmla="*/ 261 h 3340"/>
              <a:gd name="T10" fmla="*/ 3861 w 7959"/>
              <a:gd name="T11" fmla="*/ 285 h 3340"/>
              <a:gd name="T12" fmla="*/ 4445 w 7959"/>
              <a:gd name="T13" fmla="*/ 289 h 3340"/>
              <a:gd name="T14" fmla="*/ 4684 w 7959"/>
              <a:gd name="T15" fmla="*/ 289 h 3340"/>
              <a:gd name="T16" fmla="*/ 5729 w 7959"/>
              <a:gd name="T17" fmla="*/ 277 h 3340"/>
              <a:gd name="T18" fmla="*/ 6099 w 7959"/>
              <a:gd name="T19" fmla="*/ 298 h 3340"/>
              <a:gd name="T20" fmla="*/ 6887 w 7959"/>
              <a:gd name="T21" fmla="*/ 303 h 3340"/>
              <a:gd name="T22" fmla="*/ 6998 w 7959"/>
              <a:gd name="T23" fmla="*/ 342 h 3340"/>
              <a:gd name="T24" fmla="*/ 7069 w 7959"/>
              <a:gd name="T25" fmla="*/ 2354 h 3340"/>
              <a:gd name="T26" fmla="*/ 6947 w 7959"/>
              <a:gd name="T27" fmla="*/ 3199 h 3340"/>
              <a:gd name="T28" fmla="*/ 997 w 7959"/>
              <a:gd name="T29" fmla="*/ 3199 h 3340"/>
              <a:gd name="T30" fmla="*/ 962 w 7959"/>
              <a:gd name="T31" fmla="*/ 2504 h 3340"/>
              <a:gd name="T32" fmla="*/ 962 w 7959"/>
              <a:gd name="T33" fmla="*/ 2457 h 3340"/>
              <a:gd name="T34" fmla="*/ 938 w 7959"/>
              <a:gd name="T35" fmla="*/ 413 h 3340"/>
              <a:gd name="T36" fmla="*/ 954 w 7959"/>
              <a:gd name="T37" fmla="*/ 311 h 3340"/>
              <a:gd name="T38" fmla="*/ 1072 w 7959"/>
              <a:gd name="T39" fmla="*/ 269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59" h="3340">
                <a:moveTo>
                  <a:pt x="1072" y="269"/>
                </a:moveTo>
                <a:cubicBezTo>
                  <a:pt x="1185" y="261"/>
                  <a:pt x="1482" y="265"/>
                  <a:pt x="1631" y="261"/>
                </a:cubicBezTo>
                <a:cubicBezTo>
                  <a:pt x="1780" y="257"/>
                  <a:pt x="1856" y="245"/>
                  <a:pt x="1968" y="244"/>
                </a:cubicBezTo>
                <a:cubicBezTo>
                  <a:pt x="2080" y="243"/>
                  <a:pt x="2077" y="249"/>
                  <a:pt x="2306" y="252"/>
                </a:cubicBezTo>
                <a:cubicBezTo>
                  <a:pt x="2535" y="255"/>
                  <a:pt x="3084" y="256"/>
                  <a:pt x="3343" y="261"/>
                </a:cubicBezTo>
                <a:cubicBezTo>
                  <a:pt x="3602" y="266"/>
                  <a:pt x="3677" y="280"/>
                  <a:pt x="3861" y="285"/>
                </a:cubicBezTo>
                <a:cubicBezTo>
                  <a:pt x="4045" y="290"/>
                  <a:pt x="4308" y="288"/>
                  <a:pt x="4445" y="289"/>
                </a:cubicBezTo>
                <a:cubicBezTo>
                  <a:pt x="4582" y="290"/>
                  <a:pt x="4470" y="291"/>
                  <a:pt x="4684" y="289"/>
                </a:cubicBezTo>
                <a:cubicBezTo>
                  <a:pt x="4898" y="287"/>
                  <a:pt x="5493" y="276"/>
                  <a:pt x="5729" y="277"/>
                </a:cubicBezTo>
                <a:cubicBezTo>
                  <a:pt x="5965" y="278"/>
                  <a:pt x="5906" y="294"/>
                  <a:pt x="6099" y="298"/>
                </a:cubicBezTo>
                <a:cubicBezTo>
                  <a:pt x="6292" y="302"/>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32" y="335"/>
                  <a:pt x="954" y="311"/>
                </a:cubicBezTo>
                <a:cubicBezTo>
                  <a:pt x="976" y="287"/>
                  <a:pt x="959" y="277"/>
                  <a:pt x="1072" y="26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1" name="Rectangle 5"/>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4662" name="Group 6"/>
          <p:cNvGrpSpPr>
            <a:grpSpLocks/>
          </p:cNvGrpSpPr>
          <p:nvPr/>
        </p:nvGrpSpPr>
        <p:grpSpPr bwMode="auto">
          <a:xfrm>
            <a:off x="396875" y="-684213"/>
            <a:ext cx="6292850" cy="3646488"/>
            <a:chOff x="250" y="1743"/>
            <a:chExt cx="3964" cy="2297"/>
          </a:xfrm>
        </p:grpSpPr>
        <p:grpSp>
          <p:nvGrpSpPr>
            <p:cNvPr id="454663" name="Group 7"/>
            <p:cNvGrpSpPr>
              <a:grpSpLocks/>
            </p:cNvGrpSpPr>
            <p:nvPr/>
          </p:nvGrpSpPr>
          <p:grpSpPr bwMode="auto">
            <a:xfrm>
              <a:off x="250" y="2137"/>
              <a:ext cx="2116" cy="1903"/>
              <a:chOff x="11" y="1490"/>
              <a:chExt cx="2116" cy="1903"/>
            </a:xfrm>
          </p:grpSpPr>
          <p:sp>
            <p:nvSpPr>
              <p:cNvPr id="454664" name="Freeform 8"/>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5" name="Freeform 9"/>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4666" name="Group 10"/>
            <p:cNvGrpSpPr>
              <a:grpSpLocks/>
            </p:cNvGrpSpPr>
            <p:nvPr/>
          </p:nvGrpSpPr>
          <p:grpSpPr bwMode="auto">
            <a:xfrm>
              <a:off x="4024" y="1743"/>
              <a:ext cx="190" cy="2273"/>
              <a:chOff x="4064" y="1215"/>
              <a:chExt cx="190" cy="2273"/>
            </a:xfrm>
          </p:grpSpPr>
          <p:sp>
            <p:nvSpPr>
              <p:cNvPr id="454667" name="Freeform 11"/>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8" name="Freeform 12"/>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4669" name="Rectangle 1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670" name="Rectangle 1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671" name="Rectangle 15"/>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Freeform 2"/>
          <p:cNvSpPr>
            <a:spLocks/>
          </p:cNvSpPr>
          <p:nvPr/>
        </p:nvSpPr>
        <p:spPr bwMode="auto">
          <a:xfrm>
            <a:off x="-1727200" y="3675063"/>
            <a:ext cx="12634913" cy="5302250"/>
          </a:xfrm>
          <a:custGeom>
            <a:avLst/>
            <a:gdLst>
              <a:gd name="T0" fmla="*/ 1080 w 7959"/>
              <a:gd name="T1" fmla="*/ 303 h 3340"/>
              <a:gd name="T2" fmla="*/ 1401 w 7959"/>
              <a:gd name="T3" fmla="*/ 252 h 3340"/>
              <a:gd name="T4" fmla="*/ 1524 w 7959"/>
              <a:gd name="T5" fmla="*/ 71 h 3340"/>
              <a:gd name="T6" fmla="*/ 1804 w 7959"/>
              <a:gd name="T7" fmla="*/ 158 h 3340"/>
              <a:gd name="T8" fmla="*/ 2026 w 7959"/>
              <a:gd name="T9" fmla="*/ 265 h 3340"/>
              <a:gd name="T10" fmla="*/ 2232 w 7959"/>
              <a:gd name="T11" fmla="*/ 298 h 3340"/>
              <a:gd name="T12" fmla="*/ 2446 w 7959"/>
              <a:gd name="T13" fmla="*/ 298 h 3340"/>
              <a:gd name="T14" fmla="*/ 2693 w 7959"/>
              <a:gd name="T15" fmla="*/ 298 h 3340"/>
              <a:gd name="T16" fmla="*/ 2907 w 7959"/>
              <a:gd name="T17" fmla="*/ 298 h 3340"/>
              <a:gd name="T18" fmla="*/ 3120 w 7959"/>
              <a:gd name="T19" fmla="*/ 298 h 3340"/>
              <a:gd name="T20" fmla="*/ 3376 w 7959"/>
              <a:gd name="T21" fmla="*/ 298 h 3340"/>
              <a:gd name="T22" fmla="*/ 3548 w 7959"/>
              <a:gd name="T23" fmla="*/ 289 h 3340"/>
              <a:gd name="T24" fmla="*/ 4445 w 7959"/>
              <a:gd name="T25" fmla="*/ 289 h 3340"/>
              <a:gd name="T26" fmla="*/ 4684 w 7959"/>
              <a:gd name="T27" fmla="*/ 289 h 3340"/>
              <a:gd name="T28" fmla="*/ 4997 w 7959"/>
              <a:gd name="T29" fmla="*/ 252 h 3340"/>
              <a:gd name="T30" fmla="*/ 5153 w 7959"/>
              <a:gd name="T31" fmla="*/ 63 h 3340"/>
              <a:gd name="T32" fmla="*/ 5285 w 7959"/>
              <a:gd name="T33" fmla="*/ 71 h 3340"/>
              <a:gd name="T34" fmla="*/ 5424 w 7959"/>
              <a:gd name="T35" fmla="*/ 261 h 3340"/>
              <a:gd name="T36" fmla="*/ 5869 w 7959"/>
              <a:gd name="T37" fmla="*/ 298 h 3340"/>
              <a:gd name="T38" fmla="*/ 6099 w 7959"/>
              <a:gd name="T39" fmla="*/ 298 h 3340"/>
              <a:gd name="T40" fmla="*/ 6887 w 7959"/>
              <a:gd name="T41" fmla="*/ 303 h 3340"/>
              <a:gd name="T42" fmla="*/ 6998 w 7959"/>
              <a:gd name="T43" fmla="*/ 342 h 3340"/>
              <a:gd name="T44" fmla="*/ 7069 w 7959"/>
              <a:gd name="T45" fmla="*/ 2354 h 3340"/>
              <a:gd name="T46" fmla="*/ 6947 w 7959"/>
              <a:gd name="T47" fmla="*/ 3199 h 3340"/>
              <a:gd name="T48" fmla="*/ 997 w 7959"/>
              <a:gd name="T49" fmla="*/ 3199 h 3340"/>
              <a:gd name="T50" fmla="*/ 962 w 7959"/>
              <a:gd name="T51" fmla="*/ 2504 h 3340"/>
              <a:gd name="T52" fmla="*/ 962 w 7959"/>
              <a:gd name="T53" fmla="*/ 2457 h 3340"/>
              <a:gd name="T54" fmla="*/ 938 w 7959"/>
              <a:gd name="T55" fmla="*/ 413 h 3340"/>
              <a:gd name="T56" fmla="*/ 954 w 7959"/>
              <a:gd name="T57" fmla="*/ 311 h 3340"/>
              <a:gd name="T58" fmla="*/ 1080 w 7959"/>
              <a:gd name="T59" fmla="*/ 303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340">
                <a:moveTo>
                  <a:pt x="1080" y="303"/>
                </a:moveTo>
                <a:cubicBezTo>
                  <a:pt x="1154" y="293"/>
                  <a:pt x="1327" y="291"/>
                  <a:pt x="1401" y="252"/>
                </a:cubicBezTo>
                <a:cubicBezTo>
                  <a:pt x="1475" y="213"/>
                  <a:pt x="1457" y="87"/>
                  <a:pt x="1524" y="71"/>
                </a:cubicBezTo>
                <a:cubicBezTo>
                  <a:pt x="1591" y="55"/>
                  <a:pt x="1720" y="126"/>
                  <a:pt x="1804" y="158"/>
                </a:cubicBezTo>
                <a:cubicBezTo>
                  <a:pt x="1888" y="190"/>
                  <a:pt x="1955" y="242"/>
                  <a:pt x="2026" y="265"/>
                </a:cubicBezTo>
                <a:cubicBezTo>
                  <a:pt x="2097" y="288"/>
                  <a:pt x="2162" y="293"/>
                  <a:pt x="2232" y="298"/>
                </a:cubicBezTo>
                <a:cubicBezTo>
                  <a:pt x="2302" y="303"/>
                  <a:pt x="2369" y="298"/>
                  <a:pt x="2446" y="298"/>
                </a:cubicBezTo>
                <a:cubicBezTo>
                  <a:pt x="2523" y="298"/>
                  <a:pt x="2616" y="298"/>
                  <a:pt x="2693" y="298"/>
                </a:cubicBezTo>
                <a:cubicBezTo>
                  <a:pt x="2770" y="298"/>
                  <a:pt x="2836" y="298"/>
                  <a:pt x="2907" y="298"/>
                </a:cubicBezTo>
                <a:cubicBezTo>
                  <a:pt x="2978" y="298"/>
                  <a:pt x="3042" y="298"/>
                  <a:pt x="3120" y="298"/>
                </a:cubicBezTo>
                <a:cubicBezTo>
                  <a:pt x="3198" y="298"/>
                  <a:pt x="3305" y="299"/>
                  <a:pt x="3376" y="298"/>
                </a:cubicBezTo>
                <a:cubicBezTo>
                  <a:pt x="3447" y="297"/>
                  <a:pt x="3370" y="290"/>
                  <a:pt x="3548" y="289"/>
                </a:cubicBezTo>
                <a:cubicBezTo>
                  <a:pt x="3726" y="288"/>
                  <a:pt x="4256" y="289"/>
                  <a:pt x="4445" y="289"/>
                </a:cubicBezTo>
                <a:cubicBezTo>
                  <a:pt x="4634" y="289"/>
                  <a:pt x="4592" y="295"/>
                  <a:pt x="4684" y="289"/>
                </a:cubicBezTo>
                <a:cubicBezTo>
                  <a:pt x="4776" y="283"/>
                  <a:pt x="4919" y="290"/>
                  <a:pt x="4997" y="252"/>
                </a:cubicBezTo>
                <a:cubicBezTo>
                  <a:pt x="5075" y="214"/>
                  <a:pt x="5105" y="93"/>
                  <a:pt x="5153" y="63"/>
                </a:cubicBezTo>
                <a:cubicBezTo>
                  <a:pt x="5201" y="33"/>
                  <a:pt x="5240" y="38"/>
                  <a:pt x="5285" y="71"/>
                </a:cubicBezTo>
                <a:cubicBezTo>
                  <a:pt x="5330" y="104"/>
                  <a:pt x="5327" y="223"/>
                  <a:pt x="5424" y="261"/>
                </a:cubicBezTo>
                <a:cubicBezTo>
                  <a:pt x="5521" y="299"/>
                  <a:pt x="5757" y="292"/>
                  <a:pt x="5869" y="298"/>
                </a:cubicBezTo>
                <a:cubicBezTo>
                  <a:pt x="5981" y="304"/>
                  <a:pt x="5929" y="297"/>
                  <a:pt x="6099" y="298"/>
                </a:cubicBezTo>
                <a:cubicBezTo>
                  <a:pt x="6269" y="299"/>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45" y="183"/>
                  <a:pt x="954" y="311"/>
                </a:cubicBezTo>
                <a:cubicBezTo>
                  <a:pt x="954" y="311"/>
                  <a:pt x="995" y="305"/>
                  <a:pt x="1080" y="30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5684"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5685" name="Group 5"/>
          <p:cNvGrpSpPr>
            <a:grpSpLocks/>
          </p:cNvGrpSpPr>
          <p:nvPr/>
        </p:nvGrpSpPr>
        <p:grpSpPr bwMode="auto">
          <a:xfrm>
            <a:off x="396875" y="2767013"/>
            <a:ext cx="6708775" cy="3581400"/>
            <a:chOff x="250" y="1743"/>
            <a:chExt cx="4226" cy="2256"/>
          </a:xfrm>
        </p:grpSpPr>
        <p:sp>
          <p:nvSpPr>
            <p:cNvPr id="455686"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7"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8"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9"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5690" name="Text Box 10"/>
          <p:cNvSpPr txBox="1">
            <a:spLocks noChangeArrowheads="1"/>
          </p:cNvSpPr>
          <p:nvPr/>
        </p:nvSpPr>
        <p:spPr bwMode="auto">
          <a:xfrm>
            <a:off x="2505075" y="1008063"/>
            <a:ext cx="4152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“Soup Spoon” method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Freeform 2"/>
          <p:cNvSpPr>
            <a:spLocks/>
          </p:cNvSpPr>
          <p:nvPr/>
        </p:nvSpPr>
        <p:spPr bwMode="auto">
          <a:xfrm>
            <a:off x="-1727200" y="3541713"/>
            <a:ext cx="12634913" cy="5435600"/>
          </a:xfrm>
          <a:custGeom>
            <a:avLst/>
            <a:gdLst>
              <a:gd name="T0" fmla="*/ 1072 w 7959"/>
              <a:gd name="T1" fmla="*/ 353 h 3424"/>
              <a:gd name="T2" fmla="*/ 1401 w 7959"/>
              <a:gd name="T3" fmla="*/ 361 h 3424"/>
              <a:gd name="T4" fmla="*/ 1615 w 7959"/>
              <a:gd name="T5" fmla="*/ 336 h 3424"/>
              <a:gd name="T6" fmla="*/ 1804 w 7959"/>
              <a:gd name="T7" fmla="*/ 242 h 3424"/>
              <a:gd name="T8" fmla="*/ 1771 w 7959"/>
              <a:gd name="T9" fmla="*/ 32 h 3424"/>
              <a:gd name="T10" fmla="*/ 2117 w 7959"/>
              <a:gd name="T11" fmla="*/ 164 h 3424"/>
              <a:gd name="T12" fmla="*/ 2372 w 7959"/>
              <a:gd name="T13" fmla="*/ 320 h 3424"/>
              <a:gd name="T14" fmla="*/ 2693 w 7959"/>
              <a:gd name="T15" fmla="*/ 382 h 3424"/>
              <a:gd name="T16" fmla="*/ 2907 w 7959"/>
              <a:gd name="T17" fmla="*/ 382 h 3424"/>
              <a:gd name="T18" fmla="*/ 3120 w 7959"/>
              <a:gd name="T19" fmla="*/ 382 h 3424"/>
              <a:gd name="T20" fmla="*/ 3376 w 7959"/>
              <a:gd name="T21" fmla="*/ 382 h 3424"/>
              <a:gd name="T22" fmla="*/ 3548 w 7959"/>
              <a:gd name="T23" fmla="*/ 373 h 3424"/>
              <a:gd name="T24" fmla="*/ 4445 w 7959"/>
              <a:gd name="T25" fmla="*/ 373 h 3424"/>
              <a:gd name="T26" fmla="*/ 4684 w 7959"/>
              <a:gd name="T27" fmla="*/ 373 h 3424"/>
              <a:gd name="T28" fmla="*/ 4997 w 7959"/>
              <a:gd name="T29" fmla="*/ 336 h 3424"/>
              <a:gd name="T30" fmla="*/ 5120 w 7959"/>
              <a:gd name="T31" fmla="*/ 40 h 3424"/>
              <a:gd name="T32" fmla="*/ 5285 w 7959"/>
              <a:gd name="T33" fmla="*/ 98 h 3424"/>
              <a:gd name="T34" fmla="*/ 5424 w 7959"/>
              <a:gd name="T35" fmla="*/ 345 h 3424"/>
              <a:gd name="T36" fmla="*/ 5869 w 7959"/>
              <a:gd name="T37" fmla="*/ 382 h 3424"/>
              <a:gd name="T38" fmla="*/ 6099 w 7959"/>
              <a:gd name="T39" fmla="*/ 382 h 3424"/>
              <a:gd name="T40" fmla="*/ 6887 w 7959"/>
              <a:gd name="T41" fmla="*/ 387 h 3424"/>
              <a:gd name="T42" fmla="*/ 6998 w 7959"/>
              <a:gd name="T43" fmla="*/ 426 h 3424"/>
              <a:gd name="T44" fmla="*/ 7069 w 7959"/>
              <a:gd name="T45" fmla="*/ 2438 h 3424"/>
              <a:gd name="T46" fmla="*/ 6947 w 7959"/>
              <a:gd name="T47" fmla="*/ 3283 h 3424"/>
              <a:gd name="T48" fmla="*/ 997 w 7959"/>
              <a:gd name="T49" fmla="*/ 3283 h 3424"/>
              <a:gd name="T50" fmla="*/ 962 w 7959"/>
              <a:gd name="T51" fmla="*/ 2588 h 3424"/>
              <a:gd name="T52" fmla="*/ 962 w 7959"/>
              <a:gd name="T53" fmla="*/ 2541 h 3424"/>
              <a:gd name="T54" fmla="*/ 938 w 7959"/>
              <a:gd name="T55" fmla="*/ 497 h 3424"/>
              <a:gd name="T56" fmla="*/ 954 w 7959"/>
              <a:gd name="T57" fmla="*/ 395 h 3424"/>
              <a:gd name="T58" fmla="*/ 1072 w 7959"/>
              <a:gd name="T59" fmla="*/ 353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424">
                <a:moveTo>
                  <a:pt x="1072" y="353"/>
                </a:moveTo>
                <a:cubicBezTo>
                  <a:pt x="1146" y="347"/>
                  <a:pt x="1311" y="364"/>
                  <a:pt x="1401" y="361"/>
                </a:cubicBezTo>
                <a:cubicBezTo>
                  <a:pt x="1491" y="358"/>
                  <a:pt x="1548" y="356"/>
                  <a:pt x="1615" y="336"/>
                </a:cubicBezTo>
                <a:cubicBezTo>
                  <a:pt x="1682" y="316"/>
                  <a:pt x="1778" y="293"/>
                  <a:pt x="1804" y="242"/>
                </a:cubicBezTo>
                <a:cubicBezTo>
                  <a:pt x="1830" y="191"/>
                  <a:pt x="1719" y="45"/>
                  <a:pt x="1771" y="32"/>
                </a:cubicBezTo>
                <a:cubicBezTo>
                  <a:pt x="1823" y="19"/>
                  <a:pt x="2017" y="116"/>
                  <a:pt x="2117" y="164"/>
                </a:cubicBezTo>
                <a:cubicBezTo>
                  <a:pt x="2217" y="212"/>
                  <a:pt x="2276" y="284"/>
                  <a:pt x="2372" y="320"/>
                </a:cubicBezTo>
                <a:cubicBezTo>
                  <a:pt x="2468" y="356"/>
                  <a:pt x="2604" y="372"/>
                  <a:pt x="2693" y="382"/>
                </a:cubicBezTo>
                <a:cubicBezTo>
                  <a:pt x="2782" y="392"/>
                  <a:pt x="2836" y="382"/>
                  <a:pt x="2907" y="382"/>
                </a:cubicBezTo>
                <a:cubicBezTo>
                  <a:pt x="2978" y="382"/>
                  <a:pt x="3042" y="382"/>
                  <a:pt x="3120" y="382"/>
                </a:cubicBezTo>
                <a:cubicBezTo>
                  <a:pt x="3198" y="382"/>
                  <a:pt x="3305" y="383"/>
                  <a:pt x="3376" y="382"/>
                </a:cubicBezTo>
                <a:cubicBezTo>
                  <a:pt x="3447" y="381"/>
                  <a:pt x="3370" y="374"/>
                  <a:pt x="3548" y="373"/>
                </a:cubicBezTo>
                <a:cubicBezTo>
                  <a:pt x="3726" y="372"/>
                  <a:pt x="4256" y="373"/>
                  <a:pt x="4445" y="373"/>
                </a:cubicBezTo>
                <a:cubicBezTo>
                  <a:pt x="4634" y="373"/>
                  <a:pt x="4592" y="379"/>
                  <a:pt x="4684" y="373"/>
                </a:cubicBezTo>
                <a:cubicBezTo>
                  <a:pt x="4776" y="367"/>
                  <a:pt x="4924" y="391"/>
                  <a:pt x="4997" y="336"/>
                </a:cubicBezTo>
                <a:cubicBezTo>
                  <a:pt x="5070" y="281"/>
                  <a:pt x="5072" y="80"/>
                  <a:pt x="5120" y="40"/>
                </a:cubicBezTo>
                <a:cubicBezTo>
                  <a:pt x="5168" y="0"/>
                  <a:pt x="5234" y="47"/>
                  <a:pt x="5285" y="98"/>
                </a:cubicBezTo>
                <a:cubicBezTo>
                  <a:pt x="5336" y="149"/>
                  <a:pt x="5327" y="298"/>
                  <a:pt x="5424" y="345"/>
                </a:cubicBezTo>
                <a:cubicBezTo>
                  <a:pt x="5521" y="392"/>
                  <a:pt x="5757" y="376"/>
                  <a:pt x="5869" y="382"/>
                </a:cubicBezTo>
                <a:cubicBezTo>
                  <a:pt x="5981" y="388"/>
                  <a:pt x="5929" y="381"/>
                  <a:pt x="6099" y="382"/>
                </a:cubicBezTo>
                <a:cubicBezTo>
                  <a:pt x="6269" y="383"/>
                  <a:pt x="6737" y="380"/>
                  <a:pt x="6887" y="387"/>
                </a:cubicBezTo>
                <a:cubicBezTo>
                  <a:pt x="7037" y="394"/>
                  <a:pt x="6968" y="84"/>
                  <a:pt x="6998" y="426"/>
                </a:cubicBezTo>
                <a:cubicBezTo>
                  <a:pt x="7028" y="768"/>
                  <a:pt x="7077" y="1962"/>
                  <a:pt x="7069" y="2438"/>
                </a:cubicBezTo>
                <a:cubicBezTo>
                  <a:pt x="7061" y="2914"/>
                  <a:pt x="7959" y="3142"/>
                  <a:pt x="6947" y="3283"/>
                </a:cubicBezTo>
                <a:cubicBezTo>
                  <a:pt x="5935" y="3424"/>
                  <a:pt x="1994" y="3399"/>
                  <a:pt x="997" y="3283"/>
                </a:cubicBezTo>
                <a:cubicBezTo>
                  <a:pt x="0" y="3167"/>
                  <a:pt x="968" y="2712"/>
                  <a:pt x="962" y="2588"/>
                </a:cubicBezTo>
                <a:cubicBezTo>
                  <a:pt x="956" y="2464"/>
                  <a:pt x="966" y="2889"/>
                  <a:pt x="962" y="2541"/>
                </a:cubicBezTo>
                <a:cubicBezTo>
                  <a:pt x="958" y="2193"/>
                  <a:pt x="939" y="855"/>
                  <a:pt x="938" y="497"/>
                </a:cubicBezTo>
                <a:cubicBezTo>
                  <a:pt x="937" y="139"/>
                  <a:pt x="932" y="419"/>
                  <a:pt x="954" y="395"/>
                </a:cubicBezTo>
                <a:cubicBezTo>
                  <a:pt x="976" y="371"/>
                  <a:pt x="998" y="359"/>
                  <a:pt x="1072" y="35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0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6708"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6709" name="Group 5"/>
          <p:cNvGrpSpPr>
            <a:grpSpLocks/>
          </p:cNvGrpSpPr>
          <p:nvPr/>
        </p:nvGrpSpPr>
        <p:grpSpPr bwMode="auto">
          <a:xfrm>
            <a:off x="396875" y="2192338"/>
            <a:ext cx="6708775" cy="3581400"/>
            <a:chOff x="250" y="1743"/>
            <a:chExt cx="4226" cy="2256"/>
          </a:xfrm>
        </p:grpSpPr>
        <p:sp>
          <p:nvSpPr>
            <p:cNvPr id="456710"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1"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2"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3"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Freeform 2"/>
          <p:cNvSpPr>
            <a:spLocks/>
          </p:cNvSpPr>
          <p:nvPr/>
        </p:nvSpPr>
        <p:spPr bwMode="auto">
          <a:xfrm>
            <a:off x="-1727200" y="3319463"/>
            <a:ext cx="12634913" cy="5657850"/>
          </a:xfrm>
          <a:custGeom>
            <a:avLst/>
            <a:gdLst>
              <a:gd name="T0" fmla="*/ 1072 w 7959"/>
              <a:gd name="T1" fmla="*/ 493 h 3564"/>
              <a:gd name="T2" fmla="*/ 1631 w 7959"/>
              <a:gd name="T3" fmla="*/ 485 h 3564"/>
              <a:gd name="T4" fmla="*/ 1968 w 7959"/>
              <a:gd name="T5" fmla="*/ 468 h 3564"/>
              <a:gd name="T6" fmla="*/ 2117 w 7959"/>
              <a:gd name="T7" fmla="*/ 304 h 3564"/>
              <a:gd name="T8" fmla="*/ 2059 w 7959"/>
              <a:gd name="T9" fmla="*/ 32 h 3564"/>
              <a:gd name="T10" fmla="*/ 2298 w 7959"/>
              <a:gd name="T11" fmla="*/ 114 h 3564"/>
              <a:gd name="T12" fmla="*/ 2372 w 7959"/>
              <a:gd name="T13" fmla="*/ 271 h 3564"/>
              <a:gd name="T14" fmla="*/ 2693 w 7959"/>
              <a:gd name="T15" fmla="*/ 369 h 3564"/>
              <a:gd name="T16" fmla="*/ 2824 w 7959"/>
              <a:gd name="T17" fmla="*/ 427 h 3564"/>
              <a:gd name="T18" fmla="*/ 3030 w 7959"/>
              <a:gd name="T19" fmla="*/ 485 h 3564"/>
              <a:gd name="T20" fmla="*/ 3367 w 7959"/>
              <a:gd name="T21" fmla="*/ 501 h 3564"/>
              <a:gd name="T22" fmla="*/ 3548 w 7959"/>
              <a:gd name="T23" fmla="*/ 513 h 3564"/>
              <a:gd name="T24" fmla="*/ 4445 w 7959"/>
              <a:gd name="T25" fmla="*/ 513 h 3564"/>
              <a:gd name="T26" fmla="*/ 4684 w 7959"/>
              <a:gd name="T27" fmla="*/ 513 h 3564"/>
              <a:gd name="T28" fmla="*/ 4955 w 7959"/>
              <a:gd name="T29" fmla="*/ 410 h 3564"/>
              <a:gd name="T30" fmla="*/ 5145 w 7959"/>
              <a:gd name="T31" fmla="*/ 312 h 3564"/>
              <a:gd name="T32" fmla="*/ 5178 w 7959"/>
              <a:gd name="T33" fmla="*/ 287 h 3564"/>
              <a:gd name="T34" fmla="*/ 5482 w 7959"/>
              <a:gd name="T35" fmla="*/ 452 h 3564"/>
              <a:gd name="T36" fmla="*/ 5869 w 7959"/>
              <a:gd name="T37" fmla="*/ 522 h 3564"/>
              <a:gd name="T38" fmla="*/ 6099 w 7959"/>
              <a:gd name="T39" fmla="*/ 522 h 3564"/>
              <a:gd name="T40" fmla="*/ 6887 w 7959"/>
              <a:gd name="T41" fmla="*/ 527 h 3564"/>
              <a:gd name="T42" fmla="*/ 6998 w 7959"/>
              <a:gd name="T43" fmla="*/ 566 h 3564"/>
              <a:gd name="T44" fmla="*/ 7069 w 7959"/>
              <a:gd name="T45" fmla="*/ 2578 h 3564"/>
              <a:gd name="T46" fmla="*/ 6947 w 7959"/>
              <a:gd name="T47" fmla="*/ 3423 h 3564"/>
              <a:gd name="T48" fmla="*/ 997 w 7959"/>
              <a:gd name="T49" fmla="*/ 3423 h 3564"/>
              <a:gd name="T50" fmla="*/ 962 w 7959"/>
              <a:gd name="T51" fmla="*/ 2728 h 3564"/>
              <a:gd name="T52" fmla="*/ 962 w 7959"/>
              <a:gd name="T53" fmla="*/ 2681 h 3564"/>
              <a:gd name="T54" fmla="*/ 938 w 7959"/>
              <a:gd name="T55" fmla="*/ 637 h 3564"/>
              <a:gd name="T56" fmla="*/ 954 w 7959"/>
              <a:gd name="T57" fmla="*/ 535 h 3564"/>
              <a:gd name="T58" fmla="*/ 1072 w 7959"/>
              <a:gd name="T59" fmla="*/ 49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564">
                <a:moveTo>
                  <a:pt x="1072" y="493"/>
                </a:moveTo>
                <a:cubicBezTo>
                  <a:pt x="1185" y="485"/>
                  <a:pt x="1482" y="489"/>
                  <a:pt x="1631" y="485"/>
                </a:cubicBezTo>
                <a:cubicBezTo>
                  <a:pt x="1780" y="481"/>
                  <a:pt x="1887" y="498"/>
                  <a:pt x="1968" y="468"/>
                </a:cubicBezTo>
                <a:cubicBezTo>
                  <a:pt x="2049" y="438"/>
                  <a:pt x="2102" y="377"/>
                  <a:pt x="2117" y="304"/>
                </a:cubicBezTo>
                <a:cubicBezTo>
                  <a:pt x="2132" y="231"/>
                  <a:pt x="2029" y="64"/>
                  <a:pt x="2059" y="32"/>
                </a:cubicBezTo>
                <a:cubicBezTo>
                  <a:pt x="2089" y="0"/>
                  <a:pt x="2246" y="74"/>
                  <a:pt x="2298" y="114"/>
                </a:cubicBezTo>
                <a:cubicBezTo>
                  <a:pt x="2350" y="154"/>
                  <a:pt x="2306" y="229"/>
                  <a:pt x="2372" y="271"/>
                </a:cubicBezTo>
                <a:cubicBezTo>
                  <a:pt x="2438" y="313"/>
                  <a:pt x="2618" y="343"/>
                  <a:pt x="2693" y="369"/>
                </a:cubicBezTo>
                <a:cubicBezTo>
                  <a:pt x="2768" y="395"/>
                  <a:pt x="2768" y="408"/>
                  <a:pt x="2824" y="427"/>
                </a:cubicBezTo>
                <a:cubicBezTo>
                  <a:pt x="2880" y="446"/>
                  <a:pt x="2940" y="473"/>
                  <a:pt x="3030" y="485"/>
                </a:cubicBezTo>
                <a:cubicBezTo>
                  <a:pt x="3120" y="497"/>
                  <a:pt x="3281" y="496"/>
                  <a:pt x="3367" y="501"/>
                </a:cubicBezTo>
                <a:cubicBezTo>
                  <a:pt x="3453" y="506"/>
                  <a:pt x="3368" y="511"/>
                  <a:pt x="3548" y="513"/>
                </a:cubicBezTo>
                <a:cubicBezTo>
                  <a:pt x="3728" y="515"/>
                  <a:pt x="4256" y="513"/>
                  <a:pt x="4445" y="513"/>
                </a:cubicBezTo>
                <a:cubicBezTo>
                  <a:pt x="4634" y="513"/>
                  <a:pt x="4599" y="530"/>
                  <a:pt x="4684" y="513"/>
                </a:cubicBezTo>
                <a:cubicBezTo>
                  <a:pt x="4769" y="496"/>
                  <a:pt x="4878" y="444"/>
                  <a:pt x="4955" y="410"/>
                </a:cubicBezTo>
                <a:cubicBezTo>
                  <a:pt x="5032" y="376"/>
                  <a:pt x="5108" y="332"/>
                  <a:pt x="5145" y="312"/>
                </a:cubicBezTo>
                <a:cubicBezTo>
                  <a:pt x="5182" y="292"/>
                  <a:pt x="5122" y="264"/>
                  <a:pt x="5178" y="287"/>
                </a:cubicBezTo>
                <a:cubicBezTo>
                  <a:pt x="5234" y="310"/>
                  <a:pt x="5367" y="413"/>
                  <a:pt x="5482" y="452"/>
                </a:cubicBezTo>
                <a:cubicBezTo>
                  <a:pt x="5597" y="491"/>
                  <a:pt x="5766" y="510"/>
                  <a:pt x="5869" y="522"/>
                </a:cubicBezTo>
                <a:cubicBezTo>
                  <a:pt x="5972" y="534"/>
                  <a:pt x="5929" y="521"/>
                  <a:pt x="6099" y="522"/>
                </a:cubicBezTo>
                <a:cubicBezTo>
                  <a:pt x="6269" y="523"/>
                  <a:pt x="6737" y="520"/>
                  <a:pt x="6887" y="527"/>
                </a:cubicBezTo>
                <a:cubicBezTo>
                  <a:pt x="7037" y="534"/>
                  <a:pt x="6968" y="224"/>
                  <a:pt x="6998" y="566"/>
                </a:cubicBezTo>
                <a:cubicBezTo>
                  <a:pt x="7028" y="908"/>
                  <a:pt x="7077" y="2102"/>
                  <a:pt x="7069" y="2578"/>
                </a:cubicBezTo>
                <a:cubicBezTo>
                  <a:pt x="7061" y="3054"/>
                  <a:pt x="7959" y="3282"/>
                  <a:pt x="6947" y="3423"/>
                </a:cubicBezTo>
                <a:cubicBezTo>
                  <a:pt x="5935" y="3564"/>
                  <a:pt x="1994" y="3539"/>
                  <a:pt x="997" y="3423"/>
                </a:cubicBezTo>
                <a:cubicBezTo>
                  <a:pt x="0" y="3307"/>
                  <a:pt x="968" y="2852"/>
                  <a:pt x="962" y="2728"/>
                </a:cubicBezTo>
                <a:cubicBezTo>
                  <a:pt x="956" y="2604"/>
                  <a:pt x="966" y="3029"/>
                  <a:pt x="962" y="2681"/>
                </a:cubicBezTo>
                <a:cubicBezTo>
                  <a:pt x="958" y="2333"/>
                  <a:pt x="939" y="995"/>
                  <a:pt x="938" y="637"/>
                </a:cubicBezTo>
                <a:cubicBezTo>
                  <a:pt x="937" y="279"/>
                  <a:pt x="932" y="559"/>
                  <a:pt x="954" y="535"/>
                </a:cubicBezTo>
                <a:cubicBezTo>
                  <a:pt x="976" y="511"/>
                  <a:pt x="959" y="501"/>
                  <a:pt x="1072" y="49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32"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7733" name="Group 5"/>
          <p:cNvGrpSpPr>
            <a:grpSpLocks/>
          </p:cNvGrpSpPr>
          <p:nvPr/>
        </p:nvGrpSpPr>
        <p:grpSpPr bwMode="auto">
          <a:xfrm>
            <a:off x="396875" y="1617663"/>
            <a:ext cx="6708775" cy="3581400"/>
            <a:chOff x="250" y="1743"/>
            <a:chExt cx="4226" cy="2256"/>
          </a:xfrm>
        </p:grpSpPr>
        <p:sp>
          <p:nvSpPr>
            <p:cNvPr id="457734"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5"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6"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7"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5" name="Freeform 3"/>
          <p:cNvSpPr>
            <a:spLocks/>
          </p:cNvSpPr>
          <p:nvPr/>
        </p:nvSpPr>
        <p:spPr bwMode="auto">
          <a:xfrm>
            <a:off x="-1727200" y="2754313"/>
            <a:ext cx="12634913" cy="6223000"/>
          </a:xfrm>
          <a:custGeom>
            <a:avLst/>
            <a:gdLst>
              <a:gd name="T0" fmla="*/ 1072 w 7959"/>
              <a:gd name="T1" fmla="*/ 849 h 3920"/>
              <a:gd name="T2" fmla="*/ 1631 w 7959"/>
              <a:gd name="T3" fmla="*/ 841 h 3920"/>
              <a:gd name="T4" fmla="*/ 1968 w 7959"/>
              <a:gd name="T5" fmla="*/ 824 h 3920"/>
              <a:gd name="T6" fmla="*/ 2314 w 7959"/>
              <a:gd name="T7" fmla="*/ 799 h 3920"/>
              <a:gd name="T8" fmla="*/ 2380 w 7959"/>
              <a:gd name="T9" fmla="*/ 569 h 3920"/>
              <a:gd name="T10" fmla="*/ 2380 w 7959"/>
              <a:gd name="T11" fmla="*/ 372 h 3920"/>
              <a:gd name="T12" fmla="*/ 2133 w 7959"/>
              <a:gd name="T13" fmla="*/ 92 h 3920"/>
              <a:gd name="T14" fmla="*/ 2322 w 7959"/>
              <a:gd name="T15" fmla="*/ 158 h 3920"/>
              <a:gd name="T16" fmla="*/ 2487 w 7959"/>
              <a:gd name="T17" fmla="*/ 306 h 3920"/>
              <a:gd name="T18" fmla="*/ 2750 w 7959"/>
              <a:gd name="T19" fmla="*/ 413 h 3920"/>
              <a:gd name="T20" fmla="*/ 3005 w 7959"/>
              <a:gd name="T21" fmla="*/ 594 h 3920"/>
              <a:gd name="T22" fmla="*/ 3285 w 7959"/>
              <a:gd name="T23" fmla="*/ 783 h 3920"/>
              <a:gd name="T24" fmla="*/ 3540 w 7959"/>
              <a:gd name="T25" fmla="*/ 832 h 3920"/>
              <a:gd name="T26" fmla="*/ 3861 w 7959"/>
              <a:gd name="T27" fmla="*/ 865 h 3920"/>
              <a:gd name="T28" fmla="*/ 4445 w 7959"/>
              <a:gd name="T29" fmla="*/ 869 h 3920"/>
              <a:gd name="T30" fmla="*/ 4741 w 7959"/>
              <a:gd name="T31" fmla="*/ 791 h 3920"/>
              <a:gd name="T32" fmla="*/ 4873 w 7959"/>
              <a:gd name="T33" fmla="*/ 610 h 3920"/>
              <a:gd name="T34" fmla="*/ 4955 w 7959"/>
              <a:gd name="T35" fmla="*/ 478 h 3920"/>
              <a:gd name="T36" fmla="*/ 5128 w 7959"/>
              <a:gd name="T37" fmla="*/ 223 h 3920"/>
              <a:gd name="T38" fmla="*/ 5186 w 7959"/>
              <a:gd name="T39" fmla="*/ 1 h 3920"/>
              <a:gd name="T40" fmla="*/ 5219 w 7959"/>
              <a:gd name="T41" fmla="*/ 232 h 3920"/>
              <a:gd name="T42" fmla="*/ 5383 w 7959"/>
              <a:gd name="T43" fmla="*/ 487 h 3920"/>
              <a:gd name="T44" fmla="*/ 5564 w 7959"/>
              <a:gd name="T45" fmla="*/ 684 h 3920"/>
              <a:gd name="T46" fmla="*/ 5754 w 7959"/>
              <a:gd name="T47" fmla="*/ 849 h 3920"/>
              <a:gd name="T48" fmla="*/ 6099 w 7959"/>
              <a:gd name="T49" fmla="*/ 878 h 3920"/>
              <a:gd name="T50" fmla="*/ 6887 w 7959"/>
              <a:gd name="T51" fmla="*/ 883 h 3920"/>
              <a:gd name="T52" fmla="*/ 6998 w 7959"/>
              <a:gd name="T53" fmla="*/ 922 h 3920"/>
              <a:gd name="T54" fmla="*/ 7069 w 7959"/>
              <a:gd name="T55" fmla="*/ 2934 h 3920"/>
              <a:gd name="T56" fmla="*/ 6947 w 7959"/>
              <a:gd name="T57" fmla="*/ 3779 h 3920"/>
              <a:gd name="T58" fmla="*/ 997 w 7959"/>
              <a:gd name="T59" fmla="*/ 3779 h 3920"/>
              <a:gd name="T60" fmla="*/ 962 w 7959"/>
              <a:gd name="T61" fmla="*/ 3084 h 3920"/>
              <a:gd name="T62" fmla="*/ 962 w 7959"/>
              <a:gd name="T63" fmla="*/ 3037 h 3920"/>
              <a:gd name="T64" fmla="*/ 938 w 7959"/>
              <a:gd name="T65" fmla="*/ 993 h 3920"/>
              <a:gd name="T66" fmla="*/ 954 w 7959"/>
              <a:gd name="T67" fmla="*/ 891 h 3920"/>
              <a:gd name="T68" fmla="*/ 1072 w 7959"/>
              <a:gd name="T69" fmla="*/ 849 h 3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3920">
                <a:moveTo>
                  <a:pt x="1072" y="849"/>
                </a:moveTo>
                <a:cubicBezTo>
                  <a:pt x="1185" y="841"/>
                  <a:pt x="1482" y="845"/>
                  <a:pt x="1631" y="841"/>
                </a:cubicBezTo>
                <a:cubicBezTo>
                  <a:pt x="1780" y="837"/>
                  <a:pt x="1854" y="831"/>
                  <a:pt x="1968" y="824"/>
                </a:cubicBezTo>
                <a:cubicBezTo>
                  <a:pt x="2082" y="817"/>
                  <a:pt x="2245" y="841"/>
                  <a:pt x="2314" y="799"/>
                </a:cubicBezTo>
                <a:cubicBezTo>
                  <a:pt x="2383" y="757"/>
                  <a:pt x="2369" y="640"/>
                  <a:pt x="2380" y="569"/>
                </a:cubicBezTo>
                <a:cubicBezTo>
                  <a:pt x="2391" y="498"/>
                  <a:pt x="2421" y="451"/>
                  <a:pt x="2380" y="372"/>
                </a:cubicBezTo>
                <a:cubicBezTo>
                  <a:pt x="2339" y="293"/>
                  <a:pt x="2143" y="128"/>
                  <a:pt x="2133" y="92"/>
                </a:cubicBezTo>
                <a:cubicBezTo>
                  <a:pt x="2123" y="56"/>
                  <a:pt x="2263" y="122"/>
                  <a:pt x="2322" y="158"/>
                </a:cubicBezTo>
                <a:cubicBezTo>
                  <a:pt x="2381" y="194"/>
                  <a:pt x="2416" y="264"/>
                  <a:pt x="2487" y="306"/>
                </a:cubicBezTo>
                <a:cubicBezTo>
                  <a:pt x="2558" y="348"/>
                  <a:pt x="2664" y="365"/>
                  <a:pt x="2750" y="413"/>
                </a:cubicBezTo>
                <a:cubicBezTo>
                  <a:pt x="2836" y="461"/>
                  <a:pt x="2916" y="532"/>
                  <a:pt x="3005" y="594"/>
                </a:cubicBezTo>
                <a:cubicBezTo>
                  <a:pt x="3094" y="656"/>
                  <a:pt x="3196" y="743"/>
                  <a:pt x="3285" y="783"/>
                </a:cubicBezTo>
                <a:cubicBezTo>
                  <a:pt x="3374" y="823"/>
                  <a:pt x="3444" y="818"/>
                  <a:pt x="3540" y="832"/>
                </a:cubicBezTo>
                <a:cubicBezTo>
                  <a:pt x="3636" y="846"/>
                  <a:pt x="3710" y="859"/>
                  <a:pt x="3861" y="865"/>
                </a:cubicBezTo>
                <a:cubicBezTo>
                  <a:pt x="4012" y="871"/>
                  <a:pt x="4298" y="881"/>
                  <a:pt x="4445" y="869"/>
                </a:cubicBezTo>
                <a:cubicBezTo>
                  <a:pt x="4592" y="857"/>
                  <a:pt x="4670" y="834"/>
                  <a:pt x="4741" y="791"/>
                </a:cubicBezTo>
                <a:cubicBezTo>
                  <a:pt x="4812" y="748"/>
                  <a:pt x="4837" y="662"/>
                  <a:pt x="4873" y="610"/>
                </a:cubicBezTo>
                <a:cubicBezTo>
                  <a:pt x="4909" y="558"/>
                  <a:pt x="4913" y="542"/>
                  <a:pt x="4955" y="478"/>
                </a:cubicBezTo>
                <a:cubicBezTo>
                  <a:pt x="4997" y="414"/>
                  <a:pt x="5090" y="303"/>
                  <a:pt x="5128" y="223"/>
                </a:cubicBezTo>
                <a:cubicBezTo>
                  <a:pt x="5166" y="143"/>
                  <a:pt x="5171" y="0"/>
                  <a:pt x="5186" y="1"/>
                </a:cubicBezTo>
                <a:cubicBezTo>
                  <a:pt x="5201" y="2"/>
                  <a:pt x="5186" y="151"/>
                  <a:pt x="5219" y="232"/>
                </a:cubicBezTo>
                <a:cubicBezTo>
                  <a:pt x="5252" y="313"/>
                  <a:pt x="5326" y="412"/>
                  <a:pt x="5383" y="487"/>
                </a:cubicBezTo>
                <a:cubicBezTo>
                  <a:pt x="5440" y="562"/>
                  <a:pt x="5502" y="624"/>
                  <a:pt x="5564" y="684"/>
                </a:cubicBezTo>
                <a:cubicBezTo>
                  <a:pt x="5626" y="744"/>
                  <a:pt x="5665" y="817"/>
                  <a:pt x="5754" y="849"/>
                </a:cubicBezTo>
                <a:cubicBezTo>
                  <a:pt x="5843" y="881"/>
                  <a:pt x="5910" y="872"/>
                  <a:pt x="6099" y="878"/>
                </a:cubicBezTo>
                <a:cubicBezTo>
                  <a:pt x="6288" y="884"/>
                  <a:pt x="6737" y="876"/>
                  <a:pt x="6887" y="883"/>
                </a:cubicBezTo>
                <a:cubicBezTo>
                  <a:pt x="7037" y="890"/>
                  <a:pt x="6968" y="580"/>
                  <a:pt x="6998" y="922"/>
                </a:cubicBezTo>
                <a:cubicBezTo>
                  <a:pt x="7028" y="1264"/>
                  <a:pt x="7077" y="2458"/>
                  <a:pt x="7069" y="2934"/>
                </a:cubicBezTo>
                <a:cubicBezTo>
                  <a:pt x="7061" y="3410"/>
                  <a:pt x="7959" y="3638"/>
                  <a:pt x="6947" y="3779"/>
                </a:cubicBezTo>
                <a:cubicBezTo>
                  <a:pt x="5935" y="3920"/>
                  <a:pt x="1994" y="3895"/>
                  <a:pt x="997" y="3779"/>
                </a:cubicBezTo>
                <a:cubicBezTo>
                  <a:pt x="0" y="3663"/>
                  <a:pt x="968" y="3208"/>
                  <a:pt x="962" y="3084"/>
                </a:cubicBezTo>
                <a:cubicBezTo>
                  <a:pt x="956" y="2960"/>
                  <a:pt x="966" y="3385"/>
                  <a:pt x="962" y="3037"/>
                </a:cubicBezTo>
                <a:cubicBezTo>
                  <a:pt x="958" y="2689"/>
                  <a:pt x="939" y="1351"/>
                  <a:pt x="938" y="993"/>
                </a:cubicBezTo>
                <a:cubicBezTo>
                  <a:pt x="937" y="635"/>
                  <a:pt x="932" y="915"/>
                  <a:pt x="954" y="891"/>
                </a:cubicBezTo>
                <a:cubicBezTo>
                  <a:pt x="976" y="867"/>
                  <a:pt x="959" y="857"/>
                  <a:pt x="1072" y="84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56"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7"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8" name="Rectangle 6"/>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8759" name="Group 7"/>
          <p:cNvGrpSpPr>
            <a:grpSpLocks/>
          </p:cNvGrpSpPr>
          <p:nvPr/>
        </p:nvGrpSpPr>
        <p:grpSpPr bwMode="auto">
          <a:xfrm>
            <a:off x="396875" y="1041400"/>
            <a:ext cx="6708775" cy="3581400"/>
            <a:chOff x="250" y="1743"/>
            <a:chExt cx="4226" cy="2256"/>
          </a:xfrm>
        </p:grpSpPr>
        <p:sp>
          <p:nvSpPr>
            <p:cNvPr id="458760" name="Freeform 8"/>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1" name="Freeform 9"/>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2" name="Freeform 10"/>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3" name="Freeform 11"/>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Freeform 2"/>
          <p:cNvSpPr>
            <a:spLocks/>
          </p:cNvSpPr>
          <p:nvPr/>
        </p:nvSpPr>
        <p:spPr bwMode="auto">
          <a:xfrm>
            <a:off x="-1727200" y="2389188"/>
            <a:ext cx="12634913" cy="6588125"/>
          </a:xfrm>
          <a:custGeom>
            <a:avLst/>
            <a:gdLst>
              <a:gd name="T0" fmla="*/ 1072 w 7959"/>
              <a:gd name="T1" fmla="*/ 1079 h 4150"/>
              <a:gd name="T2" fmla="*/ 1631 w 7959"/>
              <a:gd name="T3" fmla="*/ 1071 h 4150"/>
              <a:gd name="T4" fmla="*/ 1968 w 7959"/>
              <a:gd name="T5" fmla="*/ 1054 h 4150"/>
              <a:gd name="T6" fmla="*/ 2314 w 7959"/>
              <a:gd name="T7" fmla="*/ 1029 h 4150"/>
              <a:gd name="T8" fmla="*/ 2495 w 7959"/>
              <a:gd name="T9" fmla="*/ 741 h 4150"/>
              <a:gd name="T10" fmla="*/ 2454 w 7959"/>
              <a:gd name="T11" fmla="*/ 388 h 4150"/>
              <a:gd name="T12" fmla="*/ 2289 w 7959"/>
              <a:gd name="T13" fmla="*/ 165 h 4150"/>
              <a:gd name="T14" fmla="*/ 2174 w 7959"/>
              <a:gd name="T15" fmla="*/ 91 h 4150"/>
              <a:gd name="T16" fmla="*/ 2306 w 7959"/>
              <a:gd name="T17" fmla="*/ 1 h 4150"/>
              <a:gd name="T18" fmla="*/ 2372 w 7959"/>
              <a:gd name="T19" fmla="*/ 83 h 4150"/>
              <a:gd name="T20" fmla="*/ 2479 w 7959"/>
              <a:gd name="T21" fmla="*/ 157 h 4150"/>
              <a:gd name="T22" fmla="*/ 2734 w 7959"/>
              <a:gd name="T23" fmla="*/ 281 h 4150"/>
              <a:gd name="T24" fmla="*/ 3022 w 7959"/>
              <a:gd name="T25" fmla="*/ 478 h 4150"/>
              <a:gd name="T26" fmla="*/ 3376 w 7959"/>
              <a:gd name="T27" fmla="*/ 766 h 4150"/>
              <a:gd name="T28" fmla="*/ 3581 w 7959"/>
              <a:gd name="T29" fmla="*/ 1005 h 4150"/>
              <a:gd name="T30" fmla="*/ 3861 w 7959"/>
              <a:gd name="T31" fmla="*/ 1095 h 4150"/>
              <a:gd name="T32" fmla="*/ 4445 w 7959"/>
              <a:gd name="T33" fmla="*/ 1099 h 4150"/>
              <a:gd name="T34" fmla="*/ 4733 w 7959"/>
              <a:gd name="T35" fmla="*/ 890 h 4150"/>
              <a:gd name="T36" fmla="*/ 4840 w 7959"/>
              <a:gd name="T37" fmla="*/ 610 h 4150"/>
              <a:gd name="T38" fmla="*/ 4997 w 7959"/>
              <a:gd name="T39" fmla="*/ 363 h 4150"/>
              <a:gd name="T40" fmla="*/ 5186 w 7959"/>
              <a:gd name="T41" fmla="*/ 231 h 4150"/>
              <a:gd name="T42" fmla="*/ 5392 w 7959"/>
              <a:gd name="T43" fmla="*/ 371 h 4150"/>
              <a:gd name="T44" fmla="*/ 5573 w 7959"/>
              <a:gd name="T45" fmla="*/ 618 h 4150"/>
              <a:gd name="T46" fmla="*/ 5762 w 7959"/>
              <a:gd name="T47" fmla="*/ 922 h 4150"/>
              <a:gd name="T48" fmla="*/ 6099 w 7959"/>
              <a:gd name="T49" fmla="*/ 1108 h 4150"/>
              <a:gd name="T50" fmla="*/ 6887 w 7959"/>
              <a:gd name="T51" fmla="*/ 1113 h 4150"/>
              <a:gd name="T52" fmla="*/ 6998 w 7959"/>
              <a:gd name="T53" fmla="*/ 1152 h 4150"/>
              <a:gd name="T54" fmla="*/ 7069 w 7959"/>
              <a:gd name="T55" fmla="*/ 3164 h 4150"/>
              <a:gd name="T56" fmla="*/ 6947 w 7959"/>
              <a:gd name="T57" fmla="*/ 4009 h 4150"/>
              <a:gd name="T58" fmla="*/ 997 w 7959"/>
              <a:gd name="T59" fmla="*/ 4009 h 4150"/>
              <a:gd name="T60" fmla="*/ 962 w 7959"/>
              <a:gd name="T61" fmla="*/ 3314 h 4150"/>
              <a:gd name="T62" fmla="*/ 962 w 7959"/>
              <a:gd name="T63" fmla="*/ 3267 h 4150"/>
              <a:gd name="T64" fmla="*/ 938 w 7959"/>
              <a:gd name="T65" fmla="*/ 1223 h 4150"/>
              <a:gd name="T66" fmla="*/ 954 w 7959"/>
              <a:gd name="T67" fmla="*/ 1121 h 4150"/>
              <a:gd name="T68" fmla="*/ 1072 w 7959"/>
              <a:gd name="T69" fmla="*/ 1079 h 4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4150">
                <a:moveTo>
                  <a:pt x="1072" y="1079"/>
                </a:moveTo>
                <a:cubicBezTo>
                  <a:pt x="1185" y="1071"/>
                  <a:pt x="1482" y="1075"/>
                  <a:pt x="1631" y="1071"/>
                </a:cubicBezTo>
                <a:cubicBezTo>
                  <a:pt x="1780" y="1067"/>
                  <a:pt x="1854" y="1061"/>
                  <a:pt x="1968" y="1054"/>
                </a:cubicBezTo>
                <a:cubicBezTo>
                  <a:pt x="2082" y="1047"/>
                  <a:pt x="2226" y="1081"/>
                  <a:pt x="2314" y="1029"/>
                </a:cubicBezTo>
                <a:cubicBezTo>
                  <a:pt x="2402" y="977"/>
                  <a:pt x="2472" y="848"/>
                  <a:pt x="2495" y="741"/>
                </a:cubicBezTo>
                <a:cubicBezTo>
                  <a:pt x="2518" y="634"/>
                  <a:pt x="2488" y="484"/>
                  <a:pt x="2454" y="388"/>
                </a:cubicBezTo>
                <a:cubicBezTo>
                  <a:pt x="2420" y="292"/>
                  <a:pt x="2336" y="214"/>
                  <a:pt x="2289" y="165"/>
                </a:cubicBezTo>
                <a:cubicBezTo>
                  <a:pt x="2242" y="116"/>
                  <a:pt x="2171" y="118"/>
                  <a:pt x="2174" y="91"/>
                </a:cubicBezTo>
                <a:cubicBezTo>
                  <a:pt x="2177" y="64"/>
                  <a:pt x="2273" y="2"/>
                  <a:pt x="2306" y="1"/>
                </a:cubicBezTo>
                <a:cubicBezTo>
                  <a:pt x="2339" y="0"/>
                  <a:pt x="2343" y="57"/>
                  <a:pt x="2372" y="83"/>
                </a:cubicBezTo>
                <a:cubicBezTo>
                  <a:pt x="2401" y="109"/>
                  <a:pt x="2419" y="124"/>
                  <a:pt x="2479" y="157"/>
                </a:cubicBezTo>
                <a:cubicBezTo>
                  <a:pt x="2539" y="190"/>
                  <a:pt x="2644" y="228"/>
                  <a:pt x="2734" y="281"/>
                </a:cubicBezTo>
                <a:cubicBezTo>
                  <a:pt x="2824" y="334"/>
                  <a:pt x="2915" y="397"/>
                  <a:pt x="3022" y="478"/>
                </a:cubicBezTo>
                <a:cubicBezTo>
                  <a:pt x="3129" y="559"/>
                  <a:pt x="3283" y="678"/>
                  <a:pt x="3376" y="766"/>
                </a:cubicBezTo>
                <a:cubicBezTo>
                  <a:pt x="3469" y="854"/>
                  <a:pt x="3500" y="950"/>
                  <a:pt x="3581" y="1005"/>
                </a:cubicBezTo>
                <a:cubicBezTo>
                  <a:pt x="3662" y="1060"/>
                  <a:pt x="3717" y="1079"/>
                  <a:pt x="3861" y="1095"/>
                </a:cubicBezTo>
                <a:cubicBezTo>
                  <a:pt x="4005" y="1111"/>
                  <a:pt x="4300" y="1133"/>
                  <a:pt x="4445" y="1099"/>
                </a:cubicBezTo>
                <a:cubicBezTo>
                  <a:pt x="4590" y="1065"/>
                  <a:pt x="4667" y="971"/>
                  <a:pt x="4733" y="890"/>
                </a:cubicBezTo>
                <a:cubicBezTo>
                  <a:pt x="4799" y="809"/>
                  <a:pt x="4796" y="698"/>
                  <a:pt x="4840" y="610"/>
                </a:cubicBezTo>
                <a:cubicBezTo>
                  <a:pt x="4884" y="522"/>
                  <a:pt x="4939" y="426"/>
                  <a:pt x="4997" y="363"/>
                </a:cubicBezTo>
                <a:cubicBezTo>
                  <a:pt x="5055" y="300"/>
                  <a:pt x="5120" y="230"/>
                  <a:pt x="5186" y="231"/>
                </a:cubicBezTo>
                <a:cubicBezTo>
                  <a:pt x="5252" y="232"/>
                  <a:pt x="5328" y="307"/>
                  <a:pt x="5392" y="371"/>
                </a:cubicBezTo>
                <a:cubicBezTo>
                  <a:pt x="5456" y="435"/>
                  <a:pt x="5511" y="526"/>
                  <a:pt x="5573" y="618"/>
                </a:cubicBezTo>
                <a:cubicBezTo>
                  <a:pt x="5635" y="710"/>
                  <a:pt x="5674" y="840"/>
                  <a:pt x="5762" y="922"/>
                </a:cubicBezTo>
                <a:cubicBezTo>
                  <a:pt x="5850" y="1004"/>
                  <a:pt x="5912" y="1076"/>
                  <a:pt x="6099" y="1108"/>
                </a:cubicBezTo>
                <a:cubicBezTo>
                  <a:pt x="6286" y="1140"/>
                  <a:pt x="6737" y="1106"/>
                  <a:pt x="6887" y="1113"/>
                </a:cubicBezTo>
                <a:cubicBezTo>
                  <a:pt x="7037" y="1120"/>
                  <a:pt x="6968" y="810"/>
                  <a:pt x="6998" y="1152"/>
                </a:cubicBezTo>
                <a:cubicBezTo>
                  <a:pt x="7028" y="1494"/>
                  <a:pt x="7077" y="2688"/>
                  <a:pt x="7069" y="3164"/>
                </a:cubicBezTo>
                <a:cubicBezTo>
                  <a:pt x="7061" y="3640"/>
                  <a:pt x="7959" y="3868"/>
                  <a:pt x="6947" y="4009"/>
                </a:cubicBezTo>
                <a:cubicBezTo>
                  <a:pt x="5935" y="4150"/>
                  <a:pt x="1994" y="4125"/>
                  <a:pt x="997" y="4009"/>
                </a:cubicBezTo>
                <a:cubicBezTo>
                  <a:pt x="0" y="3893"/>
                  <a:pt x="968" y="3438"/>
                  <a:pt x="962" y="3314"/>
                </a:cubicBezTo>
                <a:cubicBezTo>
                  <a:pt x="956" y="3190"/>
                  <a:pt x="966" y="3615"/>
                  <a:pt x="962" y="3267"/>
                </a:cubicBezTo>
                <a:cubicBezTo>
                  <a:pt x="958" y="2919"/>
                  <a:pt x="939" y="1581"/>
                  <a:pt x="938" y="1223"/>
                </a:cubicBezTo>
                <a:cubicBezTo>
                  <a:pt x="937" y="865"/>
                  <a:pt x="932" y="1145"/>
                  <a:pt x="954" y="1121"/>
                </a:cubicBezTo>
                <a:cubicBezTo>
                  <a:pt x="976" y="1097"/>
                  <a:pt x="959" y="1087"/>
                  <a:pt x="1072" y="107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7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0" name="Freeform 4"/>
          <p:cNvSpPr>
            <a:spLocks/>
          </p:cNvSpPr>
          <p:nvPr/>
        </p:nvSpPr>
        <p:spPr bwMode="auto">
          <a:xfrm>
            <a:off x="587375" y="1090613"/>
            <a:ext cx="3063875" cy="2863850"/>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1" name="Freeform 5"/>
          <p:cNvSpPr>
            <a:spLocks/>
          </p:cNvSpPr>
          <p:nvPr/>
        </p:nvSpPr>
        <p:spPr bwMode="auto">
          <a:xfrm>
            <a:off x="6413500" y="465138"/>
            <a:ext cx="692150" cy="3581400"/>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2" name="Freeform 6"/>
          <p:cNvSpPr>
            <a:spLocks/>
          </p:cNvSpPr>
          <p:nvPr/>
        </p:nvSpPr>
        <p:spPr bwMode="auto">
          <a:xfrm>
            <a:off x="6027738" y="523875"/>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3" name="Rectangle 7"/>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4" name="Rectangle 8"/>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5" name="Rectangle 9"/>
          <p:cNvSpPr>
            <a:spLocks noGrp="1" noChangeArrowheads="1"/>
          </p:cNvSpPr>
          <p:nvPr>
            <p:ph type="title"/>
          </p:nvPr>
        </p:nvSpPr>
        <p:spPr>
          <a:xfrm>
            <a:off x="457200" y="-207963"/>
            <a:ext cx="8229600" cy="1143001"/>
          </a:xfrm>
        </p:spPr>
        <p:txBody>
          <a:bodyPr/>
          <a:lstStyle/>
          <a:p>
            <a:r>
              <a:rPr lang="en-US" altLang="en-US"/>
              <a:t>Crystal fishing demystified</a:t>
            </a:r>
          </a:p>
        </p:txBody>
      </p:sp>
      <p:sp>
        <p:nvSpPr>
          <p:cNvPr id="459786" name="Freeform 10"/>
          <p:cNvSpPr>
            <a:spLocks/>
          </p:cNvSpPr>
          <p:nvPr/>
        </p:nvSpPr>
        <p:spPr bwMode="auto">
          <a:xfrm>
            <a:off x="396875" y="1174750"/>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Freeform 2"/>
          <p:cNvSpPr>
            <a:spLocks/>
          </p:cNvSpPr>
          <p:nvPr/>
        </p:nvSpPr>
        <p:spPr bwMode="auto">
          <a:xfrm>
            <a:off x="-1727200" y="1878013"/>
            <a:ext cx="12634913" cy="7099300"/>
          </a:xfrm>
          <a:custGeom>
            <a:avLst/>
            <a:gdLst>
              <a:gd name="T0" fmla="*/ 1072 w 7959"/>
              <a:gd name="T1" fmla="*/ 1401 h 4472"/>
              <a:gd name="T2" fmla="*/ 1631 w 7959"/>
              <a:gd name="T3" fmla="*/ 1393 h 4472"/>
              <a:gd name="T4" fmla="*/ 1968 w 7959"/>
              <a:gd name="T5" fmla="*/ 1376 h 4472"/>
              <a:gd name="T6" fmla="*/ 2306 w 7959"/>
              <a:gd name="T7" fmla="*/ 1384 h 4472"/>
              <a:gd name="T8" fmla="*/ 2553 w 7959"/>
              <a:gd name="T9" fmla="*/ 1351 h 4472"/>
              <a:gd name="T10" fmla="*/ 2717 w 7959"/>
              <a:gd name="T11" fmla="*/ 1162 h 4472"/>
              <a:gd name="T12" fmla="*/ 2693 w 7959"/>
              <a:gd name="T13" fmla="*/ 907 h 4472"/>
              <a:gd name="T14" fmla="*/ 2561 w 7959"/>
              <a:gd name="T15" fmla="*/ 578 h 4472"/>
              <a:gd name="T16" fmla="*/ 2372 w 7959"/>
              <a:gd name="T17" fmla="*/ 142 h 4472"/>
              <a:gd name="T18" fmla="*/ 2298 w 7959"/>
              <a:gd name="T19" fmla="*/ 27 h 4472"/>
              <a:gd name="T20" fmla="*/ 2331 w 7959"/>
              <a:gd name="T21" fmla="*/ 10 h 4472"/>
              <a:gd name="T22" fmla="*/ 2380 w 7959"/>
              <a:gd name="T23" fmla="*/ 84 h 4472"/>
              <a:gd name="T24" fmla="*/ 2610 w 7959"/>
              <a:gd name="T25" fmla="*/ 166 h 4472"/>
              <a:gd name="T26" fmla="*/ 2907 w 7959"/>
              <a:gd name="T27" fmla="*/ 339 h 4472"/>
              <a:gd name="T28" fmla="*/ 3170 w 7959"/>
              <a:gd name="T29" fmla="*/ 553 h 4472"/>
              <a:gd name="T30" fmla="*/ 3392 w 7959"/>
              <a:gd name="T31" fmla="*/ 742 h 4472"/>
              <a:gd name="T32" fmla="*/ 3466 w 7959"/>
              <a:gd name="T33" fmla="*/ 940 h 4472"/>
              <a:gd name="T34" fmla="*/ 3244 w 7959"/>
              <a:gd name="T35" fmla="*/ 1203 h 4472"/>
              <a:gd name="T36" fmla="*/ 3359 w 7959"/>
              <a:gd name="T37" fmla="*/ 1376 h 4472"/>
              <a:gd name="T38" fmla="*/ 3861 w 7959"/>
              <a:gd name="T39" fmla="*/ 1417 h 4472"/>
              <a:gd name="T40" fmla="*/ 4445 w 7959"/>
              <a:gd name="T41" fmla="*/ 1421 h 4472"/>
              <a:gd name="T42" fmla="*/ 4684 w 7959"/>
              <a:gd name="T43" fmla="*/ 1421 h 4472"/>
              <a:gd name="T44" fmla="*/ 4947 w 7959"/>
              <a:gd name="T45" fmla="*/ 1286 h 4472"/>
              <a:gd name="T46" fmla="*/ 5021 w 7959"/>
              <a:gd name="T47" fmla="*/ 1080 h 4472"/>
              <a:gd name="T48" fmla="*/ 4898 w 7959"/>
              <a:gd name="T49" fmla="*/ 636 h 4472"/>
              <a:gd name="T50" fmla="*/ 5161 w 7959"/>
              <a:gd name="T51" fmla="*/ 76 h 4472"/>
              <a:gd name="T52" fmla="*/ 5523 w 7959"/>
              <a:gd name="T53" fmla="*/ 619 h 4472"/>
              <a:gd name="T54" fmla="*/ 5441 w 7959"/>
              <a:gd name="T55" fmla="*/ 1063 h 4472"/>
              <a:gd name="T56" fmla="*/ 5466 w 7959"/>
              <a:gd name="T57" fmla="*/ 1286 h 4472"/>
              <a:gd name="T58" fmla="*/ 5729 w 7959"/>
              <a:gd name="T59" fmla="*/ 1409 h 4472"/>
              <a:gd name="T60" fmla="*/ 6099 w 7959"/>
              <a:gd name="T61" fmla="*/ 1430 h 4472"/>
              <a:gd name="T62" fmla="*/ 6887 w 7959"/>
              <a:gd name="T63" fmla="*/ 1435 h 4472"/>
              <a:gd name="T64" fmla="*/ 6998 w 7959"/>
              <a:gd name="T65" fmla="*/ 1474 h 4472"/>
              <a:gd name="T66" fmla="*/ 7069 w 7959"/>
              <a:gd name="T67" fmla="*/ 3486 h 4472"/>
              <a:gd name="T68" fmla="*/ 6947 w 7959"/>
              <a:gd name="T69" fmla="*/ 4331 h 4472"/>
              <a:gd name="T70" fmla="*/ 997 w 7959"/>
              <a:gd name="T71" fmla="*/ 4331 h 4472"/>
              <a:gd name="T72" fmla="*/ 962 w 7959"/>
              <a:gd name="T73" fmla="*/ 3636 h 4472"/>
              <a:gd name="T74" fmla="*/ 962 w 7959"/>
              <a:gd name="T75" fmla="*/ 3589 h 4472"/>
              <a:gd name="T76" fmla="*/ 938 w 7959"/>
              <a:gd name="T77" fmla="*/ 1545 h 4472"/>
              <a:gd name="T78" fmla="*/ 954 w 7959"/>
              <a:gd name="T79" fmla="*/ 1443 h 4472"/>
              <a:gd name="T80" fmla="*/ 1072 w 7959"/>
              <a:gd name="T81" fmla="*/ 1401 h 4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59" h="4472">
                <a:moveTo>
                  <a:pt x="1072" y="1401"/>
                </a:moveTo>
                <a:cubicBezTo>
                  <a:pt x="1185" y="1393"/>
                  <a:pt x="1482" y="1397"/>
                  <a:pt x="1631" y="1393"/>
                </a:cubicBezTo>
                <a:cubicBezTo>
                  <a:pt x="1780" y="1389"/>
                  <a:pt x="1856" y="1377"/>
                  <a:pt x="1968" y="1376"/>
                </a:cubicBezTo>
                <a:cubicBezTo>
                  <a:pt x="2080" y="1375"/>
                  <a:pt x="2209" y="1388"/>
                  <a:pt x="2306" y="1384"/>
                </a:cubicBezTo>
                <a:cubicBezTo>
                  <a:pt x="2403" y="1380"/>
                  <a:pt x="2485" y="1388"/>
                  <a:pt x="2553" y="1351"/>
                </a:cubicBezTo>
                <a:cubicBezTo>
                  <a:pt x="2621" y="1314"/>
                  <a:pt x="2694" y="1236"/>
                  <a:pt x="2717" y="1162"/>
                </a:cubicBezTo>
                <a:cubicBezTo>
                  <a:pt x="2740" y="1088"/>
                  <a:pt x="2719" y="1004"/>
                  <a:pt x="2693" y="907"/>
                </a:cubicBezTo>
                <a:cubicBezTo>
                  <a:pt x="2667" y="810"/>
                  <a:pt x="2614" y="705"/>
                  <a:pt x="2561" y="578"/>
                </a:cubicBezTo>
                <a:cubicBezTo>
                  <a:pt x="2508" y="451"/>
                  <a:pt x="2416" y="234"/>
                  <a:pt x="2372" y="142"/>
                </a:cubicBezTo>
                <a:cubicBezTo>
                  <a:pt x="2328" y="50"/>
                  <a:pt x="2305" y="49"/>
                  <a:pt x="2298" y="27"/>
                </a:cubicBezTo>
                <a:cubicBezTo>
                  <a:pt x="2291" y="5"/>
                  <a:pt x="2317" y="0"/>
                  <a:pt x="2331" y="10"/>
                </a:cubicBezTo>
                <a:cubicBezTo>
                  <a:pt x="2345" y="20"/>
                  <a:pt x="2334" y="58"/>
                  <a:pt x="2380" y="84"/>
                </a:cubicBezTo>
                <a:cubicBezTo>
                  <a:pt x="2426" y="110"/>
                  <a:pt x="2522" y="124"/>
                  <a:pt x="2610" y="166"/>
                </a:cubicBezTo>
                <a:cubicBezTo>
                  <a:pt x="2698" y="208"/>
                  <a:pt x="2814" y="275"/>
                  <a:pt x="2907" y="339"/>
                </a:cubicBezTo>
                <a:cubicBezTo>
                  <a:pt x="3000" y="403"/>
                  <a:pt x="3089" y="486"/>
                  <a:pt x="3170" y="553"/>
                </a:cubicBezTo>
                <a:cubicBezTo>
                  <a:pt x="3251" y="620"/>
                  <a:pt x="3343" y="677"/>
                  <a:pt x="3392" y="742"/>
                </a:cubicBezTo>
                <a:cubicBezTo>
                  <a:pt x="3441" y="807"/>
                  <a:pt x="3491" y="863"/>
                  <a:pt x="3466" y="940"/>
                </a:cubicBezTo>
                <a:cubicBezTo>
                  <a:pt x="3441" y="1017"/>
                  <a:pt x="3262" y="1131"/>
                  <a:pt x="3244" y="1203"/>
                </a:cubicBezTo>
                <a:cubicBezTo>
                  <a:pt x="3226" y="1275"/>
                  <a:pt x="3256" y="1340"/>
                  <a:pt x="3359" y="1376"/>
                </a:cubicBezTo>
                <a:cubicBezTo>
                  <a:pt x="3462" y="1412"/>
                  <a:pt x="3680" y="1410"/>
                  <a:pt x="3861" y="1417"/>
                </a:cubicBezTo>
                <a:cubicBezTo>
                  <a:pt x="4042" y="1424"/>
                  <a:pt x="4308" y="1420"/>
                  <a:pt x="4445" y="1421"/>
                </a:cubicBezTo>
                <a:cubicBezTo>
                  <a:pt x="4582" y="1422"/>
                  <a:pt x="4600" y="1443"/>
                  <a:pt x="4684" y="1421"/>
                </a:cubicBezTo>
                <a:cubicBezTo>
                  <a:pt x="4768" y="1399"/>
                  <a:pt x="4891" y="1343"/>
                  <a:pt x="4947" y="1286"/>
                </a:cubicBezTo>
                <a:cubicBezTo>
                  <a:pt x="5003" y="1229"/>
                  <a:pt x="5029" y="1188"/>
                  <a:pt x="5021" y="1080"/>
                </a:cubicBezTo>
                <a:cubicBezTo>
                  <a:pt x="5013" y="972"/>
                  <a:pt x="4875" y="803"/>
                  <a:pt x="4898" y="636"/>
                </a:cubicBezTo>
                <a:cubicBezTo>
                  <a:pt x="4921" y="469"/>
                  <a:pt x="5057" y="79"/>
                  <a:pt x="5161" y="76"/>
                </a:cubicBezTo>
                <a:cubicBezTo>
                  <a:pt x="5265" y="73"/>
                  <a:pt x="5476" y="455"/>
                  <a:pt x="5523" y="619"/>
                </a:cubicBezTo>
                <a:cubicBezTo>
                  <a:pt x="5570" y="783"/>
                  <a:pt x="5450" y="952"/>
                  <a:pt x="5441" y="1063"/>
                </a:cubicBezTo>
                <a:cubicBezTo>
                  <a:pt x="5432" y="1174"/>
                  <a:pt x="5418" y="1228"/>
                  <a:pt x="5466" y="1286"/>
                </a:cubicBezTo>
                <a:cubicBezTo>
                  <a:pt x="5514" y="1344"/>
                  <a:pt x="5624" y="1385"/>
                  <a:pt x="5729" y="1409"/>
                </a:cubicBezTo>
                <a:cubicBezTo>
                  <a:pt x="5834" y="1433"/>
                  <a:pt x="5906" y="1426"/>
                  <a:pt x="6099" y="1430"/>
                </a:cubicBezTo>
                <a:cubicBezTo>
                  <a:pt x="6292" y="1434"/>
                  <a:pt x="6737" y="1428"/>
                  <a:pt x="6887" y="1435"/>
                </a:cubicBezTo>
                <a:cubicBezTo>
                  <a:pt x="7037" y="1442"/>
                  <a:pt x="6968" y="1132"/>
                  <a:pt x="6998" y="1474"/>
                </a:cubicBezTo>
                <a:cubicBezTo>
                  <a:pt x="7028" y="1816"/>
                  <a:pt x="7077" y="3010"/>
                  <a:pt x="7069" y="3486"/>
                </a:cubicBezTo>
                <a:cubicBezTo>
                  <a:pt x="7061" y="3962"/>
                  <a:pt x="7959" y="4190"/>
                  <a:pt x="6947" y="4331"/>
                </a:cubicBezTo>
                <a:cubicBezTo>
                  <a:pt x="5935" y="4472"/>
                  <a:pt x="1994" y="4447"/>
                  <a:pt x="997" y="4331"/>
                </a:cubicBezTo>
                <a:cubicBezTo>
                  <a:pt x="0" y="4215"/>
                  <a:pt x="968" y="3760"/>
                  <a:pt x="962" y="3636"/>
                </a:cubicBezTo>
                <a:cubicBezTo>
                  <a:pt x="956" y="3512"/>
                  <a:pt x="966" y="3937"/>
                  <a:pt x="962" y="3589"/>
                </a:cubicBezTo>
                <a:cubicBezTo>
                  <a:pt x="958" y="3241"/>
                  <a:pt x="939" y="1903"/>
                  <a:pt x="938" y="1545"/>
                </a:cubicBezTo>
                <a:cubicBezTo>
                  <a:pt x="937" y="1187"/>
                  <a:pt x="932" y="1467"/>
                  <a:pt x="954" y="1443"/>
                </a:cubicBezTo>
                <a:cubicBezTo>
                  <a:pt x="976" y="1419"/>
                  <a:pt x="959" y="1409"/>
                  <a:pt x="1072" y="1401"/>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4" name="Freeform 4"/>
          <p:cNvSpPr>
            <a:spLocks/>
          </p:cNvSpPr>
          <p:nvPr/>
        </p:nvSpPr>
        <p:spPr bwMode="auto">
          <a:xfrm>
            <a:off x="587375" y="515938"/>
            <a:ext cx="3063875" cy="2863850"/>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5" name="Freeform 5"/>
          <p:cNvSpPr>
            <a:spLocks/>
          </p:cNvSpPr>
          <p:nvPr/>
        </p:nvSpPr>
        <p:spPr bwMode="auto">
          <a:xfrm>
            <a:off x="6413500" y="-109538"/>
            <a:ext cx="692150" cy="3581401"/>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6" name="Freeform 6"/>
          <p:cNvSpPr>
            <a:spLocks/>
          </p:cNvSpPr>
          <p:nvPr/>
        </p:nvSpPr>
        <p:spPr bwMode="auto">
          <a:xfrm>
            <a:off x="6027738" y="-50800"/>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7" name="Rectangle 7"/>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8" name="Rectangle 8"/>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9" name="Rectangle 9"/>
          <p:cNvSpPr>
            <a:spLocks noGrp="1" noChangeArrowheads="1"/>
          </p:cNvSpPr>
          <p:nvPr>
            <p:ph type="title"/>
          </p:nvPr>
        </p:nvSpPr>
        <p:spPr>
          <a:xfrm>
            <a:off x="457200" y="-207963"/>
            <a:ext cx="8229600" cy="1143001"/>
          </a:xfrm>
        </p:spPr>
        <p:txBody>
          <a:bodyPr/>
          <a:lstStyle/>
          <a:p>
            <a:r>
              <a:rPr lang="en-US" altLang="en-US"/>
              <a:t>Crystal fishing demystified</a:t>
            </a:r>
          </a:p>
        </p:txBody>
      </p:sp>
      <p:sp>
        <p:nvSpPr>
          <p:cNvPr id="460810" name="Freeform 10"/>
          <p:cNvSpPr>
            <a:spLocks/>
          </p:cNvSpPr>
          <p:nvPr/>
        </p:nvSpPr>
        <p:spPr bwMode="auto">
          <a:xfrm>
            <a:off x="396875" y="600075"/>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Freeform 2"/>
          <p:cNvSpPr>
            <a:spLocks/>
          </p:cNvSpPr>
          <p:nvPr/>
        </p:nvSpPr>
        <p:spPr bwMode="auto">
          <a:xfrm>
            <a:off x="396875" y="25400"/>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7" name="Freeform 3"/>
          <p:cNvSpPr>
            <a:spLocks/>
          </p:cNvSpPr>
          <p:nvPr/>
        </p:nvSpPr>
        <p:spPr bwMode="auto">
          <a:xfrm>
            <a:off x="1955800" y="1376363"/>
            <a:ext cx="1828800" cy="1501775"/>
          </a:xfrm>
          <a:custGeom>
            <a:avLst/>
            <a:gdLst>
              <a:gd name="T0" fmla="*/ 208 w 1152"/>
              <a:gd name="T1" fmla="*/ 540 h 946"/>
              <a:gd name="T2" fmla="*/ 545 w 1152"/>
              <a:gd name="T3" fmla="*/ 894 h 946"/>
              <a:gd name="T4" fmla="*/ 1078 w 1152"/>
              <a:gd name="T5" fmla="*/ 852 h 946"/>
              <a:gd name="T6" fmla="*/ 990 w 1152"/>
              <a:gd name="T7" fmla="*/ 425 h 946"/>
              <a:gd name="T8" fmla="*/ 570 w 1152"/>
              <a:gd name="T9" fmla="*/ 162 h 946"/>
              <a:gd name="T10" fmla="*/ 60 w 1152"/>
              <a:gd name="T11" fmla="*/ 63 h 946"/>
              <a:gd name="T12" fmla="*/ 208 w 1152"/>
              <a:gd name="T13" fmla="*/ 540 h 946"/>
            </a:gdLst>
            <a:ahLst/>
            <a:cxnLst>
              <a:cxn ang="0">
                <a:pos x="T0" y="T1"/>
              </a:cxn>
              <a:cxn ang="0">
                <a:pos x="T2" y="T3"/>
              </a:cxn>
              <a:cxn ang="0">
                <a:pos x="T4" y="T5"/>
              </a:cxn>
              <a:cxn ang="0">
                <a:pos x="T6" y="T7"/>
              </a:cxn>
              <a:cxn ang="0">
                <a:pos x="T8" y="T9"/>
              </a:cxn>
              <a:cxn ang="0">
                <a:pos x="T10" y="T11"/>
              </a:cxn>
              <a:cxn ang="0">
                <a:pos x="T12" y="T13"/>
              </a:cxn>
            </a:cxnLst>
            <a:rect l="0" t="0" r="r" b="b"/>
            <a:pathLst>
              <a:path w="1152" h="946">
                <a:moveTo>
                  <a:pt x="208" y="540"/>
                </a:moveTo>
                <a:cubicBezTo>
                  <a:pt x="289" y="678"/>
                  <a:pt x="400" y="842"/>
                  <a:pt x="545" y="894"/>
                </a:cubicBezTo>
                <a:cubicBezTo>
                  <a:pt x="690" y="946"/>
                  <a:pt x="1004" y="930"/>
                  <a:pt x="1078" y="852"/>
                </a:cubicBezTo>
                <a:cubicBezTo>
                  <a:pt x="1152" y="774"/>
                  <a:pt x="1075" y="540"/>
                  <a:pt x="990" y="425"/>
                </a:cubicBezTo>
                <a:cubicBezTo>
                  <a:pt x="905" y="310"/>
                  <a:pt x="725" y="222"/>
                  <a:pt x="570" y="162"/>
                </a:cubicBezTo>
                <a:cubicBezTo>
                  <a:pt x="415" y="102"/>
                  <a:pt x="120" y="0"/>
                  <a:pt x="60" y="63"/>
                </a:cubicBezTo>
                <a:cubicBezTo>
                  <a:pt x="0" y="126"/>
                  <a:pt x="127" y="402"/>
                  <a:pt x="208" y="54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8" name="Freeform 4"/>
          <p:cNvSpPr>
            <a:spLocks/>
          </p:cNvSpPr>
          <p:nvPr/>
        </p:nvSpPr>
        <p:spPr bwMode="auto">
          <a:xfrm>
            <a:off x="587375" y="-58738"/>
            <a:ext cx="3063875" cy="2863851"/>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9" name="Freeform 5"/>
          <p:cNvSpPr>
            <a:spLocks/>
          </p:cNvSpPr>
          <p:nvPr/>
        </p:nvSpPr>
        <p:spPr bwMode="auto">
          <a:xfrm>
            <a:off x="6053138" y="1449388"/>
            <a:ext cx="1027112" cy="1393825"/>
          </a:xfrm>
          <a:custGeom>
            <a:avLst/>
            <a:gdLst>
              <a:gd name="T0" fmla="*/ 293 w 647"/>
              <a:gd name="T1" fmla="*/ 0 h 878"/>
              <a:gd name="T2" fmla="*/ 38 w 647"/>
              <a:gd name="T3" fmla="*/ 297 h 878"/>
              <a:gd name="T4" fmla="*/ 63 w 647"/>
              <a:gd name="T5" fmla="*/ 692 h 878"/>
              <a:gd name="T6" fmla="*/ 301 w 647"/>
              <a:gd name="T7" fmla="*/ 873 h 878"/>
              <a:gd name="T8" fmla="*/ 606 w 647"/>
              <a:gd name="T9" fmla="*/ 659 h 878"/>
              <a:gd name="T10" fmla="*/ 548 w 647"/>
              <a:gd name="T11" fmla="*/ 338 h 878"/>
              <a:gd name="T12" fmla="*/ 326 w 647"/>
              <a:gd name="T13" fmla="*/ 58 h 878"/>
              <a:gd name="T14" fmla="*/ 293 w 647"/>
              <a:gd name="T15" fmla="*/ 0 h 8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7" h="878">
                <a:moveTo>
                  <a:pt x="293" y="0"/>
                </a:moveTo>
                <a:cubicBezTo>
                  <a:pt x="245" y="40"/>
                  <a:pt x="76" y="182"/>
                  <a:pt x="38" y="297"/>
                </a:cubicBezTo>
                <a:cubicBezTo>
                  <a:pt x="0" y="412"/>
                  <a:pt x="19" y="596"/>
                  <a:pt x="63" y="692"/>
                </a:cubicBezTo>
                <a:cubicBezTo>
                  <a:pt x="107" y="788"/>
                  <a:pt x="211" y="878"/>
                  <a:pt x="301" y="873"/>
                </a:cubicBezTo>
                <a:cubicBezTo>
                  <a:pt x="391" y="868"/>
                  <a:pt x="565" y="748"/>
                  <a:pt x="606" y="659"/>
                </a:cubicBezTo>
                <a:cubicBezTo>
                  <a:pt x="647" y="570"/>
                  <a:pt x="595" y="438"/>
                  <a:pt x="548" y="338"/>
                </a:cubicBezTo>
                <a:cubicBezTo>
                  <a:pt x="501" y="238"/>
                  <a:pt x="368" y="114"/>
                  <a:pt x="326" y="58"/>
                </a:cubicBezTo>
                <a:cubicBezTo>
                  <a:pt x="284" y="2"/>
                  <a:pt x="293" y="0"/>
                  <a:pt x="293" y="0"/>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0" name="Freeform 6"/>
          <p:cNvSpPr>
            <a:spLocks/>
          </p:cNvSpPr>
          <p:nvPr/>
        </p:nvSpPr>
        <p:spPr bwMode="auto">
          <a:xfrm>
            <a:off x="-1727200" y="3675063"/>
            <a:ext cx="12634913" cy="5302250"/>
          </a:xfrm>
          <a:custGeom>
            <a:avLst/>
            <a:gdLst>
              <a:gd name="T0" fmla="*/ 1072 w 7959"/>
              <a:gd name="T1" fmla="*/ 269 h 3340"/>
              <a:gd name="T2" fmla="*/ 1631 w 7959"/>
              <a:gd name="T3" fmla="*/ 261 h 3340"/>
              <a:gd name="T4" fmla="*/ 1968 w 7959"/>
              <a:gd name="T5" fmla="*/ 244 h 3340"/>
              <a:gd name="T6" fmla="*/ 2306 w 7959"/>
              <a:gd name="T7" fmla="*/ 252 h 3340"/>
              <a:gd name="T8" fmla="*/ 3343 w 7959"/>
              <a:gd name="T9" fmla="*/ 261 h 3340"/>
              <a:gd name="T10" fmla="*/ 3861 w 7959"/>
              <a:gd name="T11" fmla="*/ 285 h 3340"/>
              <a:gd name="T12" fmla="*/ 4445 w 7959"/>
              <a:gd name="T13" fmla="*/ 289 h 3340"/>
              <a:gd name="T14" fmla="*/ 4684 w 7959"/>
              <a:gd name="T15" fmla="*/ 289 h 3340"/>
              <a:gd name="T16" fmla="*/ 5729 w 7959"/>
              <a:gd name="T17" fmla="*/ 277 h 3340"/>
              <a:gd name="T18" fmla="*/ 6099 w 7959"/>
              <a:gd name="T19" fmla="*/ 298 h 3340"/>
              <a:gd name="T20" fmla="*/ 6887 w 7959"/>
              <a:gd name="T21" fmla="*/ 303 h 3340"/>
              <a:gd name="T22" fmla="*/ 6998 w 7959"/>
              <a:gd name="T23" fmla="*/ 342 h 3340"/>
              <a:gd name="T24" fmla="*/ 7069 w 7959"/>
              <a:gd name="T25" fmla="*/ 2354 h 3340"/>
              <a:gd name="T26" fmla="*/ 6947 w 7959"/>
              <a:gd name="T27" fmla="*/ 3199 h 3340"/>
              <a:gd name="T28" fmla="*/ 997 w 7959"/>
              <a:gd name="T29" fmla="*/ 3199 h 3340"/>
              <a:gd name="T30" fmla="*/ 962 w 7959"/>
              <a:gd name="T31" fmla="*/ 2504 h 3340"/>
              <a:gd name="T32" fmla="*/ 962 w 7959"/>
              <a:gd name="T33" fmla="*/ 2457 h 3340"/>
              <a:gd name="T34" fmla="*/ 938 w 7959"/>
              <a:gd name="T35" fmla="*/ 413 h 3340"/>
              <a:gd name="T36" fmla="*/ 954 w 7959"/>
              <a:gd name="T37" fmla="*/ 311 h 3340"/>
              <a:gd name="T38" fmla="*/ 1072 w 7959"/>
              <a:gd name="T39" fmla="*/ 269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59" h="3340">
                <a:moveTo>
                  <a:pt x="1072" y="269"/>
                </a:moveTo>
                <a:cubicBezTo>
                  <a:pt x="1185" y="261"/>
                  <a:pt x="1482" y="265"/>
                  <a:pt x="1631" y="261"/>
                </a:cubicBezTo>
                <a:cubicBezTo>
                  <a:pt x="1780" y="257"/>
                  <a:pt x="1856" y="245"/>
                  <a:pt x="1968" y="244"/>
                </a:cubicBezTo>
                <a:cubicBezTo>
                  <a:pt x="2080" y="243"/>
                  <a:pt x="2077" y="249"/>
                  <a:pt x="2306" y="252"/>
                </a:cubicBezTo>
                <a:cubicBezTo>
                  <a:pt x="2535" y="255"/>
                  <a:pt x="3084" y="256"/>
                  <a:pt x="3343" y="261"/>
                </a:cubicBezTo>
                <a:cubicBezTo>
                  <a:pt x="3602" y="266"/>
                  <a:pt x="3677" y="280"/>
                  <a:pt x="3861" y="285"/>
                </a:cubicBezTo>
                <a:cubicBezTo>
                  <a:pt x="4045" y="290"/>
                  <a:pt x="4308" y="288"/>
                  <a:pt x="4445" y="289"/>
                </a:cubicBezTo>
                <a:cubicBezTo>
                  <a:pt x="4582" y="290"/>
                  <a:pt x="4470" y="291"/>
                  <a:pt x="4684" y="289"/>
                </a:cubicBezTo>
                <a:cubicBezTo>
                  <a:pt x="4898" y="287"/>
                  <a:pt x="5493" y="276"/>
                  <a:pt x="5729" y="277"/>
                </a:cubicBezTo>
                <a:cubicBezTo>
                  <a:pt x="5965" y="278"/>
                  <a:pt x="5906" y="294"/>
                  <a:pt x="6099" y="298"/>
                </a:cubicBezTo>
                <a:cubicBezTo>
                  <a:pt x="6292" y="302"/>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32" y="335"/>
                  <a:pt x="954" y="311"/>
                </a:cubicBezTo>
                <a:cubicBezTo>
                  <a:pt x="976" y="287"/>
                  <a:pt x="959" y="277"/>
                  <a:pt x="1072" y="26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1" name="Rectangle 7"/>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2" name="Freeform 8"/>
          <p:cNvSpPr>
            <a:spLocks/>
          </p:cNvSpPr>
          <p:nvPr/>
        </p:nvSpPr>
        <p:spPr bwMode="auto">
          <a:xfrm>
            <a:off x="6413500" y="-684213"/>
            <a:ext cx="692150" cy="3581401"/>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3" name="Freeform 9"/>
          <p:cNvSpPr>
            <a:spLocks/>
          </p:cNvSpPr>
          <p:nvPr/>
        </p:nvSpPr>
        <p:spPr bwMode="auto">
          <a:xfrm>
            <a:off x="6027738" y="-625475"/>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4" name="Rectangle 10"/>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5" name="Rectangle 11"/>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6" name="Rectangle 12"/>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7"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8" name="Rectangle 4"/>
          <p:cNvSpPr>
            <a:spLocks noGrp="1" noChangeArrowheads="1"/>
          </p:cNvSpPr>
          <p:nvPr>
            <p:ph type="title"/>
          </p:nvPr>
        </p:nvSpPr>
        <p:spPr>
          <a:xfrm>
            <a:off x="457200" y="33338"/>
            <a:ext cx="8229600" cy="1143000"/>
          </a:xfrm>
        </p:spPr>
        <p:txBody>
          <a:bodyPr/>
          <a:lstStyle/>
          <a:p>
            <a:r>
              <a:rPr lang="en-US" altLang="en-US"/>
              <a:t>plunge cooling</a:t>
            </a:r>
          </a:p>
        </p:txBody>
      </p:sp>
      <p:sp>
        <p:nvSpPr>
          <p:cNvPr id="98309"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983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98399"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984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984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grpSp>
        <p:nvGrpSpPr>
          <p:cNvPr id="98402" name="Group 98"/>
          <p:cNvGrpSpPr>
            <a:grpSpLocks/>
          </p:cNvGrpSpPr>
          <p:nvPr/>
        </p:nvGrpSpPr>
        <p:grpSpPr bwMode="auto">
          <a:xfrm>
            <a:off x="-1071563" y="4995863"/>
            <a:ext cx="820738" cy="427037"/>
            <a:chOff x="445" y="1175"/>
            <a:chExt cx="517" cy="269"/>
          </a:xfrm>
        </p:grpSpPr>
        <p:sp>
          <p:nvSpPr>
            <p:cNvPr id="98403"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8405"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06"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 fill="hold"/>
                                        <p:tgtEl>
                                          <p:spTgt spid="98402"/>
                                        </p:tgtEl>
                                        <p:attrNameLst>
                                          <p:attrName>ppt_x</p:attrName>
                                          <p:attrName>ppt_y</p:attrName>
                                        </p:attrNameLst>
                                      </p:cBhvr>
                                      <p:rCtr x="25920" y="2823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decel="50000" fill="hold" nodeType="clickEffect">
                                  <p:stCondLst>
                                    <p:cond delay="0"/>
                                  </p:stCondLst>
                                  <p:childTnLst>
                                    <p:animMotion origin="layout" path="M 0.16441 -0.73079 L 0.75416 -0.06898 " pathEditMode="relative" rAng="0" ptsTypes="AA">
                                      <p:cBhvr>
                                        <p:cTn id="10" dur="500" fill="hold"/>
                                        <p:tgtEl>
                                          <p:spTgt spid="98402"/>
                                        </p:tgtEl>
                                        <p:attrNameLst>
                                          <p:attrName>ppt_x</p:attrName>
                                          <p:attrName>ppt_y</p:attrName>
                                        </p:attrNameLst>
                                      </p:cBhvr>
                                      <p:rCtr x="29479" y="3307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decel="50000" fill="hold" nodeType="clickEffect">
                                  <p:stCondLst>
                                    <p:cond delay="0"/>
                                  </p:stCondLst>
                                  <p:childTnLst>
                                    <p:animMotion origin="layout" path="M 0.16423 -0.72942 L 0.69305 -0.14663 " pathEditMode="relative" rAng="0" ptsTypes="AA">
                                      <p:cBhvr>
                                        <p:cTn id="14" dur="5000" fill="hold"/>
                                        <p:tgtEl>
                                          <p:spTgt spid="98402"/>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Object 2"/>
          <p:cNvGraphicFramePr>
            <a:graphicFrameLocks noGrp="1" noChangeAspect="1"/>
          </p:cNvGraphicFramePr>
          <p:nvPr>
            <p:ph type="chart" idx="1"/>
            <p:extLst>
              <p:ext uri="{D42A27DB-BD31-4B8C-83A1-F6EECF244321}">
                <p14:modId xmlns:p14="http://schemas.microsoft.com/office/powerpoint/2010/main" val="1717048886"/>
              </p:ext>
            </p:extLst>
          </p:nvPr>
        </p:nvGraphicFramePr>
        <p:xfrm>
          <a:off x="868363" y="1371600"/>
          <a:ext cx="7418387" cy="5175250"/>
        </p:xfrm>
        <a:graphic>
          <a:graphicData uri="http://schemas.openxmlformats.org/presentationml/2006/ole">
            <mc:AlternateContent xmlns:mc="http://schemas.openxmlformats.org/markup-compatibility/2006">
              <mc:Choice xmlns:v="urn:schemas-microsoft-com:vml" Requires="v">
                <p:oleObj spid="_x0000_s744473" name="Chart" r:id="rId3" imgW="7467644" imgH="5210258" progId="MSGraph.Chart.8">
                  <p:embed followColorScheme="full"/>
                </p:oleObj>
              </mc:Choice>
              <mc:Fallback>
                <p:oleObj name="Chart" r:id="rId3" imgW="7467644"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868363" y="1371600"/>
                        <a:ext cx="7418387" cy="517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0099"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0100"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010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4264214858"/>
      </p:ext>
    </p:extLst>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99332" name="Freeform 4"/>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3" name="Freeform 5"/>
          <p:cNvSpPr>
            <a:spLocks/>
          </p:cNvSpPr>
          <p:nvPr/>
        </p:nvSpPr>
        <p:spPr bwMode="auto">
          <a:xfrm>
            <a:off x="1935163" y="2035175"/>
            <a:ext cx="5205412" cy="3005138"/>
          </a:xfrm>
          <a:custGeom>
            <a:avLst/>
            <a:gdLst>
              <a:gd name="T0" fmla="*/ 399 w 3279"/>
              <a:gd name="T1" fmla="*/ 266 h 1893"/>
              <a:gd name="T2" fmla="*/ 462 w 3279"/>
              <a:gd name="T3" fmla="*/ 199 h 1893"/>
              <a:gd name="T4" fmla="*/ 493 w 3279"/>
              <a:gd name="T5" fmla="*/ 256 h 1893"/>
              <a:gd name="T6" fmla="*/ 572 w 3279"/>
              <a:gd name="T7" fmla="*/ 274 h 1893"/>
              <a:gd name="T8" fmla="*/ 604 w 3279"/>
              <a:gd name="T9" fmla="*/ 218 h 1893"/>
              <a:gd name="T10" fmla="*/ 667 w 3279"/>
              <a:gd name="T11" fmla="*/ 274 h 1893"/>
              <a:gd name="T12" fmla="*/ 730 w 3279"/>
              <a:gd name="T13" fmla="*/ 274 h 1893"/>
              <a:gd name="T14" fmla="*/ 801 w 3279"/>
              <a:gd name="T15" fmla="*/ 303 h 1893"/>
              <a:gd name="T16" fmla="*/ 840 w 3279"/>
              <a:gd name="T17" fmla="*/ 293 h 1893"/>
              <a:gd name="T18" fmla="*/ 880 w 3279"/>
              <a:gd name="T19" fmla="*/ 274 h 1893"/>
              <a:gd name="T20" fmla="*/ 975 w 3279"/>
              <a:gd name="T21" fmla="*/ 274 h 1893"/>
              <a:gd name="T22" fmla="*/ 1022 w 3279"/>
              <a:gd name="T23" fmla="*/ 293 h 1893"/>
              <a:gd name="T24" fmla="*/ 1077 w 3279"/>
              <a:gd name="T25" fmla="*/ 266 h 1893"/>
              <a:gd name="T26" fmla="*/ 1132 w 3279"/>
              <a:gd name="T27" fmla="*/ 237 h 1893"/>
              <a:gd name="T28" fmla="*/ 1243 w 3279"/>
              <a:gd name="T29" fmla="*/ 237 h 1893"/>
              <a:gd name="T30" fmla="*/ 1282 w 3279"/>
              <a:gd name="T31" fmla="*/ 303 h 1893"/>
              <a:gd name="T32" fmla="*/ 1330 w 3279"/>
              <a:gd name="T33" fmla="*/ 274 h 1893"/>
              <a:gd name="T34" fmla="*/ 1416 w 3279"/>
              <a:gd name="T35" fmla="*/ 313 h 1893"/>
              <a:gd name="T36" fmla="*/ 1503 w 3279"/>
              <a:gd name="T37" fmla="*/ 284 h 1893"/>
              <a:gd name="T38" fmla="*/ 1551 w 3279"/>
              <a:gd name="T39" fmla="*/ 313 h 1893"/>
              <a:gd name="T40" fmla="*/ 1637 w 3279"/>
              <a:gd name="T41" fmla="*/ 274 h 1893"/>
              <a:gd name="T42" fmla="*/ 1700 w 3279"/>
              <a:gd name="T43" fmla="*/ 293 h 1893"/>
              <a:gd name="T44" fmla="*/ 1811 w 3279"/>
              <a:gd name="T45" fmla="*/ 256 h 1893"/>
              <a:gd name="T46" fmla="*/ 1866 w 3279"/>
              <a:gd name="T47" fmla="*/ 293 h 1893"/>
              <a:gd name="T48" fmla="*/ 1937 w 3279"/>
              <a:gd name="T49" fmla="*/ 256 h 1893"/>
              <a:gd name="T50" fmla="*/ 2000 w 3279"/>
              <a:gd name="T51" fmla="*/ 274 h 1893"/>
              <a:gd name="T52" fmla="*/ 2071 w 3279"/>
              <a:gd name="T53" fmla="*/ 247 h 1893"/>
              <a:gd name="T54" fmla="*/ 2150 w 3279"/>
              <a:gd name="T55" fmla="*/ 274 h 1893"/>
              <a:gd name="T56" fmla="*/ 2237 w 3279"/>
              <a:gd name="T57" fmla="*/ 247 h 1893"/>
              <a:gd name="T58" fmla="*/ 2292 w 3279"/>
              <a:gd name="T59" fmla="*/ 266 h 1893"/>
              <a:gd name="T60" fmla="*/ 2371 w 3279"/>
              <a:gd name="T61" fmla="*/ 237 h 1893"/>
              <a:gd name="T62" fmla="*/ 2482 w 3279"/>
              <a:gd name="T63" fmla="*/ 256 h 1893"/>
              <a:gd name="T64" fmla="*/ 2576 w 3279"/>
              <a:gd name="T65" fmla="*/ 256 h 1893"/>
              <a:gd name="T66" fmla="*/ 2718 w 3279"/>
              <a:gd name="T67" fmla="*/ 247 h 1893"/>
              <a:gd name="T68" fmla="*/ 2789 w 3279"/>
              <a:gd name="T69" fmla="*/ 228 h 1893"/>
              <a:gd name="T70" fmla="*/ 2884 w 3279"/>
              <a:gd name="T71" fmla="*/ 1616 h 1893"/>
              <a:gd name="T72" fmla="*/ 422 w 3279"/>
              <a:gd name="T73" fmla="*/ 1673 h 1893"/>
              <a:gd name="T74" fmla="*/ 351 w 3279"/>
              <a:gd name="T75" fmla="*/ 293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4" name="Rectangle 6"/>
          <p:cNvSpPr>
            <a:spLocks noGrp="1" noChangeArrowheads="1"/>
          </p:cNvSpPr>
          <p:nvPr>
            <p:ph type="title"/>
          </p:nvPr>
        </p:nvSpPr>
        <p:spPr>
          <a:xfrm>
            <a:off x="457200" y="33338"/>
            <a:ext cx="8229600" cy="1143000"/>
          </a:xfrm>
        </p:spPr>
        <p:txBody>
          <a:bodyPr/>
          <a:lstStyle/>
          <a:p>
            <a:r>
              <a:rPr lang="en-US" altLang="en-US"/>
              <a:t>plunge cooling</a:t>
            </a:r>
          </a:p>
        </p:txBody>
      </p:sp>
      <p:sp>
        <p:nvSpPr>
          <p:cNvPr id="99335" name="Freeform 7"/>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993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994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994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244600" y="1701800"/>
            <a:ext cx="6616700" cy="2774950"/>
          </a:xfrm>
          <a:custGeom>
            <a:avLst/>
            <a:gdLst>
              <a:gd name="T0" fmla="*/ 202 w 4168"/>
              <a:gd name="T1" fmla="*/ 719 h 1748"/>
              <a:gd name="T2" fmla="*/ 297 w 4168"/>
              <a:gd name="T3" fmla="*/ 388 h 1748"/>
              <a:gd name="T4" fmla="*/ 620 w 4168"/>
              <a:gd name="T5" fmla="*/ 175 h 1748"/>
              <a:gd name="T6" fmla="*/ 1102 w 4168"/>
              <a:gd name="T7" fmla="*/ 411 h 1748"/>
              <a:gd name="T8" fmla="*/ 1417 w 4168"/>
              <a:gd name="T9" fmla="*/ 506 h 1748"/>
              <a:gd name="T10" fmla="*/ 1804 w 4168"/>
              <a:gd name="T11" fmla="*/ 356 h 1748"/>
              <a:gd name="T12" fmla="*/ 1836 w 4168"/>
              <a:gd name="T13" fmla="*/ 356 h 1748"/>
              <a:gd name="T14" fmla="*/ 2199 w 4168"/>
              <a:gd name="T15" fmla="*/ 41 h 1748"/>
              <a:gd name="T16" fmla="*/ 2443 w 4168"/>
              <a:gd name="T17" fmla="*/ 112 h 1748"/>
              <a:gd name="T18" fmla="*/ 2427 w 4168"/>
              <a:gd name="T19" fmla="*/ 348 h 1748"/>
              <a:gd name="T20" fmla="*/ 2869 w 4168"/>
              <a:gd name="T21" fmla="*/ 104 h 1748"/>
              <a:gd name="T22" fmla="*/ 2901 w 4168"/>
              <a:gd name="T23" fmla="*/ 325 h 1748"/>
              <a:gd name="T24" fmla="*/ 3264 w 4168"/>
              <a:gd name="T25" fmla="*/ 332 h 1748"/>
              <a:gd name="T26" fmla="*/ 3942 w 4168"/>
              <a:gd name="T27" fmla="*/ 364 h 1748"/>
              <a:gd name="T28" fmla="*/ 4005 w 4168"/>
              <a:gd name="T29" fmla="*/ 916 h 1748"/>
              <a:gd name="T30" fmla="*/ 4053 w 4168"/>
              <a:gd name="T31" fmla="*/ 1579 h 1748"/>
              <a:gd name="T32" fmla="*/ 3313 w 4168"/>
              <a:gd name="T33" fmla="*/ 1494 h 1748"/>
              <a:gd name="T34" fmla="*/ 851 w 4168"/>
              <a:gd name="T35" fmla="*/ 1541 h 1748"/>
              <a:gd name="T36" fmla="*/ 108 w 4168"/>
              <a:gd name="T37" fmla="*/ 1611 h 1748"/>
              <a:gd name="T38" fmla="*/ 202 w 4168"/>
              <a:gd name="T39" fmla="*/ 719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5" name="Freeform 3"/>
          <p:cNvSpPr>
            <a:spLocks/>
          </p:cNvSpPr>
          <p:nvPr/>
        </p:nvSpPr>
        <p:spPr bwMode="auto">
          <a:xfrm>
            <a:off x="1935163" y="2024063"/>
            <a:ext cx="5203825" cy="3041650"/>
          </a:xfrm>
          <a:custGeom>
            <a:avLst/>
            <a:gdLst>
              <a:gd name="T0" fmla="*/ 399 w 3278"/>
              <a:gd name="T1" fmla="*/ 270 h 1916"/>
              <a:gd name="T2" fmla="*/ 462 w 3278"/>
              <a:gd name="T3" fmla="*/ 202 h 1916"/>
              <a:gd name="T4" fmla="*/ 493 w 3278"/>
              <a:gd name="T5" fmla="*/ 260 h 1916"/>
              <a:gd name="T6" fmla="*/ 572 w 3278"/>
              <a:gd name="T7" fmla="*/ 278 h 1916"/>
              <a:gd name="T8" fmla="*/ 604 w 3278"/>
              <a:gd name="T9" fmla="*/ 221 h 1916"/>
              <a:gd name="T10" fmla="*/ 667 w 3278"/>
              <a:gd name="T11" fmla="*/ 278 h 1916"/>
              <a:gd name="T12" fmla="*/ 730 w 3278"/>
              <a:gd name="T13" fmla="*/ 278 h 1916"/>
              <a:gd name="T14" fmla="*/ 801 w 3278"/>
              <a:gd name="T15" fmla="*/ 307 h 1916"/>
              <a:gd name="T16" fmla="*/ 998 w 3278"/>
              <a:gd name="T17" fmla="*/ 335 h 1916"/>
              <a:gd name="T18" fmla="*/ 1243 w 3278"/>
              <a:gd name="T19" fmla="*/ 241 h 1916"/>
              <a:gd name="T20" fmla="*/ 1330 w 3278"/>
              <a:gd name="T21" fmla="*/ 208 h 1916"/>
              <a:gd name="T22" fmla="*/ 1330 w 3278"/>
              <a:gd name="T23" fmla="*/ 278 h 1916"/>
              <a:gd name="T24" fmla="*/ 1432 w 3278"/>
              <a:gd name="T25" fmla="*/ 240 h 1916"/>
              <a:gd name="T26" fmla="*/ 1503 w 3278"/>
              <a:gd name="T27" fmla="*/ 288 h 1916"/>
              <a:gd name="T28" fmla="*/ 1551 w 3278"/>
              <a:gd name="T29" fmla="*/ 317 h 1916"/>
              <a:gd name="T30" fmla="*/ 1637 w 3278"/>
              <a:gd name="T31" fmla="*/ 278 h 1916"/>
              <a:gd name="T32" fmla="*/ 1700 w 3278"/>
              <a:gd name="T33" fmla="*/ 298 h 1916"/>
              <a:gd name="T34" fmla="*/ 1811 w 3278"/>
              <a:gd name="T35" fmla="*/ 260 h 1916"/>
              <a:gd name="T36" fmla="*/ 1866 w 3278"/>
              <a:gd name="T37" fmla="*/ 298 h 1916"/>
              <a:gd name="T38" fmla="*/ 1937 w 3278"/>
              <a:gd name="T39" fmla="*/ 260 h 1916"/>
              <a:gd name="T40" fmla="*/ 2000 w 3278"/>
              <a:gd name="T41" fmla="*/ 278 h 1916"/>
              <a:gd name="T42" fmla="*/ 2071 w 3278"/>
              <a:gd name="T43" fmla="*/ 250 h 1916"/>
              <a:gd name="T44" fmla="*/ 2150 w 3278"/>
              <a:gd name="T45" fmla="*/ 278 h 1916"/>
              <a:gd name="T46" fmla="*/ 2237 w 3278"/>
              <a:gd name="T47" fmla="*/ 250 h 1916"/>
              <a:gd name="T48" fmla="*/ 2292 w 3278"/>
              <a:gd name="T49" fmla="*/ 270 h 1916"/>
              <a:gd name="T50" fmla="*/ 2371 w 3278"/>
              <a:gd name="T51" fmla="*/ 241 h 1916"/>
              <a:gd name="T52" fmla="*/ 2482 w 3278"/>
              <a:gd name="T53" fmla="*/ 260 h 1916"/>
              <a:gd name="T54" fmla="*/ 2576 w 3278"/>
              <a:gd name="T55" fmla="*/ 260 h 1916"/>
              <a:gd name="T56" fmla="*/ 2718 w 3278"/>
              <a:gd name="T57" fmla="*/ 250 h 1916"/>
              <a:gd name="T58" fmla="*/ 2789 w 3278"/>
              <a:gd name="T59" fmla="*/ 231 h 1916"/>
              <a:gd name="T60" fmla="*/ 2884 w 3278"/>
              <a:gd name="T61" fmla="*/ 1636 h 1916"/>
              <a:gd name="T62" fmla="*/ 422 w 3278"/>
              <a:gd name="T63" fmla="*/ 1693 h 1916"/>
              <a:gd name="T64" fmla="*/ 351 w 3278"/>
              <a:gd name="T65" fmla="*/ 298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6" name="Rectangle 4"/>
          <p:cNvSpPr>
            <a:spLocks noGrp="1" noChangeArrowheads="1"/>
          </p:cNvSpPr>
          <p:nvPr>
            <p:ph type="title"/>
          </p:nvPr>
        </p:nvSpPr>
        <p:spPr>
          <a:xfrm>
            <a:off x="457200" y="33338"/>
            <a:ext cx="8229600" cy="1143000"/>
          </a:xfrm>
        </p:spPr>
        <p:txBody>
          <a:bodyPr/>
          <a:lstStyle/>
          <a:p>
            <a:r>
              <a:rPr lang="en-US" altLang="en-US"/>
              <a:t>Warkentin method</a:t>
            </a:r>
          </a:p>
        </p:txBody>
      </p:sp>
      <p:sp>
        <p:nvSpPr>
          <p:cNvPr id="100357"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1003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grpSp>
        <p:nvGrpSpPr>
          <p:cNvPr id="100436" name="Group 84"/>
          <p:cNvGrpSpPr>
            <a:grpSpLocks/>
          </p:cNvGrpSpPr>
          <p:nvPr/>
        </p:nvGrpSpPr>
        <p:grpSpPr bwMode="auto">
          <a:xfrm>
            <a:off x="-1071563" y="4995863"/>
            <a:ext cx="820738" cy="427037"/>
            <a:chOff x="445" y="1175"/>
            <a:chExt cx="517" cy="269"/>
          </a:xfrm>
        </p:grpSpPr>
        <p:sp>
          <p:nvSpPr>
            <p:cNvPr id="100437" name="Freeform 8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38"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0439" name="Freeform 8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0" name="Freeform 8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0441"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Warkentin (2006) </a:t>
            </a:r>
            <a:r>
              <a:rPr lang="en-US" altLang="en-US" i="1"/>
              <a:t>J. Appl. Crystallogr.</a:t>
            </a:r>
            <a:r>
              <a:rPr lang="en-US" altLang="en-US"/>
              <a:t> </a:t>
            </a:r>
            <a:r>
              <a:rPr lang="en-US" altLang="en-US" b="1"/>
              <a:t>39</a:t>
            </a:r>
            <a:r>
              <a:rPr lang="en-US" altLang="en-US"/>
              <a:t>, 805-811. </a:t>
            </a:r>
          </a:p>
          <a:p>
            <a:endParaRPr lang="en-US" altLang="en-US"/>
          </a:p>
        </p:txBody>
      </p:sp>
      <p:sp>
        <p:nvSpPr>
          <p:cNvPr id="100442" name="Freeform 90"/>
          <p:cNvSpPr>
            <a:spLocks/>
          </p:cNvSpPr>
          <p:nvPr/>
        </p:nvSpPr>
        <p:spPr bwMode="auto">
          <a:xfrm>
            <a:off x="2617788" y="1114425"/>
            <a:ext cx="498475" cy="1084263"/>
          </a:xfrm>
          <a:custGeom>
            <a:avLst/>
            <a:gdLst>
              <a:gd name="T0" fmla="*/ 150 w 314"/>
              <a:gd name="T1" fmla="*/ 0 h 683"/>
              <a:gd name="T2" fmla="*/ 276 w 314"/>
              <a:gd name="T3" fmla="*/ 371 h 683"/>
              <a:gd name="T4" fmla="*/ 268 w 314"/>
              <a:gd name="T5" fmla="*/ 655 h 683"/>
              <a:gd name="T6" fmla="*/ 0 w 314"/>
              <a:gd name="T7" fmla="*/ 537 h 683"/>
            </a:gdLst>
            <a:ahLst/>
            <a:cxnLst>
              <a:cxn ang="0">
                <a:pos x="T0" y="T1"/>
              </a:cxn>
              <a:cxn ang="0">
                <a:pos x="T2" y="T3"/>
              </a:cxn>
              <a:cxn ang="0">
                <a:pos x="T4" y="T5"/>
              </a:cxn>
              <a:cxn ang="0">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3" name="Freeform 91"/>
          <p:cNvSpPr>
            <a:spLocks/>
          </p:cNvSpPr>
          <p:nvPr/>
        </p:nvSpPr>
        <p:spPr bwMode="auto">
          <a:xfrm>
            <a:off x="3319463" y="1039813"/>
            <a:ext cx="939800" cy="773112"/>
          </a:xfrm>
          <a:custGeom>
            <a:avLst/>
            <a:gdLst>
              <a:gd name="T0" fmla="*/ 0 w 592"/>
              <a:gd name="T1" fmla="*/ 0 h 487"/>
              <a:gd name="T2" fmla="*/ 134 w 592"/>
              <a:gd name="T3" fmla="*/ 387 h 487"/>
              <a:gd name="T4" fmla="*/ 371 w 592"/>
              <a:gd name="T5" fmla="*/ 458 h 487"/>
              <a:gd name="T6" fmla="*/ 592 w 592"/>
              <a:gd name="T7" fmla="*/ 213 h 487"/>
            </a:gdLst>
            <a:ahLst/>
            <a:cxnLst>
              <a:cxn ang="0">
                <a:pos x="T0" y="T1"/>
              </a:cxn>
              <a:cxn ang="0">
                <a:pos x="T2" y="T3"/>
              </a:cxn>
              <a:cxn ang="0">
                <a:pos x="T4" y="T5"/>
              </a:cxn>
              <a:cxn ang="0">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4" name="Freeform 92"/>
          <p:cNvSpPr>
            <a:spLocks/>
          </p:cNvSpPr>
          <p:nvPr/>
        </p:nvSpPr>
        <p:spPr bwMode="auto">
          <a:xfrm>
            <a:off x="3043238" y="1165225"/>
            <a:ext cx="333375" cy="1139825"/>
          </a:xfrm>
          <a:custGeom>
            <a:avLst/>
            <a:gdLst>
              <a:gd name="T0" fmla="*/ 0 w 210"/>
              <a:gd name="T1" fmla="*/ 0 h 718"/>
              <a:gd name="T2" fmla="*/ 182 w 210"/>
              <a:gd name="T3" fmla="*/ 513 h 718"/>
              <a:gd name="T4" fmla="*/ 166 w 210"/>
              <a:gd name="T5" fmla="*/ 718 h 718"/>
            </a:gdLst>
            <a:ahLst/>
            <a:cxnLst>
              <a:cxn ang="0">
                <a:pos x="T0" y="T1"/>
              </a:cxn>
              <a:cxn ang="0">
                <a:pos x="T2" y="T3"/>
              </a:cxn>
              <a:cxn ang="0">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5" name="Freeform 93"/>
          <p:cNvSpPr>
            <a:spLocks/>
          </p:cNvSpPr>
          <p:nvPr/>
        </p:nvSpPr>
        <p:spPr bwMode="auto">
          <a:xfrm>
            <a:off x="3170238" y="1076325"/>
            <a:ext cx="1050925" cy="969963"/>
          </a:xfrm>
          <a:custGeom>
            <a:avLst/>
            <a:gdLst>
              <a:gd name="T0" fmla="*/ 0 w 449"/>
              <a:gd name="T1" fmla="*/ 0 h 555"/>
              <a:gd name="T2" fmla="*/ 110 w 449"/>
              <a:gd name="T3" fmla="*/ 395 h 555"/>
              <a:gd name="T4" fmla="*/ 276 w 449"/>
              <a:gd name="T5" fmla="*/ 537 h 555"/>
              <a:gd name="T6" fmla="*/ 449 w 449"/>
              <a:gd name="T7" fmla="*/ 505 h 555"/>
            </a:gdLst>
            <a:ahLst/>
            <a:cxnLst>
              <a:cxn ang="0">
                <a:pos x="T0" y="T1"/>
              </a:cxn>
              <a:cxn ang="0">
                <a:pos x="T2" y="T3"/>
              </a:cxn>
              <a:cxn ang="0">
                <a:pos x="T4" y="T5"/>
              </a:cxn>
              <a:cxn ang="0">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5"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6" name="Rectangle 4"/>
          <p:cNvSpPr>
            <a:spLocks noGrp="1" noChangeArrowheads="1"/>
          </p:cNvSpPr>
          <p:nvPr>
            <p:ph type="title"/>
          </p:nvPr>
        </p:nvSpPr>
        <p:spPr>
          <a:xfrm>
            <a:off x="457200" y="-207963"/>
            <a:ext cx="8229600" cy="1143001"/>
          </a:xfrm>
        </p:spPr>
        <p:txBody>
          <a:bodyPr/>
          <a:lstStyle/>
          <a:p>
            <a:r>
              <a:rPr lang="en-US" altLang="en-US"/>
              <a:t>COMBINE cryoprotectants!</a:t>
            </a:r>
          </a:p>
        </p:txBody>
      </p:sp>
      <p:sp>
        <p:nvSpPr>
          <p:cNvPr id="33797"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3798" name="Text Box 6"/>
          <p:cNvSpPr txBox="1">
            <a:spLocks noChangeArrowheads="1"/>
          </p:cNvSpPr>
          <p:nvPr/>
        </p:nvSpPr>
        <p:spPr bwMode="auto">
          <a:xfrm>
            <a:off x="1374775" y="1247775"/>
            <a:ext cx="5757863"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en-US" altLang="en-US" sz="3600"/>
              <a:t>organic + hyperquenching</a:t>
            </a:r>
          </a:p>
          <a:p>
            <a:endParaRPr lang="en-US" altLang="en-US" sz="3600"/>
          </a:p>
          <a:p>
            <a:r>
              <a:rPr lang="en-US" altLang="en-US" sz="3600"/>
              <a:t>malonate + glycerol</a:t>
            </a:r>
          </a:p>
          <a:p>
            <a:endParaRPr lang="en-US" altLang="en-US" sz="3600"/>
          </a:p>
          <a:p>
            <a:r>
              <a:rPr lang="en-US" altLang="en-US" sz="3600"/>
              <a:t>“confusion principle”</a:t>
            </a:r>
          </a:p>
          <a:p>
            <a:r>
              <a:rPr lang="en-US" altLang="en-US" sz="2000"/>
              <a:t>	~30% glycerol is not as good as:</a:t>
            </a:r>
          </a:p>
          <a:p>
            <a:r>
              <a:rPr lang="en-US" altLang="en-US" sz="2000"/>
              <a:t>		5% glycerol +</a:t>
            </a:r>
          </a:p>
          <a:p>
            <a:r>
              <a:rPr lang="en-US" altLang="en-US" sz="2000"/>
              <a:t>		5% PEG400 +</a:t>
            </a:r>
          </a:p>
          <a:p>
            <a:r>
              <a:rPr lang="en-US" altLang="en-US" sz="2000"/>
              <a:t>		5% MPD +</a:t>
            </a:r>
          </a:p>
          <a:p>
            <a:r>
              <a:rPr lang="en-US" altLang="en-US" sz="2000"/>
              <a:t>		5% sucrose +</a:t>
            </a:r>
          </a:p>
          <a:p>
            <a:r>
              <a:rPr lang="en-US" altLang="en-US" sz="2000"/>
              <a:t>		5% sorbitol +</a:t>
            </a:r>
          </a:p>
          <a:p>
            <a:r>
              <a:rPr lang="en-US" altLang="en-US" sz="2000"/>
              <a:t>		5% ethylene glycol</a:t>
            </a:r>
            <a:endParaRPr lang="en-US" altLang="en-US" sz="1000" baseline="-25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79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9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79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7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1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0" name="Rectangle 4"/>
          <p:cNvSpPr>
            <a:spLocks noGrp="1" noChangeArrowheads="1"/>
          </p:cNvSpPr>
          <p:nvPr>
            <p:ph type="title"/>
          </p:nvPr>
        </p:nvSpPr>
        <p:spPr>
          <a:xfrm>
            <a:off x="457200" y="-207963"/>
            <a:ext cx="8229600" cy="1143001"/>
          </a:xfrm>
        </p:spPr>
        <p:txBody>
          <a:bodyPr/>
          <a:lstStyle/>
          <a:p>
            <a:r>
              <a:rPr lang="en-US" altLang="en-US"/>
              <a:t>COMBINE cryoprotectants!</a:t>
            </a:r>
          </a:p>
        </p:txBody>
      </p:sp>
      <p:sp>
        <p:nvSpPr>
          <p:cNvPr id="34821"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4822" name="Text Box 6"/>
          <p:cNvSpPr txBox="1">
            <a:spLocks noChangeArrowheads="1"/>
          </p:cNvSpPr>
          <p:nvPr/>
        </p:nvSpPr>
        <p:spPr bwMode="auto">
          <a:xfrm>
            <a:off x="1374775" y="1247775"/>
            <a:ext cx="5757863"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en-US" altLang="en-US" sz="3600"/>
              <a:t>organic + hyperquenching</a:t>
            </a:r>
          </a:p>
          <a:p>
            <a:endParaRPr lang="en-US" altLang="en-US" sz="3600"/>
          </a:p>
          <a:p>
            <a:r>
              <a:rPr lang="en-US" altLang="en-US" sz="3600"/>
              <a:t>malonate + glycerol</a:t>
            </a:r>
          </a:p>
          <a:p>
            <a:endParaRPr lang="en-US" altLang="en-US" sz="3600"/>
          </a:p>
          <a:p>
            <a:r>
              <a:rPr lang="en-US" altLang="en-US" sz="3600"/>
              <a:t>“confusion principle”</a:t>
            </a:r>
          </a:p>
          <a:p>
            <a:r>
              <a:rPr lang="en-US" altLang="en-US" sz="2000"/>
              <a:t>	~30% glycerol is not as good as:</a:t>
            </a:r>
          </a:p>
          <a:p>
            <a:r>
              <a:rPr lang="en-US" altLang="en-US" sz="2000"/>
              <a:t>		25% glycerol +</a:t>
            </a:r>
          </a:p>
          <a:p>
            <a:r>
              <a:rPr lang="en-US" altLang="en-US" sz="2000"/>
              <a:t>		1% PEG400 +</a:t>
            </a:r>
          </a:p>
          <a:p>
            <a:r>
              <a:rPr lang="en-US" altLang="en-US" sz="2000"/>
              <a:t>		1% MPD +</a:t>
            </a:r>
          </a:p>
          <a:p>
            <a:r>
              <a:rPr lang="en-US" altLang="en-US" sz="2000"/>
              <a:t>		1% sucrose +</a:t>
            </a:r>
          </a:p>
          <a:p>
            <a:r>
              <a:rPr lang="en-US" altLang="en-US" sz="2000"/>
              <a:t>		1% sorbitol +</a:t>
            </a:r>
          </a:p>
          <a:p>
            <a:r>
              <a:rPr lang="en-US" altLang="en-US" sz="2000"/>
              <a:t>		1% ethylene glycol</a:t>
            </a:r>
            <a:endParaRPr lang="en-US" altLang="en-US" sz="1000" baseline="-2500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l="10666" t="16948" r="16989" b="20322"/>
          <a:stretch>
            <a:fillRect/>
          </a:stretch>
        </p:blipFill>
        <p:spPr bwMode="auto">
          <a:xfrm>
            <a:off x="271463" y="1138238"/>
            <a:ext cx="3827462" cy="548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Rectangle 4"/>
          <p:cNvSpPr>
            <a:spLocks noChangeArrowheads="1"/>
          </p:cNvSpPr>
          <p:nvPr/>
        </p:nvSpPr>
        <p:spPr bwMode="auto">
          <a:xfrm>
            <a:off x="4767263" y="4748213"/>
            <a:ext cx="394811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Thomanek </a:t>
            </a:r>
            <a:r>
              <a:rPr lang="en-US" altLang="en-US" i="1"/>
              <a:t>et al.</a:t>
            </a:r>
            <a:r>
              <a:rPr lang="en-US" altLang="en-US"/>
              <a:t> (1973) </a:t>
            </a:r>
          </a:p>
          <a:p>
            <a:r>
              <a:rPr lang="en-US" altLang="en-US" i="1"/>
              <a:t>Acta Cryst. A</a:t>
            </a:r>
            <a:r>
              <a:rPr lang="en-US" altLang="en-US"/>
              <a:t> </a:t>
            </a:r>
            <a:r>
              <a:rPr lang="en-US" altLang="en-US" b="1"/>
              <a:t>29</a:t>
            </a:r>
            <a:r>
              <a:rPr lang="en-US" altLang="en-US"/>
              <a:t>, 263-265. </a:t>
            </a:r>
          </a:p>
          <a:p>
            <a:endParaRPr lang="en-US" altLang="en-US"/>
          </a:p>
        </p:txBody>
      </p:sp>
      <p:sp>
        <p:nvSpPr>
          <p:cNvPr id="35845" name="Text Box 5"/>
          <p:cNvSpPr txBox="1">
            <a:spLocks noChangeArrowheads="1"/>
          </p:cNvSpPr>
          <p:nvPr/>
        </p:nvSpPr>
        <p:spPr bwMode="auto">
          <a:xfrm>
            <a:off x="4400550" y="1778000"/>
            <a:ext cx="437673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Fig. 1. Equipment for freezing at 2500 atm. (1) Steel cylinder, (2) and (3) pistons which can be coupled to a hydraulic press, (4) Teflon cell, (5) vessel for liquid nitrogen, (6) steel tube used for pushing cell (4) out of cylinder (1), (7) steel rings. Scale is in mm. </a:t>
            </a:r>
            <a:r>
              <a:rPr lang="en-US" altLang="en-US" i="1"/>
              <a:t>A-A </a:t>
            </a:r>
            <a:r>
              <a:rPr lang="en-US" altLang="en-US"/>
              <a:t>: direction of the force.</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sp>
        <p:nvSpPr>
          <p:cNvPr id="36867" name="Rectangle 3"/>
          <p:cNvSpPr>
            <a:spLocks noChangeArrowheads="1"/>
          </p:cNvSpPr>
          <p:nvPr/>
        </p:nvSpPr>
        <p:spPr bwMode="auto">
          <a:xfrm>
            <a:off x="4716463" y="5613400"/>
            <a:ext cx="3948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Kim </a:t>
            </a:r>
            <a:r>
              <a:rPr lang="en-US" altLang="en-US" i="1"/>
              <a:t>et al.</a:t>
            </a:r>
            <a:r>
              <a:rPr lang="en-US" altLang="en-US"/>
              <a:t> (2005) </a:t>
            </a:r>
            <a:r>
              <a:rPr lang="en-US" altLang="en-US" i="1"/>
              <a:t>Acta Cryst. D</a:t>
            </a:r>
            <a:r>
              <a:rPr lang="en-US" altLang="en-US"/>
              <a:t> </a:t>
            </a:r>
            <a:r>
              <a:rPr lang="en-US" altLang="en-US" b="1"/>
              <a:t>61</a:t>
            </a:r>
            <a:r>
              <a:rPr lang="en-US" altLang="en-US"/>
              <a:t>, 881-890. </a:t>
            </a:r>
          </a:p>
        </p:txBody>
      </p:sp>
      <p:sp>
        <p:nvSpPr>
          <p:cNvPr id="36868" name="Text Box 4"/>
          <p:cNvSpPr txBox="1">
            <a:spLocks noChangeArrowheads="1"/>
          </p:cNvSpPr>
          <p:nvPr/>
        </p:nvSpPr>
        <p:spPr bwMode="auto">
          <a:xfrm>
            <a:off x="4400550" y="1778000"/>
            <a:ext cx="4376738"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High-pressure cooling apparatus. (a) Sample pin. An oil-coated crystal in a cryoloop is inserted into one end (right) of a brass tube (2.5 cm long) and a</a:t>
            </a:r>
          </a:p>
          <a:p>
            <a:r>
              <a:rPr lang="en-US" altLang="en-US"/>
              <a:t>steel piano wire in the other end (left). (b) High-pressure tubing assembly in a LN2 container. A sample is loaded into the top of each 30 cm long tube</a:t>
            </a:r>
          </a:p>
          <a:p>
            <a:r>
              <a:rPr lang="en-US" altLang="en-US"/>
              <a:t>and is held in place by a magnet outside the tube. Three crystals can be pressure-cooled at a time.</a:t>
            </a:r>
          </a:p>
        </p:txBody>
      </p:sp>
      <p:pic>
        <p:nvPicPr>
          <p:cNvPr id="368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3600450"/>
            <a:ext cx="3949700"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163638"/>
            <a:ext cx="39211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sp>
        <p:nvSpPr>
          <p:cNvPr id="37891" name="Text Box 3"/>
          <p:cNvSpPr txBox="1">
            <a:spLocks noChangeArrowheads="1"/>
          </p:cNvSpPr>
          <p:nvPr/>
        </p:nvSpPr>
        <p:spPr bwMode="auto">
          <a:xfrm>
            <a:off x="4349750" y="1414463"/>
            <a:ext cx="4376738"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Balzers HPM 010 High Pressure Freezer</a:t>
            </a:r>
            <a:r>
              <a:rPr lang="en-US" altLang="en-US"/>
              <a:t/>
            </a:r>
            <a:br>
              <a:rPr lang="en-US" altLang="en-US"/>
            </a:br>
            <a:r>
              <a:rPr lang="en-US" altLang="en-US"/>
              <a:t>The Bal-Tec HPM 010 is a high pressure freezing machine that is designed to freeze non-cryoprotected samples up to 0.5mm in thickness without significant ice crystal damage. Samples can then be processed for TEM using the freeze substitution protocol. These two methods are the state-of-the-art for TEM specimen preparation. </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70013"/>
            <a:ext cx="36195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Rectangle 5"/>
          <p:cNvSpPr>
            <a:spLocks noChangeArrowheads="1"/>
          </p:cNvSpPr>
          <p:nvPr/>
        </p:nvSpPr>
        <p:spPr bwMode="auto">
          <a:xfrm>
            <a:off x="2784475" y="5327650"/>
            <a:ext cx="6054725"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http://www.leica-microsystems.com/products/</a:t>
            </a:r>
          </a:p>
          <a:p>
            <a:r>
              <a:rPr lang="en-US" altLang="en-US" b="1">
                <a:latin typeface="Courier New" pitchFamily="49" charset="0"/>
              </a:rPr>
              <a:t>electron-microscope-sample-preparation/</a:t>
            </a:r>
          </a:p>
          <a:p>
            <a:r>
              <a:rPr lang="en-US" altLang="en-US" b="1">
                <a:latin typeface="Courier New" pitchFamily="49" charset="0"/>
              </a:rPr>
              <a:t>industrial-materials/cryo-preparation/</a:t>
            </a:r>
          </a:p>
          <a:p>
            <a:r>
              <a:rPr lang="en-US" altLang="en-US" b="1">
                <a:latin typeface="Courier New" pitchFamily="49" charset="0"/>
              </a:rPr>
              <a:t>details/product/leica-em-pact2/</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pic>
        <p:nvPicPr>
          <p:cNvPr id="3" name="boom_boo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4858" y="1104899"/>
            <a:ext cx="6858957" cy="5144219"/>
          </a:xfrm>
          <a:prstGeom prst="rect">
            <a:avLst/>
          </a:prstGeom>
        </p:spPr>
      </p:pic>
    </p:spTree>
    <p:extLst>
      <p:ext uri="{BB962C8B-B14F-4D97-AF65-F5344CB8AC3E}">
        <p14:creationId xmlns:p14="http://schemas.microsoft.com/office/powerpoint/2010/main" val="4096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300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20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110203000"/>
      </p:ext>
    </p:extLst>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3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53728532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Object 2"/>
          <p:cNvGraphicFramePr>
            <a:graphicFrameLocks noGrp="1" noChangeAspect="1"/>
          </p:cNvGraphicFramePr>
          <p:nvPr>
            <p:ph type="chart" idx="1"/>
            <p:extLst>
              <p:ext uri="{D42A27DB-BD31-4B8C-83A1-F6EECF244321}">
                <p14:modId xmlns:p14="http://schemas.microsoft.com/office/powerpoint/2010/main" val="1610204695"/>
              </p:ext>
            </p:extLst>
          </p:nvPr>
        </p:nvGraphicFramePr>
        <p:xfrm>
          <a:off x="868363" y="1371600"/>
          <a:ext cx="7418387" cy="5175250"/>
        </p:xfrm>
        <a:graphic>
          <a:graphicData uri="http://schemas.openxmlformats.org/presentationml/2006/ole">
            <mc:AlternateContent xmlns:mc="http://schemas.openxmlformats.org/markup-compatibility/2006">
              <mc:Choice xmlns:v="urn:schemas-microsoft-com:vml" Requires="v">
                <p:oleObj spid="_x0000_s759831" name="Chart" r:id="rId3" imgW="7467644" imgH="5210258" progId="MSGraph.Chart.8">
                  <p:embed followColorScheme="full"/>
                </p:oleObj>
              </mc:Choice>
              <mc:Fallback>
                <p:oleObj name="Chart" r:id="rId3" imgW="7467644"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868363" y="1371600"/>
                        <a:ext cx="7418387" cy="517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0099"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0100"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010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4165551756"/>
      </p:ext>
    </p:extLst>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4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086454061"/>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51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051871052"/>
      </p:ext>
    </p:extLst>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61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41453146"/>
      </p:ext>
    </p:extLst>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72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2586326043"/>
      </p:ext>
    </p:extLst>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8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768226992"/>
      </p:ext>
    </p:extLst>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92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865571888"/>
      </p:ext>
    </p:extLst>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Ostwald Ripening</a:t>
            </a:r>
          </a:p>
        </p:txBody>
      </p:sp>
      <p:pic>
        <p:nvPicPr>
          <p:cNvPr id="140291" name="Picture 2" descr="http://xray.bmc.uu.se/terese/images/4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128713"/>
            <a:ext cx="63833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1"/>
          <p:cNvSpPr>
            <a:spLocks noChangeArrowheads="1"/>
          </p:cNvSpPr>
          <p:nvPr/>
        </p:nvSpPr>
        <p:spPr bwMode="auto">
          <a:xfrm>
            <a:off x="0" y="6470650"/>
            <a:ext cx="611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latin typeface="Courier New" pitchFamily="49" charset="0"/>
                <a:cs typeface="Courier New" pitchFamily="49" charset="0"/>
              </a:rPr>
              <a:t>http://xray.bmc.uu.se/terese/tutorial6.html</a:t>
            </a:r>
          </a:p>
        </p:txBody>
      </p:sp>
    </p:spTree>
    <p:extLst>
      <p:ext uri="{BB962C8B-B14F-4D97-AF65-F5344CB8AC3E}">
        <p14:creationId xmlns:p14="http://schemas.microsoft.com/office/powerpoint/2010/main" val="2394347530"/>
      </p:ext>
    </p:extLst>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ea typeface="MS PGothic" pitchFamily="34" charset="-128"/>
              </a:rPr>
              <a:t>Efremov, R. G. &amp; Sazanov, L. A. (2011)."Structure of the membrane domain of respiratory complex I", </a:t>
            </a:r>
            <a:r>
              <a:rPr lang="en-US" altLang="en-US" sz="1600" i="1">
                <a:ea typeface="MS PGothic" pitchFamily="34" charset="-128"/>
              </a:rPr>
              <a:t>Nature</a:t>
            </a:r>
            <a:r>
              <a:rPr lang="en-US" altLang="en-US" sz="1600">
                <a:ea typeface="MS PGothic" pitchFamily="34" charset="-128"/>
              </a:rPr>
              <a:t> </a:t>
            </a:r>
            <a:r>
              <a:rPr lang="en-US" altLang="en-US" sz="1600" b="1">
                <a:ea typeface="MS PGothic" pitchFamily="34" charset="-128"/>
              </a:rPr>
              <a:t>476</a:t>
            </a:r>
            <a:r>
              <a:rPr lang="en-US" altLang="en-US" sz="1600">
                <a:ea typeface="MS PGothic" pitchFamily="34" charset="-128"/>
              </a:rPr>
              <a:t>, 414-420. </a:t>
            </a:r>
          </a:p>
          <a:p>
            <a:pPr eaLnBrk="1" hangingPunct="1">
              <a:spcBef>
                <a:spcPct val="0"/>
              </a:spcBef>
              <a:buFontTx/>
              <a:buNone/>
            </a:pPr>
            <a:r>
              <a:rPr lang="en-US" altLang="en-US" sz="1400">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95666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373628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302083" name="Text Box 3"/>
          <p:cNvSpPr txBox="1">
            <a:spLocks noChangeArrowheads="1"/>
          </p:cNvSpPr>
          <p:nvPr/>
        </p:nvSpPr>
        <p:spPr bwMode="auto">
          <a:xfrm>
            <a:off x="533400" y="177165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000000"/>
                </a:solidFill>
                <a:cs typeface="Arial" pitchFamily="34" charset="0"/>
              </a:rPr>
              <a:t>   Put your crystal into the beam</a:t>
            </a:r>
          </a:p>
        </p:txBody>
      </p:sp>
    </p:spTree>
    <p:extLst>
      <p:ext uri="{BB962C8B-B14F-4D97-AF65-F5344CB8AC3E}">
        <p14:creationId xmlns:p14="http://schemas.microsoft.com/office/powerpoint/2010/main" val="34382999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745495" name="Chart" r:id="rId3" imgW="7448478" imgH="5219706" progId="MSGraph.Chart.8">
                  <p:embed followColorScheme="full"/>
                </p:oleObj>
              </mc:Choice>
              <mc:Fallback>
                <p:oleObj name="Chart" r:id="rId3" imgW="7448478" imgH="5219706" progId="MSGraph.Chart.8">
                  <p:embed followColorScheme="full"/>
                  <p:pic>
                    <p:nvPicPr>
                      <p:cNvPr id="0" name=""/>
                      <p:cNvPicPr>
                        <a:picLocks noGrp="1"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1123"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1124"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1125"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3257358169"/>
      </p:ext>
    </p:extLst>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7"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195588"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76638" y="3481388"/>
            <a:ext cx="180975" cy="182562"/>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386894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path" presetSubtype="0" accel="50000" decel="50000" fill="hold" grpId="0" nodeType="withEffect">
                                  <p:stCondLst>
                                    <p:cond delay="0"/>
                                  </p:stCondLst>
                                  <p:childTnLst>
                                    <p:animMotion origin="layout" path="M 2.77778E-6 1.85185E-6 C 0.00295 0.00023 0.00538 0.00301 0.00677 0.00694 L 0.00989 0.01666 C 0.01059 0.01875 0.01163 0.01991 0.01284 0.01991 C 0.01475 0.01991 0.01649 0.0169 0.01666 0.01273 C 0.01649 0.00949 0.01475 0.00625 0.01284 0.00625 C 0.01163 0.00625 0.01059 0.00764 0.00989 0.00949 L 0.00677 0.01898 C 0.00538 0.02315 0.00295 0.02592 2.77778E-6 0.02662 C -0.00313 0.02592 -0.00573 0.02315 -0.00712 0.01898 L -0.01007 0.00949 C -0.01077 0.00764 -0.01181 0.00625 -0.0132 0.00625 C -0.01511 0.00625 -0.01667 0.00949 -0.01667 0.01273 C -0.01667 0.0169 -0.01511 0.01991 -0.0132 0.01991 C -0.01181 0.01991 -0.01077 0.01875 -0.01007 0.01666 L -0.00712 0.00694 C -0.00573 0.00301 -0.00313 0.00023 2.77778E-6 1.85185E-6 Z " pathEditMode="relative" rAng="0" ptsTypes="fFffffFffFffffFff">
                                      <p:cBhvr>
                                        <p:cTn id="6" dur="5000" fill="hold"/>
                                        <p:tgtEl>
                                          <p:spTgt spid="5"/>
                                        </p:tgtEl>
                                        <p:attrNameLst>
                                          <p:attrName>ppt_x</p:attrName>
                                          <p:attrName>ppt_y</p:attrName>
                                        </p:attrNameLst>
                                      </p:cBhvr>
                                      <p:rCtr x="0"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196611" name="Text Box 3"/>
          <p:cNvSpPr txBox="1">
            <a:spLocks noChangeArrowheads="1"/>
          </p:cNvSpPr>
          <p:nvPr/>
        </p:nvSpPr>
        <p:spPr bwMode="auto">
          <a:xfrm>
            <a:off x="533400" y="177165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the whole crystal</a:t>
            </a:r>
          </a:p>
        </p:txBody>
      </p:sp>
    </p:spTree>
    <p:extLst>
      <p:ext uri="{BB962C8B-B14F-4D97-AF65-F5344CB8AC3E}">
        <p14:creationId xmlns:p14="http://schemas.microsoft.com/office/powerpoint/2010/main" val="3304771979"/>
      </p:ext>
    </p:extLst>
  </p:cSld>
  <p:clrMapOvr>
    <a:masterClrMapping/>
  </p:clrMapOvr>
  <p:transition spd="med"/>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2"/>
          <p:cNvGrpSpPr>
            <a:grpSpLocks/>
          </p:cNvGrpSpPr>
          <p:nvPr/>
        </p:nvGrpSpPr>
        <p:grpSpPr bwMode="auto">
          <a:xfrm>
            <a:off x="5548313" y="2247900"/>
            <a:ext cx="2847975" cy="2832100"/>
            <a:chOff x="3494" y="1415"/>
            <a:chExt cx="1794" cy="1784"/>
          </a:xfrm>
        </p:grpSpPr>
        <p:sp>
          <p:nvSpPr>
            <p:cNvPr id="19764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197635"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7636"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7637" name="Rectangle 9"/>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763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0" name="Rectangle 13"/>
          <p:cNvSpPr>
            <a:spLocks noChangeArrowheads="1"/>
          </p:cNvSpPr>
          <p:nvPr/>
        </p:nvSpPr>
        <p:spPr bwMode="auto">
          <a:xfrm rot="5400000">
            <a:off x="2778125" y="3502025"/>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1" name="Freeform 14"/>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2" name="Freeform 15"/>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7643" name="Oval 16"/>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7644"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839847220"/>
      </p:ext>
    </p:extLst>
  </p:cSld>
  <p:clrMapOvr>
    <a:masterClrMapping/>
  </p:clrMapOvr>
  <p:transition spd="med"/>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nvGrpSpPr>
          <p:cNvPr id="198659" name="Group 2"/>
          <p:cNvGrpSpPr>
            <a:grpSpLocks/>
          </p:cNvGrpSpPr>
          <p:nvPr/>
        </p:nvGrpSpPr>
        <p:grpSpPr bwMode="auto">
          <a:xfrm>
            <a:off x="5548313" y="2247900"/>
            <a:ext cx="2847975" cy="2832100"/>
            <a:chOff x="3494" y="1415"/>
            <a:chExt cx="1794" cy="1784"/>
          </a:xfrm>
        </p:grpSpPr>
        <p:sp>
          <p:nvSpPr>
            <p:cNvPr id="1986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1" name="Rectangle 9"/>
          <p:cNvSpPr>
            <a:spLocks noGrp="1" noChangeArrowheads="1"/>
          </p:cNvSpPr>
          <p:nvPr>
            <p:ph type="title"/>
          </p:nvPr>
        </p:nvSpPr>
        <p:spPr/>
        <p:txBody>
          <a:bodyPr/>
          <a:lstStyle/>
          <a:p>
            <a:pPr eaLnBrk="1" hangingPunct="1"/>
            <a:r>
              <a:rPr lang="en-US" altLang="en-US" sz="4000" smtClean="0"/>
              <a:t>shoot the whole crystal</a:t>
            </a:r>
          </a:p>
        </p:txBody>
      </p:sp>
      <p:sp>
        <p:nvSpPr>
          <p:cNvPr id="198662"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8663"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4"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5"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8666"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7"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8668"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8669"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8352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2" name="Group 2"/>
          <p:cNvGrpSpPr>
            <a:grpSpLocks/>
          </p:cNvGrpSpPr>
          <p:nvPr/>
        </p:nvGrpSpPr>
        <p:grpSpPr bwMode="auto">
          <a:xfrm>
            <a:off x="5548313" y="2247900"/>
            <a:ext cx="2847975" cy="2832100"/>
            <a:chOff x="3494" y="1415"/>
            <a:chExt cx="1794" cy="1784"/>
          </a:xfrm>
        </p:grpSpPr>
        <p:sp>
          <p:nvSpPr>
            <p:cNvPr id="19969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9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199683" name="Rectangle 6"/>
          <p:cNvSpPr>
            <a:spLocks noGrp="1" noChangeArrowheads="1"/>
          </p:cNvSpPr>
          <p:nvPr>
            <p:ph type="title"/>
          </p:nvPr>
        </p:nvSpPr>
        <p:spPr/>
        <p:txBody>
          <a:bodyPr/>
          <a:lstStyle/>
          <a:p>
            <a:pPr eaLnBrk="1" hangingPunct="1"/>
            <a:r>
              <a:rPr lang="en-US" altLang="en-US" sz="4000" smtClean="0"/>
              <a:t>shoot the whole crystal</a:t>
            </a:r>
          </a:p>
        </p:txBody>
      </p:sp>
      <p:sp>
        <p:nvSpPr>
          <p:cNvPr id="199684"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sp>
        <p:nvSpPr>
          <p:cNvPr id="199685"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199686"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Freeform 12"/>
          <p:cNvSpPr>
            <a:spLocks noChangeAspect="1"/>
          </p:cNvSpPr>
          <p:nvPr/>
        </p:nvSpPr>
        <p:spPr bwMode="auto">
          <a:xfrm rot="5400000">
            <a:off x="2238375" y="3508375"/>
            <a:ext cx="1212850" cy="501650"/>
          </a:xfrm>
          <a:custGeom>
            <a:avLst/>
            <a:gdLst>
              <a:gd name="T0" fmla="*/ 554729645 w 2552"/>
              <a:gd name="T1" fmla="*/ 67266770 h 1384"/>
              <a:gd name="T2" fmla="*/ 272847527 w 2552"/>
              <a:gd name="T3" fmla="*/ 168166564 h 1384"/>
              <a:gd name="T4" fmla="*/ 77698441 w 2552"/>
              <a:gd name="T5" fmla="*/ 149247762 h 1384"/>
              <a:gd name="T6" fmla="*/ 1806918 w 2552"/>
              <a:gd name="T7" fmla="*/ 79879063 h 1384"/>
              <a:gd name="T8" fmla="*/ 66856455 w 2552"/>
              <a:gd name="T9" fmla="*/ 16816511 h 1384"/>
              <a:gd name="T10" fmla="*/ 240322521 w 2552"/>
              <a:gd name="T11" fmla="*/ 4204218 h 1384"/>
              <a:gd name="T12" fmla="*/ 381263580 w 2552"/>
              <a:gd name="T13" fmla="*/ 42041460 h 1384"/>
              <a:gd name="T14" fmla="*/ 533046149 w 2552"/>
              <a:gd name="T15" fmla="*/ 73572917 h 1384"/>
              <a:gd name="T16" fmla="*/ 576412666 w 2552"/>
              <a:gd name="T17" fmla="*/ 7357291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88" name="Freeform 13"/>
          <p:cNvSpPr>
            <a:spLocks/>
          </p:cNvSpPr>
          <p:nvPr/>
        </p:nvSpPr>
        <p:spPr bwMode="auto">
          <a:xfrm rot="5400000">
            <a:off x="2338388" y="47736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89" name="Freeform 14"/>
          <p:cNvSpPr>
            <a:spLocks/>
          </p:cNvSpPr>
          <p:nvPr/>
        </p:nvSpPr>
        <p:spPr bwMode="auto">
          <a:xfrm rot="16200000" flipH="1">
            <a:off x="2344738" y="4735512"/>
            <a:ext cx="1130300" cy="104775"/>
          </a:xfrm>
          <a:custGeom>
            <a:avLst/>
            <a:gdLst>
              <a:gd name="T0" fmla="*/ 0 w 712"/>
              <a:gd name="T1" fmla="*/ 133569075 h 66"/>
              <a:gd name="T2" fmla="*/ 312499375 w 712"/>
              <a:gd name="T3" fmla="*/ 2520950 h 66"/>
              <a:gd name="T4" fmla="*/ 665321250 w 712"/>
              <a:gd name="T5" fmla="*/ 153730325 h 66"/>
              <a:gd name="T6" fmla="*/ 1058465625 w 712"/>
              <a:gd name="T7" fmla="*/ 12601575 h 66"/>
              <a:gd name="T8" fmla="*/ 1421368125 w 712"/>
              <a:gd name="T9" fmla="*/ 163810950 h 66"/>
              <a:gd name="T10" fmla="*/ 1794351250 w 712"/>
              <a:gd name="T11" fmla="*/ 25209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996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996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1822601966"/>
      </p:ext>
    </p:extLst>
  </p:cSld>
  <p:clrMapOvr>
    <a:masterClrMapping/>
  </p:clrMapOvr>
  <p:transition spd="med"/>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00707" name="Text Box 3"/>
          <p:cNvSpPr txBox="1">
            <a:spLocks noChangeArrowheads="1"/>
          </p:cNvSpPr>
          <p:nvPr/>
        </p:nvSpPr>
        <p:spPr bwMode="auto">
          <a:xfrm>
            <a:off x="533400" y="177165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Shoot nothing but the crystal</a:t>
            </a:r>
          </a:p>
        </p:txBody>
      </p:sp>
    </p:spTree>
    <p:extLst>
      <p:ext uri="{BB962C8B-B14F-4D97-AF65-F5344CB8AC3E}">
        <p14:creationId xmlns:p14="http://schemas.microsoft.com/office/powerpoint/2010/main" val="1637953428"/>
      </p:ext>
    </p:extLst>
  </p:cSld>
  <p:clrMapOvr>
    <a:masterClrMapping/>
  </p:clrMapOvr>
  <p:transition spd="med"/>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p:cNvGrpSpPr>
            <a:grpSpLocks/>
          </p:cNvGrpSpPr>
          <p:nvPr/>
        </p:nvGrpSpPr>
        <p:grpSpPr bwMode="auto">
          <a:xfrm>
            <a:off x="5548313" y="2247900"/>
            <a:ext cx="2847975" cy="2832100"/>
            <a:chOff x="3494" y="1415"/>
            <a:chExt cx="1794" cy="1784"/>
          </a:xfrm>
        </p:grpSpPr>
        <p:sp>
          <p:nvSpPr>
            <p:cNvPr id="20174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4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4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01731" name="Rectangle 6"/>
          <p:cNvSpPr>
            <a:spLocks noGrp="1" noChangeArrowheads="1"/>
          </p:cNvSpPr>
          <p:nvPr>
            <p:ph type="title"/>
          </p:nvPr>
        </p:nvSpPr>
        <p:spPr/>
        <p:txBody>
          <a:bodyPr/>
          <a:lstStyle/>
          <a:p>
            <a:pPr eaLnBrk="1" hangingPunct="1"/>
            <a:r>
              <a:rPr lang="en-US" altLang="en-US" sz="4000" smtClean="0"/>
              <a:t>shoot nothing but the crystal</a:t>
            </a:r>
          </a:p>
        </p:txBody>
      </p:sp>
      <p:sp>
        <p:nvSpPr>
          <p:cNvPr id="201732"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44744" name="Group 8"/>
          <p:cNvGrpSpPr>
            <a:grpSpLocks/>
          </p:cNvGrpSpPr>
          <p:nvPr/>
        </p:nvGrpSpPr>
        <p:grpSpPr bwMode="auto">
          <a:xfrm>
            <a:off x="-188913" y="2224088"/>
            <a:ext cx="8586788" cy="2870200"/>
            <a:chOff x="-119" y="1401"/>
            <a:chExt cx="5409" cy="1808"/>
          </a:xfrm>
        </p:grpSpPr>
        <p:sp>
          <p:nvSpPr>
            <p:cNvPr id="201741"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1742"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1734" name="Group 11"/>
          <p:cNvGrpSpPr>
            <a:grpSpLocks/>
          </p:cNvGrpSpPr>
          <p:nvPr/>
        </p:nvGrpSpPr>
        <p:grpSpPr bwMode="auto">
          <a:xfrm rot="5400000">
            <a:off x="1725612" y="4021138"/>
            <a:ext cx="2238375" cy="501650"/>
            <a:chOff x="1288" y="3758"/>
            <a:chExt cx="1410" cy="316"/>
          </a:xfrm>
        </p:grpSpPr>
        <p:sp>
          <p:nvSpPr>
            <p:cNvPr id="201736"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37"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1738"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39"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1740"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173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37953307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
          <p:cNvGrpSpPr>
            <a:grpSpLocks/>
          </p:cNvGrpSpPr>
          <p:nvPr/>
        </p:nvGrpSpPr>
        <p:grpSpPr bwMode="auto">
          <a:xfrm>
            <a:off x="5548313" y="2247900"/>
            <a:ext cx="2847975" cy="2832100"/>
            <a:chOff x="3494" y="1415"/>
            <a:chExt cx="1794" cy="1784"/>
          </a:xfrm>
        </p:grpSpPr>
        <p:sp>
          <p:nvSpPr>
            <p:cNvPr id="202770"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71"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72"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2755" name="Group 6"/>
          <p:cNvGrpSpPr>
            <a:grpSpLocks/>
          </p:cNvGrpSpPr>
          <p:nvPr/>
        </p:nvGrpSpPr>
        <p:grpSpPr bwMode="auto">
          <a:xfrm>
            <a:off x="-188913" y="2224088"/>
            <a:ext cx="8586788" cy="2870200"/>
            <a:chOff x="-119" y="1401"/>
            <a:chExt cx="5409" cy="1808"/>
          </a:xfrm>
        </p:grpSpPr>
        <p:sp>
          <p:nvSpPr>
            <p:cNvPr id="202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pic>
          <p:nvPicPr>
            <p:cNvPr id="202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756" name="Rectangle 10"/>
          <p:cNvSpPr>
            <a:spLocks noGrp="1" noChangeArrowheads="1"/>
          </p:cNvSpPr>
          <p:nvPr>
            <p:ph type="title"/>
          </p:nvPr>
        </p:nvSpPr>
        <p:spPr/>
        <p:txBody>
          <a:bodyPr/>
          <a:lstStyle/>
          <a:p>
            <a:pPr eaLnBrk="1" hangingPunct="1"/>
            <a:r>
              <a:rPr lang="en-US" altLang="en-US" sz="4000" smtClean="0"/>
              <a:t>shoot nothing but the crystal</a:t>
            </a:r>
          </a:p>
        </p:txBody>
      </p:sp>
      <p:sp>
        <p:nvSpPr>
          <p:cNvPr id="202757"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solidFill>
                <a:srgbClr val="000000"/>
              </a:solidFill>
              <a:cs typeface="Arial" pitchFamily="34" charset="0"/>
            </a:endParaRPr>
          </a:p>
        </p:txBody>
      </p:sp>
      <p:grpSp>
        <p:nvGrpSpPr>
          <p:cNvPr id="202758" name="Group 12"/>
          <p:cNvGrpSpPr>
            <a:grpSpLocks/>
          </p:cNvGrpSpPr>
          <p:nvPr/>
        </p:nvGrpSpPr>
        <p:grpSpPr bwMode="auto">
          <a:xfrm rot="5400000">
            <a:off x="1725612" y="4021138"/>
            <a:ext cx="2238375" cy="501650"/>
            <a:chOff x="1288" y="3758"/>
            <a:chExt cx="1410" cy="316"/>
          </a:xfrm>
        </p:grpSpPr>
        <p:sp>
          <p:nvSpPr>
            <p:cNvPr id="202762"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3"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4"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5"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2766"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02759"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0"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2761"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885365118"/>
      </p:ext>
    </p:extLst>
  </p:cSld>
  <p:clrMapOvr>
    <a:masterClrMapping/>
  </p:clrMapOvr>
  <p:transition spd="med"/>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a:solidFill>
                  <a:srgbClr val="000000"/>
                </a:solidFill>
                <a:cs typeface="Arial" pitchFamily="34" charset="0"/>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eaLnBrk="1" hangingPunct="1">
              <a:spcBef>
                <a:spcPct val="50000"/>
              </a:spcBef>
              <a:buFontTx/>
              <a:buNone/>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eaLnBrk="1" hangingPunct="1">
              <a:spcBef>
                <a:spcPct val="50000"/>
              </a:spcBef>
              <a:buFontTx/>
              <a:buNone/>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eaLnBrk="1" hangingPunct="1">
              <a:spcBef>
                <a:spcPct val="50000"/>
              </a:spcBef>
              <a:buFontTx/>
              <a:buNone/>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4125851049"/>
      </p:ext>
    </p:extLst>
  </p:cSld>
  <p:clrMapOvr>
    <a:masterClrMapping/>
  </p:clrMapOvr>
  <p:transition spd="med"/>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15402136"/>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780297"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rPr>
              <a:t>j</a:t>
            </a:r>
            <a:r>
              <a:rPr lang="en-US" dirty="0" smtClean="0">
                <a:solidFill>
                  <a:prstClr val="black"/>
                </a:solidFill>
              </a:rPr>
              <a:t>ust right</a:t>
            </a:r>
            <a:endParaRPr lang="en-US" dirty="0">
              <a:solidFill>
                <a:prstClr val="black"/>
              </a:solidFill>
            </a:endParaRPr>
          </a:p>
        </p:txBody>
      </p:sp>
    </p:spTree>
    <p:extLst>
      <p:ext uri="{BB962C8B-B14F-4D97-AF65-F5344CB8AC3E}">
        <p14:creationId xmlns:p14="http://schemas.microsoft.com/office/powerpoint/2010/main" val="341016324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46" name="Object 2"/>
          <p:cNvGraphicFramePr>
            <a:graphicFrameLocks noGrp="1" noChangeAspect="1"/>
          </p:cNvGraphicFramePr>
          <p:nvPr>
            <p:ph type="chart" idx="1"/>
          </p:nvPr>
        </p:nvGraphicFramePr>
        <p:xfrm>
          <a:off x="868363" y="1365250"/>
          <a:ext cx="7418387" cy="5189538"/>
        </p:xfrm>
        <a:graphic>
          <a:graphicData uri="http://schemas.openxmlformats.org/presentationml/2006/ole">
            <mc:AlternateContent xmlns:mc="http://schemas.openxmlformats.org/markup-compatibility/2006">
              <mc:Choice xmlns:v="urn:schemas-microsoft-com:vml" Requires="v">
                <p:oleObj spid="_x0000_s746519" name="Chart" r:id="rId3" imgW="7448478" imgH="5210258" progId="MSGraph.Chart.8">
                  <p:embed followColorScheme="full"/>
                </p:oleObj>
              </mc:Choice>
              <mc:Fallback>
                <p:oleObj name="Chart" r:id="rId3" imgW="7448478"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868363" y="1365250"/>
                        <a:ext cx="7418387" cy="518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2147"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en-US" b="1">
                <a:solidFill>
                  <a:srgbClr val="000000"/>
                </a:solidFill>
              </a:rPr>
              <a:t>electron density (e</a:t>
            </a:r>
            <a:r>
              <a:rPr lang="en-US" altLang="en-US" b="1" baseline="30000">
                <a:solidFill>
                  <a:srgbClr val="000000"/>
                </a:solidFill>
              </a:rPr>
              <a:t>-</a:t>
            </a:r>
            <a:r>
              <a:rPr lang="en-US" altLang="en-US" b="1">
                <a:solidFill>
                  <a:srgbClr val="000000"/>
                </a:solidFill>
              </a:rPr>
              <a:t>/Å</a:t>
            </a:r>
            <a:r>
              <a:rPr lang="en-US" altLang="en-US" b="1" baseline="30000">
                <a:solidFill>
                  <a:srgbClr val="000000"/>
                </a:solidFill>
              </a:rPr>
              <a:t>3</a:t>
            </a:r>
            <a:r>
              <a:rPr lang="en-US" altLang="en-US" b="1">
                <a:solidFill>
                  <a:srgbClr val="000000"/>
                </a:solidFill>
              </a:rPr>
              <a:t>)</a:t>
            </a:r>
          </a:p>
        </p:txBody>
      </p:sp>
      <p:sp>
        <p:nvSpPr>
          <p:cNvPr id="262148"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a:solidFill>
                  <a:srgbClr val="000000"/>
                </a:solidFill>
              </a:rPr>
              <a:t>position (Å)</a:t>
            </a:r>
            <a:endParaRPr lang="el-GR" altLang="en-US" b="1" baseline="30000">
              <a:solidFill>
                <a:srgbClr val="000000"/>
              </a:solidFill>
            </a:endParaRPr>
          </a:p>
        </p:txBody>
      </p:sp>
      <p:sp>
        <p:nvSpPr>
          <p:cNvPr id="26214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400">
                <a:solidFill>
                  <a:srgbClr val="000000"/>
                </a:solidFill>
              </a:rPr>
              <a:t>“B” factors</a:t>
            </a:r>
          </a:p>
        </p:txBody>
      </p:sp>
    </p:spTree>
    <p:extLst>
      <p:ext uri="{BB962C8B-B14F-4D97-AF65-F5344CB8AC3E}">
        <p14:creationId xmlns:p14="http://schemas.microsoft.com/office/powerpoint/2010/main" val="636162861"/>
      </p:ext>
    </p:extLst>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99011" name="Text Box 3"/>
          <p:cNvSpPr txBox="1">
            <a:spLocks noChangeArrowheads="1"/>
          </p:cNvSpPr>
          <p:nvPr/>
        </p:nvSpPr>
        <p:spPr bwMode="auto">
          <a:xfrm>
            <a:off x="533400" y="177165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FF0000"/>
                </a:solidFill>
                <a:cs typeface="Arial" pitchFamily="34" charset="0"/>
              </a:rPr>
              <a:t>   Back off!</a:t>
            </a:r>
          </a:p>
        </p:txBody>
      </p:sp>
    </p:spTree>
    <p:extLst>
      <p:ext uri="{BB962C8B-B14F-4D97-AF65-F5344CB8AC3E}">
        <p14:creationId xmlns:p14="http://schemas.microsoft.com/office/powerpoint/2010/main" val="35228817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205829"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05829"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5829"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205828" name="Rectangle 2"/>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pic>
        <p:nvPicPr>
          <p:cNvPr id="205829"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5831"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260358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206854" name="Group 4"/>
            <p:cNvGrpSpPr>
              <a:grpSpLocks/>
            </p:cNvGrpSpPr>
            <p:nvPr/>
          </p:nvGrpSpPr>
          <p:grpSpPr bwMode="auto">
            <a:xfrm>
              <a:off x="72" y="768"/>
              <a:ext cx="1272" cy="576"/>
              <a:chOff x="4080" y="2832"/>
              <a:chExt cx="1272" cy="576"/>
            </a:xfrm>
          </p:grpSpPr>
          <p:sp>
            <p:nvSpPr>
              <p:cNvPr id="206883"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4"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5"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5" name="Group 8"/>
            <p:cNvGrpSpPr>
              <a:grpSpLocks/>
            </p:cNvGrpSpPr>
            <p:nvPr/>
          </p:nvGrpSpPr>
          <p:grpSpPr bwMode="auto">
            <a:xfrm>
              <a:off x="72" y="2040"/>
              <a:ext cx="1272" cy="576"/>
              <a:chOff x="4080" y="2832"/>
              <a:chExt cx="1272" cy="576"/>
            </a:xfrm>
          </p:grpSpPr>
          <p:sp>
            <p:nvSpPr>
              <p:cNvPr id="206880"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81"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82"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6" name="Group 12"/>
            <p:cNvGrpSpPr>
              <a:grpSpLocks/>
            </p:cNvGrpSpPr>
            <p:nvPr/>
          </p:nvGrpSpPr>
          <p:grpSpPr bwMode="auto">
            <a:xfrm>
              <a:off x="72" y="3312"/>
              <a:ext cx="1272" cy="576"/>
              <a:chOff x="4080" y="2832"/>
              <a:chExt cx="1272" cy="576"/>
            </a:xfrm>
          </p:grpSpPr>
          <p:sp>
            <p:nvSpPr>
              <p:cNvPr id="206877"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8"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9"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7" name="Group 16"/>
            <p:cNvGrpSpPr>
              <a:grpSpLocks/>
            </p:cNvGrpSpPr>
            <p:nvPr/>
          </p:nvGrpSpPr>
          <p:grpSpPr bwMode="auto">
            <a:xfrm>
              <a:off x="1308" y="768"/>
              <a:ext cx="1272" cy="576"/>
              <a:chOff x="4080" y="2832"/>
              <a:chExt cx="1272" cy="576"/>
            </a:xfrm>
          </p:grpSpPr>
          <p:sp>
            <p:nvSpPr>
              <p:cNvPr id="206874"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5"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6"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8" name="Group 20"/>
            <p:cNvGrpSpPr>
              <a:grpSpLocks/>
            </p:cNvGrpSpPr>
            <p:nvPr/>
          </p:nvGrpSpPr>
          <p:grpSpPr bwMode="auto">
            <a:xfrm>
              <a:off x="1308" y="3312"/>
              <a:ext cx="1272" cy="576"/>
              <a:chOff x="4080" y="2832"/>
              <a:chExt cx="1272" cy="576"/>
            </a:xfrm>
          </p:grpSpPr>
          <p:sp>
            <p:nvSpPr>
              <p:cNvPr id="206871"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72"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3"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59" name="Group 24"/>
            <p:cNvGrpSpPr>
              <a:grpSpLocks/>
            </p:cNvGrpSpPr>
            <p:nvPr/>
          </p:nvGrpSpPr>
          <p:grpSpPr bwMode="auto">
            <a:xfrm>
              <a:off x="2544" y="768"/>
              <a:ext cx="1272" cy="576"/>
              <a:chOff x="4080" y="2832"/>
              <a:chExt cx="1272" cy="576"/>
            </a:xfrm>
          </p:grpSpPr>
          <p:sp>
            <p:nvSpPr>
              <p:cNvPr id="206868"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9"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70"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60" name="Group 28"/>
            <p:cNvGrpSpPr>
              <a:grpSpLocks/>
            </p:cNvGrpSpPr>
            <p:nvPr/>
          </p:nvGrpSpPr>
          <p:grpSpPr bwMode="auto">
            <a:xfrm>
              <a:off x="2544" y="2040"/>
              <a:ext cx="1272" cy="576"/>
              <a:chOff x="4080" y="2832"/>
              <a:chExt cx="1272" cy="576"/>
            </a:xfrm>
          </p:grpSpPr>
          <p:sp>
            <p:nvSpPr>
              <p:cNvPr id="206865"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6"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7"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nvGrpSpPr>
            <p:cNvPr id="206861" name="Group 32"/>
            <p:cNvGrpSpPr>
              <a:grpSpLocks/>
            </p:cNvGrpSpPr>
            <p:nvPr/>
          </p:nvGrpSpPr>
          <p:grpSpPr bwMode="auto">
            <a:xfrm>
              <a:off x="2544" y="3312"/>
              <a:ext cx="1272" cy="576"/>
              <a:chOff x="4080" y="2832"/>
              <a:chExt cx="1272" cy="576"/>
            </a:xfrm>
          </p:grpSpPr>
          <p:sp>
            <p:nvSpPr>
              <p:cNvPr id="206862"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solidFill>
                    <a:srgbClr val="000000"/>
                  </a:solidFill>
                  <a:cs typeface="Arial" pitchFamily="34" charset="0"/>
                </a:endParaRPr>
              </a:p>
            </p:txBody>
          </p:sp>
          <p:sp>
            <p:nvSpPr>
              <p:cNvPr id="206863"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FF0000"/>
                    </a:solidFill>
                    <a:cs typeface="Arial" pitchFamily="34" charset="0"/>
                  </a:rPr>
                  <a:t>$100,000.00</a:t>
                </a:r>
              </a:p>
            </p:txBody>
          </p:sp>
          <p:sp>
            <p:nvSpPr>
              <p:cNvPr id="206864"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real estate is</a:t>
            </a:r>
          </a:p>
          <a:p>
            <a:pPr eaLnBrk="1" hangingPunct="1">
              <a:spcBef>
                <a:spcPct val="0"/>
              </a:spcBef>
              <a:buFontTx/>
              <a:buNone/>
            </a:pPr>
            <a:r>
              <a:rPr lang="en-US" altLang="en-US" sz="2800">
                <a:solidFill>
                  <a:srgbClr val="000000"/>
                </a:solidFill>
                <a:cs typeface="Arial" pitchFamily="34" charset="0"/>
              </a:rPr>
              <a:t>expensive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use it!</a:t>
            </a:r>
          </a:p>
        </p:txBody>
      </p:sp>
      <p:sp>
        <p:nvSpPr>
          <p:cNvPr id="206853" name="Rectangle 38"/>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spTree>
    <p:extLst>
      <p:ext uri="{BB962C8B-B14F-4D97-AF65-F5344CB8AC3E}">
        <p14:creationId xmlns:p14="http://schemas.microsoft.com/office/powerpoint/2010/main" val="31792685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588" y="0"/>
            <a:ext cx="9145588" cy="1317625"/>
          </a:xfrm>
        </p:spPr>
        <p:txBody>
          <a:bodyPr/>
          <a:lstStyle/>
          <a:p>
            <a:pPr eaLnBrk="1" hangingPunct="1"/>
            <a:r>
              <a:rPr lang="en-US" altLang="en-US" sz="5400" smtClean="0"/>
              <a:t>Fine Slicing</a:t>
            </a:r>
          </a:p>
        </p:txBody>
      </p:sp>
      <p:sp>
        <p:nvSpPr>
          <p:cNvPr id="207875"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7876"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77"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Pflugrath, J. W. (1999)."The finer things in X-ray diffraction data collection", </a:t>
            </a:r>
            <a:r>
              <a:rPr lang="en-US" altLang="en-US" sz="1800" i="1">
                <a:solidFill>
                  <a:srgbClr val="000000"/>
                </a:solidFill>
                <a:cs typeface="Arial" pitchFamily="34" charset="0"/>
              </a:rPr>
              <a:t>Acta Cryst. D</a:t>
            </a:r>
            <a:r>
              <a:rPr lang="en-US" altLang="en-US" sz="1800">
                <a:solidFill>
                  <a:srgbClr val="000000"/>
                </a:solidFill>
                <a:cs typeface="Arial" pitchFamily="34" charset="0"/>
              </a:rPr>
              <a:t> </a:t>
            </a:r>
            <a:r>
              <a:rPr lang="en-US" altLang="en-US" sz="1800" b="1">
                <a:solidFill>
                  <a:srgbClr val="000000"/>
                </a:solidFill>
                <a:cs typeface="Arial" pitchFamily="34" charset="0"/>
              </a:rPr>
              <a:t>55</a:t>
            </a:r>
            <a:r>
              <a:rPr lang="en-US" altLang="en-US" sz="1800">
                <a:solidFill>
                  <a:srgbClr val="000000"/>
                </a:solidFill>
                <a:cs typeface="Arial" pitchFamily="34" charset="0"/>
              </a:rPr>
              <a:t>, 1718-1725. </a:t>
            </a:r>
          </a:p>
        </p:txBody>
      </p:sp>
      <p:sp>
        <p:nvSpPr>
          <p:cNvPr id="207878"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207894"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7895"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7896"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sp>
          <p:nvSpPr>
            <p:cNvPr id="207897"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207892" name="Arc 13"/>
            <p:cNvSpPr>
              <a:spLocks/>
            </p:cNvSpPr>
            <p:nvPr/>
          </p:nvSpPr>
          <p:spPr bwMode="auto">
            <a:xfrm>
              <a:off x="-7009" y="114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3" name="Arc 14"/>
            <p:cNvSpPr>
              <a:spLocks/>
            </p:cNvSpPr>
            <p:nvPr/>
          </p:nvSpPr>
          <p:spPr bwMode="auto">
            <a:xfrm>
              <a:off x="-6031" y="964"/>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207889" name="Arc 16"/>
            <p:cNvSpPr>
              <a:spLocks/>
            </p:cNvSpPr>
            <p:nvPr/>
          </p:nvSpPr>
          <p:spPr bwMode="auto">
            <a:xfrm>
              <a:off x="-7483" y="120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0" name="Arc 17"/>
            <p:cNvSpPr>
              <a:spLocks/>
            </p:cNvSpPr>
            <p:nvPr/>
          </p:nvSpPr>
          <p:spPr bwMode="auto">
            <a:xfrm>
              <a:off x="-6497" y="1075"/>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91" name="Arc 18"/>
            <p:cNvSpPr>
              <a:spLocks/>
            </p:cNvSpPr>
            <p:nvPr/>
          </p:nvSpPr>
          <p:spPr bwMode="auto">
            <a:xfrm>
              <a:off x="-5479" y="908"/>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207883" name="Arc 20"/>
            <p:cNvSpPr>
              <a:spLocks/>
            </p:cNvSpPr>
            <p:nvPr/>
          </p:nvSpPr>
          <p:spPr bwMode="auto">
            <a:xfrm>
              <a:off x="-7720" y="1232"/>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4" name="Arc 21"/>
            <p:cNvSpPr>
              <a:spLocks/>
            </p:cNvSpPr>
            <p:nvPr/>
          </p:nvSpPr>
          <p:spPr bwMode="auto">
            <a:xfrm>
              <a:off x="-7253" y="1169"/>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5" name="Arc 22"/>
            <p:cNvSpPr>
              <a:spLocks/>
            </p:cNvSpPr>
            <p:nvPr/>
          </p:nvSpPr>
          <p:spPr bwMode="auto">
            <a:xfrm>
              <a:off x="-5270" y="87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6" name="Arc 23"/>
            <p:cNvSpPr>
              <a:spLocks/>
            </p:cNvSpPr>
            <p:nvPr/>
          </p:nvSpPr>
          <p:spPr bwMode="auto">
            <a:xfrm>
              <a:off x="-5738" y="941"/>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7" name="Arc 24"/>
            <p:cNvSpPr>
              <a:spLocks/>
            </p:cNvSpPr>
            <p:nvPr/>
          </p:nvSpPr>
          <p:spPr bwMode="auto">
            <a:xfrm>
              <a:off x="-6259" y="1027"/>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sp>
          <p:nvSpPr>
            <p:cNvPr id="207888" name="Arc 25"/>
            <p:cNvSpPr>
              <a:spLocks/>
            </p:cNvSpPr>
            <p:nvPr/>
          </p:nvSpPr>
          <p:spPr bwMode="auto">
            <a:xfrm>
              <a:off x="-6773" y="1090"/>
              <a:ext cx="10539" cy="10890"/>
            </a:xfrm>
            <a:custGeom>
              <a:avLst/>
              <a:gdLst>
                <a:gd name="T0" fmla="*/ 250 w 17303"/>
                <a:gd name="T1" fmla="*/ 0 h 17089"/>
                <a:gd name="T2" fmla="*/ 328 w 17303"/>
                <a:gd name="T3" fmla="*/ 113 h 17089"/>
                <a:gd name="T4" fmla="*/ 0 w 17303"/>
                <a:gd name="T5" fmla="*/ 46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9959544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208899"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a:solidFill>
                  <a:srgbClr val="000000"/>
                </a:solidFill>
                <a:cs typeface="Arial" pitchFamily="34" charset="0"/>
              </a:rPr>
              <a:t>Dependence on signal</a:t>
            </a:r>
          </a:p>
        </p:txBody>
      </p:sp>
      <p:sp>
        <p:nvSpPr>
          <p:cNvPr id="208900"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a:solidFill>
                  <a:srgbClr val="000000"/>
                </a:solidFill>
                <a:cs typeface="Arial" pitchFamily="34" charset="0"/>
              </a:rPr>
              <a:t>Time</a:t>
            </a:r>
          </a:p>
        </p:txBody>
      </p:sp>
      <p:sp>
        <p:nvSpPr>
          <p:cNvPr id="208901"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     none         sqrt      proportional</a:t>
            </a:r>
          </a:p>
        </p:txBody>
      </p:sp>
      <p:sp>
        <p:nvSpPr>
          <p:cNvPr id="208902"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none</a:t>
            </a: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endParaRPr lang="en-US" altLang="en-US" sz="2800">
              <a:solidFill>
                <a:srgbClr val="000000"/>
              </a:solidFill>
              <a:cs typeface="Arial" pitchFamily="34" charset="0"/>
            </a:endParaRPr>
          </a:p>
          <a:p>
            <a:pPr eaLnBrk="1" hangingPunct="1">
              <a:spcBef>
                <a:spcPct val="0"/>
              </a:spcBef>
              <a:buFontTx/>
              <a:buNone/>
            </a:pPr>
            <a:r>
              <a:rPr lang="en-US" altLang="en-US" sz="2800">
                <a:solidFill>
                  <a:srgbClr val="000000"/>
                </a:solidFill>
                <a:cs typeface="Arial" pitchFamily="34" charset="0"/>
              </a:rPr>
              <a:t>1/sqrt</a:t>
            </a:r>
          </a:p>
          <a:p>
            <a:pPr eaLnBrk="1" hangingPunct="1">
              <a:spcBef>
                <a:spcPct val="0"/>
              </a:spcBef>
              <a:buFontTx/>
              <a:buNone/>
            </a:pPr>
            <a:r>
              <a:rPr lang="en-US" altLang="en-US" sz="2800">
                <a:solidFill>
                  <a:srgbClr val="000000"/>
                </a:solidFill>
                <a:cs typeface="Arial" pitchFamily="34" charset="0"/>
              </a:rPr>
              <a:t>1/prop</a:t>
            </a:r>
            <a:r>
              <a:rPr lang="en-US" altLang="en-US" sz="4000">
                <a:solidFill>
                  <a:srgbClr val="000000"/>
                </a:solidFill>
                <a:cs typeface="Arial" pitchFamily="34" charset="0"/>
              </a:rPr>
              <a:t>.</a:t>
            </a:r>
          </a:p>
        </p:txBody>
      </p:sp>
      <p:sp>
        <p:nvSpPr>
          <p:cNvPr id="208903"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FF0000"/>
                </a:solidFill>
                <a:cs typeface="Arial" pitchFamily="34" charset="0"/>
              </a:rPr>
              <a:t>CCD</a:t>
            </a:r>
          </a:p>
          <a:p>
            <a:pPr algn="ctr" eaLnBrk="1" hangingPunct="1">
              <a:spcBef>
                <a:spcPct val="0"/>
              </a:spcBef>
              <a:buFontTx/>
              <a:buNone/>
            </a:pPr>
            <a:r>
              <a:rPr lang="en-US" altLang="en-US" sz="2400">
                <a:solidFill>
                  <a:srgbClr val="FF0000"/>
                </a:solidFill>
                <a:cs typeface="Arial" pitchFamily="34" charset="0"/>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8908"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FF0000"/>
                </a:solidFill>
                <a:cs typeface="Arial" pitchFamily="34" charset="0"/>
              </a:rPr>
              <a:t>Photon</a:t>
            </a:r>
          </a:p>
          <a:p>
            <a:pPr algn="ctr" eaLnBrk="1" hangingPunct="1">
              <a:spcBef>
                <a:spcPct val="0"/>
              </a:spcBef>
              <a:buFontTx/>
              <a:buNone/>
            </a:pPr>
            <a:r>
              <a:rPr lang="en-US" altLang="en-US" sz="2400">
                <a:solidFill>
                  <a:srgbClr val="FF0000"/>
                </a:solidFill>
                <a:cs typeface="Arial" pitchFamily="34" charset="0"/>
              </a:rPr>
              <a:t>counting</a:t>
            </a:r>
          </a:p>
        </p:txBody>
      </p:sp>
      <p:sp>
        <p:nvSpPr>
          <p:cNvPr id="208909"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Beam flicker</a:t>
            </a:r>
          </a:p>
        </p:txBody>
      </p:sp>
      <p:sp>
        <p:nvSpPr>
          <p:cNvPr id="208910"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cs typeface="Arial" pitchFamily="34" charset="0"/>
              </a:rPr>
              <a:t>Shutter jitter</a:t>
            </a:r>
          </a:p>
          <a:p>
            <a:pPr algn="ctr" eaLnBrk="1" hangingPunct="1">
              <a:spcBef>
                <a:spcPct val="0"/>
              </a:spcBef>
              <a:buFontTx/>
              <a:buNone/>
            </a:pPr>
            <a:r>
              <a:rPr lang="en-US" altLang="en-US" sz="2400">
                <a:solidFill>
                  <a:srgbClr val="000000"/>
                </a:solidFill>
                <a:cs typeface="Arial" pitchFamily="34" charset="0"/>
              </a:rPr>
              <a:t>Sample vibration</a:t>
            </a:r>
          </a:p>
        </p:txBody>
      </p:sp>
      <p:sp>
        <p:nvSpPr>
          <p:cNvPr id="208911"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ts val="200"/>
              </a:spcBef>
              <a:buFontTx/>
              <a:buNone/>
            </a:pPr>
            <a:r>
              <a:rPr lang="en-US" altLang="en-US" sz="2400">
                <a:solidFill>
                  <a:srgbClr val="000000"/>
                </a:solidFill>
                <a:cs typeface="Arial" pitchFamily="34" charset="0"/>
              </a:rPr>
              <a:t>Detector calibration</a:t>
            </a:r>
          </a:p>
          <a:p>
            <a:pPr algn="ctr" eaLnBrk="1" hangingPunct="1">
              <a:spcBef>
                <a:spcPts val="200"/>
              </a:spcBef>
              <a:buFontTx/>
              <a:buNone/>
            </a:pPr>
            <a:r>
              <a:rPr lang="en-US" altLang="en-US" sz="2400">
                <a:solidFill>
                  <a:srgbClr val="000000"/>
                </a:solidFill>
                <a:cs typeface="Arial" pitchFamily="34" charset="0"/>
              </a:rPr>
              <a:t>attenuation</a:t>
            </a:r>
          </a:p>
          <a:p>
            <a:pPr algn="ctr" eaLnBrk="1" hangingPunct="1">
              <a:spcBef>
                <a:spcPts val="200"/>
              </a:spcBef>
              <a:buFontTx/>
              <a:buNone/>
            </a:pPr>
            <a:r>
              <a:rPr lang="en-US" altLang="en-US" sz="2400">
                <a:solidFill>
                  <a:srgbClr val="000000"/>
                </a:solidFill>
                <a:cs typeface="Arial" pitchFamily="34" charset="0"/>
              </a:rPr>
              <a:t>partiality</a:t>
            </a:r>
          </a:p>
          <a:p>
            <a:pPr algn="ctr" eaLnBrk="1" hangingPunct="1">
              <a:spcBef>
                <a:spcPts val="200"/>
              </a:spcBef>
              <a:buFontTx/>
              <a:buNone/>
            </a:pPr>
            <a:r>
              <a:rPr lang="en-US" altLang="en-US" sz="2400">
                <a:solidFill>
                  <a:srgbClr val="000000"/>
                </a:solidFill>
                <a:cs typeface="Arial" pitchFamily="34" charset="0"/>
              </a:rPr>
              <a:t>Non-isomorphism</a:t>
            </a:r>
          </a:p>
          <a:p>
            <a:pPr algn="ctr" eaLnBrk="1" hangingPunct="1">
              <a:spcBef>
                <a:spcPts val="200"/>
              </a:spcBef>
              <a:buFontTx/>
              <a:buNone/>
            </a:pPr>
            <a:r>
              <a:rPr lang="en-US" altLang="en-US" sz="2400">
                <a:solidFill>
                  <a:srgbClr val="000000"/>
                </a:solidFill>
                <a:cs typeface="Arial" pitchFamily="34" charset="0"/>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323185"/>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smtClean="0"/>
              <a:t>Optimal exposure time</a:t>
            </a:r>
            <a:r>
              <a:rPr lang="en-US" altLang="en-US" sz="4000" smtClean="0"/>
              <a:t/>
            </a:r>
            <a:br>
              <a:rPr lang="en-US" altLang="en-US" sz="4000" smtClean="0"/>
            </a:br>
            <a:r>
              <a:rPr lang="en-US" altLang="en-US" sz="2800" smtClean="0"/>
              <a:t>(faint spots)</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772112"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Optimal exposure time for data set (s)</a:t>
            </a:r>
          </a:p>
          <a:p>
            <a:pPr eaLnBrk="1" hangingPunct="1">
              <a:spcBef>
                <a:spcPct val="0"/>
              </a:spcBef>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exposure time of reference image (s)</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background level near weak spots on </a:t>
            </a:r>
          </a:p>
          <a:p>
            <a:pPr eaLnBrk="1" hangingPunct="1">
              <a:spcBef>
                <a:spcPct val="0"/>
              </a:spcBef>
              <a:buFontTx/>
              <a:buNone/>
            </a:pPr>
            <a:r>
              <a:rPr lang="en-US" altLang="en-US" sz="1800">
                <a:solidFill>
                  <a:srgbClr val="000000"/>
                </a:solidFill>
                <a:latin typeface="Times New Roman" pitchFamily="18" charset="0"/>
                <a:cs typeface="Arial" pitchFamily="34" charset="0"/>
              </a:rPr>
              <a:t>	reference image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baseline="-25000">
                <a:solidFill>
                  <a:srgbClr val="000000"/>
                </a:solidFill>
                <a:latin typeface="Times New Roman" pitchFamily="18" charset="0"/>
                <a:cs typeface="Arial" pitchFamily="34" charset="0"/>
              </a:rPr>
              <a:t>0</a:t>
            </a:r>
            <a:r>
              <a:rPr lang="en-US" altLang="en-US" sz="1800">
                <a:solidFill>
                  <a:srgbClr val="000000"/>
                </a:solidFill>
                <a:latin typeface="Times New Roman" pitchFamily="18" charset="0"/>
                <a:cs typeface="Arial" pitchFamily="34" charset="0"/>
              </a:rPr>
              <a:t>	ADC offset of detector (ADU)</a:t>
            </a:r>
          </a:p>
          <a:p>
            <a:pPr eaLnBrk="1" hangingPunct="1">
              <a:spcBef>
                <a:spcPct val="0"/>
              </a:spcBef>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	optimal background level (via </a:t>
            </a: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a:t>
            </a:r>
            <a:endParaRPr lang="en-US" altLang="en-US" sz="1800" i="1" baseline="-25000">
              <a:solidFill>
                <a:srgbClr val="000000"/>
              </a:solidFill>
              <a:latin typeface="Times New Roman" pitchFamily="18" charset="0"/>
              <a:cs typeface="Arial" pitchFamily="34" charset="0"/>
            </a:endParaRPr>
          </a:p>
          <a:p>
            <a:pPr eaLnBrk="1" hangingPunct="1">
              <a:spcBef>
                <a:spcPct val="0"/>
              </a:spcBef>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pitchFamily="34" charset="0"/>
              </a:rPr>
              <a:t>0</a:t>
            </a:r>
            <a:r>
              <a:rPr lang="en-US" altLang="en-US" sz="1800" i="1" baseline="-25000">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rms read-out noise (ADU)</a:t>
            </a:r>
          </a:p>
          <a:p>
            <a:pPr eaLnBrk="1" hangingPunct="1">
              <a:spcBef>
                <a:spcPct val="0"/>
              </a:spcBef>
              <a:buFontTx/>
              <a:buNone/>
            </a:pPr>
            <a:r>
              <a:rPr lang="en-US" altLang="en-US" sz="1800" i="1">
                <a:solidFill>
                  <a:srgbClr val="000000"/>
                </a:solidFill>
                <a:latin typeface="Times New Roman" pitchFamily="18" charset="0"/>
                <a:cs typeface="Arial" pitchFamily="34" charset="0"/>
              </a:rPr>
              <a:t>gain</a:t>
            </a:r>
            <a:r>
              <a:rPr lang="en-US" altLang="en-US" sz="1800">
                <a:solidFill>
                  <a:srgbClr val="000000"/>
                </a:solidFill>
                <a:latin typeface="Times New Roman" pitchFamily="18" charset="0"/>
                <a:cs typeface="Arial" pitchFamily="34" charset="0"/>
              </a:rPr>
              <a:t>	ADU/photon</a:t>
            </a:r>
          </a:p>
          <a:p>
            <a:pPr eaLnBrk="1" hangingPunct="1">
              <a:spcBef>
                <a:spcPct val="0"/>
              </a:spcBef>
              <a:buFontTx/>
              <a:buNone/>
            </a:pPr>
            <a:r>
              <a:rPr lang="en-US" altLang="en-US" sz="1800" i="1">
                <a:solidFill>
                  <a:srgbClr val="000000"/>
                </a:solidFill>
                <a:latin typeface="Times New Roman" pitchFamily="18" charset="0"/>
                <a:cs typeface="Arial" pitchFamily="34" charset="0"/>
              </a:rPr>
              <a:t>m</a:t>
            </a:r>
            <a:r>
              <a:rPr lang="en-US" altLang="en-US" sz="1800">
                <a:solidFill>
                  <a:srgbClr val="000000"/>
                </a:solidFill>
                <a:latin typeface="Times New Roman" pitchFamily="18" charset="0"/>
                <a:cs typeface="Arial" pitchFamily="34"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654217" name="Text Box 9"/>
            <p:cNvSpPr txBox="1">
              <a:spLocks noChangeArrowheads="1"/>
            </p:cNvSpPr>
            <p:nvPr/>
          </p:nvSpPr>
          <p:spPr bwMode="auto">
            <a:xfrm>
              <a:off x="3911" y="3097"/>
              <a:ext cx="172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adjust exposure</a:t>
              </a:r>
            </a:p>
            <a:p>
              <a:pPr>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so this is ~</a:t>
              </a:r>
              <a:r>
                <a:rPr lang="en-US" sz="2400" b="1" dirty="0" smtClean="0">
                  <a:solidFill>
                    <a:srgbClr val="FF0000"/>
                  </a:solidFill>
                  <a:effectLst>
                    <a:outerShdw blurRad="38100" dist="38100" dir="2700000" algn="tl">
                      <a:srgbClr val="C0C0C0"/>
                    </a:outerShdw>
                  </a:effectLst>
                  <a:latin typeface="Comic Sans MS" pitchFamily="66" charset="0"/>
                  <a:cs typeface="Arial" pitchFamily="34" charset="0"/>
                </a:rPr>
                <a:t>15</a:t>
              </a:r>
              <a:endParaRPr lang="en-US" sz="2400" b="1" dirty="0">
                <a:solidFill>
                  <a:srgbClr val="FF0000"/>
                </a:solidFill>
                <a:effectLst>
                  <a:outerShdw blurRad="38100" dist="38100" dir="2700000" algn="tl">
                    <a:srgbClr val="C0C0C0"/>
                  </a:outerShdw>
                </a:effectLst>
                <a:latin typeface="Comic Sans MS" pitchFamily="66" charset="0"/>
                <a:cs typeface="Arial" pitchFamily="34" charset="0"/>
              </a:endParaRP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347426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5800" y="566738"/>
            <a:ext cx="7772400" cy="1143000"/>
          </a:xfrm>
        </p:spPr>
        <p:txBody>
          <a:bodyPr/>
          <a:lstStyle/>
          <a:p>
            <a:pPr eaLnBrk="1" hangingPunct="1"/>
            <a:r>
              <a:rPr lang="en-US" altLang="en-US" sz="4800" smtClean="0"/>
              <a:t>beam size vs xtal size</a:t>
            </a:r>
          </a:p>
        </p:txBody>
      </p:sp>
      <p:sp>
        <p:nvSpPr>
          <p:cNvPr id="210947" name="Text Box 3"/>
          <p:cNvSpPr txBox="1">
            <a:spLocks noChangeArrowheads="1"/>
          </p:cNvSpPr>
          <p:nvPr/>
        </p:nvSpPr>
        <p:spPr bwMode="auto">
          <a:xfrm>
            <a:off x="533400" y="177165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eaLnBrk="1" hangingPunct="1">
              <a:lnSpc>
                <a:spcPct val="130000"/>
              </a:lnSpc>
              <a:spcBef>
                <a:spcPct val="0"/>
              </a:spcBef>
              <a:buFontTx/>
              <a:buAutoNum type="arabicPeriod"/>
            </a:pPr>
            <a:r>
              <a:rPr lang="en-US" altLang="en-US" sz="3600">
                <a:solidFill>
                  <a:srgbClr val="808080"/>
                </a:solidFill>
                <a:cs typeface="Arial" pitchFamily="34" charset="0"/>
              </a:rPr>
              <a:t>   Put your crystal into the beam</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the whole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Shoot nothing but the crystal</a:t>
            </a:r>
          </a:p>
          <a:p>
            <a:pPr lvl="1" eaLnBrk="1" hangingPunct="1">
              <a:lnSpc>
                <a:spcPct val="130000"/>
              </a:lnSpc>
              <a:spcBef>
                <a:spcPct val="0"/>
              </a:spcBef>
              <a:buFontTx/>
              <a:buAutoNum type="arabicPeriod"/>
            </a:pPr>
            <a:r>
              <a:rPr lang="en-US" altLang="en-US" sz="3600">
                <a:solidFill>
                  <a:srgbClr val="808080"/>
                </a:solidFill>
                <a:cs typeface="Arial" pitchFamily="34" charset="0"/>
              </a:rPr>
              <a:t>   Back off!</a:t>
            </a:r>
          </a:p>
          <a:p>
            <a:pPr lvl="1" eaLnBrk="1" hangingPunct="1">
              <a:lnSpc>
                <a:spcPct val="130000"/>
              </a:lnSpc>
              <a:spcBef>
                <a:spcPct val="0"/>
              </a:spcBef>
              <a:buFontTx/>
              <a:buAutoNum type="arabicPeriod"/>
            </a:pPr>
            <a:r>
              <a:rPr lang="en-US" altLang="en-US" sz="3600">
                <a:solidFill>
                  <a:srgbClr val="FF0000"/>
                </a:solidFill>
                <a:cs typeface="Arial" pitchFamily="34" charset="0"/>
              </a:rPr>
              <a:t>   The crystal must rotate</a:t>
            </a:r>
            <a:endParaRPr lang="en-US" altLang="en-US" sz="3600">
              <a:solidFill>
                <a:srgbClr val="000000"/>
              </a:solidFill>
              <a:cs typeface="Arial" pitchFamily="34" charset="0"/>
            </a:endParaRPr>
          </a:p>
        </p:txBody>
      </p:sp>
    </p:spTree>
    <p:extLst>
      <p:ext uri="{BB962C8B-B14F-4D97-AF65-F5344CB8AC3E}">
        <p14:creationId xmlns:p14="http://schemas.microsoft.com/office/powerpoint/2010/main" val="1719306637"/>
      </p:ext>
    </p:extLst>
  </p:cSld>
  <p:clrMapOvr>
    <a:masterClrMapping/>
  </p:clrMapOvr>
  <p:transition spd="med"/>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2">
            <a:extLst>
              <a:ext uri="{28A0092B-C50C-407E-A947-70E740481C1C}">
                <a14:useLocalDpi xmlns:a14="http://schemas.microsoft.com/office/drawing/2010/main" val="0"/>
              </a:ext>
            </a:extLst>
          </a:blip>
          <a:srcRect l="19391" t="11363" r="19391" b="6252"/>
          <a:stretch>
            <a:fillRect/>
          </a:stretch>
        </p:blipFill>
        <p:spPr bwMode="auto">
          <a:xfrm>
            <a:off x="598488" y="715963"/>
            <a:ext cx="7964487" cy="602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1" name="Title 1"/>
          <p:cNvSpPr>
            <a:spLocks noGrp="1"/>
          </p:cNvSpPr>
          <p:nvPr>
            <p:ph type="title"/>
          </p:nvPr>
        </p:nvSpPr>
        <p:spPr/>
        <p:txBody>
          <a:bodyPr/>
          <a:lstStyle/>
          <a:p>
            <a:pPr algn="l" eaLnBrk="1" hangingPunct="1"/>
            <a:r>
              <a:rPr lang="en-US" altLang="en-US" smtClean="0"/>
              <a:t>Get thee to a</a:t>
            </a:r>
            <a:br>
              <a:rPr lang="en-US" altLang="en-US" smtClean="0"/>
            </a:br>
            <a:r>
              <a:rPr lang="en-US" altLang="en-US" smtClean="0"/>
              <a:t> microbeam?</a:t>
            </a:r>
          </a:p>
        </p:txBody>
      </p:sp>
      <p:sp>
        <p:nvSpPr>
          <p:cNvPr id="211972" name="Rectangle 3"/>
          <p:cNvSpPr>
            <a:spLocks noChangeArrowheads="1"/>
          </p:cNvSpPr>
          <p:nvPr/>
        </p:nvSpPr>
        <p:spPr bwMode="auto">
          <a:xfrm>
            <a:off x="0" y="6278563"/>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cs typeface="Arial" pitchFamily="34" charset="0"/>
              </a:rPr>
              <a:t>Evans </a:t>
            </a:r>
            <a:r>
              <a:rPr lang="en-US" altLang="en-US" sz="1600" i="1">
                <a:solidFill>
                  <a:srgbClr val="000000"/>
                </a:solidFill>
                <a:cs typeface="Arial" pitchFamily="34" charset="0"/>
              </a:rPr>
              <a:t>et al. </a:t>
            </a:r>
            <a:r>
              <a:rPr lang="en-US" altLang="en-US" sz="1600">
                <a:solidFill>
                  <a:srgbClr val="000000"/>
                </a:solidFill>
                <a:cs typeface="Arial" pitchFamily="34" charset="0"/>
              </a:rPr>
              <a:t>(2011)."Macromolecular microcrystallography", </a:t>
            </a:r>
            <a:r>
              <a:rPr lang="en-US" altLang="en-US" sz="1600" i="1">
                <a:solidFill>
                  <a:srgbClr val="000000"/>
                </a:solidFill>
                <a:cs typeface="Arial" pitchFamily="34" charset="0"/>
              </a:rPr>
              <a:t>Crystallography Reviews</a:t>
            </a:r>
            <a:r>
              <a:rPr lang="en-US" altLang="en-US" sz="1600">
                <a:solidFill>
                  <a:srgbClr val="000000"/>
                </a:solidFill>
                <a:cs typeface="Arial" pitchFamily="34" charset="0"/>
              </a:rPr>
              <a:t> </a:t>
            </a:r>
            <a:r>
              <a:rPr lang="en-US" altLang="en-US" sz="1600" b="1">
                <a:solidFill>
                  <a:srgbClr val="000000"/>
                </a:solidFill>
                <a:cs typeface="Arial" pitchFamily="34" charset="0"/>
              </a:rPr>
              <a:t>17</a:t>
            </a:r>
            <a:r>
              <a:rPr lang="en-US" altLang="en-US" sz="1600">
                <a:solidFill>
                  <a:srgbClr val="000000"/>
                </a:solidFill>
                <a:cs typeface="Arial" pitchFamily="34" charset="0"/>
              </a:rPr>
              <a:t>, 105-142. </a:t>
            </a:r>
          </a:p>
        </p:txBody>
      </p:sp>
      <p:sp>
        <p:nvSpPr>
          <p:cNvPr id="5" name="Rectangle 4"/>
          <p:cNvSpPr/>
          <p:nvPr/>
        </p:nvSpPr>
        <p:spPr>
          <a:xfrm>
            <a:off x="3560763" y="1620838"/>
            <a:ext cx="207962" cy="3962400"/>
          </a:xfrm>
          <a:prstGeom prst="rect">
            <a:avLst/>
          </a:prstGeom>
          <a:noFill/>
          <a:ln>
            <a:solidFill>
              <a:srgbClr val="FF4F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4F4F"/>
              </a:solidFill>
            </a:endParaRPr>
          </a:p>
        </p:txBody>
      </p:sp>
    </p:spTree>
    <p:extLst>
      <p:ext uri="{BB962C8B-B14F-4D97-AF65-F5344CB8AC3E}">
        <p14:creationId xmlns:p14="http://schemas.microsoft.com/office/powerpoint/2010/main" val="831423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230758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chemeClr val="tx2"/>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Crick, F. H. C. &amp; Magdoff, B. S. (1956) </a:t>
            </a:r>
            <a:r>
              <a:rPr lang="en-US" altLang="en-US" sz="1800" i="1"/>
              <a:t>Acta Crystallogr.</a:t>
            </a:r>
            <a:r>
              <a:rPr lang="en-US" altLang="en-US" sz="1800"/>
              <a:t> </a:t>
            </a:r>
            <a:r>
              <a:rPr lang="en-US" altLang="en-US" sz="1800" b="1"/>
              <a:t>9</a:t>
            </a:r>
            <a:r>
              <a:rPr lang="en-US" altLang="en-US" sz="1800"/>
              <a:t>, 901-908.</a:t>
            </a:r>
          </a:p>
          <a:p>
            <a:pPr eaLnBrk="1" hangingPunct="1">
              <a:spcBef>
                <a:spcPct val="0"/>
              </a:spcBef>
              <a:buFontTx/>
              <a:buNone/>
            </a:pPr>
            <a:r>
              <a:rPr lang="en-US" altLang="en-US" sz="1800"/>
              <a:t>Hendrickson, W. A. &amp; Teeter, M. M. (1981) </a:t>
            </a:r>
            <a:r>
              <a:rPr lang="en-US" altLang="en-US" sz="1800" i="1"/>
              <a:t>Nature</a:t>
            </a:r>
            <a:r>
              <a:rPr lang="en-US" altLang="en-US" sz="1800"/>
              <a:t> </a:t>
            </a:r>
            <a:r>
              <a:rPr lang="en-US" altLang="en-US" sz="1800" b="1"/>
              <a:t>290</a:t>
            </a:r>
            <a:r>
              <a:rPr lang="en-US" altLang="en-US" sz="1800"/>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t>≈</a:t>
            </a:r>
            <a:r>
              <a:rPr lang="en-US" altLang="en-US" sz="3600"/>
              <a:t> </a:t>
            </a:r>
            <a:r>
              <a:rPr lang="en-US" altLang="en-US" sz="6000"/>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t> = 0.5%</a:t>
            </a:r>
            <a:endParaRPr lang="el-GR" altLang="en-US"/>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Wang, Dauter &amp; Dauter (2006) </a:t>
            </a:r>
            <a:r>
              <a:rPr lang="en-US" altLang="en-US" sz="1800" i="1"/>
              <a:t>Acta Cryst. D</a:t>
            </a:r>
            <a:r>
              <a:rPr lang="en-US" altLang="en-US" sz="1800"/>
              <a:t> </a:t>
            </a:r>
            <a:r>
              <a:rPr lang="en-US" altLang="en-US" sz="1800" b="1"/>
              <a:t>62</a:t>
            </a:r>
            <a:r>
              <a:rPr lang="en-US" altLang="en-US" sz="1800"/>
              <a:t>, 1475-1483.</a:t>
            </a:r>
          </a:p>
        </p:txBody>
      </p:sp>
    </p:spTree>
    <p:extLst>
      <p:ext uri="{BB962C8B-B14F-4D97-AF65-F5344CB8AC3E}">
        <p14:creationId xmlns:p14="http://schemas.microsoft.com/office/powerpoint/2010/main" val="423426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resolution.mpeg">
            <a:hlinkClick r:id="" action="ppaction://media"/>
          </p:cNvPr>
          <p:cNvPicPr>
            <a:picLocks noGrp="1" noRot="1" noChangeAspect="1" noChangeArrowheads="1"/>
          </p:cNvPicPr>
          <p:nvPr>
            <p:ph/>
            <a:videoFile r:link="rId1"/>
          </p:nvPr>
        </p:nvPicPr>
        <p:blipFill>
          <a:blip r:embed="rId3"/>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9134" fill="hold"/>
                                        <p:tgtEl>
                                          <p:spTgt spid="4403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40322"/>
                </p:tgtEl>
              </p:cMediaNode>
            </p:video>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791202"/>
      </p:ext>
    </p:extLst>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585492"/>
      </p:ext>
    </p:extLst>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774155"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5096003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Pick-up tool mark</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Bragg</a:t>
              </a:r>
            </a:p>
            <a:p>
              <a:pPr algn="ct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glitch</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oxygen</a:t>
              </a:r>
            </a:p>
            <a:p>
              <a:pPr algn="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“tree rings”</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latin typeface="Arial" panose="020B0604020202020204" pitchFamily="34" charset="0"/>
                </a:rPr>
                <a:t>1% high</a:t>
              </a:r>
            </a:p>
            <a:p>
              <a:pPr>
                <a:lnSpc>
                  <a:spcPct val="150000"/>
                </a:lnSpc>
              </a:pPr>
              <a:r>
                <a:rPr lang="en-US" sz="2000" dirty="0" smtClean="0">
                  <a:latin typeface="Arial" panose="020B0604020202020204" pitchFamily="34" charset="0"/>
                </a:rPr>
                <a:t>average</a:t>
              </a:r>
            </a:p>
            <a:p>
              <a:pPr>
                <a:lnSpc>
                  <a:spcPct val="150000"/>
                </a:lnSpc>
              </a:pPr>
              <a:r>
                <a:rPr lang="en-US" sz="2000" dirty="0" smtClean="0">
                  <a:latin typeface="Arial" panose="020B0604020202020204" pitchFamily="34" charset="0"/>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t>~3x10</a:t>
            </a:r>
            <a:r>
              <a:rPr lang="en-US" baseline="30000" dirty="0"/>
              <a:t>5</a:t>
            </a:r>
            <a:r>
              <a:rPr lang="en-US" dirty="0"/>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12305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ctrTitle"/>
          </p:nvPr>
        </p:nvSpPr>
        <p:spPr>
          <a:xfrm>
            <a:off x="0" y="0"/>
            <a:ext cx="9144000" cy="1285875"/>
          </a:xfrm>
        </p:spPr>
        <p:txBody>
          <a:bodyPr/>
          <a:lstStyle/>
          <a:p>
            <a:pPr eaLnBrk="1" hangingPunct="1">
              <a:lnSpc>
                <a:spcPct val="120000"/>
              </a:lnSpc>
            </a:pPr>
            <a:r>
              <a:rPr lang="en-US" altLang="en-US" sz="3000" smtClean="0"/>
              <a:t>Spatial Heterogeneity in Sharp Spot Sensitivity (SHSSS):  Q315r vs Pilatus</a:t>
            </a:r>
          </a:p>
        </p:txBody>
      </p:sp>
      <p:grpSp>
        <p:nvGrpSpPr>
          <p:cNvPr id="253955" name="Group 4"/>
          <p:cNvGrpSpPr>
            <a:grpSpLocks/>
          </p:cNvGrpSpPr>
          <p:nvPr/>
        </p:nvGrpSpPr>
        <p:grpSpPr bwMode="auto">
          <a:xfrm>
            <a:off x="457200" y="1220788"/>
            <a:ext cx="7562850" cy="5472112"/>
            <a:chOff x="288" y="635"/>
            <a:chExt cx="4764" cy="3447"/>
          </a:xfrm>
        </p:grpSpPr>
        <p:pic>
          <p:nvPicPr>
            <p:cNvPr id="2539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683"/>
              <a:ext cx="4128"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962" name="Text Box 6"/>
            <p:cNvSpPr txBox="1">
              <a:spLocks noChangeArrowheads="1"/>
            </p:cNvSpPr>
            <p:nvPr/>
          </p:nvSpPr>
          <p:spPr bwMode="auto">
            <a:xfrm>
              <a:off x="624" y="635"/>
              <a:ext cx="432" cy="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73000"/>
                </a:lnSpc>
                <a:spcBef>
                  <a:spcPct val="50000"/>
                </a:spcBef>
                <a:buFontTx/>
                <a:buNone/>
              </a:pPr>
              <a:r>
                <a:rPr lang="en-US" altLang="en-US" sz="1800" b="1" smtClean="0">
                  <a:solidFill>
                    <a:srgbClr val="000000"/>
                  </a:solidFill>
                </a:rPr>
                <a:t>3.5</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3.0</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2.5</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2.0</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1.5</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1.0</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r>
                <a:rPr lang="en-US" altLang="en-US" sz="1800" b="1" smtClean="0">
                  <a:solidFill>
                    <a:srgbClr val="000000"/>
                  </a:solidFill>
                </a:rPr>
                <a:t>0.5</a:t>
              </a:r>
            </a:p>
            <a:p>
              <a:pPr eaLnBrk="1" hangingPunct="1">
                <a:lnSpc>
                  <a:spcPct val="73000"/>
                </a:lnSpc>
                <a:spcBef>
                  <a:spcPct val="50000"/>
                </a:spcBef>
                <a:buFontTx/>
                <a:buNone/>
              </a:pPr>
              <a:endParaRPr lang="en-US" altLang="en-US" sz="1800" b="1" smtClean="0">
                <a:solidFill>
                  <a:srgbClr val="000000"/>
                </a:solidFill>
              </a:endParaRPr>
            </a:p>
            <a:p>
              <a:pPr eaLnBrk="1" hangingPunct="1">
                <a:lnSpc>
                  <a:spcPct val="73000"/>
                </a:lnSpc>
                <a:spcBef>
                  <a:spcPct val="50000"/>
                </a:spcBef>
                <a:buFontTx/>
                <a:buNone/>
              </a:pPr>
              <a:endParaRPr lang="en-US" altLang="en-US" sz="1800" b="1" smtClean="0">
                <a:solidFill>
                  <a:srgbClr val="000000"/>
                </a:solidFill>
              </a:endParaRPr>
            </a:p>
          </p:txBody>
        </p:sp>
        <p:sp>
          <p:nvSpPr>
            <p:cNvPr id="253963" name="Text Box 7"/>
            <p:cNvSpPr txBox="1">
              <a:spLocks noChangeArrowheads="1"/>
            </p:cNvSpPr>
            <p:nvPr/>
          </p:nvSpPr>
          <p:spPr bwMode="auto">
            <a:xfrm rot="-5400000">
              <a:off x="-914" y="2170"/>
              <a:ext cx="263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smtClean="0">
                  <a:solidFill>
                    <a:srgbClr val="000000"/>
                  </a:solidFill>
                </a:rPr>
                <a:t>average change in spot intensity (%)</a:t>
              </a:r>
            </a:p>
          </p:txBody>
        </p:sp>
        <p:sp>
          <p:nvSpPr>
            <p:cNvPr id="253964" name="Text Box 8"/>
            <p:cNvSpPr txBox="1">
              <a:spLocks noChangeArrowheads="1"/>
            </p:cNvSpPr>
            <p:nvPr/>
          </p:nvSpPr>
          <p:spPr bwMode="auto">
            <a:xfrm>
              <a:off x="1872" y="3849"/>
              <a:ext cx="21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smtClean="0">
                  <a:solidFill>
                    <a:srgbClr val="000000"/>
                  </a:solidFill>
                </a:rPr>
                <a:t>distance between spots (mm)</a:t>
              </a:r>
            </a:p>
          </p:txBody>
        </p:sp>
        <p:sp>
          <p:nvSpPr>
            <p:cNvPr id="253965" name="Text Box 9"/>
            <p:cNvSpPr txBox="1">
              <a:spLocks noChangeArrowheads="1"/>
            </p:cNvSpPr>
            <p:nvPr/>
          </p:nvSpPr>
          <p:spPr bwMode="auto">
            <a:xfrm>
              <a:off x="816" y="3705"/>
              <a:ext cx="4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0.1                             1                             10                            100</a:t>
              </a:r>
            </a:p>
          </p:txBody>
        </p:sp>
        <p:sp>
          <p:nvSpPr>
            <p:cNvPr id="253966" name="Rectangle 10"/>
            <p:cNvSpPr>
              <a:spLocks noChangeArrowheads="1"/>
            </p:cNvSpPr>
            <p:nvPr/>
          </p:nvSpPr>
          <p:spPr bwMode="auto">
            <a:xfrm>
              <a:off x="4080" y="768"/>
              <a:ext cx="7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smtClean="0">
                <a:solidFill>
                  <a:srgbClr val="000000"/>
                </a:solidFill>
              </a:endParaRPr>
            </a:p>
          </p:txBody>
        </p:sp>
        <p:sp>
          <p:nvSpPr>
            <p:cNvPr id="253967" name="Text Box 11"/>
            <p:cNvSpPr txBox="1">
              <a:spLocks noChangeArrowheads="1"/>
            </p:cNvSpPr>
            <p:nvPr/>
          </p:nvSpPr>
          <p:spPr bwMode="auto">
            <a:xfrm rot="-1123190">
              <a:off x="2400" y="2592"/>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Pilatus</a:t>
              </a:r>
            </a:p>
          </p:txBody>
        </p:sp>
        <p:sp>
          <p:nvSpPr>
            <p:cNvPr id="253968" name="Text Box 12"/>
            <p:cNvSpPr txBox="1">
              <a:spLocks noChangeArrowheads="1"/>
            </p:cNvSpPr>
            <p:nvPr/>
          </p:nvSpPr>
          <p:spPr bwMode="auto">
            <a:xfrm rot="-1123190">
              <a:off x="2304" y="1301"/>
              <a:ext cx="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Q315r</a:t>
              </a:r>
            </a:p>
          </p:txBody>
        </p:sp>
      </p:grpSp>
      <p:sp>
        <p:nvSpPr>
          <p:cNvPr id="2878477" name="Text Box 13"/>
          <p:cNvSpPr txBox="1">
            <a:spLocks noChangeArrowheads="1"/>
          </p:cNvSpPr>
          <p:nvPr/>
        </p:nvSpPr>
        <p:spPr bwMode="auto">
          <a:xfrm>
            <a:off x="5867400" y="3717925"/>
            <a:ext cx="2895600" cy="159702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2800" smtClean="0">
                <a:solidFill>
                  <a:srgbClr val="000000"/>
                </a:solidFill>
              </a:rPr>
              <a:t>anomalous mates typically </a:t>
            </a:r>
          </a:p>
          <a:p>
            <a:pPr algn="ctr" eaLnBrk="1" hangingPunct="1">
              <a:spcBef>
                <a:spcPct val="50000"/>
              </a:spcBef>
              <a:buFontTx/>
              <a:buNone/>
            </a:pPr>
            <a:r>
              <a:rPr lang="en-US" altLang="en-US" sz="2800" smtClean="0">
                <a:solidFill>
                  <a:srgbClr val="000000"/>
                </a:solidFill>
              </a:rPr>
              <a:t>&gt; 100 mm apart</a:t>
            </a:r>
          </a:p>
        </p:txBody>
      </p:sp>
      <p:sp>
        <p:nvSpPr>
          <p:cNvPr id="2" name="Freeform 1"/>
          <p:cNvSpPr/>
          <p:nvPr/>
        </p:nvSpPr>
        <p:spPr>
          <a:xfrm>
            <a:off x="1484313" y="2505075"/>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97113" y="468243"/>
                  <a:pt x="1272209" y="450574"/>
                </a:cubicBezTo>
                <a:cubicBezTo>
                  <a:pt x="1347305" y="432904"/>
                  <a:pt x="1409149" y="574261"/>
                  <a:pt x="1470992" y="596348"/>
                </a:cubicBezTo>
                <a:cubicBezTo>
                  <a:pt x="1532836" y="618435"/>
                  <a:pt x="1592470" y="616226"/>
                  <a:pt x="1643270" y="583096"/>
                </a:cubicBezTo>
                <a:cubicBezTo>
                  <a:pt x="1694070" y="549966"/>
                  <a:pt x="1696279" y="432904"/>
                  <a:pt x="1775792" y="397565"/>
                </a:cubicBezTo>
                <a:cubicBezTo>
                  <a:pt x="1855305" y="362226"/>
                  <a:pt x="2001079" y="342348"/>
                  <a:pt x="2120348" y="371061"/>
                </a:cubicBezTo>
                <a:cubicBezTo>
                  <a:pt x="2239617" y="399774"/>
                  <a:pt x="2325757" y="596347"/>
                  <a:pt x="2491409" y="569843"/>
                </a:cubicBezTo>
                <a:cubicBezTo>
                  <a:pt x="2657061" y="543339"/>
                  <a:pt x="2968487" y="307009"/>
                  <a:pt x="3114261" y="212035"/>
                </a:cubicBezTo>
                <a:cubicBezTo>
                  <a:pt x="3260035" y="117061"/>
                  <a:pt x="3313044" y="58530"/>
                  <a:pt x="3366053"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Freeform 2"/>
          <p:cNvSpPr/>
          <p:nvPr/>
        </p:nvSpPr>
        <p:spPr>
          <a:xfrm>
            <a:off x="1960563" y="1762125"/>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5" name="Straight Arrow Connector 4"/>
          <p:cNvCxnSpPr/>
          <p:nvPr/>
        </p:nvCxnSpPr>
        <p:spPr>
          <a:xfrm flipH="1" flipV="1">
            <a:off x="6851650" y="1908175"/>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3960" name="TextBox 5"/>
          <p:cNvSpPr txBox="1">
            <a:spLocks noChangeArrowheads="1"/>
          </p:cNvSpPr>
          <p:nvPr/>
        </p:nvSpPr>
        <p:spPr bwMode="auto">
          <a:xfrm>
            <a:off x="6772275" y="208121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smtClean="0">
                <a:solidFill>
                  <a:srgbClr val="000000"/>
                </a:solidFill>
              </a:rPr>
              <a:t>different</a:t>
            </a:r>
          </a:p>
          <a:p>
            <a:pPr eaLnBrk="1" hangingPunct="1">
              <a:spcBef>
                <a:spcPct val="0"/>
              </a:spcBef>
              <a:buFontTx/>
              <a:buNone/>
            </a:pPr>
            <a:r>
              <a:rPr lang="en-US" altLang="en-US" sz="1800" smtClean="0">
                <a:solidFill>
                  <a:srgbClr val="000000"/>
                </a:solidFill>
              </a:rPr>
              <a:t>modules</a:t>
            </a:r>
          </a:p>
        </p:txBody>
      </p:sp>
    </p:spTree>
    <p:extLst>
      <p:ext uri="{BB962C8B-B14F-4D97-AF65-F5344CB8AC3E}">
        <p14:creationId xmlns:p14="http://schemas.microsoft.com/office/powerpoint/2010/main" val="26334498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8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8477"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9188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t>(</a:t>
            </a:r>
            <a:r>
              <a:rPr lang="en-US" altLang="en-US" sz="18900">
                <a:latin typeface="Times New Roman" pitchFamily="18" charset="0"/>
              </a:rPr>
              <a:t>—</a:t>
            </a:r>
            <a:r>
              <a:rPr lang="en-US" altLang="en-US" sz="18900"/>
              <a:t>)</a:t>
            </a:r>
            <a:r>
              <a:rPr lang="en-US" altLang="en-US" sz="9600" baseline="100000"/>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2835502309"/>
      </p:ext>
    </p:extLst>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210690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cs typeface="+mn-cs"/>
              </a:rPr>
              <a:t>unacceptable</a:t>
            </a:r>
          </a:p>
          <a:p>
            <a:pPr algn="ctr">
              <a:defRPr/>
            </a:pPr>
            <a:r>
              <a:rPr lang="en-US">
                <a:solidFill>
                  <a:srgbClr val="000000"/>
                </a:solidFill>
                <a:cs typeface="+mn-cs"/>
              </a:rPr>
              <a:t>damage</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cs typeface="+mn-cs"/>
              </a:rPr>
              <a:t>unacceptable</a:t>
            </a:r>
          </a:p>
          <a:p>
            <a:pPr algn="ctr">
              <a:defRPr/>
            </a:pPr>
            <a:r>
              <a:rPr lang="en-US">
                <a:solidFill>
                  <a:srgbClr val="000000"/>
                </a:solidFill>
                <a:cs typeface="+mn-cs"/>
              </a:rPr>
              <a:t>read noise</a:t>
            </a:r>
          </a:p>
        </p:txBody>
      </p:sp>
    </p:spTree>
    <p:extLst>
      <p:ext uri="{BB962C8B-B14F-4D97-AF65-F5344CB8AC3E}">
        <p14:creationId xmlns:p14="http://schemas.microsoft.com/office/powerpoint/2010/main" val="3793510718"/>
      </p:ext>
    </p:extLst>
  </p:cSld>
  <p:clrMapOvr>
    <a:masterClrMapping/>
  </p:clrMapOvr>
  <p:transition spd="med"/>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427163"/>
          </a:xfrm>
        </p:spPr>
        <p:txBody>
          <a:bodyPr/>
          <a:lstStyle/>
          <a:p>
            <a:pPr eaLnBrk="1" hangingPunct="1"/>
            <a:r>
              <a:rPr lang="en-US" altLang="en-US" smtClean="0"/>
              <a:t>Data collection parameters:</a:t>
            </a:r>
          </a:p>
        </p:txBody>
      </p:sp>
      <p:sp>
        <p:nvSpPr>
          <p:cNvPr id="2902019" name="Rectangle 3"/>
          <p:cNvSpPr>
            <a:spLocks noGrp="1" noChangeArrowheads="1"/>
          </p:cNvSpPr>
          <p:nvPr>
            <p:ph type="body" idx="1"/>
          </p:nvPr>
        </p:nvSpPr>
        <p:spPr>
          <a:xfrm>
            <a:off x="457200" y="1392238"/>
            <a:ext cx="8686800" cy="5184775"/>
          </a:xfrm>
        </p:spPr>
        <p:txBody>
          <a:bodyPr/>
          <a:lstStyle/>
          <a:p>
            <a:pPr eaLnBrk="1" hangingPunct="1"/>
            <a:r>
              <a:rPr lang="en-US" altLang="en-US" sz="4000" smtClean="0"/>
              <a:t>16 crystals</a:t>
            </a:r>
          </a:p>
          <a:p>
            <a:pPr eaLnBrk="1" hangingPunct="1"/>
            <a:r>
              <a:rPr lang="en-US" altLang="en-US" sz="4000" smtClean="0"/>
              <a:t>360° each, inverse beam </a:t>
            </a:r>
          </a:p>
          <a:p>
            <a:pPr eaLnBrk="1" hangingPunct="1"/>
            <a:r>
              <a:rPr lang="en-US" altLang="en-US" sz="4000" smtClean="0"/>
              <a:t>7235 eV photon energy</a:t>
            </a:r>
          </a:p>
          <a:p>
            <a:pPr eaLnBrk="1" hangingPunct="1"/>
            <a:r>
              <a:rPr lang="en-US" altLang="en-US" sz="4000" smtClean="0"/>
              <a:t>&lt; 1 MGy per xtal</a:t>
            </a:r>
          </a:p>
          <a:p>
            <a:pPr eaLnBrk="1" hangingPunct="1"/>
            <a:r>
              <a:rPr lang="en-US" altLang="en-US" sz="4000" smtClean="0"/>
              <a:t>Australian Synchrotron MX1</a:t>
            </a:r>
          </a:p>
          <a:p>
            <a:pPr lvl="1" eaLnBrk="1" hangingPunct="1"/>
            <a:r>
              <a:rPr lang="en-US" altLang="en-US" sz="3600" smtClean="0"/>
              <a:t>35 kGy/s into 100 </a:t>
            </a:r>
            <a:r>
              <a:rPr lang="el-GR" altLang="en-US" sz="3600" smtClean="0"/>
              <a:t>μ</a:t>
            </a:r>
            <a:r>
              <a:rPr lang="en-US" altLang="en-US" sz="3600" smtClean="0"/>
              <a:t>m x 100 </a:t>
            </a:r>
            <a:r>
              <a:rPr lang="el-GR" altLang="en-US" sz="3600" smtClean="0"/>
              <a:t>μ</a:t>
            </a:r>
            <a:r>
              <a:rPr lang="en-US" altLang="en-US" sz="3600" smtClean="0"/>
              <a:t>m</a:t>
            </a:r>
          </a:p>
        </p:txBody>
      </p:sp>
    </p:spTree>
    <p:extLst>
      <p:ext uri="{BB962C8B-B14F-4D97-AF65-F5344CB8AC3E}">
        <p14:creationId xmlns:p14="http://schemas.microsoft.com/office/powerpoint/2010/main" val="14696118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02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02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02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02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020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02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Fourier view of scattering</a:t>
            </a:r>
            <a:endParaRPr lang="en-US" dirty="0"/>
          </a:p>
        </p:txBody>
      </p:sp>
      <p:sp>
        <p:nvSpPr>
          <p:cNvPr id="4" name="Freeform 91"/>
          <p:cNvSpPr>
            <a:spLocks/>
          </p:cNvSpPr>
          <p:nvPr/>
        </p:nvSpPr>
        <p:spPr bwMode="auto">
          <a:xfrm>
            <a:off x="734251" y="2094382"/>
            <a:ext cx="3773353"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cxnSp>
        <p:nvCxnSpPr>
          <p:cNvPr id="10" name="Straight Arrow Connector 9"/>
          <p:cNvCxnSpPr/>
          <p:nvPr/>
        </p:nvCxnSpPr>
        <p:spPr>
          <a:xfrm flipV="1">
            <a:off x="669701" y="1918952"/>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675" y="4866068"/>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0467" y="4945487"/>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istance (Å)</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rot="16200000">
            <a:off x="-199974" y="3178935"/>
            <a:ext cx="12650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ensity (</a:t>
            </a:r>
            <a:r>
              <a:rPr lang="el-GR" dirty="0" smtClean="0">
                <a:latin typeface="Arial" panose="020B0604020202020204" pitchFamily="34" charset="0"/>
                <a:cs typeface="Arial" panose="020B0604020202020204" pitchFamily="34" charset="0"/>
              </a:rPr>
              <a:t>ρ</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22" name="Straight Connector 21"/>
          <p:cNvCxnSpPr/>
          <p:nvPr/>
        </p:nvCxnSpPr>
        <p:spPr>
          <a:xfrm>
            <a:off x="66970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986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003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036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2053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3069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086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03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11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136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8152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1697" y="4861770"/>
            <a:ext cx="0" cy="77273"/>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91"/>
          <p:cNvSpPr>
            <a:spLocks/>
          </p:cNvSpPr>
          <p:nvPr/>
        </p:nvSpPr>
        <p:spPr bwMode="auto">
          <a:xfrm>
            <a:off x="4956375" y="2092235"/>
            <a:ext cx="3773353"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chemeClr val="accent3">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cxnSp>
        <p:nvCxnSpPr>
          <p:cNvPr id="49" name="Straight Arrow Connector 48"/>
          <p:cNvCxnSpPr/>
          <p:nvPr/>
        </p:nvCxnSpPr>
        <p:spPr>
          <a:xfrm flipV="1">
            <a:off x="4891825" y="1916805"/>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876799" y="4863921"/>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72895" y="4943340"/>
            <a:ext cx="1059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angle (°)</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rot="16200000">
            <a:off x="4139169" y="3176788"/>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intensity</a:t>
            </a:r>
            <a:endParaRPr lang="en-US" dirty="0">
              <a:latin typeface="Arial" panose="020B0604020202020204" pitchFamily="34" charset="0"/>
              <a:cs typeface="Arial" panose="020B0604020202020204" pitchFamily="34" charset="0"/>
            </a:endParaRPr>
          </a:p>
        </p:txBody>
      </p:sp>
      <p:cxnSp>
        <p:nvCxnSpPr>
          <p:cNvPr id="53" name="Straight Connector 52"/>
          <p:cNvCxnSpPr/>
          <p:nvPr/>
        </p:nvCxnSpPr>
        <p:spPr>
          <a:xfrm>
            <a:off x="489182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0199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51215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2232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3249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4265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75282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298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7315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8332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348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365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13821" y="4859623"/>
            <a:ext cx="0" cy="772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48811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39939"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3596118041"/>
      </p:ext>
    </p:extLst>
  </p:cSld>
  <p:clrMapOvr>
    <a:masterClrMapping/>
  </p:clrMapOvr>
  <p:transition spd="slow"/>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0964"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18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
        <p:nvSpPr>
          <p:cNvPr id="40965"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
        <p:nvSpPr>
          <p:cNvPr id="40966"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16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Tree>
    <p:extLst>
      <p:ext uri="{BB962C8B-B14F-4D97-AF65-F5344CB8AC3E}">
        <p14:creationId xmlns:p14="http://schemas.microsoft.com/office/powerpoint/2010/main" val="1483844175"/>
      </p:ext>
    </p:extLst>
  </p:cSld>
  <p:clrMapOvr>
    <a:masterClrMapping/>
  </p:clrMapOvr>
  <p:transition spd="slow"/>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1988"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15</a:t>
            </a:r>
            <a:r>
              <a:rPr lang="el-GR" altLang="en-US" sz="2800">
                <a:solidFill>
                  <a:srgbClr val="000000"/>
                </a:solidFill>
                <a:cs typeface="Arial" pitchFamily="34" charset="0"/>
              </a:rPr>
              <a:t>σ </a:t>
            </a:r>
            <a:r>
              <a:rPr lang="en-US" altLang="en-US" sz="2800">
                <a:solidFill>
                  <a:srgbClr val="000000"/>
                </a:solidFill>
                <a:cs typeface="Arial" pitchFamily="34" charset="0"/>
              </a:rPr>
              <a:t>= PO</a:t>
            </a:r>
            <a:r>
              <a:rPr lang="en-US" altLang="en-US" sz="2800" baseline="-25000">
                <a:solidFill>
                  <a:srgbClr val="000000"/>
                </a:solidFill>
                <a:cs typeface="Arial" pitchFamily="34" charset="0"/>
              </a:rPr>
              <a:t>4</a:t>
            </a:r>
          </a:p>
        </p:txBody>
      </p:sp>
      <p:sp>
        <p:nvSpPr>
          <p:cNvPr id="41989"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731178197"/>
      </p:ext>
    </p:extLst>
  </p:cSld>
  <p:clrMapOvr>
    <a:masterClrMapping/>
  </p:clrMapOvr>
  <p:transition spd="slow"/>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3012"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3013"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2289068678"/>
      </p:ext>
    </p:extLst>
  </p:cSld>
  <p:clrMapOvr>
    <a:masterClrMapping/>
  </p:clrMapOvr>
  <p:transition spd="slow"/>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4036"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8.2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4037" name="TextBox 7"/>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3826502422"/>
      </p:ext>
    </p:extLst>
  </p:cSld>
  <p:clrMapOvr>
    <a:masterClrMapping/>
  </p:clrMapOvr>
  <p:transition spd="slow"/>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46083"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773135"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f’’ (electrons)</a:t>
            </a:r>
          </a:p>
        </p:txBody>
      </p:sp>
      <p:sp>
        <p:nvSpPr>
          <p:cNvPr id="46085"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DELFAN peak height (</a:t>
            </a:r>
            <a:r>
              <a:rPr lang="el-GR" altLang="en-US" sz="2800" b="1">
                <a:solidFill>
                  <a:srgbClr val="000000"/>
                </a:solidFill>
                <a:cs typeface="Arial" pitchFamily="34" charset="0"/>
              </a:rPr>
              <a:t>σ</a:t>
            </a:r>
            <a:r>
              <a:rPr lang="en-US" altLang="en-US" sz="2800" b="1">
                <a:solidFill>
                  <a:srgbClr val="000000"/>
                </a:solidFill>
                <a:cs typeface="Arial" pitchFamily="34" charset="0"/>
              </a:rPr>
              <a:t>)</a:t>
            </a:r>
          </a:p>
        </p:txBody>
      </p:sp>
      <p:sp>
        <p:nvSpPr>
          <p:cNvPr id="46086"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Mg</a:t>
            </a:r>
            <a:endParaRPr lang="en-US" altLang="en-US" sz="1800" b="1">
              <a:solidFill>
                <a:srgbClr val="000000"/>
              </a:solidFill>
              <a:cs typeface="Arial" pitchFamily="34" charset="0"/>
            </a:endParaRPr>
          </a:p>
        </p:txBody>
      </p:sp>
      <p:sp>
        <p:nvSpPr>
          <p:cNvPr id="46087"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Ne</a:t>
            </a:r>
            <a:endParaRPr lang="en-US" altLang="en-US" sz="1800" b="1">
              <a:solidFill>
                <a:srgbClr val="000000"/>
              </a:solidFill>
              <a:cs typeface="Arial" pitchFamily="34" charset="0"/>
            </a:endParaRPr>
          </a:p>
        </p:txBody>
      </p:sp>
      <p:sp>
        <p:nvSpPr>
          <p:cNvPr id="46088"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a:t>
            </a:r>
            <a:endParaRPr lang="en-US" altLang="en-US" sz="1800" b="1">
              <a:solidFill>
                <a:srgbClr val="000000"/>
              </a:solidFill>
              <a:cs typeface="Arial" pitchFamily="34" charset="0"/>
            </a:endParaRPr>
          </a:p>
        </p:txBody>
      </p:sp>
      <p:sp>
        <p:nvSpPr>
          <p:cNvPr id="46089"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F</a:t>
            </a:r>
            <a:endParaRPr lang="en-US" altLang="en-US" sz="1800" b="1">
              <a:solidFill>
                <a:srgbClr val="000000"/>
              </a:solidFill>
              <a:cs typeface="Arial" pitchFamily="34" charset="0"/>
            </a:endParaRPr>
          </a:p>
        </p:txBody>
      </p:sp>
      <p:sp>
        <p:nvSpPr>
          <p:cNvPr id="46090"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O</a:t>
            </a:r>
            <a:endParaRPr lang="en-US" altLang="en-US" sz="1800" b="1">
              <a:solidFill>
                <a:srgbClr val="000000"/>
              </a:solidFill>
              <a:cs typeface="Arial" pitchFamily="34" charset="0"/>
            </a:endParaRPr>
          </a:p>
        </p:txBody>
      </p:sp>
      <p:sp>
        <p:nvSpPr>
          <p:cNvPr id="46091"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000000"/>
                </a:solidFill>
                <a:cs typeface="Arial" pitchFamily="34" charset="0"/>
              </a:rPr>
              <a:t>N</a:t>
            </a:r>
            <a:endParaRPr lang="en-US" altLang="en-US" sz="1800" b="1">
              <a:solidFill>
                <a:srgbClr val="000000"/>
              </a:solidFill>
              <a:cs typeface="Arial" pitchFamily="34" charset="0"/>
            </a:endParaRPr>
          </a:p>
        </p:txBody>
      </p:sp>
    </p:spTree>
    <p:extLst>
      <p:ext uri="{BB962C8B-B14F-4D97-AF65-F5344CB8AC3E}">
        <p14:creationId xmlns:p14="http://schemas.microsoft.com/office/powerpoint/2010/main" val="4198674466"/>
      </p:ext>
    </p:extLst>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5060" name="TextBox 5"/>
          <p:cNvSpPr txBox="1">
            <a:spLocks noChangeArrowheads="1"/>
          </p:cNvSpPr>
          <p:nvPr/>
        </p:nvSpPr>
        <p:spPr bwMode="auto">
          <a:xfrm>
            <a:off x="1649413" y="3616325"/>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000000"/>
                </a:solidFill>
                <a:cs typeface="Arial" pitchFamily="34" charset="0"/>
              </a:rPr>
              <a:t>7.4</a:t>
            </a:r>
            <a:r>
              <a:rPr lang="el-GR" altLang="en-US" sz="2800" dirty="0">
                <a:solidFill>
                  <a:srgbClr val="000000"/>
                </a:solidFill>
                <a:cs typeface="Arial" pitchFamily="34" charset="0"/>
              </a:rPr>
              <a:t>σ </a:t>
            </a:r>
            <a:r>
              <a:rPr lang="en-US" altLang="en-US" sz="2800" dirty="0">
                <a:solidFill>
                  <a:srgbClr val="000000"/>
                </a:solidFill>
                <a:cs typeface="Arial" pitchFamily="34" charset="0"/>
              </a:rPr>
              <a:t>= </a:t>
            </a:r>
            <a:r>
              <a:rPr lang="en-US" altLang="en-US" sz="2800" dirty="0" smtClean="0">
                <a:solidFill>
                  <a:srgbClr val="000000"/>
                </a:solidFill>
                <a:cs typeface="Arial" pitchFamily="34" charset="0"/>
              </a:rPr>
              <a:t>Na</a:t>
            </a:r>
            <a:endParaRPr lang="en-US" altLang="en-US" sz="2800" dirty="0">
              <a:solidFill>
                <a:srgbClr val="000000"/>
              </a:solidFill>
              <a:cs typeface="Arial" pitchFamily="34" charset="0"/>
            </a:endParaRPr>
          </a:p>
        </p:txBody>
      </p:sp>
      <p:sp>
        <p:nvSpPr>
          <p:cNvPr id="45061" name="TextBox 6"/>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1206933623"/>
      </p:ext>
    </p:extLst>
  </p:cSld>
  <p:clrMapOvr>
    <a:masterClrMapping/>
  </p:clrMapOvr>
  <p:transition spd="slow"/>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38068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a:t>360° in &lt; 5 MGy</a:t>
            </a:r>
          </a:p>
          <a:p>
            <a:pPr eaLnBrk="1" hangingPunct="1">
              <a:lnSpc>
                <a:spcPct val="90000"/>
              </a:lnSpc>
              <a:buFontTx/>
              <a:buAutoNum type="arabicPeriod"/>
            </a:pPr>
            <a:r>
              <a:rPr lang="en-US" altLang="en-US"/>
              <a:t>move detector</a:t>
            </a:r>
          </a:p>
          <a:p>
            <a:pPr eaLnBrk="1" hangingPunct="1">
              <a:lnSpc>
                <a:spcPct val="90000"/>
              </a:lnSpc>
              <a:buFontTx/>
              <a:buAutoNum type="arabicPeriod"/>
            </a:pPr>
            <a:r>
              <a:rPr lang="en-US" altLang="en-US"/>
              <a:t>4X exposure </a:t>
            </a:r>
          </a:p>
          <a:p>
            <a:pPr eaLnBrk="1" hangingPunct="1">
              <a:lnSpc>
                <a:spcPct val="90000"/>
              </a:lnSpc>
              <a:buFontTx/>
              <a:buAutoNum type="arabicPeriod"/>
            </a:pPr>
            <a:r>
              <a:rPr lang="en-US" altLang="en-US"/>
              <a:t>goto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49861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2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257425"/>
            <a:ext cx="8162925" cy="4351338"/>
          </a:xfrm>
        </p:spPr>
        <p:txBody>
          <a:bodyPr/>
          <a:lstStyle/>
          <a:p>
            <a:pPr algn="ctr" eaLnBrk="1" hangingPunct="1">
              <a:lnSpc>
                <a:spcPct val="130000"/>
              </a:lnSpc>
              <a:buFontTx/>
              <a:buNone/>
            </a:pPr>
            <a:r>
              <a:rPr lang="en-US" altLang="en-US" b="1" smtClean="0">
                <a:solidFill>
                  <a:srgbClr val="008000"/>
                </a:solidFill>
              </a:rPr>
              <a:t>100 ADU/pixel</a:t>
            </a:r>
          </a:p>
          <a:p>
            <a:pPr algn="ctr" eaLnBrk="1" hangingPunct="1">
              <a:lnSpc>
                <a:spcPct val="130000"/>
              </a:lnSpc>
              <a:buFontTx/>
              <a:buNone/>
            </a:pPr>
            <a:r>
              <a:rPr lang="en-US" altLang="en-US" b="1" smtClean="0">
                <a:solidFill>
                  <a:srgbClr val="008000"/>
                </a:solidFill>
              </a:rPr>
              <a:t>10 </a:t>
            </a:r>
            <a:r>
              <a:rPr lang="el-GR" altLang="en-US" b="1" smtClean="0">
                <a:solidFill>
                  <a:srgbClr val="008000"/>
                </a:solidFill>
                <a:cs typeface="Arial" pitchFamily="34" charset="0"/>
              </a:rPr>
              <a:t>μ</a:t>
            </a:r>
            <a:r>
              <a:rPr lang="en-US" altLang="en-US" b="1" smtClean="0">
                <a:solidFill>
                  <a:srgbClr val="008000"/>
                </a:solidFill>
                <a:cs typeface="Arial" pitchFamily="34" charset="0"/>
              </a:rPr>
              <a:t>m for lysozyme</a:t>
            </a:r>
            <a:endParaRPr lang="el-GR" altLang="en-US" b="1" smtClean="0">
              <a:solidFill>
                <a:srgbClr val="008000"/>
              </a:solidFill>
              <a:cs typeface="Arial" pitchFamily="34" charset="0"/>
            </a:endParaRPr>
          </a:p>
          <a:p>
            <a:pPr algn="ctr" eaLnBrk="1" hangingPunct="1">
              <a:lnSpc>
                <a:spcPct val="130000"/>
              </a:lnSpc>
              <a:buFontTx/>
              <a:buNone/>
            </a:pPr>
            <a:r>
              <a:rPr lang="en-US" altLang="en-US" b="1" smtClean="0">
                <a:solidFill>
                  <a:srgbClr val="008000"/>
                </a:solidFill>
              </a:rPr>
              <a:t>~3% error per spot, 1%/MGy</a:t>
            </a:r>
          </a:p>
          <a:p>
            <a:pPr algn="ctr" eaLnBrk="1" hangingPunct="1">
              <a:lnSpc>
                <a:spcPct val="130000"/>
              </a:lnSpc>
              <a:buFontTx/>
              <a:buNone/>
            </a:pPr>
            <a:r>
              <a:rPr lang="en-US" altLang="en-US" b="1" smtClean="0">
                <a:solidFill>
                  <a:srgbClr val="008000"/>
                </a:solidFill>
              </a:rPr>
              <a:t>7235 eV for S-SAD</a:t>
            </a:r>
          </a:p>
          <a:p>
            <a:pPr algn="ctr" eaLnBrk="1" hangingPunct="1">
              <a:lnSpc>
                <a:spcPct val="130000"/>
              </a:lnSpc>
              <a:buFontTx/>
              <a:buNone/>
            </a:pPr>
            <a:r>
              <a:rPr lang="en-US" altLang="en-US" b="1" smtClean="0">
                <a:solidFill>
                  <a:srgbClr val="008000"/>
                </a:solidFill>
              </a:rPr>
              <a:t>“Attenu-wait”: dose slicing</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smtClean="0"/>
              <a:t>Summary</a:t>
            </a:r>
          </a:p>
        </p:txBody>
      </p:sp>
      <p:sp>
        <p:nvSpPr>
          <p:cNvPr id="273412" name="Rectangle 4"/>
          <p:cNvSpPr>
            <a:spLocks noChangeArrowheads="1"/>
          </p:cNvSpPr>
          <p:nvPr/>
        </p:nvSpPr>
        <p:spPr bwMode="auto">
          <a:xfrm>
            <a:off x="498475" y="1185863"/>
            <a:ext cx="8645525"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a:latin typeface="Courier New" pitchFamily="49" charset="0"/>
              </a:rPr>
              <a:t>http://bl831.als.lbl.gov/xtalsize.html</a:t>
            </a:r>
          </a:p>
          <a:p>
            <a:pPr eaLnBrk="1" hangingPunct="1">
              <a:lnSpc>
                <a:spcPct val="130000"/>
              </a:lnSpc>
              <a:spcBef>
                <a:spcPct val="0"/>
              </a:spcBef>
              <a:buFontTx/>
              <a:buNone/>
            </a:pPr>
            <a:r>
              <a:rPr lang="en-US" altLang="en-US" sz="1400" b="1">
                <a:latin typeface="Courier New" pitchFamily="49" charset="0"/>
              </a:rPr>
              <a:t>http://bl831.als.lbl.gov/~jamesh/mlfsom/</a:t>
            </a:r>
          </a:p>
          <a:p>
            <a:pPr eaLnBrk="1" hangingPunct="1">
              <a:lnSpc>
                <a:spcPct val="130000"/>
              </a:lnSpc>
              <a:spcBef>
                <a:spcPct val="0"/>
              </a:spcBef>
              <a:buFontTx/>
              <a:buNone/>
            </a:pPr>
            <a:r>
              <a:rPr lang="en-US" altLang="en-US" sz="1400" b="1">
                <a:latin typeface="Courier New" pitchFamily="49" charset="0"/>
              </a:rPr>
              <a:t>http://bl831.als.lbl.gov/~jamesh/powerpoint/ACMC_GBU_2013.ppt</a:t>
            </a:r>
          </a:p>
        </p:txBody>
      </p:sp>
    </p:spTree>
    <p:extLst>
      <p:ext uri="{BB962C8B-B14F-4D97-AF65-F5344CB8AC3E}">
        <p14:creationId xmlns:p14="http://schemas.microsoft.com/office/powerpoint/2010/main" val="12169611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502126"/>
            <a:ext cx="8162925" cy="4351338"/>
          </a:xfrm>
        </p:spPr>
        <p:txBody>
          <a:bodyPr/>
          <a:lstStyle/>
          <a:p>
            <a:pPr algn="ctr" eaLnBrk="1" hangingPunct="1">
              <a:lnSpc>
                <a:spcPct val="130000"/>
              </a:lnSpc>
              <a:buFontTx/>
              <a:buNone/>
            </a:pPr>
            <a:r>
              <a:rPr lang="en-US" altLang="en-US" b="1" dirty="0" smtClean="0">
                <a:solidFill>
                  <a:srgbClr val="008000"/>
                </a:solidFill>
              </a:rPr>
              <a:t>15 ADU/pixel</a:t>
            </a:r>
          </a:p>
          <a:p>
            <a:pPr algn="ctr" eaLnBrk="1" hangingPunct="1">
              <a:lnSpc>
                <a:spcPct val="130000"/>
              </a:lnSpc>
              <a:buFontTx/>
              <a:buNone/>
            </a:pPr>
            <a:r>
              <a:rPr lang="en-US" altLang="en-US" b="1" dirty="0" smtClean="0">
                <a:solidFill>
                  <a:srgbClr val="008000"/>
                </a:solidFill>
              </a:rPr>
              <a:t>10 </a:t>
            </a:r>
            <a:r>
              <a:rPr lang="el-GR" altLang="en-US" b="1" dirty="0" smtClean="0">
                <a:solidFill>
                  <a:srgbClr val="008000"/>
                </a:solidFill>
                <a:cs typeface="Arial" pitchFamily="34" charset="0"/>
              </a:rPr>
              <a:t>μ</a:t>
            </a:r>
            <a:r>
              <a:rPr lang="en-US" altLang="en-US" b="1" dirty="0" smtClean="0">
                <a:solidFill>
                  <a:srgbClr val="008000"/>
                </a:solidFill>
                <a:cs typeface="Arial" pitchFamily="34" charset="0"/>
              </a:rPr>
              <a:t>m for lysozyme</a:t>
            </a:r>
            <a:endParaRPr lang="el-GR" altLang="en-US" b="1" dirty="0" smtClean="0">
              <a:solidFill>
                <a:srgbClr val="008000"/>
              </a:solidFill>
              <a:cs typeface="Arial" pitchFamily="34" charset="0"/>
            </a:endParaRPr>
          </a:p>
          <a:p>
            <a:pPr algn="ctr" eaLnBrk="1" hangingPunct="1">
              <a:lnSpc>
                <a:spcPct val="130000"/>
              </a:lnSpc>
              <a:buFontTx/>
              <a:buNone/>
            </a:pPr>
            <a:r>
              <a:rPr lang="en-US" altLang="en-US" b="1" dirty="0" smtClean="0">
                <a:solidFill>
                  <a:srgbClr val="008000"/>
                </a:solidFill>
              </a:rPr>
              <a:t>~3% error per spot, 1%/</a:t>
            </a:r>
            <a:r>
              <a:rPr lang="en-US" altLang="en-US" b="1" dirty="0" err="1" smtClean="0">
                <a:solidFill>
                  <a:srgbClr val="008000"/>
                </a:solidFill>
              </a:rPr>
              <a:t>MGy</a:t>
            </a:r>
            <a:endParaRPr lang="en-US" altLang="en-US" b="1" dirty="0" smtClean="0">
              <a:solidFill>
                <a:srgbClr val="008000"/>
              </a:solidFill>
            </a:endParaRPr>
          </a:p>
          <a:p>
            <a:pPr algn="ctr" eaLnBrk="1" hangingPunct="1">
              <a:lnSpc>
                <a:spcPct val="130000"/>
              </a:lnSpc>
              <a:buFontTx/>
              <a:buNone/>
            </a:pPr>
            <a:r>
              <a:rPr lang="en-US" altLang="en-US" b="1" dirty="0" smtClean="0">
                <a:solidFill>
                  <a:srgbClr val="008000"/>
                </a:solidFill>
              </a:rPr>
              <a:t>8014 eV for S-SAD on Mar</a:t>
            </a:r>
          </a:p>
          <a:p>
            <a:pPr algn="ctr" eaLnBrk="1" hangingPunct="1">
              <a:lnSpc>
                <a:spcPct val="130000"/>
              </a:lnSpc>
              <a:buFontTx/>
              <a:buNone/>
            </a:pPr>
            <a:r>
              <a:rPr lang="en-US" altLang="en-US" b="1" dirty="0" smtClean="0">
                <a:solidFill>
                  <a:srgbClr val="008000"/>
                </a:solidFill>
              </a:rPr>
              <a:t>“</a:t>
            </a:r>
            <a:r>
              <a:rPr lang="en-US" altLang="en-US" b="1" dirty="0" err="1" smtClean="0">
                <a:solidFill>
                  <a:srgbClr val="008000"/>
                </a:solidFill>
              </a:rPr>
              <a:t>Attenu</a:t>
            </a:r>
            <a:r>
              <a:rPr lang="en-US" altLang="en-US" b="1" dirty="0" smtClean="0">
                <a:solidFill>
                  <a:srgbClr val="008000"/>
                </a:solidFill>
              </a:rPr>
              <a:t>-wait”: dose slicing</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smtClean="0"/>
              <a:t>Summary</a:t>
            </a:r>
          </a:p>
        </p:txBody>
      </p:sp>
      <p:sp>
        <p:nvSpPr>
          <p:cNvPr id="273412" name="Rectangle 4"/>
          <p:cNvSpPr>
            <a:spLocks noChangeArrowheads="1"/>
          </p:cNvSpPr>
          <p:nvPr/>
        </p:nvSpPr>
        <p:spPr bwMode="auto">
          <a:xfrm>
            <a:off x="498475" y="1185863"/>
            <a:ext cx="8645525"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1400" b="1" dirty="0">
                <a:latin typeface="Courier New" pitchFamily="49" charset="0"/>
              </a:rPr>
              <a:t>http://bl831.als.lbl.gov/xtalsize.html</a:t>
            </a:r>
          </a:p>
          <a:p>
            <a:pPr eaLnBrk="1" hangingPunct="1">
              <a:lnSpc>
                <a:spcPct val="130000"/>
              </a:lnSpc>
              <a:spcBef>
                <a:spcPct val="0"/>
              </a:spcBef>
              <a:buNone/>
            </a:pPr>
            <a:r>
              <a:rPr lang="en-US" altLang="en-US" sz="1400" b="1" dirty="0">
                <a:latin typeface="Courier New" pitchFamily="49" charset="0"/>
              </a:rPr>
              <a:t>http://</a:t>
            </a:r>
            <a:r>
              <a:rPr lang="en-US" altLang="en-US" sz="1400" b="1" dirty="0" smtClean="0">
                <a:latin typeface="Courier New" pitchFamily="49" charset="0"/>
              </a:rPr>
              <a:t>bl831.als.lbl.gov/xtallife.html</a:t>
            </a:r>
            <a:endParaRPr lang="en-US" altLang="en-US" sz="1400" b="1" dirty="0">
              <a:latin typeface="Courier New" pitchFamily="49" charset="0"/>
            </a:endParaRPr>
          </a:p>
          <a:p>
            <a:pPr eaLnBrk="1" hangingPunct="1">
              <a:lnSpc>
                <a:spcPct val="130000"/>
              </a:lnSpc>
              <a:spcBef>
                <a:spcPct val="0"/>
              </a:spcBef>
              <a:buFontTx/>
              <a:buNone/>
            </a:pPr>
            <a:r>
              <a:rPr lang="en-US" altLang="en-US" sz="1400" b="1" dirty="0" smtClean="0">
                <a:latin typeface="Courier New" pitchFamily="49" charset="0"/>
              </a:rPr>
              <a:t>http</a:t>
            </a:r>
            <a:r>
              <a:rPr lang="en-US" altLang="en-US" sz="1400" b="1" dirty="0">
                <a:latin typeface="Courier New" pitchFamily="49" charset="0"/>
              </a:rPr>
              <a:t>://bl831.als.lbl.gov/~jamesh/mlfsom/</a:t>
            </a:r>
          </a:p>
          <a:p>
            <a:pPr eaLnBrk="1" hangingPunct="1">
              <a:lnSpc>
                <a:spcPct val="130000"/>
              </a:lnSpc>
              <a:spcBef>
                <a:spcPct val="0"/>
              </a:spcBef>
              <a:buFontTx/>
              <a:buNone/>
            </a:pPr>
            <a:r>
              <a:rPr lang="en-US" altLang="en-US" sz="1400" b="1" dirty="0">
                <a:latin typeface="Courier New" pitchFamily="49" charset="0"/>
              </a:rPr>
              <a:t>http://bl831.als.lbl.gov/~</a:t>
            </a:r>
            <a:r>
              <a:rPr lang="en-US" altLang="en-US" sz="1400" b="1" dirty="0" smtClean="0">
                <a:latin typeface="Courier New" pitchFamily="49" charset="0"/>
              </a:rPr>
              <a:t>jamesh/powerpoint/CSHL_tipsNtricks_2015.pptx</a:t>
            </a:r>
            <a:endParaRPr lang="en-US" altLang="en-US" sz="1400" b="1" dirty="0">
              <a:latin typeface="Courier New" pitchFamily="49" charset="0"/>
            </a:endParaRPr>
          </a:p>
        </p:txBody>
      </p:sp>
    </p:spTree>
    <p:extLst>
      <p:ext uri="{BB962C8B-B14F-4D97-AF65-F5344CB8AC3E}">
        <p14:creationId xmlns:p14="http://schemas.microsoft.com/office/powerpoint/2010/main" val="3581754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amorphous_diff"/>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t="3300" r="31204" b="43706"/>
          <a:stretch>
            <a:fillRect/>
          </a:stretch>
        </p:blipFill>
        <p:spPr bwMode="auto">
          <a:xfrm>
            <a:off x="0" y="-2547938"/>
            <a:ext cx="9144000" cy="940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Rectangle 3"/>
          <p:cNvSpPr>
            <a:spLocks noGrp="1" noChangeArrowheads="1"/>
          </p:cNvSpPr>
          <p:nvPr>
            <p:ph type="title"/>
          </p:nvPr>
        </p:nvSpPr>
        <p:spPr/>
        <p:txBody>
          <a:bodyPr/>
          <a:lstStyle/>
          <a:p>
            <a:r>
              <a:rPr lang="en-US" altLang="en-US" sz="5400">
                <a:solidFill>
                  <a:schemeClr val="tx1"/>
                </a:solidFill>
              </a:rPr>
              <a:t>Now What?</a:t>
            </a:r>
          </a:p>
        </p:txBody>
      </p:sp>
      <p:grpSp>
        <p:nvGrpSpPr>
          <p:cNvPr id="437252" name="Group 4"/>
          <p:cNvGrpSpPr>
            <a:grpSpLocks/>
          </p:cNvGrpSpPr>
          <p:nvPr/>
        </p:nvGrpSpPr>
        <p:grpSpPr bwMode="auto">
          <a:xfrm>
            <a:off x="993775" y="3657600"/>
            <a:ext cx="4741863" cy="1690688"/>
            <a:chOff x="626" y="2304"/>
            <a:chExt cx="2987" cy="1065"/>
          </a:xfrm>
        </p:grpSpPr>
        <p:sp>
          <p:nvSpPr>
            <p:cNvPr id="437253" name="Text Box 5"/>
            <p:cNvSpPr txBox="1">
              <a:spLocks noChangeArrowheads="1"/>
            </p:cNvSpPr>
            <p:nvPr/>
          </p:nvSpPr>
          <p:spPr bwMode="auto">
            <a:xfrm>
              <a:off x="1311" y="3042"/>
              <a:ext cx="2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don’t forget: spin 180</a:t>
              </a:r>
              <a:r>
                <a:rPr lang="en-US" altLang="en-US" sz="2800">
                  <a:cs typeface="Arial" pitchFamily="34" charset="0"/>
                </a:rPr>
                <a:t>°</a:t>
              </a:r>
            </a:p>
          </p:txBody>
        </p:sp>
        <p:sp>
          <p:nvSpPr>
            <p:cNvPr id="437254" name="Line 6"/>
            <p:cNvSpPr>
              <a:spLocks noChangeShapeType="1"/>
            </p:cNvSpPr>
            <p:nvPr/>
          </p:nvSpPr>
          <p:spPr bwMode="auto">
            <a:xfrm>
              <a:off x="626" y="2304"/>
              <a:ext cx="676" cy="7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72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7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Fourier view of scattering</a:t>
            </a:r>
            <a:endParaRPr lang="en-US" dirty="0"/>
          </a:p>
        </p:txBody>
      </p:sp>
      <p:sp>
        <p:nvSpPr>
          <p:cNvPr id="4" name="Freeform 91"/>
          <p:cNvSpPr>
            <a:spLocks/>
          </p:cNvSpPr>
          <p:nvPr/>
        </p:nvSpPr>
        <p:spPr bwMode="auto">
          <a:xfrm>
            <a:off x="661521" y="2171653"/>
            <a:ext cx="4018820" cy="209343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 name="connsiteX0" fmla="*/ 0 w 10000"/>
              <a:gd name="connsiteY0" fmla="*/ 10000 h 10000"/>
              <a:gd name="connsiteX1" fmla="*/ 799 w 10000"/>
              <a:gd name="connsiteY1" fmla="*/ 9967 h 10000"/>
              <a:gd name="connsiteX2" fmla="*/ 1250 w 10000"/>
              <a:gd name="connsiteY2" fmla="*/ 9852 h 10000"/>
              <a:gd name="connsiteX3" fmla="*/ 1786 w 10000"/>
              <a:gd name="connsiteY3" fmla="*/ 9507 h 10000"/>
              <a:gd name="connsiteX4" fmla="*/ 2126 w 10000"/>
              <a:gd name="connsiteY4" fmla="*/ 9112 h 10000"/>
              <a:gd name="connsiteX5" fmla="*/ 2381 w 10000"/>
              <a:gd name="connsiteY5" fmla="*/ 8586 h 10000"/>
              <a:gd name="connsiteX6" fmla="*/ 2636 w 10000"/>
              <a:gd name="connsiteY6" fmla="*/ 8026 h 10000"/>
              <a:gd name="connsiteX7" fmla="*/ 2866 w 10000"/>
              <a:gd name="connsiteY7" fmla="*/ 7336 h 10000"/>
              <a:gd name="connsiteX8" fmla="*/ 3121 w 10000"/>
              <a:gd name="connsiteY8" fmla="*/ 6349 h 10000"/>
              <a:gd name="connsiteX9" fmla="*/ 3393 w 10000"/>
              <a:gd name="connsiteY9" fmla="*/ 5280 h 10000"/>
              <a:gd name="connsiteX10" fmla="*/ 3631 w 10000"/>
              <a:gd name="connsiteY10" fmla="*/ 4194 h 10000"/>
              <a:gd name="connsiteX11" fmla="*/ 3912 w 10000"/>
              <a:gd name="connsiteY11" fmla="*/ 2993 h 10000"/>
              <a:gd name="connsiteX12" fmla="*/ 4107 w 10000"/>
              <a:gd name="connsiteY12" fmla="*/ 2072 h 10000"/>
              <a:gd name="connsiteX13" fmla="*/ 4294 w 10000"/>
              <a:gd name="connsiteY13" fmla="*/ 1316 h 10000"/>
              <a:gd name="connsiteX14" fmla="*/ 4592 w 10000"/>
              <a:gd name="connsiteY14" fmla="*/ 543 h 10000"/>
              <a:gd name="connsiteX15" fmla="*/ 4804 w 10000"/>
              <a:gd name="connsiteY15" fmla="*/ 148 h 10000"/>
              <a:gd name="connsiteX16" fmla="*/ 5034 w 10000"/>
              <a:gd name="connsiteY16" fmla="*/ 0 h 10000"/>
              <a:gd name="connsiteX17" fmla="*/ 5255 w 10000"/>
              <a:gd name="connsiteY17" fmla="*/ 197 h 10000"/>
              <a:gd name="connsiteX18" fmla="*/ 5485 w 10000"/>
              <a:gd name="connsiteY18" fmla="*/ 625 h 10000"/>
              <a:gd name="connsiteX19" fmla="*/ 5697 w 10000"/>
              <a:gd name="connsiteY19" fmla="*/ 1283 h 10000"/>
              <a:gd name="connsiteX20" fmla="*/ 5867 w 10000"/>
              <a:gd name="connsiteY20" fmla="*/ 1924 h 10000"/>
              <a:gd name="connsiteX21" fmla="*/ 6003 w 10000"/>
              <a:gd name="connsiteY21" fmla="*/ 2549 h 10000"/>
              <a:gd name="connsiteX22" fmla="*/ 6131 w 10000"/>
              <a:gd name="connsiteY22" fmla="*/ 3141 h 10000"/>
              <a:gd name="connsiteX23" fmla="*/ 6352 w 10000"/>
              <a:gd name="connsiteY23" fmla="*/ 4079 h 10000"/>
              <a:gd name="connsiteX24" fmla="*/ 6556 w 10000"/>
              <a:gd name="connsiteY24" fmla="*/ 4967 h 10000"/>
              <a:gd name="connsiteX25" fmla="*/ 6769 w 10000"/>
              <a:gd name="connsiteY25" fmla="*/ 6003 h 10000"/>
              <a:gd name="connsiteX26" fmla="*/ 7015 w 10000"/>
              <a:gd name="connsiteY26" fmla="*/ 6908 h 10000"/>
              <a:gd name="connsiteX27" fmla="*/ 7219 w 10000"/>
              <a:gd name="connsiteY27" fmla="*/ 7582 h 10000"/>
              <a:gd name="connsiteX28" fmla="*/ 7662 w 10000"/>
              <a:gd name="connsiteY28" fmla="*/ 8684 h 10000"/>
              <a:gd name="connsiteX29" fmla="*/ 7934 w 10000"/>
              <a:gd name="connsiteY29" fmla="*/ 9161 h 10000"/>
              <a:gd name="connsiteX30" fmla="*/ 8189 w 10000"/>
              <a:gd name="connsiteY30" fmla="*/ 9474 h 10000"/>
              <a:gd name="connsiteX31" fmla="*/ 8469 w 10000"/>
              <a:gd name="connsiteY31" fmla="*/ 9704 h 10000"/>
              <a:gd name="connsiteX32" fmla="*/ 8912 w 10000"/>
              <a:gd name="connsiteY32" fmla="*/ 9868 h 10000"/>
              <a:gd name="connsiteX33" fmla="*/ 9396 w 10000"/>
              <a:gd name="connsiteY33" fmla="*/ 9967 h 10000"/>
              <a:gd name="connsiteX34" fmla="*/ 10000 w 10000"/>
              <a:gd name="connsiteY34" fmla="*/ 9967 h 10000"/>
              <a:gd name="connsiteX0" fmla="*/ 0 w 9396"/>
              <a:gd name="connsiteY0" fmla="*/ 10000 h 10000"/>
              <a:gd name="connsiteX1" fmla="*/ 799 w 9396"/>
              <a:gd name="connsiteY1" fmla="*/ 9967 h 10000"/>
              <a:gd name="connsiteX2" fmla="*/ 1250 w 9396"/>
              <a:gd name="connsiteY2" fmla="*/ 9852 h 10000"/>
              <a:gd name="connsiteX3" fmla="*/ 1786 w 9396"/>
              <a:gd name="connsiteY3" fmla="*/ 9507 h 10000"/>
              <a:gd name="connsiteX4" fmla="*/ 2126 w 9396"/>
              <a:gd name="connsiteY4" fmla="*/ 9112 h 10000"/>
              <a:gd name="connsiteX5" fmla="*/ 2381 w 9396"/>
              <a:gd name="connsiteY5" fmla="*/ 8586 h 10000"/>
              <a:gd name="connsiteX6" fmla="*/ 2636 w 9396"/>
              <a:gd name="connsiteY6" fmla="*/ 8026 h 10000"/>
              <a:gd name="connsiteX7" fmla="*/ 2866 w 9396"/>
              <a:gd name="connsiteY7" fmla="*/ 7336 h 10000"/>
              <a:gd name="connsiteX8" fmla="*/ 3121 w 9396"/>
              <a:gd name="connsiteY8" fmla="*/ 6349 h 10000"/>
              <a:gd name="connsiteX9" fmla="*/ 3393 w 9396"/>
              <a:gd name="connsiteY9" fmla="*/ 5280 h 10000"/>
              <a:gd name="connsiteX10" fmla="*/ 3631 w 9396"/>
              <a:gd name="connsiteY10" fmla="*/ 4194 h 10000"/>
              <a:gd name="connsiteX11" fmla="*/ 3912 w 9396"/>
              <a:gd name="connsiteY11" fmla="*/ 2993 h 10000"/>
              <a:gd name="connsiteX12" fmla="*/ 4107 w 9396"/>
              <a:gd name="connsiteY12" fmla="*/ 2072 h 10000"/>
              <a:gd name="connsiteX13" fmla="*/ 4294 w 9396"/>
              <a:gd name="connsiteY13" fmla="*/ 1316 h 10000"/>
              <a:gd name="connsiteX14" fmla="*/ 4592 w 9396"/>
              <a:gd name="connsiteY14" fmla="*/ 543 h 10000"/>
              <a:gd name="connsiteX15" fmla="*/ 4804 w 9396"/>
              <a:gd name="connsiteY15" fmla="*/ 148 h 10000"/>
              <a:gd name="connsiteX16" fmla="*/ 5034 w 9396"/>
              <a:gd name="connsiteY16" fmla="*/ 0 h 10000"/>
              <a:gd name="connsiteX17" fmla="*/ 5255 w 9396"/>
              <a:gd name="connsiteY17" fmla="*/ 197 h 10000"/>
              <a:gd name="connsiteX18" fmla="*/ 5485 w 9396"/>
              <a:gd name="connsiteY18" fmla="*/ 625 h 10000"/>
              <a:gd name="connsiteX19" fmla="*/ 5697 w 9396"/>
              <a:gd name="connsiteY19" fmla="*/ 1283 h 10000"/>
              <a:gd name="connsiteX20" fmla="*/ 5867 w 9396"/>
              <a:gd name="connsiteY20" fmla="*/ 1924 h 10000"/>
              <a:gd name="connsiteX21" fmla="*/ 6003 w 9396"/>
              <a:gd name="connsiteY21" fmla="*/ 2549 h 10000"/>
              <a:gd name="connsiteX22" fmla="*/ 6131 w 9396"/>
              <a:gd name="connsiteY22" fmla="*/ 3141 h 10000"/>
              <a:gd name="connsiteX23" fmla="*/ 6352 w 9396"/>
              <a:gd name="connsiteY23" fmla="*/ 4079 h 10000"/>
              <a:gd name="connsiteX24" fmla="*/ 6556 w 9396"/>
              <a:gd name="connsiteY24" fmla="*/ 4967 h 10000"/>
              <a:gd name="connsiteX25" fmla="*/ 6769 w 9396"/>
              <a:gd name="connsiteY25" fmla="*/ 6003 h 10000"/>
              <a:gd name="connsiteX26" fmla="*/ 7015 w 9396"/>
              <a:gd name="connsiteY26" fmla="*/ 6908 h 10000"/>
              <a:gd name="connsiteX27" fmla="*/ 7219 w 9396"/>
              <a:gd name="connsiteY27" fmla="*/ 7582 h 10000"/>
              <a:gd name="connsiteX28" fmla="*/ 7662 w 9396"/>
              <a:gd name="connsiteY28" fmla="*/ 8684 h 10000"/>
              <a:gd name="connsiteX29" fmla="*/ 7934 w 9396"/>
              <a:gd name="connsiteY29" fmla="*/ 9161 h 10000"/>
              <a:gd name="connsiteX30" fmla="*/ 8189 w 9396"/>
              <a:gd name="connsiteY30" fmla="*/ 9474 h 10000"/>
              <a:gd name="connsiteX31" fmla="*/ 8469 w 9396"/>
              <a:gd name="connsiteY31" fmla="*/ 9704 h 10000"/>
              <a:gd name="connsiteX32" fmla="*/ 8912 w 9396"/>
              <a:gd name="connsiteY32" fmla="*/ 9868 h 10000"/>
              <a:gd name="connsiteX33" fmla="*/ 9396 w 9396"/>
              <a:gd name="connsiteY33" fmla="*/ 9967 h 10000"/>
              <a:gd name="connsiteX0" fmla="*/ 0 w 9485"/>
              <a:gd name="connsiteY0" fmla="*/ 10000 h 10000"/>
              <a:gd name="connsiteX1" fmla="*/ 850 w 9485"/>
              <a:gd name="connsiteY1" fmla="*/ 9967 h 10000"/>
              <a:gd name="connsiteX2" fmla="*/ 1330 w 9485"/>
              <a:gd name="connsiteY2" fmla="*/ 9852 h 10000"/>
              <a:gd name="connsiteX3" fmla="*/ 1901 w 9485"/>
              <a:gd name="connsiteY3" fmla="*/ 9507 h 10000"/>
              <a:gd name="connsiteX4" fmla="*/ 2263 w 9485"/>
              <a:gd name="connsiteY4" fmla="*/ 9112 h 10000"/>
              <a:gd name="connsiteX5" fmla="*/ 2534 w 9485"/>
              <a:gd name="connsiteY5" fmla="*/ 8586 h 10000"/>
              <a:gd name="connsiteX6" fmla="*/ 2805 w 9485"/>
              <a:gd name="connsiteY6" fmla="*/ 8026 h 10000"/>
              <a:gd name="connsiteX7" fmla="*/ 3050 w 9485"/>
              <a:gd name="connsiteY7" fmla="*/ 7336 h 10000"/>
              <a:gd name="connsiteX8" fmla="*/ 3322 w 9485"/>
              <a:gd name="connsiteY8" fmla="*/ 6349 h 10000"/>
              <a:gd name="connsiteX9" fmla="*/ 3611 w 9485"/>
              <a:gd name="connsiteY9" fmla="*/ 5280 h 10000"/>
              <a:gd name="connsiteX10" fmla="*/ 3864 w 9485"/>
              <a:gd name="connsiteY10" fmla="*/ 4194 h 10000"/>
              <a:gd name="connsiteX11" fmla="*/ 4163 w 9485"/>
              <a:gd name="connsiteY11" fmla="*/ 2993 h 10000"/>
              <a:gd name="connsiteX12" fmla="*/ 4371 w 9485"/>
              <a:gd name="connsiteY12" fmla="*/ 2072 h 10000"/>
              <a:gd name="connsiteX13" fmla="*/ 4570 w 9485"/>
              <a:gd name="connsiteY13" fmla="*/ 1316 h 10000"/>
              <a:gd name="connsiteX14" fmla="*/ 4887 w 9485"/>
              <a:gd name="connsiteY14" fmla="*/ 543 h 10000"/>
              <a:gd name="connsiteX15" fmla="*/ 5113 w 9485"/>
              <a:gd name="connsiteY15" fmla="*/ 148 h 10000"/>
              <a:gd name="connsiteX16" fmla="*/ 5358 w 9485"/>
              <a:gd name="connsiteY16" fmla="*/ 0 h 10000"/>
              <a:gd name="connsiteX17" fmla="*/ 5593 w 9485"/>
              <a:gd name="connsiteY17" fmla="*/ 197 h 10000"/>
              <a:gd name="connsiteX18" fmla="*/ 5838 w 9485"/>
              <a:gd name="connsiteY18" fmla="*/ 625 h 10000"/>
              <a:gd name="connsiteX19" fmla="*/ 6063 w 9485"/>
              <a:gd name="connsiteY19" fmla="*/ 1283 h 10000"/>
              <a:gd name="connsiteX20" fmla="*/ 6244 w 9485"/>
              <a:gd name="connsiteY20" fmla="*/ 1924 h 10000"/>
              <a:gd name="connsiteX21" fmla="*/ 6389 w 9485"/>
              <a:gd name="connsiteY21" fmla="*/ 2549 h 10000"/>
              <a:gd name="connsiteX22" fmla="*/ 6525 w 9485"/>
              <a:gd name="connsiteY22" fmla="*/ 3141 h 10000"/>
              <a:gd name="connsiteX23" fmla="*/ 6760 w 9485"/>
              <a:gd name="connsiteY23" fmla="*/ 4079 h 10000"/>
              <a:gd name="connsiteX24" fmla="*/ 6977 w 9485"/>
              <a:gd name="connsiteY24" fmla="*/ 4967 h 10000"/>
              <a:gd name="connsiteX25" fmla="*/ 7204 w 9485"/>
              <a:gd name="connsiteY25" fmla="*/ 6003 h 10000"/>
              <a:gd name="connsiteX26" fmla="*/ 7466 w 9485"/>
              <a:gd name="connsiteY26" fmla="*/ 6908 h 10000"/>
              <a:gd name="connsiteX27" fmla="*/ 7683 w 9485"/>
              <a:gd name="connsiteY27" fmla="*/ 7582 h 10000"/>
              <a:gd name="connsiteX28" fmla="*/ 8155 w 9485"/>
              <a:gd name="connsiteY28" fmla="*/ 8684 h 10000"/>
              <a:gd name="connsiteX29" fmla="*/ 8444 w 9485"/>
              <a:gd name="connsiteY29" fmla="*/ 9161 h 10000"/>
              <a:gd name="connsiteX30" fmla="*/ 8715 w 9485"/>
              <a:gd name="connsiteY30" fmla="*/ 9474 h 10000"/>
              <a:gd name="connsiteX31" fmla="*/ 9013 w 9485"/>
              <a:gd name="connsiteY31" fmla="*/ 9704 h 10000"/>
              <a:gd name="connsiteX32" fmla="*/ 9485 w 9485"/>
              <a:gd name="connsiteY32" fmla="*/ 9868 h 10000"/>
              <a:gd name="connsiteX0" fmla="*/ 0 w 9502"/>
              <a:gd name="connsiteY0" fmla="*/ 10000 h 10000"/>
              <a:gd name="connsiteX1" fmla="*/ 896 w 9502"/>
              <a:gd name="connsiteY1" fmla="*/ 9967 h 10000"/>
              <a:gd name="connsiteX2" fmla="*/ 1402 w 9502"/>
              <a:gd name="connsiteY2" fmla="*/ 9852 h 10000"/>
              <a:gd name="connsiteX3" fmla="*/ 2004 w 9502"/>
              <a:gd name="connsiteY3" fmla="*/ 9507 h 10000"/>
              <a:gd name="connsiteX4" fmla="*/ 2386 w 9502"/>
              <a:gd name="connsiteY4" fmla="*/ 9112 h 10000"/>
              <a:gd name="connsiteX5" fmla="*/ 2672 w 9502"/>
              <a:gd name="connsiteY5" fmla="*/ 8586 h 10000"/>
              <a:gd name="connsiteX6" fmla="*/ 2957 w 9502"/>
              <a:gd name="connsiteY6" fmla="*/ 8026 h 10000"/>
              <a:gd name="connsiteX7" fmla="*/ 3216 w 9502"/>
              <a:gd name="connsiteY7" fmla="*/ 7336 h 10000"/>
              <a:gd name="connsiteX8" fmla="*/ 3502 w 9502"/>
              <a:gd name="connsiteY8" fmla="*/ 6349 h 10000"/>
              <a:gd name="connsiteX9" fmla="*/ 3807 w 9502"/>
              <a:gd name="connsiteY9" fmla="*/ 5280 h 10000"/>
              <a:gd name="connsiteX10" fmla="*/ 4074 w 9502"/>
              <a:gd name="connsiteY10" fmla="*/ 4194 h 10000"/>
              <a:gd name="connsiteX11" fmla="*/ 4389 w 9502"/>
              <a:gd name="connsiteY11" fmla="*/ 2993 h 10000"/>
              <a:gd name="connsiteX12" fmla="*/ 4608 w 9502"/>
              <a:gd name="connsiteY12" fmla="*/ 2072 h 10000"/>
              <a:gd name="connsiteX13" fmla="*/ 4818 w 9502"/>
              <a:gd name="connsiteY13" fmla="*/ 1316 h 10000"/>
              <a:gd name="connsiteX14" fmla="*/ 5152 w 9502"/>
              <a:gd name="connsiteY14" fmla="*/ 543 h 10000"/>
              <a:gd name="connsiteX15" fmla="*/ 5391 w 9502"/>
              <a:gd name="connsiteY15" fmla="*/ 148 h 10000"/>
              <a:gd name="connsiteX16" fmla="*/ 5649 w 9502"/>
              <a:gd name="connsiteY16" fmla="*/ 0 h 10000"/>
              <a:gd name="connsiteX17" fmla="*/ 5897 w 9502"/>
              <a:gd name="connsiteY17" fmla="*/ 197 h 10000"/>
              <a:gd name="connsiteX18" fmla="*/ 6155 w 9502"/>
              <a:gd name="connsiteY18" fmla="*/ 625 h 10000"/>
              <a:gd name="connsiteX19" fmla="*/ 6392 w 9502"/>
              <a:gd name="connsiteY19" fmla="*/ 1283 h 10000"/>
              <a:gd name="connsiteX20" fmla="*/ 6583 w 9502"/>
              <a:gd name="connsiteY20" fmla="*/ 1924 h 10000"/>
              <a:gd name="connsiteX21" fmla="*/ 6736 w 9502"/>
              <a:gd name="connsiteY21" fmla="*/ 2549 h 10000"/>
              <a:gd name="connsiteX22" fmla="*/ 6879 w 9502"/>
              <a:gd name="connsiteY22" fmla="*/ 3141 h 10000"/>
              <a:gd name="connsiteX23" fmla="*/ 7127 w 9502"/>
              <a:gd name="connsiteY23" fmla="*/ 4079 h 10000"/>
              <a:gd name="connsiteX24" fmla="*/ 7356 w 9502"/>
              <a:gd name="connsiteY24" fmla="*/ 4967 h 10000"/>
              <a:gd name="connsiteX25" fmla="*/ 7595 w 9502"/>
              <a:gd name="connsiteY25" fmla="*/ 6003 h 10000"/>
              <a:gd name="connsiteX26" fmla="*/ 7871 w 9502"/>
              <a:gd name="connsiteY26" fmla="*/ 6908 h 10000"/>
              <a:gd name="connsiteX27" fmla="*/ 8100 w 9502"/>
              <a:gd name="connsiteY27" fmla="*/ 7582 h 10000"/>
              <a:gd name="connsiteX28" fmla="*/ 8598 w 9502"/>
              <a:gd name="connsiteY28" fmla="*/ 8684 h 10000"/>
              <a:gd name="connsiteX29" fmla="*/ 8902 w 9502"/>
              <a:gd name="connsiteY29" fmla="*/ 9161 h 10000"/>
              <a:gd name="connsiteX30" fmla="*/ 9188 w 9502"/>
              <a:gd name="connsiteY30" fmla="*/ 9474 h 10000"/>
              <a:gd name="connsiteX31" fmla="*/ 9502 w 9502"/>
              <a:gd name="connsiteY31" fmla="*/ 9704 h 10000"/>
              <a:gd name="connsiteX0" fmla="*/ 0 w 9670"/>
              <a:gd name="connsiteY0" fmla="*/ 10000 h 10000"/>
              <a:gd name="connsiteX1" fmla="*/ 943 w 9670"/>
              <a:gd name="connsiteY1" fmla="*/ 9967 h 10000"/>
              <a:gd name="connsiteX2" fmla="*/ 1475 w 9670"/>
              <a:gd name="connsiteY2" fmla="*/ 9852 h 10000"/>
              <a:gd name="connsiteX3" fmla="*/ 2109 w 9670"/>
              <a:gd name="connsiteY3" fmla="*/ 9507 h 10000"/>
              <a:gd name="connsiteX4" fmla="*/ 2511 w 9670"/>
              <a:gd name="connsiteY4" fmla="*/ 9112 h 10000"/>
              <a:gd name="connsiteX5" fmla="*/ 2812 w 9670"/>
              <a:gd name="connsiteY5" fmla="*/ 8586 h 10000"/>
              <a:gd name="connsiteX6" fmla="*/ 3112 w 9670"/>
              <a:gd name="connsiteY6" fmla="*/ 8026 h 10000"/>
              <a:gd name="connsiteX7" fmla="*/ 3385 w 9670"/>
              <a:gd name="connsiteY7" fmla="*/ 7336 h 10000"/>
              <a:gd name="connsiteX8" fmla="*/ 3686 w 9670"/>
              <a:gd name="connsiteY8" fmla="*/ 6349 h 10000"/>
              <a:gd name="connsiteX9" fmla="*/ 4007 w 9670"/>
              <a:gd name="connsiteY9" fmla="*/ 5280 h 10000"/>
              <a:gd name="connsiteX10" fmla="*/ 4288 w 9670"/>
              <a:gd name="connsiteY10" fmla="*/ 4194 h 10000"/>
              <a:gd name="connsiteX11" fmla="*/ 4619 w 9670"/>
              <a:gd name="connsiteY11" fmla="*/ 2993 h 10000"/>
              <a:gd name="connsiteX12" fmla="*/ 4850 w 9670"/>
              <a:gd name="connsiteY12" fmla="*/ 2072 h 10000"/>
              <a:gd name="connsiteX13" fmla="*/ 5071 w 9670"/>
              <a:gd name="connsiteY13" fmla="*/ 1316 h 10000"/>
              <a:gd name="connsiteX14" fmla="*/ 5422 w 9670"/>
              <a:gd name="connsiteY14" fmla="*/ 543 h 10000"/>
              <a:gd name="connsiteX15" fmla="*/ 5674 w 9670"/>
              <a:gd name="connsiteY15" fmla="*/ 148 h 10000"/>
              <a:gd name="connsiteX16" fmla="*/ 5945 w 9670"/>
              <a:gd name="connsiteY16" fmla="*/ 0 h 10000"/>
              <a:gd name="connsiteX17" fmla="*/ 6206 w 9670"/>
              <a:gd name="connsiteY17" fmla="*/ 197 h 10000"/>
              <a:gd name="connsiteX18" fmla="*/ 6478 w 9670"/>
              <a:gd name="connsiteY18" fmla="*/ 625 h 10000"/>
              <a:gd name="connsiteX19" fmla="*/ 6727 w 9670"/>
              <a:gd name="connsiteY19" fmla="*/ 1283 h 10000"/>
              <a:gd name="connsiteX20" fmla="*/ 6928 w 9670"/>
              <a:gd name="connsiteY20" fmla="*/ 1924 h 10000"/>
              <a:gd name="connsiteX21" fmla="*/ 7089 w 9670"/>
              <a:gd name="connsiteY21" fmla="*/ 2549 h 10000"/>
              <a:gd name="connsiteX22" fmla="*/ 7240 w 9670"/>
              <a:gd name="connsiteY22" fmla="*/ 3141 h 10000"/>
              <a:gd name="connsiteX23" fmla="*/ 7501 w 9670"/>
              <a:gd name="connsiteY23" fmla="*/ 4079 h 10000"/>
              <a:gd name="connsiteX24" fmla="*/ 7742 w 9670"/>
              <a:gd name="connsiteY24" fmla="*/ 4967 h 10000"/>
              <a:gd name="connsiteX25" fmla="*/ 7993 w 9670"/>
              <a:gd name="connsiteY25" fmla="*/ 6003 h 10000"/>
              <a:gd name="connsiteX26" fmla="*/ 8284 w 9670"/>
              <a:gd name="connsiteY26" fmla="*/ 6908 h 10000"/>
              <a:gd name="connsiteX27" fmla="*/ 8525 w 9670"/>
              <a:gd name="connsiteY27" fmla="*/ 7582 h 10000"/>
              <a:gd name="connsiteX28" fmla="*/ 9049 w 9670"/>
              <a:gd name="connsiteY28" fmla="*/ 8684 h 10000"/>
              <a:gd name="connsiteX29" fmla="*/ 9369 w 9670"/>
              <a:gd name="connsiteY29" fmla="*/ 9161 h 10000"/>
              <a:gd name="connsiteX30" fmla="*/ 9670 w 9670"/>
              <a:gd name="connsiteY30" fmla="*/ 9474 h 10000"/>
              <a:gd name="connsiteX0" fmla="*/ 0 w 9689"/>
              <a:gd name="connsiteY0" fmla="*/ 10000 h 10000"/>
              <a:gd name="connsiteX1" fmla="*/ 975 w 9689"/>
              <a:gd name="connsiteY1" fmla="*/ 9967 h 10000"/>
              <a:gd name="connsiteX2" fmla="*/ 1525 w 9689"/>
              <a:gd name="connsiteY2" fmla="*/ 9852 h 10000"/>
              <a:gd name="connsiteX3" fmla="*/ 2181 w 9689"/>
              <a:gd name="connsiteY3" fmla="*/ 9507 h 10000"/>
              <a:gd name="connsiteX4" fmla="*/ 2597 w 9689"/>
              <a:gd name="connsiteY4" fmla="*/ 9112 h 10000"/>
              <a:gd name="connsiteX5" fmla="*/ 2908 w 9689"/>
              <a:gd name="connsiteY5" fmla="*/ 8586 h 10000"/>
              <a:gd name="connsiteX6" fmla="*/ 3218 w 9689"/>
              <a:gd name="connsiteY6" fmla="*/ 8026 h 10000"/>
              <a:gd name="connsiteX7" fmla="*/ 3501 w 9689"/>
              <a:gd name="connsiteY7" fmla="*/ 7336 h 10000"/>
              <a:gd name="connsiteX8" fmla="*/ 3812 w 9689"/>
              <a:gd name="connsiteY8" fmla="*/ 6349 h 10000"/>
              <a:gd name="connsiteX9" fmla="*/ 4144 w 9689"/>
              <a:gd name="connsiteY9" fmla="*/ 5280 h 10000"/>
              <a:gd name="connsiteX10" fmla="*/ 4434 w 9689"/>
              <a:gd name="connsiteY10" fmla="*/ 4194 h 10000"/>
              <a:gd name="connsiteX11" fmla="*/ 4777 w 9689"/>
              <a:gd name="connsiteY11" fmla="*/ 2993 h 10000"/>
              <a:gd name="connsiteX12" fmla="*/ 5016 w 9689"/>
              <a:gd name="connsiteY12" fmla="*/ 2072 h 10000"/>
              <a:gd name="connsiteX13" fmla="*/ 5244 w 9689"/>
              <a:gd name="connsiteY13" fmla="*/ 1316 h 10000"/>
              <a:gd name="connsiteX14" fmla="*/ 5607 w 9689"/>
              <a:gd name="connsiteY14" fmla="*/ 543 h 10000"/>
              <a:gd name="connsiteX15" fmla="*/ 5868 w 9689"/>
              <a:gd name="connsiteY15" fmla="*/ 148 h 10000"/>
              <a:gd name="connsiteX16" fmla="*/ 6148 w 9689"/>
              <a:gd name="connsiteY16" fmla="*/ 0 h 10000"/>
              <a:gd name="connsiteX17" fmla="*/ 6418 w 9689"/>
              <a:gd name="connsiteY17" fmla="*/ 197 h 10000"/>
              <a:gd name="connsiteX18" fmla="*/ 6699 w 9689"/>
              <a:gd name="connsiteY18" fmla="*/ 625 h 10000"/>
              <a:gd name="connsiteX19" fmla="*/ 6957 w 9689"/>
              <a:gd name="connsiteY19" fmla="*/ 1283 h 10000"/>
              <a:gd name="connsiteX20" fmla="*/ 7164 w 9689"/>
              <a:gd name="connsiteY20" fmla="*/ 1924 h 10000"/>
              <a:gd name="connsiteX21" fmla="*/ 7331 w 9689"/>
              <a:gd name="connsiteY21" fmla="*/ 2549 h 10000"/>
              <a:gd name="connsiteX22" fmla="*/ 7487 w 9689"/>
              <a:gd name="connsiteY22" fmla="*/ 3141 h 10000"/>
              <a:gd name="connsiteX23" fmla="*/ 7757 w 9689"/>
              <a:gd name="connsiteY23" fmla="*/ 4079 h 10000"/>
              <a:gd name="connsiteX24" fmla="*/ 8006 w 9689"/>
              <a:gd name="connsiteY24" fmla="*/ 4967 h 10000"/>
              <a:gd name="connsiteX25" fmla="*/ 8266 w 9689"/>
              <a:gd name="connsiteY25" fmla="*/ 6003 h 10000"/>
              <a:gd name="connsiteX26" fmla="*/ 8567 w 9689"/>
              <a:gd name="connsiteY26" fmla="*/ 6908 h 10000"/>
              <a:gd name="connsiteX27" fmla="*/ 8816 w 9689"/>
              <a:gd name="connsiteY27" fmla="*/ 7582 h 10000"/>
              <a:gd name="connsiteX28" fmla="*/ 9358 w 9689"/>
              <a:gd name="connsiteY28" fmla="*/ 8684 h 10000"/>
              <a:gd name="connsiteX29" fmla="*/ 9689 w 9689"/>
              <a:gd name="connsiteY29" fmla="*/ 9161 h 10000"/>
              <a:gd name="connsiteX0" fmla="*/ 0 w 9658"/>
              <a:gd name="connsiteY0" fmla="*/ 10000 h 10000"/>
              <a:gd name="connsiteX1" fmla="*/ 1006 w 9658"/>
              <a:gd name="connsiteY1" fmla="*/ 9967 h 10000"/>
              <a:gd name="connsiteX2" fmla="*/ 1574 w 9658"/>
              <a:gd name="connsiteY2" fmla="*/ 9852 h 10000"/>
              <a:gd name="connsiteX3" fmla="*/ 2251 w 9658"/>
              <a:gd name="connsiteY3" fmla="*/ 9507 h 10000"/>
              <a:gd name="connsiteX4" fmla="*/ 2680 w 9658"/>
              <a:gd name="connsiteY4" fmla="*/ 9112 h 10000"/>
              <a:gd name="connsiteX5" fmla="*/ 3001 w 9658"/>
              <a:gd name="connsiteY5" fmla="*/ 8586 h 10000"/>
              <a:gd name="connsiteX6" fmla="*/ 3321 w 9658"/>
              <a:gd name="connsiteY6" fmla="*/ 8026 h 10000"/>
              <a:gd name="connsiteX7" fmla="*/ 3613 w 9658"/>
              <a:gd name="connsiteY7" fmla="*/ 7336 h 10000"/>
              <a:gd name="connsiteX8" fmla="*/ 3934 w 9658"/>
              <a:gd name="connsiteY8" fmla="*/ 6349 h 10000"/>
              <a:gd name="connsiteX9" fmla="*/ 4277 w 9658"/>
              <a:gd name="connsiteY9" fmla="*/ 5280 h 10000"/>
              <a:gd name="connsiteX10" fmla="*/ 4576 w 9658"/>
              <a:gd name="connsiteY10" fmla="*/ 4194 h 10000"/>
              <a:gd name="connsiteX11" fmla="*/ 4930 w 9658"/>
              <a:gd name="connsiteY11" fmla="*/ 2993 h 10000"/>
              <a:gd name="connsiteX12" fmla="*/ 5177 w 9658"/>
              <a:gd name="connsiteY12" fmla="*/ 2072 h 10000"/>
              <a:gd name="connsiteX13" fmla="*/ 5412 w 9658"/>
              <a:gd name="connsiteY13" fmla="*/ 1316 h 10000"/>
              <a:gd name="connsiteX14" fmla="*/ 5787 w 9658"/>
              <a:gd name="connsiteY14" fmla="*/ 543 h 10000"/>
              <a:gd name="connsiteX15" fmla="*/ 6056 w 9658"/>
              <a:gd name="connsiteY15" fmla="*/ 148 h 10000"/>
              <a:gd name="connsiteX16" fmla="*/ 6345 w 9658"/>
              <a:gd name="connsiteY16" fmla="*/ 0 h 10000"/>
              <a:gd name="connsiteX17" fmla="*/ 6624 w 9658"/>
              <a:gd name="connsiteY17" fmla="*/ 197 h 10000"/>
              <a:gd name="connsiteX18" fmla="*/ 6914 w 9658"/>
              <a:gd name="connsiteY18" fmla="*/ 625 h 10000"/>
              <a:gd name="connsiteX19" fmla="*/ 7180 w 9658"/>
              <a:gd name="connsiteY19" fmla="*/ 1283 h 10000"/>
              <a:gd name="connsiteX20" fmla="*/ 7394 w 9658"/>
              <a:gd name="connsiteY20" fmla="*/ 1924 h 10000"/>
              <a:gd name="connsiteX21" fmla="*/ 7566 w 9658"/>
              <a:gd name="connsiteY21" fmla="*/ 2549 h 10000"/>
              <a:gd name="connsiteX22" fmla="*/ 7727 w 9658"/>
              <a:gd name="connsiteY22" fmla="*/ 3141 h 10000"/>
              <a:gd name="connsiteX23" fmla="*/ 8006 w 9658"/>
              <a:gd name="connsiteY23" fmla="*/ 4079 h 10000"/>
              <a:gd name="connsiteX24" fmla="*/ 8263 w 9658"/>
              <a:gd name="connsiteY24" fmla="*/ 4967 h 10000"/>
              <a:gd name="connsiteX25" fmla="*/ 8531 w 9658"/>
              <a:gd name="connsiteY25" fmla="*/ 6003 h 10000"/>
              <a:gd name="connsiteX26" fmla="*/ 8842 w 9658"/>
              <a:gd name="connsiteY26" fmla="*/ 6908 h 10000"/>
              <a:gd name="connsiteX27" fmla="*/ 9099 w 9658"/>
              <a:gd name="connsiteY27" fmla="*/ 7582 h 10000"/>
              <a:gd name="connsiteX28" fmla="*/ 9658 w 9658"/>
              <a:gd name="connsiteY28" fmla="*/ 8684 h 10000"/>
              <a:gd name="connsiteX0" fmla="*/ 0 w 9421"/>
              <a:gd name="connsiteY0" fmla="*/ 10000 h 10000"/>
              <a:gd name="connsiteX1" fmla="*/ 1042 w 9421"/>
              <a:gd name="connsiteY1" fmla="*/ 9967 h 10000"/>
              <a:gd name="connsiteX2" fmla="*/ 1630 w 9421"/>
              <a:gd name="connsiteY2" fmla="*/ 9852 h 10000"/>
              <a:gd name="connsiteX3" fmla="*/ 2331 w 9421"/>
              <a:gd name="connsiteY3" fmla="*/ 9507 h 10000"/>
              <a:gd name="connsiteX4" fmla="*/ 2775 w 9421"/>
              <a:gd name="connsiteY4" fmla="*/ 9112 h 10000"/>
              <a:gd name="connsiteX5" fmla="*/ 3107 w 9421"/>
              <a:gd name="connsiteY5" fmla="*/ 8586 h 10000"/>
              <a:gd name="connsiteX6" fmla="*/ 3439 w 9421"/>
              <a:gd name="connsiteY6" fmla="*/ 8026 h 10000"/>
              <a:gd name="connsiteX7" fmla="*/ 3741 w 9421"/>
              <a:gd name="connsiteY7" fmla="*/ 7336 h 10000"/>
              <a:gd name="connsiteX8" fmla="*/ 4073 w 9421"/>
              <a:gd name="connsiteY8" fmla="*/ 6349 h 10000"/>
              <a:gd name="connsiteX9" fmla="*/ 4428 w 9421"/>
              <a:gd name="connsiteY9" fmla="*/ 5280 h 10000"/>
              <a:gd name="connsiteX10" fmla="*/ 4738 w 9421"/>
              <a:gd name="connsiteY10" fmla="*/ 4194 h 10000"/>
              <a:gd name="connsiteX11" fmla="*/ 5105 w 9421"/>
              <a:gd name="connsiteY11" fmla="*/ 2993 h 10000"/>
              <a:gd name="connsiteX12" fmla="*/ 5360 w 9421"/>
              <a:gd name="connsiteY12" fmla="*/ 2072 h 10000"/>
              <a:gd name="connsiteX13" fmla="*/ 5604 w 9421"/>
              <a:gd name="connsiteY13" fmla="*/ 1316 h 10000"/>
              <a:gd name="connsiteX14" fmla="*/ 5992 w 9421"/>
              <a:gd name="connsiteY14" fmla="*/ 543 h 10000"/>
              <a:gd name="connsiteX15" fmla="*/ 6270 w 9421"/>
              <a:gd name="connsiteY15" fmla="*/ 148 h 10000"/>
              <a:gd name="connsiteX16" fmla="*/ 6570 w 9421"/>
              <a:gd name="connsiteY16" fmla="*/ 0 h 10000"/>
              <a:gd name="connsiteX17" fmla="*/ 6859 w 9421"/>
              <a:gd name="connsiteY17" fmla="*/ 197 h 10000"/>
              <a:gd name="connsiteX18" fmla="*/ 7159 w 9421"/>
              <a:gd name="connsiteY18" fmla="*/ 625 h 10000"/>
              <a:gd name="connsiteX19" fmla="*/ 7434 w 9421"/>
              <a:gd name="connsiteY19" fmla="*/ 1283 h 10000"/>
              <a:gd name="connsiteX20" fmla="*/ 7656 w 9421"/>
              <a:gd name="connsiteY20" fmla="*/ 1924 h 10000"/>
              <a:gd name="connsiteX21" fmla="*/ 7834 w 9421"/>
              <a:gd name="connsiteY21" fmla="*/ 2549 h 10000"/>
              <a:gd name="connsiteX22" fmla="*/ 8001 w 9421"/>
              <a:gd name="connsiteY22" fmla="*/ 3141 h 10000"/>
              <a:gd name="connsiteX23" fmla="*/ 8290 w 9421"/>
              <a:gd name="connsiteY23" fmla="*/ 4079 h 10000"/>
              <a:gd name="connsiteX24" fmla="*/ 8556 w 9421"/>
              <a:gd name="connsiteY24" fmla="*/ 4967 h 10000"/>
              <a:gd name="connsiteX25" fmla="*/ 8833 w 9421"/>
              <a:gd name="connsiteY25" fmla="*/ 6003 h 10000"/>
              <a:gd name="connsiteX26" fmla="*/ 9155 w 9421"/>
              <a:gd name="connsiteY26" fmla="*/ 6908 h 10000"/>
              <a:gd name="connsiteX27" fmla="*/ 9421 w 9421"/>
              <a:gd name="connsiteY27" fmla="*/ 7582 h 10000"/>
              <a:gd name="connsiteX0" fmla="*/ 0 w 10000"/>
              <a:gd name="connsiteY0" fmla="*/ 10000 h 10000"/>
              <a:gd name="connsiteX1" fmla="*/ 1730 w 10000"/>
              <a:gd name="connsiteY1" fmla="*/ 9852 h 10000"/>
              <a:gd name="connsiteX2" fmla="*/ 2474 w 10000"/>
              <a:gd name="connsiteY2" fmla="*/ 9507 h 10000"/>
              <a:gd name="connsiteX3" fmla="*/ 2946 w 10000"/>
              <a:gd name="connsiteY3" fmla="*/ 9112 h 10000"/>
              <a:gd name="connsiteX4" fmla="*/ 3298 w 10000"/>
              <a:gd name="connsiteY4" fmla="*/ 8586 h 10000"/>
              <a:gd name="connsiteX5" fmla="*/ 3650 w 10000"/>
              <a:gd name="connsiteY5" fmla="*/ 8026 h 10000"/>
              <a:gd name="connsiteX6" fmla="*/ 3971 w 10000"/>
              <a:gd name="connsiteY6" fmla="*/ 7336 h 10000"/>
              <a:gd name="connsiteX7" fmla="*/ 4323 w 10000"/>
              <a:gd name="connsiteY7" fmla="*/ 6349 h 10000"/>
              <a:gd name="connsiteX8" fmla="*/ 4700 w 10000"/>
              <a:gd name="connsiteY8" fmla="*/ 5280 h 10000"/>
              <a:gd name="connsiteX9" fmla="*/ 5029 w 10000"/>
              <a:gd name="connsiteY9" fmla="*/ 4194 h 10000"/>
              <a:gd name="connsiteX10" fmla="*/ 5419 w 10000"/>
              <a:gd name="connsiteY10" fmla="*/ 2993 h 10000"/>
              <a:gd name="connsiteX11" fmla="*/ 5689 w 10000"/>
              <a:gd name="connsiteY11" fmla="*/ 2072 h 10000"/>
              <a:gd name="connsiteX12" fmla="*/ 5948 w 10000"/>
              <a:gd name="connsiteY12" fmla="*/ 1316 h 10000"/>
              <a:gd name="connsiteX13" fmla="*/ 6360 w 10000"/>
              <a:gd name="connsiteY13" fmla="*/ 543 h 10000"/>
              <a:gd name="connsiteX14" fmla="*/ 6655 w 10000"/>
              <a:gd name="connsiteY14" fmla="*/ 148 h 10000"/>
              <a:gd name="connsiteX15" fmla="*/ 6974 w 10000"/>
              <a:gd name="connsiteY15" fmla="*/ 0 h 10000"/>
              <a:gd name="connsiteX16" fmla="*/ 7281 w 10000"/>
              <a:gd name="connsiteY16" fmla="*/ 197 h 10000"/>
              <a:gd name="connsiteX17" fmla="*/ 7599 w 10000"/>
              <a:gd name="connsiteY17" fmla="*/ 625 h 10000"/>
              <a:gd name="connsiteX18" fmla="*/ 7891 w 10000"/>
              <a:gd name="connsiteY18" fmla="*/ 1283 h 10000"/>
              <a:gd name="connsiteX19" fmla="*/ 8127 w 10000"/>
              <a:gd name="connsiteY19" fmla="*/ 1924 h 10000"/>
              <a:gd name="connsiteX20" fmla="*/ 8315 w 10000"/>
              <a:gd name="connsiteY20" fmla="*/ 2549 h 10000"/>
              <a:gd name="connsiteX21" fmla="*/ 8493 w 10000"/>
              <a:gd name="connsiteY21" fmla="*/ 3141 h 10000"/>
              <a:gd name="connsiteX22" fmla="*/ 8799 w 10000"/>
              <a:gd name="connsiteY22" fmla="*/ 4079 h 10000"/>
              <a:gd name="connsiteX23" fmla="*/ 9082 w 10000"/>
              <a:gd name="connsiteY23" fmla="*/ 4967 h 10000"/>
              <a:gd name="connsiteX24" fmla="*/ 9376 w 10000"/>
              <a:gd name="connsiteY24" fmla="*/ 6003 h 10000"/>
              <a:gd name="connsiteX25" fmla="*/ 9718 w 10000"/>
              <a:gd name="connsiteY25" fmla="*/ 6908 h 10000"/>
              <a:gd name="connsiteX26" fmla="*/ 10000 w 10000"/>
              <a:gd name="connsiteY26" fmla="*/ 7582 h 10000"/>
              <a:gd name="connsiteX0" fmla="*/ 0 w 8270"/>
              <a:gd name="connsiteY0" fmla="*/ 9852 h 9852"/>
              <a:gd name="connsiteX1" fmla="*/ 744 w 8270"/>
              <a:gd name="connsiteY1" fmla="*/ 9507 h 9852"/>
              <a:gd name="connsiteX2" fmla="*/ 1216 w 8270"/>
              <a:gd name="connsiteY2" fmla="*/ 9112 h 9852"/>
              <a:gd name="connsiteX3" fmla="*/ 1568 w 8270"/>
              <a:gd name="connsiteY3" fmla="*/ 8586 h 9852"/>
              <a:gd name="connsiteX4" fmla="*/ 1920 w 8270"/>
              <a:gd name="connsiteY4" fmla="*/ 8026 h 9852"/>
              <a:gd name="connsiteX5" fmla="*/ 2241 w 8270"/>
              <a:gd name="connsiteY5" fmla="*/ 7336 h 9852"/>
              <a:gd name="connsiteX6" fmla="*/ 2593 w 8270"/>
              <a:gd name="connsiteY6" fmla="*/ 6349 h 9852"/>
              <a:gd name="connsiteX7" fmla="*/ 2970 w 8270"/>
              <a:gd name="connsiteY7" fmla="*/ 5280 h 9852"/>
              <a:gd name="connsiteX8" fmla="*/ 3299 w 8270"/>
              <a:gd name="connsiteY8" fmla="*/ 4194 h 9852"/>
              <a:gd name="connsiteX9" fmla="*/ 3689 w 8270"/>
              <a:gd name="connsiteY9" fmla="*/ 2993 h 9852"/>
              <a:gd name="connsiteX10" fmla="*/ 3959 w 8270"/>
              <a:gd name="connsiteY10" fmla="*/ 2072 h 9852"/>
              <a:gd name="connsiteX11" fmla="*/ 4218 w 8270"/>
              <a:gd name="connsiteY11" fmla="*/ 1316 h 9852"/>
              <a:gd name="connsiteX12" fmla="*/ 4630 w 8270"/>
              <a:gd name="connsiteY12" fmla="*/ 543 h 9852"/>
              <a:gd name="connsiteX13" fmla="*/ 4925 w 8270"/>
              <a:gd name="connsiteY13" fmla="*/ 148 h 9852"/>
              <a:gd name="connsiteX14" fmla="*/ 5244 w 8270"/>
              <a:gd name="connsiteY14" fmla="*/ 0 h 9852"/>
              <a:gd name="connsiteX15" fmla="*/ 5551 w 8270"/>
              <a:gd name="connsiteY15" fmla="*/ 197 h 9852"/>
              <a:gd name="connsiteX16" fmla="*/ 5869 w 8270"/>
              <a:gd name="connsiteY16" fmla="*/ 625 h 9852"/>
              <a:gd name="connsiteX17" fmla="*/ 6161 w 8270"/>
              <a:gd name="connsiteY17" fmla="*/ 1283 h 9852"/>
              <a:gd name="connsiteX18" fmla="*/ 6397 w 8270"/>
              <a:gd name="connsiteY18" fmla="*/ 1924 h 9852"/>
              <a:gd name="connsiteX19" fmla="*/ 6585 w 8270"/>
              <a:gd name="connsiteY19" fmla="*/ 2549 h 9852"/>
              <a:gd name="connsiteX20" fmla="*/ 6763 w 8270"/>
              <a:gd name="connsiteY20" fmla="*/ 3141 h 9852"/>
              <a:gd name="connsiteX21" fmla="*/ 7069 w 8270"/>
              <a:gd name="connsiteY21" fmla="*/ 4079 h 9852"/>
              <a:gd name="connsiteX22" fmla="*/ 7352 w 8270"/>
              <a:gd name="connsiteY22" fmla="*/ 4967 h 9852"/>
              <a:gd name="connsiteX23" fmla="*/ 7646 w 8270"/>
              <a:gd name="connsiteY23" fmla="*/ 6003 h 9852"/>
              <a:gd name="connsiteX24" fmla="*/ 7988 w 8270"/>
              <a:gd name="connsiteY24" fmla="*/ 6908 h 9852"/>
              <a:gd name="connsiteX25" fmla="*/ 8270 w 8270"/>
              <a:gd name="connsiteY25" fmla="*/ 7582 h 9852"/>
              <a:gd name="connsiteX0" fmla="*/ 0 w 9100"/>
              <a:gd name="connsiteY0" fmla="*/ 9650 h 9650"/>
              <a:gd name="connsiteX1" fmla="*/ 570 w 9100"/>
              <a:gd name="connsiteY1" fmla="*/ 9249 h 9650"/>
              <a:gd name="connsiteX2" fmla="*/ 996 w 9100"/>
              <a:gd name="connsiteY2" fmla="*/ 8715 h 9650"/>
              <a:gd name="connsiteX3" fmla="*/ 1422 w 9100"/>
              <a:gd name="connsiteY3" fmla="*/ 8147 h 9650"/>
              <a:gd name="connsiteX4" fmla="*/ 1810 w 9100"/>
              <a:gd name="connsiteY4" fmla="*/ 7446 h 9650"/>
              <a:gd name="connsiteX5" fmla="*/ 2235 w 9100"/>
              <a:gd name="connsiteY5" fmla="*/ 6444 h 9650"/>
              <a:gd name="connsiteX6" fmla="*/ 2691 w 9100"/>
              <a:gd name="connsiteY6" fmla="*/ 5359 h 9650"/>
              <a:gd name="connsiteX7" fmla="*/ 3089 w 9100"/>
              <a:gd name="connsiteY7" fmla="*/ 4257 h 9650"/>
              <a:gd name="connsiteX8" fmla="*/ 3561 w 9100"/>
              <a:gd name="connsiteY8" fmla="*/ 3038 h 9650"/>
              <a:gd name="connsiteX9" fmla="*/ 3887 w 9100"/>
              <a:gd name="connsiteY9" fmla="*/ 2103 h 9650"/>
              <a:gd name="connsiteX10" fmla="*/ 4200 w 9100"/>
              <a:gd name="connsiteY10" fmla="*/ 1336 h 9650"/>
              <a:gd name="connsiteX11" fmla="*/ 4699 w 9100"/>
              <a:gd name="connsiteY11" fmla="*/ 551 h 9650"/>
              <a:gd name="connsiteX12" fmla="*/ 5055 w 9100"/>
              <a:gd name="connsiteY12" fmla="*/ 150 h 9650"/>
              <a:gd name="connsiteX13" fmla="*/ 5441 w 9100"/>
              <a:gd name="connsiteY13" fmla="*/ 0 h 9650"/>
              <a:gd name="connsiteX14" fmla="*/ 5812 w 9100"/>
              <a:gd name="connsiteY14" fmla="*/ 200 h 9650"/>
              <a:gd name="connsiteX15" fmla="*/ 6197 w 9100"/>
              <a:gd name="connsiteY15" fmla="*/ 634 h 9650"/>
              <a:gd name="connsiteX16" fmla="*/ 6550 w 9100"/>
              <a:gd name="connsiteY16" fmla="*/ 1302 h 9650"/>
              <a:gd name="connsiteX17" fmla="*/ 6835 w 9100"/>
              <a:gd name="connsiteY17" fmla="*/ 1953 h 9650"/>
              <a:gd name="connsiteX18" fmla="*/ 7063 w 9100"/>
              <a:gd name="connsiteY18" fmla="*/ 2587 h 9650"/>
              <a:gd name="connsiteX19" fmla="*/ 7278 w 9100"/>
              <a:gd name="connsiteY19" fmla="*/ 3188 h 9650"/>
              <a:gd name="connsiteX20" fmla="*/ 7648 w 9100"/>
              <a:gd name="connsiteY20" fmla="*/ 4140 h 9650"/>
              <a:gd name="connsiteX21" fmla="*/ 7990 w 9100"/>
              <a:gd name="connsiteY21" fmla="*/ 5042 h 9650"/>
              <a:gd name="connsiteX22" fmla="*/ 8345 w 9100"/>
              <a:gd name="connsiteY22" fmla="*/ 6093 h 9650"/>
              <a:gd name="connsiteX23" fmla="*/ 8759 w 9100"/>
              <a:gd name="connsiteY23" fmla="*/ 7012 h 9650"/>
              <a:gd name="connsiteX24" fmla="*/ 9100 w 9100"/>
              <a:gd name="connsiteY24" fmla="*/ 7696 h 9650"/>
              <a:gd name="connsiteX0" fmla="*/ 0 w 9374"/>
              <a:gd name="connsiteY0" fmla="*/ 9584 h 9584"/>
              <a:gd name="connsiteX1" fmla="*/ 469 w 9374"/>
              <a:gd name="connsiteY1" fmla="*/ 9031 h 9584"/>
              <a:gd name="connsiteX2" fmla="*/ 937 w 9374"/>
              <a:gd name="connsiteY2" fmla="*/ 8442 h 9584"/>
              <a:gd name="connsiteX3" fmla="*/ 1363 w 9374"/>
              <a:gd name="connsiteY3" fmla="*/ 7716 h 9584"/>
              <a:gd name="connsiteX4" fmla="*/ 1830 w 9374"/>
              <a:gd name="connsiteY4" fmla="*/ 6678 h 9584"/>
              <a:gd name="connsiteX5" fmla="*/ 2331 w 9374"/>
              <a:gd name="connsiteY5" fmla="*/ 5553 h 9584"/>
              <a:gd name="connsiteX6" fmla="*/ 2769 w 9374"/>
              <a:gd name="connsiteY6" fmla="*/ 4411 h 9584"/>
              <a:gd name="connsiteX7" fmla="*/ 3287 w 9374"/>
              <a:gd name="connsiteY7" fmla="*/ 3148 h 9584"/>
              <a:gd name="connsiteX8" fmla="*/ 3645 w 9374"/>
              <a:gd name="connsiteY8" fmla="*/ 2179 h 9584"/>
              <a:gd name="connsiteX9" fmla="*/ 3989 w 9374"/>
              <a:gd name="connsiteY9" fmla="*/ 1384 h 9584"/>
              <a:gd name="connsiteX10" fmla="*/ 4538 w 9374"/>
              <a:gd name="connsiteY10" fmla="*/ 571 h 9584"/>
              <a:gd name="connsiteX11" fmla="*/ 4929 w 9374"/>
              <a:gd name="connsiteY11" fmla="*/ 155 h 9584"/>
              <a:gd name="connsiteX12" fmla="*/ 5353 w 9374"/>
              <a:gd name="connsiteY12" fmla="*/ 0 h 9584"/>
              <a:gd name="connsiteX13" fmla="*/ 5761 w 9374"/>
              <a:gd name="connsiteY13" fmla="*/ 207 h 9584"/>
              <a:gd name="connsiteX14" fmla="*/ 6184 w 9374"/>
              <a:gd name="connsiteY14" fmla="*/ 657 h 9584"/>
              <a:gd name="connsiteX15" fmla="*/ 6572 w 9374"/>
              <a:gd name="connsiteY15" fmla="*/ 1349 h 9584"/>
              <a:gd name="connsiteX16" fmla="*/ 6885 w 9374"/>
              <a:gd name="connsiteY16" fmla="*/ 2024 h 9584"/>
              <a:gd name="connsiteX17" fmla="*/ 7136 w 9374"/>
              <a:gd name="connsiteY17" fmla="*/ 2681 h 9584"/>
              <a:gd name="connsiteX18" fmla="*/ 7372 w 9374"/>
              <a:gd name="connsiteY18" fmla="*/ 3304 h 9584"/>
              <a:gd name="connsiteX19" fmla="*/ 7778 w 9374"/>
              <a:gd name="connsiteY19" fmla="*/ 4290 h 9584"/>
              <a:gd name="connsiteX20" fmla="*/ 8154 w 9374"/>
              <a:gd name="connsiteY20" fmla="*/ 5225 h 9584"/>
              <a:gd name="connsiteX21" fmla="*/ 8544 w 9374"/>
              <a:gd name="connsiteY21" fmla="*/ 6314 h 9584"/>
              <a:gd name="connsiteX22" fmla="*/ 8999 w 9374"/>
              <a:gd name="connsiteY22" fmla="*/ 7266 h 9584"/>
              <a:gd name="connsiteX23" fmla="*/ 9374 w 9374"/>
              <a:gd name="connsiteY23" fmla="*/ 7975 h 9584"/>
              <a:gd name="connsiteX0" fmla="*/ 0 w 9500"/>
              <a:gd name="connsiteY0" fmla="*/ 9423 h 9423"/>
              <a:gd name="connsiteX1" fmla="*/ 500 w 9500"/>
              <a:gd name="connsiteY1" fmla="*/ 8808 h 9423"/>
              <a:gd name="connsiteX2" fmla="*/ 954 w 9500"/>
              <a:gd name="connsiteY2" fmla="*/ 8051 h 9423"/>
              <a:gd name="connsiteX3" fmla="*/ 1452 w 9500"/>
              <a:gd name="connsiteY3" fmla="*/ 6968 h 9423"/>
              <a:gd name="connsiteX4" fmla="*/ 1987 w 9500"/>
              <a:gd name="connsiteY4" fmla="*/ 5794 h 9423"/>
              <a:gd name="connsiteX5" fmla="*/ 2454 w 9500"/>
              <a:gd name="connsiteY5" fmla="*/ 4602 h 9423"/>
              <a:gd name="connsiteX6" fmla="*/ 3007 w 9500"/>
              <a:gd name="connsiteY6" fmla="*/ 3285 h 9423"/>
              <a:gd name="connsiteX7" fmla="*/ 3388 w 9500"/>
              <a:gd name="connsiteY7" fmla="*/ 2274 h 9423"/>
              <a:gd name="connsiteX8" fmla="*/ 3755 w 9500"/>
              <a:gd name="connsiteY8" fmla="*/ 1444 h 9423"/>
              <a:gd name="connsiteX9" fmla="*/ 4341 w 9500"/>
              <a:gd name="connsiteY9" fmla="*/ 596 h 9423"/>
              <a:gd name="connsiteX10" fmla="*/ 4758 w 9500"/>
              <a:gd name="connsiteY10" fmla="*/ 162 h 9423"/>
              <a:gd name="connsiteX11" fmla="*/ 5210 w 9500"/>
              <a:gd name="connsiteY11" fmla="*/ 0 h 9423"/>
              <a:gd name="connsiteX12" fmla="*/ 5646 w 9500"/>
              <a:gd name="connsiteY12" fmla="*/ 216 h 9423"/>
              <a:gd name="connsiteX13" fmla="*/ 6097 w 9500"/>
              <a:gd name="connsiteY13" fmla="*/ 686 h 9423"/>
              <a:gd name="connsiteX14" fmla="*/ 6511 w 9500"/>
              <a:gd name="connsiteY14" fmla="*/ 1408 h 9423"/>
              <a:gd name="connsiteX15" fmla="*/ 6845 w 9500"/>
              <a:gd name="connsiteY15" fmla="*/ 2112 h 9423"/>
              <a:gd name="connsiteX16" fmla="*/ 7113 w 9500"/>
              <a:gd name="connsiteY16" fmla="*/ 2797 h 9423"/>
              <a:gd name="connsiteX17" fmla="*/ 7364 w 9500"/>
              <a:gd name="connsiteY17" fmla="*/ 3447 h 9423"/>
              <a:gd name="connsiteX18" fmla="*/ 7797 w 9500"/>
              <a:gd name="connsiteY18" fmla="*/ 4476 h 9423"/>
              <a:gd name="connsiteX19" fmla="*/ 8199 w 9500"/>
              <a:gd name="connsiteY19" fmla="*/ 5452 h 9423"/>
              <a:gd name="connsiteX20" fmla="*/ 8615 w 9500"/>
              <a:gd name="connsiteY20" fmla="*/ 6588 h 9423"/>
              <a:gd name="connsiteX21" fmla="*/ 9100 w 9500"/>
              <a:gd name="connsiteY21" fmla="*/ 7581 h 9423"/>
              <a:gd name="connsiteX22" fmla="*/ 9500 w 9500"/>
              <a:gd name="connsiteY22" fmla="*/ 8321 h 9423"/>
              <a:gd name="connsiteX0" fmla="*/ 0 w 9474"/>
              <a:gd name="connsiteY0" fmla="*/ 9347 h 9347"/>
              <a:gd name="connsiteX1" fmla="*/ 478 w 9474"/>
              <a:gd name="connsiteY1" fmla="*/ 8544 h 9347"/>
              <a:gd name="connsiteX2" fmla="*/ 1002 w 9474"/>
              <a:gd name="connsiteY2" fmla="*/ 7395 h 9347"/>
              <a:gd name="connsiteX3" fmla="*/ 1566 w 9474"/>
              <a:gd name="connsiteY3" fmla="*/ 6149 h 9347"/>
              <a:gd name="connsiteX4" fmla="*/ 2057 w 9474"/>
              <a:gd name="connsiteY4" fmla="*/ 4884 h 9347"/>
              <a:gd name="connsiteX5" fmla="*/ 2639 w 9474"/>
              <a:gd name="connsiteY5" fmla="*/ 3486 h 9347"/>
              <a:gd name="connsiteX6" fmla="*/ 3040 w 9474"/>
              <a:gd name="connsiteY6" fmla="*/ 2413 h 9347"/>
              <a:gd name="connsiteX7" fmla="*/ 3427 w 9474"/>
              <a:gd name="connsiteY7" fmla="*/ 1532 h 9347"/>
              <a:gd name="connsiteX8" fmla="*/ 4043 w 9474"/>
              <a:gd name="connsiteY8" fmla="*/ 632 h 9347"/>
              <a:gd name="connsiteX9" fmla="*/ 4482 w 9474"/>
              <a:gd name="connsiteY9" fmla="*/ 172 h 9347"/>
              <a:gd name="connsiteX10" fmla="*/ 4958 w 9474"/>
              <a:gd name="connsiteY10" fmla="*/ 0 h 9347"/>
              <a:gd name="connsiteX11" fmla="*/ 5417 w 9474"/>
              <a:gd name="connsiteY11" fmla="*/ 229 h 9347"/>
              <a:gd name="connsiteX12" fmla="*/ 5892 w 9474"/>
              <a:gd name="connsiteY12" fmla="*/ 728 h 9347"/>
              <a:gd name="connsiteX13" fmla="*/ 6328 w 9474"/>
              <a:gd name="connsiteY13" fmla="*/ 1494 h 9347"/>
              <a:gd name="connsiteX14" fmla="*/ 6679 w 9474"/>
              <a:gd name="connsiteY14" fmla="*/ 2241 h 9347"/>
              <a:gd name="connsiteX15" fmla="*/ 6961 w 9474"/>
              <a:gd name="connsiteY15" fmla="*/ 2968 h 9347"/>
              <a:gd name="connsiteX16" fmla="*/ 7226 w 9474"/>
              <a:gd name="connsiteY16" fmla="*/ 3658 h 9347"/>
              <a:gd name="connsiteX17" fmla="*/ 7681 w 9474"/>
              <a:gd name="connsiteY17" fmla="*/ 4750 h 9347"/>
              <a:gd name="connsiteX18" fmla="*/ 8105 w 9474"/>
              <a:gd name="connsiteY18" fmla="*/ 5786 h 9347"/>
              <a:gd name="connsiteX19" fmla="*/ 8542 w 9474"/>
              <a:gd name="connsiteY19" fmla="*/ 6991 h 9347"/>
              <a:gd name="connsiteX20" fmla="*/ 9053 w 9474"/>
              <a:gd name="connsiteY20" fmla="*/ 8045 h 9347"/>
              <a:gd name="connsiteX21" fmla="*/ 9474 w 9474"/>
              <a:gd name="connsiteY21" fmla="*/ 8831 h 9347"/>
              <a:gd name="connsiteX0" fmla="*/ 0 w 9495"/>
              <a:gd name="connsiteY0" fmla="*/ 9141 h 9448"/>
              <a:gd name="connsiteX1" fmla="*/ 553 w 9495"/>
              <a:gd name="connsiteY1" fmla="*/ 7912 h 9448"/>
              <a:gd name="connsiteX2" fmla="*/ 1148 w 9495"/>
              <a:gd name="connsiteY2" fmla="*/ 6579 h 9448"/>
              <a:gd name="connsiteX3" fmla="*/ 1666 w 9495"/>
              <a:gd name="connsiteY3" fmla="*/ 5225 h 9448"/>
              <a:gd name="connsiteX4" fmla="*/ 2281 w 9495"/>
              <a:gd name="connsiteY4" fmla="*/ 3730 h 9448"/>
              <a:gd name="connsiteX5" fmla="*/ 2704 w 9495"/>
              <a:gd name="connsiteY5" fmla="*/ 2582 h 9448"/>
              <a:gd name="connsiteX6" fmla="*/ 3112 w 9495"/>
              <a:gd name="connsiteY6" fmla="*/ 1639 h 9448"/>
              <a:gd name="connsiteX7" fmla="*/ 3762 w 9495"/>
              <a:gd name="connsiteY7" fmla="*/ 676 h 9448"/>
              <a:gd name="connsiteX8" fmla="*/ 4226 w 9495"/>
              <a:gd name="connsiteY8" fmla="*/ 184 h 9448"/>
              <a:gd name="connsiteX9" fmla="*/ 4728 w 9495"/>
              <a:gd name="connsiteY9" fmla="*/ 0 h 9448"/>
              <a:gd name="connsiteX10" fmla="*/ 5213 w 9495"/>
              <a:gd name="connsiteY10" fmla="*/ 245 h 9448"/>
              <a:gd name="connsiteX11" fmla="*/ 5714 w 9495"/>
              <a:gd name="connsiteY11" fmla="*/ 779 h 9448"/>
              <a:gd name="connsiteX12" fmla="*/ 6174 w 9495"/>
              <a:gd name="connsiteY12" fmla="*/ 1598 h 9448"/>
              <a:gd name="connsiteX13" fmla="*/ 6545 w 9495"/>
              <a:gd name="connsiteY13" fmla="*/ 2398 h 9448"/>
              <a:gd name="connsiteX14" fmla="*/ 6842 w 9495"/>
              <a:gd name="connsiteY14" fmla="*/ 3175 h 9448"/>
              <a:gd name="connsiteX15" fmla="*/ 7122 w 9495"/>
              <a:gd name="connsiteY15" fmla="*/ 3914 h 9448"/>
              <a:gd name="connsiteX16" fmla="*/ 7602 w 9495"/>
              <a:gd name="connsiteY16" fmla="*/ 5082 h 9448"/>
              <a:gd name="connsiteX17" fmla="*/ 8050 w 9495"/>
              <a:gd name="connsiteY17" fmla="*/ 6190 h 9448"/>
              <a:gd name="connsiteX18" fmla="*/ 8511 w 9495"/>
              <a:gd name="connsiteY18" fmla="*/ 7479 h 9448"/>
              <a:gd name="connsiteX19" fmla="*/ 9051 w 9495"/>
              <a:gd name="connsiteY19" fmla="*/ 8607 h 9448"/>
              <a:gd name="connsiteX20" fmla="*/ 9495 w 9495"/>
              <a:gd name="connsiteY20" fmla="*/ 9448 h 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 h="9448">
                <a:moveTo>
                  <a:pt x="0" y="9141"/>
                </a:moveTo>
                <a:cubicBezTo>
                  <a:pt x="187" y="8792"/>
                  <a:pt x="368" y="8342"/>
                  <a:pt x="553" y="7912"/>
                </a:cubicBezTo>
                <a:cubicBezTo>
                  <a:pt x="739" y="7479"/>
                  <a:pt x="963" y="7030"/>
                  <a:pt x="1148" y="6579"/>
                </a:cubicBezTo>
                <a:cubicBezTo>
                  <a:pt x="1333" y="6129"/>
                  <a:pt x="1483" y="5697"/>
                  <a:pt x="1666" y="5225"/>
                </a:cubicBezTo>
                <a:cubicBezTo>
                  <a:pt x="1855" y="4753"/>
                  <a:pt x="2115" y="4160"/>
                  <a:pt x="2281" y="3730"/>
                </a:cubicBezTo>
                <a:cubicBezTo>
                  <a:pt x="2444" y="3299"/>
                  <a:pt x="2577" y="2930"/>
                  <a:pt x="2704" y="2582"/>
                </a:cubicBezTo>
                <a:cubicBezTo>
                  <a:pt x="2837" y="2235"/>
                  <a:pt x="2947" y="1947"/>
                  <a:pt x="3112" y="1639"/>
                </a:cubicBezTo>
                <a:cubicBezTo>
                  <a:pt x="3282" y="1332"/>
                  <a:pt x="3579" y="922"/>
                  <a:pt x="3762" y="676"/>
                </a:cubicBezTo>
                <a:cubicBezTo>
                  <a:pt x="3947" y="430"/>
                  <a:pt x="4060" y="308"/>
                  <a:pt x="4226" y="184"/>
                </a:cubicBezTo>
                <a:cubicBezTo>
                  <a:pt x="4394" y="61"/>
                  <a:pt x="4560" y="0"/>
                  <a:pt x="4728" y="0"/>
                </a:cubicBezTo>
                <a:cubicBezTo>
                  <a:pt x="4896" y="0"/>
                  <a:pt x="5044" y="124"/>
                  <a:pt x="5213" y="245"/>
                </a:cubicBezTo>
                <a:cubicBezTo>
                  <a:pt x="5378" y="368"/>
                  <a:pt x="5544" y="553"/>
                  <a:pt x="5714" y="779"/>
                </a:cubicBezTo>
                <a:cubicBezTo>
                  <a:pt x="5876" y="1005"/>
                  <a:pt x="6047" y="1332"/>
                  <a:pt x="6174" y="1598"/>
                </a:cubicBezTo>
                <a:cubicBezTo>
                  <a:pt x="6307" y="1865"/>
                  <a:pt x="6432" y="2132"/>
                  <a:pt x="6545" y="2398"/>
                </a:cubicBezTo>
                <a:cubicBezTo>
                  <a:pt x="6655" y="2665"/>
                  <a:pt x="6750" y="2930"/>
                  <a:pt x="6842" y="3175"/>
                </a:cubicBezTo>
                <a:cubicBezTo>
                  <a:pt x="6937" y="3422"/>
                  <a:pt x="6990" y="3608"/>
                  <a:pt x="7122" y="3914"/>
                </a:cubicBezTo>
                <a:cubicBezTo>
                  <a:pt x="7249" y="4223"/>
                  <a:pt x="7454" y="4714"/>
                  <a:pt x="7602" y="5082"/>
                </a:cubicBezTo>
                <a:cubicBezTo>
                  <a:pt x="7756" y="5452"/>
                  <a:pt x="7899" y="5801"/>
                  <a:pt x="8050" y="6190"/>
                </a:cubicBezTo>
                <a:cubicBezTo>
                  <a:pt x="8200" y="6579"/>
                  <a:pt x="8348" y="7070"/>
                  <a:pt x="8511" y="7479"/>
                </a:cubicBezTo>
                <a:cubicBezTo>
                  <a:pt x="8680" y="7890"/>
                  <a:pt x="8886" y="8281"/>
                  <a:pt x="9051" y="8607"/>
                </a:cubicBezTo>
                <a:cubicBezTo>
                  <a:pt x="9218" y="8935"/>
                  <a:pt x="9329" y="9161"/>
                  <a:pt x="9495" y="9448"/>
                </a:cubicBezTo>
              </a:path>
            </a:pathLst>
          </a:cu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cxnSp>
        <p:nvCxnSpPr>
          <p:cNvPr id="10" name="Straight Arrow Connector 9"/>
          <p:cNvCxnSpPr/>
          <p:nvPr/>
        </p:nvCxnSpPr>
        <p:spPr>
          <a:xfrm flipV="1">
            <a:off x="669701" y="1918952"/>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675" y="4866068"/>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0467" y="4945487"/>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istance (Å)</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rot="16200000">
            <a:off x="-199974" y="3178935"/>
            <a:ext cx="12650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ensity (</a:t>
            </a:r>
            <a:r>
              <a:rPr lang="el-GR" dirty="0" smtClean="0">
                <a:latin typeface="Arial" panose="020B0604020202020204" pitchFamily="34" charset="0"/>
                <a:cs typeface="Arial" panose="020B0604020202020204" pitchFamily="34" charset="0"/>
              </a:rPr>
              <a:t>ρ</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22" name="Straight Connector 21"/>
          <p:cNvCxnSpPr/>
          <p:nvPr/>
        </p:nvCxnSpPr>
        <p:spPr>
          <a:xfrm>
            <a:off x="66970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986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003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036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2053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3069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086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03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11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136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8152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1697" y="4861770"/>
            <a:ext cx="0" cy="77273"/>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91"/>
          <p:cNvSpPr>
            <a:spLocks/>
          </p:cNvSpPr>
          <p:nvPr/>
        </p:nvSpPr>
        <p:spPr bwMode="auto">
          <a:xfrm>
            <a:off x="6228523" y="2078983"/>
            <a:ext cx="1282006"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chemeClr val="accent3">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cxnSp>
        <p:nvCxnSpPr>
          <p:cNvPr id="49" name="Straight Arrow Connector 48"/>
          <p:cNvCxnSpPr/>
          <p:nvPr/>
        </p:nvCxnSpPr>
        <p:spPr>
          <a:xfrm flipV="1">
            <a:off x="4891825" y="1916805"/>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876799" y="4863921"/>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72895" y="4943340"/>
            <a:ext cx="1059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angle (°)</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rot="16200000">
            <a:off x="4139169" y="3176788"/>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intensity</a:t>
            </a:r>
            <a:endParaRPr lang="en-US" dirty="0">
              <a:latin typeface="Arial" panose="020B0604020202020204" pitchFamily="34" charset="0"/>
              <a:cs typeface="Arial" panose="020B0604020202020204" pitchFamily="34" charset="0"/>
            </a:endParaRPr>
          </a:p>
        </p:txBody>
      </p:sp>
      <p:cxnSp>
        <p:nvCxnSpPr>
          <p:cNvPr id="53" name="Straight Connector 52"/>
          <p:cNvCxnSpPr/>
          <p:nvPr/>
        </p:nvCxnSpPr>
        <p:spPr>
          <a:xfrm>
            <a:off x="489182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0199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51215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2232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3249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4265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75282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298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7315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8332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348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365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13821" y="4859623"/>
            <a:ext cx="0" cy="772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476613"/>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Why harvest at all?</a:t>
            </a:r>
          </a:p>
        </p:txBody>
      </p:sp>
      <p:sp>
        <p:nvSpPr>
          <p:cNvPr id="112643"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t>Background scatter</a:t>
            </a:r>
          </a:p>
          <a:p>
            <a:pPr lvl="2">
              <a:buFontTx/>
              <a:buNone/>
            </a:pPr>
            <a:r>
              <a:rPr lang="en-US" altLang="en-US"/>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6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ltLang="en-US"/>
              <a:t>Why harvest at all?</a:t>
            </a:r>
          </a:p>
        </p:txBody>
      </p:sp>
      <p:sp>
        <p:nvSpPr>
          <p:cNvPr id="397315"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solidFill>
                  <a:srgbClr val="FF0000"/>
                </a:solidFill>
              </a:rPr>
              <a:t>Background scatter</a:t>
            </a:r>
          </a:p>
          <a:p>
            <a:pPr lvl="2">
              <a:buFontTx/>
              <a:buNone/>
            </a:pPr>
            <a:r>
              <a:rPr lang="en-US" altLang="en-US">
                <a:solidFill>
                  <a:srgbClr val="FF0000"/>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113719"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7" name="Rectangle 3"/>
          <p:cNvSpPr>
            <a:spLocks noGrp="1" noChangeArrowheads="1"/>
          </p:cNvSpPr>
          <p:nvPr>
            <p:ph type="title"/>
          </p:nvPr>
        </p:nvSpPr>
        <p:spPr>
          <a:noFill/>
          <a:ln/>
        </p:spPr>
        <p:txBody>
          <a:bodyPr/>
          <a:lstStyle/>
          <a:p>
            <a:r>
              <a:rPr lang="en-US" altLang="en-US" sz="4000"/>
              <a:t>X-ray transmission of materials</a:t>
            </a:r>
          </a:p>
        </p:txBody>
      </p:sp>
      <p:sp>
        <p:nvSpPr>
          <p:cNvPr id="113668"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11366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11367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113720"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1" name="Text Box 7"/>
          <p:cNvSpPr txBox="1">
            <a:spLocks noChangeArrowheads="1"/>
          </p:cNvSpPr>
          <p:nvPr/>
        </p:nvSpPr>
        <p:spPr bwMode="auto">
          <a:xfrm>
            <a:off x="3754438" y="41751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113672" name="Text Box 8"/>
          <p:cNvSpPr txBox="1">
            <a:spLocks noChangeArrowheads="1"/>
          </p:cNvSpPr>
          <p:nvPr/>
        </p:nvSpPr>
        <p:spPr bwMode="auto">
          <a:xfrm rot="280220">
            <a:off x="6184900" y="2176463"/>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113673" name="Text Box 9"/>
          <p:cNvSpPr txBox="1">
            <a:spLocks noChangeArrowheads="1"/>
          </p:cNvSpPr>
          <p:nvPr/>
        </p:nvSpPr>
        <p:spPr bwMode="auto">
          <a:xfrm rot="310074">
            <a:off x="6642100" y="18335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3674" name="Text Box 10"/>
          <p:cNvSpPr txBox="1">
            <a:spLocks noChangeArrowheads="1"/>
          </p:cNvSpPr>
          <p:nvPr/>
        </p:nvSpPr>
        <p:spPr bwMode="auto">
          <a:xfrm>
            <a:off x="5627688" y="14986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Tree>
  </p:cSld>
  <p:clrMapOvr>
    <a:masterClrMapping/>
  </p:clrMapOvr>
  <p:transition spd="med"/>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114725"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1" name="Rectangle 3"/>
          <p:cNvSpPr>
            <a:spLocks noGrp="1" noChangeArrowheads="1"/>
          </p:cNvSpPr>
          <p:nvPr>
            <p:ph type="title"/>
          </p:nvPr>
        </p:nvSpPr>
        <p:spPr>
          <a:noFill/>
          <a:ln/>
        </p:spPr>
        <p:txBody>
          <a:bodyPr/>
          <a:lstStyle/>
          <a:p>
            <a:r>
              <a:rPr lang="en-US" altLang="en-US" sz="3600"/>
              <a:t>X-ray scattering of materials</a:t>
            </a:r>
          </a:p>
        </p:txBody>
      </p:sp>
      <p:sp>
        <p:nvSpPr>
          <p:cNvPr id="11469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11469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11469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114695" name="Text Box 7"/>
          <p:cNvSpPr txBox="1">
            <a:spLocks noChangeArrowheads="1"/>
          </p:cNvSpPr>
          <p:nvPr/>
        </p:nvSpPr>
        <p:spPr bwMode="auto">
          <a:xfrm>
            <a:off x="5334000" y="49514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4696" name="Text Box 8"/>
          <p:cNvSpPr txBox="1">
            <a:spLocks noChangeArrowheads="1"/>
          </p:cNvSpPr>
          <p:nvPr/>
        </p:nvSpPr>
        <p:spPr bwMode="auto">
          <a:xfrm>
            <a:off x="4772025" y="4681538"/>
            <a:ext cx="1581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114697" name="Text Box 9"/>
          <p:cNvSpPr txBox="1">
            <a:spLocks noChangeArrowheads="1"/>
          </p:cNvSpPr>
          <p:nvPr/>
        </p:nvSpPr>
        <p:spPr bwMode="auto">
          <a:xfrm>
            <a:off x="4772025" y="4448175"/>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114698" name="Line 10"/>
          <p:cNvSpPr>
            <a:spLocks noChangeShapeType="1"/>
          </p:cNvSpPr>
          <p:nvPr/>
        </p:nvSpPr>
        <p:spPr bwMode="auto">
          <a:xfrm flipH="1">
            <a:off x="4187825" y="4813300"/>
            <a:ext cx="584200" cy="24765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9" name="Line 11"/>
          <p:cNvSpPr>
            <a:spLocks noChangeShapeType="1"/>
          </p:cNvSpPr>
          <p:nvPr/>
        </p:nvSpPr>
        <p:spPr bwMode="auto">
          <a:xfrm flipH="1">
            <a:off x="3482975" y="4594225"/>
            <a:ext cx="1295400" cy="25876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0" name="Text Box 12"/>
          <p:cNvSpPr txBox="1">
            <a:spLocks noChangeArrowheads="1"/>
          </p:cNvSpPr>
          <p:nvPr/>
        </p:nvSpPr>
        <p:spPr bwMode="auto">
          <a:xfrm>
            <a:off x="4217988" y="404495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a:t>
            </a:r>
          </a:p>
        </p:txBody>
      </p:sp>
      <p:sp>
        <p:nvSpPr>
          <p:cNvPr id="114701" name="Line 13"/>
          <p:cNvSpPr>
            <a:spLocks noChangeShapeType="1"/>
          </p:cNvSpPr>
          <p:nvPr/>
        </p:nvSpPr>
        <p:spPr bwMode="auto">
          <a:xfrm flipH="1">
            <a:off x="3497263" y="4181475"/>
            <a:ext cx="773112" cy="142875"/>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2" name="Text Box 14"/>
          <p:cNvSpPr txBox="1">
            <a:spLocks noChangeArrowheads="1"/>
          </p:cNvSpPr>
          <p:nvPr/>
        </p:nvSpPr>
        <p:spPr bwMode="auto">
          <a:xfrm>
            <a:off x="3768725" y="2082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glass</a:t>
            </a:r>
          </a:p>
        </p:txBody>
      </p:sp>
    </p:spTree>
  </p:cSld>
  <p:clrMapOvr>
    <a:masterClrMapping/>
  </p:clrMapOvr>
  <p:transition spd="med"/>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altLang="en-US"/>
              <a:t>naked xtal</a:t>
            </a:r>
          </a:p>
        </p:txBody>
      </p:sp>
      <p:pic>
        <p:nvPicPr>
          <p:cNvPr id="447491" name="Picture 3" descr="pink-nakedx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4288"/>
            <a:ext cx="10036175" cy="6843712"/>
          </a:xfrm>
          <a:prstGeom prst="rect">
            <a:avLst/>
          </a:prstGeom>
          <a:noFill/>
          <a:extLst>
            <a:ext uri="{909E8E84-426E-40DD-AFC4-6F175D3DCCD1}">
              <a14:hiddenFill xmlns:a14="http://schemas.microsoft.com/office/drawing/2010/main">
                <a:solidFill>
                  <a:srgbClr val="FFFFFF"/>
                </a:solidFill>
              </a14:hiddenFill>
            </a:ext>
          </a:extLst>
        </p:spPr>
      </p:pic>
      <p:sp>
        <p:nvSpPr>
          <p:cNvPr id="447492" name="Oval 4"/>
          <p:cNvSpPr>
            <a:spLocks noChangeArrowheads="1"/>
          </p:cNvSpPr>
          <p:nvPr/>
        </p:nvSpPr>
        <p:spPr bwMode="auto">
          <a:xfrm>
            <a:off x="3695700" y="263048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3" name="Oval 5"/>
          <p:cNvSpPr>
            <a:spLocks noChangeArrowheads="1"/>
          </p:cNvSpPr>
          <p:nvPr/>
        </p:nvSpPr>
        <p:spPr bwMode="auto">
          <a:xfrm>
            <a:off x="6891338" y="1993900"/>
            <a:ext cx="1439862"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4" name="Oval 6"/>
          <p:cNvSpPr>
            <a:spLocks noChangeArrowheads="1"/>
          </p:cNvSpPr>
          <p:nvPr/>
        </p:nvSpPr>
        <p:spPr bwMode="auto">
          <a:xfrm>
            <a:off x="-469900" y="3746500"/>
            <a:ext cx="1439863" cy="1439863"/>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5" name="Oval 7"/>
          <p:cNvSpPr>
            <a:spLocks noChangeArrowheads="1"/>
          </p:cNvSpPr>
          <p:nvPr/>
        </p:nvSpPr>
        <p:spPr bwMode="auto">
          <a:xfrm>
            <a:off x="5276850" y="2344738"/>
            <a:ext cx="1439863"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6" name="Oval 8"/>
          <p:cNvSpPr>
            <a:spLocks noChangeArrowheads="1"/>
          </p:cNvSpPr>
          <p:nvPr/>
        </p:nvSpPr>
        <p:spPr bwMode="auto">
          <a:xfrm>
            <a:off x="2106613" y="3046413"/>
            <a:ext cx="1439862" cy="14398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4749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474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4749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474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4749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474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4749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7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animBg="1"/>
      <p:bldP spid="447492" grpId="1" animBg="1"/>
      <p:bldP spid="447493" grpId="0" animBg="1"/>
      <p:bldP spid="447493" grpId="1" animBg="1"/>
      <p:bldP spid="447494" grpId="0" animBg="1"/>
      <p:bldP spid="447495" grpId="0" animBg="1"/>
      <p:bldP spid="447495" grpId="1" animBg="1"/>
      <p:bldP spid="447496" grpId="0" animBg="1"/>
      <p:bldP spid="447496" grpId="1"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N01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863" y="0"/>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grpSp>
        <p:nvGrpSpPr>
          <p:cNvPr id="39940" name="Group 4"/>
          <p:cNvGrpSpPr>
            <a:grpSpLocks/>
          </p:cNvGrpSpPr>
          <p:nvPr/>
        </p:nvGrpSpPr>
        <p:grpSpPr bwMode="auto">
          <a:xfrm>
            <a:off x="246063" y="1289050"/>
            <a:ext cx="7945437" cy="4081463"/>
            <a:chOff x="155" y="812"/>
            <a:chExt cx="5005" cy="2571"/>
          </a:xfrm>
        </p:grpSpPr>
        <p:sp>
          <p:nvSpPr>
            <p:cNvPr id="39941" name="Line 5"/>
            <p:cNvSpPr>
              <a:spLocks noChangeShapeType="1"/>
            </p:cNvSpPr>
            <p:nvPr/>
          </p:nvSpPr>
          <p:spPr bwMode="auto">
            <a:xfrm flipH="1" flipV="1">
              <a:off x="3117" y="2334"/>
              <a:ext cx="2043" cy="70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2" name="Line 6"/>
            <p:cNvSpPr>
              <a:spLocks noChangeShapeType="1"/>
            </p:cNvSpPr>
            <p:nvPr/>
          </p:nvSpPr>
          <p:spPr bwMode="auto">
            <a:xfrm flipH="1" flipV="1">
              <a:off x="472" y="1413"/>
              <a:ext cx="1448" cy="49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3" name="Line 7"/>
            <p:cNvSpPr>
              <a:spLocks noChangeShapeType="1"/>
            </p:cNvSpPr>
            <p:nvPr/>
          </p:nvSpPr>
          <p:spPr bwMode="auto">
            <a:xfrm flipH="1" flipV="1">
              <a:off x="2910" y="2262"/>
              <a:ext cx="126" cy="44"/>
            </a:xfrm>
            <a:prstGeom prst="line">
              <a:avLst/>
            </a:prstGeom>
            <a:noFill/>
            <a:ln w="28575">
              <a:solidFill>
                <a:srgbClr val="FF4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4" name="Line 8"/>
            <p:cNvSpPr>
              <a:spLocks noChangeShapeType="1"/>
            </p:cNvSpPr>
            <p:nvPr/>
          </p:nvSpPr>
          <p:spPr bwMode="auto">
            <a:xfrm flipH="1" flipV="1">
              <a:off x="2538" y="2132"/>
              <a:ext cx="372" cy="130"/>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5" name="Line 9"/>
            <p:cNvSpPr>
              <a:spLocks noChangeShapeType="1"/>
            </p:cNvSpPr>
            <p:nvPr/>
          </p:nvSpPr>
          <p:spPr bwMode="auto">
            <a:xfrm flipH="1" flipV="1">
              <a:off x="1920" y="1912"/>
              <a:ext cx="243" cy="85"/>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6" name="Line 10"/>
            <p:cNvSpPr>
              <a:spLocks noChangeShapeType="1"/>
            </p:cNvSpPr>
            <p:nvPr/>
          </p:nvSpPr>
          <p:spPr bwMode="auto">
            <a:xfrm>
              <a:off x="3036" y="1997"/>
              <a:ext cx="59" cy="244"/>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7" name="Line 11"/>
            <p:cNvSpPr>
              <a:spLocks noChangeShapeType="1"/>
            </p:cNvSpPr>
            <p:nvPr/>
          </p:nvSpPr>
          <p:spPr bwMode="auto">
            <a:xfrm flipV="1">
              <a:off x="2662" y="2393"/>
              <a:ext cx="374" cy="271"/>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8" name="Line 12"/>
            <p:cNvSpPr>
              <a:spLocks noChangeShapeType="1"/>
            </p:cNvSpPr>
            <p:nvPr/>
          </p:nvSpPr>
          <p:spPr bwMode="auto">
            <a:xfrm flipV="1">
              <a:off x="2787" y="2346"/>
              <a:ext cx="249" cy="38"/>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9" name="Line 13"/>
            <p:cNvSpPr>
              <a:spLocks noChangeShapeType="1"/>
            </p:cNvSpPr>
            <p:nvPr/>
          </p:nvSpPr>
          <p:spPr bwMode="auto">
            <a:xfrm>
              <a:off x="2959" y="1679"/>
              <a:ext cx="77" cy="318"/>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0" name="Line 14"/>
            <p:cNvSpPr>
              <a:spLocks noChangeShapeType="1"/>
            </p:cNvSpPr>
            <p:nvPr/>
          </p:nvSpPr>
          <p:spPr bwMode="auto">
            <a:xfrm flipV="1">
              <a:off x="2458" y="2384"/>
              <a:ext cx="329" cy="50"/>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1" name="Line 15"/>
            <p:cNvSpPr>
              <a:spLocks noChangeShapeType="1"/>
            </p:cNvSpPr>
            <p:nvPr/>
          </p:nvSpPr>
          <p:spPr bwMode="auto">
            <a:xfrm flipV="1">
              <a:off x="2530" y="2664"/>
              <a:ext cx="132" cy="96"/>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2" name="Line 16"/>
            <p:cNvSpPr>
              <a:spLocks noChangeShapeType="1"/>
            </p:cNvSpPr>
            <p:nvPr/>
          </p:nvSpPr>
          <p:spPr bwMode="auto">
            <a:xfrm>
              <a:off x="2748" y="812"/>
              <a:ext cx="119" cy="493"/>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3" name="Line 17"/>
            <p:cNvSpPr>
              <a:spLocks noChangeShapeType="1"/>
            </p:cNvSpPr>
            <p:nvPr/>
          </p:nvSpPr>
          <p:spPr bwMode="auto">
            <a:xfrm flipV="1">
              <a:off x="1667" y="2942"/>
              <a:ext cx="607" cy="441"/>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4" name="Line 18"/>
            <p:cNvSpPr>
              <a:spLocks noChangeShapeType="1"/>
            </p:cNvSpPr>
            <p:nvPr/>
          </p:nvSpPr>
          <p:spPr bwMode="auto">
            <a:xfrm flipV="1">
              <a:off x="155" y="2490"/>
              <a:ext cx="1933" cy="294"/>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wipe(right)">
                                      <p:cBhvr>
                                        <p:cTn id="7"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descr="DSCN01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20638"/>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spTree>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0638"/>
            <a:ext cx="8229600" cy="1143000"/>
          </a:xfrm>
        </p:spPr>
        <p:txBody>
          <a:bodyPr/>
          <a:lstStyle/>
          <a:p>
            <a:r>
              <a:rPr lang="en-US" altLang="en-US"/>
              <a:t>Crowfoot Cell</a:t>
            </a:r>
          </a:p>
        </p:txBody>
      </p:sp>
      <p:pic>
        <p:nvPicPr>
          <p:cNvPr id="419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4545" t="23352" r="15297" b="5823"/>
          <a:stretch>
            <a:fillRect/>
          </a:stretch>
        </p:blipFill>
        <p:spPr>
          <a:xfrm>
            <a:off x="635000" y="1417638"/>
            <a:ext cx="7747000" cy="4300537"/>
          </a:xfrm>
        </p:spPr>
      </p:pic>
      <p:sp>
        <p:nvSpPr>
          <p:cNvPr id="41988" name="Text Box 4"/>
          <p:cNvSpPr txBox="1">
            <a:spLocks noChangeArrowheads="1"/>
          </p:cNvSpPr>
          <p:nvPr/>
        </p:nvSpPr>
        <p:spPr bwMode="auto">
          <a:xfrm>
            <a:off x="1089025" y="6200775"/>
            <a:ext cx="6738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 D. Bernal and D. Crowfoot, </a:t>
            </a:r>
            <a:r>
              <a:rPr lang="en-US" altLang="en-US" i="1"/>
              <a:t>Nature (London) </a:t>
            </a:r>
            <a:r>
              <a:rPr lang="en-US" altLang="en-US" b="1"/>
              <a:t>133</a:t>
            </a:r>
            <a:r>
              <a:rPr lang="en-US" altLang="en-US"/>
              <a:t>, 794 (1934).</a:t>
            </a: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0638"/>
            <a:ext cx="8229600" cy="1143000"/>
          </a:xfrm>
        </p:spPr>
        <p:txBody>
          <a:bodyPr/>
          <a:lstStyle/>
          <a:p>
            <a:r>
              <a:rPr lang="en-US" altLang="en-US">
                <a:solidFill>
                  <a:schemeClr val="tx1"/>
                </a:solidFill>
              </a:rPr>
              <a:t>Fluidigm RT/cryo mount</a:t>
            </a:r>
          </a:p>
        </p:txBody>
      </p:sp>
      <p:sp>
        <p:nvSpPr>
          <p:cNvPr id="43011" name="Rectangle 3"/>
          <p:cNvSpPr>
            <a:spLocks noChangeArrowheads="1"/>
          </p:cNvSpPr>
          <p:nvPr/>
        </p:nvSpPr>
        <p:spPr bwMode="auto">
          <a:xfrm flipH="1">
            <a:off x="3216275" y="1971675"/>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chemeClr val="bg1"/>
              </a:solidFill>
            </a:endParaRPr>
          </a:p>
        </p:txBody>
      </p:sp>
      <p:sp>
        <p:nvSpPr>
          <p:cNvPr id="43012" name="Rectangle 4"/>
          <p:cNvSpPr>
            <a:spLocks noChangeArrowheads="1"/>
          </p:cNvSpPr>
          <p:nvPr/>
        </p:nvSpPr>
        <p:spPr bwMode="auto">
          <a:xfrm flipH="1">
            <a:off x="3225800" y="2447925"/>
            <a:ext cx="1698625" cy="784225"/>
          </a:xfrm>
          <a:prstGeom prst="rect">
            <a:avLst/>
          </a:prstGeom>
          <a:solidFill>
            <a:srgbClr val="99CC00"/>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a:solidFill>
                <a:schemeClr val="bg1"/>
              </a:solidFill>
            </a:endParaRPr>
          </a:p>
        </p:txBody>
      </p:sp>
      <p:sp>
        <p:nvSpPr>
          <p:cNvPr id="43013" name="Rectangle 5"/>
          <p:cNvSpPr>
            <a:spLocks noChangeArrowheads="1"/>
          </p:cNvSpPr>
          <p:nvPr/>
        </p:nvSpPr>
        <p:spPr bwMode="auto">
          <a:xfrm flipH="1">
            <a:off x="3821113" y="2076450"/>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 name="Rectangle 6"/>
          <p:cNvSpPr>
            <a:spLocks noChangeArrowheads="1"/>
          </p:cNvSpPr>
          <p:nvPr/>
        </p:nvSpPr>
        <p:spPr bwMode="auto">
          <a:xfrm flipH="1">
            <a:off x="4059238" y="2211388"/>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15" name="Rectangle 7"/>
          <p:cNvSpPr>
            <a:spLocks noChangeArrowheads="1"/>
          </p:cNvSpPr>
          <p:nvPr/>
        </p:nvSpPr>
        <p:spPr bwMode="auto">
          <a:xfrm flipH="1">
            <a:off x="3652838" y="2447925"/>
            <a:ext cx="85725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16" name="Group 8"/>
          <p:cNvGrpSpPr>
            <a:grpSpLocks/>
          </p:cNvGrpSpPr>
          <p:nvPr/>
        </p:nvGrpSpPr>
        <p:grpSpPr bwMode="auto">
          <a:xfrm flipH="1">
            <a:off x="646113" y="1928813"/>
            <a:ext cx="2238375" cy="501650"/>
            <a:chOff x="4438" y="3135"/>
            <a:chExt cx="1410" cy="316"/>
          </a:xfrm>
        </p:grpSpPr>
        <p:sp>
          <p:nvSpPr>
            <p:cNvPr id="43017" name="Freeform 9"/>
            <p:cNvSpPr>
              <a:spLocks noChangeAspect="1"/>
            </p:cNvSpPr>
            <p:nvPr/>
          </p:nvSpPr>
          <p:spPr bwMode="auto">
            <a:xfrm>
              <a:off x="4438" y="3135"/>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8" name="Rectangle 10"/>
            <p:cNvSpPr>
              <a:spLocks noChangeArrowheads="1"/>
            </p:cNvSpPr>
            <p:nvPr/>
          </p:nvSpPr>
          <p:spPr bwMode="auto">
            <a:xfrm>
              <a:off x="4658" y="3279"/>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19" name="Freeform 11"/>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0" name="Freeform 12"/>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1" name="Oval 13"/>
            <p:cNvSpPr>
              <a:spLocks noChangeArrowheads="1"/>
            </p:cNvSpPr>
            <p:nvPr/>
          </p:nvSpPr>
          <p:spPr bwMode="auto">
            <a:xfrm>
              <a:off x="5096" y="3147"/>
              <a:ext cx="90" cy="8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022" name="Picture 14"/>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5524500" y="1163638"/>
            <a:ext cx="29241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3" name="Text Box 15"/>
          <p:cNvSpPr txBox="1">
            <a:spLocks noChangeArrowheads="1"/>
          </p:cNvSpPr>
          <p:nvPr/>
        </p:nvSpPr>
        <p:spPr bwMode="auto">
          <a:xfrm>
            <a:off x="319088" y="5102225"/>
            <a:ext cx="7948612"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“Diffraction Capable” chip</a:t>
            </a:r>
          </a:p>
          <a:p>
            <a:endParaRPr lang="en-US" altLang="en-US" sz="2400"/>
          </a:p>
          <a:p>
            <a:endParaRPr lang="en-US" altLang="en-US" sz="2400"/>
          </a:p>
          <a:p>
            <a:r>
              <a:rPr lang="en-US" altLang="en-US" b="1">
                <a:latin typeface="Courier New" pitchFamily="49" charset="0"/>
              </a:rPr>
              <a:t>	http://www.fluidigm.com/products/topaz-chips.html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Plate goniometers</a:t>
            </a:r>
          </a:p>
        </p:txBody>
      </p:sp>
      <p:sp>
        <p:nvSpPr>
          <p:cNvPr id="44035" name="Rectangle 3"/>
          <p:cNvSpPr>
            <a:spLocks noChangeArrowheads="1"/>
          </p:cNvSpPr>
          <p:nvPr/>
        </p:nvSpPr>
        <p:spPr bwMode="auto">
          <a:xfrm>
            <a:off x="44799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pic>
        <p:nvPicPr>
          <p:cNvPr id="44036" name="Picture 4" descr="DSC05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DSC054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8"/>
            <a:ext cx="457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Fourier view of scattering</a:t>
            </a:r>
            <a:endParaRPr lang="en-US" dirty="0"/>
          </a:p>
        </p:txBody>
      </p:sp>
      <p:cxnSp>
        <p:nvCxnSpPr>
          <p:cNvPr id="10" name="Straight Arrow Connector 9"/>
          <p:cNvCxnSpPr/>
          <p:nvPr/>
        </p:nvCxnSpPr>
        <p:spPr>
          <a:xfrm flipV="1">
            <a:off x="669701" y="1918952"/>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675" y="4866068"/>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0467" y="4945487"/>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istance (Å)</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rot="16200000">
            <a:off x="-199974" y="3178935"/>
            <a:ext cx="12650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ensity (</a:t>
            </a:r>
            <a:r>
              <a:rPr lang="el-GR" dirty="0" smtClean="0">
                <a:latin typeface="Arial" panose="020B0604020202020204" pitchFamily="34" charset="0"/>
                <a:cs typeface="Arial" panose="020B0604020202020204" pitchFamily="34" charset="0"/>
              </a:rPr>
              <a:t>ρ</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22" name="Straight Connector 21"/>
          <p:cNvCxnSpPr/>
          <p:nvPr/>
        </p:nvCxnSpPr>
        <p:spPr>
          <a:xfrm>
            <a:off x="66970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986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003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036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2053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3069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086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03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11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136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8152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16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891825" y="1916805"/>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876799" y="4863921"/>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72895" y="4943340"/>
            <a:ext cx="1059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angle (°)</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rot="16200000">
            <a:off x="4139169" y="3176788"/>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intensity</a:t>
            </a:r>
            <a:endParaRPr lang="en-US" dirty="0">
              <a:latin typeface="Arial" panose="020B0604020202020204" pitchFamily="34" charset="0"/>
              <a:cs typeface="Arial" panose="020B0604020202020204" pitchFamily="34" charset="0"/>
            </a:endParaRPr>
          </a:p>
        </p:txBody>
      </p:sp>
      <p:cxnSp>
        <p:nvCxnSpPr>
          <p:cNvPr id="53" name="Straight Connector 52"/>
          <p:cNvCxnSpPr/>
          <p:nvPr/>
        </p:nvCxnSpPr>
        <p:spPr>
          <a:xfrm>
            <a:off x="489182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0199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51215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2232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3249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4265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75282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298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7315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8332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348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365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13821" y="4859623"/>
            <a:ext cx="0" cy="77273"/>
          </a:xfrm>
          <a:prstGeom prst="line">
            <a:avLst/>
          </a:prstGeom>
        </p:spPr>
        <p:style>
          <a:lnRef idx="1">
            <a:schemeClr val="accent1"/>
          </a:lnRef>
          <a:fillRef idx="0">
            <a:schemeClr val="accent1"/>
          </a:fillRef>
          <a:effectRef idx="0">
            <a:schemeClr val="accent1"/>
          </a:effectRef>
          <a:fontRef idx="minor">
            <a:schemeClr val="tx1"/>
          </a:fontRef>
        </p:style>
      </p:cxnSp>
      <p:sp>
        <p:nvSpPr>
          <p:cNvPr id="39" name="Freeform 91"/>
          <p:cNvSpPr>
            <a:spLocks/>
          </p:cNvSpPr>
          <p:nvPr/>
        </p:nvSpPr>
        <p:spPr bwMode="auto">
          <a:xfrm>
            <a:off x="2094412" y="2091862"/>
            <a:ext cx="1112428"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40" name="Freeform 91"/>
          <p:cNvSpPr>
            <a:spLocks/>
          </p:cNvSpPr>
          <p:nvPr/>
        </p:nvSpPr>
        <p:spPr bwMode="auto">
          <a:xfrm>
            <a:off x="4898670" y="2081501"/>
            <a:ext cx="4018820" cy="1447309"/>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 name="connsiteX0" fmla="*/ 0 w 10000"/>
              <a:gd name="connsiteY0" fmla="*/ 10000 h 10000"/>
              <a:gd name="connsiteX1" fmla="*/ 799 w 10000"/>
              <a:gd name="connsiteY1" fmla="*/ 9967 h 10000"/>
              <a:gd name="connsiteX2" fmla="*/ 1250 w 10000"/>
              <a:gd name="connsiteY2" fmla="*/ 9852 h 10000"/>
              <a:gd name="connsiteX3" fmla="*/ 1786 w 10000"/>
              <a:gd name="connsiteY3" fmla="*/ 9507 h 10000"/>
              <a:gd name="connsiteX4" fmla="*/ 2126 w 10000"/>
              <a:gd name="connsiteY4" fmla="*/ 9112 h 10000"/>
              <a:gd name="connsiteX5" fmla="*/ 2381 w 10000"/>
              <a:gd name="connsiteY5" fmla="*/ 8586 h 10000"/>
              <a:gd name="connsiteX6" fmla="*/ 2636 w 10000"/>
              <a:gd name="connsiteY6" fmla="*/ 8026 h 10000"/>
              <a:gd name="connsiteX7" fmla="*/ 2866 w 10000"/>
              <a:gd name="connsiteY7" fmla="*/ 7336 h 10000"/>
              <a:gd name="connsiteX8" fmla="*/ 3121 w 10000"/>
              <a:gd name="connsiteY8" fmla="*/ 6349 h 10000"/>
              <a:gd name="connsiteX9" fmla="*/ 3393 w 10000"/>
              <a:gd name="connsiteY9" fmla="*/ 5280 h 10000"/>
              <a:gd name="connsiteX10" fmla="*/ 3631 w 10000"/>
              <a:gd name="connsiteY10" fmla="*/ 4194 h 10000"/>
              <a:gd name="connsiteX11" fmla="*/ 3912 w 10000"/>
              <a:gd name="connsiteY11" fmla="*/ 2993 h 10000"/>
              <a:gd name="connsiteX12" fmla="*/ 4107 w 10000"/>
              <a:gd name="connsiteY12" fmla="*/ 2072 h 10000"/>
              <a:gd name="connsiteX13" fmla="*/ 4294 w 10000"/>
              <a:gd name="connsiteY13" fmla="*/ 1316 h 10000"/>
              <a:gd name="connsiteX14" fmla="*/ 4592 w 10000"/>
              <a:gd name="connsiteY14" fmla="*/ 543 h 10000"/>
              <a:gd name="connsiteX15" fmla="*/ 4804 w 10000"/>
              <a:gd name="connsiteY15" fmla="*/ 148 h 10000"/>
              <a:gd name="connsiteX16" fmla="*/ 5034 w 10000"/>
              <a:gd name="connsiteY16" fmla="*/ 0 h 10000"/>
              <a:gd name="connsiteX17" fmla="*/ 5255 w 10000"/>
              <a:gd name="connsiteY17" fmla="*/ 197 h 10000"/>
              <a:gd name="connsiteX18" fmla="*/ 5485 w 10000"/>
              <a:gd name="connsiteY18" fmla="*/ 625 h 10000"/>
              <a:gd name="connsiteX19" fmla="*/ 5697 w 10000"/>
              <a:gd name="connsiteY19" fmla="*/ 1283 h 10000"/>
              <a:gd name="connsiteX20" fmla="*/ 5867 w 10000"/>
              <a:gd name="connsiteY20" fmla="*/ 1924 h 10000"/>
              <a:gd name="connsiteX21" fmla="*/ 6003 w 10000"/>
              <a:gd name="connsiteY21" fmla="*/ 2549 h 10000"/>
              <a:gd name="connsiteX22" fmla="*/ 6131 w 10000"/>
              <a:gd name="connsiteY22" fmla="*/ 3141 h 10000"/>
              <a:gd name="connsiteX23" fmla="*/ 6352 w 10000"/>
              <a:gd name="connsiteY23" fmla="*/ 4079 h 10000"/>
              <a:gd name="connsiteX24" fmla="*/ 6556 w 10000"/>
              <a:gd name="connsiteY24" fmla="*/ 4967 h 10000"/>
              <a:gd name="connsiteX25" fmla="*/ 6769 w 10000"/>
              <a:gd name="connsiteY25" fmla="*/ 6003 h 10000"/>
              <a:gd name="connsiteX26" fmla="*/ 7015 w 10000"/>
              <a:gd name="connsiteY26" fmla="*/ 6908 h 10000"/>
              <a:gd name="connsiteX27" fmla="*/ 7219 w 10000"/>
              <a:gd name="connsiteY27" fmla="*/ 7582 h 10000"/>
              <a:gd name="connsiteX28" fmla="*/ 7662 w 10000"/>
              <a:gd name="connsiteY28" fmla="*/ 8684 h 10000"/>
              <a:gd name="connsiteX29" fmla="*/ 7934 w 10000"/>
              <a:gd name="connsiteY29" fmla="*/ 9161 h 10000"/>
              <a:gd name="connsiteX30" fmla="*/ 8189 w 10000"/>
              <a:gd name="connsiteY30" fmla="*/ 9474 h 10000"/>
              <a:gd name="connsiteX31" fmla="*/ 8469 w 10000"/>
              <a:gd name="connsiteY31" fmla="*/ 9704 h 10000"/>
              <a:gd name="connsiteX32" fmla="*/ 8912 w 10000"/>
              <a:gd name="connsiteY32" fmla="*/ 9868 h 10000"/>
              <a:gd name="connsiteX33" fmla="*/ 9396 w 10000"/>
              <a:gd name="connsiteY33" fmla="*/ 9967 h 10000"/>
              <a:gd name="connsiteX34" fmla="*/ 10000 w 10000"/>
              <a:gd name="connsiteY34" fmla="*/ 9967 h 10000"/>
              <a:gd name="connsiteX0" fmla="*/ 0 w 9396"/>
              <a:gd name="connsiteY0" fmla="*/ 10000 h 10000"/>
              <a:gd name="connsiteX1" fmla="*/ 799 w 9396"/>
              <a:gd name="connsiteY1" fmla="*/ 9967 h 10000"/>
              <a:gd name="connsiteX2" fmla="*/ 1250 w 9396"/>
              <a:gd name="connsiteY2" fmla="*/ 9852 h 10000"/>
              <a:gd name="connsiteX3" fmla="*/ 1786 w 9396"/>
              <a:gd name="connsiteY3" fmla="*/ 9507 h 10000"/>
              <a:gd name="connsiteX4" fmla="*/ 2126 w 9396"/>
              <a:gd name="connsiteY4" fmla="*/ 9112 h 10000"/>
              <a:gd name="connsiteX5" fmla="*/ 2381 w 9396"/>
              <a:gd name="connsiteY5" fmla="*/ 8586 h 10000"/>
              <a:gd name="connsiteX6" fmla="*/ 2636 w 9396"/>
              <a:gd name="connsiteY6" fmla="*/ 8026 h 10000"/>
              <a:gd name="connsiteX7" fmla="*/ 2866 w 9396"/>
              <a:gd name="connsiteY7" fmla="*/ 7336 h 10000"/>
              <a:gd name="connsiteX8" fmla="*/ 3121 w 9396"/>
              <a:gd name="connsiteY8" fmla="*/ 6349 h 10000"/>
              <a:gd name="connsiteX9" fmla="*/ 3393 w 9396"/>
              <a:gd name="connsiteY9" fmla="*/ 5280 h 10000"/>
              <a:gd name="connsiteX10" fmla="*/ 3631 w 9396"/>
              <a:gd name="connsiteY10" fmla="*/ 4194 h 10000"/>
              <a:gd name="connsiteX11" fmla="*/ 3912 w 9396"/>
              <a:gd name="connsiteY11" fmla="*/ 2993 h 10000"/>
              <a:gd name="connsiteX12" fmla="*/ 4107 w 9396"/>
              <a:gd name="connsiteY12" fmla="*/ 2072 h 10000"/>
              <a:gd name="connsiteX13" fmla="*/ 4294 w 9396"/>
              <a:gd name="connsiteY13" fmla="*/ 1316 h 10000"/>
              <a:gd name="connsiteX14" fmla="*/ 4592 w 9396"/>
              <a:gd name="connsiteY14" fmla="*/ 543 h 10000"/>
              <a:gd name="connsiteX15" fmla="*/ 4804 w 9396"/>
              <a:gd name="connsiteY15" fmla="*/ 148 h 10000"/>
              <a:gd name="connsiteX16" fmla="*/ 5034 w 9396"/>
              <a:gd name="connsiteY16" fmla="*/ 0 h 10000"/>
              <a:gd name="connsiteX17" fmla="*/ 5255 w 9396"/>
              <a:gd name="connsiteY17" fmla="*/ 197 h 10000"/>
              <a:gd name="connsiteX18" fmla="*/ 5485 w 9396"/>
              <a:gd name="connsiteY18" fmla="*/ 625 h 10000"/>
              <a:gd name="connsiteX19" fmla="*/ 5697 w 9396"/>
              <a:gd name="connsiteY19" fmla="*/ 1283 h 10000"/>
              <a:gd name="connsiteX20" fmla="*/ 5867 w 9396"/>
              <a:gd name="connsiteY20" fmla="*/ 1924 h 10000"/>
              <a:gd name="connsiteX21" fmla="*/ 6003 w 9396"/>
              <a:gd name="connsiteY21" fmla="*/ 2549 h 10000"/>
              <a:gd name="connsiteX22" fmla="*/ 6131 w 9396"/>
              <a:gd name="connsiteY22" fmla="*/ 3141 h 10000"/>
              <a:gd name="connsiteX23" fmla="*/ 6352 w 9396"/>
              <a:gd name="connsiteY23" fmla="*/ 4079 h 10000"/>
              <a:gd name="connsiteX24" fmla="*/ 6556 w 9396"/>
              <a:gd name="connsiteY24" fmla="*/ 4967 h 10000"/>
              <a:gd name="connsiteX25" fmla="*/ 6769 w 9396"/>
              <a:gd name="connsiteY25" fmla="*/ 6003 h 10000"/>
              <a:gd name="connsiteX26" fmla="*/ 7015 w 9396"/>
              <a:gd name="connsiteY26" fmla="*/ 6908 h 10000"/>
              <a:gd name="connsiteX27" fmla="*/ 7219 w 9396"/>
              <a:gd name="connsiteY27" fmla="*/ 7582 h 10000"/>
              <a:gd name="connsiteX28" fmla="*/ 7662 w 9396"/>
              <a:gd name="connsiteY28" fmla="*/ 8684 h 10000"/>
              <a:gd name="connsiteX29" fmla="*/ 7934 w 9396"/>
              <a:gd name="connsiteY29" fmla="*/ 9161 h 10000"/>
              <a:gd name="connsiteX30" fmla="*/ 8189 w 9396"/>
              <a:gd name="connsiteY30" fmla="*/ 9474 h 10000"/>
              <a:gd name="connsiteX31" fmla="*/ 8469 w 9396"/>
              <a:gd name="connsiteY31" fmla="*/ 9704 h 10000"/>
              <a:gd name="connsiteX32" fmla="*/ 8912 w 9396"/>
              <a:gd name="connsiteY32" fmla="*/ 9868 h 10000"/>
              <a:gd name="connsiteX33" fmla="*/ 9396 w 9396"/>
              <a:gd name="connsiteY33" fmla="*/ 9967 h 10000"/>
              <a:gd name="connsiteX0" fmla="*/ 0 w 9485"/>
              <a:gd name="connsiteY0" fmla="*/ 10000 h 10000"/>
              <a:gd name="connsiteX1" fmla="*/ 850 w 9485"/>
              <a:gd name="connsiteY1" fmla="*/ 9967 h 10000"/>
              <a:gd name="connsiteX2" fmla="*/ 1330 w 9485"/>
              <a:gd name="connsiteY2" fmla="*/ 9852 h 10000"/>
              <a:gd name="connsiteX3" fmla="*/ 1901 w 9485"/>
              <a:gd name="connsiteY3" fmla="*/ 9507 h 10000"/>
              <a:gd name="connsiteX4" fmla="*/ 2263 w 9485"/>
              <a:gd name="connsiteY4" fmla="*/ 9112 h 10000"/>
              <a:gd name="connsiteX5" fmla="*/ 2534 w 9485"/>
              <a:gd name="connsiteY5" fmla="*/ 8586 h 10000"/>
              <a:gd name="connsiteX6" fmla="*/ 2805 w 9485"/>
              <a:gd name="connsiteY6" fmla="*/ 8026 h 10000"/>
              <a:gd name="connsiteX7" fmla="*/ 3050 w 9485"/>
              <a:gd name="connsiteY7" fmla="*/ 7336 h 10000"/>
              <a:gd name="connsiteX8" fmla="*/ 3322 w 9485"/>
              <a:gd name="connsiteY8" fmla="*/ 6349 h 10000"/>
              <a:gd name="connsiteX9" fmla="*/ 3611 w 9485"/>
              <a:gd name="connsiteY9" fmla="*/ 5280 h 10000"/>
              <a:gd name="connsiteX10" fmla="*/ 3864 w 9485"/>
              <a:gd name="connsiteY10" fmla="*/ 4194 h 10000"/>
              <a:gd name="connsiteX11" fmla="*/ 4163 w 9485"/>
              <a:gd name="connsiteY11" fmla="*/ 2993 h 10000"/>
              <a:gd name="connsiteX12" fmla="*/ 4371 w 9485"/>
              <a:gd name="connsiteY12" fmla="*/ 2072 h 10000"/>
              <a:gd name="connsiteX13" fmla="*/ 4570 w 9485"/>
              <a:gd name="connsiteY13" fmla="*/ 1316 h 10000"/>
              <a:gd name="connsiteX14" fmla="*/ 4887 w 9485"/>
              <a:gd name="connsiteY14" fmla="*/ 543 h 10000"/>
              <a:gd name="connsiteX15" fmla="*/ 5113 w 9485"/>
              <a:gd name="connsiteY15" fmla="*/ 148 h 10000"/>
              <a:gd name="connsiteX16" fmla="*/ 5358 w 9485"/>
              <a:gd name="connsiteY16" fmla="*/ 0 h 10000"/>
              <a:gd name="connsiteX17" fmla="*/ 5593 w 9485"/>
              <a:gd name="connsiteY17" fmla="*/ 197 h 10000"/>
              <a:gd name="connsiteX18" fmla="*/ 5838 w 9485"/>
              <a:gd name="connsiteY18" fmla="*/ 625 h 10000"/>
              <a:gd name="connsiteX19" fmla="*/ 6063 w 9485"/>
              <a:gd name="connsiteY19" fmla="*/ 1283 h 10000"/>
              <a:gd name="connsiteX20" fmla="*/ 6244 w 9485"/>
              <a:gd name="connsiteY20" fmla="*/ 1924 h 10000"/>
              <a:gd name="connsiteX21" fmla="*/ 6389 w 9485"/>
              <a:gd name="connsiteY21" fmla="*/ 2549 h 10000"/>
              <a:gd name="connsiteX22" fmla="*/ 6525 w 9485"/>
              <a:gd name="connsiteY22" fmla="*/ 3141 h 10000"/>
              <a:gd name="connsiteX23" fmla="*/ 6760 w 9485"/>
              <a:gd name="connsiteY23" fmla="*/ 4079 h 10000"/>
              <a:gd name="connsiteX24" fmla="*/ 6977 w 9485"/>
              <a:gd name="connsiteY24" fmla="*/ 4967 h 10000"/>
              <a:gd name="connsiteX25" fmla="*/ 7204 w 9485"/>
              <a:gd name="connsiteY25" fmla="*/ 6003 h 10000"/>
              <a:gd name="connsiteX26" fmla="*/ 7466 w 9485"/>
              <a:gd name="connsiteY26" fmla="*/ 6908 h 10000"/>
              <a:gd name="connsiteX27" fmla="*/ 7683 w 9485"/>
              <a:gd name="connsiteY27" fmla="*/ 7582 h 10000"/>
              <a:gd name="connsiteX28" fmla="*/ 8155 w 9485"/>
              <a:gd name="connsiteY28" fmla="*/ 8684 h 10000"/>
              <a:gd name="connsiteX29" fmla="*/ 8444 w 9485"/>
              <a:gd name="connsiteY29" fmla="*/ 9161 h 10000"/>
              <a:gd name="connsiteX30" fmla="*/ 8715 w 9485"/>
              <a:gd name="connsiteY30" fmla="*/ 9474 h 10000"/>
              <a:gd name="connsiteX31" fmla="*/ 9013 w 9485"/>
              <a:gd name="connsiteY31" fmla="*/ 9704 h 10000"/>
              <a:gd name="connsiteX32" fmla="*/ 9485 w 9485"/>
              <a:gd name="connsiteY32" fmla="*/ 9868 h 10000"/>
              <a:gd name="connsiteX0" fmla="*/ 0 w 9502"/>
              <a:gd name="connsiteY0" fmla="*/ 10000 h 10000"/>
              <a:gd name="connsiteX1" fmla="*/ 896 w 9502"/>
              <a:gd name="connsiteY1" fmla="*/ 9967 h 10000"/>
              <a:gd name="connsiteX2" fmla="*/ 1402 w 9502"/>
              <a:gd name="connsiteY2" fmla="*/ 9852 h 10000"/>
              <a:gd name="connsiteX3" fmla="*/ 2004 w 9502"/>
              <a:gd name="connsiteY3" fmla="*/ 9507 h 10000"/>
              <a:gd name="connsiteX4" fmla="*/ 2386 w 9502"/>
              <a:gd name="connsiteY4" fmla="*/ 9112 h 10000"/>
              <a:gd name="connsiteX5" fmla="*/ 2672 w 9502"/>
              <a:gd name="connsiteY5" fmla="*/ 8586 h 10000"/>
              <a:gd name="connsiteX6" fmla="*/ 2957 w 9502"/>
              <a:gd name="connsiteY6" fmla="*/ 8026 h 10000"/>
              <a:gd name="connsiteX7" fmla="*/ 3216 w 9502"/>
              <a:gd name="connsiteY7" fmla="*/ 7336 h 10000"/>
              <a:gd name="connsiteX8" fmla="*/ 3502 w 9502"/>
              <a:gd name="connsiteY8" fmla="*/ 6349 h 10000"/>
              <a:gd name="connsiteX9" fmla="*/ 3807 w 9502"/>
              <a:gd name="connsiteY9" fmla="*/ 5280 h 10000"/>
              <a:gd name="connsiteX10" fmla="*/ 4074 w 9502"/>
              <a:gd name="connsiteY10" fmla="*/ 4194 h 10000"/>
              <a:gd name="connsiteX11" fmla="*/ 4389 w 9502"/>
              <a:gd name="connsiteY11" fmla="*/ 2993 h 10000"/>
              <a:gd name="connsiteX12" fmla="*/ 4608 w 9502"/>
              <a:gd name="connsiteY12" fmla="*/ 2072 h 10000"/>
              <a:gd name="connsiteX13" fmla="*/ 4818 w 9502"/>
              <a:gd name="connsiteY13" fmla="*/ 1316 h 10000"/>
              <a:gd name="connsiteX14" fmla="*/ 5152 w 9502"/>
              <a:gd name="connsiteY14" fmla="*/ 543 h 10000"/>
              <a:gd name="connsiteX15" fmla="*/ 5391 w 9502"/>
              <a:gd name="connsiteY15" fmla="*/ 148 h 10000"/>
              <a:gd name="connsiteX16" fmla="*/ 5649 w 9502"/>
              <a:gd name="connsiteY16" fmla="*/ 0 h 10000"/>
              <a:gd name="connsiteX17" fmla="*/ 5897 w 9502"/>
              <a:gd name="connsiteY17" fmla="*/ 197 h 10000"/>
              <a:gd name="connsiteX18" fmla="*/ 6155 w 9502"/>
              <a:gd name="connsiteY18" fmla="*/ 625 h 10000"/>
              <a:gd name="connsiteX19" fmla="*/ 6392 w 9502"/>
              <a:gd name="connsiteY19" fmla="*/ 1283 h 10000"/>
              <a:gd name="connsiteX20" fmla="*/ 6583 w 9502"/>
              <a:gd name="connsiteY20" fmla="*/ 1924 h 10000"/>
              <a:gd name="connsiteX21" fmla="*/ 6736 w 9502"/>
              <a:gd name="connsiteY21" fmla="*/ 2549 h 10000"/>
              <a:gd name="connsiteX22" fmla="*/ 6879 w 9502"/>
              <a:gd name="connsiteY22" fmla="*/ 3141 h 10000"/>
              <a:gd name="connsiteX23" fmla="*/ 7127 w 9502"/>
              <a:gd name="connsiteY23" fmla="*/ 4079 h 10000"/>
              <a:gd name="connsiteX24" fmla="*/ 7356 w 9502"/>
              <a:gd name="connsiteY24" fmla="*/ 4967 h 10000"/>
              <a:gd name="connsiteX25" fmla="*/ 7595 w 9502"/>
              <a:gd name="connsiteY25" fmla="*/ 6003 h 10000"/>
              <a:gd name="connsiteX26" fmla="*/ 7871 w 9502"/>
              <a:gd name="connsiteY26" fmla="*/ 6908 h 10000"/>
              <a:gd name="connsiteX27" fmla="*/ 8100 w 9502"/>
              <a:gd name="connsiteY27" fmla="*/ 7582 h 10000"/>
              <a:gd name="connsiteX28" fmla="*/ 8598 w 9502"/>
              <a:gd name="connsiteY28" fmla="*/ 8684 h 10000"/>
              <a:gd name="connsiteX29" fmla="*/ 8902 w 9502"/>
              <a:gd name="connsiteY29" fmla="*/ 9161 h 10000"/>
              <a:gd name="connsiteX30" fmla="*/ 9188 w 9502"/>
              <a:gd name="connsiteY30" fmla="*/ 9474 h 10000"/>
              <a:gd name="connsiteX31" fmla="*/ 9502 w 9502"/>
              <a:gd name="connsiteY31" fmla="*/ 9704 h 10000"/>
              <a:gd name="connsiteX0" fmla="*/ 0 w 9670"/>
              <a:gd name="connsiteY0" fmla="*/ 10000 h 10000"/>
              <a:gd name="connsiteX1" fmla="*/ 943 w 9670"/>
              <a:gd name="connsiteY1" fmla="*/ 9967 h 10000"/>
              <a:gd name="connsiteX2" fmla="*/ 1475 w 9670"/>
              <a:gd name="connsiteY2" fmla="*/ 9852 h 10000"/>
              <a:gd name="connsiteX3" fmla="*/ 2109 w 9670"/>
              <a:gd name="connsiteY3" fmla="*/ 9507 h 10000"/>
              <a:gd name="connsiteX4" fmla="*/ 2511 w 9670"/>
              <a:gd name="connsiteY4" fmla="*/ 9112 h 10000"/>
              <a:gd name="connsiteX5" fmla="*/ 2812 w 9670"/>
              <a:gd name="connsiteY5" fmla="*/ 8586 h 10000"/>
              <a:gd name="connsiteX6" fmla="*/ 3112 w 9670"/>
              <a:gd name="connsiteY6" fmla="*/ 8026 h 10000"/>
              <a:gd name="connsiteX7" fmla="*/ 3385 w 9670"/>
              <a:gd name="connsiteY7" fmla="*/ 7336 h 10000"/>
              <a:gd name="connsiteX8" fmla="*/ 3686 w 9670"/>
              <a:gd name="connsiteY8" fmla="*/ 6349 h 10000"/>
              <a:gd name="connsiteX9" fmla="*/ 4007 w 9670"/>
              <a:gd name="connsiteY9" fmla="*/ 5280 h 10000"/>
              <a:gd name="connsiteX10" fmla="*/ 4288 w 9670"/>
              <a:gd name="connsiteY10" fmla="*/ 4194 h 10000"/>
              <a:gd name="connsiteX11" fmla="*/ 4619 w 9670"/>
              <a:gd name="connsiteY11" fmla="*/ 2993 h 10000"/>
              <a:gd name="connsiteX12" fmla="*/ 4850 w 9670"/>
              <a:gd name="connsiteY12" fmla="*/ 2072 h 10000"/>
              <a:gd name="connsiteX13" fmla="*/ 5071 w 9670"/>
              <a:gd name="connsiteY13" fmla="*/ 1316 h 10000"/>
              <a:gd name="connsiteX14" fmla="*/ 5422 w 9670"/>
              <a:gd name="connsiteY14" fmla="*/ 543 h 10000"/>
              <a:gd name="connsiteX15" fmla="*/ 5674 w 9670"/>
              <a:gd name="connsiteY15" fmla="*/ 148 h 10000"/>
              <a:gd name="connsiteX16" fmla="*/ 5945 w 9670"/>
              <a:gd name="connsiteY16" fmla="*/ 0 h 10000"/>
              <a:gd name="connsiteX17" fmla="*/ 6206 w 9670"/>
              <a:gd name="connsiteY17" fmla="*/ 197 h 10000"/>
              <a:gd name="connsiteX18" fmla="*/ 6478 w 9670"/>
              <a:gd name="connsiteY18" fmla="*/ 625 h 10000"/>
              <a:gd name="connsiteX19" fmla="*/ 6727 w 9670"/>
              <a:gd name="connsiteY19" fmla="*/ 1283 h 10000"/>
              <a:gd name="connsiteX20" fmla="*/ 6928 w 9670"/>
              <a:gd name="connsiteY20" fmla="*/ 1924 h 10000"/>
              <a:gd name="connsiteX21" fmla="*/ 7089 w 9670"/>
              <a:gd name="connsiteY21" fmla="*/ 2549 h 10000"/>
              <a:gd name="connsiteX22" fmla="*/ 7240 w 9670"/>
              <a:gd name="connsiteY22" fmla="*/ 3141 h 10000"/>
              <a:gd name="connsiteX23" fmla="*/ 7501 w 9670"/>
              <a:gd name="connsiteY23" fmla="*/ 4079 h 10000"/>
              <a:gd name="connsiteX24" fmla="*/ 7742 w 9670"/>
              <a:gd name="connsiteY24" fmla="*/ 4967 h 10000"/>
              <a:gd name="connsiteX25" fmla="*/ 7993 w 9670"/>
              <a:gd name="connsiteY25" fmla="*/ 6003 h 10000"/>
              <a:gd name="connsiteX26" fmla="*/ 8284 w 9670"/>
              <a:gd name="connsiteY26" fmla="*/ 6908 h 10000"/>
              <a:gd name="connsiteX27" fmla="*/ 8525 w 9670"/>
              <a:gd name="connsiteY27" fmla="*/ 7582 h 10000"/>
              <a:gd name="connsiteX28" fmla="*/ 9049 w 9670"/>
              <a:gd name="connsiteY28" fmla="*/ 8684 h 10000"/>
              <a:gd name="connsiteX29" fmla="*/ 9369 w 9670"/>
              <a:gd name="connsiteY29" fmla="*/ 9161 h 10000"/>
              <a:gd name="connsiteX30" fmla="*/ 9670 w 9670"/>
              <a:gd name="connsiteY30" fmla="*/ 9474 h 10000"/>
              <a:gd name="connsiteX0" fmla="*/ 0 w 9689"/>
              <a:gd name="connsiteY0" fmla="*/ 10000 h 10000"/>
              <a:gd name="connsiteX1" fmla="*/ 975 w 9689"/>
              <a:gd name="connsiteY1" fmla="*/ 9967 h 10000"/>
              <a:gd name="connsiteX2" fmla="*/ 1525 w 9689"/>
              <a:gd name="connsiteY2" fmla="*/ 9852 h 10000"/>
              <a:gd name="connsiteX3" fmla="*/ 2181 w 9689"/>
              <a:gd name="connsiteY3" fmla="*/ 9507 h 10000"/>
              <a:gd name="connsiteX4" fmla="*/ 2597 w 9689"/>
              <a:gd name="connsiteY4" fmla="*/ 9112 h 10000"/>
              <a:gd name="connsiteX5" fmla="*/ 2908 w 9689"/>
              <a:gd name="connsiteY5" fmla="*/ 8586 h 10000"/>
              <a:gd name="connsiteX6" fmla="*/ 3218 w 9689"/>
              <a:gd name="connsiteY6" fmla="*/ 8026 h 10000"/>
              <a:gd name="connsiteX7" fmla="*/ 3501 w 9689"/>
              <a:gd name="connsiteY7" fmla="*/ 7336 h 10000"/>
              <a:gd name="connsiteX8" fmla="*/ 3812 w 9689"/>
              <a:gd name="connsiteY8" fmla="*/ 6349 h 10000"/>
              <a:gd name="connsiteX9" fmla="*/ 4144 w 9689"/>
              <a:gd name="connsiteY9" fmla="*/ 5280 h 10000"/>
              <a:gd name="connsiteX10" fmla="*/ 4434 w 9689"/>
              <a:gd name="connsiteY10" fmla="*/ 4194 h 10000"/>
              <a:gd name="connsiteX11" fmla="*/ 4777 w 9689"/>
              <a:gd name="connsiteY11" fmla="*/ 2993 h 10000"/>
              <a:gd name="connsiteX12" fmla="*/ 5016 w 9689"/>
              <a:gd name="connsiteY12" fmla="*/ 2072 h 10000"/>
              <a:gd name="connsiteX13" fmla="*/ 5244 w 9689"/>
              <a:gd name="connsiteY13" fmla="*/ 1316 h 10000"/>
              <a:gd name="connsiteX14" fmla="*/ 5607 w 9689"/>
              <a:gd name="connsiteY14" fmla="*/ 543 h 10000"/>
              <a:gd name="connsiteX15" fmla="*/ 5868 w 9689"/>
              <a:gd name="connsiteY15" fmla="*/ 148 h 10000"/>
              <a:gd name="connsiteX16" fmla="*/ 6148 w 9689"/>
              <a:gd name="connsiteY16" fmla="*/ 0 h 10000"/>
              <a:gd name="connsiteX17" fmla="*/ 6418 w 9689"/>
              <a:gd name="connsiteY17" fmla="*/ 197 h 10000"/>
              <a:gd name="connsiteX18" fmla="*/ 6699 w 9689"/>
              <a:gd name="connsiteY18" fmla="*/ 625 h 10000"/>
              <a:gd name="connsiteX19" fmla="*/ 6957 w 9689"/>
              <a:gd name="connsiteY19" fmla="*/ 1283 h 10000"/>
              <a:gd name="connsiteX20" fmla="*/ 7164 w 9689"/>
              <a:gd name="connsiteY20" fmla="*/ 1924 h 10000"/>
              <a:gd name="connsiteX21" fmla="*/ 7331 w 9689"/>
              <a:gd name="connsiteY21" fmla="*/ 2549 h 10000"/>
              <a:gd name="connsiteX22" fmla="*/ 7487 w 9689"/>
              <a:gd name="connsiteY22" fmla="*/ 3141 h 10000"/>
              <a:gd name="connsiteX23" fmla="*/ 7757 w 9689"/>
              <a:gd name="connsiteY23" fmla="*/ 4079 h 10000"/>
              <a:gd name="connsiteX24" fmla="*/ 8006 w 9689"/>
              <a:gd name="connsiteY24" fmla="*/ 4967 h 10000"/>
              <a:gd name="connsiteX25" fmla="*/ 8266 w 9689"/>
              <a:gd name="connsiteY25" fmla="*/ 6003 h 10000"/>
              <a:gd name="connsiteX26" fmla="*/ 8567 w 9689"/>
              <a:gd name="connsiteY26" fmla="*/ 6908 h 10000"/>
              <a:gd name="connsiteX27" fmla="*/ 8816 w 9689"/>
              <a:gd name="connsiteY27" fmla="*/ 7582 h 10000"/>
              <a:gd name="connsiteX28" fmla="*/ 9358 w 9689"/>
              <a:gd name="connsiteY28" fmla="*/ 8684 h 10000"/>
              <a:gd name="connsiteX29" fmla="*/ 9689 w 9689"/>
              <a:gd name="connsiteY29" fmla="*/ 9161 h 10000"/>
              <a:gd name="connsiteX0" fmla="*/ 0 w 9658"/>
              <a:gd name="connsiteY0" fmla="*/ 10000 h 10000"/>
              <a:gd name="connsiteX1" fmla="*/ 1006 w 9658"/>
              <a:gd name="connsiteY1" fmla="*/ 9967 h 10000"/>
              <a:gd name="connsiteX2" fmla="*/ 1574 w 9658"/>
              <a:gd name="connsiteY2" fmla="*/ 9852 h 10000"/>
              <a:gd name="connsiteX3" fmla="*/ 2251 w 9658"/>
              <a:gd name="connsiteY3" fmla="*/ 9507 h 10000"/>
              <a:gd name="connsiteX4" fmla="*/ 2680 w 9658"/>
              <a:gd name="connsiteY4" fmla="*/ 9112 h 10000"/>
              <a:gd name="connsiteX5" fmla="*/ 3001 w 9658"/>
              <a:gd name="connsiteY5" fmla="*/ 8586 h 10000"/>
              <a:gd name="connsiteX6" fmla="*/ 3321 w 9658"/>
              <a:gd name="connsiteY6" fmla="*/ 8026 h 10000"/>
              <a:gd name="connsiteX7" fmla="*/ 3613 w 9658"/>
              <a:gd name="connsiteY7" fmla="*/ 7336 h 10000"/>
              <a:gd name="connsiteX8" fmla="*/ 3934 w 9658"/>
              <a:gd name="connsiteY8" fmla="*/ 6349 h 10000"/>
              <a:gd name="connsiteX9" fmla="*/ 4277 w 9658"/>
              <a:gd name="connsiteY9" fmla="*/ 5280 h 10000"/>
              <a:gd name="connsiteX10" fmla="*/ 4576 w 9658"/>
              <a:gd name="connsiteY10" fmla="*/ 4194 h 10000"/>
              <a:gd name="connsiteX11" fmla="*/ 4930 w 9658"/>
              <a:gd name="connsiteY11" fmla="*/ 2993 h 10000"/>
              <a:gd name="connsiteX12" fmla="*/ 5177 w 9658"/>
              <a:gd name="connsiteY12" fmla="*/ 2072 h 10000"/>
              <a:gd name="connsiteX13" fmla="*/ 5412 w 9658"/>
              <a:gd name="connsiteY13" fmla="*/ 1316 h 10000"/>
              <a:gd name="connsiteX14" fmla="*/ 5787 w 9658"/>
              <a:gd name="connsiteY14" fmla="*/ 543 h 10000"/>
              <a:gd name="connsiteX15" fmla="*/ 6056 w 9658"/>
              <a:gd name="connsiteY15" fmla="*/ 148 h 10000"/>
              <a:gd name="connsiteX16" fmla="*/ 6345 w 9658"/>
              <a:gd name="connsiteY16" fmla="*/ 0 h 10000"/>
              <a:gd name="connsiteX17" fmla="*/ 6624 w 9658"/>
              <a:gd name="connsiteY17" fmla="*/ 197 h 10000"/>
              <a:gd name="connsiteX18" fmla="*/ 6914 w 9658"/>
              <a:gd name="connsiteY18" fmla="*/ 625 h 10000"/>
              <a:gd name="connsiteX19" fmla="*/ 7180 w 9658"/>
              <a:gd name="connsiteY19" fmla="*/ 1283 h 10000"/>
              <a:gd name="connsiteX20" fmla="*/ 7394 w 9658"/>
              <a:gd name="connsiteY20" fmla="*/ 1924 h 10000"/>
              <a:gd name="connsiteX21" fmla="*/ 7566 w 9658"/>
              <a:gd name="connsiteY21" fmla="*/ 2549 h 10000"/>
              <a:gd name="connsiteX22" fmla="*/ 7727 w 9658"/>
              <a:gd name="connsiteY22" fmla="*/ 3141 h 10000"/>
              <a:gd name="connsiteX23" fmla="*/ 8006 w 9658"/>
              <a:gd name="connsiteY23" fmla="*/ 4079 h 10000"/>
              <a:gd name="connsiteX24" fmla="*/ 8263 w 9658"/>
              <a:gd name="connsiteY24" fmla="*/ 4967 h 10000"/>
              <a:gd name="connsiteX25" fmla="*/ 8531 w 9658"/>
              <a:gd name="connsiteY25" fmla="*/ 6003 h 10000"/>
              <a:gd name="connsiteX26" fmla="*/ 8842 w 9658"/>
              <a:gd name="connsiteY26" fmla="*/ 6908 h 10000"/>
              <a:gd name="connsiteX27" fmla="*/ 9099 w 9658"/>
              <a:gd name="connsiteY27" fmla="*/ 7582 h 10000"/>
              <a:gd name="connsiteX28" fmla="*/ 9658 w 9658"/>
              <a:gd name="connsiteY28" fmla="*/ 8684 h 10000"/>
              <a:gd name="connsiteX0" fmla="*/ 0 w 9421"/>
              <a:gd name="connsiteY0" fmla="*/ 10000 h 10000"/>
              <a:gd name="connsiteX1" fmla="*/ 1042 w 9421"/>
              <a:gd name="connsiteY1" fmla="*/ 9967 h 10000"/>
              <a:gd name="connsiteX2" fmla="*/ 1630 w 9421"/>
              <a:gd name="connsiteY2" fmla="*/ 9852 h 10000"/>
              <a:gd name="connsiteX3" fmla="*/ 2331 w 9421"/>
              <a:gd name="connsiteY3" fmla="*/ 9507 h 10000"/>
              <a:gd name="connsiteX4" fmla="*/ 2775 w 9421"/>
              <a:gd name="connsiteY4" fmla="*/ 9112 h 10000"/>
              <a:gd name="connsiteX5" fmla="*/ 3107 w 9421"/>
              <a:gd name="connsiteY5" fmla="*/ 8586 h 10000"/>
              <a:gd name="connsiteX6" fmla="*/ 3439 w 9421"/>
              <a:gd name="connsiteY6" fmla="*/ 8026 h 10000"/>
              <a:gd name="connsiteX7" fmla="*/ 3741 w 9421"/>
              <a:gd name="connsiteY7" fmla="*/ 7336 h 10000"/>
              <a:gd name="connsiteX8" fmla="*/ 4073 w 9421"/>
              <a:gd name="connsiteY8" fmla="*/ 6349 h 10000"/>
              <a:gd name="connsiteX9" fmla="*/ 4428 w 9421"/>
              <a:gd name="connsiteY9" fmla="*/ 5280 h 10000"/>
              <a:gd name="connsiteX10" fmla="*/ 4738 w 9421"/>
              <a:gd name="connsiteY10" fmla="*/ 4194 h 10000"/>
              <a:gd name="connsiteX11" fmla="*/ 5105 w 9421"/>
              <a:gd name="connsiteY11" fmla="*/ 2993 h 10000"/>
              <a:gd name="connsiteX12" fmla="*/ 5360 w 9421"/>
              <a:gd name="connsiteY12" fmla="*/ 2072 h 10000"/>
              <a:gd name="connsiteX13" fmla="*/ 5604 w 9421"/>
              <a:gd name="connsiteY13" fmla="*/ 1316 h 10000"/>
              <a:gd name="connsiteX14" fmla="*/ 5992 w 9421"/>
              <a:gd name="connsiteY14" fmla="*/ 543 h 10000"/>
              <a:gd name="connsiteX15" fmla="*/ 6270 w 9421"/>
              <a:gd name="connsiteY15" fmla="*/ 148 h 10000"/>
              <a:gd name="connsiteX16" fmla="*/ 6570 w 9421"/>
              <a:gd name="connsiteY16" fmla="*/ 0 h 10000"/>
              <a:gd name="connsiteX17" fmla="*/ 6859 w 9421"/>
              <a:gd name="connsiteY17" fmla="*/ 197 h 10000"/>
              <a:gd name="connsiteX18" fmla="*/ 7159 w 9421"/>
              <a:gd name="connsiteY18" fmla="*/ 625 h 10000"/>
              <a:gd name="connsiteX19" fmla="*/ 7434 w 9421"/>
              <a:gd name="connsiteY19" fmla="*/ 1283 h 10000"/>
              <a:gd name="connsiteX20" fmla="*/ 7656 w 9421"/>
              <a:gd name="connsiteY20" fmla="*/ 1924 h 10000"/>
              <a:gd name="connsiteX21" fmla="*/ 7834 w 9421"/>
              <a:gd name="connsiteY21" fmla="*/ 2549 h 10000"/>
              <a:gd name="connsiteX22" fmla="*/ 8001 w 9421"/>
              <a:gd name="connsiteY22" fmla="*/ 3141 h 10000"/>
              <a:gd name="connsiteX23" fmla="*/ 8290 w 9421"/>
              <a:gd name="connsiteY23" fmla="*/ 4079 h 10000"/>
              <a:gd name="connsiteX24" fmla="*/ 8556 w 9421"/>
              <a:gd name="connsiteY24" fmla="*/ 4967 h 10000"/>
              <a:gd name="connsiteX25" fmla="*/ 8833 w 9421"/>
              <a:gd name="connsiteY25" fmla="*/ 6003 h 10000"/>
              <a:gd name="connsiteX26" fmla="*/ 9155 w 9421"/>
              <a:gd name="connsiteY26" fmla="*/ 6908 h 10000"/>
              <a:gd name="connsiteX27" fmla="*/ 9421 w 9421"/>
              <a:gd name="connsiteY27" fmla="*/ 7582 h 10000"/>
              <a:gd name="connsiteX0" fmla="*/ 0 w 10000"/>
              <a:gd name="connsiteY0" fmla="*/ 10000 h 10000"/>
              <a:gd name="connsiteX1" fmla="*/ 1730 w 10000"/>
              <a:gd name="connsiteY1" fmla="*/ 9852 h 10000"/>
              <a:gd name="connsiteX2" fmla="*/ 2474 w 10000"/>
              <a:gd name="connsiteY2" fmla="*/ 9507 h 10000"/>
              <a:gd name="connsiteX3" fmla="*/ 2946 w 10000"/>
              <a:gd name="connsiteY3" fmla="*/ 9112 h 10000"/>
              <a:gd name="connsiteX4" fmla="*/ 3298 w 10000"/>
              <a:gd name="connsiteY4" fmla="*/ 8586 h 10000"/>
              <a:gd name="connsiteX5" fmla="*/ 3650 w 10000"/>
              <a:gd name="connsiteY5" fmla="*/ 8026 h 10000"/>
              <a:gd name="connsiteX6" fmla="*/ 3971 w 10000"/>
              <a:gd name="connsiteY6" fmla="*/ 7336 h 10000"/>
              <a:gd name="connsiteX7" fmla="*/ 4323 w 10000"/>
              <a:gd name="connsiteY7" fmla="*/ 6349 h 10000"/>
              <a:gd name="connsiteX8" fmla="*/ 4700 w 10000"/>
              <a:gd name="connsiteY8" fmla="*/ 5280 h 10000"/>
              <a:gd name="connsiteX9" fmla="*/ 5029 w 10000"/>
              <a:gd name="connsiteY9" fmla="*/ 4194 h 10000"/>
              <a:gd name="connsiteX10" fmla="*/ 5419 w 10000"/>
              <a:gd name="connsiteY10" fmla="*/ 2993 h 10000"/>
              <a:gd name="connsiteX11" fmla="*/ 5689 w 10000"/>
              <a:gd name="connsiteY11" fmla="*/ 2072 h 10000"/>
              <a:gd name="connsiteX12" fmla="*/ 5948 w 10000"/>
              <a:gd name="connsiteY12" fmla="*/ 1316 h 10000"/>
              <a:gd name="connsiteX13" fmla="*/ 6360 w 10000"/>
              <a:gd name="connsiteY13" fmla="*/ 543 h 10000"/>
              <a:gd name="connsiteX14" fmla="*/ 6655 w 10000"/>
              <a:gd name="connsiteY14" fmla="*/ 148 h 10000"/>
              <a:gd name="connsiteX15" fmla="*/ 6974 w 10000"/>
              <a:gd name="connsiteY15" fmla="*/ 0 h 10000"/>
              <a:gd name="connsiteX16" fmla="*/ 7281 w 10000"/>
              <a:gd name="connsiteY16" fmla="*/ 197 h 10000"/>
              <a:gd name="connsiteX17" fmla="*/ 7599 w 10000"/>
              <a:gd name="connsiteY17" fmla="*/ 625 h 10000"/>
              <a:gd name="connsiteX18" fmla="*/ 7891 w 10000"/>
              <a:gd name="connsiteY18" fmla="*/ 1283 h 10000"/>
              <a:gd name="connsiteX19" fmla="*/ 8127 w 10000"/>
              <a:gd name="connsiteY19" fmla="*/ 1924 h 10000"/>
              <a:gd name="connsiteX20" fmla="*/ 8315 w 10000"/>
              <a:gd name="connsiteY20" fmla="*/ 2549 h 10000"/>
              <a:gd name="connsiteX21" fmla="*/ 8493 w 10000"/>
              <a:gd name="connsiteY21" fmla="*/ 3141 h 10000"/>
              <a:gd name="connsiteX22" fmla="*/ 8799 w 10000"/>
              <a:gd name="connsiteY22" fmla="*/ 4079 h 10000"/>
              <a:gd name="connsiteX23" fmla="*/ 9082 w 10000"/>
              <a:gd name="connsiteY23" fmla="*/ 4967 h 10000"/>
              <a:gd name="connsiteX24" fmla="*/ 9376 w 10000"/>
              <a:gd name="connsiteY24" fmla="*/ 6003 h 10000"/>
              <a:gd name="connsiteX25" fmla="*/ 9718 w 10000"/>
              <a:gd name="connsiteY25" fmla="*/ 6908 h 10000"/>
              <a:gd name="connsiteX26" fmla="*/ 10000 w 10000"/>
              <a:gd name="connsiteY26" fmla="*/ 7582 h 10000"/>
              <a:gd name="connsiteX0" fmla="*/ 0 w 8270"/>
              <a:gd name="connsiteY0" fmla="*/ 9852 h 9852"/>
              <a:gd name="connsiteX1" fmla="*/ 744 w 8270"/>
              <a:gd name="connsiteY1" fmla="*/ 9507 h 9852"/>
              <a:gd name="connsiteX2" fmla="*/ 1216 w 8270"/>
              <a:gd name="connsiteY2" fmla="*/ 9112 h 9852"/>
              <a:gd name="connsiteX3" fmla="*/ 1568 w 8270"/>
              <a:gd name="connsiteY3" fmla="*/ 8586 h 9852"/>
              <a:gd name="connsiteX4" fmla="*/ 1920 w 8270"/>
              <a:gd name="connsiteY4" fmla="*/ 8026 h 9852"/>
              <a:gd name="connsiteX5" fmla="*/ 2241 w 8270"/>
              <a:gd name="connsiteY5" fmla="*/ 7336 h 9852"/>
              <a:gd name="connsiteX6" fmla="*/ 2593 w 8270"/>
              <a:gd name="connsiteY6" fmla="*/ 6349 h 9852"/>
              <a:gd name="connsiteX7" fmla="*/ 2970 w 8270"/>
              <a:gd name="connsiteY7" fmla="*/ 5280 h 9852"/>
              <a:gd name="connsiteX8" fmla="*/ 3299 w 8270"/>
              <a:gd name="connsiteY8" fmla="*/ 4194 h 9852"/>
              <a:gd name="connsiteX9" fmla="*/ 3689 w 8270"/>
              <a:gd name="connsiteY9" fmla="*/ 2993 h 9852"/>
              <a:gd name="connsiteX10" fmla="*/ 3959 w 8270"/>
              <a:gd name="connsiteY10" fmla="*/ 2072 h 9852"/>
              <a:gd name="connsiteX11" fmla="*/ 4218 w 8270"/>
              <a:gd name="connsiteY11" fmla="*/ 1316 h 9852"/>
              <a:gd name="connsiteX12" fmla="*/ 4630 w 8270"/>
              <a:gd name="connsiteY12" fmla="*/ 543 h 9852"/>
              <a:gd name="connsiteX13" fmla="*/ 4925 w 8270"/>
              <a:gd name="connsiteY13" fmla="*/ 148 h 9852"/>
              <a:gd name="connsiteX14" fmla="*/ 5244 w 8270"/>
              <a:gd name="connsiteY14" fmla="*/ 0 h 9852"/>
              <a:gd name="connsiteX15" fmla="*/ 5551 w 8270"/>
              <a:gd name="connsiteY15" fmla="*/ 197 h 9852"/>
              <a:gd name="connsiteX16" fmla="*/ 5869 w 8270"/>
              <a:gd name="connsiteY16" fmla="*/ 625 h 9852"/>
              <a:gd name="connsiteX17" fmla="*/ 6161 w 8270"/>
              <a:gd name="connsiteY17" fmla="*/ 1283 h 9852"/>
              <a:gd name="connsiteX18" fmla="*/ 6397 w 8270"/>
              <a:gd name="connsiteY18" fmla="*/ 1924 h 9852"/>
              <a:gd name="connsiteX19" fmla="*/ 6585 w 8270"/>
              <a:gd name="connsiteY19" fmla="*/ 2549 h 9852"/>
              <a:gd name="connsiteX20" fmla="*/ 6763 w 8270"/>
              <a:gd name="connsiteY20" fmla="*/ 3141 h 9852"/>
              <a:gd name="connsiteX21" fmla="*/ 7069 w 8270"/>
              <a:gd name="connsiteY21" fmla="*/ 4079 h 9852"/>
              <a:gd name="connsiteX22" fmla="*/ 7352 w 8270"/>
              <a:gd name="connsiteY22" fmla="*/ 4967 h 9852"/>
              <a:gd name="connsiteX23" fmla="*/ 7646 w 8270"/>
              <a:gd name="connsiteY23" fmla="*/ 6003 h 9852"/>
              <a:gd name="connsiteX24" fmla="*/ 7988 w 8270"/>
              <a:gd name="connsiteY24" fmla="*/ 6908 h 9852"/>
              <a:gd name="connsiteX25" fmla="*/ 8270 w 8270"/>
              <a:gd name="connsiteY25" fmla="*/ 7582 h 9852"/>
              <a:gd name="connsiteX0" fmla="*/ 0 w 9100"/>
              <a:gd name="connsiteY0" fmla="*/ 9650 h 9650"/>
              <a:gd name="connsiteX1" fmla="*/ 570 w 9100"/>
              <a:gd name="connsiteY1" fmla="*/ 9249 h 9650"/>
              <a:gd name="connsiteX2" fmla="*/ 996 w 9100"/>
              <a:gd name="connsiteY2" fmla="*/ 8715 h 9650"/>
              <a:gd name="connsiteX3" fmla="*/ 1422 w 9100"/>
              <a:gd name="connsiteY3" fmla="*/ 8147 h 9650"/>
              <a:gd name="connsiteX4" fmla="*/ 1810 w 9100"/>
              <a:gd name="connsiteY4" fmla="*/ 7446 h 9650"/>
              <a:gd name="connsiteX5" fmla="*/ 2235 w 9100"/>
              <a:gd name="connsiteY5" fmla="*/ 6444 h 9650"/>
              <a:gd name="connsiteX6" fmla="*/ 2691 w 9100"/>
              <a:gd name="connsiteY6" fmla="*/ 5359 h 9650"/>
              <a:gd name="connsiteX7" fmla="*/ 3089 w 9100"/>
              <a:gd name="connsiteY7" fmla="*/ 4257 h 9650"/>
              <a:gd name="connsiteX8" fmla="*/ 3561 w 9100"/>
              <a:gd name="connsiteY8" fmla="*/ 3038 h 9650"/>
              <a:gd name="connsiteX9" fmla="*/ 3887 w 9100"/>
              <a:gd name="connsiteY9" fmla="*/ 2103 h 9650"/>
              <a:gd name="connsiteX10" fmla="*/ 4200 w 9100"/>
              <a:gd name="connsiteY10" fmla="*/ 1336 h 9650"/>
              <a:gd name="connsiteX11" fmla="*/ 4699 w 9100"/>
              <a:gd name="connsiteY11" fmla="*/ 551 h 9650"/>
              <a:gd name="connsiteX12" fmla="*/ 5055 w 9100"/>
              <a:gd name="connsiteY12" fmla="*/ 150 h 9650"/>
              <a:gd name="connsiteX13" fmla="*/ 5441 w 9100"/>
              <a:gd name="connsiteY13" fmla="*/ 0 h 9650"/>
              <a:gd name="connsiteX14" fmla="*/ 5812 w 9100"/>
              <a:gd name="connsiteY14" fmla="*/ 200 h 9650"/>
              <a:gd name="connsiteX15" fmla="*/ 6197 w 9100"/>
              <a:gd name="connsiteY15" fmla="*/ 634 h 9650"/>
              <a:gd name="connsiteX16" fmla="*/ 6550 w 9100"/>
              <a:gd name="connsiteY16" fmla="*/ 1302 h 9650"/>
              <a:gd name="connsiteX17" fmla="*/ 6835 w 9100"/>
              <a:gd name="connsiteY17" fmla="*/ 1953 h 9650"/>
              <a:gd name="connsiteX18" fmla="*/ 7063 w 9100"/>
              <a:gd name="connsiteY18" fmla="*/ 2587 h 9650"/>
              <a:gd name="connsiteX19" fmla="*/ 7278 w 9100"/>
              <a:gd name="connsiteY19" fmla="*/ 3188 h 9650"/>
              <a:gd name="connsiteX20" fmla="*/ 7648 w 9100"/>
              <a:gd name="connsiteY20" fmla="*/ 4140 h 9650"/>
              <a:gd name="connsiteX21" fmla="*/ 7990 w 9100"/>
              <a:gd name="connsiteY21" fmla="*/ 5042 h 9650"/>
              <a:gd name="connsiteX22" fmla="*/ 8345 w 9100"/>
              <a:gd name="connsiteY22" fmla="*/ 6093 h 9650"/>
              <a:gd name="connsiteX23" fmla="*/ 8759 w 9100"/>
              <a:gd name="connsiteY23" fmla="*/ 7012 h 9650"/>
              <a:gd name="connsiteX24" fmla="*/ 9100 w 9100"/>
              <a:gd name="connsiteY24" fmla="*/ 7696 h 9650"/>
              <a:gd name="connsiteX0" fmla="*/ 0 w 9374"/>
              <a:gd name="connsiteY0" fmla="*/ 9584 h 9584"/>
              <a:gd name="connsiteX1" fmla="*/ 469 w 9374"/>
              <a:gd name="connsiteY1" fmla="*/ 9031 h 9584"/>
              <a:gd name="connsiteX2" fmla="*/ 937 w 9374"/>
              <a:gd name="connsiteY2" fmla="*/ 8442 h 9584"/>
              <a:gd name="connsiteX3" fmla="*/ 1363 w 9374"/>
              <a:gd name="connsiteY3" fmla="*/ 7716 h 9584"/>
              <a:gd name="connsiteX4" fmla="*/ 1830 w 9374"/>
              <a:gd name="connsiteY4" fmla="*/ 6678 h 9584"/>
              <a:gd name="connsiteX5" fmla="*/ 2331 w 9374"/>
              <a:gd name="connsiteY5" fmla="*/ 5553 h 9584"/>
              <a:gd name="connsiteX6" fmla="*/ 2769 w 9374"/>
              <a:gd name="connsiteY6" fmla="*/ 4411 h 9584"/>
              <a:gd name="connsiteX7" fmla="*/ 3287 w 9374"/>
              <a:gd name="connsiteY7" fmla="*/ 3148 h 9584"/>
              <a:gd name="connsiteX8" fmla="*/ 3645 w 9374"/>
              <a:gd name="connsiteY8" fmla="*/ 2179 h 9584"/>
              <a:gd name="connsiteX9" fmla="*/ 3989 w 9374"/>
              <a:gd name="connsiteY9" fmla="*/ 1384 h 9584"/>
              <a:gd name="connsiteX10" fmla="*/ 4538 w 9374"/>
              <a:gd name="connsiteY10" fmla="*/ 571 h 9584"/>
              <a:gd name="connsiteX11" fmla="*/ 4929 w 9374"/>
              <a:gd name="connsiteY11" fmla="*/ 155 h 9584"/>
              <a:gd name="connsiteX12" fmla="*/ 5353 w 9374"/>
              <a:gd name="connsiteY12" fmla="*/ 0 h 9584"/>
              <a:gd name="connsiteX13" fmla="*/ 5761 w 9374"/>
              <a:gd name="connsiteY13" fmla="*/ 207 h 9584"/>
              <a:gd name="connsiteX14" fmla="*/ 6184 w 9374"/>
              <a:gd name="connsiteY14" fmla="*/ 657 h 9584"/>
              <a:gd name="connsiteX15" fmla="*/ 6572 w 9374"/>
              <a:gd name="connsiteY15" fmla="*/ 1349 h 9584"/>
              <a:gd name="connsiteX16" fmla="*/ 6885 w 9374"/>
              <a:gd name="connsiteY16" fmla="*/ 2024 h 9584"/>
              <a:gd name="connsiteX17" fmla="*/ 7136 w 9374"/>
              <a:gd name="connsiteY17" fmla="*/ 2681 h 9584"/>
              <a:gd name="connsiteX18" fmla="*/ 7372 w 9374"/>
              <a:gd name="connsiteY18" fmla="*/ 3304 h 9584"/>
              <a:gd name="connsiteX19" fmla="*/ 7778 w 9374"/>
              <a:gd name="connsiteY19" fmla="*/ 4290 h 9584"/>
              <a:gd name="connsiteX20" fmla="*/ 8154 w 9374"/>
              <a:gd name="connsiteY20" fmla="*/ 5225 h 9584"/>
              <a:gd name="connsiteX21" fmla="*/ 8544 w 9374"/>
              <a:gd name="connsiteY21" fmla="*/ 6314 h 9584"/>
              <a:gd name="connsiteX22" fmla="*/ 8999 w 9374"/>
              <a:gd name="connsiteY22" fmla="*/ 7266 h 9584"/>
              <a:gd name="connsiteX23" fmla="*/ 9374 w 9374"/>
              <a:gd name="connsiteY23" fmla="*/ 7975 h 9584"/>
              <a:gd name="connsiteX0" fmla="*/ 0 w 9500"/>
              <a:gd name="connsiteY0" fmla="*/ 9423 h 9423"/>
              <a:gd name="connsiteX1" fmla="*/ 500 w 9500"/>
              <a:gd name="connsiteY1" fmla="*/ 8808 h 9423"/>
              <a:gd name="connsiteX2" fmla="*/ 954 w 9500"/>
              <a:gd name="connsiteY2" fmla="*/ 8051 h 9423"/>
              <a:gd name="connsiteX3" fmla="*/ 1452 w 9500"/>
              <a:gd name="connsiteY3" fmla="*/ 6968 h 9423"/>
              <a:gd name="connsiteX4" fmla="*/ 1987 w 9500"/>
              <a:gd name="connsiteY4" fmla="*/ 5794 h 9423"/>
              <a:gd name="connsiteX5" fmla="*/ 2454 w 9500"/>
              <a:gd name="connsiteY5" fmla="*/ 4602 h 9423"/>
              <a:gd name="connsiteX6" fmla="*/ 3007 w 9500"/>
              <a:gd name="connsiteY6" fmla="*/ 3285 h 9423"/>
              <a:gd name="connsiteX7" fmla="*/ 3388 w 9500"/>
              <a:gd name="connsiteY7" fmla="*/ 2274 h 9423"/>
              <a:gd name="connsiteX8" fmla="*/ 3755 w 9500"/>
              <a:gd name="connsiteY8" fmla="*/ 1444 h 9423"/>
              <a:gd name="connsiteX9" fmla="*/ 4341 w 9500"/>
              <a:gd name="connsiteY9" fmla="*/ 596 h 9423"/>
              <a:gd name="connsiteX10" fmla="*/ 4758 w 9500"/>
              <a:gd name="connsiteY10" fmla="*/ 162 h 9423"/>
              <a:gd name="connsiteX11" fmla="*/ 5210 w 9500"/>
              <a:gd name="connsiteY11" fmla="*/ 0 h 9423"/>
              <a:gd name="connsiteX12" fmla="*/ 5646 w 9500"/>
              <a:gd name="connsiteY12" fmla="*/ 216 h 9423"/>
              <a:gd name="connsiteX13" fmla="*/ 6097 w 9500"/>
              <a:gd name="connsiteY13" fmla="*/ 686 h 9423"/>
              <a:gd name="connsiteX14" fmla="*/ 6511 w 9500"/>
              <a:gd name="connsiteY14" fmla="*/ 1408 h 9423"/>
              <a:gd name="connsiteX15" fmla="*/ 6845 w 9500"/>
              <a:gd name="connsiteY15" fmla="*/ 2112 h 9423"/>
              <a:gd name="connsiteX16" fmla="*/ 7113 w 9500"/>
              <a:gd name="connsiteY16" fmla="*/ 2797 h 9423"/>
              <a:gd name="connsiteX17" fmla="*/ 7364 w 9500"/>
              <a:gd name="connsiteY17" fmla="*/ 3447 h 9423"/>
              <a:gd name="connsiteX18" fmla="*/ 7797 w 9500"/>
              <a:gd name="connsiteY18" fmla="*/ 4476 h 9423"/>
              <a:gd name="connsiteX19" fmla="*/ 8199 w 9500"/>
              <a:gd name="connsiteY19" fmla="*/ 5452 h 9423"/>
              <a:gd name="connsiteX20" fmla="*/ 8615 w 9500"/>
              <a:gd name="connsiteY20" fmla="*/ 6588 h 9423"/>
              <a:gd name="connsiteX21" fmla="*/ 9100 w 9500"/>
              <a:gd name="connsiteY21" fmla="*/ 7581 h 9423"/>
              <a:gd name="connsiteX22" fmla="*/ 9500 w 9500"/>
              <a:gd name="connsiteY22" fmla="*/ 8321 h 9423"/>
              <a:gd name="connsiteX0" fmla="*/ 0 w 9474"/>
              <a:gd name="connsiteY0" fmla="*/ 9347 h 9347"/>
              <a:gd name="connsiteX1" fmla="*/ 478 w 9474"/>
              <a:gd name="connsiteY1" fmla="*/ 8544 h 9347"/>
              <a:gd name="connsiteX2" fmla="*/ 1002 w 9474"/>
              <a:gd name="connsiteY2" fmla="*/ 7395 h 9347"/>
              <a:gd name="connsiteX3" fmla="*/ 1566 w 9474"/>
              <a:gd name="connsiteY3" fmla="*/ 6149 h 9347"/>
              <a:gd name="connsiteX4" fmla="*/ 2057 w 9474"/>
              <a:gd name="connsiteY4" fmla="*/ 4884 h 9347"/>
              <a:gd name="connsiteX5" fmla="*/ 2639 w 9474"/>
              <a:gd name="connsiteY5" fmla="*/ 3486 h 9347"/>
              <a:gd name="connsiteX6" fmla="*/ 3040 w 9474"/>
              <a:gd name="connsiteY6" fmla="*/ 2413 h 9347"/>
              <a:gd name="connsiteX7" fmla="*/ 3427 w 9474"/>
              <a:gd name="connsiteY7" fmla="*/ 1532 h 9347"/>
              <a:gd name="connsiteX8" fmla="*/ 4043 w 9474"/>
              <a:gd name="connsiteY8" fmla="*/ 632 h 9347"/>
              <a:gd name="connsiteX9" fmla="*/ 4482 w 9474"/>
              <a:gd name="connsiteY9" fmla="*/ 172 h 9347"/>
              <a:gd name="connsiteX10" fmla="*/ 4958 w 9474"/>
              <a:gd name="connsiteY10" fmla="*/ 0 h 9347"/>
              <a:gd name="connsiteX11" fmla="*/ 5417 w 9474"/>
              <a:gd name="connsiteY11" fmla="*/ 229 h 9347"/>
              <a:gd name="connsiteX12" fmla="*/ 5892 w 9474"/>
              <a:gd name="connsiteY12" fmla="*/ 728 h 9347"/>
              <a:gd name="connsiteX13" fmla="*/ 6328 w 9474"/>
              <a:gd name="connsiteY13" fmla="*/ 1494 h 9347"/>
              <a:gd name="connsiteX14" fmla="*/ 6679 w 9474"/>
              <a:gd name="connsiteY14" fmla="*/ 2241 h 9347"/>
              <a:gd name="connsiteX15" fmla="*/ 6961 w 9474"/>
              <a:gd name="connsiteY15" fmla="*/ 2968 h 9347"/>
              <a:gd name="connsiteX16" fmla="*/ 7226 w 9474"/>
              <a:gd name="connsiteY16" fmla="*/ 3658 h 9347"/>
              <a:gd name="connsiteX17" fmla="*/ 7681 w 9474"/>
              <a:gd name="connsiteY17" fmla="*/ 4750 h 9347"/>
              <a:gd name="connsiteX18" fmla="*/ 8105 w 9474"/>
              <a:gd name="connsiteY18" fmla="*/ 5786 h 9347"/>
              <a:gd name="connsiteX19" fmla="*/ 8542 w 9474"/>
              <a:gd name="connsiteY19" fmla="*/ 6991 h 9347"/>
              <a:gd name="connsiteX20" fmla="*/ 9053 w 9474"/>
              <a:gd name="connsiteY20" fmla="*/ 8045 h 9347"/>
              <a:gd name="connsiteX21" fmla="*/ 9474 w 9474"/>
              <a:gd name="connsiteY21" fmla="*/ 8831 h 9347"/>
              <a:gd name="connsiteX0" fmla="*/ 0 w 9495"/>
              <a:gd name="connsiteY0" fmla="*/ 9141 h 9448"/>
              <a:gd name="connsiteX1" fmla="*/ 553 w 9495"/>
              <a:gd name="connsiteY1" fmla="*/ 7912 h 9448"/>
              <a:gd name="connsiteX2" fmla="*/ 1148 w 9495"/>
              <a:gd name="connsiteY2" fmla="*/ 6579 h 9448"/>
              <a:gd name="connsiteX3" fmla="*/ 1666 w 9495"/>
              <a:gd name="connsiteY3" fmla="*/ 5225 h 9448"/>
              <a:gd name="connsiteX4" fmla="*/ 2281 w 9495"/>
              <a:gd name="connsiteY4" fmla="*/ 3730 h 9448"/>
              <a:gd name="connsiteX5" fmla="*/ 2704 w 9495"/>
              <a:gd name="connsiteY5" fmla="*/ 2582 h 9448"/>
              <a:gd name="connsiteX6" fmla="*/ 3112 w 9495"/>
              <a:gd name="connsiteY6" fmla="*/ 1639 h 9448"/>
              <a:gd name="connsiteX7" fmla="*/ 3762 w 9495"/>
              <a:gd name="connsiteY7" fmla="*/ 676 h 9448"/>
              <a:gd name="connsiteX8" fmla="*/ 4226 w 9495"/>
              <a:gd name="connsiteY8" fmla="*/ 184 h 9448"/>
              <a:gd name="connsiteX9" fmla="*/ 4728 w 9495"/>
              <a:gd name="connsiteY9" fmla="*/ 0 h 9448"/>
              <a:gd name="connsiteX10" fmla="*/ 5213 w 9495"/>
              <a:gd name="connsiteY10" fmla="*/ 245 h 9448"/>
              <a:gd name="connsiteX11" fmla="*/ 5714 w 9495"/>
              <a:gd name="connsiteY11" fmla="*/ 779 h 9448"/>
              <a:gd name="connsiteX12" fmla="*/ 6174 w 9495"/>
              <a:gd name="connsiteY12" fmla="*/ 1598 h 9448"/>
              <a:gd name="connsiteX13" fmla="*/ 6545 w 9495"/>
              <a:gd name="connsiteY13" fmla="*/ 2398 h 9448"/>
              <a:gd name="connsiteX14" fmla="*/ 6842 w 9495"/>
              <a:gd name="connsiteY14" fmla="*/ 3175 h 9448"/>
              <a:gd name="connsiteX15" fmla="*/ 7122 w 9495"/>
              <a:gd name="connsiteY15" fmla="*/ 3914 h 9448"/>
              <a:gd name="connsiteX16" fmla="*/ 7602 w 9495"/>
              <a:gd name="connsiteY16" fmla="*/ 5082 h 9448"/>
              <a:gd name="connsiteX17" fmla="*/ 8050 w 9495"/>
              <a:gd name="connsiteY17" fmla="*/ 6190 h 9448"/>
              <a:gd name="connsiteX18" fmla="*/ 8511 w 9495"/>
              <a:gd name="connsiteY18" fmla="*/ 7479 h 9448"/>
              <a:gd name="connsiteX19" fmla="*/ 9051 w 9495"/>
              <a:gd name="connsiteY19" fmla="*/ 8607 h 9448"/>
              <a:gd name="connsiteX20" fmla="*/ 9495 w 9495"/>
              <a:gd name="connsiteY20" fmla="*/ 9448 h 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 h="9448">
                <a:moveTo>
                  <a:pt x="0" y="9141"/>
                </a:moveTo>
                <a:cubicBezTo>
                  <a:pt x="187" y="8792"/>
                  <a:pt x="368" y="8342"/>
                  <a:pt x="553" y="7912"/>
                </a:cubicBezTo>
                <a:cubicBezTo>
                  <a:pt x="739" y="7479"/>
                  <a:pt x="963" y="7030"/>
                  <a:pt x="1148" y="6579"/>
                </a:cubicBezTo>
                <a:cubicBezTo>
                  <a:pt x="1333" y="6129"/>
                  <a:pt x="1483" y="5697"/>
                  <a:pt x="1666" y="5225"/>
                </a:cubicBezTo>
                <a:cubicBezTo>
                  <a:pt x="1855" y="4753"/>
                  <a:pt x="2115" y="4160"/>
                  <a:pt x="2281" y="3730"/>
                </a:cubicBezTo>
                <a:cubicBezTo>
                  <a:pt x="2444" y="3299"/>
                  <a:pt x="2577" y="2930"/>
                  <a:pt x="2704" y="2582"/>
                </a:cubicBezTo>
                <a:cubicBezTo>
                  <a:pt x="2837" y="2235"/>
                  <a:pt x="2947" y="1947"/>
                  <a:pt x="3112" y="1639"/>
                </a:cubicBezTo>
                <a:cubicBezTo>
                  <a:pt x="3282" y="1332"/>
                  <a:pt x="3579" y="922"/>
                  <a:pt x="3762" y="676"/>
                </a:cubicBezTo>
                <a:cubicBezTo>
                  <a:pt x="3947" y="430"/>
                  <a:pt x="4060" y="308"/>
                  <a:pt x="4226" y="184"/>
                </a:cubicBezTo>
                <a:cubicBezTo>
                  <a:pt x="4394" y="61"/>
                  <a:pt x="4560" y="0"/>
                  <a:pt x="4728" y="0"/>
                </a:cubicBezTo>
                <a:cubicBezTo>
                  <a:pt x="4896" y="0"/>
                  <a:pt x="5044" y="124"/>
                  <a:pt x="5213" y="245"/>
                </a:cubicBezTo>
                <a:cubicBezTo>
                  <a:pt x="5378" y="368"/>
                  <a:pt x="5544" y="553"/>
                  <a:pt x="5714" y="779"/>
                </a:cubicBezTo>
                <a:cubicBezTo>
                  <a:pt x="5876" y="1005"/>
                  <a:pt x="6047" y="1332"/>
                  <a:pt x="6174" y="1598"/>
                </a:cubicBezTo>
                <a:cubicBezTo>
                  <a:pt x="6307" y="1865"/>
                  <a:pt x="6432" y="2132"/>
                  <a:pt x="6545" y="2398"/>
                </a:cubicBezTo>
                <a:cubicBezTo>
                  <a:pt x="6655" y="2665"/>
                  <a:pt x="6750" y="2930"/>
                  <a:pt x="6842" y="3175"/>
                </a:cubicBezTo>
                <a:cubicBezTo>
                  <a:pt x="6937" y="3422"/>
                  <a:pt x="6990" y="3608"/>
                  <a:pt x="7122" y="3914"/>
                </a:cubicBezTo>
                <a:cubicBezTo>
                  <a:pt x="7249" y="4223"/>
                  <a:pt x="7454" y="4714"/>
                  <a:pt x="7602" y="5082"/>
                </a:cubicBezTo>
                <a:cubicBezTo>
                  <a:pt x="7756" y="5452"/>
                  <a:pt x="7899" y="5801"/>
                  <a:pt x="8050" y="6190"/>
                </a:cubicBezTo>
                <a:cubicBezTo>
                  <a:pt x="8200" y="6579"/>
                  <a:pt x="8348" y="7070"/>
                  <a:pt x="8511" y="7479"/>
                </a:cubicBezTo>
                <a:cubicBezTo>
                  <a:pt x="8680" y="7890"/>
                  <a:pt x="8886" y="8281"/>
                  <a:pt x="9051" y="8607"/>
                </a:cubicBezTo>
                <a:cubicBezTo>
                  <a:pt x="9218" y="8935"/>
                  <a:pt x="9329" y="9161"/>
                  <a:pt x="9495" y="9448"/>
                </a:cubicBezTo>
              </a:path>
            </a:pathLst>
          </a:custGeom>
          <a:noFill/>
          <a:ln w="38100">
            <a:solidFill>
              <a:schemeClr val="accent3">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797562"/>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ltLang="en-US"/>
          </a:p>
        </p:txBody>
      </p:sp>
      <p:pic>
        <p:nvPicPr>
          <p:cNvPr id="47107" name="Picture 3" descr="DSC0056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a:p>
        </p:txBody>
      </p:sp>
      <p:sp>
        <p:nvSpPr>
          <p:cNvPr id="49155" name="Rectangle 3"/>
          <p:cNvSpPr>
            <a:spLocks noGrp="1" noChangeArrowheads="1"/>
          </p:cNvSpPr>
          <p:nvPr>
            <p:ph type="body" idx="1"/>
          </p:nvPr>
        </p:nvSpPr>
        <p:spPr/>
        <p:txBody>
          <a:bodyPr/>
          <a:lstStyle/>
          <a:p>
            <a:endParaRPr lang="en-US" altLang="en-US"/>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ltLang="en-US"/>
              <a:t>Why harvest at all?</a:t>
            </a:r>
          </a:p>
        </p:txBody>
      </p:sp>
      <p:sp>
        <p:nvSpPr>
          <p:cNvPr id="396291"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FF0000"/>
                </a:solidFill>
              </a:rPr>
              <a:t>Radiation damage</a:t>
            </a:r>
          </a:p>
          <a:p>
            <a:pPr lvl="1">
              <a:buFontTx/>
              <a:buNone/>
            </a:pPr>
            <a:r>
              <a:rPr lang="en-US" altLang="en-US">
                <a:solidFill>
                  <a:srgbClr val="FF000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descr="chip49_A10-1_targ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ltLang="en-US"/>
          </a:p>
        </p:txBody>
      </p:sp>
      <p:sp>
        <p:nvSpPr>
          <p:cNvPr id="51203" name="Rectangle 3"/>
          <p:cNvSpPr>
            <a:spLocks noGrp="1" noChangeArrowheads="1"/>
          </p:cNvSpPr>
          <p:nvPr>
            <p:ph type="body" idx="1"/>
          </p:nvPr>
        </p:nvSpPr>
        <p:spPr/>
        <p:txBody>
          <a:bodyPr/>
          <a:lstStyle/>
          <a:p>
            <a:endParaRPr lang="en-US" altLang="en-US"/>
          </a:p>
        </p:txBody>
      </p:sp>
      <p:pic>
        <p:nvPicPr>
          <p:cNvPr id="51204" name="Picture 4" descr="chip49_A10-1_target1_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3163888" y="5568950"/>
            <a:ext cx="285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a:solidFill>
                  <a:srgbClr val="FF0000"/>
                </a:solidFill>
              </a:rPr>
              <a:t>8000 Gy/s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Example Data</a:t>
            </a:r>
          </a:p>
        </p:txBody>
      </p:sp>
      <p:sp>
        <p:nvSpPr>
          <p:cNvPr id="52227" name="Rectangle 3"/>
          <p:cNvSpPr>
            <a:spLocks noGrp="1" noChangeArrowheads="1"/>
          </p:cNvSpPr>
          <p:nvPr>
            <p:ph type="body" sz="half" idx="1"/>
          </p:nvPr>
        </p:nvSpPr>
        <p:spPr>
          <a:xfrm>
            <a:off x="381000" y="1371600"/>
            <a:ext cx="3962400" cy="4800600"/>
          </a:xfrm>
        </p:spPr>
        <p:txBody>
          <a:bodyPr/>
          <a:lstStyle/>
          <a:p>
            <a:pPr>
              <a:lnSpc>
                <a:spcPct val="80000"/>
              </a:lnSpc>
            </a:pPr>
            <a:r>
              <a:rPr lang="en-US" altLang="en-US" sz="2000" b="1"/>
              <a:t>lysozyme</a:t>
            </a:r>
          </a:p>
          <a:p>
            <a:pPr>
              <a:lnSpc>
                <a:spcPct val="80000"/>
              </a:lnSpc>
            </a:pPr>
            <a:endParaRPr lang="en-US" altLang="en-US" sz="2000" b="1"/>
          </a:p>
          <a:p>
            <a:pPr>
              <a:lnSpc>
                <a:spcPct val="80000"/>
              </a:lnSpc>
            </a:pPr>
            <a:r>
              <a:rPr lang="en-US" altLang="en-US" sz="2000" b="1"/>
              <a:t>50 </a:t>
            </a:r>
            <a:r>
              <a:rPr lang="el-GR" altLang="en-US" sz="2000" b="1">
                <a:cs typeface="Arial" pitchFamily="34" charset="0"/>
              </a:rPr>
              <a:t>μ</a:t>
            </a:r>
            <a:r>
              <a:rPr lang="en-US" altLang="en-US" sz="2000" b="1">
                <a:cs typeface="Arial" pitchFamily="34" charset="0"/>
              </a:rPr>
              <a:t>m beam</a:t>
            </a:r>
            <a:endParaRPr lang="el-GR" altLang="en-US" sz="2000" b="1">
              <a:cs typeface="Arial" pitchFamily="34" charset="0"/>
            </a:endParaRPr>
          </a:p>
          <a:p>
            <a:pPr>
              <a:lnSpc>
                <a:spcPct val="80000"/>
              </a:lnSpc>
            </a:pPr>
            <a:endParaRPr lang="en-US" altLang="en-US" sz="2000" b="1"/>
          </a:p>
          <a:p>
            <a:pPr>
              <a:lnSpc>
                <a:spcPct val="80000"/>
              </a:lnSpc>
            </a:pPr>
            <a:r>
              <a:rPr lang="en-US" altLang="en-US" sz="2000" b="1"/>
              <a:t>37 Gy/s (0.775 </a:t>
            </a:r>
            <a:r>
              <a:rPr lang="en-US" altLang="en-US" sz="2000" b="1">
                <a:cs typeface="Arial" pitchFamily="34" charset="0"/>
              </a:rPr>
              <a:t>Å</a:t>
            </a:r>
            <a:r>
              <a:rPr lang="en-US" altLang="en-US" sz="2000" b="1"/>
              <a:t>)</a:t>
            </a:r>
          </a:p>
          <a:p>
            <a:pPr>
              <a:lnSpc>
                <a:spcPct val="80000"/>
              </a:lnSpc>
            </a:pPr>
            <a:endParaRPr lang="en-US" altLang="en-US" sz="2000" b="1"/>
          </a:p>
          <a:p>
            <a:pPr>
              <a:lnSpc>
                <a:spcPct val="80000"/>
              </a:lnSpc>
            </a:pPr>
            <a:r>
              <a:rPr lang="en-US" altLang="en-US" sz="2000" b="1"/>
              <a:t>30s exposures at 20C</a:t>
            </a:r>
          </a:p>
          <a:p>
            <a:pPr>
              <a:lnSpc>
                <a:spcPct val="80000"/>
              </a:lnSpc>
            </a:pPr>
            <a:endParaRPr lang="en-US" altLang="en-US" sz="2000" b="1"/>
          </a:p>
          <a:p>
            <a:pPr>
              <a:lnSpc>
                <a:spcPct val="80000"/>
              </a:lnSpc>
            </a:pPr>
            <a:r>
              <a:rPr lang="en-US" altLang="en-US" sz="2000" b="1"/>
              <a:t>90</a:t>
            </a:r>
            <a:r>
              <a:rPr lang="en-US" altLang="en-US" sz="2000" b="1">
                <a:cs typeface="Arial" pitchFamily="34" charset="0"/>
              </a:rPr>
              <a:t>° of data</a:t>
            </a:r>
            <a:r>
              <a:rPr lang="en-US" altLang="en-US" sz="2000" b="1"/>
              <a:t>, 97% complete</a:t>
            </a:r>
          </a:p>
          <a:p>
            <a:pPr>
              <a:lnSpc>
                <a:spcPct val="80000"/>
              </a:lnSpc>
            </a:pPr>
            <a:endParaRPr lang="en-US" altLang="en-US" sz="2000" b="1"/>
          </a:p>
          <a:p>
            <a:pPr>
              <a:lnSpc>
                <a:spcPct val="80000"/>
              </a:lnSpc>
            </a:pPr>
            <a:r>
              <a:rPr lang="en-US" altLang="en-US" sz="2000" b="1"/>
              <a:t>I/</a:t>
            </a:r>
            <a:r>
              <a:rPr lang="en-US" altLang="en-US" sz="2000" b="1">
                <a:sym typeface="Symbol" pitchFamily="18" charset="2"/>
              </a:rPr>
              <a:t> = 1.5 at 1.9</a:t>
            </a:r>
            <a:r>
              <a:rPr lang="en-US" altLang="en-US" sz="2000" b="1"/>
              <a:t> Å</a:t>
            </a:r>
          </a:p>
          <a:p>
            <a:pPr>
              <a:lnSpc>
                <a:spcPct val="80000"/>
              </a:lnSpc>
            </a:pPr>
            <a:endParaRPr lang="en-US" altLang="en-US" sz="2000" b="1"/>
          </a:p>
          <a:p>
            <a:pPr>
              <a:lnSpc>
                <a:spcPct val="80000"/>
              </a:lnSpc>
            </a:pPr>
            <a:r>
              <a:rPr lang="en-US" altLang="en-US" sz="2000" b="1"/>
              <a:t>R</a:t>
            </a:r>
            <a:r>
              <a:rPr lang="en-US" altLang="en-US" sz="2000" b="1" baseline="-25000"/>
              <a:t>merge</a:t>
            </a:r>
            <a:r>
              <a:rPr lang="en-US" altLang="en-US" sz="2000" b="1"/>
              <a:t> 18% (overall) 5% (low)</a:t>
            </a:r>
          </a:p>
          <a:p>
            <a:pPr>
              <a:lnSpc>
                <a:spcPct val="80000"/>
              </a:lnSpc>
            </a:pPr>
            <a:endParaRPr lang="en-US" altLang="en-US" sz="2000" b="1"/>
          </a:p>
          <a:p>
            <a:pPr>
              <a:lnSpc>
                <a:spcPct val="80000"/>
              </a:lnSpc>
            </a:pPr>
            <a:r>
              <a:rPr lang="el-GR" altLang="en-US" sz="2000" b="1">
                <a:cs typeface="Arial" pitchFamily="34" charset="0"/>
              </a:rPr>
              <a:t>Δ</a:t>
            </a:r>
            <a:r>
              <a:rPr lang="en-US" altLang="en-US" sz="2000" b="1">
                <a:cs typeface="Arial" pitchFamily="34" charset="0"/>
              </a:rPr>
              <a:t>B same as 20 min at 100K</a:t>
            </a:r>
            <a:endParaRPr lang="el-GR" altLang="en-US" sz="2000" b="1">
              <a:cs typeface="Arial" pitchFamily="34" charset="0"/>
            </a:endParaRPr>
          </a:p>
          <a:p>
            <a:pPr>
              <a:lnSpc>
                <a:spcPct val="80000"/>
              </a:lnSpc>
            </a:pPr>
            <a:endParaRPr lang="en-US" altLang="en-US" sz="2000" b="1"/>
          </a:p>
          <a:p>
            <a:pPr>
              <a:lnSpc>
                <a:spcPct val="80000"/>
              </a:lnSpc>
            </a:pPr>
            <a:endParaRPr lang="en-US" altLang="en-US" sz="2000"/>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l="16667" t="12500" b="10228"/>
          <a:stretch>
            <a:fillRect/>
          </a:stretch>
        </p:blipFill>
        <p:spPr bwMode="auto">
          <a:xfrm>
            <a:off x="4876800" y="1447800"/>
            <a:ext cx="381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229" name="Group 5"/>
          <p:cNvGrpSpPr>
            <a:grpSpLocks/>
          </p:cNvGrpSpPr>
          <p:nvPr/>
        </p:nvGrpSpPr>
        <p:grpSpPr bwMode="auto">
          <a:xfrm>
            <a:off x="4343400" y="4029075"/>
            <a:ext cx="4419600" cy="2828925"/>
            <a:chOff x="2736" y="2538"/>
            <a:chExt cx="2784" cy="1782"/>
          </a:xfrm>
        </p:grpSpPr>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2538"/>
              <a:ext cx="2784" cy="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7"/>
            <p:cNvSpPr txBox="1">
              <a:spLocks noChangeArrowheads="1"/>
            </p:cNvSpPr>
            <p:nvPr/>
          </p:nvSpPr>
          <p:spPr bwMode="auto">
            <a:xfrm>
              <a:off x="4512" y="2928"/>
              <a:ext cx="8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B factor</a:t>
              </a:r>
            </a:p>
          </p:txBody>
        </p:sp>
        <p:sp>
          <p:nvSpPr>
            <p:cNvPr id="52232" name="Text Box 8"/>
            <p:cNvSpPr txBox="1">
              <a:spLocks noChangeArrowheads="1"/>
            </p:cNvSpPr>
            <p:nvPr/>
          </p:nvSpPr>
          <p:spPr bwMode="auto">
            <a:xfrm>
              <a:off x="2880" y="3018"/>
              <a:ext cx="432" cy="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5000"/>
                </a:lnSpc>
                <a:spcBef>
                  <a:spcPct val="50000"/>
                </a:spcBef>
              </a:pPr>
              <a:r>
                <a:rPr lang="en-US" altLang="en-US" b="1"/>
                <a:t>-2</a:t>
              </a:r>
            </a:p>
            <a:p>
              <a:pPr>
                <a:lnSpc>
                  <a:spcPct val="65000"/>
                </a:lnSpc>
                <a:spcBef>
                  <a:spcPct val="50000"/>
                </a:spcBef>
              </a:pPr>
              <a:endParaRPr lang="en-US" altLang="en-US" b="1"/>
            </a:p>
            <a:p>
              <a:pPr>
                <a:lnSpc>
                  <a:spcPct val="65000"/>
                </a:lnSpc>
                <a:spcBef>
                  <a:spcPct val="50000"/>
                </a:spcBef>
              </a:pPr>
              <a:r>
                <a:rPr lang="en-US" altLang="en-US" b="1"/>
                <a:t>-4</a:t>
              </a:r>
            </a:p>
            <a:p>
              <a:pPr>
                <a:lnSpc>
                  <a:spcPct val="65000"/>
                </a:lnSpc>
                <a:spcBef>
                  <a:spcPct val="50000"/>
                </a:spcBef>
              </a:pPr>
              <a:endParaRPr lang="en-US" altLang="en-US" b="1"/>
            </a:p>
            <a:p>
              <a:pPr>
                <a:lnSpc>
                  <a:spcPct val="65000"/>
                </a:lnSpc>
                <a:spcBef>
                  <a:spcPct val="50000"/>
                </a:spcBef>
              </a:pPr>
              <a:r>
                <a:rPr lang="en-US" altLang="en-US" b="1"/>
                <a:t>-6</a:t>
              </a:r>
            </a:p>
          </p:txBody>
        </p:sp>
      </p:grpSp>
      <p:grpSp>
        <p:nvGrpSpPr>
          <p:cNvPr id="52233" name="Group 9"/>
          <p:cNvGrpSpPr>
            <a:grpSpLocks/>
          </p:cNvGrpSpPr>
          <p:nvPr/>
        </p:nvGrpSpPr>
        <p:grpSpPr bwMode="auto">
          <a:xfrm>
            <a:off x="4260850" y="1219200"/>
            <a:ext cx="4654550" cy="2876550"/>
            <a:chOff x="2684" y="768"/>
            <a:chExt cx="2932" cy="1812"/>
          </a:xfrm>
        </p:grpSpPr>
        <p:pic>
          <p:nvPicPr>
            <p:cNvPr id="522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768"/>
              <a:ext cx="2832" cy="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5" name="Text Box 11"/>
            <p:cNvSpPr txBox="1">
              <a:spLocks noChangeArrowheads="1"/>
            </p:cNvSpPr>
            <p:nvPr/>
          </p:nvSpPr>
          <p:spPr bwMode="auto">
            <a:xfrm>
              <a:off x="3504" y="1920"/>
              <a:ext cx="15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scale vs batch</a:t>
              </a:r>
            </a:p>
          </p:txBody>
        </p:sp>
        <p:sp>
          <p:nvSpPr>
            <p:cNvPr id="52236" name="Text Box 12"/>
            <p:cNvSpPr txBox="1">
              <a:spLocks noChangeArrowheads="1"/>
            </p:cNvSpPr>
            <p:nvPr/>
          </p:nvSpPr>
          <p:spPr bwMode="auto">
            <a:xfrm>
              <a:off x="2684" y="1223"/>
              <a:ext cx="196"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2</a:t>
              </a:r>
            </a:p>
            <a:p>
              <a:endParaRPr lang="en-US" altLang="en-US" b="1"/>
            </a:p>
            <a:p>
              <a:endParaRPr lang="en-US" altLang="en-US" b="1"/>
            </a:p>
            <a:p>
              <a:r>
                <a:rPr lang="en-US" altLang="en-US" b="1"/>
                <a:t>1</a:t>
              </a:r>
            </a:p>
            <a:p>
              <a:endParaRPr lang="en-US" altLang="en-US" b="1"/>
            </a:p>
            <a:p>
              <a:endParaRPr lang="en-US" altLang="en-US" b="1"/>
            </a:p>
            <a:p>
              <a:r>
                <a:rPr lang="en-US" altLang="en-US" b="1"/>
                <a:t>0</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2227">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222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22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457200" y="173038"/>
            <a:ext cx="8229600" cy="1143000"/>
          </a:xfrm>
          <a:noFill/>
          <a:ln/>
        </p:spPr>
        <p:txBody>
          <a:bodyPr/>
          <a:lstStyle/>
          <a:p>
            <a:r>
              <a:rPr lang="en-US" altLang="en-US" sz="4000"/>
              <a:t>Room temperature damage rates</a:t>
            </a:r>
          </a:p>
        </p:txBody>
      </p:sp>
      <p:graphicFrame>
        <p:nvGraphicFramePr>
          <p:cNvPr id="572419" name="Object 3"/>
          <p:cNvGraphicFramePr>
            <a:graphicFrameLocks noChangeAspect="1"/>
          </p:cNvGraphicFramePr>
          <p:nvPr/>
        </p:nvGraphicFramePr>
        <p:xfrm>
          <a:off x="990600" y="1387475"/>
          <a:ext cx="7442200" cy="4948238"/>
        </p:xfrm>
        <a:graphic>
          <a:graphicData uri="http://schemas.openxmlformats.org/presentationml/2006/ole">
            <mc:AlternateContent xmlns:mc="http://schemas.openxmlformats.org/markup-compatibility/2006">
              <mc:Choice xmlns:v="urn:schemas-microsoft-com:vml" Requires="v">
                <p:oleObj spid="_x0000_s572444" name="Chart" r:id="rId3" imgW="6096000" imgH="4057650" progId="MSGraph.Chart.8">
                  <p:embed followColorScheme="full"/>
                </p:oleObj>
              </mc:Choice>
              <mc:Fallback>
                <p:oleObj name="Chart" r:id="rId3" imgW="6096000" imgH="405765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87475"/>
                        <a:ext cx="7442200" cy="494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2420" name="Text Box 4"/>
          <p:cNvSpPr txBox="1">
            <a:spLocks noChangeArrowheads="1"/>
          </p:cNvSpPr>
          <p:nvPr/>
        </p:nvSpPr>
        <p:spPr bwMode="auto">
          <a:xfrm>
            <a:off x="3779838" y="61134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dose rate (kGy/s)</a:t>
            </a:r>
          </a:p>
        </p:txBody>
      </p:sp>
      <p:sp>
        <p:nvSpPr>
          <p:cNvPr id="572421" name="Text Box 5"/>
          <p:cNvSpPr txBox="1">
            <a:spLocks noChangeArrowheads="1"/>
          </p:cNvSpPr>
          <p:nvPr/>
        </p:nvSpPr>
        <p:spPr bwMode="auto">
          <a:xfrm rot="-5400000">
            <a:off x="-723106" y="3509169"/>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dose at half intensity (MGy)</a:t>
            </a:r>
          </a:p>
        </p:txBody>
      </p:sp>
    </p:spTree>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457200" y="173038"/>
            <a:ext cx="8229600" cy="1143000"/>
          </a:xfrm>
          <a:noFill/>
          <a:ln/>
        </p:spPr>
        <p:txBody>
          <a:bodyPr/>
          <a:lstStyle/>
          <a:p>
            <a:r>
              <a:rPr lang="en-US" altLang="en-US" sz="4000"/>
              <a:t>Room temperature damage rates</a:t>
            </a:r>
          </a:p>
        </p:txBody>
      </p:sp>
      <p:graphicFrame>
        <p:nvGraphicFramePr>
          <p:cNvPr id="573443" name="Object 3"/>
          <p:cNvGraphicFramePr>
            <a:graphicFrameLocks noChangeAspect="1"/>
          </p:cNvGraphicFramePr>
          <p:nvPr/>
        </p:nvGraphicFramePr>
        <p:xfrm>
          <a:off x="990600" y="1387475"/>
          <a:ext cx="7442200" cy="4948238"/>
        </p:xfrm>
        <a:graphic>
          <a:graphicData uri="http://schemas.openxmlformats.org/presentationml/2006/ole">
            <mc:AlternateContent xmlns:mc="http://schemas.openxmlformats.org/markup-compatibility/2006">
              <mc:Choice xmlns:v="urn:schemas-microsoft-com:vml" Requires="v">
                <p:oleObj spid="_x0000_s573468" name="Chart" r:id="rId3" imgW="6096000" imgH="4057650" progId="MSGraph.Chart.8">
                  <p:embed followColorScheme="full"/>
                </p:oleObj>
              </mc:Choice>
              <mc:Fallback>
                <p:oleObj name="Chart" r:id="rId3" imgW="6096000" imgH="405765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87475"/>
                        <a:ext cx="7442200" cy="494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44" name="Text Box 4"/>
          <p:cNvSpPr txBox="1">
            <a:spLocks noChangeArrowheads="1"/>
          </p:cNvSpPr>
          <p:nvPr/>
        </p:nvSpPr>
        <p:spPr bwMode="auto">
          <a:xfrm>
            <a:off x="3779838" y="61134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dose rate (kGy/s)</a:t>
            </a:r>
          </a:p>
        </p:txBody>
      </p:sp>
      <p:sp>
        <p:nvSpPr>
          <p:cNvPr id="573445" name="Text Box 5"/>
          <p:cNvSpPr txBox="1">
            <a:spLocks noChangeArrowheads="1"/>
          </p:cNvSpPr>
          <p:nvPr/>
        </p:nvSpPr>
        <p:spPr bwMode="auto">
          <a:xfrm rot="-5400000">
            <a:off x="-723106" y="3509169"/>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dose at half intensity (MGy)</a:t>
            </a:r>
          </a:p>
        </p:txBody>
      </p:sp>
    </p:spTree>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r>
              <a:rPr lang="en-US" altLang="en-US" sz="4000"/>
              <a:t>Every spot is an unpaired partial!</a:t>
            </a:r>
          </a:p>
        </p:txBody>
      </p:sp>
      <p:grpSp>
        <p:nvGrpSpPr>
          <p:cNvPr id="580611" name="Group 3"/>
          <p:cNvGrpSpPr>
            <a:grpSpLocks/>
          </p:cNvGrpSpPr>
          <p:nvPr/>
        </p:nvGrpSpPr>
        <p:grpSpPr bwMode="auto">
          <a:xfrm rot="-1374393">
            <a:off x="3879850" y="2506663"/>
            <a:ext cx="1490663" cy="2582862"/>
            <a:chOff x="2120" y="1398"/>
            <a:chExt cx="939" cy="1627"/>
          </a:xfrm>
        </p:grpSpPr>
        <p:grpSp>
          <p:nvGrpSpPr>
            <p:cNvPr id="580612" name="Group 4"/>
            <p:cNvGrpSpPr>
              <a:grpSpLocks/>
            </p:cNvGrpSpPr>
            <p:nvPr/>
          </p:nvGrpSpPr>
          <p:grpSpPr bwMode="auto">
            <a:xfrm>
              <a:off x="2424" y="1398"/>
              <a:ext cx="331" cy="1627"/>
              <a:chOff x="2446" y="1398"/>
              <a:chExt cx="331" cy="1627"/>
            </a:xfrm>
          </p:grpSpPr>
          <p:grpSp>
            <p:nvGrpSpPr>
              <p:cNvPr id="580613" name="Group 5"/>
              <p:cNvGrpSpPr>
                <a:grpSpLocks/>
              </p:cNvGrpSpPr>
              <p:nvPr/>
            </p:nvGrpSpPr>
            <p:grpSpPr bwMode="auto">
              <a:xfrm>
                <a:off x="2446" y="2091"/>
                <a:ext cx="331" cy="934"/>
                <a:chOff x="2446" y="2091"/>
                <a:chExt cx="331" cy="934"/>
              </a:xfrm>
            </p:grpSpPr>
            <p:sp>
              <p:nvSpPr>
                <p:cNvPr id="580614" name="AutoShape 6"/>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5" name="AutoShape 7"/>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6" name="AutoShape 8"/>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7" name="AutoShape 9"/>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0618" name="AutoShape 10"/>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9" name="AutoShape 11"/>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0" name="AutoShape 12"/>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0621" name="AutoShape 13"/>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2" name="AutoShape 14"/>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0623" name="Arc 15"/>
          <p:cNvSpPr>
            <a:spLocks/>
          </p:cNvSpPr>
          <p:nvPr/>
        </p:nvSpPr>
        <p:spPr bwMode="auto">
          <a:xfrm>
            <a:off x="-3933825" y="1365250"/>
            <a:ext cx="10401300" cy="9242425"/>
          </a:xfrm>
          <a:custGeom>
            <a:avLst/>
            <a:gdLst>
              <a:gd name="G0" fmla="+- 0 0 0"/>
              <a:gd name="G1" fmla="+- 18200 0 0"/>
              <a:gd name="G2" fmla="+- 21600 0 0"/>
              <a:gd name="T0" fmla="*/ 11633 w 20480"/>
              <a:gd name="T1" fmla="*/ 0 h 18200"/>
              <a:gd name="T2" fmla="*/ 20480 w 20480"/>
              <a:gd name="T3" fmla="*/ 11336 h 18200"/>
              <a:gd name="T4" fmla="*/ 0 w 20480"/>
              <a:gd name="T5" fmla="*/ 18200 h 18200"/>
            </a:gdLst>
            <a:ahLst/>
            <a:cxnLst>
              <a:cxn ang="0">
                <a:pos x="T0" y="T1"/>
              </a:cxn>
              <a:cxn ang="0">
                <a:pos x="T2" y="T3"/>
              </a:cxn>
              <a:cxn ang="0">
                <a:pos x="T4" y="T5"/>
              </a:cxn>
            </a:cxnLst>
            <a:rect l="0" t="0" r="r" b="b"/>
            <a:pathLst>
              <a:path w="20480" h="18200" fill="none" extrusionOk="0">
                <a:moveTo>
                  <a:pt x="11632" y="0"/>
                </a:moveTo>
                <a:cubicBezTo>
                  <a:pt x="15790" y="2657"/>
                  <a:pt x="18912" y="6657"/>
                  <a:pt x="20480" y="11335"/>
                </a:cubicBezTo>
              </a:path>
              <a:path w="20480" h="18200" stroke="0" extrusionOk="0">
                <a:moveTo>
                  <a:pt x="11632" y="0"/>
                </a:moveTo>
                <a:cubicBezTo>
                  <a:pt x="15790" y="2657"/>
                  <a:pt x="18912" y="6657"/>
                  <a:pt x="20480" y="1133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4" name="Arc 16"/>
          <p:cNvSpPr>
            <a:spLocks/>
          </p:cNvSpPr>
          <p:nvPr/>
        </p:nvSpPr>
        <p:spPr bwMode="auto">
          <a:xfrm>
            <a:off x="-3943350" y="1443038"/>
            <a:ext cx="10401300" cy="9242425"/>
          </a:xfrm>
          <a:custGeom>
            <a:avLst/>
            <a:gdLst>
              <a:gd name="G0" fmla="+- 0 0 0"/>
              <a:gd name="G1" fmla="+- 18200 0 0"/>
              <a:gd name="G2" fmla="+- 21600 0 0"/>
              <a:gd name="T0" fmla="*/ 11633 w 20480"/>
              <a:gd name="T1" fmla="*/ 0 h 18200"/>
              <a:gd name="T2" fmla="*/ 20480 w 20480"/>
              <a:gd name="T3" fmla="*/ 11336 h 18200"/>
              <a:gd name="T4" fmla="*/ 0 w 20480"/>
              <a:gd name="T5" fmla="*/ 18200 h 18200"/>
            </a:gdLst>
            <a:ahLst/>
            <a:cxnLst>
              <a:cxn ang="0">
                <a:pos x="T0" y="T1"/>
              </a:cxn>
              <a:cxn ang="0">
                <a:pos x="T2" y="T3"/>
              </a:cxn>
              <a:cxn ang="0">
                <a:pos x="T4" y="T5"/>
              </a:cxn>
            </a:cxnLst>
            <a:rect l="0" t="0" r="r" b="b"/>
            <a:pathLst>
              <a:path w="20480" h="18200" fill="none" extrusionOk="0">
                <a:moveTo>
                  <a:pt x="11632" y="0"/>
                </a:moveTo>
                <a:cubicBezTo>
                  <a:pt x="15790" y="2657"/>
                  <a:pt x="18912" y="6657"/>
                  <a:pt x="20480" y="11335"/>
                </a:cubicBezTo>
              </a:path>
              <a:path w="20480" h="18200" stroke="0" extrusionOk="0">
                <a:moveTo>
                  <a:pt x="11632" y="0"/>
                </a:moveTo>
                <a:cubicBezTo>
                  <a:pt x="15790" y="2657"/>
                  <a:pt x="18912" y="6657"/>
                  <a:pt x="20480" y="1133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5" name="Text Box 17"/>
          <p:cNvSpPr txBox="1">
            <a:spLocks noChangeArrowheads="1"/>
          </p:cNvSpPr>
          <p:nvPr/>
        </p:nvSpPr>
        <p:spPr bwMode="auto">
          <a:xfrm>
            <a:off x="6021388" y="2051050"/>
            <a:ext cx="2552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I</a:t>
            </a:r>
            <a:r>
              <a:rPr lang="en-US" altLang="en-US" sz="3200" baseline="-25000"/>
              <a:t>spot</a:t>
            </a:r>
            <a:r>
              <a:rPr lang="en-US" altLang="en-US" sz="3200"/>
              <a:t> </a:t>
            </a:r>
            <a:r>
              <a:rPr lang="en-US" altLang="en-US" sz="3200">
                <a:sym typeface="Symbol" pitchFamily="18" charset="2"/>
              </a:rPr>
              <a:t>= k N</a:t>
            </a:r>
            <a:r>
              <a:rPr lang="en-US" altLang="en-US" sz="3200" baseline="-25000">
                <a:sym typeface="Symbol" pitchFamily="18" charset="2"/>
              </a:rPr>
              <a:t>cells</a:t>
            </a:r>
            <a:r>
              <a:rPr lang="en-US" altLang="en-US" sz="3200" baseline="30000">
                <a:sym typeface="Symbol" pitchFamily="18" charset="2"/>
              </a:rPr>
              <a:t>2</a:t>
            </a:r>
          </a:p>
        </p:txBody>
      </p:sp>
      <p:grpSp>
        <p:nvGrpSpPr>
          <p:cNvPr id="580626" name="Group 18"/>
          <p:cNvGrpSpPr>
            <a:grpSpLocks/>
          </p:cNvGrpSpPr>
          <p:nvPr/>
        </p:nvGrpSpPr>
        <p:grpSpPr bwMode="auto">
          <a:xfrm>
            <a:off x="5273675" y="4478338"/>
            <a:ext cx="3167063" cy="998537"/>
            <a:chOff x="3322" y="2821"/>
            <a:chExt cx="1995" cy="629"/>
          </a:xfrm>
        </p:grpSpPr>
        <p:sp>
          <p:nvSpPr>
            <p:cNvPr id="580627" name="Text Box 19"/>
            <p:cNvSpPr txBox="1">
              <a:spLocks noChangeArrowheads="1"/>
            </p:cNvSpPr>
            <p:nvPr/>
          </p:nvSpPr>
          <p:spPr bwMode="auto">
            <a:xfrm>
              <a:off x="4329" y="2821"/>
              <a:ext cx="9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Ewald sphere</a:t>
              </a:r>
            </a:p>
            <a:p>
              <a:r>
                <a:rPr lang="en-US" altLang="en-US"/>
                <a:t>range</a:t>
              </a:r>
            </a:p>
          </p:txBody>
        </p:sp>
        <p:sp>
          <p:nvSpPr>
            <p:cNvPr id="580628" name="Freeform 20"/>
            <p:cNvSpPr>
              <a:spLocks/>
            </p:cNvSpPr>
            <p:nvPr/>
          </p:nvSpPr>
          <p:spPr bwMode="auto">
            <a:xfrm>
              <a:off x="3606" y="2951"/>
              <a:ext cx="710" cy="444"/>
            </a:xfrm>
            <a:custGeom>
              <a:avLst/>
              <a:gdLst>
                <a:gd name="T0" fmla="*/ 710 w 710"/>
                <a:gd name="T1" fmla="*/ 0 h 444"/>
                <a:gd name="T2" fmla="*/ 544 w 710"/>
                <a:gd name="T3" fmla="*/ 166 h 444"/>
                <a:gd name="T4" fmla="*/ 0 w 710"/>
                <a:gd name="T5" fmla="*/ 444 h 444"/>
              </a:gdLst>
              <a:ahLst/>
              <a:cxnLst>
                <a:cxn ang="0">
                  <a:pos x="T0" y="T1"/>
                </a:cxn>
                <a:cxn ang="0">
                  <a:pos x="T2" y="T3"/>
                </a:cxn>
                <a:cxn ang="0">
                  <a:pos x="T4" y="T5"/>
                </a:cxn>
              </a:cxnLst>
              <a:rect l="0" t="0" r="r" b="b"/>
              <a:pathLst>
                <a:path w="710" h="444">
                  <a:moveTo>
                    <a:pt x="710" y="0"/>
                  </a:moveTo>
                  <a:cubicBezTo>
                    <a:pt x="682" y="28"/>
                    <a:pt x="662" y="92"/>
                    <a:pt x="544" y="166"/>
                  </a:cubicBezTo>
                  <a:cubicBezTo>
                    <a:pt x="426" y="240"/>
                    <a:pt x="113" y="386"/>
                    <a:pt x="0" y="44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0629" name="Freeform 21"/>
            <p:cNvSpPr>
              <a:spLocks/>
            </p:cNvSpPr>
            <p:nvPr/>
          </p:nvSpPr>
          <p:spPr bwMode="auto">
            <a:xfrm>
              <a:off x="3322" y="2951"/>
              <a:ext cx="1010" cy="499"/>
            </a:xfrm>
            <a:custGeom>
              <a:avLst/>
              <a:gdLst>
                <a:gd name="T0" fmla="*/ 1010 w 1010"/>
                <a:gd name="T1" fmla="*/ 0 h 499"/>
                <a:gd name="T2" fmla="*/ 401 w 1010"/>
                <a:gd name="T3" fmla="*/ 90 h 499"/>
                <a:gd name="T4" fmla="*/ 50 w 1010"/>
                <a:gd name="T5" fmla="*/ 337 h 499"/>
                <a:gd name="T6" fmla="*/ 101 w 1010"/>
                <a:gd name="T7" fmla="*/ 480 h 499"/>
                <a:gd name="T8" fmla="*/ 245 w 1010"/>
                <a:gd name="T9" fmla="*/ 453 h 499"/>
              </a:gdLst>
              <a:ahLst/>
              <a:cxnLst>
                <a:cxn ang="0">
                  <a:pos x="T0" y="T1"/>
                </a:cxn>
                <a:cxn ang="0">
                  <a:pos x="T2" y="T3"/>
                </a:cxn>
                <a:cxn ang="0">
                  <a:pos x="T4" y="T5"/>
                </a:cxn>
                <a:cxn ang="0">
                  <a:pos x="T6" y="T7"/>
                </a:cxn>
                <a:cxn ang="0">
                  <a:pos x="T8" y="T9"/>
                </a:cxn>
              </a:cxnLst>
              <a:rect l="0" t="0" r="r" b="b"/>
              <a:pathLst>
                <a:path w="1010" h="499">
                  <a:moveTo>
                    <a:pt x="1010" y="0"/>
                  </a:moveTo>
                  <a:cubicBezTo>
                    <a:pt x="909" y="15"/>
                    <a:pt x="561" y="34"/>
                    <a:pt x="401" y="90"/>
                  </a:cubicBezTo>
                  <a:cubicBezTo>
                    <a:pt x="241" y="146"/>
                    <a:pt x="100" y="272"/>
                    <a:pt x="50" y="337"/>
                  </a:cubicBezTo>
                  <a:cubicBezTo>
                    <a:pt x="0" y="402"/>
                    <a:pt x="68" y="461"/>
                    <a:pt x="101" y="480"/>
                  </a:cubicBezTo>
                  <a:cubicBezTo>
                    <a:pt x="134" y="499"/>
                    <a:pt x="215" y="459"/>
                    <a:pt x="245" y="45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0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0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5"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altLang="en-US" sz="4000"/>
              <a:t>Every spot is an unpaired partial!</a:t>
            </a:r>
          </a:p>
        </p:txBody>
      </p:sp>
      <p:grpSp>
        <p:nvGrpSpPr>
          <p:cNvPr id="581635" name="Group 3"/>
          <p:cNvGrpSpPr>
            <a:grpSpLocks/>
          </p:cNvGrpSpPr>
          <p:nvPr/>
        </p:nvGrpSpPr>
        <p:grpSpPr bwMode="auto">
          <a:xfrm rot="-1374393">
            <a:off x="3879850" y="2506663"/>
            <a:ext cx="1490663" cy="2582862"/>
            <a:chOff x="2120" y="1398"/>
            <a:chExt cx="939" cy="1627"/>
          </a:xfrm>
        </p:grpSpPr>
        <p:grpSp>
          <p:nvGrpSpPr>
            <p:cNvPr id="581636" name="Group 4"/>
            <p:cNvGrpSpPr>
              <a:grpSpLocks/>
            </p:cNvGrpSpPr>
            <p:nvPr/>
          </p:nvGrpSpPr>
          <p:grpSpPr bwMode="auto">
            <a:xfrm>
              <a:off x="2424" y="1398"/>
              <a:ext cx="331" cy="1627"/>
              <a:chOff x="2446" y="1398"/>
              <a:chExt cx="331" cy="1627"/>
            </a:xfrm>
          </p:grpSpPr>
          <p:grpSp>
            <p:nvGrpSpPr>
              <p:cNvPr id="581637" name="Group 5"/>
              <p:cNvGrpSpPr>
                <a:grpSpLocks/>
              </p:cNvGrpSpPr>
              <p:nvPr/>
            </p:nvGrpSpPr>
            <p:grpSpPr bwMode="auto">
              <a:xfrm>
                <a:off x="2446" y="2091"/>
                <a:ext cx="331" cy="934"/>
                <a:chOff x="2446" y="2091"/>
                <a:chExt cx="331" cy="934"/>
              </a:xfrm>
            </p:grpSpPr>
            <p:sp>
              <p:nvSpPr>
                <p:cNvPr id="581638" name="AutoShape 6"/>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39" name="AutoShape 7"/>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0" name="AutoShape 8"/>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1" name="AutoShape 9"/>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1642" name="AutoShape 10"/>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3" name="AutoShape 11"/>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4" name="AutoShape 12"/>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1645" name="AutoShape 13"/>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6" name="AutoShape 14"/>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1647" name="Arc 15"/>
          <p:cNvSpPr>
            <a:spLocks/>
          </p:cNvSpPr>
          <p:nvPr/>
        </p:nvSpPr>
        <p:spPr bwMode="auto">
          <a:xfrm>
            <a:off x="-3219450" y="941388"/>
            <a:ext cx="10004425" cy="9242425"/>
          </a:xfrm>
          <a:custGeom>
            <a:avLst/>
            <a:gdLst>
              <a:gd name="G0" fmla="+- 0 0 0"/>
              <a:gd name="G1" fmla="+- 18200 0 0"/>
              <a:gd name="G2" fmla="+- 21600 0 0"/>
              <a:gd name="T0" fmla="*/ 11633 w 19699"/>
              <a:gd name="T1" fmla="*/ 0 h 18200"/>
              <a:gd name="T2" fmla="*/ 19699 w 19699"/>
              <a:gd name="T3" fmla="*/ 9340 h 18200"/>
              <a:gd name="T4" fmla="*/ 0 w 19699"/>
              <a:gd name="T5" fmla="*/ 18200 h 18200"/>
            </a:gdLst>
            <a:ahLst/>
            <a:cxnLst>
              <a:cxn ang="0">
                <a:pos x="T0" y="T1"/>
              </a:cxn>
              <a:cxn ang="0">
                <a:pos x="T2" y="T3"/>
              </a:cxn>
              <a:cxn ang="0">
                <a:pos x="T4" y="T5"/>
              </a:cxn>
            </a:cxnLst>
            <a:rect l="0" t="0" r="r" b="b"/>
            <a:pathLst>
              <a:path w="19699" h="18200" fill="none" extrusionOk="0">
                <a:moveTo>
                  <a:pt x="11632" y="0"/>
                </a:moveTo>
                <a:cubicBezTo>
                  <a:pt x="15172" y="2262"/>
                  <a:pt x="17975" y="5508"/>
                  <a:pt x="19699" y="9339"/>
                </a:cubicBezTo>
              </a:path>
              <a:path w="19699" h="18200" stroke="0" extrusionOk="0">
                <a:moveTo>
                  <a:pt x="11632" y="0"/>
                </a:moveTo>
                <a:cubicBezTo>
                  <a:pt x="15172" y="2262"/>
                  <a:pt x="17975" y="5508"/>
                  <a:pt x="19699" y="9339"/>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8" name="Arc 16"/>
          <p:cNvSpPr>
            <a:spLocks/>
          </p:cNvSpPr>
          <p:nvPr/>
        </p:nvSpPr>
        <p:spPr bwMode="auto">
          <a:xfrm>
            <a:off x="-4670425" y="1968500"/>
            <a:ext cx="9863138" cy="9242425"/>
          </a:xfrm>
          <a:custGeom>
            <a:avLst/>
            <a:gdLst>
              <a:gd name="G0" fmla="+- 0 0 0"/>
              <a:gd name="G1" fmla="+- 18200 0 0"/>
              <a:gd name="G2" fmla="+- 21600 0 0"/>
              <a:gd name="T0" fmla="*/ 11633 w 19421"/>
              <a:gd name="T1" fmla="*/ 0 h 18200"/>
              <a:gd name="T2" fmla="*/ 19421 w 19421"/>
              <a:gd name="T3" fmla="*/ 8746 h 18200"/>
              <a:gd name="T4" fmla="*/ 0 w 19421"/>
              <a:gd name="T5" fmla="*/ 18200 h 18200"/>
            </a:gdLst>
            <a:ahLst/>
            <a:cxnLst>
              <a:cxn ang="0">
                <a:pos x="T0" y="T1"/>
              </a:cxn>
              <a:cxn ang="0">
                <a:pos x="T2" y="T3"/>
              </a:cxn>
              <a:cxn ang="0">
                <a:pos x="T4" y="T5"/>
              </a:cxn>
            </a:cxnLst>
            <a:rect l="0" t="0" r="r" b="b"/>
            <a:pathLst>
              <a:path w="19421" h="18200" fill="none" extrusionOk="0">
                <a:moveTo>
                  <a:pt x="11632" y="0"/>
                </a:moveTo>
                <a:cubicBezTo>
                  <a:pt x="14984" y="2142"/>
                  <a:pt x="17679" y="5169"/>
                  <a:pt x="19421" y="8745"/>
                </a:cubicBezTo>
              </a:path>
              <a:path w="19421" h="18200" stroke="0" extrusionOk="0">
                <a:moveTo>
                  <a:pt x="11632" y="0"/>
                </a:moveTo>
                <a:cubicBezTo>
                  <a:pt x="14984" y="2142"/>
                  <a:pt x="17679" y="5169"/>
                  <a:pt x="19421" y="8745"/>
                </a:cubicBezTo>
                <a:lnTo>
                  <a:pt x="0" y="182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649" name="Text Box 17"/>
          <p:cNvSpPr txBox="1">
            <a:spLocks noChangeArrowheads="1"/>
          </p:cNvSpPr>
          <p:nvPr/>
        </p:nvSpPr>
        <p:spPr bwMode="auto">
          <a:xfrm>
            <a:off x="6872288" y="4478338"/>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Ewald sphere</a:t>
            </a:r>
          </a:p>
          <a:p>
            <a:r>
              <a:rPr lang="en-US" altLang="en-US"/>
              <a:t>range</a:t>
            </a:r>
          </a:p>
        </p:txBody>
      </p:sp>
      <p:sp>
        <p:nvSpPr>
          <p:cNvPr id="581650" name="Freeform 18"/>
          <p:cNvSpPr>
            <a:spLocks/>
          </p:cNvSpPr>
          <p:nvPr/>
        </p:nvSpPr>
        <p:spPr bwMode="auto">
          <a:xfrm>
            <a:off x="6553200" y="4684713"/>
            <a:ext cx="298450" cy="763587"/>
          </a:xfrm>
          <a:custGeom>
            <a:avLst/>
            <a:gdLst>
              <a:gd name="T0" fmla="*/ 188 w 188"/>
              <a:gd name="T1" fmla="*/ 0 h 481"/>
              <a:gd name="T2" fmla="*/ 22 w 188"/>
              <a:gd name="T3" fmla="*/ 166 h 481"/>
              <a:gd name="T4" fmla="*/ 54 w 188"/>
              <a:gd name="T5" fmla="*/ 481 h 481"/>
            </a:gdLst>
            <a:ahLst/>
            <a:cxnLst>
              <a:cxn ang="0">
                <a:pos x="T0" y="T1"/>
              </a:cxn>
              <a:cxn ang="0">
                <a:pos x="T2" y="T3"/>
              </a:cxn>
              <a:cxn ang="0">
                <a:pos x="T4" y="T5"/>
              </a:cxn>
            </a:cxnLst>
            <a:rect l="0" t="0" r="r" b="b"/>
            <a:pathLst>
              <a:path w="188" h="481">
                <a:moveTo>
                  <a:pt x="188" y="0"/>
                </a:moveTo>
                <a:cubicBezTo>
                  <a:pt x="160" y="28"/>
                  <a:pt x="44" y="86"/>
                  <a:pt x="22" y="166"/>
                </a:cubicBezTo>
                <a:cubicBezTo>
                  <a:pt x="0" y="246"/>
                  <a:pt x="47" y="416"/>
                  <a:pt x="54" y="481"/>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1651" name="Freeform 19"/>
          <p:cNvSpPr>
            <a:spLocks/>
          </p:cNvSpPr>
          <p:nvPr/>
        </p:nvSpPr>
        <p:spPr bwMode="auto">
          <a:xfrm>
            <a:off x="4772025" y="4684713"/>
            <a:ext cx="2105025" cy="939800"/>
          </a:xfrm>
          <a:custGeom>
            <a:avLst/>
            <a:gdLst>
              <a:gd name="T0" fmla="*/ 1326 w 1326"/>
              <a:gd name="T1" fmla="*/ 0 h 592"/>
              <a:gd name="T2" fmla="*/ 410 w 1326"/>
              <a:gd name="T3" fmla="*/ 277 h 592"/>
              <a:gd name="T4" fmla="*/ 0 w 1326"/>
              <a:gd name="T5" fmla="*/ 592 h 592"/>
            </a:gdLst>
            <a:ahLst/>
            <a:cxnLst>
              <a:cxn ang="0">
                <a:pos x="T0" y="T1"/>
              </a:cxn>
              <a:cxn ang="0">
                <a:pos x="T2" y="T3"/>
              </a:cxn>
              <a:cxn ang="0">
                <a:pos x="T4" y="T5"/>
              </a:cxn>
            </a:cxnLst>
            <a:rect l="0" t="0" r="r" b="b"/>
            <a:pathLst>
              <a:path w="1326" h="592">
                <a:moveTo>
                  <a:pt x="1326" y="0"/>
                </a:moveTo>
                <a:cubicBezTo>
                  <a:pt x="1175" y="46"/>
                  <a:pt x="631" y="178"/>
                  <a:pt x="410" y="277"/>
                </a:cubicBezTo>
                <a:cubicBezTo>
                  <a:pt x="189" y="376"/>
                  <a:pt x="85" y="526"/>
                  <a:pt x="0" y="592"/>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1652" name="Text Box 20"/>
          <p:cNvSpPr txBox="1">
            <a:spLocks noChangeArrowheads="1"/>
          </p:cNvSpPr>
          <p:nvPr/>
        </p:nvSpPr>
        <p:spPr bwMode="auto">
          <a:xfrm>
            <a:off x="6021388" y="2051050"/>
            <a:ext cx="2552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I</a:t>
            </a:r>
            <a:r>
              <a:rPr lang="en-US" altLang="en-US" sz="3200" baseline="-25000"/>
              <a:t>spot</a:t>
            </a:r>
            <a:r>
              <a:rPr lang="en-US" altLang="en-US" sz="3200"/>
              <a:t> </a:t>
            </a:r>
            <a:r>
              <a:rPr lang="en-US" altLang="en-US" sz="3200">
                <a:sym typeface="Symbol" pitchFamily="18" charset="2"/>
              </a:rPr>
              <a:t>= k N</a:t>
            </a:r>
            <a:r>
              <a:rPr lang="en-US" altLang="en-US" sz="3200" baseline="-25000">
                <a:sym typeface="Symbol" pitchFamily="18" charset="2"/>
              </a:rPr>
              <a:t>cells</a:t>
            </a:r>
            <a:r>
              <a:rPr lang="en-US" altLang="en-US" sz="3200" baseline="30000">
                <a:sym typeface="Symbol" pitchFamily="18" charset="2"/>
              </a:rPr>
              <a:t>1</a:t>
            </a:r>
          </a:p>
        </p:txBody>
      </p:sp>
      <p:sp>
        <p:nvSpPr>
          <p:cNvPr id="581653" name="Text Box 21"/>
          <p:cNvSpPr txBox="1">
            <a:spLocks noChangeArrowheads="1"/>
          </p:cNvSpPr>
          <p:nvPr/>
        </p:nvSpPr>
        <p:spPr bwMode="auto">
          <a:xfrm>
            <a:off x="-30163" y="6494463"/>
            <a:ext cx="78168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Woolfson, M. M.  (1997). </a:t>
            </a:r>
            <a:r>
              <a:rPr lang="en-US" altLang="en-US" i="1"/>
              <a:t>An introduction to X-ray crystallography</a:t>
            </a:r>
            <a:r>
              <a:rPr lang="en-US" altLang="en-US"/>
              <a:t>. Ch. 2 &amp; 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Fourier view of scattering</a:t>
            </a:r>
            <a:endParaRPr lang="en-US" dirty="0"/>
          </a:p>
        </p:txBody>
      </p:sp>
      <p:cxnSp>
        <p:nvCxnSpPr>
          <p:cNvPr id="10" name="Straight Arrow Connector 9"/>
          <p:cNvCxnSpPr/>
          <p:nvPr/>
        </p:nvCxnSpPr>
        <p:spPr>
          <a:xfrm flipV="1">
            <a:off x="669701" y="1918952"/>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675" y="4866068"/>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0467" y="4945487"/>
            <a:ext cx="141577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istance (Å)</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rot="16200000">
            <a:off x="-199974" y="3178935"/>
            <a:ext cx="126509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ensity (</a:t>
            </a:r>
            <a:r>
              <a:rPr lang="el-GR" dirty="0" smtClean="0">
                <a:latin typeface="Arial" panose="020B0604020202020204" pitchFamily="34" charset="0"/>
                <a:cs typeface="Arial" panose="020B0604020202020204" pitchFamily="34" charset="0"/>
              </a:rPr>
              <a:t>ρ</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22" name="Straight Connector 21"/>
          <p:cNvCxnSpPr/>
          <p:nvPr/>
        </p:nvCxnSpPr>
        <p:spPr>
          <a:xfrm>
            <a:off x="66970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986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003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036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2053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3069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40865"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031"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11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71363"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81529"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1697" y="4861770"/>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891825" y="1916805"/>
            <a:ext cx="0" cy="2949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876799" y="4863921"/>
            <a:ext cx="417490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72895" y="4943340"/>
            <a:ext cx="1059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angle (°)</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rot="16200000">
            <a:off x="4139169" y="3176788"/>
            <a:ext cx="103105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intensity</a:t>
            </a:r>
            <a:endParaRPr lang="en-US" dirty="0">
              <a:latin typeface="Arial" panose="020B0604020202020204" pitchFamily="34" charset="0"/>
              <a:cs typeface="Arial" panose="020B0604020202020204" pitchFamily="34" charset="0"/>
            </a:endParaRPr>
          </a:p>
        </p:txBody>
      </p:sp>
      <p:cxnSp>
        <p:nvCxnSpPr>
          <p:cNvPr id="53" name="Straight Connector 52"/>
          <p:cNvCxnSpPr/>
          <p:nvPr/>
        </p:nvCxnSpPr>
        <p:spPr>
          <a:xfrm>
            <a:off x="489182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0199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51215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2232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3249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4265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75282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2989"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373155"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83321"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3487"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03653" y="4859623"/>
            <a:ext cx="0" cy="77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13821" y="4859623"/>
            <a:ext cx="0" cy="77273"/>
          </a:xfrm>
          <a:prstGeom prst="line">
            <a:avLst/>
          </a:prstGeom>
        </p:spPr>
        <p:style>
          <a:lnRef idx="1">
            <a:schemeClr val="accent1"/>
          </a:lnRef>
          <a:fillRef idx="0">
            <a:schemeClr val="accent1"/>
          </a:fillRef>
          <a:effectRef idx="0">
            <a:schemeClr val="accent1"/>
          </a:effectRef>
          <a:fontRef idx="minor">
            <a:schemeClr val="tx1"/>
          </a:fontRef>
        </p:style>
      </p:cxnSp>
      <p:sp>
        <p:nvSpPr>
          <p:cNvPr id="39" name="Freeform 91"/>
          <p:cNvSpPr>
            <a:spLocks/>
          </p:cNvSpPr>
          <p:nvPr/>
        </p:nvSpPr>
        <p:spPr bwMode="auto">
          <a:xfrm>
            <a:off x="2635324" y="2078983"/>
            <a:ext cx="107882" cy="2760953"/>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381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40" name="Freeform 91"/>
          <p:cNvSpPr>
            <a:spLocks/>
          </p:cNvSpPr>
          <p:nvPr/>
        </p:nvSpPr>
        <p:spPr bwMode="auto">
          <a:xfrm>
            <a:off x="4898670" y="2081502"/>
            <a:ext cx="4018820" cy="56392"/>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 name="connsiteX0" fmla="*/ 0 w 10000"/>
              <a:gd name="connsiteY0" fmla="*/ 10000 h 10000"/>
              <a:gd name="connsiteX1" fmla="*/ 799 w 10000"/>
              <a:gd name="connsiteY1" fmla="*/ 9967 h 10000"/>
              <a:gd name="connsiteX2" fmla="*/ 1250 w 10000"/>
              <a:gd name="connsiteY2" fmla="*/ 9852 h 10000"/>
              <a:gd name="connsiteX3" fmla="*/ 1786 w 10000"/>
              <a:gd name="connsiteY3" fmla="*/ 9507 h 10000"/>
              <a:gd name="connsiteX4" fmla="*/ 2126 w 10000"/>
              <a:gd name="connsiteY4" fmla="*/ 9112 h 10000"/>
              <a:gd name="connsiteX5" fmla="*/ 2381 w 10000"/>
              <a:gd name="connsiteY5" fmla="*/ 8586 h 10000"/>
              <a:gd name="connsiteX6" fmla="*/ 2636 w 10000"/>
              <a:gd name="connsiteY6" fmla="*/ 8026 h 10000"/>
              <a:gd name="connsiteX7" fmla="*/ 2866 w 10000"/>
              <a:gd name="connsiteY7" fmla="*/ 7336 h 10000"/>
              <a:gd name="connsiteX8" fmla="*/ 3121 w 10000"/>
              <a:gd name="connsiteY8" fmla="*/ 6349 h 10000"/>
              <a:gd name="connsiteX9" fmla="*/ 3393 w 10000"/>
              <a:gd name="connsiteY9" fmla="*/ 5280 h 10000"/>
              <a:gd name="connsiteX10" fmla="*/ 3631 w 10000"/>
              <a:gd name="connsiteY10" fmla="*/ 4194 h 10000"/>
              <a:gd name="connsiteX11" fmla="*/ 3912 w 10000"/>
              <a:gd name="connsiteY11" fmla="*/ 2993 h 10000"/>
              <a:gd name="connsiteX12" fmla="*/ 4107 w 10000"/>
              <a:gd name="connsiteY12" fmla="*/ 2072 h 10000"/>
              <a:gd name="connsiteX13" fmla="*/ 4294 w 10000"/>
              <a:gd name="connsiteY13" fmla="*/ 1316 h 10000"/>
              <a:gd name="connsiteX14" fmla="*/ 4592 w 10000"/>
              <a:gd name="connsiteY14" fmla="*/ 543 h 10000"/>
              <a:gd name="connsiteX15" fmla="*/ 4804 w 10000"/>
              <a:gd name="connsiteY15" fmla="*/ 148 h 10000"/>
              <a:gd name="connsiteX16" fmla="*/ 5034 w 10000"/>
              <a:gd name="connsiteY16" fmla="*/ 0 h 10000"/>
              <a:gd name="connsiteX17" fmla="*/ 5255 w 10000"/>
              <a:gd name="connsiteY17" fmla="*/ 197 h 10000"/>
              <a:gd name="connsiteX18" fmla="*/ 5485 w 10000"/>
              <a:gd name="connsiteY18" fmla="*/ 625 h 10000"/>
              <a:gd name="connsiteX19" fmla="*/ 5697 w 10000"/>
              <a:gd name="connsiteY19" fmla="*/ 1283 h 10000"/>
              <a:gd name="connsiteX20" fmla="*/ 5867 w 10000"/>
              <a:gd name="connsiteY20" fmla="*/ 1924 h 10000"/>
              <a:gd name="connsiteX21" fmla="*/ 6003 w 10000"/>
              <a:gd name="connsiteY21" fmla="*/ 2549 h 10000"/>
              <a:gd name="connsiteX22" fmla="*/ 6131 w 10000"/>
              <a:gd name="connsiteY22" fmla="*/ 3141 h 10000"/>
              <a:gd name="connsiteX23" fmla="*/ 6352 w 10000"/>
              <a:gd name="connsiteY23" fmla="*/ 4079 h 10000"/>
              <a:gd name="connsiteX24" fmla="*/ 6556 w 10000"/>
              <a:gd name="connsiteY24" fmla="*/ 4967 h 10000"/>
              <a:gd name="connsiteX25" fmla="*/ 6769 w 10000"/>
              <a:gd name="connsiteY25" fmla="*/ 6003 h 10000"/>
              <a:gd name="connsiteX26" fmla="*/ 7015 w 10000"/>
              <a:gd name="connsiteY26" fmla="*/ 6908 h 10000"/>
              <a:gd name="connsiteX27" fmla="*/ 7219 w 10000"/>
              <a:gd name="connsiteY27" fmla="*/ 7582 h 10000"/>
              <a:gd name="connsiteX28" fmla="*/ 7662 w 10000"/>
              <a:gd name="connsiteY28" fmla="*/ 8684 h 10000"/>
              <a:gd name="connsiteX29" fmla="*/ 7934 w 10000"/>
              <a:gd name="connsiteY29" fmla="*/ 9161 h 10000"/>
              <a:gd name="connsiteX30" fmla="*/ 8189 w 10000"/>
              <a:gd name="connsiteY30" fmla="*/ 9474 h 10000"/>
              <a:gd name="connsiteX31" fmla="*/ 8469 w 10000"/>
              <a:gd name="connsiteY31" fmla="*/ 9704 h 10000"/>
              <a:gd name="connsiteX32" fmla="*/ 8912 w 10000"/>
              <a:gd name="connsiteY32" fmla="*/ 9868 h 10000"/>
              <a:gd name="connsiteX33" fmla="*/ 9396 w 10000"/>
              <a:gd name="connsiteY33" fmla="*/ 9967 h 10000"/>
              <a:gd name="connsiteX34" fmla="*/ 10000 w 10000"/>
              <a:gd name="connsiteY34" fmla="*/ 9967 h 10000"/>
              <a:gd name="connsiteX0" fmla="*/ 0 w 9396"/>
              <a:gd name="connsiteY0" fmla="*/ 10000 h 10000"/>
              <a:gd name="connsiteX1" fmla="*/ 799 w 9396"/>
              <a:gd name="connsiteY1" fmla="*/ 9967 h 10000"/>
              <a:gd name="connsiteX2" fmla="*/ 1250 w 9396"/>
              <a:gd name="connsiteY2" fmla="*/ 9852 h 10000"/>
              <a:gd name="connsiteX3" fmla="*/ 1786 w 9396"/>
              <a:gd name="connsiteY3" fmla="*/ 9507 h 10000"/>
              <a:gd name="connsiteX4" fmla="*/ 2126 w 9396"/>
              <a:gd name="connsiteY4" fmla="*/ 9112 h 10000"/>
              <a:gd name="connsiteX5" fmla="*/ 2381 w 9396"/>
              <a:gd name="connsiteY5" fmla="*/ 8586 h 10000"/>
              <a:gd name="connsiteX6" fmla="*/ 2636 w 9396"/>
              <a:gd name="connsiteY6" fmla="*/ 8026 h 10000"/>
              <a:gd name="connsiteX7" fmla="*/ 2866 w 9396"/>
              <a:gd name="connsiteY7" fmla="*/ 7336 h 10000"/>
              <a:gd name="connsiteX8" fmla="*/ 3121 w 9396"/>
              <a:gd name="connsiteY8" fmla="*/ 6349 h 10000"/>
              <a:gd name="connsiteX9" fmla="*/ 3393 w 9396"/>
              <a:gd name="connsiteY9" fmla="*/ 5280 h 10000"/>
              <a:gd name="connsiteX10" fmla="*/ 3631 w 9396"/>
              <a:gd name="connsiteY10" fmla="*/ 4194 h 10000"/>
              <a:gd name="connsiteX11" fmla="*/ 3912 w 9396"/>
              <a:gd name="connsiteY11" fmla="*/ 2993 h 10000"/>
              <a:gd name="connsiteX12" fmla="*/ 4107 w 9396"/>
              <a:gd name="connsiteY12" fmla="*/ 2072 h 10000"/>
              <a:gd name="connsiteX13" fmla="*/ 4294 w 9396"/>
              <a:gd name="connsiteY13" fmla="*/ 1316 h 10000"/>
              <a:gd name="connsiteX14" fmla="*/ 4592 w 9396"/>
              <a:gd name="connsiteY14" fmla="*/ 543 h 10000"/>
              <a:gd name="connsiteX15" fmla="*/ 4804 w 9396"/>
              <a:gd name="connsiteY15" fmla="*/ 148 h 10000"/>
              <a:gd name="connsiteX16" fmla="*/ 5034 w 9396"/>
              <a:gd name="connsiteY16" fmla="*/ 0 h 10000"/>
              <a:gd name="connsiteX17" fmla="*/ 5255 w 9396"/>
              <a:gd name="connsiteY17" fmla="*/ 197 h 10000"/>
              <a:gd name="connsiteX18" fmla="*/ 5485 w 9396"/>
              <a:gd name="connsiteY18" fmla="*/ 625 h 10000"/>
              <a:gd name="connsiteX19" fmla="*/ 5697 w 9396"/>
              <a:gd name="connsiteY19" fmla="*/ 1283 h 10000"/>
              <a:gd name="connsiteX20" fmla="*/ 5867 w 9396"/>
              <a:gd name="connsiteY20" fmla="*/ 1924 h 10000"/>
              <a:gd name="connsiteX21" fmla="*/ 6003 w 9396"/>
              <a:gd name="connsiteY21" fmla="*/ 2549 h 10000"/>
              <a:gd name="connsiteX22" fmla="*/ 6131 w 9396"/>
              <a:gd name="connsiteY22" fmla="*/ 3141 h 10000"/>
              <a:gd name="connsiteX23" fmla="*/ 6352 w 9396"/>
              <a:gd name="connsiteY23" fmla="*/ 4079 h 10000"/>
              <a:gd name="connsiteX24" fmla="*/ 6556 w 9396"/>
              <a:gd name="connsiteY24" fmla="*/ 4967 h 10000"/>
              <a:gd name="connsiteX25" fmla="*/ 6769 w 9396"/>
              <a:gd name="connsiteY25" fmla="*/ 6003 h 10000"/>
              <a:gd name="connsiteX26" fmla="*/ 7015 w 9396"/>
              <a:gd name="connsiteY26" fmla="*/ 6908 h 10000"/>
              <a:gd name="connsiteX27" fmla="*/ 7219 w 9396"/>
              <a:gd name="connsiteY27" fmla="*/ 7582 h 10000"/>
              <a:gd name="connsiteX28" fmla="*/ 7662 w 9396"/>
              <a:gd name="connsiteY28" fmla="*/ 8684 h 10000"/>
              <a:gd name="connsiteX29" fmla="*/ 7934 w 9396"/>
              <a:gd name="connsiteY29" fmla="*/ 9161 h 10000"/>
              <a:gd name="connsiteX30" fmla="*/ 8189 w 9396"/>
              <a:gd name="connsiteY30" fmla="*/ 9474 h 10000"/>
              <a:gd name="connsiteX31" fmla="*/ 8469 w 9396"/>
              <a:gd name="connsiteY31" fmla="*/ 9704 h 10000"/>
              <a:gd name="connsiteX32" fmla="*/ 8912 w 9396"/>
              <a:gd name="connsiteY32" fmla="*/ 9868 h 10000"/>
              <a:gd name="connsiteX33" fmla="*/ 9396 w 9396"/>
              <a:gd name="connsiteY33" fmla="*/ 9967 h 10000"/>
              <a:gd name="connsiteX0" fmla="*/ 0 w 9485"/>
              <a:gd name="connsiteY0" fmla="*/ 10000 h 10000"/>
              <a:gd name="connsiteX1" fmla="*/ 850 w 9485"/>
              <a:gd name="connsiteY1" fmla="*/ 9967 h 10000"/>
              <a:gd name="connsiteX2" fmla="*/ 1330 w 9485"/>
              <a:gd name="connsiteY2" fmla="*/ 9852 h 10000"/>
              <a:gd name="connsiteX3" fmla="*/ 1901 w 9485"/>
              <a:gd name="connsiteY3" fmla="*/ 9507 h 10000"/>
              <a:gd name="connsiteX4" fmla="*/ 2263 w 9485"/>
              <a:gd name="connsiteY4" fmla="*/ 9112 h 10000"/>
              <a:gd name="connsiteX5" fmla="*/ 2534 w 9485"/>
              <a:gd name="connsiteY5" fmla="*/ 8586 h 10000"/>
              <a:gd name="connsiteX6" fmla="*/ 2805 w 9485"/>
              <a:gd name="connsiteY6" fmla="*/ 8026 h 10000"/>
              <a:gd name="connsiteX7" fmla="*/ 3050 w 9485"/>
              <a:gd name="connsiteY7" fmla="*/ 7336 h 10000"/>
              <a:gd name="connsiteX8" fmla="*/ 3322 w 9485"/>
              <a:gd name="connsiteY8" fmla="*/ 6349 h 10000"/>
              <a:gd name="connsiteX9" fmla="*/ 3611 w 9485"/>
              <a:gd name="connsiteY9" fmla="*/ 5280 h 10000"/>
              <a:gd name="connsiteX10" fmla="*/ 3864 w 9485"/>
              <a:gd name="connsiteY10" fmla="*/ 4194 h 10000"/>
              <a:gd name="connsiteX11" fmla="*/ 4163 w 9485"/>
              <a:gd name="connsiteY11" fmla="*/ 2993 h 10000"/>
              <a:gd name="connsiteX12" fmla="*/ 4371 w 9485"/>
              <a:gd name="connsiteY12" fmla="*/ 2072 h 10000"/>
              <a:gd name="connsiteX13" fmla="*/ 4570 w 9485"/>
              <a:gd name="connsiteY13" fmla="*/ 1316 h 10000"/>
              <a:gd name="connsiteX14" fmla="*/ 4887 w 9485"/>
              <a:gd name="connsiteY14" fmla="*/ 543 h 10000"/>
              <a:gd name="connsiteX15" fmla="*/ 5113 w 9485"/>
              <a:gd name="connsiteY15" fmla="*/ 148 h 10000"/>
              <a:gd name="connsiteX16" fmla="*/ 5358 w 9485"/>
              <a:gd name="connsiteY16" fmla="*/ 0 h 10000"/>
              <a:gd name="connsiteX17" fmla="*/ 5593 w 9485"/>
              <a:gd name="connsiteY17" fmla="*/ 197 h 10000"/>
              <a:gd name="connsiteX18" fmla="*/ 5838 w 9485"/>
              <a:gd name="connsiteY18" fmla="*/ 625 h 10000"/>
              <a:gd name="connsiteX19" fmla="*/ 6063 w 9485"/>
              <a:gd name="connsiteY19" fmla="*/ 1283 h 10000"/>
              <a:gd name="connsiteX20" fmla="*/ 6244 w 9485"/>
              <a:gd name="connsiteY20" fmla="*/ 1924 h 10000"/>
              <a:gd name="connsiteX21" fmla="*/ 6389 w 9485"/>
              <a:gd name="connsiteY21" fmla="*/ 2549 h 10000"/>
              <a:gd name="connsiteX22" fmla="*/ 6525 w 9485"/>
              <a:gd name="connsiteY22" fmla="*/ 3141 h 10000"/>
              <a:gd name="connsiteX23" fmla="*/ 6760 w 9485"/>
              <a:gd name="connsiteY23" fmla="*/ 4079 h 10000"/>
              <a:gd name="connsiteX24" fmla="*/ 6977 w 9485"/>
              <a:gd name="connsiteY24" fmla="*/ 4967 h 10000"/>
              <a:gd name="connsiteX25" fmla="*/ 7204 w 9485"/>
              <a:gd name="connsiteY25" fmla="*/ 6003 h 10000"/>
              <a:gd name="connsiteX26" fmla="*/ 7466 w 9485"/>
              <a:gd name="connsiteY26" fmla="*/ 6908 h 10000"/>
              <a:gd name="connsiteX27" fmla="*/ 7683 w 9485"/>
              <a:gd name="connsiteY27" fmla="*/ 7582 h 10000"/>
              <a:gd name="connsiteX28" fmla="*/ 8155 w 9485"/>
              <a:gd name="connsiteY28" fmla="*/ 8684 h 10000"/>
              <a:gd name="connsiteX29" fmla="*/ 8444 w 9485"/>
              <a:gd name="connsiteY29" fmla="*/ 9161 h 10000"/>
              <a:gd name="connsiteX30" fmla="*/ 8715 w 9485"/>
              <a:gd name="connsiteY30" fmla="*/ 9474 h 10000"/>
              <a:gd name="connsiteX31" fmla="*/ 9013 w 9485"/>
              <a:gd name="connsiteY31" fmla="*/ 9704 h 10000"/>
              <a:gd name="connsiteX32" fmla="*/ 9485 w 9485"/>
              <a:gd name="connsiteY32" fmla="*/ 9868 h 10000"/>
              <a:gd name="connsiteX0" fmla="*/ 0 w 9502"/>
              <a:gd name="connsiteY0" fmla="*/ 10000 h 10000"/>
              <a:gd name="connsiteX1" fmla="*/ 896 w 9502"/>
              <a:gd name="connsiteY1" fmla="*/ 9967 h 10000"/>
              <a:gd name="connsiteX2" fmla="*/ 1402 w 9502"/>
              <a:gd name="connsiteY2" fmla="*/ 9852 h 10000"/>
              <a:gd name="connsiteX3" fmla="*/ 2004 w 9502"/>
              <a:gd name="connsiteY3" fmla="*/ 9507 h 10000"/>
              <a:gd name="connsiteX4" fmla="*/ 2386 w 9502"/>
              <a:gd name="connsiteY4" fmla="*/ 9112 h 10000"/>
              <a:gd name="connsiteX5" fmla="*/ 2672 w 9502"/>
              <a:gd name="connsiteY5" fmla="*/ 8586 h 10000"/>
              <a:gd name="connsiteX6" fmla="*/ 2957 w 9502"/>
              <a:gd name="connsiteY6" fmla="*/ 8026 h 10000"/>
              <a:gd name="connsiteX7" fmla="*/ 3216 w 9502"/>
              <a:gd name="connsiteY7" fmla="*/ 7336 h 10000"/>
              <a:gd name="connsiteX8" fmla="*/ 3502 w 9502"/>
              <a:gd name="connsiteY8" fmla="*/ 6349 h 10000"/>
              <a:gd name="connsiteX9" fmla="*/ 3807 w 9502"/>
              <a:gd name="connsiteY9" fmla="*/ 5280 h 10000"/>
              <a:gd name="connsiteX10" fmla="*/ 4074 w 9502"/>
              <a:gd name="connsiteY10" fmla="*/ 4194 h 10000"/>
              <a:gd name="connsiteX11" fmla="*/ 4389 w 9502"/>
              <a:gd name="connsiteY11" fmla="*/ 2993 h 10000"/>
              <a:gd name="connsiteX12" fmla="*/ 4608 w 9502"/>
              <a:gd name="connsiteY12" fmla="*/ 2072 h 10000"/>
              <a:gd name="connsiteX13" fmla="*/ 4818 w 9502"/>
              <a:gd name="connsiteY13" fmla="*/ 1316 h 10000"/>
              <a:gd name="connsiteX14" fmla="*/ 5152 w 9502"/>
              <a:gd name="connsiteY14" fmla="*/ 543 h 10000"/>
              <a:gd name="connsiteX15" fmla="*/ 5391 w 9502"/>
              <a:gd name="connsiteY15" fmla="*/ 148 h 10000"/>
              <a:gd name="connsiteX16" fmla="*/ 5649 w 9502"/>
              <a:gd name="connsiteY16" fmla="*/ 0 h 10000"/>
              <a:gd name="connsiteX17" fmla="*/ 5897 w 9502"/>
              <a:gd name="connsiteY17" fmla="*/ 197 h 10000"/>
              <a:gd name="connsiteX18" fmla="*/ 6155 w 9502"/>
              <a:gd name="connsiteY18" fmla="*/ 625 h 10000"/>
              <a:gd name="connsiteX19" fmla="*/ 6392 w 9502"/>
              <a:gd name="connsiteY19" fmla="*/ 1283 h 10000"/>
              <a:gd name="connsiteX20" fmla="*/ 6583 w 9502"/>
              <a:gd name="connsiteY20" fmla="*/ 1924 h 10000"/>
              <a:gd name="connsiteX21" fmla="*/ 6736 w 9502"/>
              <a:gd name="connsiteY21" fmla="*/ 2549 h 10000"/>
              <a:gd name="connsiteX22" fmla="*/ 6879 w 9502"/>
              <a:gd name="connsiteY22" fmla="*/ 3141 h 10000"/>
              <a:gd name="connsiteX23" fmla="*/ 7127 w 9502"/>
              <a:gd name="connsiteY23" fmla="*/ 4079 h 10000"/>
              <a:gd name="connsiteX24" fmla="*/ 7356 w 9502"/>
              <a:gd name="connsiteY24" fmla="*/ 4967 h 10000"/>
              <a:gd name="connsiteX25" fmla="*/ 7595 w 9502"/>
              <a:gd name="connsiteY25" fmla="*/ 6003 h 10000"/>
              <a:gd name="connsiteX26" fmla="*/ 7871 w 9502"/>
              <a:gd name="connsiteY26" fmla="*/ 6908 h 10000"/>
              <a:gd name="connsiteX27" fmla="*/ 8100 w 9502"/>
              <a:gd name="connsiteY27" fmla="*/ 7582 h 10000"/>
              <a:gd name="connsiteX28" fmla="*/ 8598 w 9502"/>
              <a:gd name="connsiteY28" fmla="*/ 8684 h 10000"/>
              <a:gd name="connsiteX29" fmla="*/ 8902 w 9502"/>
              <a:gd name="connsiteY29" fmla="*/ 9161 h 10000"/>
              <a:gd name="connsiteX30" fmla="*/ 9188 w 9502"/>
              <a:gd name="connsiteY30" fmla="*/ 9474 h 10000"/>
              <a:gd name="connsiteX31" fmla="*/ 9502 w 9502"/>
              <a:gd name="connsiteY31" fmla="*/ 9704 h 10000"/>
              <a:gd name="connsiteX0" fmla="*/ 0 w 9670"/>
              <a:gd name="connsiteY0" fmla="*/ 10000 h 10000"/>
              <a:gd name="connsiteX1" fmla="*/ 943 w 9670"/>
              <a:gd name="connsiteY1" fmla="*/ 9967 h 10000"/>
              <a:gd name="connsiteX2" fmla="*/ 1475 w 9670"/>
              <a:gd name="connsiteY2" fmla="*/ 9852 h 10000"/>
              <a:gd name="connsiteX3" fmla="*/ 2109 w 9670"/>
              <a:gd name="connsiteY3" fmla="*/ 9507 h 10000"/>
              <a:gd name="connsiteX4" fmla="*/ 2511 w 9670"/>
              <a:gd name="connsiteY4" fmla="*/ 9112 h 10000"/>
              <a:gd name="connsiteX5" fmla="*/ 2812 w 9670"/>
              <a:gd name="connsiteY5" fmla="*/ 8586 h 10000"/>
              <a:gd name="connsiteX6" fmla="*/ 3112 w 9670"/>
              <a:gd name="connsiteY6" fmla="*/ 8026 h 10000"/>
              <a:gd name="connsiteX7" fmla="*/ 3385 w 9670"/>
              <a:gd name="connsiteY7" fmla="*/ 7336 h 10000"/>
              <a:gd name="connsiteX8" fmla="*/ 3686 w 9670"/>
              <a:gd name="connsiteY8" fmla="*/ 6349 h 10000"/>
              <a:gd name="connsiteX9" fmla="*/ 4007 w 9670"/>
              <a:gd name="connsiteY9" fmla="*/ 5280 h 10000"/>
              <a:gd name="connsiteX10" fmla="*/ 4288 w 9670"/>
              <a:gd name="connsiteY10" fmla="*/ 4194 h 10000"/>
              <a:gd name="connsiteX11" fmla="*/ 4619 w 9670"/>
              <a:gd name="connsiteY11" fmla="*/ 2993 h 10000"/>
              <a:gd name="connsiteX12" fmla="*/ 4850 w 9670"/>
              <a:gd name="connsiteY12" fmla="*/ 2072 h 10000"/>
              <a:gd name="connsiteX13" fmla="*/ 5071 w 9670"/>
              <a:gd name="connsiteY13" fmla="*/ 1316 h 10000"/>
              <a:gd name="connsiteX14" fmla="*/ 5422 w 9670"/>
              <a:gd name="connsiteY14" fmla="*/ 543 h 10000"/>
              <a:gd name="connsiteX15" fmla="*/ 5674 w 9670"/>
              <a:gd name="connsiteY15" fmla="*/ 148 h 10000"/>
              <a:gd name="connsiteX16" fmla="*/ 5945 w 9670"/>
              <a:gd name="connsiteY16" fmla="*/ 0 h 10000"/>
              <a:gd name="connsiteX17" fmla="*/ 6206 w 9670"/>
              <a:gd name="connsiteY17" fmla="*/ 197 h 10000"/>
              <a:gd name="connsiteX18" fmla="*/ 6478 w 9670"/>
              <a:gd name="connsiteY18" fmla="*/ 625 h 10000"/>
              <a:gd name="connsiteX19" fmla="*/ 6727 w 9670"/>
              <a:gd name="connsiteY19" fmla="*/ 1283 h 10000"/>
              <a:gd name="connsiteX20" fmla="*/ 6928 w 9670"/>
              <a:gd name="connsiteY20" fmla="*/ 1924 h 10000"/>
              <a:gd name="connsiteX21" fmla="*/ 7089 w 9670"/>
              <a:gd name="connsiteY21" fmla="*/ 2549 h 10000"/>
              <a:gd name="connsiteX22" fmla="*/ 7240 w 9670"/>
              <a:gd name="connsiteY22" fmla="*/ 3141 h 10000"/>
              <a:gd name="connsiteX23" fmla="*/ 7501 w 9670"/>
              <a:gd name="connsiteY23" fmla="*/ 4079 h 10000"/>
              <a:gd name="connsiteX24" fmla="*/ 7742 w 9670"/>
              <a:gd name="connsiteY24" fmla="*/ 4967 h 10000"/>
              <a:gd name="connsiteX25" fmla="*/ 7993 w 9670"/>
              <a:gd name="connsiteY25" fmla="*/ 6003 h 10000"/>
              <a:gd name="connsiteX26" fmla="*/ 8284 w 9670"/>
              <a:gd name="connsiteY26" fmla="*/ 6908 h 10000"/>
              <a:gd name="connsiteX27" fmla="*/ 8525 w 9670"/>
              <a:gd name="connsiteY27" fmla="*/ 7582 h 10000"/>
              <a:gd name="connsiteX28" fmla="*/ 9049 w 9670"/>
              <a:gd name="connsiteY28" fmla="*/ 8684 h 10000"/>
              <a:gd name="connsiteX29" fmla="*/ 9369 w 9670"/>
              <a:gd name="connsiteY29" fmla="*/ 9161 h 10000"/>
              <a:gd name="connsiteX30" fmla="*/ 9670 w 9670"/>
              <a:gd name="connsiteY30" fmla="*/ 9474 h 10000"/>
              <a:gd name="connsiteX0" fmla="*/ 0 w 9689"/>
              <a:gd name="connsiteY0" fmla="*/ 10000 h 10000"/>
              <a:gd name="connsiteX1" fmla="*/ 975 w 9689"/>
              <a:gd name="connsiteY1" fmla="*/ 9967 h 10000"/>
              <a:gd name="connsiteX2" fmla="*/ 1525 w 9689"/>
              <a:gd name="connsiteY2" fmla="*/ 9852 h 10000"/>
              <a:gd name="connsiteX3" fmla="*/ 2181 w 9689"/>
              <a:gd name="connsiteY3" fmla="*/ 9507 h 10000"/>
              <a:gd name="connsiteX4" fmla="*/ 2597 w 9689"/>
              <a:gd name="connsiteY4" fmla="*/ 9112 h 10000"/>
              <a:gd name="connsiteX5" fmla="*/ 2908 w 9689"/>
              <a:gd name="connsiteY5" fmla="*/ 8586 h 10000"/>
              <a:gd name="connsiteX6" fmla="*/ 3218 w 9689"/>
              <a:gd name="connsiteY6" fmla="*/ 8026 h 10000"/>
              <a:gd name="connsiteX7" fmla="*/ 3501 w 9689"/>
              <a:gd name="connsiteY7" fmla="*/ 7336 h 10000"/>
              <a:gd name="connsiteX8" fmla="*/ 3812 w 9689"/>
              <a:gd name="connsiteY8" fmla="*/ 6349 h 10000"/>
              <a:gd name="connsiteX9" fmla="*/ 4144 w 9689"/>
              <a:gd name="connsiteY9" fmla="*/ 5280 h 10000"/>
              <a:gd name="connsiteX10" fmla="*/ 4434 w 9689"/>
              <a:gd name="connsiteY10" fmla="*/ 4194 h 10000"/>
              <a:gd name="connsiteX11" fmla="*/ 4777 w 9689"/>
              <a:gd name="connsiteY11" fmla="*/ 2993 h 10000"/>
              <a:gd name="connsiteX12" fmla="*/ 5016 w 9689"/>
              <a:gd name="connsiteY12" fmla="*/ 2072 h 10000"/>
              <a:gd name="connsiteX13" fmla="*/ 5244 w 9689"/>
              <a:gd name="connsiteY13" fmla="*/ 1316 h 10000"/>
              <a:gd name="connsiteX14" fmla="*/ 5607 w 9689"/>
              <a:gd name="connsiteY14" fmla="*/ 543 h 10000"/>
              <a:gd name="connsiteX15" fmla="*/ 5868 w 9689"/>
              <a:gd name="connsiteY15" fmla="*/ 148 h 10000"/>
              <a:gd name="connsiteX16" fmla="*/ 6148 w 9689"/>
              <a:gd name="connsiteY16" fmla="*/ 0 h 10000"/>
              <a:gd name="connsiteX17" fmla="*/ 6418 w 9689"/>
              <a:gd name="connsiteY17" fmla="*/ 197 h 10000"/>
              <a:gd name="connsiteX18" fmla="*/ 6699 w 9689"/>
              <a:gd name="connsiteY18" fmla="*/ 625 h 10000"/>
              <a:gd name="connsiteX19" fmla="*/ 6957 w 9689"/>
              <a:gd name="connsiteY19" fmla="*/ 1283 h 10000"/>
              <a:gd name="connsiteX20" fmla="*/ 7164 w 9689"/>
              <a:gd name="connsiteY20" fmla="*/ 1924 h 10000"/>
              <a:gd name="connsiteX21" fmla="*/ 7331 w 9689"/>
              <a:gd name="connsiteY21" fmla="*/ 2549 h 10000"/>
              <a:gd name="connsiteX22" fmla="*/ 7487 w 9689"/>
              <a:gd name="connsiteY22" fmla="*/ 3141 h 10000"/>
              <a:gd name="connsiteX23" fmla="*/ 7757 w 9689"/>
              <a:gd name="connsiteY23" fmla="*/ 4079 h 10000"/>
              <a:gd name="connsiteX24" fmla="*/ 8006 w 9689"/>
              <a:gd name="connsiteY24" fmla="*/ 4967 h 10000"/>
              <a:gd name="connsiteX25" fmla="*/ 8266 w 9689"/>
              <a:gd name="connsiteY25" fmla="*/ 6003 h 10000"/>
              <a:gd name="connsiteX26" fmla="*/ 8567 w 9689"/>
              <a:gd name="connsiteY26" fmla="*/ 6908 h 10000"/>
              <a:gd name="connsiteX27" fmla="*/ 8816 w 9689"/>
              <a:gd name="connsiteY27" fmla="*/ 7582 h 10000"/>
              <a:gd name="connsiteX28" fmla="*/ 9358 w 9689"/>
              <a:gd name="connsiteY28" fmla="*/ 8684 h 10000"/>
              <a:gd name="connsiteX29" fmla="*/ 9689 w 9689"/>
              <a:gd name="connsiteY29" fmla="*/ 9161 h 10000"/>
              <a:gd name="connsiteX0" fmla="*/ 0 w 9658"/>
              <a:gd name="connsiteY0" fmla="*/ 10000 h 10000"/>
              <a:gd name="connsiteX1" fmla="*/ 1006 w 9658"/>
              <a:gd name="connsiteY1" fmla="*/ 9967 h 10000"/>
              <a:gd name="connsiteX2" fmla="*/ 1574 w 9658"/>
              <a:gd name="connsiteY2" fmla="*/ 9852 h 10000"/>
              <a:gd name="connsiteX3" fmla="*/ 2251 w 9658"/>
              <a:gd name="connsiteY3" fmla="*/ 9507 h 10000"/>
              <a:gd name="connsiteX4" fmla="*/ 2680 w 9658"/>
              <a:gd name="connsiteY4" fmla="*/ 9112 h 10000"/>
              <a:gd name="connsiteX5" fmla="*/ 3001 w 9658"/>
              <a:gd name="connsiteY5" fmla="*/ 8586 h 10000"/>
              <a:gd name="connsiteX6" fmla="*/ 3321 w 9658"/>
              <a:gd name="connsiteY6" fmla="*/ 8026 h 10000"/>
              <a:gd name="connsiteX7" fmla="*/ 3613 w 9658"/>
              <a:gd name="connsiteY7" fmla="*/ 7336 h 10000"/>
              <a:gd name="connsiteX8" fmla="*/ 3934 w 9658"/>
              <a:gd name="connsiteY8" fmla="*/ 6349 h 10000"/>
              <a:gd name="connsiteX9" fmla="*/ 4277 w 9658"/>
              <a:gd name="connsiteY9" fmla="*/ 5280 h 10000"/>
              <a:gd name="connsiteX10" fmla="*/ 4576 w 9658"/>
              <a:gd name="connsiteY10" fmla="*/ 4194 h 10000"/>
              <a:gd name="connsiteX11" fmla="*/ 4930 w 9658"/>
              <a:gd name="connsiteY11" fmla="*/ 2993 h 10000"/>
              <a:gd name="connsiteX12" fmla="*/ 5177 w 9658"/>
              <a:gd name="connsiteY12" fmla="*/ 2072 h 10000"/>
              <a:gd name="connsiteX13" fmla="*/ 5412 w 9658"/>
              <a:gd name="connsiteY13" fmla="*/ 1316 h 10000"/>
              <a:gd name="connsiteX14" fmla="*/ 5787 w 9658"/>
              <a:gd name="connsiteY14" fmla="*/ 543 h 10000"/>
              <a:gd name="connsiteX15" fmla="*/ 6056 w 9658"/>
              <a:gd name="connsiteY15" fmla="*/ 148 h 10000"/>
              <a:gd name="connsiteX16" fmla="*/ 6345 w 9658"/>
              <a:gd name="connsiteY16" fmla="*/ 0 h 10000"/>
              <a:gd name="connsiteX17" fmla="*/ 6624 w 9658"/>
              <a:gd name="connsiteY17" fmla="*/ 197 h 10000"/>
              <a:gd name="connsiteX18" fmla="*/ 6914 w 9658"/>
              <a:gd name="connsiteY18" fmla="*/ 625 h 10000"/>
              <a:gd name="connsiteX19" fmla="*/ 7180 w 9658"/>
              <a:gd name="connsiteY19" fmla="*/ 1283 h 10000"/>
              <a:gd name="connsiteX20" fmla="*/ 7394 w 9658"/>
              <a:gd name="connsiteY20" fmla="*/ 1924 h 10000"/>
              <a:gd name="connsiteX21" fmla="*/ 7566 w 9658"/>
              <a:gd name="connsiteY21" fmla="*/ 2549 h 10000"/>
              <a:gd name="connsiteX22" fmla="*/ 7727 w 9658"/>
              <a:gd name="connsiteY22" fmla="*/ 3141 h 10000"/>
              <a:gd name="connsiteX23" fmla="*/ 8006 w 9658"/>
              <a:gd name="connsiteY23" fmla="*/ 4079 h 10000"/>
              <a:gd name="connsiteX24" fmla="*/ 8263 w 9658"/>
              <a:gd name="connsiteY24" fmla="*/ 4967 h 10000"/>
              <a:gd name="connsiteX25" fmla="*/ 8531 w 9658"/>
              <a:gd name="connsiteY25" fmla="*/ 6003 h 10000"/>
              <a:gd name="connsiteX26" fmla="*/ 8842 w 9658"/>
              <a:gd name="connsiteY26" fmla="*/ 6908 h 10000"/>
              <a:gd name="connsiteX27" fmla="*/ 9099 w 9658"/>
              <a:gd name="connsiteY27" fmla="*/ 7582 h 10000"/>
              <a:gd name="connsiteX28" fmla="*/ 9658 w 9658"/>
              <a:gd name="connsiteY28" fmla="*/ 8684 h 10000"/>
              <a:gd name="connsiteX0" fmla="*/ 0 w 9421"/>
              <a:gd name="connsiteY0" fmla="*/ 10000 h 10000"/>
              <a:gd name="connsiteX1" fmla="*/ 1042 w 9421"/>
              <a:gd name="connsiteY1" fmla="*/ 9967 h 10000"/>
              <a:gd name="connsiteX2" fmla="*/ 1630 w 9421"/>
              <a:gd name="connsiteY2" fmla="*/ 9852 h 10000"/>
              <a:gd name="connsiteX3" fmla="*/ 2331 w 9421"/>
              <a:gd name="connsiteY3" fmla="*/ 9507 h 10000"/>
              <a:gd name="connsiteX4" fmla="*/ 2775 w 9421"/>
              <a:gd name="connsiteY4" fmla="*/ 9112 h 10000"/>
              <a:gd name="connsiteX5" fmla="*/ 3107 w 9421"/>
              <a:gd name="connsiteY5" fmla="*/ 8586 h 10000"/>
              <a:gd name="connsiteX6" fmla="*/ 3439 w 9421"/>
              <a:gd name="connsiteY6" fmla="*/ 8026 h 10000"/>
              <a:gd name="connsiteX7" fmla="*/ 3741 w 9421"/>
              <a:gd name="connsiteY7" fmla="*/ 7336 h 10000"/>
              <a:gd name="connsiteX8" fmla="*/ 4073 w 9421"/>
              <a:gd name="connsiteY8" fmla="*/ 6349 h 10000"/>
              <a:gd name="connsiteX9" fmla="*/ 4428 w 9421"/>
              <a:gd name="connsiteY9" fmla="*/ 5280 h 10000"/>
              <a:gd name="connsiteX10" fmla="*/ 4738 w 9421"/>
              <a:gd name="connsiteY10" fmla="*/ 4194 h 10000"/>
              <a:gd name="connsiteX11" fmla="*/ 5105 w 9421"/>
              <a:gd name="connsiteY11" fmla="*/ 2993 h 10000"/>
              <a:gd name="connsiteX12" fmla="*/ 5360 w 9421"/>
              <a:gd name="connsiteY12" fmla="*/ 2072 h 10000"/>
              <a:gd name="connsiteX13" fmla="*/ 5604 w 9421"/>
              <a:gd name="connsiteY13" fmla="*/ 1316 h 10000"/>
              <a:gd name="connsiteX14" fmla="*/ 5992 w 9421"/>
              <a:gd name="connsiteY14" fmla="*/ 543 h 10000"/>
              <a:gd name="connsiteX15" fmla="*/ 6270 w 9421"/>
              <a:gd name="connsiteY15" fmla="*/ 148 h 10000"/>
              <a:gd name="connsiteX16" fmla="*/ 6570 w 9421"/>
              <a:gd name="connsiteY16" fmla="*/ 0 h 10000"/>
              <a:gd name="connsiteX17" fmla="*/ 6859 w 9421"/>
              <a:gd name="connsiteY17" fmla="*/ 197 h 10000"/>
              <a:gd name="connsiteX18" fmla="*/ 7159 w 9421"/>
              <a:gd name="connsiteY18" fmla="*/ 625 h 10000"/>
              <a:gd name="connsiteX19" fmla="*/ 7434 w 9421"/>
              <a:gd name="connsiteY19" fmla="*/ 1283 h 10000"/>
              <a:gd name="connsiteX20" fmla="*/ 7656 w 9421"/>
              <a:gd name="connsiteY20" fmla="*/ 1924 h 10000"/>
              <a:gd name="connsiteX21" fmla="*/ 7834 w 9421"/>
              <a:gd name="connsiteY21" fmla="*/ 2549 h 10000"/>
              <a:gd name="connsiteX22" fmla="*/ 8001 w 9421"/>
              <a:gd name="connsiteY22" fmla="*/ 3141 h 10000"/>
              <a:gd name="connsiteX23" fmla="*/ 8290 w 9421"/>
              <a:gd name="connsiteY23" fmla="*/ 4079 h 10000"/>
              <a:gd name="connsiteX24" fmla="*/ 8556 w 9421"/>
              <a:gd name="connsiteY24" fmla="*/ 4967 h 10000"/>
              <a:gd name="connsiteX25" fmla="*/ 8833 w 9421"/>
              <a:gd name="connsiteY25" fmla="*/ 6003 h 10000"/>
              <a:gd name="connsiteX26" fmla="*/ 9155 w 9421"/>
              <a:gd name="connsiteY26" fmla="*/ 6908 h 10000"/>
              <a:gd name="connsiteX27" fmla="*/ 9421 w 9421"/>
              <a:gd name="connsiteY27" fmla="*/ 7582 h 10000"/>
              <a:gd name="connsiteX0" fmla="*/ 0 w 10000"/>
              <a:gd name="connsiteY0" fmla="*/ 10000 h 10000"/>
              <a:gd name="connsiteX1" fmla="*/ 1730 w 10000"/>
              <a:gd name="connsiteY1" fmla="*/ 9852 h 10000"/>
              <a:gd name="connsiteX2" fmla="*/ 2474 w 10000"/>
              <a:gd name="connsiteY2" fmla="*/ 9507 h 10000"/>
              <a:gd name="connsiteX3" fmla="*/ 2946 w 10000"/>
              <a:gd name="connsiteY3" fmla="*/ 9112 h 10000"/>
              <a:gd name="connsiteX4" fmla="*/ 3298 w 10000"/>
              <a:gd name="connsiteY4" fmla="*/ 8586 h 10000"/>
              <a:gd name="connsiteX5" fmla="*/ 3650 w 10000"/>
              <a:gd name="connsiteY5" fmla="*/ 8026 h 10000"/>
              <a:gd name="connsiteX6" fmla="*/ 3971 w 10000"/>
              <a:gd name="connsiteY6" fmla="*/ 7336 h 10000"/>
              <a:gd name="connsiteX7" fmla="*/ 4323 w 10000"/>
              <a:gd name="connsiteY7" fmla="*/ 6349 h 10000"/>
              <a:gd name="connsiteX8" fmla="*/ 4700 w 10000"/>
              <a:gd name="connsiteY8" fmla="*/ 5280 h 10000"/>
              <a:gd name="connsiteX9" fmla="*/ 5029 w 10000"/>
              <a:gd name="connsiteY9" fmla="*/ 4194 h 10000"/>
              <a:gd name="connsiteX10" fmla="*/ 5419 w 10000"/>
              <a:gd name="connsiteY10" fmla="*/ 2993 h 10000"/>
              <a:gd name="connsiteX11" fmla="*/ 5689 w 10000"/>
              <a:gd name="connsiteY11" fmla="*/ 2072 h 10000"/>
              <a:gd name="connsiteX12" fmla="*/ 5948 w 10000"/>
              <a:gd name="connsiteY12" fmla="*/ 1316 h 10000"/>
              <a:gd name="connsiteX13" fmla="*/ 6360 w 10000"/>
              <a:gd name="connsiteY13" fmla="*/ 543 h 10000"/>
              <a:gd name="connsiteX14" fmla="*/ 6655 w 10000"/>
              <a:gd name="connsiteY14" fmla="*/ 148 h 10000"/>
              <a:gd name="connsiteX15" fmla="*/ 6974 w 10000"/>
              <a:gd name="connsiteY15" fmla="*/ 0 h 10000"/>
              <a:gd name="connsiteX16" fmla="*/ 7281 w 10000"/>
              <a:gd name="connsiteY16" fmla="*/ 197 h 10000"/>
              <a:gd name="connsiteX17" fmla="*/ 7599 w 10000"/>
              <a:gd name="connsiteY17" fmla="*/ 625 h 10000"/>
              <a:gd name="connsiteX18" fmla="*/ 7891 w 10000"/>
              <a:gd name="connsiteY18" fmla="*/ 1283 h 10000"/>
              <a:gd name="connsiteX19" fmla="*/ 8127 w 10000"/>
              <a:gd name="connsiteY19" fmla="*/ 1924 h 10000"/>
              <a:gd name="connsiteX20" fmla="*/ 8315 w 10000"/>
              <a:gd name="connsiteY20" fmla="*/ 2549 h 10000"/>
              <a:gd name="connsiteX21" fmla="*/ 8493 w 10000"/>
              <a:gd name="connsiteY21" fmla="*/ 3141 h 10000"/>
              <a:gd name="connsiteX22" fmla="*/ 8799 w 10000"/>
              <a:gd name="connsiteY22" fmla="*/ 4079 h 10000"/>
              <a:gd name="connsiteX23" fmla="*/ 9082 w 10000"/>
              <a:gd name="connsiteY23" fmla="*/ 4967 h 10000"/>
              <a:gd name="connsiteX24" fmla="*/ 9376 w 10000"/>
              <a:gd name="connsiteY24" fmla="*/ 6003 h 10000"/>
              <a:gd name="connsiteX25" fmla="*/ 9718 w 10000"/>
              <a:gd name="connsiteY25" fmla="*/ 6908 h 10000"/>
              <a:gd name="connsiteX26" fmla="*/ 10000 w 10000"/>
              <a:gd name="connsiteY26" fmla="*/ 7582 h 10000"/>
              <a:gd name="connsiteX0" fmla="*/ 0 w 8270"/>
              <a:gd name="connsiteY0" fmla="*/ 9852 h 9852"/>
              <a:gd name="connsiteX1" fmla="*/ 744 w 8270"/>
              <a:gd name="connsiteY1" fmla="*/ 9507 h 9852"/>
              <a:gd name="connsiteX2" fmla="*/ 1216 w 8270"/>
              <a:gd name="connsiteY2" fmla="*/ 9112 h 9852"/>
              <a:gd name="connsiteX3" fmla="*/ 1568 w 8270"/>
              <a:gd name="connsiteY3" fmla="*/ 8586 h 9852"/>
              <a:gd name="connsiteX4" fmla="*/ 1920 w 8270"/>
              <a:gd name="connsiteY4" fmla="*/ 8026 h 9852"/>
              <a:gd name="connsiteX5" fmla="*/ 2241 w 8270"/>
              <a:gd name="connsiteY5" fmla="*/ 7336 h 9852"/>
              <a:gd name="connsiteX6" fmla="*/ 2593 w 8270"/>
              <a:gd name="connsiteY6" fmla="*/ 6349 h 9852"/>
              <a:gd name="connsiteX7" fmla="*/ 2970 w 8270"/>
              <a:gd name="connsiteY7" fmla="*/ 5280 h 9852"/>
              <a:gd name="connsiteX8" fmla="*/ 3299 w 8270"/>
              <a:gd name="connsiteY8" fmla="*/ 4194 h 9852"/>
              <a:gd name="connsiteX9" fmla="*/ 3689 w 8270"/>
              <a:gd name="connsiteY9" fmla="*/ 2993 h 9852"/>
              <a:gd name="connsiteX10" fmla="*/ 3959 w 8270"/>
              <a:gd name="connsiteY10" fmla="*/ 2072 h 9852"/>
              <a:gd name="connsiteX11" fmla="*/ 4218 w 8270"/>
              <a:gd name="connsiteY11" fmla="*/ 1316 h 9852"/>
              <a:gd name="connsiteX12" fmla="*/ 4630 w 8270"/>
              <a:gd name="connsiteY12" fmla="*/ 543 h 9852"/>
              <a:gd name="connsiteX13" fmla="*/ 4925 w 8270"/>
              <a:gd name="connsiteY13" fmla="*/ 148 h 9852"/>
              <a:gd name="connsiteX14" fmla="*/ 5244 w 8270"/>
              <a:gd name="connsiteY14" fmla="*/ 0 h 9852"/>
              <a:gd name="connsiteX15" fmla="*/ 5551 w 8270"/>
              <a:gd name="connsiteY15" fmla="*/ 197 h 9852"/>
              <a:gd name="connsiteX16" fmla="*/ 5869 w 8270"/>
              <a:gd name="connsiteY16" fmla="*/ 625 h 9852"/>
              <a:gd name="connsiteX17" fmla="*/ 6161 w 8270"/>
              <a:gd name="connsiteY17" fmla="*/ 1283 h 9852"/>
              <a:gd name="connsiteX18" fmla="*/ 6397 w 8270"/>
              <a:gd name="connsiteY18" fmla="*/ 1924 h 9852"/>
              <a:gd name="connsiteX19" fmla="*/ 6585 w 8270"/>
              <a:gd name="connsiteY19" fmla="*/ 2549 h 9852"/>
              <a:gd name="connsiteX20" fmla="*/ 6763 w 8270"/>
              <a:gd name="connsiteY20" fmla="*/ 3141 h 9852"/>
              <a:gd name="connsiteX21" fmla="*/ 7069 w 8270"/>
              <a:gd name="connsiteY21" fmla="*/ 4079 h 9852"/>
              <a:gd name="connsiteX22" fmla="*/ 7352 w 8270"/>
              <a:gd name="connsiteY22" fmla="*/ 4967 h 9852"/>
              <a:gd name="connsiteX23" fmla="*/ 7646 w 8270"/>
              <a:gd name="connsiteY23" fmla="*/ 6003 h 9852"/>
              <a:gd name="connsiteX24" fmla="*/ 7988 w 8270"/>
              <a:gd name="connsiteY24" fmla="*/ 6908 h 9852"/>
              <a:gd name="connsiteX25" fmla="*/ 8270 w 8270"/>
              <a:gd name="connsiteY25" fmla="*/ 7582 h 9852"/>
              <a:gd name="connsiteX0" fmla="*/ 0 w 9100"/>
              <a:gd name="connsiteY0" fmla="*/ 9650 h 9650"/>
              <a:gd name="connsiteX1" fmla="*/ 570 w 9100"/>
              <a:gd name="connsiteY1" fmla="*/ 9249 h 9650"/>
              <a:gd name="connsiteX2" fmla="*/ 996 w 9100"/>
              <a:gd name="connsiteY2" fmla="*/ 8715 h 9650"/>
              <a:gd name="connsiteX3" fmla="*/ 1422 w 9100"/>
              <a:gd name="connsiteY3" fmla="*/ 8147 h 9650"/>
              <a:gd name="connsiteX4" fmla="*/ 1810 w 9100"/>
              <a:gd name="connsiteY4" fmla="*/ 7446 h 9650"/>
              <a:gd name="connsiteX5" fmla="*/ 2235 w 9100"/>
              <a:gd name="connsiteY5" fmla="*/ 6444 h 9650"/>
              <a:gd name="connsiteX6" fmla="*/ 2691 w 9100"/>
              <a:gd name="connsiteY6" fmla="*/ 5359 h 9650"/>
              <a:gd name="connsiteX7" fmla="*/ 3089 w 9100"/>
              <a:gd name="connsiteY7" fmla="*/ 4257 h 9650"/>
              <a:gd name="connsiteX8" fmla="*/ 3561 w 9100"/>
              <a:gd name="connsiteY8" fmla="*/ 3038 h 9650"/>
              <a:gd name="connsiteX9" fmla="*/ 3887 w 9100"/>
              <a:gd name="connsiteY9" fmla="*/ 2103 h 9650"/>
              <a:gd name="connsiteX10" fmla="*/ 4200 w 9100"/>
              <a:gd name="connsiteY10" fmla="*/ 1336 h 9650"/>
              <a:gd name="connsiteX11" fmla="*/ 4699 w 9100"/>
              <a:gd name="connsiteY11" fmla="*/ 551 h 9650"/>
              <a:gd name="connsiteX12" fmla="*/ 5055 w 9100"/>
              <a:gd name="connsiteY12" fmla="*/ 150 h 9650"/>
              <a:gd name="connsiteX13" fmla="*/ 5441 w 9100"/>
              <a:gd name="connsiteY13" fmla="*/ 0 h 9650"/>
              <a:gd name="connsiteX14" fmla="*/ 5812 w 9100"/>
              <a:gd name="connsiteY14" fmla="*/ 200 h 9650"/>
              <a:gd name="connsiteX15" fmla="*/ 6197 w 9100"/>
              <a:gd name="connsiteY15" fmla="*/ 634 h 9650"/>
              <a:gd name="connsiteX16" fmla="*/ 6550 w 9100"/>
              <a:gd name="connsiteY16" fmla="*/ 1302 h 9650"/>
              <a:gd name="connsiteX17" fmla="*/ 6835 w 9100"/>
              <a:gd name="connsiteY17" fmla="*/ 1953 h 9650"/>
              <a:gd name="connsiteX18" fmla="*/ 7063 w 9100"/>
              <a:gd name="connsiteY18" fmla="*/ 2587 h 9650"/>
              <a:gd name="connsiteX19" fmla="*/ 7278 w 9100"/>
              <a:gd name="connsiteY19" fmla="*/ 3188 h 9650"/>
              <a:gd name="connsiteX20" fmla="*/ 7648 w 9100"/>
              <a:gd name="connsiteY20" fmla="*/ 4140 h 9650"/>
              <a:gd name="connsiteX21" fmla="*/ 7990 w 9100"/>
              <a:gd name="connsiteY21" fmla="*/ 5042 h 9650"/>
              <a:gd name="connsiteX22" fmla="*/ 8345 w 9100"/>
              <a:gd name="connsiteY22" fmla="*/ 6093 h 9650"/>
              <a:gd name="connsiteX23" fmla="*/ 8759 w 9100"/>
              <a:gd name="connsiteY23" fmla="*/ 7012 h 9650"/>
              <a:gd name="connsiteX24" fmla="*/ 9100 w 9100"/>
              <a:gd name="connsiteY24" fmla="*/ 7696 h 9650"/>
              <a:gd name="connsiteX0" fmla="*/ 0 w 9374"/>
              <a:gd name="connsiteY0" fmla="*/ 9584 h 9584"/>
              <a:gd name="connsiteX1" fmla="*/ 469 w 9374"/>
              <a:gd name="connsiteY1" fmla="*/ 9031 h 9584"/>
              <a:gd name="connsiteX2" fmla="*/ 937 w 9374"/>
              <a:gd name="connsiteY2" fmla="*/ 8442 h 9584"/>
              <a:gd name="connsiteX3" fmla="*/ 1363 w 9374"/>
              <a:gd name="connsiteY3" fmla="*/ 7716 h 9584"/>
              <a:gd name="connsiteX4" fmla="*/ 1830 w 9374"/>
              <a:gd name="connsiteY4" fmla="*/ 6678 h 9584"/>
              <a:gd name="connsiteX5" fmla="*/ 2331 w 9374"/>
              <a:gd name="connsiteY5" fmla="*/ 5553 h 9584"/>
              <a:gd name="connsiteX6" fmla="*/ 2769 w 9374"/>
              <a:gd name="connsiteY6" fmla="*/ 4411 h 9584"/>
              <a:gd name="connsiteX7" fmla="*/ 3287 w 9374"/>
              <a:gd name="connsiteY7" fmla="*/ 3148 h 9584"/>
              <a:gd name="connsiteX8" fmla="*/ 3645 w 9374"/>
              <a:gd name="connsiteY8" fmla="*/ 2179 h 9584"/>
              <a:gd name="connsiteX9" fmla="*/ 3989 w 9374"/>
              <a:gd name="connsiteY9" fmla="*/ 1384 h 9584"/>
              <a:gd name="connsiteX10" fmla="*/ 4538 w 9374"/>
              <a:gd name="connsiteY10" fmla="*/ 571 h 9584"/>
              <a:gd name="connsiteX11" fmla="*/ 4929 w 9374"/>
              <a:gd name="connsiteY11" fmla="*/ 155 h 9584"/>
              <a:gd name="connsiteX12" fmla="*/ 5353 w 9374"/>
              <a:gd name="connsiteY12" fmla="*/ 0 h 9584"/>
              <a:gd name="connsiteX13" fmla="*/ 5761 w 9374"/>
              <a:gd name="connsiteY13" fmla="*/ 207 h 9584"/>
              <a:gd name="connsiteX14" fmla="*/ 6184 w 9374"/>
              <a:gd name="connsiteY14" fmla="*/ 657 h 9584"/>
              <a:gd name="connsiteX15" fmla="*/ 6572 w 9374"/>
              <a:gd name="connsiteY15" fmla="*/ 1349 h 9584"/>
              <a:gd name="connsiteX16" fmla="*/ 6885 w 9374"/>
              <a:gd name="connsiteY16" fmla="*/ 2024 h 9584"/>
              <a:gd name="connsiteX17" fmla="*/ 7136 w 9374"/>
              <a:gd name="connsiteY17" fmla="*/ 2681 h 9584"/>
              <a:gd name="connsiteX18" fmla="*/ 7372 w 9374"/>
              <a:gd name="connsiteY18" fmla="*/ 3304 h 9584"/>
              <a:gd name="connsiteX19" fmla="*/ 7778 w 9374"/>
              <a:gd name="connsiteY19" fmla="*/ 4290 h 9584"/>
              <a:gd name="connsiteX20" fmla="*/ 8154 w 9374"/>
              <a:gd name="connsiteY20" fmla="*/ 5225 h 9584"/>
              <a:gd name="connsiteX21" fmla="*/ 8544 w 9374"/>
              <a:gd name="connsiteY21" fmla="*/ 6314 h 9584"/>
              <a:gd name="connsiteX22" fmla="*/ 8999 w 9374"/>
              <a:gd name="connsiteY22" fmla="*/ 7266 h 9584"/>
              <a:gd name="connsiteX23" fmla="*/ 9374 w 9374"/>
              <a:gd name="connsiteY23" fmla="*/ 7975 h 9584"/>
              <a:gd name="connsiteX0" fmla="*/ 0 w 9500"/>
              <a:gd name="connsiteY0" fmla="*/ 9423 h 9423"/>
              <a:gd name="connsiteX1" fmla="*/ 500 w 9500"/>
              <a:gd name="connsiteY1" fmla="*/ 8808 h 9423"/>
              <a:gd name="connsiteX2" fmla="*/ 954 w 9500"/>
              <a:gd name="connsiteY2" fmla="*/ 8051 h 9423"/>
              <a:gd name="connsiteX3" fmla="*/ 1452 w 9500"/>
              <a:gd name="connsiteY3" fmla="*/ 6968 h 9423"/>
              <a:gd name="connsiteX4" fmla="*/ 1987 w 9500"/>
              <a:gd name="connsiteY4" fmla="*/ 5794 h 9423"/>
              <a:gd name="connsiteX5" fmla="*/ 2454 w 9500"/>
              <a:gd name="connsiteY5" fmla="*/ 4602 h 9423"/>
              <a:gd name="connsiteX6" fmla="*/ 3007 w 9500"/>
              <a:gd name="connsiteY6" fmla="*/ 3285 h 9423"/>
              <a:gd name="connsiteX7" fmla="*/ 3388 w 9500"/>
              <a:gd name="connsiteY7" fmla="*/ 2274 h 9423"/>
              <a:gd name="connsiteX8" fmla="*/ 3755 w 9500"/>
              <a:gd name="connsiteY8" fmla="*/ 1444 h 9423"/>
              <a:gd name="connsiteX9" fmla="*/ 4341 w 9500"/>
              <a:gd name="connsiteY9" fmla="*/ 596 h 9423"/>
              <a:gd name="connsiteX10" fmla="*/ 4758 w 9500"/>
              <a:gd name="connsiteY10" fmla="*/ 162 h 9423"/>
              <a:gd name="connsiteX11" fmla="*/ 5210 w 9500"/>
              <a:gd name="connsiteY11" fmla="*/ 0 h 9423"/>
              <a:gd name="connsiteX12" fmla="*/ 5646 w 9500"/>
              <a:gd name="connsiteY12" fmla="*/ 216 h 9423"/>
              <a:gd name="connsiteX13" fmla="*/ 6097 w 9500"/>
              <a:gd name="connsiteY13" fmla="*/ 686 h 9423"/>
              <a:gd name="connsiteX14" fmla="*/ 6511 w 9500"/>
              <a:gd name="connsiteY14" fmla="*/ 1408 h 9423"/>
              <a:gd name="connsiteX15" fmla="*/ 6845 w 9500"/>
              <a:gd name="connsiteY15" fmla="*/ 2112 h 9423"/>
              <a:gd name="connsiteX16" fmla="*/ 7113 w 9500"/>
              <a:gd name="connsiteY16" fmla="*/ 2797 h 9423"/>
              <a:gd name="connsiteX17" fmla="*/ 7364 w 9500"/>
              <a:gd name="connsiteY17" fmla="*/ 3447 h 9423"/>
              <a:gd name="connsiteX18" fmla="*/ 7797 w 9500"/>
              <a:gd name="connsiteY18" fmla="*/ 4476 h 9423"/>
              <a:gd name="connsiteX19" fmla="*/ 8199 w 9500"/>
              <a:gd name="connsiteY19" fmla="*/ 5452 h 9423"/>
              <a:gd name="connsiteX20" fmla="*/ 8615 w 9500"/>
              <a:gd name="connsiteY20" fmla="*/ 6588 h 9423"/>
              <a:gd name="connsiteX21" fmla="*/ 9100 w 9500"/>
              <a:gd name="connsiteY21" fmla="*/ 7581 h 9423"/>
              <a:gd name="connsiteX22" fmla="*/ 9500 w 9500"/>
              <a:gd name="connsiteY22" fmla="*/ 8321 h 9423"/>
              <a:gd name="connsiteX0" fmla="*/ 0 w 9474"/>
              <a:gd name="connsiteY0" fmla="*/ 9347 h 9347"/>
              <a:gd name="connsiteX1" fmla="*/ 478 w 9474"/>
              <a:gd name="connsiteY1" fmla="*/ 8544 h 9347"/>
              <a:gd name="connsiteX2" fmla="*/ 1002 w 9474"/>
              <a:gd name="connsiteY2" fmla="*/ 7395 h 9347"/>
              <a:gd name="connsiteX3" fmla="*/ 1566 w 9474"/>
              <a:gd name="connsiteY3" fmla="*/ 6149 h 9347"/>
              <a:gd name="connsiteX4" fmla="*/ 2057 w 9474"/>
              <a:gd name="connsiteY4" fmla="*/ 4884 h 9347"/>
              <a:gd name="connsiteX5" fmla="*/ 2639 w 9474"/>
              <a:gd name="connsiteY5" fmla="*/ 3486 h 9347"/>
              <a:gd name="connsiteX6" fmla="*/ 3040 w 9474"/>
              <a:gd name="connsiteY6" fmla="*/ 2413 h 9347"/>
              <a:gd name="connsiteX7" fmla="*/ 3427 w 9474"/>
              <a:gd name="connsiteY7" fmla="*/ 1532 h 9347"/>
              <a:gd name="connsiteX8" fmla="*/ 4043 w 9474"/>
              <a:gd name="connsiteY8" fmla="*/ 632 h 9347"/>
              <a:gd name="connsiteX9" fmla="*/ 4482 w 9474"/>
              <a:gd name="connsiteY9" fmla="*/ 172 h 9347"/>
              <a:gd name="connsiteX10" fmla="*/ 4958 w 9474"/>
              <a:gd name="connsiteY10" fmla="*/ 0 h 9347"/>
              <a:gd name="connsiteX11" fmla="*/ 5417 w 9474"/>
              <a:gd name="connsiteY11" fmla="*/ 229 h 9347"/>
              <a:gd name="connsiteX12" fmla="*/ 5892 w 9474"/>
              <a:gd name="connsiteY12" fmla="*/ 728 h 9347"/>
              <a:gd name="connsiteX13" fmla="*/ 6328 w 9474"/>
              <a:gd name="connsiteY13" fmla="*/ 1494 h 9347"/>
              <a:gd name="connsiteX14" fmla="*/ 6679 w 9474"/>
              <a:gd name="connsiteY14" fmla="*/ 2241 h 9347"/>
              <a:gd name="connsiteX15" fmla="*/ 6961 w 9474"/>
              <a:gd name="connsiteY15" fmla="*/ 2968 h 9347"/>
              <a:gd name="connsiteX16" fmla="*/ 7226 w 9474"/>
              <a:gd name="connsiteY16" fmla="*/ 3658 h 9347"/>
              <a:gd name="connsiteX17" fmla="*/ 7681 w 9474"/>
              <a:gd name="connsiteY17" fmla="*/ 4750 h 9347"/>
              <a:gd name="connsiteX18" fmla="*/ 8105 w 9474"/>
              <a:gd name="connsiteY18" fmla="*/ 5786 h 9347"/>
              <a:gd name="connsiteX19" fmla="*/ 8542 w 9474"/>
              <a:gd name="connsiteY19" fmla="*/ 6991 h 9347"/>
              <a:gd name="connsiteX20" fmla="*/ 9053 w 9474"/>
              <a:gd name="connsiteY20" fmla="*/ 8045 h 9347"/>
              <a:gd name="connsiteX21" fmla="*/ 9474 w 9474"/>
              <a:gd name="connsiteY21" fmla="*/ 8831 h 9347"/>
              <a:gd name="connsiteX0" fmla="*/ 0 w 9495"/>
              <a:gd name="connsiteY0" fmla="*/ 9141 h 9448"/>
              <a:gd name="connsiteX1" fmla="*/ 553 w 9495"/>
              <a:gd name="connsiteY1" fmla="*/ 7912 h 9448"/>
              <a:gd name="connsiteX2" fmla="*/ 1148 w 9495"/>
              <a:gd name="connsiteY2" fmla="*/ 6579 h 9448"/>
              <a:gd name="connsiteX3" fmla="*/ 1666 w 9495"/>
              <a:gd name="connsiteY3" fmla="*/ 5225 h 9448"/>
              <a:gd name="connsiteX4" fmla="*/ 2281 w 9495"/>
              <a:gd name="connsiteY4" fmla="*/ 3730 h 9448"/>
              <a:gd name="connsiteX5" fmla="*/ 2704 w 9495"/>
              <a:gd name="connsiteY5" fmla="*/ 2582 h 9448"/>
              <a:gd name="connsiteX6" fmla="*/ 3112 w 9495"/>
              <a:gd name="connsiteY6" fmla="*/ 1639 h 9448"/>
              <a:gd name="connsiteX7" fmla="*/ 3762 w 9495"/>
              <a:gd name="connsiteY7" fmla="*/ 676 h 9448"/>
              <a:gd name="connsiteX8" fmla="*/ 4226 w 9495"/>
              <a:gd name="connsiteY8" fmla="*/ 184 h 9448"/>
              <a:gd name="connsiteX9" fmla="*/ 4728 w 9495"/>
              <a:gd name="connsiteY9" fmla="*/ 0 h 9448"/>
              <a:gd name="connsiteX10" fmla="*/ 5213 w 9495"/>
              <a:gd name="connsiteY10" fmla="*/ 245 h 9448"/>
              <a:gd name="connsiteX11" fmla="*/ 5714 w 9495"/>
              <a:gd name="connsiteY11" fmla="*/ 779 h 9448"/>
              <a:gd name="connsiteX12" fmla="*/ 6174 w 9495"/>
              <a:gd name="connsiteY12" fmla="*/ 1598 h 9448"/>
              <a:gd name="connsiteX13" fmla="*/ 6545 w 9495"/>
              <a:gd name="connsiteY13" fmla="*/ 2398 h 9448"/>
              <a:gd name="connsiteX14" fmla="*/ 6842 w 9495"/>
              <a:gd name="connsiteY14" fmla="*/ 3175 h 9448"/>
              <a:gd name="connsiteX15" fmla="*/ 7122 w 9495"/>
              <a:gd name="connsiteY15" fmla="*/ 3914 h 9448"/>
              <a:gd name="connsiteX16" fmla="*/ 7602 w 9495"/>
              <a:gd name="connsiteY16" fmla="*/ 5082 h 9448"/>
              <a:gd name="connsiteX17" fmla="*/ 8050 w 9495"/>
              <a:gd name="connsiteY17" fmla="*/ 6190 h 9448"/>
              <a:gd name="connsiteX18" fmla="*/ 8511 w 9495"/>
              <a:gd name="connsiteY18" fmla="*/ 7479 h 9448"/>
              <a:gd name="connsiteX19" fmla="*/ 9051 w 9495"/>
              <a:gd name="connsiteY19" fmla="*/ 8607 h 9448"/>
              <a:gd name="connsiteX20" fmla="*/ 9495 w 9495"/>
              <a:gd name="connsiteY20" fmla="*/ 9448 h 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 h="9448">
                <a:moveTo>
                  <a:pt x="0" y="9141"/>
                </a:moveTo>
                <a:cubicBezTo>
                  <a:pt x="187" y="8792"/>
                  <a:pt x="368" y="8342"/>
                  <a:pt x="553" y="7912"/>
                </a:cubicBezTo>
                <a:cubicBezTo>
                  <a:pt x="739" y="7479"/>
                  <a:pt x="963" y="7030"/>
                  <a:pt x="1148" y="6579"/>
                </a:cubicBezTo>
                <a:cubicBezTo>
                  <a:pt x="1333" y="6129"/>
                  <a:pt x="1483" y="5697"/>
                  <a:pt x="1666" y="5225"/>
                </a:cubicBezTo>
                <a:cubicBezTo>
                  <a:pt x="1855" y="4753"/>
                  <a:pt x="2115" y="4160"/>
                  <a:pt x="2281" y="3730"/>
                </a:cubicBezTo>
                <a:cubicBezTo>
                  <a:pt x="2444" y="3299"/>
                  <a:pt x="2577" y="2930"/>
                  <a:pt x="2704" y="2582"/>
                </a:cubicBezTo>
                <a:cubicBezTo>
                  <a:pt x="2837" y="2235"/>
                  <a:pt x="2947" y="1947"/>
                  <a:pt x="3112" y="1639"/>
                </a:cubicBezTo>
                <a:cubicBezTo>
                  <a:pt x="3282" y="1332"/>
                  <a:pt x="3579" y="922"/>
                  <a:pt x="3762" y="676"/>
                </a:cubicBezTo>
                <a:cubicBezTo>
                  <a:pt x="3947" y="430"/>
                  <a:pt x="4060" y="308"/>
                  <a:pt x="4226" y="184"/>
                </a:cubicBezTo>
                <a:cubicBezTo>
                  <a:pt x="4394" y="61"/>
                  <a:pt x="4560" y="0"/>
                  <a:pt x="4728" y="0"/>
                </a:cubicBezTo>
                <a:cubicBezTo>
                  <a:pt x="4896" y="0"/>
                  <a:pt x="5044" y="124"/>
                  <a:pt x="5213" y="245"/>
                </a:cubicBezTo>
                <a:cubicBezTo>
                  <a:pt x="5378" y="368"/>
                  <a:pt x="5544" y="553"/>
                  <a:pt x="5714" y="779"/>
                </a:cubicBezTo>
                <a:cubicBezTo>
                  <a:pt x="5876" y="1005"/>
                  <a:pt x="6047" y="1332"/>
                  <a:pt x="6174" y="1598"/>
                </a:cubicBezTo>
                <a:cubicBezTo>
                  <a:pt x="6307" y="1865"/>
                  <a:pt x="6432" y="2132"/>
                  <a:pt x="6545" y="2398"/>
                </a:cubicBezTo>
                <a:cubicBezTo>
                  <a:pt x="6655" y="2665"/>
                  <a:pt x="6750" y="2930"/>
                  <a:pt x="6842" y="3175"/>
                </a:cubicBezTo>
                <a:cubicBezTo>
                  <a:pt x="6937" y="3422"/>
                  <a:pt x="6990" y="3608"/>
                  <a:pt x="7122" y="3914"/>
                </a:cubicBezTo>
                <a:cubicBezTo>
                  <a:pt x="7249" y="4223"/>
                  <a:pt x="7454" y="4714"/>
                  <a:pt x="7602" y="5082"/>
                </a:cubicBezTo>
                <a:cubicBezTo>
                  <a:pt x="7756" y="5452"/>
                  <a:pt x="7899" y="5801"/>
                  <a:pt x="8050" y="6190"/>
                </a:cubicBezTo>
                <a:cubicBezTo>
                  <a:pt x="8200" y="6579"/>
                  <a:pt x="8348" y="7070"/>
                  <a:pt x="8511" y="7479"/>
                </a:cubicBezTo>
                <a:cubicBezTo>
                  <a:pt x="8680" y="7890"/>
                  <a:pt x="8886" y="8281"/>
                  <a:pt x="9051" y="8607"/>
                </a:cubicBezTo>
                <a:cubicBezTo>
                  <a:pt x="9218" y="8935"/>
                  <a:pt x="9329" y="9161"/>
                  <a:pt x="9495" y="9448"/>
                </a:cubicBezTo>
              </a:path>
            </a:pathLst>
          </a:custGeom>
          <a:noFill/>
          <a:ln w="38100">
            <a:solidFill>
              <a:schemeClr val="accent3">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16231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en-US" altLang="en-US"/>
              <a:t>Internal consistency of data</a:t>
            </a:r>
          </a:p>
        </p:txBody>
      </p:sp>
      <p:pic>
        <p:nvPicPr>
          <p:cNvPr id="582659" name="Picture 3" descr="R_iso_run06_all_evenodd"/>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755775" y="1243013"/>
            <a:ext cx="6875463" cy="536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2660" name="Text Box 4"/>
          <p:cNvSpPr txBox="1">
            <a:spLocks noChangeArrowheads="1"/>
          </p:cNvSpPr>
          <p:nvPr/>
        </p:nvSpPr>
        <p:spPr bwMode="auto">
          <a:xfrm>
            <a:off x="0" y="1538288"/>
            <a:ext cx="2244725" cy="50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1,850,000 images</a:t>
            </a:r>
          </a:p>
          <a:p>
            <a:pPr>
              <a:spcBef>
                <a:spcPct val="50000"/>
              </a:spcBef>
            </a:pPr>
            <a:r>
              <a:rPr lang="en-US" altLang="en-US"/>
              <a:t>112,000 &gt; 10 peaks</a:t>
            </a:r>
          </a:p>
          <a:p>
            <a:pPr>
              <a:spcBef>
                <a:spcPct val="50000"/>
              </a:spcBef>
            </a:pPr>
            <a:r>
              <a:rPr lang="en-US" altLang="en-US"/>
              <a:t>33,000 indexed</a:t>
            </a:r>
          </a:p>
          <a:p>
            <a:pPr>
              <a:spcBef>
                <a:spcPct val="50000"/>
              </a:spcBef>
            </a:pPr>
            <a:r>
              <a:rPr lang="en-US" altLang="en-US"/>
              <a:t>16,500 good preds</a:t>
            </a:r>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r>
              <a:rPr lang="en-US" altLang="en-US" sz="2400"/>
              <a:t>rigid-body:</a:t>
            </a:r>
          </a:p>
          <a:p>
            <a:pPr>
              <a:spcBef>
                <a:spcPct val="50000"/>
              </a:spcBef>
            </a:pPr>
            <a:r>
              <a:rPr lang="en-US" altLang="en-US" sz="2400"/>
              <a:t>R</a:t>
            </a:r>
            <a:r>
              <a:rPr lang="en-US" altLang="en-US" sz="2400" baseline="-25000"/>
              <a:t>cryst</a:t>
            </a:r>
            <a:r>
              <a:rPr lang="en-US" altLang="en-US" sz="2400"/>
              <a:t> = 0.252</a:t>
            </a:r>
          </a:p>
          <a:p>
            <a:pPr>
              <a:spcBef>
                <a:spcPct val="50000"/>
              </a:spcBef>
            </a:pPr>
            <a:r>
              <a:rPr lang="en-US" altLang="en-US" sz="2400"/>
              <a:t>R</a:t>
            </a:r>
            <a:r>
              <a:rPr lang="en-US" altLang="en-US" sz="2400" baseline="-25000"/>
              <a:t>free</a:t>
            </a:r>
            <a:r>
              <a:rPr lang="en-US" altLang="en-US" sz="2400"/>
              <a:t> = 0.232</a:t>
            </a:r>
          </a:p>
          <a:p>
            <a:pPr>
              <a:spcBef>
                <a:spcPct val="50000"/>
              </a:spcBef>
            </a:pPr>
            <a:endParaRPr lang="en-US" altLang="en-US" sz="2400"/>
          </a:p>
        </p:txBody>
      </p:sp>
      <p:pic>
        <p:nvPicPr>
          <p:cNvPr id="582661" name="Picture 5"/>
          <p:cNvPicPr>
            <a:picLocks noChangeAspect="1" noChangeArrowheads="1"/>
          </p:cNvPicPr>
          <p:nvPr/>
        </p:nvPicPr>
        <p:blipFill>
          <a:blip r:embed="rId3">
            <a:extLst>
              <a:ext uri="{28A0092B-C50C-407E-A947-70E740481C1C}">
                <a14:useLocalDpi xmlns:a14="http://schemas.microsoft.com/office/drawing/2010/main" val="0"/>
              </a:ext>
            </a:extLst>
          </a:blip>
          <a:srcRect l="63705" t="74104" r="14388" b="2898"/>
          <a:stretch>
            <a:fillRect/>
          </a:stretch>
        </p:blipFill>
        <p:spPr bwMode="auto">
          <a:xfrm>
            <a:off x="4325938" y="1689100"/>
            <a:ext cx="213677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2662" name="Group 6"/>
          <p:cNvGrpSpPr>
            <a:grpSpLocks/>
          </p:cNvGrpSpPr>
          <p:nvPr/>
        </p:nvGrpSpPr>
        <p:grpSpPr bwMode="auto">
          <a:xfrm>
            <a:off x="4865688" y="2298700"/>
            <a:ext cx="1004887" cy="1004888"/>
            <a:chOff x="3065" y="1448"/>
            <a:chExt cx="633" cy="633"/>
          </a:xfrm>
        </p:grpSpPr>
        <p:sp>
          <p:nvSpPr>
            <p:cNvPr id="582663" name="Oval 7"/>
            <p:cNvSpPr>
              <a:spLocks noChangeAspect="1" noChangeArrowheads="1"/>
            </p:cNvSpPr>
            <p:nvPr/>
          </p:nvSpPr>
          <p:spPr bwMode="auto">
            <a:xfrm>
              <a:off x="3105" y="1488"/>
              <a:ext cx="553" cy="553"/>
            </a:xfrm>
            <a:prstGeom prst="ellipse">
              <a:avLst/>
            </a:prstGeom>
            <a:noFill/>
            <a:ln w="9525">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4" name="Oval 8"/>
            <p:cNvSpPr>
              <a:spLocks noChangeAspect="1" noChangeArrowheads="1"/>
            </p:cNvSpPr>
            <p:nvPr/>
          </p:nvSpPr>
          <p:spPr bwMode="auto">
            <a:xfrm>
              <a:off x="3145" y="1528"/>
              <a:ext cx="472" cy="472"/>
            </a:xfrm>
            <a:prstGeom prst="ellipse">
              <a:avLst/>
            </a:prstGeom>
            <a:noFill/>
            <a:ln w="952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5" name="Oval 9"/>
            <p:cNvSpPr>
              <a:spLocks noChangeAspect="1" noChangeArrowheads="1"/>
            </p:cNvSpPr>
            <p:nvPr/>
          </p:nvSpPr>
          <p:spPr bwMode="auto">
            <a:xfrm>
              <a:off x="3185" y="1568"/>
              <a:ext cx="392" cy="39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6" name="Oval 10"/>
            <p:cNvSpPr>
              <a:spLocks noChangeAspect="1" noChangeArrowheads="1"/>
            </p:cNvSpPr>
            <p:nvPr/>
          </p:nvSpPr>
          <p:spPr bwMode="auto">
            <a:xfrm>
              <a:off x="3220" y="1603"/>
              <a:ext cx="322" cy="322"/>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7" name="Oval 11"/>
            <p:cNvSpPr>
              <a:spLocks noChangeAspect="1" noChangeArrowheads="1"/>
            </p:cNvSpPr>
            <p:nvPr/>
          </p:nvSpPr>
          <p:spPr bwMode="auto">
            <a:xfrm>
              <a:off x="3263" y="1646"/>
              <a:ext cx="236" cy="236"/>
            </a:xfrm>
            <a:prstGeom prst="ellipse">
              <a:avLst/>
            </a:prstGeom>
            <a:noFill/>
            <a:ln w="9525">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8" name="Oval 12"/>
            <p:cNvSpPr>
              <a:spLocks noChangeAspect="1" noChangeArrowheads="1"/>
            </p:cNvSpPr>
            <p:nvPr/>
          </p:nvSpPr>
          <p:spPr bwMode="auto">
            <a:xfrm>
              <a:off x="3065" y="1448"/>
              <a:ext cx="633" cy="633"/>
            </a:xfrm>
            <a:prstGeom prst="ellipse">
              <a:avLst/>
            </a:prstGeom>
            <a:noFill/>
            <a:ln w="9525">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26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26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26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266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826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8266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826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82660">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2660">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26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2402" name="Group 2"/>
          <p:cNvGrpSpPr>
            <a:grpSpLocks/>
          </p:cNvGrpSpPr>
          <p:nvPr/>
        </p:nvGrpSpPr>
        <p:grpSpPr bwMode="auto">
          <a:xfrm>
            <a:off x="4892675" y="2573338"/>
            <a:ext cx="1382713" cy="406400"/>
            <a:chOff x="3082" y="1621"/>
            <a:chExt cx="871" cy="256"/>
          </a:xfrm>
        </p:grpSpPr>
        <p:sp>
          <p:nvSpPr>
            <p:cNvPr id="742403" name="Oval 3"/>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4" name="Text Box 4"/>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rPr>
                <a:t>F(h,k,l)</a:t>
              </a:r>
            </a:p>
          </p:txBody>
        </p:sp>
      </p:grpSp>
      <p:sp>
        <p:nvSpPr>
          <p:cNvPr id="742405" name="Oval 5"/>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6"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7"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8" name="Oval 8"/>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9" name="Rectangle 9"/>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742410" name="Oval 10"/>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1" name="Rectangle 11"/>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2" name="Text Box 1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742413" name="Oval 13"/>
          <p:cNvSpPr>
            <a:spLocks noChangeArrowheads="1"/>
          </p:cNvSpPr>
          <p:nvPr/>
        </p:nvSpPr>
        <p:spPr bwMode="auto">
          <a:xfrm>
            <a:off x="-2457450" y="1095375"/>
            <a:ext cx="8226425" cy="82264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4" name="Rectangle 14"/>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5"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what is “partiality”?</a:t>
            </a:r>
          </a:p>
        </p:txBody>
      </p:sp>
      <p:sp>
        <p:nvSpPr>
          <p:cNvPr id="742416" name="Rectangle 16"/>
          <p:cNvSpPr>
            <a:spLocks noChangeArrowheads="1"/>
          </p:cNvSpPr>
          <p:nvPr/>
        </p:nvSpPr>
        <p:spPr bwMode="auto">
          <a:xfrm rot="-122412">
            <a:off x="5668963" y="5089525"/>
            <a:ext cx="88900"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7" name="Rectangle 17"/>
          <p:cNvSpPr>
            <a:spLocks noChangeArrowheads="1"/>
          </p:cNvSpPr>
          <p:nvPr/>
        </p:nvSpPr>
        <p:spPr bwMode="auto">
          <a:xfrm rot="-1898367">
            <a:off x="5684838" y="5032375"/>
            <a:ext cx="52387"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8" name="Text Box 18"/>
          <p:cNvSpPr txBox="1">
            <a:spLocks noChangeArrowheads="1"/>
          </p:cNvSpPr>
          <p:nvPr/>
        </p:nvSpPr>
        <p:spPr bwMode="auto">
          <a:xfrm>
            <a:off x="4606925" y="1704975"/>
            <a:ext cx="484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baseline="-25000"/>
              <a:t>1</a:t>
            </a:r>
            <a:r>
              <a:rPr lang="en-US" altLang="en-US" b="1"/>
              <a:t>*</a:t>
            </a:r>
          </a:p>
        </p:txBody>
      </p:sp>
      <p:sp>
        <p:nvSpPr>
          <p:cNvPr id="742419" name="Text Box 19"/>
          <p:cNvSpPr txBox="1">
            <a:spLocks noChangeArrowheads="1"/>
          </p:cNvSpPr>
          <p:nvPr/>
        </p:nvSpPr>
        <p:spPr bwMode="auto">
          <a:xfrm>
            <a:off x="3990975" y="2062163"/>
            <a:ext cx="484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baseline="-25000"/>
              <a:t>2</a:t>
            </a:r>
            <a:r>
              <a:rPr lang="en-US" altLang="en-US" b="1"/>
              <a:t>*</a:t>
            </a:r>
          </a:p>
        </p:txBody>
      </p:sp>
      <p:sp>
        <p:nvSpPr>
          <p:cNvPr id="742420" name="Text Box 20"/>
          <p:cNvSpPr txBox="1">
            <a:spLocks noChangeArrowheads="1"/>
          </p:cNvSpPr>
          <p:nvPr/>
        </p:nvSpPr>
        <p:spPr bwMode="auto">
          <a:xfrm>
            <a:off x="6021388" y="50292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rPr>
              <a:t>F(0,0,0)</a:t>
            </a:r>
          </a:p>
        </p:txBody>
      </p:sp>
      <p:grpSp>
        <p:nvGrpSpPr>
          <p:cNvPr id="742421" name="Group 21"/>
          <p:cNvGrpSpPr>
            <a:grpSpLocks/>
          </p:cNvGrpSpPr>
          <p:nvPr/>
        </p:nvGrpSpPr>
        <p:grpSpPr bwMode="auto">
          <a:xfrm>
            <a:off x="3667125" y="1279525"/>
            <a:ext cx="1382713" cy="406400"/>
            <a:chOff x="3082" y="1621"/>
            <a:chExt cx="871" cy="256"/>
          </a:xfrm>
        </p:grpSpPr>
        <p:sp>
          <p:nvSpPr>
            <p:cNvPr id="742422" name="Oval 22"/>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23" name="Text Box 23"/>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40C040"/>
                  </a:solidFill>
                </a:rPr>
                <a:t>F(h,k,l)</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2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24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24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24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0" presetClass="path" presetSubtype="0" accel="50000" decel="50000" fill="hold" nodeType="clickEffect">
                                  <p:stCondLst>
                                    <p:cond delay="0"/>
                                  </p:stCondLst>
                                  <p:childTnLst>
                                    <p:animMotion origin="layout" path="M -0.00225 -0.00485 C -0.01441 0.00532 -0.0309 0.0192 -0.03073 0.0192 C -0.0309 0.01966 0.0257 -0.02706 0.02639 -0.02659 C 0.02657 -0.02613 -0.02291 0.0148 -0.02257 0.01527 C -0.02239 0.01596 0.01337 -0.01457 0.01372 -0.01341 C 0.01389 -0.01318 -0.01024 0.00694 -0.01007 0.0074 C -0.00989 0.00787 0.00834 -0.00763 0.00851 -0.00763 C 0.00851 -0.00717 0.00382 -0.00324 -2.5E-6 -2.26642E-6 " pathEditMode="relative" rAng="3475393" ptsTypes="ffffffff">
                                      <p:cBhvr>
                                        <p:cTn id="18" dur="5000" fill="hold"/>
                                        <p:tgtEl>
                                          <p:spTgt spid="742402"/>
                                        </p:tgtEl>
                                        <p:attrNameLst>
                                          <p:attrName>ppt_x</p:attrName>
                                          <p:attrName>ppt_y</p:attrName>
                                        </p:attrNameLst>
                                      </p:cBhvr>
                                      <p:rCtr x="6900" y="2780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24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2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24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242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4242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742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5" grpId="0" animBg="1"/>
      <p:bldP spid="742413" grpId="0" animBg="1"/>
      <p:bldP spid="742416" grpId="0" animBg="1"/>
      <p:bldP spid="742417" grpId="0" animBg="1"/>
      <p:bldP spid="742418" grpId="0"/>
      <p:bldP spid="742419" grpId="0"/>
      <p:bldP spid="742420" grpId="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r>
              <a:rPr lang="en-US" altLang="en-US"/>
              <a:t>Why harvest at all?</a:t>
            </a:r>
          </a:p>
        </p:txBody>
      </p:sp>
      <p:sp>
        <p:nvSpPr>
          <p:cNvPr id="583683"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r>
              <a:rPr lang="en-US" altLang="en-US"/>
              <a:t>Why harvest at all?</a:t>
            </a:r>
          </a:p>
        </p:txBody>
      </p:sp>
      <p:sp>
        <p:nvSpPr>
          <p:cNvPr id="584707" name="Rectangle 3"/>
          <p:cNvSpPr>
            <a:spLocks noGrp="1" noChangeArrowheads="1"/>
          </p:cNvSpPr>
          <p:nvPr>
            <p:ph type="body" idx="1"/>
          </p:nvPr>
        </p:nvSpPr>
        <p:spPr>
          <a:xfrm>
            <a:off x="1196975" y="1600200"/>
            <a:ext cx="7489825" cy="4525963"/>
          </a:xfrm>
        </p:spPr>
        <p:txBody>
          <a:bodyPr/>
          <a:lstStyle/>
          <a:p>
            <a:pPr>
              <a:buFontTx/>
              <a:buNone/>
            </a:pPr>
            <a:r>
              <a:rPr lang="en-US" altLang="en-US">
                <a:solidFill>
                  <a:srgbClr val="C0C0C0"/>
                </a:solidFill>
              </a:rPr>
              <a:t>Radiation damage</a:t>
            </a:r>
          </a:p>
          <a:p>
            <a:pPr lvl="1">
              <a:buFontTx/>
              <a:buNone/>
            </a:pPr>
            <a:r>
              <a:rPr lang="en-US" altLang="en-US">
                <a:solidFill>
                  <a:srgbClr val="C0C0C0"/>
                </a:solidFill>
              </a:rPr>
              <a:t>	10-100x reduced at ~100 K</a:t>
            </a:r>
          </a:p>
          <a:p>
            <a:pPr>
              <a:buFontTx/>
              <a:buNone/>
            </a:pPr>
            <a:r>
              <a:rPr lang="en-US" altLang="en-US">
                <a:solidFill>
                  <a:schemeClr val="bg2"/>
                </a:solidFill>
              </a:rPr>
              <a:t>Background scatter</a:t>
            </a:r>
          </a:p>
          <a:p>
            <a:pPr lvl="2">
              <a:buFontTx/>
              <a:buNone/>
            </a:pPr>
            <a:r>
              <a:rPr lang="en-US" altLang="en-US">
                <a:solidFill>
                  <a:schemeClr val="bg2"/>
                </a:solidFill>
              </a:rPr>
              <a:t>tray &gt;&gt; xtal</a:t>
            </a:r>
          </a:p>
          <a:p>
            <a:pPr>
              <a:buFontTx/>
              <a:buNone/>
            </a:pPr>
            <a:r>
              <a:rPr lang="en-US" altLang="en-US">
                <a:solidFill>
                  <a:srgbClr val="FF0000"/>
                </a:solidFill>
              </a:rPr>
              <a:t>Timing</a:t>
            </a:r>
          </a:p>
          <a:p>
            <a:pPr lvl="2">
              <a:buFontTx/>
              <a:buNone/>
            </a:pPr>
            <a:r>
              <a:rPr lang="en-US" altLang="en-US">
                <a:solidFill>
                  <a:srgbClr val="FF0000"/>
                </a:solidFill>
              </a:rPr>
              <a:t>nothing lasts forever</a:t>
            </a:r>
            <a:endParaRPr lang="en-US" altLang="en-US" sz="2800">
              <a:solidFill>
                <a:srgbClr val="FF0000"/>
              </a:solidFill>
            </a:endParaRPr>
          </a:p>
          <a:p>
            <a:pPr>
              <a:buFontTx/>
              <a:buNone/>
            </a:pPr>
            <a:r>
              <a:rPr lang="en-US" altLang="en-US">
                <a:solidFill>
                  <a:srgbClr val="FF0000"/>
                </a:solidFill>
              </a:rPr>
              <a:t>Shipping</a:t>
            </a:r>
          </a:p>
          <a:p>
            <a:pPr lvl="2">
              <a:buFontTx/>
              <a:buNone/>
            </a:pPr>
            <a:r>
              <a:rPr lang="en-US" altLang="en-US">
                <a:solidFill>
                  <a:srgbClr val="FF0000"/>
                </a:solidFill>
              </a:rPr>
              <a:t>cryo samples are glass beads</a:t>
            </a:r>
          </a:p>
          <a:p>
            <a:pPr lvl="1">
              <a:buFontTx/>
              <a:buNone/>
            </a:pPr>
            <a:endParaRPr lang="en-US" altLang="en-US"/>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solidFill>
                  <a:schemeClr val="tx1"/>
                </a:solidFill>
              </a:rPr>
              <a:t>MiTeGen RT cell</a:t>
            </a:r>
          </a:p>
        </p:txBody>
      </p:sp>
      <p:sp>
        <p:nvSpPr>
          <p:cNvPr id="54275" name="Text Box 3"/>
          <p:cNvSpPr txBox="1">
            <a:spLocks noChangeArrowheads="1"/>
          </p:cNvSpPr>
          <p:nvPr/>
        </p:nvSpPr>
        <p:spPr bwMode="auto">
          <a:xfrm>
            <a:off x="862013" y="6229350"/>
            <a:ext cx="741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http://www.mitegen.com/products/micrort/micrort.shtml</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652588"/>
            <a:ext cx="5484812"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MiTeGen_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1643063"/>
            <a:ext cx="2428875"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0638"/>
            <a:ext cx="8229600" cy="1143000"/>
          </a:xfrm>
        </p:spPr>
        <p:txBody>
          <a:bodyPr/>
          <a:lstStyle/>
          <a:p>
            <a:r>
              <a:rPr lang="en-US" altLang="en-US">
                <a:solidFill>
                  <a:schemeClr val="tx1"/>
                </a:solidFill>
              </a:rPr>
              <a:t>Free-mounting system</a:t>
            </a:r>
          </a:p>
        </p:txBody>
      </p:sp>
      <p:sp>
        <p:nvSpPr>
          <p:cNvPr id="55299" name="Text Box 3"/>
          <p:cNvSpPr txBox="1">
            <a:spLocks noChangeArrowheads="1"/>
          </p:cNvSpPr>
          <p:nvPr/>
        </p:nvSpPr>
        <p:spPr bwMode="auto">
          <a:xfrm>
            <a:off x="2963863" y="6203950"/>
            <a:ext cx="3324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http://www.proteros.de/</a:t>
            </a:r>
          </a:p>
        </p:txBody>
      </p:sp>
      <p:pic>
        <p:nvPicPr>
          <p:cNvPr id="55300" name="Picture 4" descr="DSCN0117"/>
          <p:cNvPicPr>
            <a:picLocks noChangeAspect="1" noChangeArrowheads="1"/>
          </p:cNvPicPr>
          <p:nvPr/>
        </p:nvPicPr>
        <p:blipFill>
          <a:blip r:embed="rId2" cstate="print">
            <a:extLst>
              <a:ext uri="{28A0092B-C50C-407E-A947-70E740481C1C}">
                <a14:useLocalDpi xmlns:a14="http://schemas.microsoft.com/office/drawing/2010/main" val="0"/>
              </a:ext>
            </a:extLst>
          </a:blip>
          <a:srcRect l="15665" t="21867" r="17906" b="12703"/>
          <a:stretch>
            <a:fillRect/>
          </a:stretch>
        </p:blipFill>
        <p:spPr bwMode="auto">
          <a:xfrm>
            <a:off x="5238750" y="1038225"/>
            <a:ext cx="3716338" cy="4873625"/>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picodropper_2_920"/>
          <p:cNvPicPr>
            <a:picLocks noChangeAspect="1" noChangeArrowheads="1"/>
          </p:cNvPicPr>
          <p:nvPr/>
        </p:nvPicPr>
        <p:blipFill>
          <a:blip r:embed="rId3">
            <a:extLst>
              <a:ext uri="{28A0092B-C50C-407E-A947-70E740481C1C}">
                <a14:useLocalDpi xmlns:a14="http://schemas.microsoft.com/office/drawing/2010/main" val="0"/>
              </a:ext>
            </a:extLst>
          </a:blip>
          <a:srcRect l="64372" t="20572" b="21143"/>
          <a:stretch>
            <a:fillRect/>
          </a:stretch>
        </p:blipFill>
        <p:spPr bwMode="auto">
          <a:xfrm>
            <a:off x="366713" y="4470400"/>
            <a:ext cx="4510087" cy="1404938"/>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f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8" y="1136650"/>
            <a:ext cx="3838575" cy="287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body" idx="1"/>
          </p:nvPr>
        </p:nvSpPr>
        <p:spPr>
          <a:xfrm>
            <a:off x="523875" y="1370013"/>
            <a:ext cx="8162925" cy="5153025"/>
          </a:xfrm>
        </p:spPr>
        <p:txBody>
          <a:bodyPr/>
          <a:lstStyle/>
          <a:p>
            <a:pPr algn="ctr">
              <a:lnSpc>
                <a:spcPct val="130000"/>
              </a:lnSpc>
              <a:buFontTx/>
              <a:buNone/>
            </a:pPr>
            <a:r>
              <a:rPr lang="en-US" altLang="en-US" sz="2800" b="1" dirty="0">
                <a:solidFill>
                  <a:srgbClr val="008000"/>
                </a:solidFill>
              </a:rPr>
              <a:t>assay, control and open mind</a:t>
            </a:r>
          </a:p>
          <a:p>
            <a:pPr algn="ctr">
              <a:lnSpc>
                <a:spcPct val="130000"/>
              </a:lnSpc>
              <a:buFontTx/>
              <a:buNone/>
            </a:pPr>
            <a:r>
              <a:rPr lang="en-US" altLang="en-US" sz="2800" b="1" dirty="0">
                <a:solidFill>
                  <a:srgbClr val="008000"/>
                </a:solidFill>
              </a:rPr>
              <a:t>purity, purity, purity</a:t>
            </a:r>
          </a:p>
          <a:p>
            <a:pPr algn="ctr">
              <a:lnSpc>
                <a:spcPct val="130000"/>
              </a:lnSpc>
              <a:buFontTx/>
              <a:buNone/>
            </a:pPr>
            <a:r>
              <a:rPr lang="en-US" altLang="en-US" sz="2800" b="1" dirty="0">
                <a:solidFill>
                  <a:srgbClr val="008000"/>
                </a:solidFill>
              </a:rPr>
              <a:t>oil is your friend</a:t>
            </a:r>
          </a:p>
          <a:p>
            <a:pPr algn="ctr">
              <a:lnSpc>
                <a:spcPct val="130000"/>
              </a:lnSpc>
              <a:buFontTx/>
              <a:buNone/>
            </a:pPr>
            <a:r>
              <a:rPr lang="en-US" altLang="en-US" sz="2800" b="1" dirty="0" err="1">
                <a:solidFill>
                  <a:srgbClr val="008000"/>
                </a:solidFill>
              </a:rPr>
              <a:t>Warkentin</a:t>
            </a:r>
            <a:r>
              <a:rPr lang="en-US" altLang="en-US" sz="2800" b="1" dirty="0">
                <a:solidFill>
                  <a:srgbClr val="008000"/>
                </a:solidFill>
              </a:rPr>
              <a:t> method</a:t>
            </a:r>
          </a:p>
          <a:p>
            <a:pPr algn="ctr">
              <a:lnSpc>
                <a:spcPct val="130000"/>
              </a:lnSpc>
              <a:buFontTx/>
              <a:buNone/>
            </a:pPr>
            <a:r>
              <a:rPr lang="en-US" altLang="en-US" sz="2800" b="1" dirty="0">
                <a:solidFill>
                  <a:srgbClr val="008000"/>
                </a:solidFill>
              </a:rPr>
              <a:t>try room temp!</a:t>
            </a:r>
          </a:p>
          <a:p>
            <a:pPr algn="ctr">
              <a:lnSpc>
                <a:spcPct val="130000"/>
              </a:lnSpc>
              <a:buFontTx/>
              <a:buNone/>
            </a:pPr>
            <a:endParaRPr lang="en-US" altLang="en-US" sz="2000" b="1" dirty="0">
              <a:solidFill>
                <a:srgbClr val="008000"/>
              </a:solidFill>
            </a:endParaRPr>
          </a:p>
          <a:p>
            <a:pPr algn="ctr">
              <a:lnSpc>
                <a:spcPct val="130000"/>
              </a:lnSpc>
              <a:buFontTx/>
              <a:buNone/>
            </a:pPr>
            <a:r>
              <a:rPr lang="en-US" altLang="en-US" sz="2000" b="1" dirty="0">
                <a:solidFill>
                  <a:srgbClr val="008000"/>
                </a:solidFill>
              </a:rPr>
              <a:t>http://bl831.als.lbl.gov/~jamesh/powerpoint/</a:t>
            </a:r>
          </a:p>
          <a:p>
            <a:pPr algn="ctr">
              <a:lnSpc>
                <a:spcPct val="130000"/>
              </a:lnSpc>
              <a:buFontTx/>
              <a:buNone/>
            </a:pPr>
            <a:r>
              <a:rPr lang="en-US" altLang="en-US" sz="2000" b="1" dirty="0" smtClean="0">
                <a:solidFill>
                  <a:srgbClr val="008000"/>
                </a:solidFill>
              </a:rPr>
              <a:t>CSHL_tipsNtricks_2015.pptx</a:t>
            </a:r>
            <a:endParaRPr lang="en-US" altLang="en-US" sz="2000" b="1" dirty="0">
              <a:solidFill>
                <a:srgbClr val="008000"/>
              </a:solidFill>
            </a:endParaRPr>
          </a:p>
        </p:txBody>
      </p:sp>
      <p:sp>
        <p:nvSpPr>
          <p:cNvPr id="431107" name="Rectangle 3"/>
          <p:cNvSpPr>
            <a:spLocks noGrp="1" noChangeArrowheads="1"/>
          </p:cNvSpPr>
          <p:nvPr>
            <p:ph type="title"/>
          </p:nvPr>
        </p:nvSpPr>
        <p:spPr>
          <a:xfrm>
            <a:off x="685800" y="71438"/>
            <a:ext cx="7772400" cy="1143000"/>
          </a:xfrm>
          <a:noFill/>
        </p:spPr>
        <p:txBody>
          <a:bodyPr/>
          <a:lstStyle/>
          <a:p>
            <a:r>
              <a:rPr lang="en-US" altLang="en-US" b="1"/>
              <a:t>Summary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11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11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110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110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110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3110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11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latin typeface="Comic Sans MS" pitchFamily="66" charset="0"/>
                </a:rPr>
                <a:t>c</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247432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349524753"/>
      </p:ext>
    </p:extLst>
  </p:cSld>
  <p:clrMapOvr>
    <a:masterClrMapping/>
  </p:clrMapOv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a:xfrm>
            <a:off x="0" y="0"/>
            <a:ext cx="9144000" cy="1143000"/>
          </a:xfrm>
          <a:noFill/>
          <a:ln/>
        </p:spPr>
        <p:txBody>
          <a:bodyPr/>
          <a:lstStyle/>
          <a:p>
            <a:r>
              <a:rPr lang="en-US" altLang="en-US"/>
              <a:t>mosaic block = “coherence length”</a:t>
            </a:r>
          </a:p>
        </p:txBody>
      </p:sp>
      <p:sp>
        <p:nvSpPr>
          <p:cNvPr id="508931" name="Text Box 3"/>
          <p:cNvSpPr txBox="1">
            <a:spLocks noChangeArrowheads="1"/>
          </p:cNvSpPr>
          <p:nvPr/>
        </p:nvSpPr>
        <p:spPr bwMode="auto">
          <a:xfrm>
            <a:off x="354013" y="6491288"/>
            <a:ext cx="8789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James R. W. (1962) </a:t>
            </a:r>
            <a:r>
              <a:rPr lang="en-US" altLang="en-US" i="1"/>
              <a:t>Optical Principles of the Diffraction of X rays.</a:t>
            </a:r>
            <a:r>
              <a:rPr lang="en-US" altLang="en-US"/>
              <a:t> Ox Bow press.</a:t>
            </a:r>
          </a:p>
        </p:txBody>
      </p:sp>
      <p:pic>
        <p:nvPicPr>
          <p:cNvPr id="508932" name="Picture 4"/>
          <p:cNvPicPr>
            <a:picLocks noChangeAspect="1" noChangeArrowheads="1"/>
          </p:cNvPicPr>
          <p:nvPr/>
        </p:nvPicPr>
        <p:blipFill>
          <a:blip r:embed="rId2">
            <a:extLst>
              <a:ext uri="{28A0092B-C50C-407E-A947-70E740481C1C}">
                <a14:useLocalDpi xmlns:a14="http://schemas.microsoft.com/office/drawing/2010/main" val="0"/>
              </a:ext>
            </a:extLst>
          </a:blip>
          <a:srcRect l="7500" t="11533" r="8473" b="868"/>
          <a:stretch>
            <a:fillRect/>
          </a:stretch>
        </p:blipFill>
        <p:spPr bwMode="auto">
          <a:xfrm>
            <a:off x="303213" y="1019175"/>
            <a:ext cx="8226425"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9954" name="Group 2"/>
          <p:cNvGrpSpPr>
            <a:grpSpLocks/>
          </p:cNvGrpSpPr>
          <p:nvPr/>
        </p:nvGrpSpPr>
        <p:grpSpPr bwMode="auto">
          <a:xfrm>
            <a:off x="6542088" y="1193800"/>
            <a:ext cx="455612" cy="5562600"/>
            <a:chOff x="4129" y="744"/>
            <a:chExt cx="287" cy="3504"/>
          </a:xfrm>
        </p:grpSpPr>
        <p:sp>
          <p:nvSpPr>
            <p:cNvPr id="509955"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56" name="Text Box 4"/>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detector</a:t>
              </a:r>
            </a:p>
          </p:txBody>
        </p:sp>
      </p:grpSp>
      <p:sp>
        <p:nvSpPr>
          <p:cNvPr id="50995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58" name="Text Box 6"/>
          <p:cNvSpPr txBox="1">
            <a:spLocks noChangeArrowheads="1"/>
          </p:cNvSpPr>
          <p:nvPr/>
        </p:nvSpPr>
        <p:spPr bwMode="auto">
          <a:xfrm rot="162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sample</a:t>
            </a:r>
          </a:p>
        </p:txBody>
      </p:sp>
      <p:grpSp>
        <p:nvGrpSpPr>
          <p:cNvPr id="509959" name="Group 7"/>
          <p:cNvGrpSpPr>
            <a:grpSpLocks/>
          </p:cNvGrpSpPr>
          <p:nvPr/>
        </p:nvGrpSpPr>
        <p:grpSpPr bwMode="auto">
          <a:xfrm>
            <a:off x="6554788" y="1181100"/>
            <a:ext cx="455612" cy="5562600"/>
            <a:chOff x="4129" y="744"/>
            <a:chExt cx="287" cy="3504"/>
          </a:xfrm>
        </p:grpSpPr>
        <p:sp>
          <p:nvSpPr>
            <p:cNvPr id="509960"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1" name="Text Box 9"/>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detector</a:t>
              </a:r>
            </a:p>
          </p:txBody>
        </p:sp>
      </p:grpSp>
      <p:sp>
        <p:nvSpPr>
          <p:cNvPr id="509962"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x-ray beam</a:t>
            </a:r>
          </a:p>
        </p:txBody>
      </p:sp>
      <p:grpSp>
        <p:nvGrpSpPr>
          <p:cNvPr id="509963" name="Group 11"/>
          <p:cNvGrpSpPr>
            <a:grpSpLocks/>
          </p:cNvGrpSpPr>
          <p:nvPr/>
        </p:nvGrpSpPr>
        <p:grpSpPr bwMode="auto">
          <a:xfrm>
            <a:off x="-1524000" y="3390900"/>
            <a:ext cx="4876800" cy="304800"/>
            <a:chOff x="-960" y="2136"/>
            <a:chExt cx="3072" cy="192"/>
          </a:xfrm>
        </p:grpSpPr>
        <p:sp>
          <p:nvSpPr>
            <p:cNvPr id="509964"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5"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6"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7"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8"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9"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70"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71"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997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scattering</a:t>
            </a:r>
          </a:p>
        </p:txBody>
      </p:sp>
      <p:sp>
        <p:nvSpPr>
          <p:cNvPr id="509973" name="Oval 21"/>
          <p:cNvSpPr>
            <a:spLocks noChangeArrowheads="1"/>
          </p:cNvSpPr>
          <p:nvPr/>
        </p:nvSpPr>
        <p:spPr bwMode="auto">
          <a:xfrm>
            <a:off x="33242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4"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5"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6"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9977" name="Group 25"/>
          <p:cNvGrpSpPr>
            <a:grpSpLocks/>
          </p:cNvGrpSpPr>
          <p:nvPr/>
        </p:nvGrpSpPr>
        <p:grpSpPr bwMode="auto">
          <a:xfrm>
            <a:off x="-1524000" y="3060700"/>
            <a:ext cx="6545263" cy="3344863"/>
            <a:chOff x="-960" y="1928"/>
            <a:chExt cx="4123" cy="2107"/>
          </a:xfrm>
        </p:grpSpPr>
        <p:grpSp>
          <p:nvGrpSpPr>
            <p:cNvPr id="509978" name="Group 26"/>
            <p:cNvGrpSpPr>
              <a:grpSpLocks/>
            </p:cNvGrpSpPr>
            <p:nvPr/>
          </p:nvGrpSpPr>
          <p:grpSpPr bwMode="auto">
            <a:xfrm>
              <a:off x="-960" y="2904"/>
              <a:ext cx="3072" cy="192"/>
              <a:chOff x="288" y="3936"/>
              <a:chExt cx="3072" cy="192"/>
            </a:xfrm>
          </p:grpSpPr>
          <p:sp>
            <p:nvSpPr>
              <p:cNvPr id="509979"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0"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1"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2"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3"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4"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5"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6"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9987"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9988" name="Group 36"/>
            <p:cNvGrpSpPr>
              <a:grpSpLocks/>
            </p:cNvGrpSpPr>
            <p:nvPr/>
          </p:nvGrpSpPr>
          <p:grpSpPr bwMode="auto">
            <a:xfrm>
              <a:off x="1056" y="1928"/>
              <a:ext cx="2107" cy="2107"/>
              <a:chOff x="1056" y="1200"/>
              <a:chExt cx="2107" cy="2107"/>
            </a:xfrm>
          </p:grpSpPr>
          <p:sp>
            <p:nvSpPr>
              <p:cNvPr id="509989"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90"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91"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9992" name="Group 40"/>
          <p:cNvGrpSpPr>
            <a:grpSpLocks/>
          </p:cNvGrpSpPr>
          <p:nvPr/>
        </p:nvGrpSpPr>
        <p:grpSpPr bwMode="auto">
          <a:xfrm>
            <a:off x="6908800" y="1371600"/>
            <a:ext cx="635000" cy="5788025"/>
            <a:chOff x="4360" y="864"/>
            <a:chExt cx="400" cy="3646"/>
          </a:xfrm>
        </p:grpSpPr>
        <p:sp>
          <p:nvSpPr>
            <p:cNvPr id="509993"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4"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5"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9996" name="Group 44"/>
          <p:cNvGrpSpPr>
            <a:grpSpLocks/>
          </p:cNvGrpSpPr>
          <p:nvPr/>
        </p:nvGrpSpPr>
        <p:grpSpPr bwMode="auto">
          <a:xfrm>
            <a:off x="3263900" y="3009900"/>
            <a:ext cx="622300" cy="2433638"/>
            <a:chOff x="2072" y="1888"/>
            <a:chExt cx="392" cy="1533"/>
          </a:xfrm>
        </p:grpSpPr>
        <p:sp>
          <p:nvSpPr>
            <p:cNvPr id="509997"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8"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wipe(left)">
                                      <p:cBhvr>
                                        <p:cTn id="7" dur="500"/>
                                        <p:tgtEl>
                                          <p:spTgt spid="509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path" presetSubtype="0" fill="hold" grpId="0" nodeType="clickEffect">
                                  <p:stCondLst>
                                    <p:cond delay="0"/>
                                  </p:stCondLst>
                                  <p:childTnLst>
                                    <p:animMotion origin="layout" path="M 3.05556E-6 7.40741E-7 C 3.05556E-6 -0.02523 3.05556E-6 -0.04931 -0.00018 -0.04931 C -0.00035 -0.04931 -0.00035 -0.02523 -0.00052 7.40741E-7 C -0.00052 0.02801 -0.00052 0.05602 -0.00087 0.05602 C -0.00104 0.05602 -0.00104 0.02801 -0.00104 7.40741E-7 C -0.00104 -0.02523 -0.00122 -0.04931 -0.00139 -0.04931 C -0.00157 -0.04931 -0.00157 -0.02523 -0.00174 7.40741E-7 C -0.00174 0.02801 -0.00174 0.05602 -0.00191 0.05602 C -0.00209 0.05602 -0.00226 7.40741E-7 -0.00226 0.00023 C -0.00226 -0.02523 -0.00243 -0.04931 -0.00261 -0.04931 C -0.00278 -0.04931 -0.00278 -0.02523 -0.00278 7.40741E-7 C -0.00295 0.02801 -0.00295 0.05602 -0.00313 0.05602 C -0.0033 0.05602 -0.0033 0.02801 -0.00348 7.40741E-7 C -0.00348 -0.02523 -0.00348 -0.04931 -0.00365 -0.04931 C -0.00382 -0.04931 -0.004 -0.02523 -0.004 7.40741E-7 C -0.004 0.02801 -0.00417 0.05602 -0.00434 0.05602 C -0.00452 0.05602 -0.00452 0.02801 -0.00469 7.40741E-7 " pathEditMode="relative" rAng="0" ptsTypes="fffffffffffffffff">
                                      <p:cBhvr>
                                        <p:cTn id="11" dur="2000" fill="hold"/>
                                        <p:tgtEl>
                                          <p:spTgt spid="509973"/>
                                        </p:tgtEl>
                                        <p:attrNameLst>
                                          <p:attrName>ppt_x</p:attrName>
                                          <p:attrName>ppt_y</p:attrName>
                                        </p:attrNameLst>
                                      </p:cBhvr>
                                      <p:rCtr x="-243" y="32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99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997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997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0997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50999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509992"/>
                                        </p:tgtEl>
                                        <p:attrNameLst>
                                          <p:attrName>style.visibility</p:attrName>
                                        </p:attrNameLst>
                                      </p:cBhvr>
                                      <p:to>
                                        <p:strVal val="hidden"/>
                                      </p:to>
                                    </p:set>
                                  </p:childTnLst>
                                </p:cTn>
                              </p:par>
                              <p:par>
                                <p:cTn id="36" presetID="35" presetClass="path" presetSubtype="0" decel="50000" fill="hold" nodeType="withEffect">
                                  <p:stCondLst>
                                    <p:cond delay="0"/>
                                  </p:stCondLst>
                                  <p:childTnLst>
                                    <p:animMotion origin="layout" path="M -1.94444E-6 -3.29325E-6 L -0.39948 -3.29325E-6 " pathEditMode="relative" rAng="0" ptsTypes="AA">
                                      <p:cBhvr>
                                        <p:cTn id="37" dur="2000" fill="hold"/>
                                        <p:tgtEl>
                                          <p:spTgt spid="509959"/>
                                        </p:tgtEl>
                                        <p:attrNameLst>
                                          <p:attrName>ppt_x</p:attrName>
                                          <p:attrName>ppt_y</p:attrName>
                                        </p:attrNameLst>
                                      </p:cBhvr>
                                      <p:rCtr x="-19983" y="0"/>
                                    </p:animMotion>
                                  </p:childTnLst>
                                </p:cTn>
                              </p:par>
                            </p:childTnLst>
                          </p:cTn>
                        </p:par>
                        <p:par>
                          <p:cTn id="38" fill="hold" nodeType="afterGroup">
                            <p:stCondLst>
                              <p:cond delay="2000"/>
                            </p:stCondLst>
                            <p:childTnLst>
                              <p:par>
                                <p:cTn id="39" presetID="1" presetClass="entr" presetSubtype="0" fill="hold" nodeType="afterEffect">
                                  <p:stCondLst>
                                    <p:cond delay="0"/>
                                  </p:stCondLst>
                                  <p:childTnLst>
                                    <p:set>
                                      <p:cBhvr>
                                        <p:cTn id="40" dur="1" fill="hold">
                                          <p:stCondLst>
                                            <p:cond delay="0"/>
                                          </p:stCondLst>
                                        </p:cTn>
                                        <p:tgtEl>
                                          <p:spTgt spid="50999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50999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0995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09954"/>
                                        </p:tgtEl>
                                        <p:attrNameLst>
                                          <p:attrName>style.visibility</p:attrName>
                                        </p:attrNameLst>
                                      </p:cBhvr>
                                      <p:to>
                                        <p:strVal val="visible"/>
                                      </p:to>
                                    </p:set>
                                  </p:childTnLst>
                                </p:cTn>
                              </p:par>
                              <p:par>
                                <p:cTn id="49" presetID="35" presetClass="path" presetSubtype="0" decel="50000" fill="remove" nodeType="withEffect">
                                  <p:stCondLst>
                                    <p:cond delay="0"/>
                                  </p:stCondLst>
                                  <p:childTnLst>
                                    <p:animMotion origin="layout" path="M -1.94444E-6 -3.29325E-6 L -0.39948 -3.29325E-6 " pathEditMode="relative" rAng="0" ptsTypes="AA">
                                      <p:cBhvr>
                                        <p:cTn id="50" dur="2000" spd="-100000" fill="hold"/>
                                        <p:tgtEl>
                                          <p:spTgt spid="509954"/>
                                        </p:tgtEl>
                                        <p:attrNameLst>
                                          <p:attrName>ppt_x</p:attrName>
                                          <p:attrName>ppt_y</p:attrName>
                                        </p:attrNameLst>
                                      </p:cBhvr>
                                      <p:rCtr x="-19983" y="0"/>
                                    </p:animMotion>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509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73" grpId="0" animBg="1"/>
      <p:bldP spid="509974" grpId="0" animBg="1"/>
      <p:bldP spid="509975" grpId="0" animBg="1"/>
      <p:bldP spid="509976"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10979" name="Group 3"/>
          <p:cNvGrpSpPr>
            <a:grpSpLocks/>
          </p:cNvGrpSpPr>
          <p:nvPr/>
        </p:nvGrpSpPr>
        <p:grpSpPr bwMode="auto">
          <a:xfrm>
            <a:off x="1066800" y="228600"/>
            <a:ext cx="7847013" cy="6399213"/>
            <a:chOff x="672" y="144"/>
            <a:chExt cx="4943" cy="4031"/>
          </a:xfrm>
        </p:grpSpPr>
        <p:pic>
          <p:nvPicPr>
            <p:cNvPr id="510980"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10981" name="Group 5"/>
            <p:cNvGrpSpPr>
              <a:grpSpLocks/>
            </p:cNvGrpSpPr>
            <p:nvPr/>
          </p:nvGrpSpPr>
          <p:grpSpPr bwMode="auto">
            <a:xfrm>
              <a:off x="672" y="3936"/>
              <a:ext cx="278" cy="86"/>
              <a:chOff x="672" y="3994"/>
              <a:chExt cx="278" cy="86"/>
            </a:xfrm>
          </p:grpSpPr>
          <p:sp>
            <p:nvSpPr>
              <p:cNvPr id="510982"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83"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10984" name="Freeform 8"/>
          <p:cNvSpPr>
            <a:spLocks/>
          </p:cNvSpPr>
          <p:nvPr/>
        </p:nvSpPr>
        <p:spPr bwMode="auto">
          <a:xfrm>
            <a:off x="1828800" y="6477000"/>
            <a:ext cx="609600" cy="330200"/>
          </a:xfrm>
          <a:custGeom>
            <a:avLst/>
            <a:gdLst>
              <a:gd name="T0" fmla="*/ 0 w 384"/>
              <a:gd name="T1" fmla="*/ 96 h 208"/>
              <a:gd name="T2" fmla="*/ 192 w 384"/>
              <a:gd name="T3" fmla="*/ 192 h 208"/>
              <a:gd name="T4" fmla="*/ 384 w 384"/>
              <a:gd name="T5" fmla="*/ 0 h 208"/>
            </a:gdLst>
            <a:ahLst/>
            <a:cxnLst>
              <a:cxn ang="0">
                <a:pos x="T0" y="T1"/>
              </a:cxn>
              <a:cxn ang="0">
                <a:pos x="T2" y="T3"/>
              </a:cxn>
              <a:cxn ang="0">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0985" name="Group 9"/>
          <p:cNvGrpSpPr>
            <a:grpSpLocks/>
          </p:cNvGrpSpPr>
          <p:nvPr/>
        </p:nvGrpSpPr>
        <p:grpSpPr bwMode="auto">
          <a:xfrm>
            <a:off x="1066800" y="228600"/>
            <a:ext cx="7845425" cy="6399213"/>
            <a:chOff x="672" y="143"/>
            <a:chExt cx="4942" cy="4031"/>
          </a:xfrm>
        </p:grpSpPr>
        <p:grpSp>
          <p:nvGrpSpPr>
            <p:cNvPr id="510986" name="Group 10"/>
            <p:cNvGrpSpPr>
              <a:grpSpLocks/>
            </p:cNvGrpSpPr>
            <p:nvPr/>
          </p:nvGrpSpPr>
          <p:grpSpPr bwMode="auto">
            <a:xfrm>
              <a:off x="672" y="3888"/>
              <a:ext cx="278" cy="86"/>
              <a:chOff x="672" y="3994"/>
              <a:chExt cx="278" cy="86"/>
            </a:xfrm>
          </p:grpSpPr>
          <p:sp>
            <p:nvSpPr>
              <p:cNvPr id="510987"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88"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0989"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0990" name="Group 14"/>
          <p:cNvGrpSpPr>
            <a:grpSpLocks/>
          </p:cNvGrpSpPr>
          <p:nvPr/>
        </p:nvGrpSpPr>
        <p:grpSpPr bwMode="auto">
          <a:xfrm>
            <a:off x="1066800" y="228600"/>
            <a:ext cx="7845425" cy="6399213"/>
            <a:chOff x="672" y="143"/>
            <a:chExt cx="4942" cy="4031"/>
          </a:xfrm>
        </p:grpSpPr>
        <p:pic>
          <p:nvPicPr>
            <p:cNvPr id="510991"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nvGrpSpPr>
            <p:cNvPr id="510992" name="Group 16"/>
            <p:cNvGrpSpPr>
              <a:grpSpLocks/>
            </p:cNvGrpSpPr>
            <p:nvPr/>
          </p:nvGrpSpPr>
          <p:grpSpPr bwMode="auto">
            <a:xfrm>
              <a:off x="672" y="3840"/>
              <a:ext cx="278" cy="86"/>
              <a:chOff x="672" y="3994"/>
              <a:chExt cx="278" cy="86"/>
            </a:xfrm>
          </p:grpSpPr>
          <p:sp>
            <p:nvSpPr>
              <p:cNvPr id="510993"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94"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10995" name="Group 19"/>
          <p:cNvGrpSpPr>
            <a:grpSpLocks/>
          </p:cNvGrpSpPr>
          <p:nvPr/>
        </p:nvGrpSpPr>
        <p:grpSpPr bwMode="auto">
          <a:xfrm>
            <a:off x="1066800" y="227013"/>
            <a:ext cx="7845425" cy="6399212"/>
            <a:chOff x="672" y="143"/>
            <a:chExt cx="4942" cy="4031"/>
          </a:xfrm>
        </p:grpSpPr>
        <p:grpSp>
          <p:nvGrpSpPr>
            <p:cNvPr id="510996" name="Group 20"/>
            <p:cNvGrpSpPr>
              <a:grpSpLocks/>
            </p:cNvGrpSpPr>
            <p:nvPr/>
          </p:nvGrpSpPr>
          <p:grpSpPr bwMode="auto">
            <a:xfrm>
              <a:off x="672" y="3744"/>
              <a:ext cx="278" cy="86"/>
              <a:chOff x="672" y="3994"/>
              <a:chExt cx="278" cy="86"/>
            </a:xfrm>
          </p:grpSpPr>
          <p:sp>
            <p:nvSpPr>
              <p:cNvPr id="510997"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98"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0999"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00" name="Group 24"/>
          <p:cNvGrpSpPr>
            <a:grpSpLocks/>
          </p:cNvGrpSpPr>
          <p:nvPr/>
        </p:nvGrpSpPr>
        <p:grpSpPr bwMode="auto">
          <a:xfrm>
            <a:off x="1066800" y="227013"/>
            <a:ext cx="7845425" cy="6399212"/>
            <a:chOff x="672" y="143"/>
            <a:chExt cx="4942" cy="4031"/>
          </a:xfrm>
        </p:grpSpPr>
        <p:grpSp>
          <p:nvGrpSpPr>
            <p:cNvPr id="511001" name="Group 25"/>
            <p:cNvGrpSpPr>
              <a:grpSpLocks/>
            </p:cNvGrpSpPr>
            <p:nvPr/>
          </p:nvGrpSpPr>
          <p:grpSpPr bwMode="auto">
            <a:xfrm>
              <a:off x="672" y="3600"/>
              <a:ext cx="278" cy="86"/>
              <a:chOff x="672" y="3994"/>
              <a:chExt cx="278" cy="86"/>
            </a:xfrm>
          </p:grpSpPr>
          <p:sp>
            <p:nvSpPr>
              <p:cNvPr id="511002"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3"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04"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05" name="Group 29"/>
          <p:cNvGrpSpPr>
            <a:grpSpLocks/>
          </p:cNvGrpSpPr>
          <p:nvPr/>
        </p:nvGrpSpPr>
        <p:grpSpPr bwMode="auto">
          <a:xfrm>
            <a:off x="1066800" y="227013"/>
            <a:ext cx="7845425" cy="6399212"/>
            <a:chOff x="672" y="143"/>
            <a:chExt cx="4942" cy="4031"/>
          </a:xfrm>
        </p:grpSpPr>
        <p:grpSp>
          <p:nvGrpSpPr>
            <p:cNvPr id="511006" name="Group 30"/>
            <p:cNvGrpSpPr>
              <a:grpSpLocks/>
            </p:cNvGrpSpPr>
            <p:nvPr/>
          </p:nvGrpSpPr>
          <p:grpSpPr bwMode="auto">
            <a:xfrm>
              <a:off x="672" y="3360"/>
              <a:ext cx="278" cy="86"/>
              <a:chOff x="672" y="3994"/>
              <a:chExt cx="278" cy="86"/>
            </a:xfrm>
          </p:grpSpPr>
          <p:sp>
            <p:nvSpPr>
              <p:cNvPr id="51100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09"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10" name="Group 34"/>
          <p:cNvGrpSpPr>
            <a:grpSpLocks/>
          </p:cNvGrpSpPr>
          <p:nvPr/>
        </p:nvGrpSpPr>
        <p:grpSpPr bwMode="auto">
          <a:xfrm>
            <a:off x="1066800" y="227013"/>
            <a:ext cx="7845425" cy="6399212"/>
            <a:chOff x="672" y="143"/>
            <a:chExt cx="4942" cy="4031"/>
          </a:xfrm>
        </p:grpSpPr>
        <p:grpSp>
          <p:nvGrpSpPr>
            <p:cNvPr id="511011" name="Group 35"/>
            <p:cNvGrpSpPr>
              <a:grpSpLocks/>
            </p:cNvGrpSpPr>
            <p:nvPr/>
          </p:nvGrpSpPr>
          <p:grpSpPr bwMode="auto">
            <a:xfrm>
              <a:off x="672" y="3034"/>
              <a:ext cx="278" cy="86"/>
              <a:chOff x="672" y="3994"/>
              <a:chExt cx="278" cy="86"/>
            </a:xfrm>
          </p:grpSpPr>
          <p:sp>
            <p:nvSpPr>
              <p:cNvPr id="511012"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13"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14"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15" name="Group 39"/>
          <p:cNvGrpSpPr>
            <a:grpSpLocks/>
          </p:cNvGrpSpPr>
          <p:nvPr/>
        </p:nvGrpSpPr>
        <p:grpSpPr bwMode="auto">
          <a:xfrm>
            <a:off x="1066800" y="227013"/>
            <a:ext cx="7845425" cy="6399212"/>
            <a:chOff x="672" y="143"/>
            <a:chExt cx="4942" cy="4031"/>
          </a:xfrm>
        </p:grpSpPr>
        <p:grpSp>
          <p:nvGrpSpPr>
            <p:cNvPr id="511016" name="Group 40"/>
            <p:cNvGrpSpPr>
              <a:grpSpLocks/>
            </p:cNvGrpSpPr>
            <p:nvPr/>
          </p:nvGrpSpPr>
          <p:grpSpPr bwMode="auto">
            <a:xfrm>
              <a:off x="672" y="2544"/>
              <a:ext cx="278" cy="86"/>
              <a:chOff x="672" y="3994"/>
              <a:chExt cx="278" cy="86"/>
            </a:xfrm>
          </p:grpSpPr>
          <p:sp>
            <p:nvSpPr>
              <p:cNvPr id="511017"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18"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19"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20" name="Group 44"/>
          <p:cNvGrpSpPr>
            <a:grpSpLocks/>
          </p:cNvGrpSpPr>
          <p:nvPr/>
        </p:nvGrpSpPr>
        <p:grpSpPr bwMode="auto">
          <a:xfrm>
            <a:off x="1066800" y="227013"/>
            <a:ext cx="7845425" cy="6399212"/>
            <a:chOff x="672" y="143"/>
            <a:chExt cx="4942" cy="4031"/>
          </a:xfrm>
        </p:grpSpPr>
        <p:grpSp>
          <p:nvGrpSpPr>
            <p:cNvPr id="511021" name="Group 45"/>
            <p:cNvGrpSpPr>
              <a:grpSpLocks/>
            </p:cNvGrpSpPr>
            <p:nvPr/>
          </p:nvGrpSpPr>
          <p:grpSpPr bwMode="auto">
            <a:xfrm>
              <a:off x="672" y="1872"/>
              <a:ext cx="278" cy="86"/>
              <a:chOff x="672" y="3994"/>
              <a:chExt cx="278" cy="86"/>
            </a:xfrm>
          </p:grpSpPr>
          <p:sp>
            <p:nvSpPr>
              <p:cNvPr id="511022"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23"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2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25" name="Group 49"/>
          <p:cNvGrpSpPr>
            <a:grpSpLocks/>
          </p:cNvGrpSpPr>
          <p:nvPr/>
        </p:nvGrpSpPr>
        <p:grpSpPr bwMode="auto">
          <a:xfrm>
            <a:off x="1066800" y="227013"/>
            <a:ext cx="7845425" cy="6399212"/>
            <a:chOff x="672" y="143"/>
            <a:chExt cx="4942" cy="4031"/>
          </a:xfrm>
        </p:grpSpPr>
        <p:grpSp>
          <p:nvGrpSpPr>
            <p:cNvPr id="511026" name="Group 50"/>
            <p:cNvGrpSpPr>
              <a:grpSpLocks/>
            </p:cNvGrpSpPr>
            <p:nvPr/>
          </p:nvGrpSpPr>
          <p:grpSpPr bwMode="auto">
            <a:xfrm>
              <a:off x="672" y="912"/>
              <a:ext cx="278" cy="86"/>
              <a:chOff x="672" y="3994"/>
              <a:chExt cx="278" cy="86"/>
            </a:xfrm>
          </p:grpSpPr>
          <p:sp>
            <p:nvSpPr>
              <p:cNvPr id="511027"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28"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29"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pic>
        <p:nvPicPr>
          <p:cNvPr id="511030"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1"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2"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3"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4"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5"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6"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7"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8"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9"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0"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1"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2"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3"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4"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5"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sp>
        <p:nvSpPr>
          <p:cNvPr id="511046"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0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51097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1098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51098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109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099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1099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51099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110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51100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100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51100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110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51101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101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101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110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51102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51102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51102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103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511030"/>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1103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511031"/>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1103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1032"/>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5110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51103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511035"/>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511036"/>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511037"/>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511038"/>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511039"/>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511040"/>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511041"/>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511042"/>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51104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51104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51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3"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4"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5"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6"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7"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8"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09"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0"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1"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2"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3"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4"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5"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6"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7"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8"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19"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0"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1"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2"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3"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4"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5"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6"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2027"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sp>
        <p:nvSpPr>
          <p:cNvPr id="512028"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29" name="Freeform 29"/>
          <p:cNvSpPr>
            <a:spLocks/>
          </p:cNvSpPr>
          <p:nvPr/>
        </p:nvSpPr>
        <p:spPr bwMode="auto">
          <a:xfrm>
            <a:off x="1828800" y="6477000"/>
            <a:ext cx="609600" cy="330200"/>
          </a:xfrm>
          <a:custGeom>
            <a:avLst/>
            <a:gdLst>
              <a:gd name="T0" fmla="*/ 0 w 384"/>
              <a:gd name="T1" fmla="*/ 96 h 208"/>
              <a:gd name="T2" fmla="*/ 192 w 384"/>
              <a:gd name="T3" fmla="*/ 192 h 208"/>
              <a:gd name="T4" fmla="*/ 384 w 384"/>
              <a:gd name="T5" fmla="*/ 0 h 208"/>
            </a:gdLst>
            <a:ahLst/>
            <a:cxnLst>
              <a:cxn ang="0">
                <a:pos x="T0" y="T1"/>
              </a:cxn>
              <a:cxn ang="0">
                <a:pos x="T2" y="T3"/>
              </a:cxn>
              <a:cxn ang="0">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2030" name="Group 30"/>
          <p:cNvGrpSpPr>
            <a:grpSpLocks/>
          </p:cNvGrpSpPr>
          <p:nvPr/>
        </p:nvGrpSpPr>
        <p:grpSpPr bwMode="auto">
          <a:xfrm>
            <a:off x="1066800" y="6273800"/>
            <a:ext cx="441325" cy="161925"/>
            <a:chOff x="672" y="3952"/>
            <a:chExt cx="278" cy="102"/>
          </a:xfrm>
        </p:grpSpPr>
        <p:sp>
          <p:nvSpPr>
            <p:cNvPr id="512031"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2"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3"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34" name="Group 34"/>
          <p:cNvGrpSpPr>
            <a:grpSpLocks/>
          </p:cNvGrpSpPr>
          <p:nvPr/>
        </p:nvGrpSpPr>
        <p:grpSpPr bwMode="auto">
          <a:xfrm>
            <a:off x="1066800" y="6251575"/>
            <a:ext cx="441325" cy="161925"/>
            <a:chOff x="672" y="3936"/>
            <a:chExt cx="278" cy="102"/>
          </a:xfrm>
        </p:grpSpPr>
        <p:sp>
          <p:nvSpPr>
            <p:cNvPr id="512035"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6"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7"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38" name="Group 38"/>
          <p:cNvGrpSpPr>
            <a:grpSpLocks/>
          </p:cNvGrpSpPr>
          <p:nvPr/>
        </p:nvGrpSpPr>
        <p:grpSpPr bwMode="auto">
          <a:xfrm>
            <a:off x="1068388" y="6234113"/>
            <a:ext cx="441325" cy="161925"/>
            <a:chOff x="672" y="3936"/>
            <a:chExt cx="278" cy="102"/>
          </a:xfrm>
        </p:grpSpPr>
        <p:sp>
          <p:nvSpPr>
            <p:cNvPr id="512039"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0"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1"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42" name="Group 42"/>
          <p:cNvGrpSpPr>
            <a:grpSpLocks/>
          </p:cNvGrpSpPr>
          <p:nvPr/>
        </p:nvGrpSpPr>
        <p:grpSpPr bwMode="auto">
          <a:xfrm>
            <a:off x="1068388" y="6205538"/>
            <a:ext cx="441325" cy="161925"/>
            <a:chOff x="672" y="3936"/>
            <a:chExt cx="278" cy="102"/>
          </a:xfrm>
        </p:grpSpPr>
        <p:sp>
          <p:nvSpPr>
            <p:cNvPr id="512043"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4"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5"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46" name="Group 46"/>
          <p:cNvGrpSpPr>
            <a:grpSpLocks/>
          </p:cNvGrpSpPr>
          <p:nvPr/>
        </p:nvGrpSpPr>
        <p:grpSpPr bwMode="auto">
          <a:xfrm>
            <a:off x="1068388" y="6169025"/>
            <a:ext cx="441325" cy="161925"/>
            <a:chOff x="672" y="3936"/>
            <a:chExt cx="278" cy="102"/>
          </a:xfrm>
        </p:grpSpPr>
        <p:sp>
          <p:nvSpPr>
            <p:cNvPr id="512047"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8"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49"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0" name="Group 50"/>
          <p:cNvGrpSpPr>
            <a:grpSpLocks/>
          </p:cNvGrpSpPr>
          <p:nvPr/>
        </p:nvGrpSpPr>
        <p:grpSpPr bwMode="auto">
          <a:xfrm>
            <a:off x="1068388" y="6115050"/>
            <a:ext cx="441325" cy="161925"/>
            <a:chOff x="672" y="3936"/>
            <a:chExt cx="278" cy="102"/>
          </a:xfrm>
        </p:grpSpPr>
        <p:sp>
          <p:nvSpPr>
            <p:cNvPr id="512051"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2"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3"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4" name="Group 54"/>
          <p:cNvGrpSpPr>
            <a:grpSpLocks/>
          </p:cNvGrpSpPr>
          <p:nvPr/>
        </p:nvGrpSpPr>
        <p:grpSpPr bwMode="auto">
          <a:xfrm>
            <a:off x="1068388" y="6032500"/>
            <a:ext cx="441325" cy="161925"/>
            <a:chOff x="672" y="3936"/>
            <a:chExt cx="278" cy="102"/>
          </a:xfrm>
        </p:grpSpPr>
        <p:sp>
          <p:nvSpPr>
            <p:cNvPr id="512055"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6"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57"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58" name="Group 58"/>
          <p:cNvGrpSpPr>
            <a:grpSpLocks/>
          </p:cNvGrpSpPr>
          <p:nvPr/>
        </p:nvGrpSpPr>
        <p:grpSpPr bwMode="auto">
          <a:xfrm>
            <a:off x="1068388" y="5913438"/>
            <a:ext cx="441325" cy="161925"/>
            <a:chOff x="672" y="3936"/>
            <a:chExt cx="278" cy="102"/>
          </a:xfrm>
        </p:grpSpPr>
        <p:sp>
          <p:nvSpPr>
            <p:cNvPr id="512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62" name="Group 62"/>
          <p:cNvGrpSpPr>
            <a:grpSpLocks/>
          </p:cNvGrpSpPr>
          <p:nvPr/>
        </p:nvGrpSpPr>
        <p:grpSpPr bwMode="auto">
          <a:xfrm>
            <a:off x="1068388" y="5740400"/>
            <a:ext cx="441325" cy="161925"/>
            <a:chOff x="672" y="3936"/>
            <a:chExt cx="278" cy="102"/>
          </a:xfrm>
        </p:grpSpPr>
        <p:sp>
          <p:nvSpPr>
            <p:cNvPr id="512063"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4"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5"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66" name="Group 66"/>
          <p:cNvGrpSpPr>
            <a:grpSpLocks/>
          </p:cNvGrpSpPr>
          <p:nvPr/>
        </p:nvGrpSpPr>
        <p:grpSpPr bwMode="auto">
          <a:xfrm>
            <a:off x="1068388" y="5492750"/>
            <a:ext cx="441325" cy="161925"/>
            <a:chOff x="672" y="3936"/>
            <a:chExt cx="278" cy="102"/>
          </a:xfrm>
        </p:grpSpPr>
        <p:sp>
          <p:nvSpPr>
            <p:cNvPr id="512067"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8"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9"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0" name="Group 70"/>
          <p:cNvGrpSpPr>
            <a:grpSpLocks/>
          </p:cNvGrpSpPr>
          <p:nvPr/>
        </p:nvGrpSpPr>
        <p:grpSpPr bwMode="auto">
          <a:xfrm>
            <a:off x="1068388" y="5137150"/>
            <a:ext cx="441325" cy="161925"/>
            <a:chOff x="672" y="3936"/>
            <a:chExt cx="278" cy="102"/>
          </a:xfrm>
        </p:grpSpPr>
        <p:sp>
          <p:nvSpPr>
            <p:cNvPr id="512071"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2"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3"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4" name="Group 74"/>
          <p:cNvGrpSpPr>
            <a:grpSpLocks/>
          </p:cNvGrpSpPr>
          <p:nvPr/>
        </p:nvGrpSpPr>
        <p:grpSpPr bwMode="auto">
          <a:xfrm>
            <a:off x="1068388" y="4633913"/>
            <a:ext cx="441325" cy="161925"/>
            <a:chOff x="672" y="3936"/>
            <a:chExt cx="278" cy="102"/>
          </a:xfrm>
        </p:grpSpPr>
        <p:sp>
          <p:nvSpPr>
            <p:cNvPr id="512075"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6"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7"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78" name="Group 78"/>
          <p:cNvGrpSpPr>
            <a:grpSpLocks/>
          </p:cNvGrpSpPr>
          <p:nvPr/>
        </p:nvGrpSpPr>
        <p:grpSpPr bwMode="auto">
          <a:xfrm>
            <a:off x="1068388" y="3902075"/>
            <a:ext cx="441325" cy="161925"/>
            <a:chOff x="672" y="3936"/>
            <a:chExt cx="278" cy="102"/>
          </a:xfrm>
        </p:grpSpPr>
        <p:sp>
          <p:nvSpPr>
            <p:cNvPr id="512079"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0"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1"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82" name="Group 82"/>
          <p:cNvGrpSpPr>
            <a:grpSpLocks/>
          </p:cNvGrpSpPr>
          <p:nvPr/>
        </p:nvGrpSpPr>
        <p:grpSpPr bwMode="auto">
          <a:xfrm>
            <a:off x="1068388" y="2841625"/>
            <a:ext cx="441325" cy="161925"/>
            <a:chOff x="672" y="3936"/>
            <a:chExt cx="278" cy="102"/>
          </a:xfrm>
        </p:grpSpPr>
        <p:sp>
          <p:nvSpPr>
            <p:cNvPr id="512083"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4"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5"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086" name="Group 86"/>
          <p:cNvGrpSpPr>
            <a:grpSpLocks/>
          </p:cNvGrpSpPr>
          <p:nvPr/>
        </p:nvGrpSpPr>
        <p:grpSpPr bwMode="auto">
          <a:xfrm>
            <a:off x="1068388" y="1323975"/>
            <a:ext cx="441325" cy="161925"/>
            <a:chOff x="672" y="3936"/>
            <a:chExt cx="278" cy="102"/>
          </a:xfrm>
        </p:grpSpPr>
        <p:sp>
          <p:nvSpPr>
            <p:cNvPr id="512087"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8"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89"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090"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51202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120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120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0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202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1203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120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02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51202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1203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20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0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5120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1204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120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02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20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1204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120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20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51202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1205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20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202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51202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12054"/>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51205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120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20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51205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51206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1201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51201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512062"/>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51206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1201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512018"/>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512066"/>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1207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1201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51201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1207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51207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1201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51201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512074"/>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51207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12015"/>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512015"/>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2078"/>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1208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12014"/>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512014"/>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512082"/>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1208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512013"/>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512013"/>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512086"/>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12012"/>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512012"/>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512011"/>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512011"/>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512010"/>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512010"/>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51200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512009"/>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512008"/>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512008"/>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512007"/>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512007"/>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512006"/>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512006"/>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512005"/>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512005"/>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512004"/>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512004"/>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512003"/>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512003"/>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512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457200" y="155575"/>
            <a:ext cx="8229600" cy="1143000"/>
          </a:xfrm>
        </p:spPr>
        <p:txBody>
          <a:bodyPr/>
          <a:lstStyle/>
          <a:p>
            <a:pPr eaLnBrk="1" hangingPunct="1"/>
            <a:r>
              <a:rPr lang="en-US" altLang="en-US" sz="3600" smtClean="0"/>
              <a:t>Snapshot from single virus particle</a:t>
            </a:r>
          </a:p>
        </p:txBody>
      </p:sp>
      <p:pic>
        <p:nvPicPr>
          <p:cNvPr id="1064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66875"/>
            <a:ext cx="5600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7"/>
          <p:cNvSpPr txBox="1">
            <a:spLocks noChangeArrowheads="1"/>
          </p:cNvSpPr>
          <p:nvPr/>
        </p:nvSpPr>
        <p:spPr bwMode="auto">
          <a:xfrm>
            <a:off x="4181475" y="541496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TEM</a:t>
            </a:r>
          </a:p>
        </p:txBody>
      </p:sp>
      <p:sp>
        <p:nvSpPr>
          <p:cNvPr id="106501" name="TextBox 8"/>
          <p:cNvSpPr txBox="1">
            <a:spLocks noChangeArrowheads="1"/>
          </p:cNvSpPr>
          <p:nvPr/>
        </p:nvSpPr>
        <p:spPr bwMode="auto">
          <a:xfrm>
            <a:off x="241300" y="1833563"/>
            <a:ext cx="411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 keV  LCLS  200 fs  Mimi virus single-shot.</a:t>
            </a:r>
          </a:p>
        </p:txBody>
      </p:sp>
      <p:grpSp>
        <p:nvGrpSpPr>
          <p:cNvPr id="106502" name="Group 11"/>
          <p:cNvGrpSpPr>
            <a:grpSpLocks/>
          </p:cNvGrpSpPr>
          <p:nvPr/>
        </p:nvGrpSpPr>
        <p:grpSpPr bwMode="auto">
          <a:xfrm>
            <a:off x="5689600" y="1708150"/>
            <a:ext cx="3271838" cy="2901950"/>
            <a:chOff x="3607" y="2079"/>
            <a:chExt cx="2061" cy="1828"/>
          </a:xfrm>
        </p:grpSpPr>
        <p:pic>
          <p:nvPicPr>
            <p:cNvPr id="106505" name="Picture 22" descr="modes_removed-1"/>
            <p:cNvPicPr>
              <a:picLocks noChangeAspect="1" noChangeArrowheads="1"/>
            </p:cNvPicPr>
            <p:nvPr/>
          </p:nvPicPr>
          <p:blipFill>
            <a:blip r:embed="rId4">
              <a:extLst>
                <a:ext uri="{28A0092B-C50C-407E-A947-70E740481C1C}">
                  <a14:useLocalDpi xmlns:a14="http://schemas.microsoft.com/office/drawing/2010/main" val="0"/>
                </a:ext>
              </a:extLst>
            </a:blip>
            <a:srcRect l="39365" t="38095" r="29524" b="34285"/>
            <a:stretch>
              <a:fillRect/>
            </a:stretch>
          </p:blipFill>
          <p:spPr bwMode="auto">
            <a:xfrm>
              <a:off x="3607" y="2079"/>
              <a:ext cx="2061"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Text Box 10"/>
            <p:cNvSpPr txBox="1">
              <a:spLocks noChangeArrowheads="1"/>
            </p:cNvSpPr>
            <p:nvPr/>
          </p:nvSpPr>
          <p:spPr bwMode="auto">
            <a:xfrm>
              <a:off x="3670" y="2139"/>
              <a:ext cx="40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106507" name="Line 24"/>
            <p:cNvSpPr>
              <a:spLocks noChangeShapeType="1"/>
            </p:cNvSpPr>
            <p:nvPr/>
          </p:nvSpPr>
          <p:spPr bwMode="auto">
            <a:xfrm>
              <a:off x="3748" y="2351"/>
              <a:ext cx="412" cy="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cs typeface="Arial" pitchFamily="34" charset="0"/>
              </a:endParaRPr>
            </a:p>
          </p:txBody>
        </p:sp>
        <p:sp>
          <p:nvSpPr>
            <p:cNvPr id="106508" name="TextBox 9"/>
            <p:cNvSpPr txBox="1">
              <a:spLocks noChangeArrowheads="1"/>
            </p:cNvSpPr>
            <p:nvPr/>
          </p:nvSpPr>
          <p:spPr bwMode="auto">
            <a:xfrm>
              <a:off x="3891" y="3668"/>
              <a:ext cx="13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Reconstructed image</a:t>
              </a:r>
            </a:p>
          </p:txBody>
        </p:sp>
      </p:grpSp>
      <p:sp>
        <p:nvSpPr>
          <p:cNvPr id="106503" name="TextBox 10"/>
          <p:cNvSpPr txBox="1">
            <a:spLocks noChangeArrowheads="1"/>
          </p:cNvSpPr>
          <p:nvPr/>
        </p:nvSpPr>
        <p:spPr bwMode="auto">
          <a:xfrm>
            <a:off x="6249988" y="4592638"/>
            <a:ext cx="1706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20nm</a:t>
            </a:r>
          </a:p>
        </p:txBody>
      </p:sp>
      <p:sp>
        <p:nvSpPr>
          <p:cNvPr id="106504" name="Rectangle 12"/>
          <p:cNvSpPr>
            <a:spLocks noChangeArrowheads="1"/>
          </p:cNvSpPr>
          <p:nvPr/>
        </p:nvSpPr>
        <p:spPr bwMode="auto">
          <a:xfrm>
            <a:off x="6684963" y="6240463"/>
            <a:ext cx="2459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Seibert, </a:t>
            </a:r>
            <a:r>
              <a:rPr lang="en-US" altLang="en-US" sz="1800" i="1">
                <a:solidFill>
                  <a:srgbClr val="000000"/>
                </a:solidFill>
                <a:cs typeface="Arial" pitchFamily="34" charset="0"/>
              </a:rPr>
              <a:t>et al.</a:t>
            </a:r>
            <a:r>
              <a:rPr lang="en-US" altLang="en-US" sz="1800">
                <a:solidFill>
                  <a:srgbClr val="000000"/>
                </a:solidFill>
                <a:cs typeface="Arial" pitchFamily="34" charset="0"/>
              </a:rPr>
              <a:t> (2011). </a:t>
            </a:r>
            <a:r>
              <a:rPr lang="en-US" altLang="en-US" sz="1800" i="1">
                <a:solidFill>
                  <a:srgbClr val="000000"/>
                </a:solidFill>
                <a:cs typeface="Arial" pitchFamily="34" charset="0"/>
              </a:rPr>
              <a:t>Nature</a:t>
            </a:r>
            <a:r>
              <a:rPr lang="en-US" altLang="en-US" sz="1800">
                <a:solidFill>
                  <a:srgbClr val="000000"/>
                </a:solidFill>
                <a:cs typeface="Arial" pitchFamily="34" charset="0"/>
              </a:rPr>
              <a:t> </a:t>
            </a:r>
            <a:r>
              <a:rPr lang="en-US" altLang="en-US" sz="1800" b="1">
                <a:solidFill>
                  <a:srgbClr val="000000"/>
                </a:solidFill>
                <a:cs typeface="Arial" pitchFamily="34" charset="0"/>
              </a:rPr>
              <a:t>470</a:t>
            </a:r>
            <a:r>
              <a:rPr lang="en-US" altLang="en-US" sz="1800">
                <a:solidFill>
                  <a:srgbClr val="000000"/>
                </a:solidFill>
                <a:cs typeface="Arial" pitchFamily="34" charset="0"/>
              </a:rPr>
              <a:t>, 78-81. </a:t>
            </a:r>
          </a:p>
        </p:txBody>
      </p:sp>
      <p:sp>
        <p:nvSpPr>
          <p:cNvPr id="2" name="Rectangle 1"/>
          <p:cNvSpPr/>
          <p:nvPr/>
        </p:nvSpPr>
        <p:spPr>
          <a:xfrm>
            <a:off x="5653825" y="1584101"/>
            <a:ext cx="4056845" cy="3374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56209" y="5048518"/>
            <a:ext cx="2346102" cy="3281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3440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solidFill>
                  <a:srgbClr val="FF0000"/>
                </a:solidFill>
                <a:cs typeface="Arial" pitchFamily="34" charset="0"/>
              </a:rPr>
              <a:t>B</a:t>
            </a:r>
            <a:r>
              <a:rPr lang="en-US" altLang="en-US" dirty="0" smtClean="0">
                <a:solidFill>
                  <a:srgbClr val="FF0000"/>
                </a:solidFill>
                <a:cs typeface="Arial" pitchFamily="34" charset="0"/>
              </a:rPr>
              <a:t>	- Debye-Waller-</a:t>
            </a:r>
            <a:r>
              <a:rPr lang="en-US" altLang="en-US" dirty="0" err="1" smtClean="0">
                <a:solidFill>
                  <a:srgbClr val="FF0000"/>
                </a:solidFill>
                <a:cs typeface="Arial" pitchFamily="34" charset="0"/>
              </a:rPr>
              <a:t>Ott</a:t>
            </a:r>
            <a:r>
              <a:rPr lang="en-US" altLang="en-US" dirty="0" smtClean="0">
                <a:solidFill>
                  <a:srgbClr val="FF0000"/>
                </a:solidFill>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a:t>
            </a:r>
            <a:r>
              <a:rPr lang="en-US" altLang="en-US" sz="3600" baseline="30000" dirty="0" smtClean="0">
                <a:solidFill>
                  <a:srgbClr val="FF0000"/>
                </a:solidFill>
              </a:rPr>
              <a:t>B</a:t>
            </a:r>
            <a:r>
              <a:rPr lang="en-US" altLang="en-US" sz="3600" baseline="30000" dirty="0" smtClean="0"/>
              <a:t>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30977713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solidFill>
                  <a:srgbClr val="FF0000"/>
                </a:solidFill>
              </a:rPr>
              <a:t>I</a:t>
            </a:r>
            <a:r>
              <a:rPr lang="en-US" altLang="en-US" b="1" baseline="-25000" dirty="0" err="1">
                <a:solidFill>
                  <a:srgbClr val="FF0000"/>
                </a:solidFill>
              </a:rPr>
              <a:t>beam</a:t>
            </a:r>
            <a:r>
              <a:rPr lang="en-US" altLang="en-US" dirty="0">
                <a:solidFill>
                  <a:srgbClr val="FF0000"/>
                </a:solidFill>
              </a:rPr>
              <a:t>	- incident (photons/s/m</a:t>
            </a:r>
            <a:r>
              <a:rPr lang="en-US" altLang="en-US" baseline="30000" dirty="0">
                <a:solidFill>
                  <a:srgbClr val="FF0000"/>
                </a:solidFill>
              </a:rPr>
              <a:t>2</a:t>
            </a:r>
            <a:r>
              <a:rPr lang="en-US" altLang="en-US" dirty="0">
                <a:solidFill>
                  <a:srgbClr val="FF0000"/>
                </a:solidFill>
              </a:rPr>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a:cs typeface="Arial" pitchFamily="34" charset="0"/>
              </a:rPr>
              <a:t>	- </a:t>
            </a:r>
            <a:r>
              <a:rPr lang="en-US" altLang="en-US" dirty="0" smtClean="0">
                <a:cs typeface="Arial" pitchFamily="34" charset="0"/>
              </a:rPr>
              <a:t>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solidFill>
                  <a:srgbClr val="FF0000"/>
                </a:solidFill>
                <a:cs typeface="Arial" pitchFamily="34" charset="0"/>
              </a:rPr>
              <a:t>I</a:t>
            </a:r>
            <a:r>
              <a:rPr lang="en-US" altLang="en-US" sz="3600" baseline="-25000" dirty="0" err="1" smtClean="0">
                <a:solidFill>
                  <a:srgbClr val="FF0000"/>
                </a:solidFill>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5028493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solidFill>
                  <a:srgbClr val="FF0000"/>
                </a:solidFill>
              </a:rPr>
              <a:t>V</a:t>
            </a:r>
            <a:r>
              <a:rPr lang="en-US" altLang="en-US" b="1" baseline="-25000" dirty="0" err="1">
                <a:solidFill>
                  <a:srgbClr val="FF0000"/>
                </a:solidFill>
              </a:rPr>
              <a:t>xtal</a:t>
            </a:r>
            <a:r>
              <a:rPr lang="en-US" altLang="en-US" dirty="0">
                <a:solidFill>
                  <a:srgbClr val="FF0000"/>
                </a:solidFill>
              </a:rPr>
              <a:t>	- volume of crystal (in m</a:t>
            </a:r>
            <a:r>
              <a:rPr lang="en-US" altLang="en-US" baseline="30000" dirty="0">
                <a:solidFill>
                  <a:srgbClr val="FF0000"/>
                </a:solidFill>
              </a:rPr>
              <a:t>3</a:t>
            </a:r>
            <a:r>
              <a:rPr lang="en-US" altLang="en-US" dirty="0">
                <a:solidFill>
                  <a:srgbClr val="FF0000"/>
                </a:solidFill>
              </a:rPr>
              <a:t>)</a:t>
            </a:r>
            <a:endParaRPr lang="en-US" altLang="en-US" baseline="30000" dirty="0">
              <a:solidFill>
                <a:srgbClr val="FF0000"/>
              </a:solidFill>
            </a:endParaRPr>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cs typeface="Arial" pitchFamily="34" charset="0"/>
              </a:rPr>
              <a:t>λ</a:t>
            </a:r>
            <a:r>
              <a:rPr lang="en-US" altLang="en-US" dirty="0"/>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solidFill>
                    <a:srgbClr val="FF0000"/>
                  </a:solidFill>
                  <a:cs typeface="Arial" pitchFamily="34" charset="0"/>
                </a:rPr>
                <a:t>V</a:t>
              </a:r>
              <a:r>
                <a:rPr lang="en-US" altLang="en-US" sz="3600" baseline="-25000" dirty="0" err="1">
                  <a:solidFill>
                    <a:srgbClr val="FF0000"/>
                  </a:solidFill>
                  <a:cs typeface="Arial" pitchFamily="34" charset="0"/>
                </a:rPr>
                <a:t>xtal</a:t>
              </a:r>
              <a:endParaRPr lang="el-GR" altLang="en-US" sz="3600" baseline="-25000" dirty="0">
                <a:solidFill>
                  <a:srgbClr val="FF0000"/>
                </a:solidFill>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λ</a:t>
              </a:r>
              <a:r>
                <a:rPr lang="en-US" altLang="en-US" sz="3600" baseline="48000">
                  <a:cs typeface="Arial" pitchFamily="34" charset="0"/>
                </a:rPr>
                <a:t>3 </a:t>
              </a:r>
              <a:r>
                <a:rPr lang="en-US" altLang="en-US" sz="3600">
                  <a:cs typeface="Arial" pitchFamily="34" charset="0"/>
                </a:rPr>
                <a:t>L</a:t>
              </a:r>
              <a:endParaRPr lang="el-GR" altLang="en-US" sz="3600" baseline="-2500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60671944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solidFill>
                  <a:srgbClr val="FF0000"/>
                </a:solidFill>
                <a:cs typeface="Arial" pitchFamily="34" charset="0"/>
              </a:rPr>
              <a:t>λ</a:t>
            </a:r>
            <a:r>
              <a:rPr lang="en-US" altLang="en-US" dirty="0">
                <a:solidFill>
                  <a:srgbClr val="FF0000"/>
                </a:solidFill>
              </a:rPr>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attenuation factor </a:t>
            </a: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dirty="0">
                  <a:solidFill>
                    <a:srgbClr val="FF0000"/>
                  </a:solidFill>
                  <a:cs typeface="Arial" pitchFamily="34" charset="0"/>
                </a:rPr>
                <a:t>λ</a:t>
              </a:r>
              <a:r>
                <a:rPr lang="en-US" altLang="en-US" sz="3600" baseline="48000" dirty="0">
                  <a:solidFill>
                    <a:srgbClr val="FF0000"/>
                  </a:solidFill>
                  <a:cs typeface="Arial" pitchFamily="34" charset="0"/>
                </a:rPr>
                <a:t>3 </a:t>
              </a:r>
              <a:r>
                <a:rPr lang="en-US" altLang="en-US" sz="3600" dirty="0">
                  <a:cs typeface="Arial" pitchFamily="34" charset="0"/>
                </a:rPr>
                <a:t>L</a:t>
              </a:r>
              <a:endParaRPr lang="el-GR" altLang="en-US" sz="3600" baseline="-25000" dirty="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65058861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val="1436645514"/>
              </p:ext>
            </p:extLst>
          </p:nvPr>
        </p:nvGraphicFramePr>
        <p:xfrm>
          <a:off x="411163" y="228913"/>
          <a:ext cx="8561387" cy="6823075"/>
        </p:xfrm>
        <a:graphic>
          <a:graphicData uri="http://schemas.openxmlformats.org/presentationml/2006/ole">
            <mc:AlternateContent xmlns:mc="http://schemas.openxmlformats.org/markup-compatibility/2006">
              <mc:Choice xmlns:v="urn:schemas-microsoft-com:vml" Requires="v">
                <p:oleObj spid="_x0000_s750616"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1163" y="228913"/>
                        <a:ext cx="8561387" cy="682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Text Box 3"/>
          <p:cNvSpPr txBox="1">
            <a:spLocks noChangeArrowheads="1"/>
          </p:cNvSpPr>
          <p:nvPr/>
        </p:nvSpPr>
        <p:spPr bwMode="auto">
          <a:xfrm>
            <a:off x="371475" y="241300"/>
            <a:ext cx="8399463" cy="7694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b="1" dirty="0" smtClean="0"/>
              <a:t>Wavelength Does </a:t>
            </a:r>
            <a:r>
              <a:rPr lang="en-US" altLang="en-US" sz="4400" b="1" dirty="0"/>
              <a:t>N</a:t>
            </a:r>
            <a:r>
              <a:rPr lang="en-US" altLang="en-US" sz="4400" b="1" dirty="0" smtClean="0"/>
              <a:t>ot Matter!</a:t>
            </a:r>
            <a:endParaRPr lang="en-US" altLang="en-US" sz="4400" b="1" dirty="0"/>
          </a:p>
        </p:txBody>
      </p:sp>
      <p:sp>
        <p:nvSpPr>
          <p:cNvPr id="4100" name="Text Box 4"/>
          <p:cNvSpPr txBox="1">
            <a:spLocks noChangeArrowheads="1"/>
          </p:cNvSpPr>
          <p:nvPr/>
        </p:nvSpPr>
        <p:spPr bwMode="auto">
          <a:xfrm rot="16200000">
            <a:off x="-608012" y="3325813"/>
            <a:ext cx="27082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dirty="0">
                <a:latin typeface="+mj-lt"/>
              </a:rPr>
              <a:t>crystal diameter (</a:t>
            </a:r>
            <a:r>
              <a:rPr lang="el-GR" altLang="en-US" sz="2000" dirty="0">
                <a:latin typeface="+mj-lt"/>
                <a:cs typeface="Times New Roman" pitchFamily="18" charset="0"/>
              </a:rPr>
              <a:t>μ</a:t>
            </a:r>
            <a:r>
              <a:rPr lang="en-US" altLang="en-US" sz="2000" dirty="0">
                <a:latin typeface="+mj-lt"/>
              </a:rPr>
              <a:t>m)</a:t>
            </a:r>
          </a:p>
        </p:txBody>
      </p:sp>
      <p:sp>
        <p:nvSpPr>
          <p:cNvPr id="8" name="Text Box 7"/>
          <p:cNvSpPr txBox="1">
            <a:spLocks noChangeArrowheads="1"/>
          </p:cNvSpPr>
          <p:nvPr/>
        </p:nvSpPr>
        <p:spPr bwMode="auto">
          <a:xfrm rot="16200000">
            <a:off x="5824538" y="3538537"/>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Holton &amp; Frankel (2010) </a:t>
            </a:r>
            <a:r>
              <a:rPr lang="en-US" altLang="en-US" sz="1800" i="1" dirty="0" err="1">
                <a:solidFill>
                  <a:srgbClr val="000000"/>
                </a:solidFill>
              </a:rPr>
              <a:t>Acta</a:t>
            </a:r>
            <a:r>
              <a:rPr lang="en-US" altLang="en-US" sz="1800" i="1" dirty="0">
                <a:solidFill>
                  <a:srgbClr val="000000"/>
                </a:solidFill>
              </a:rPr>
              <a:t> D</a:t>
            </a:r>
            <a:r>
              <a:rPr lang="en-US" altLang="en-US" sz="1800" dirty="0">
                <a:solidFill>
                  <a:srgbClr val="000000"/>
                </a:solidFill>
              </a:rPr>
              <a:t> </a:t>
            </a:r>
            <a:r>
              <a:rPr lang="en-US" altLang="en-US" sz="1800" b="1" dirty="0">
                <a:solidFill>
                  <a:srgbClr val="000000"/>
                </a:solidFill>
              </a:rPr>
              <a:t>66</a:t>
            </a:r>
            <a:r>
              <a:rPr lang="en-US" altLang="en-US" sz="1800" dirty="0">
                <a:solidFill>
                  <a:srgbClr val="000000"/>
                </a:solidFill>
              </a:rPr>
              <a:t> 393-408.</a:t>
            </a:r>
          </a:p>
        </p:txBody>
      </p:sp>
    </p:spTree>
    <p:extLst>
      <p:ext uri="{BB962C8B-B14F-4D97-AF65-F5344CB8AC3E}">
        <p14:creationId xmlns:p14="http://schemas.microsoft.com/office/powerpoint/2010/main" val="4192762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871538" y="2165350"/>
            <a:ext cx="7432675"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rPr>
              <a:t>Where:</a:t>
            </a:r>
          </a:p>
          <a:p>
            <a:pPr eaLnBrk="1" hangingPunct="1">
              <a:spcBef>
                <a:spcPct val="0"/>
              </a:spcBef>
              <a:buFontTx/>
              <a:buNone/>
            </a:pPr>
            <a:r>
              <a:rPr lang="en-US" altLang="en-US" sz="14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I</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i="1" baseline="-30000">
                <a:solidFill>
                  <a:srgbClr val="000000"/>
                </a:solidFill>
                <a:cs typeface="Times New Roman" pitchFamily="18" charset="0"/>
              </a:rPr>
              <a:t>DL</a:t>
            </a:r>
            <a:r>
              <a:rPr lang="en-US" altLang="en-US" sz="1200">
                <a:solidFill>
                  <a:srgbClr val="000000"/>
                </a:solidFill>
                <a:cs typeface="Times New Roman" pitchFamily="18" charset="0"/>
              </a:rPr>
              <a:t>	- average damage-limited intensity (photons/hkl) at a given resolution</a:t>
            </a:r>
          </a:p>
          <a:p>
            <a:pPr eaLnBrk="1" hangingPunct="1">
              <a:spcBef>
                <a:spcPct val="0"/>
              </a:spcBef>
              <a:buFontTx/>
              <a:buNone/>
            </a:pPr>
            <a:r>
              <a:rPr lang="en-US" altLang="en-US" sz="1200">
                <a:solidFill>
                  <a:srgbClr val="000000"/>
                </a:solidFill>
                <a:cs typeface="Times New Roman" pitchFamily="18" charset="0"/>
              </a:rPr>
              <a:t>10</a:t>
            </a:r>
            <a:r>
              <a:rPr lang="en-US" altLang="en-US" sz="1200" baseline="30000">
                <a:solidFill>
                  <a:srgbClr val="000000"/>
                </a:solidFill>
                <a:cs typeface="Times New Roman" pitchFamily="18" charset="0"/>
              </a:rPr>
              <a:t>5</a:t>
            </a:r>
            <a:r>
              <a:rPr lang="en-US" altLang="en-US" sz="1200">
                <a:solidFill>
                  <a:srgbClr val="000000"/>
                </a:solidFill>
                <a:cs typeface="Times New Roman" pitchFamily="18" charset="0"/>
              </a:rPr>
              <a:t>	- converting </a:t>
            </a: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from μm to m, </a:t>
            </a: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from m to Å, </a:t>
            </a: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from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to kg/m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and MGy to Gy</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 classical electron radius (2.818 x 10</a:t>
            </a:r>
            <a:r>
              <a:rPr lang="en-US" altLang="en-US" sz="1200" baseline="30000">
                <a:solidFill>
                  <a:srgbClr val="000000"/>
                </a:solidFill>
                <a:cs typeface="Times New Roman" pitchFamily="18" charset="0"/>
              </a:rPr>
              <a:t>-15</a:t>
            </a:r>
            <a:r>
              <a:rPr lang="en-US" altLang="en-US" sz="1200">
                <a:solidFill>
                  <a:srgbClr val="000000"/>
                </a:solidFill>
                <a:cs typeface="Times New Roman" pitchFamily="18" charset="0"/>
              </a:rPr>
              <a:t> m/electron)</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h</a:t>
            </a:r>
            <a:r>
              <a:rPr lang="fr-FR" altLang="en-US" sz="1200">
                <a:solidFill>
                  <a:srgbClr val="000000"/>
                </a:solidFill>
                <a:cs typeface="Times New Roman" pitchFamily="18" charset="0"/>
              </a:rPr>
              <a:t>	- Planck’s constant (6.626 x 10</a:t>
            </a:r>
            <a:r>
              <a:rPr lang="fr-FR" altLang="en-US" sz="1200" baseline="30000">
                <a:solidFill>
                  <a:srgbClr val="000000"/>
                </a:solidFill>
                <a:cs typeface="Times New Roman" pitchFamily="18" charset="0"/>
              </a:rPr>
              <a:t>-34</a:t>
            </a:r>
            <a:r>
              <a:rPr lang="fr-FR" altLang="en-US" sz="1200">
                <a:solidFill>
                  <a:srgbClr val="000000"/>
                </a:solidFill>
                <a:cs typeface="Times New Roman" pitchFamily="18" charset="0"/>
              </a:rPr>
              <a:t> J∙s)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c</a:t>
            </a:r>
            <a:r>
              <a:rPr lang="en-US" altLang="en-US" sz="1200">
                <a:solidFill>
                  <a:srgbClr val="000000"/>
                </a:solidFill>
                <a:cs typeface="Times New Roman" pitchFamily="18" charset="0"/>
              </a:rPr>
              <a:t>	- speed of light (299792458 m/s)</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decayed</a:t>
            </a:r>
            <a:r>
              <a:rPr lang="en-US" altLang="en-US" sz="1200">
                <a:solidFill>
                  <a:srgbClr val="000000"/>
                </a:solidFill>
                <a:cs typeface="Times New Roman" pitchFamily="18" charset="0"/>
              </a:rPr>
              <a:t>	- fractional progress toward completely faded spots at end of data set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 density of crystal (~1.2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 radius of the spherical crystal (μm)</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λ</a:t>
            </a:r>
            <a:r>
              <a:rPr lang="en-US" altLang="en-US" sz="1200">
                <a:solidFill>
                  <a:srgbClr val="000000"/>
                </a:solidFill>
                <a:cs typeface="Times New Roman" pitchFamily="18" charset="0"/>
              </a:rPr>
              <a:t>	- X-ray wavelength (Å)</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NH</a:t>
            </a:r>
            <a:r>
              <a:rPr lang="en-US" altLang="en-US" sz="1200">
                <a:solidFill>
                  <a:srgbClr val="000000"/>
                </a:solidFill>
                <a:cs typeface="Times New Roman" pitchFamily="18" charset="0"/>
              </a:rPr>
              <a:t>	- the Nave &amp; Hill (2005) dose capture fraction (1 for large crystals)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n</a:t>
            </a:r>
            <a:r>
              <a:rPr lang="en-US" altLang="en-US" sz="1200" i="1" baseline="-30000">
                <a:solidFill>
                  <a:srgbClr val="000000"/>
                </a:solidFill>
                <a:cs typeface="Times New Roman" pitchFamily="18" charset="0"/>
              </a:rPr>
              <a:t>ASU</a:t>
            </a:r>
            <a:r>
              <a:rPr lang="en-US" altLang="en-US" sz="1200">
                <a:solidFill>
                  <a:srgbClr val="000000"/>
                </a:solidFill>
                <a:cs typeface="Times New Roman" pitchFamily="18" charset="0"/>
              </a:rPr>
              <a:t>	- number of proteins in the asymmetric unit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r</a:t>
            </a:r>
            <a:r>
              <a:rPr lang="en-US" altLang="en-US" sz="1200">
                <a:solidFill>
                  <a:srgbClr val="000000"/>
                </a:solidFill>
                <a:cs typeface="Times New Roman" pitchFamily="18" charset="0"/>
              </a:rPr>
              <a:t>	- molecular weight of the protein (Daltons or g/mol)</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V</a:t>
            </a:r>
            <a:r>
              <a:rPr lang="en-US" altLang="en-US" sz="1200" i="1" baseline="-30000">
                <a:solidFill>
                  <a:srgbClr val="000000"/>
                </a:solidFill>
                <a:cs typeface="Times New Roman" pitchFamily="18" charset="0"/>
              </a:rPr>
              <a:t>M</a:t>
            </a:r>
            <a:r>
              <a:rPr lang="en-US" altLang="en-US" sz="1200">
                <a:solidFill>
                  <a:srgbClr val="000000"/>
                </a:solidFill>
                <a:cs typeface="Times New Roman" pitchFamily="18" charset="0"/>
              </a:rPr>
              <a:t>	- Matthews’s coefficient (~2.4 Å</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/Dalton)</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H</a:t>
            </a:r>
            <a:r>
              <a:rPr lang="en-US" altLang="en-US" sz="1200">
                <a:solidFill>
                  <a:srgbClr val="000000"/>
                </a:solidFill>
                <a:cs typeface="Times New Roman" pitchFamily="18" charset="0"/>
              </a:rPr>
              <a:t>	- Howells’s criterion (10 MGy/Å)</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θ</a:t>
            </a:r>
            <a:r>
              <a:rPr lang="en-US" altLang="en-US" sz="1200">
                <a:solidFill>
                  <a:srgbClr val="000000"/>
                </a:solidFill>
                <a:cs typeface="Times New Roman" pitchFamily="18" charset="0"/>
              </a:rPr>
              <a:t>	- Bragg angle</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baseline="-30000">
                <a:solidFill>
                  <a:srgbClr val="000000"/>
                </a:solidFill>
                <a:cs typeface="Times New Roman" pitchFamily="18" charset="0"/>
              </a:rPr>
              <a:t>a</a:t>
            </a:r>
            <a:r>
              <a:rPr lang="en-US" altLang="en-US" sz="1200" baseline="30000">
                <a:solidFill>
                  <a:srgbClr val="000000"/>
                </a:solidFill>
                <a:cs typeface="Times New Roman" pitchFamily="18" charset="0"/>
              </a:rPr>
              <a:t>2</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a:solidFill>
                  <a:srgbClr val="000000"/>
                </a:solidFill>
                <a:cs typeface="Times New Roman" pitchFamily="18" charset="0"/>
              </a:rPr>
              <a:t>	- </a:t>
            </a:r>
            <a:r>
              <a:rPr lang="en-US" altLang="en-US" sz="1200">
                <a:solidFill>
                  <a:srgbClr val="000000"/>
                </a:solidFill>
                <a:cs typeface="Times New Roman" pitchFamily="18" charset="0"/>
              </a:rPr>
              <a:t>number-averaged squared structure factor per protein atom (electron</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a</a:t>
            </a:r>
            <a:r>
              <a:rPr lang="en-US" altLang="en-US" sz="1400">
                <a:solidFill>
                  <a:srgbClr val="000000"/>
                </a:solidFill>
                <a:latin typeface="Times New Roman" pitchFamily="18" charset="0"/>
                <a:cs typeface="Times New Roman" pitchFamily="18" charset="0"/>
                <a:sym typeface="Symbol" pitchFamily="18" charset="2"/>
              </a:rPr>
              <a:t></a:t>
            </a:r>
            <a:r>
              <a:rPr lang="en-US" altLang="en-US" sz="1200">
                <a:solidFill>
                  <a:srgbClr val="000000"/>
                </a:solidFill>
                <a:cs typeface="Times New Roman" pitchFamily="18" charset="0"/>
              </a:rPr>
              <a:t>	- number-averaged atomic weight of a protein atom (~7.1 Daltons)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B</a:t>
            </a:r>
            <a:r>
              <a:rPr lang="en-US" altLang="en-US" sz="1200">
                <a:solidFill>
                  <a:srgbClr val="000000"/>
                </a:solidFill>
                <a:cs typeface="Times New Roman" pitchFamily="18" charset="0"/>
              </a:rPr>
              <a:t>	- average (Wilson) temperature factor (Å</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a:solidFill>
                  <a:srgbClr val="000000"/>
                </a:solidFill>
                <a:cs typeface="Times New Roman" pitchFamily="18" charset="0"/>
              </a:rPr>
              <a:t>	- attenuation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i="1" baseline="-30000">
                <a:solidFill>
                  <a:srgbClr val="000000"/>
                </a:solidFill>
                <a:cs typeface="Times New Roman" pitchFamily="18" charset="0"/>
              </a:rPr>
              <a:t>en</a:t>
            </a:r>
            <a:r>
              <a:rPr lang="en-US" altLang="en-US" sz="1200">
                <a:solidFill>
                  <a:srgbClr val="000000"/>
                </a:solidFill>
                <a:cs typeface="Times New Roman" pitchFamily="18" charset="0"/>
              </a:rPr>
              <a:t>	- mass energy-absorption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p>
        </p:txBody>
      </p:sp>
      <p:sp>
        <p:nvSpPr>
          <p:cNvPr id="173059" name="Rectangle 3"/>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800">
                <a:solidFill>
                  <a:srgbClr val="000000"/>
                </a:solidFill>
              </a:rPr>
              <a:t>Self-calibrated damage limit</a:t>
            </a:r>
          </a:p>
        </p:txBody>
      </p:sp>
      <p:sp>
        <p:nvSpPr>
          <p:cNvPr id="173061" name="Rectangle 5"/>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751640"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Holton &amp; Frankel (2010) </a:t>
            </a:r>
            <a:r>
              <a:rPr lang="en-US" altLang="en-US" sz="1800" i="1" dirty="0" err="1">
                <a:solidFill>
                  <a:srgbClr val="000000"/>
                </a:solidFill>
              </a:rPr>
              <a:t>Acta</a:t>
            </a:r>
            <a:r>
              <a:rPr lang="en-US" altLang="en-US" sz="1800" i="1" dirty="0">
                <a:solidFill>
                  <a:srgbClr val="000000"/>
                </a:solidFill>
              </a:rPr>
              <a:t> D</a:t>
            </a:r>
            <a:r>
              <a:rPr lang="en-US" altLang="en-US" sz="1800" dirty="0">
                <a:solidFill>
                  <a:srgbClr val="000000"/>
                </a:solidFill>
              </a:rPr>
              <a:t> </a:t>
            </a:r>
            <a:r>
              <a:rPr lang="en-US" altLang="en-US" sz="1800" b="1" dirty="0">
                <a:solidFill>
                  <a:srgbClr val="000000"/>
                </a:solidFill>
              </a:rPr>
              <a:t>66</a:t>
            </a:r>
            <a:r>
              <a:rPr lang="en-US" altLang="en-US" sz="1800" dirty="0">
                <a:solidFill>
                  <a:srgbClr val="000000"/>
                </a:solidFill>
              </a:rPr>
              <a:t> 393-408.</a:t>
            </a:r>
          </a:p>
        </p:txBody>
      </p:sp>
      <p:sp>
        <p:nvSpPr>
          <p:cNvPr id="3537928" name="Oval 8"/>
          <p:cNvSpPr>
            <a:spLocks noChangeArrowheads="1"/>
          </p:cNvSpPr>
          <p:nvPr/>
        </p:nvSpPr>
        <p:spPr bwMode="auto">
          <a:xfrm>
            <a:off x="777875" y="3722688"/>
            <a:ext cx="3641725" cy="261937"/>
          </a:xfrm>
          <a:custGeom>
            <a:avLst/>
            <a:gdLst>
              <a:gd name="T0" fmla="*/ 20986 w 3641640"/>
              <a:gd name="T1" fmla="*/ 128087 h 262533"/>
              <a:gd name="T2" fmla="*/ 219592 w 3641640"/>
              <a:gd name="T3" fmla="*/ 31346 h 262533"/>
              <a:gd name="T4" fmla="*/ 1831528 w 3641640"/>
              <a:gd name="T5" fmla="*/ 5659 h 262533"/>
              <a:gd name="T6" fmla="*/ 3642065 w 3641640"/>
              <a:gd name="T7" fmla="*/ 128087 h 262533"/>
              <a:gd name="T8" fmla="*/ 1831528 w 3641640"/>
              <a:gd name="T9" fmla="*/ 250513 h 262533"/>
              <a:gd name="T10" fmla="*/ 275016 w 3641640"/>
              <a:gd name="T11" fmla="*/ 236815 h 262533"/>
              <a:gd name="T12" fmla="*/ 20986 w 3641640"/>
              <a:gd name="T13" fmla="*/ 128087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537929" name="Oval 9"/>
          <p:cNvSpPr>
            <a:spLocks noChangeArrowheads="1"/>
          </p:cNvSpPr>
          <p:nvPr/>
        </p:nvSpPr>
        <p:spPr bwMode="auto">
          <a:xfrm>
            <a:off x="2430463" y="1343025"/>
            <a:ext cx="39528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1" name="Oval 8"/>
          <p:cNvSpPr>
            <a:spLocks noChangeArrowheads="1"/>
          </p:cNvSpPr>
          <p:nvPr/>
        </p:nvSpPr>
        <p:spPr bwMode="auto">
          <a:xfrm>
            <a:off x="871538" y="4429125"/>
            <a:ext cx="3270250" cy="263525"/>
          </a:xfrm>
          <a:custGeom>
            <a:avLst/>
            <a:gdLst>
              <a:gd name="T0" fmla="*/ 11010 w 3641640"/>
              <a:gd name="T1" fmla="*/ 132016 h 262533"/>
              <a:gd name="T2" fmla="*/ 115177 w 3641640"/>
              <a:gd name="T3" fmla="*/ 32308 h 262533"/>
              <a:gd name="T4" fmla="*/ 960642 w 3641640"/>
              <a:gd name="T5" fmla="*/ 5834 h 262533"/>
              <a:gd name="T6" fmla="*/ 1910277 w 3641640"/>
              <a:gd name="T7" fmla="*/ 132016 h 262533"/>
              <a:gd name="T8" fmla="*/ 960642 w 3641640"/>
              <a:gd name="T9" fmla="*/ 258199 h 262533"/>
              <a:gd name="T10" fmla="*/ 144247 w 3641640"/>
              <a:gd name="T11" fmla="*/ 244081 h 262533"/>
              <a:gd name="T12" fmla="*/ 11010 w 3641640"/>
              <a:gd name="T13" fmla="*/ 132016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 name="Oval 9"/>
          <p:cNvSpPr>
            <a:spLocks noChangeArrowheads="1"/>
          </p:cNvSpPr>
          <p:nvPr/>
        </p:nvSpPr>
        <p:spPr bwMode="auto">
          <a:xfrm>
            <a:off x="5118100" y="1357313"/>
            <a:ext cx="395288"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3" name="Oval 9"/>
          <p:cNvSpPr>
            <a:spLocks noChangeArrowheads="1"/>
          </p:cNvSpPr>
          <p:nvPr/>
        </p:nvSpPr>
        <p:spPr bwMode="auto">
          <a:xfrm>
            <a:off x="5316538" y="1697038"/>
            <a:ext cx="395287"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4" name="Oval 9"/>
          <p:cNvSpPr>
            <a:spLocks noChangeArrowheads="1"/>
          </p:cNvSpPr>
          <p:nvPr/>
        </p:nvSpPr>
        <p:spPr bwMode="auto">
          <a:xfrm>
            <a:off x="2400300" y="1717675"/>
            <a:ext cx="396875"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 name="TextBox 1"/>
          <p:cNvSpPr txBox="1"/>
          <p:nvPr/>
        </p:nvSpPr>
        <p:spPr>
          <a:xfrm>
            <a:off x="7068457" y="3831771"/>
            <a:ext cx="1544012" cy="646331"/>
          </a:xfrm>
          <a:prstGeom prst="rect">
            <a:avLst/>
          </a:prstGeom>
          <a:noFill/>
        </p:spPr>
        <p:txBody>
          <a:bodyPr wrap="none" rtlCol="0">
            <a:spAutoFit/>
          </a:bodyPr>
          <a:lstStyle/>
          <a:p>
            <a:r>
              <a:rPr lang="en-US" dirty="0" smtClean="0">
                <a:solidFill>
                  <a:srgbClr val="FF0000"/>
                </a:solidFill>
              </a:rPr>
              <a:t>No flux</a:t>
            </a:r>
          </a:p>
          <a:p>
            <a:r>
              <a:rPr lang="en-US" dirty="0" smtClean="0">
                <a:solidFill>
                  <a:srgbClr val="FF0000"/>
                </a:solidFill>
              </a:rPr>
              <a:t>No symmetry</a:t>
            </a:r>
            <a:endParaRPr lang="en-US" dirty="0">
              <a:solidFill>
                <a:srgbClr val="FF0000"/>
              </a:solidFill>
            </a:endParaRPr>
          </a:p>
        </p:txBody>
      </p:sp>
    </p:spTree>
    <p:extLst>
      <p:ext uri="{BB962C8B-B14F-4D97-AF65-F5344CB8AC3E}">
        <p14:creationId xmlns:p14="http://schemas.microsoft.com/office/powerpoint/2010/main" val="30366962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379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3792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928" grpId="0" animBg="1"/>
      <p:bldP spid="3537929" grpId="0" animBg="1"/>
      <p:bldP spid="11" grpId="0" animBg="1"/>
      <p:bldP spid="11" grpId="1" animBg="1"/>
      <p:bldP spid="12" grpId="0" animBg="1"/>
      <p:bldP spid="13" grpId="0"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07" name="Rectangle 3"/>
          <p:cNvSpPr>
            <a:spLocks noGrp="1" noChangeArrowheads="1"/>
          </p:cNvSpPr>
          <p:nvPr>
            <p:ph type="title"/>
          </p:nvPr>
        </p:nvSpPr>
        <p:spPr/>
        <p:txBody>
          <a:bodyPr/>
          <a:lstStyle/>
          <a:p>
            <a:pPr eaLnBrk="1" hangingPunct="1"/>
            <a:r>
              <a:rPr lang="en-US" altLang="en-US" sz="5400" smtClean="0">
                <a:solidFill>
                  <a:schemeClr val="tx1"/>
                </a:solidFill>
              </a:rPr>
              <a:t>Now What?</a:t>
            </a:r>
          </a:p>
        </p:txBody>
      </p:sp>
      <p:grpSp>
        <p:nvGrpSpPr>
          <p:cNvPr id="46091" name="Group 11"/>
          <p:cNvGrpSpPr>
            <a:grpSpLocks/>
          </p:cNvGrpSpPr>
          <p:nvPr/>
        </p:nvGrpSpPr>
        <p:grpSpPr bwMode="auto">
          <a:xfrm>
            <a:off x="5830888" y="3856038"/>
            <a:ext cx="801687" cy="831850"/>
            <a:chOff x="3673" y="2429"/>
            <a:chExt cx="505" cy="524"/>
          </a:xfrm>
        </p:grpSpPr>
        <p:sp>
          <p:nvSpPr>
            <p:cNvPr id="251909"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2000" b="1">
                  <a:solidFill>
                    <a:srgbClr val="000000"/>
                  </a:solidFill>
                  <a:cs typeface="Arial" pitchFamily="34" charset="0"/>
                </a:rPr>
                <a:t>10 Å</a:t>
              </a:r>
            </a:p>
          </p:txBody>
        </p:sp>
        <p:sp>
          <p:nvSpPr>
            <p:cNvPr id="251910"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02032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871538" y="2165350"/>
            <a:ext cx="7432675"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rPr>
              <a:t>Where:</a:t>
            </a:r>
          </a:p>
          <a:p>
            <a:pPr eaLnBrk="1" hangingPunct="1">
              <a:spcBef>
                <a:spcPct val="0"/>
              </a:spcBef>
              <a:buFontTx/>
              <a:buNone/>
            </a:pPr>
            <a:r>
              <a:rPr lang="en-US" altLang="en-US" sz="14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I</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i="1" baseline="-30000">
                <a:solidFill>
                  <a:srgbClr val="000000"/>
                </a:solidFill>
                <a:cs typeface="Times New Roman" pitchFamily="18" charset="0"/>
              </a:rPr>
              <a:t>DL</a:t>
            </a:r>
            <a:r>
              <a:rPr lang="en-US" altLang="en-US" sz="1200">
                <a:solidFill>
                  <a:srgbClr val="000000"/>
                </a:solidFill>
                <a:cs typeface="Times New Roman" pitchFamily="18" charset="0"/>
              </a:rPr>
              <a:t>	- average damage-limited intensity (photons/hkl) at a given resolution</a:t>
            </a:r>
          </a:p>
          <a:p>
            <a:pPr eaLnBrk="1" hangingPunct="1">
              <a:spcBef>
                <a:spcPct val="0"/>
              </a:spcBef>
              <a:buFontTx/>
              <a:buNone/>
            </a:pPr>
            <a:r>
              <a:rPr lang="en-US" altLang="en-US" sz="1200">
                <a:solidFill>
                  <a:srgbClr val="000000"/>
                </a:solidFill>
                <a:cs typeface="Times New Roman" pitchFamily="18" charset="0"/>
              </a:rPr>
              <a:t>10</a:t>
            </a:r>
            <a:r>
              <a:rPr lang="en-US" altLang="en-US" sz="1200" baseline="30000">
                <a:solidFill>
                  <a:srgbClr val="000000"/>
                </a:solidFill>
                <a:cs typeface="Times New Roman" pitchFamily="18" charset="0"/>
              </a:rPr>
              <a:t>5</a:t>
            </a:r>
            <a:r>
              <a:rPr lang="en-US" altLang="en-US" sz="1200">
                <a:solidFill>
                  <a:srgbClr val="000000"/>
                </a:solidFill>
                <a:cs typeface="Times New Roman" pitchFamily="18" charset="0"/>
              </a:rPr>
              <a:t>	- converting </a:t>
            </a: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from μm to m, </a:t>
            </a: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from m to Å, </a:t>
            </a: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from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to kg/m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and MGy to Gy</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 classical electron radius (2.818 x 10</a:t>
            </a:r>
            <a:r>
              <a:rPr lang="en-US" altLang="en-US" sz="1200" baseline="30000">
                <a:solidFill>
                  <a:srgbClr val="000000"/>
                </a:solidFill>
                <a:cs typeface="Times New Roman" pitchFamily="18" charset="0"/>
              </a:rPr>
              <a:t>-15</a:t>
            </a:r>
            <a:r>
              <a:rPr lang="en-US" altLang="en-US" sz="1200">
                <a:solidFill>
                  <a:srgbClr val="000000"/>
                </a:solidFill>
                <a:cs typeface="Times New Roman" pitchFamily="18" charset="0"/>
              </a:rPr>
              <a:t> m/electron)</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h</a:t>
            </a:r>
            <a:r>
              <a:rPr lang="fr-FR" altLang="en-US" sz="1200">
                <a:solidFill>
                  <a:srgbClr val="000000"/>
                </a:solidFill>
                <a:cs typeface="Times New Roman" pitchFamily="18" charset="0"/>
              </a:rPr>
              <a:t>	- Planck’s constant (6.626 x 10</a:t>
            </a:r>
            <a:r>
              <a:rPr lang="fr-FR" altLang="en-US" sz="1200" baseline="30000">
                <a:solidFill>
                  <a:srgbClr val="000000"/>
                </a:solidFill>
                <a:cs typeface="Times New Roman" pitchFamily="18" charset="0"/>
              </a:rPr>
              <a:t>-34</a:t>
            </a:r>
            <a:r>
              <a:rPr lang="fr-FR" altLang="en-US" sz="1200">
                <a:solidFill>
                  <a:srgbClr val="000000"/>
                </a:solidFill>
                <a:cs typeface="Times New Roman" pitchFamily="18" charset="0"/>
              </a:rPr>
              <a:t> J∙s)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c</a:t>
            </a:r>
            <a:r>
              <a:rPr lang="en-US" altLang="en-US" sz="1200">
                <a:solidFill>
                  <a:srgbClr val="000000"/>
                </a:solidFill>
                <a:cs typeface="Times New Roman" pitchFamily="18" charset="0"/>
              </a:rPr>
              <a:t>	- speed of light (299792458 m/s)</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decayed</a:t>
            </a:r>
            <a:r>
              <a:rPr lang="en-US" altLang="en-US" sz="1200">
                <a:solidFill>
                  <a:srgbClr val="000000"/>
                </a:solidFill>
                <a:cs typeface="Times New Roman" pitchFamily="18" charset="0"/>
              </a:rPr>
              <a:t>	- fractional progress toward completely faded spots at end of data set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 density of crystal (~1.2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 radius of the spherical crystal (μm)</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λ</a:t>
            </a:r>
            <a:r>
              <a:rPr lang="en-US" altLang="en-US" sz="1200">
                <a:solidFill>
                  <a:srgbClr val="000000"/>
                </a:solidFill>
                <a:cs typeface="Times New Roman" pitchFamily="18" charset="0"/>
              </a:rPr>
              <a:t>	- X-ray wavelength (Å)</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NH</a:t>
            </a:r>
            <a:r>
              <a:rPr lang="en-US" altLang="en-US" sz="1200">
                <a:solidFill>
                  <a:srgbClr val="000000"/>
                </a:solidFill>
                <a:cs typeface="Times New Roman" pitchFamily="18" charset="0"/>
              </a:rPr>
              <a:t>	- the Nave &amp; Hill (2005) dose capture fraction (1 for large crystals)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n</a:t>
            </a:r>
            <a:r>
              <a:rPr lang="en-US" altLang="en-US" sz="1200" i="1" baseline="-30000">
                <a:solidFill>
                  <a:srgbClr val="000000"/>
                </a:solidFill>
                <a:cs typeface="Times New Roman" pitchFamily="18" charset="0"/>
              </a:rPr>
              <a:t>ASU</a:t>
            </a:r>
            <a:r>
              <a:rPr lang="en-US" altLang="en-US" sz="1200">
                <a:solidFill>
                  <a:srgbClr val="000000"/>
                </a:solidFill>
                <a:cs typeface="Times New Roman" pitchFamily="18" charset="0"/>
              </a:rPr>
              <a:t>	- number of proteins in the asymmetric unit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r</a:t>
            </a:r>
            <a:r>
              <a:rPr lang="en-US" altLang="en-US" sz="1200">
                <a:solidFill>
                  <a:srgbClr val="000000"/>
                </a:solidFill>
                <a:cs typeface="Times New Roman" pitchFamily="18" charset="0"/>
              </a:rPr>
              <a:t>	- molecular weight of the protein (Daltons or g/mol)</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V</a:t>
            </a:r>
            <a:r>
              <a:rPr lang="en-US" altLang="en-US" sz="1200" i="1" baseline="-30000">
                <a:solidFill>
                  <a:srgbClr val="000000"/>
                </a:solidFill>
                <a:cs typeface="Times New Roman" pitchFamily="18" charset="0"/>
              </a:rPr>
              <a:t>M</a:t>
            </a:r>
            <a:r>
              <a:rPr lang="en-US" altLang="en-US" sz="1200">
                <a:solidFill>
                  <a:srgbClr val="000000"/>
                </a:solidFill>
                <a:cs typeface="Times New Roman" pitchFamily="18" charset="0"/>
              </a:rPr>
              <a:t>	- Matthews’s coefficient (~2.4 Å</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/Dalton)</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H</a:t>
            </a:r>
            <a:r>
              <a:rPr lang="en-US" altLang="en-US" sz="1200">
                <a:solidFill>
                  <a:srgbClr val="000000"/>
                </a:solidFill>
                <a:cs typeface="Times New Roman" pitchFamily="18" charset="0"/>
              </a:rPr>
              <a:t>	- Howells’s criterion (10 MGy/Å)</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θ</a:t>
            </a:r>
            <a:r>
              <a:rPr lang="en-US" altLang="en-US" sz="1200">
                <a:solidFill>
                  <a:srgbClr val="000000"/>
                </a:solidFill>
                <a:cs typeface="Times New Roman" pitchFamily="18" charset="0"/>
              </a:rPr>
              <a:t>	- Bragg angle</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baseline="-30000">
                <a:solidFill>
                  <a:srgbClr val="000000"/>
                </a:solidFill>
                <a:cs typeface="Times New Roman" pitchFamily="18" charset="0"/>
              </a:rPr>
              <a:t>a</a:t>
            </a:r>
            <a:r>
              <a:rPr lang="en-US" altLang="en-US" sz="1200" baseline="30000">
                <a:solidFill>
                  <a:srgbClr val="000000"/>
                </a:solidFill>
                <a:cs typeface="Times New Roman" pitchFamily="18" charset="0"/>
              </a:rPr>
              <a:t>2</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a:solidFill>
                  <a:srgbClr val="000000"/>
                </a:solidFill>
                <a:cs typeface="Times New Roman" pitchFamily="18" charset="0"/>
              </a:rPr>
              <a:t>	- </a:t>
            </a:r>
            <a:r>
              <a:rPr lang="en-US" altLang="en-US" sz="1200">
                <a:solidFill>
                  <a:srgbClr val="000000"/>
                </a:solidFill>
                <a:cs typeface="Times New Roman" pitchFamily="18" charset="0"/>
              </a:rPr>
              <a:t>number-averaged squared structure factor per protein atom (electron</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a</a:t>
            </a:r>
            <a:r>
              <a:rPr lang="en-US" altLang="en-US" sz="1400">
                <a:solidFill>
                  <a:srgbClr val="000000"/>
                </a:solidFill>
                <a:latin typeface="Times New Roman" pitchFamily="18" charset="0"/>
                <a:cs typeface="Times New Roman" pitchFamily="18" charset="0"/>
                <a:sym typeface="Symbol" pitchFamily="18" charset="2"/>
              </a:rPr>
              <a:t></a:t>
            </a:r>
            <a:r>
              <a:rPr lang="en-US" altLang="en-US" sz="1200">
                <a:solidFill>
                  <a:srgbClr val="000000"/>
                </a:solidFill>
                <a:cs typeface="Times New Roman" pitchFamily="18" charset="0"/>
              </a:rPr>
              <a:t>	- number-averaged atomic weight of a protein atom (~7.1 Daltons)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B</a:t>
            </a:r>
            <a:r>
              <a:rPr lang="en-US" altLang="en-US" sz="1200">
                <a:solidFill>
                  <a:srgbClr val="000000"/>
                </a:solidFill>
                <a:cs typeface="Times New Roman" pitchFamily="18" charset="0"/>
              </a:rPr>
              <a:t>	- average (Wilson) temperature factor (Å</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a:solidFill>
                  <a:srgbClr val="000000"/>
                </a:solidFill>
                <a:cs typeface="Times New Roman" pitchFamily="18" charset="0"/>
              </a:rPr>
              <a:t>	- attenuation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i="1" baseline="-30000">
                <a:solidFill>
                  <a:srgbClr val="000000"/>
                </a:solidFill>
                <a:cs typeface="Times New Roman" pitchFamily="18" charset="0"/>
              </a:rPr>
              <a:t>en</a:t>
            </a:r>
            <a:r>
              <a:rPr lang="en-US" altLang="en-US" sz="1200">
                <a:solidFill>
                  <a:srgbClr val="000000"/>
                </a:solidFill>
                <a:cs typeface="Times New Roman" pitchFamily="18" charset="0"/>
              </a:rPr>
              <a:t>	- mass energy-absorption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p>
        </p:txBody>
      </p:sp>
      <p:sp>
        <p:nvSpPr>
          <p:cNvPr id="174083" name="Rectangle 3"/>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74084"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800">
                <a:solidFill>
                  <a:srgbClr val="000000"/>
                </a:solidFill>
              </a:rPr>
              <a:t>Self-calibrated damage limit</a:t>
            </a:r>
          </a:p>
        </p:txBody>
      </p:sp>
      <p:sp>
        <p:nvSpPr>
          <p:cNvPr id="174085" name="Rectangle 5"/>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aphicFrame>
        <p:nvGraphicFramePr>
          <p:cNvPr id="174086"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752663"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087" name="Text Box 7"/>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sp>
        <p:nvSpPr>
          <p:cNvPr id="11" name="Oval 8"/>
          <p:cNvSpPr>
            <a:spLocks noChangeArrowheads="1"/>
          </p:cNvSpPr>
          <p:nvPr/>
        </p:nvSpPr>
        <p:spPr bwMode="auto">
          <a:xfrm>
            <a:off x="871538" y="5575300"/>
            <a:ext cx="4078287" cy="244475"/>
          </a:xfrm>
          <a:custGeom>
            <a:avLst/>
            <a:gdLst>
              <a:gd name="T0" fmla="*/ 13728 w 3641640"/>
              <a:gd name="T1" fmla="*/ 122473 h 262533"/>
              <a:gd name="T2" fmla="*/ 143620 w 3641640"/>
              <a:gd name="T3" fmla="*/ 29972 h 262533"/>
              <a:gd name="T4" fmla="*/ 1197872 w 3641640"/>
              <a:gd name="T5" fmla="*/ 5412 h 262533"/>
              <a:gd name="T6" fmla="*/ 2382017 w 3641640"/>
              <a:gd name="T7" fmla="*/ 122473 h 262533"/>
              <a:gd name="T8" fmla="*/ 1197872 w 3641640"/>
              <a:gd name="T9" fmla="*/ 239534 h 262533"/>
              <a:gd name="T10" fmla="*/ 179869 w 3641640"/>
              <a:gd name="T11" fmla="*/ 226436 h 262533"/>
              <a:gd name="T12" fmla="*/ 13728 w 3641640"/>
              <a:gd name="T13" fmla="*/ 122473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3" name="Oval 9"/>
          <p:cNvSpPr>
            <a:spLocks noChangeArrowheads="1"/>
          </p:cNvSpPr>
          <p:nvPr/>
        </p:nvSpPr>
        <p:spPr bwMode="auto">
          <a:xfrm>
            <a:off x="7881938" y="1508125"/>
            <a:ext cx="17303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361720484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175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588"/>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8" name="Oval 4"/>
          <p:cNvSpPr>
            <a:spLocks noChangeArrowheads="1"/>
          </p:cNvSpPr>
          <p:nvPr/>
        </p:nvSpPr>
        <p:spPr bwMode="auto">
          <a:xfrm>
            <a:off x="5514975" y="3076575"/>
            <a:ext cx="1050925" cy="3349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6153860"/>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734284650"/>
              </p:ext>
            </p:extLst>
          </p:nvPr>
        </p:nvGraphicFramePr>
        <p:xfrm>
          <a:off x="384175" y="514799"/>
          <a:ext cx="8680450" cy="5983288"/>
        </p:xfrm>
        <a:graphic>
          <a:graphicData uri="http://schemas.openxmlformats.org/presentationml/2006/ole">
            <mc:AlternateContent xmlns:mc="http://schemas.openxmlformats.org/markup-compatibility/2006">
              <mc:Choice xmlns:v="urn:schemas-microsoft-com:vml" Requires="v">
                <p:oleObj spid="_x0000_s777225"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514799"/>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Crystal diameter (micron)</a:t>
            </a:r>
            <a:endParaRPr lang="en-US" altLang="en-US" sz="2800" b="1" dirty="0">
              <a:solidFill>
                <a:prstClr val="black"/>
              </a:solidFill>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Resolution (Å)</a:t>
            </a:r>
            <a:endParaRPr lang="en-US" altLang="en-US" sz="2800" b="1" dirty="0">
              <a:solidFill>
                <a:prstClr val="black"/>
              </a:solidFill>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srgbClr val="000000"/>
                </a:solidFill>
                <a:cs typeface="Arial" panose="020B0604020202020204" pitchFamily="34" charset="0"/>
              </a:rPr>
              <a:t>B = 0</a:t>
            </a:r>
            <a:endParaRPr lang="en-US" b="1" dirty="0">
              <a:solidFill>
                <a:srgbClr val="000000"/>
              </a:solidFill>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srgbClr val="000000"/>
                </a:solidFill>
                <a:cs typeface="Arial" panose="020B0604020202020204" pitchFamily="34" charset="0"/>
              </a:rPr>
              <a:t>B = 20</a:t>
            </a:r>
            <a:endParaRPr lang="en-US" b="1" dirty="0">
              <a:solidFill>
                <a:srgbClr val="000000"/>
              </a:solidFill>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srgbClr val="000000"/>
                </a:solidFill>
                <a:cs typeface="Arial" panose="020B0604020202020204" pitchFamily="34" charset="0"/>
              </a:rPr>
              <a:t>B = 60</a:t>
            </a:r>
            <a:endParaRPr lang="en-US" b="1" dirty="0">
              <a:solidFill>
                <a:srgbClr val="000000"/>
              </a:solidFill>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srgbClr val="000000"/>
                </a:solidFill>
                <a:cs typeface="Arial" panose="020B0604020202020204" pitchFamily="34" charset="0"/>
              </a:rPr>
              <a:t>B = 170</a:t>
            </a:r>
            <a:endParaRPr lang="en-US" b="1" dirty="0">
              <a:solidFill>
                <a:srgbClr val="000000"/>
              </a:solidFill>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srgbClr val="000000"/>
                </a:solidFill>
                <a:cs typeface="Arial" panose="020B0604020202020204" pitchFamily="34" charset="0"/>
              </a:rPr>
              <a:t>B = 330</a:t>
            </a:r>
            <a:endParaRPr lang="en-US" b="1" dirty="0">
              <a:solidFill>
                <a:srgbClr val="000000"/>
              </a:solidFill>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srgbClr val="000000"/>
                </a:solidFill>
                <a:cs typeface="Arial" panose="020B0604020202020204" pitchFamily="34" charset="0"/>
              </a:rPr>
              <a:t>B = 560</a:t>
            </a:r>
            <a:endParaRPr lang="en-US" b="1" dirty="0">
              <a:solidFill>
                <a:srgbClr val="000000"/>
              </a:solidFill>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srgbClr val="000000"/>
                </a:solidFill>
                <a:cs typeface="Arial" panose="020B0604020202020204" pitchFamily="34" charset="0"/>
              </a:rPr>
              <a:t>B = 850</a:t>
            </a:r>
            <a:endParaRPr lang="en-US" b="1" dirty="0">
              <a:solidFill>
                <a:srgbClr val="000000"/>
              </a:solidFill>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pPr fontAlgn="auto">
              <a:spcBef>
                <a:spcPts val="0"/>
              </a:spcBef>
              <a:spcAft>
                <a:spcPts val="0"/>
              </a:spcAft>
            </a:pPr>
            <a:r>
              <a:rPr lang="en-US" sz="4000" dirty="0" smtClean="0">
                <a:solidFill>
                  <a:srgbClr val="000000"/>
                </a:solidFill>
                <a:latin typeface="Arial"/>
              </a:rPr>
              <a:t>Bigger is better, but not by much</a:t>
            </a:r>
            <a:endParaRPr lang="en-US" sz="4000" dirty="0">
              <a:solidFill>
                <a:srgbClr val="000000"/>
              </a:solidFill>
              <a:latin typeface="Arial"/>
            </a:endParaRPr>
          </a:p>
        </p:txBody>
      </p:sp>
    </p:spTree>
    <p:extLst>
      <p:ext uri="{BB962C8B-B14F-4D97-AF65-F5344CB8AC3E}">
        <p14:creationId xmlns:p14="http://schemas.microsoft.com/office/powerpoint/2010/main" val="153626808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596241636"/>
              </p:ext>
            </p:extLst>
          </p:nvPr>
        </p:nvGraphicFramePr>
        <p:xfrm>
          <a:off x="384175" y="485771"/>
          <a:ext cx="8680450" cy="5983288"/>
        </p:xfrm>
        <a:graphic>
          <a:graphicData uri="http://schemas.openxmlformats.org/presentationml/2006/ole">
            <mc:AlternateContent xmlns:mc="http://schemas.openxmlformats.org/markup-compatibility/2006">
              <mc:Choice xmlns:v="urn:schemas-microsoft-com:vml" Requires="v">
                <p:oleObj spid="_x0000_s778249"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485771"/>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400508" y="6261096"/>
            <a:ext cx="44791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Home Lab Resolution </a:t>
            </a:r>
            <a:r>
              <a:rPr lang="en-US" altLang="en-US" sz="2800" b="1" dirty="0">
                <a:solidFill>
                  <a:prstClr val="black"/>
                </a:solidFill>
              </a:rPr>
              <a:t>(Å)</a:t>
            </a:r>
          </a:p>
        </p:txBody>
      </p:sp>
      <p:sp>
        <p:nvSpPr>
          <p:cNvPr id="71685" name="Text Box 5"/>
          <p:cNvSpPr txBox="1">
            <a:spLocks noChangeArrowheads="1"/>
          </p:cNvSpPr>
          <p:nvPr/>
        </p:nvSpPr>
        <p:spPr bwMode="auto">
          <a:xfrm rot="-5400000">
            <a:off x="-2004721" y="3234062"/>
            <a:ext cx="4878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Synchrotron Resolution (Å)</a:t>
            </a:r>
            <a:endParaRPr lang="en-US" altLang="en-US" sz="2800" b="1" dirty="0">
              <a:solidFill>
                <a:prstClr val="black"/>
              </a:solidFill>
            </a:endParaRPr>
          </a:p>
        </p:txBody>
      </p:sp>
      <p:sp>
        <p:nvSpPr>
          <p:cNvPr id="5" name="TextBox 4"/>
          <p:cNvSpPr txBox="1"/>
          <p:nvPr/>
        </p:nvSpPr>
        <p:spPr>
          <a:xfrm>
            <a:off x="1669142" y="0"/>
            <a:ext cx="5757666"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Calibri"/>
              </a:rPr>
              <a:t>Predicting resolution limits</a:t>
            </a:r>
            <a:endParaRPr lang="en-US" sz="4000" dirty="0">
              <a:solidFill>
                <a:prstClr val="black"/>
              </a:solidFill>
              <a:latin typeface="Calibri"/>
            </a:endParaRPr>
          </a:p>
        </p:txBody>
      </p:sp>
    </p:spTree>
    <p:extLst>
      <p:ext uri="{BB962C8B-B14F-4D97-AF65-F5344CB8AC3E}">
        <p14:creationId xmlns:p14="http://schemas.microsoft.com/office/powerpoint/2010/main" val="200826792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696349331"/>
              </p:ext>
            </p:extLst>
          </p:nvPr>
        </p:nvGraphicFramePr>
        <p:xfrm>
          <a:off x="384175" y="485771"/>
          <a:ext cx="8680450" cy="5983288"/>
        </p:xfrm>
        <a:graphic>
          <a:graphicData uri="http://schemas.openxmlformats.org/presentationml/2006/ole">
            <mc:AlternateContent xmlns:mc="http://schemas.openxmlformats.org/markup-compatibility/2006">
              <mc:Choice xmlns:v="urn:schemas-microsoft-com:vml" Requires="v">
                <p:oleObj spid="_x0000_s779273"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485771"/>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200933" y="6261096"/>
            <a:ext cx="4878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Synchrotron </a:t>
            </a:r>
            <a:r>
              <a:rPr lang="en-US" altLang="en-US" sz="2800" b="1" dirty="0">
                <a:solidFill>
                  <a:prstClr val="black"/>
                </a:solidFill>
              </a:rPr>
              <a:t>Resolution (Å)</a:t>
            </a:r>
          </a:p>
        </p:txBody>
      </p:sp>
      <p:sp>
        <p:nvSpPr>
          <p:cNvPr id="71685" name="Text Box 5"/>
          <p:cNvSpPr txBox="1">
            <a:spLocks noChangeArrowheads="1"/>
          </p:cNvSpPr>
          <p:nvPr/>
        </p:nvSpPr>
        <p:spPr bwMode="auto">
          <a:xfrm rot="-5400000">
            <a:off x="-1391542" y="3234062"/>
            <a:ext cx="36518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rPr>
              <a:t>XFEL Resolution (Å)</a:t>
            </a:r>
            <a:endParaRPr lang="en-US" altLang="en-US" sz="2800" b="1" dirty="0">
              <a:solidFill>
                <a:prstClr val="black"/>
              </a:solidFill>
            </a:endParaRPr>
          </a:p>
        </p:txBody>
      </p:sp>
      <p:sp>
        <p:nvSpPr>
          <p:cNvPr id="5" name="TextBox 4"/>
          <p:cNvSpPr txBox="1"/>
          <p:nvPr/>
        </p:nvSpPr>
        <p:spPr>
          <a:xfrm>
            <a:off x="1669142" y="0"/>
            <a:ext cx="5757666"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Calibri"/>
              </a:rPr>
              <a:t>Predicting resolution limits</a:t>
            </a:r>
            <a:endParaRPr lang="en-US" sz="4000" dirty="0">
              <a:solidFill>
                <a:prstClr val="black"/>
              </a:solidFill>
              <a:latin typeface="Calibri"/>
            </a:endParaRPr>
          </a:p>
        </p:txBody>
      </p:sp>
    </p:spTree>
    <p:extLst>
      <p:ext uri="{BB962C8B-B14F-4D97-AF65-F5344CB8AC3E}">
        <p14:creationId xmlns:p14="http://schemas.microsoft.com/office/powerpoint/2010/main" val="264124817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392" y="1496311"/>
            <a:ext cx="7847215" cy="4662815"/>
          </a:xfrm>
          <a:prstGeom prst="rect">
            <a:avLst/>
          </a:prstGeom>
          <a:noFill/>
        </p:spPr>
        <p:txBody>
          <a:bodyPr wrap="square" rtlCol="0">
            <a:spAutoFit/>
          </a:bodyPr>
          <a:lstStyle/>
          <a:p>
            <a:pPr algn="ctr">
              <a:lnSpc>
                <a:spcPct val="150000"/>
              </a:lnSpc>
            </a:pPr>
            <a:r>
              <a:rPr lang="en-US" sz="6600" kern="0" dirty="0" smtClean="0">
                <a:solidFill>
                  <a:srgbClr val="000000"/>
                </a:solidFill>
                <a:latin typeface="Arial"/>
                <a:ea typeface="+mj-ea"/>
                <a:cs typeface="+mj-cs"/>
              </a:rPr>
              <a:t>Disorder</a:t>
            </a:r>
          </a:p>
          <a:p>
            <a:pPr algn="ctr">
              <a:lnSpc>
                <a:spcPct val="150000"/>
              </a:lnSpc>
            </a:pPr>
            <a:r>
              <a:rPr lang="en-US" sz="6600" kern="0" dirty="0" smtClean="0">
                <a:solidFill>
                  <a:srgbClr val="000000"/>
                </a:solidFill>
                <a:latin typeface="Arial"/>
                <a:ea typeface="+mj-ea"/>
                <a:cs typeface="+mj-cs"/>
              </a:rPr>
              <a:t>Trumps</a:t>
            </a:r>
          </a:p>
          <a:p>
            <a:pPr algn="ctr">
              <a:lnSpc>
                <a:spcPct val="150000"/>
              </a:lnSpc>
            </a:pPr>
            <a:r>
              <a:rPr lang="en-US" sz="6600" kern="0" dirty="0" smtClean="0">
                <a:solidFill>
                  <a:srgbClr val="000000"/>
                </a:solidFill>
                <a:latin typeface="Arial"/>
                <a:ea typeface="+mj-ea"/>
                <a:cs typeface="+mj-cs"/>
              </a:rPr>
              <a:t>Everything</a:t>
            </a:r>
            <a:r>
              <a:rPr lang="en-US" sz="6600" kern="0" dirty="0">
                <a:solidFill>
                  <a:srgbClr val="000000"/>
                </a:solidFill>
                <a:latin typeface="Arial"/>
                <a:ea typeface="+mj-ea"/>
                <a:cs typeface="+mj-cs"/>
              </a:rPr>
              <a:t>!</a:t>
            </a:r>
            <a:endParaRPr lang="en-US" sz="1400" dirty="0"/>
          </a:p>
        </p:txBody>
      </p:sp>
      <p:sp>
        <p:nvSpPr>
          <p:cNvPr id="6" name="TextBox 5"/>
          <p:cNvSpPr txBox="1"/>
          <p:nvPr/>
        </p:nvSpPr>
        <p:spPr>
          <a:xfrm>
            <a:off x="0" y="315879"/>
            <a:ext cx="9144000" cy="707886"/>
          </a:xfrm>
          <a:prstGeom prst="rect">
            <a:avLst/>
          </a:prstGeom>
          <a:noFill/>
        </p:spPr>
        <p:txBody>
          <a:bodyPr wrap="square" rtlCol="0">
            <a:spAutoFit/>
          </a:bodyPr>
          <a:lstStyle/>
          <a:p>
            <a:pPr algn="ctr"/>
            <a:r>
              <a:rPr lang="en-US" sz="4000" b="1" dirty="0" smtClean="0"/>
              <a:t>Diffraction Take-Home Lesson:</a:t>
            </a:r>
            <a:endParaRPr lang="en-US" sz="4000" b="1" dirty="0"/>
          </a:p>
        </p:txBody>
      </p:sp>
    </p:spTree>
    <p:extLst>
      <p:ext uri="{BB962C8B-B14F-4D97-AF65-F5344CB8AC3E}">
        <p14:creationId xmlns:p14="http://schemas.microsoft.com/office/powerpoint/2010/main" val="14890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8855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Disorder?</a:t>
            </a:r>
            <a:endParaRPr lang="en-US" b="1"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rgbClr val="FF0000"/>
                </a:solidFill>
              </a:rPr>
              <a:t>Function</a:t>
            </a:r>
          </a:p>
          <a:p>
            <a:r>
              <a:rPr lang="en-US" sz="4000" dirty="0" smtClean="0"/>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7075766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155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99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Rectangle 2"/>
          <p:cNvSpPr>
            <a:spLocks noGrp="1" noChangeArrowheads="1"/>
          </p:cNvSpPr>
          <p:nvPr>
            <p:ph type="title"/>
          </p:nvPr>
        </p:nvSpPr>
        <p:spPr>
          <a:xfrm>
            <a:off x="0" y="0"/>
            <a:ext cx="9144000" cy="887413"/>
          </a:xfrm>
        </p:spPr>
        <p:txBody>
          <a:bodyPr/>
          <a:lstStyle/>
          <a:p>
            <a:pPr eaLnBrk="1" hangingPunct="1"/>
            <a:r>
              <a:rPr lang="en-US" altLang="en-US" b="1" smtClean="0"/>
              <a:t>Ways to improve diffraction</a:t>
            </a:r>
          </a:p>
        </p:txBody>
      </p:sp>
      <p:sp>
        <p:nvSpPr>
          <p:cNvPr id="2" name="TextBox 1"/>
          <p:cNvSpPr txBox="1">
            <a:spLocks noChangeArrowheads="1"/>
          </p:cNvSpPr>
          <p:nvPr/>
        </p:nvSpPr>
        <p:spPr bwMode="auto">
          <a:xfrm>
            <a:off x="665163" y="1011238"/>
            <a:ext cx="766127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3600" dirty="0">
                <a:solidFill>
                  <a:srgbClr val="000000"/>
                </a:solidFill>
              </a:rPr>
              <a:t>New crystal form</a:t>
            </a:r>
          </a:p>
          <a:p>
            <a:pPr eaLnBrk="1" hangingPunct="1">
              <a:spcBef>
                <a:spcPct val="0"/>
              </a:spcBef>
            </a:pPr>
            <a:r>
              <a:rPr lang="en-US" altLang="en-US" sz="3600" dirty="0">
                <a:solidFill>
                  <a:srgbClr val="000000"/>
                </a:solidFill>
              </a:rPr>
              <a:t>Purify</a:t>
            </a:r>
          </a:p>
          <a:p>
            <a:pPr lvl="1" eaLnBrk="1" hangingPunct="1">
              <a:spcBef>
                <a:spcPct val="0"/>
              </a:spcBef>
              <a:buFontTx/>
              <a:buNone/>
            </a:pPr>
            <a:r>
              <a:rPr lang="en-US" altLang="en-US" sz="2400" dirty="0">
                <a:solidFill>
                  <a:srgbClr val="000000"/>
                </a:solidFill>
              </a:rPr>
              <a:t>-	add a column</a:t>
            </a:r>
          </a:p>
          <a:p>
            <a:pPr lvl="1" eaLnBrk="1" hangingPunct="1">
              <a:spcBef>
                <a:spcPct val="0"/>
              </a:spcBef>
              <a:buFontTx/>
              <a:buNone/>
            </a:pPr>
            <a:r>
              <a:rPr lang="en-US" altLang="en-US" sz="2400" dirty="0">
                <a:solidFill>
                  <a:srgbClr val="000000"/>
                </a:solidFill>
              </a:rPr>
              <a:t>-	heat shock</a:t>
            </a:r>
          </a:p>
          <a:p>
            <a:pPr eaLnBrk="1" hangingPunct="1">
              <a:spcBef>
                <a:spcPct val="0"/>
              </a:spcBef>
            </a:pPr>
            <a:r>
              <a:rPr lang="en-US" altLang="en-US" sz="3600" dirty="0">
                <a:solidFill>
                  <a:srgbClr val="000000"/>
                </a:solidFill>
              </a:rPr>
              <a:t>Bind something</a:t>
            </a:r>
          </a:p>
          <a:p>
            <a:pPr lvl="1" eaLnBrk="1" hangingPunct="1">
              <a:spcBef>
                <a:spcPct val="0"/>
              </a:spcBef>
              <a:buFontTx/>
              <a:buNone/>
            </a:pPr>
            <a:r>
              <a:rPr lang="en-US" altLang="en-US" sz="2400" dirty="0">
                <a:solidFill>
                  <a:srgbClr val="000000"/>
                </a:solidFill>
              </a:rPr>
              <a:t>-	Known ligand</a:t>
            </a:r>
          </a:p>
          <a:p>
            <a:pPr lvl="1" eaLnBrk="1" hangingPunct="1">
              <a:spcBef>
                <a:spcPct val="0"/>
              </a:spcBef>
              <a:buFontTx/>
              <a:buNone/>
            </a:pPr>
            <a:r>
              <a:rPr lang="en-US" altLang="en-US" sz="2400" dirty="0">
                <a:solidFill>
                  <a:srgbClr val="000000"/>
                </a:solidFill>
              </a:rPr>
              <a:t>-	Silver bullets</a:t>
            </a:r>
          </a:p>
          <a:p>
            <a:pPr eaLnBrk="1" hangingPunct="1">
              <a:spcBef>
                <a:spcPct val="0"/>
              </a:spcBef>
            </a:pPr>
            <a:r>
              <a:rPr lang="en-US" altLang="en-US" sz="3600" dirty="0">
                <a:solidFill>
                  <a:srgbClr val="000000"/>
                </a:solidFill>
              </a:rPr>
              <a:t>Change the clone</a:t>
            </a:r>
          </a:p>
          <a:p>
            <a:pPr lvl="1" eaLnBrk="1" hangingPunct="1">
              <a:spcBef>
                <a:spcPct val="0"/>
              </a:spcBef>
              <a:buFontTx/>
              <a:buNone/>
            </a:pPr>
            <a:r>
              <a:rPr lang="en-US" altLang="en-US" sz="2400" dirty="0">
                <a:solidFill>
                  <a:srgbClr val="000000"/>
                </a:solidFill>
              </a:rPr>
              <a:t>- chop off floppy bits</a:t>
            </a:r>
          </a:p>
          <a:p>
            <a:pPr lvl="1" eaLnBrk="1" hangingPunct="1">
              <a:spcBef>
                <a:spcPct val="0"/>
              </a:spcBef>
              <a:buFontTx/>
              <a:buNone/>
            </a:pPr>
            <a:r>
              <a:rPr lang="en-US" altLang="en-US" sz="2400" dirty="0">
                <a:solidFill>
                  <a:srgbClr val="000000"/>
                </a:solidFill>
              </a:rPr>
              <a:t>- homolog</a:t>
            </a:r>
          </a:p>
          <a:p>
            <a:pPr lvl="1" eaLnBrk="1" hangingPunct="1">
              <a:spcBef>
                <a:spcPct val="0"/>
              </a:spcBef>
              <a:buFontTx/>
              <a:buNone/>
            </a:pPr>
            <a:r>
              <a:rPr lang="en-US" altLang="en-US" sz="2400" dirty="0">
                <a:solidFill>
                  <a:srgbClr val="000000"/>
                </a:solidFill>
              </a:rPr>
              <a:t>- </a:t>
            </a:r>
            <a:r>
              <a:rPr lang="en-US" altLang="en-US" sz="2400" dirty="0" err="1">
                <a:solidFill>
                  <a:srgbClr val="000000"/>
                </a:solidFill>
              </a:rPr>
              <a:t>Ala</a:t>
            </a:r>
            <a:r>
              <a:rPr lang="en-US" altLang="en-US" sz="2400" dirty="0">
                <a:solidFill>
                  <a:srgbClr val="000000"/>
                </a:solidFill>
              </a:rPr>
              <a:t> -&gt; Lys mutants</a:t>
            </a:r>
          </a:p>
          <a:p>
            <a:pPr eaLnBrk="1" hangingPunct="1">
              <a:spcBef>
                <a:spcPct val="0"/>
              </a:spcBef>
            </a:pPr>
            <a:r>
              <a:rPr lang="en-US" altLang="en-US" sz="3600" dirty="0">
                <a:solidFill>
                  <a:srgbClr val="000000"/>
                </a:solidFill>
              </a:rPr>
              <a:t>Make Protein Sit Still!!!</a:t>
            </a:r>
          </a:p>
        </p:txBody>
      </p:sp>
      <p:sp>
        <p:nvSpPr>
          <p:cNvPr id="130053" name="Text Box 4"/>
          <p:cNvSpPr txBox="1">
            <a:spLocks noChangeArrowheads="1"/>
          </p:cNvSpPr>
          <p:nvPr/>
        </p:nvSpPr>
        <p:spPr bwMode="auto">
          <a:xfrm>
            <a:off x="-33338" y="6491288"/>
            <a:ext cx="452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Newman J. (2006) </a:t>
            </a:r>
            <a:r>
              <a:rPr lang="en-US" altLang="en-US" sz="1800" i="1">
                <a:solidFill>
                  <a:srgbClr val="000000"/>
                </a:solidFill>
              </a:rPr>
              <a:t>Acta Cryst.</a:t>
            </a:r>
            <a:r>
              <a:rPr lang="en-US" altLang="en-US" sz="1800">
                <a:solidFill>
                  <a:srgbClr val="000000"/>
                </a:solidFill>
              </a:rPr>
              <a:t> D</a:t>
            </a:r>
            <a:r>
              <a:rPr lang="en-US" altLang="en-US" sz="1800" b="1">
                <a:solidFill>
                  <a:srgbClr val="000000"/>
                </a:solidFill>
              </a:rPr>
              <a:t>62</a:t>
            </a:r>
            <a:r>
              <a:rPr lang="en-US" altLang="en-US" sz="1800">
                <a:solidFill>
                  <a:srgbClr val="000000"/>
                </a:solidFill>
              </a:rPr>
              <a:t> 27-31. </a:t>
            </a:r>
          </a:p>
        </p:txBody>
      </p:sp>
    </p:spTree>
    <p:extLst>
      <p:ext uri="{BB962C8B-B14F-4D97-AF65-F5344CB8AC3E}">
        <p14:creationId xmlns:p14="http://schemas.microsoft.com/office/powerpoint/2010/main" val="2690413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12362551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average structure: 1-sigma contour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spTree>
    <p:extLst>
      <p:ext uri="{BB962C8B-B14F-4D97-AF65-F5344CB8AC3E}">
        <p14:creationId xmlns:p14="http://schemas.microsoft.com/office/powerpoint/2010/main" val="11408753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dirty="0">
                <a:solidFill>
                  <a:srgbClr val="000000"/>
                </a:solidFill>
              </a:rPr>
              <a:t>“Time-resolved” diffraction</a:t>
            </a:r>
          </a:p>
        </p:txBody>
      </p:sp>
    </p:spTree>
    <p:extLst>
      <p:ext uri="{BB962C8B-B14F-4D97-AF65-F5344CB8AC3E}">
        <p14:creationId xmlns:p14="http://schemas.microsoft.com/office/powerpoint/2010/main" val="1056240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Average electron density</a:t>
            </a:r>
          </a:p>
        </p:txBody>
      </p:sp>
    </p:spTree>
    <p:extLst>
      <p:ext uri="{BB962C8B-B14F-4D97-AF65-F5344CB8AC3E}">
        <p14:creationId xmlns:p14="http://schemas.microsoft.com/office/powerpoint/2010/main" val="4285235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5" name="lyso_rota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00"/>
            <a:ext cx="9144000" cy="4572000"/>
          </a:xfrm>
          <a:prstGeom prst="rect">
            <a:avLst/>
          </a:prstGeom>
        </p:spPr>
      </p:pic>
    </p:spTree>
    <p:extLst>
      <p:ext uri="{BB962C8B-B14F-4D97-AF65-F5344CB8AC3E}">
        <p14:creationId xmlns:p14="http://schemas.microsoft.com/office/powerpoint/2010/main" val="109004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solidFill>
                  <a:schemeClr val="tx1"/>
                </a:solidFill>
              </a:rPr>
              <a:t>lysozyme: thermal motion</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3621504" cy="369332"/>
          </a:xfrm>
          <a:prstGeom prst="rect">
            <a:avLst/>
          </a:prstGeom>
          <a:noFill/>
        </p:spPr>
        <p:txBody>
          <a:bodyPr wrap="none" rtlCol="0">
            <a:spAutoFit/>
          </a:bodyPr>
          <a:lstStyle/>
          <a:p>
            <a:r>
              <a:rPr lang="en-US" dirty="0">
                <a:solidFill>
                  <a:srgbClr val="000000"/>
                </a:solidFill>
              </a:rPr>
              <a:t>RMS displacement from B factors</a:t>
            </a:r>
          </a:p>
        </p:txBody>
      </p:sp>
    </p:spTree>
    <p:extLst>
      <p:ext uri="{BB962C8B-B14F-4D97-AF65-F5344CB8AC3E}">
        <p14:creationId xmlns:p14="http://schemas.microsoft.com/office/powerpoint/2010/main" val="32940339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FF0000"/>
                </a:solidFill>
              </a:rPr>
              <a:t>Radiation damage</a:t>
            </a:r>
          </a:p>
          <a:p>
            <a:r>
              <a:rPr lang="en-US" sz="4000" dirty="0" err="1"/>
              <a:t>M</a:t>
            </a:r>
            <a:r>
              <a:rPr lang="en-US" sz="4000" dirty="0" err="1" smtClean="0"/>
              <a:t>osaicity</a:t>
            </a:r>
            <a:endParaRPr lang="en-US" sz="4000" dirty="0" smtClean="0"/>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20679631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1323975"/>
            <a:ext cx="8229600" cy="4802188"/>
          </a:xfrm>
        </p:spPr>
        <p:txBody>
          <a:bodyPr/>
          <a:lstStyle/>
          <a:p>
            <a:pPr algn="ctr" eaLnBrk="1" hangingPunct="1">
              <a:lnSpc>
                <a:spcPct val="80000"/>
              </a:lnSpc>
              <a:buFontTx/>
              <a:buNone/>
            </a:pPr>
            <a:r>
              <a:rPr lang="en-US" altLang="en-US" sz="5400" smtClean="0"/>
              <a:t>Damage is done</a:t>
            </a:r>
          </a:p>
          <a:p>
            <a:pPr algn="ctr" eaLnBrk="1" hangingPunct="1">
              <a:lnSpc>
                <a:spcPct val="80000"/>
              </a:lnSpc>
              <a:buFontTx/>
              <a:buNone/>
            </a:pPr>
            <a:r>
              <a:rPr lang="en-US" altLang="en-US" sz="5400" smtClean="0"/>
              <a:t>by </a:t>
            </a:r>
            <a:r>
              <a:rPr lang="en-US" altLang="en-US" sz="5400" smtClean="0">
                <a:solidFill>
                  <a:srgbClr val="FF0000"/>
                </a:solidFill>
              </a:rPr>
              <a:t>dose (MGy)</a:t>
            </a:r>
          </a:p>
          <a:p>
            <a:pPr algn="ctr" eaLnBrk="1" hangingPunct="1">
              <a:lnSpc>
                <a:spcPct val="80000"/>
              </a:lnSpc>
              <a:buFontTx/>
              <a:buNone/>
            </a:pPr>
            <a:r>
              <a:rPr lang="en-US" altLang="en-US" smtClean="0"/>
              <a:t>proportional to photons/area</a:t>
            </a:r>
          </a:p>
          <a:p>
            <a:pPr algn="ctr" eaLnBrk="1" hangingPunct="1">
              <a:lnSpc>
                <a:spcPct val="80000"/>
              </a:lnSpc>
              <a:buFontTx/>
              <a:buNone/>
            </a:pPr>
            <a:endParaRPr lang="en-US" altLang="en-US" sz="5400" smtClean="0"/>
          </a:p>
          <a:p>
            <a:pPr algn="ctr" eaLnBrk="1" hangingPunct="1">
              <a:lnSpc>
                <a:spcPct val="80000"/>
              </a:lnSpc>
              <a:buFontTx/>
              <a:buNone/>
            </a:pPr>
            <a:r>
              <a:rPr lang="en-US" altLang="en-US" sz="5400" smtClean="0"/>
              <a:t>not time</a:t>
            </a:r>
          </a:p>
          <a:p>
            <a:pPr algn="ctr" eaLnBrk="1" hangingPunct="1">
              <a:lnSpc>
                <a:spcPct val="80000"/>
              </a:lnSpc>
              <a:buFontTx/>
              <a:buNone/>
            </a:pPr>
            <a:r>
              <a:rPr lang="en-US" altLang="en-US" sz="5400" smtClean="0"/>
              <a:t>not heat</a:t>
            </a:r>
          </a:p>
        </p:txBody>
      </p:sp>
    </p:spTree>
    <p:extLst>
      <p:ext uri="{BB962C8B-B14F-4D97-AF65-F5344CB8AC3E}">
        <p14:creationId xmlns:p14="http://schemas.microsoft.com/office/powerpoint/2010/main" val="1397146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7554" name="Picture 2" descr="time_split_25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23348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327555" name="Rectangle 3"/>
          <p:cNvSpPr>
            <a:spLocks noGrp="1" noChangeArrowheads="1"/>
          </p:cNvSpPr>
          <p:nvPr>
            <p:ph type="title"/>
          </p:nvPr>
        </p:nvSpPr>
        <p:spPr>
          <a:xfrm>
            <a:off x="457200" y="-63500"/>
            <a:ext cx="8229600" cy="1143000"/>
          </a:xfrm>
          <a:noFill/>
          <a:ln/>
        </p:spPr>
        <p:txBody>
          <a:bodyPr/>
          <a:lstStyle/>
          <a:p>
            <a:r>
              <a:rPr lang="en-US" altLang="en-US" b="1" dirty="0">
                <a:latin typeface="Arial" panose="020B0604020202020204" pitchFamily="34" charset="0"/>
                <a:cs typeface="Arial" panose="020B0604020202020204" pitchFamily="34" charset="0"/>
              </a:rPr>
              <a:t>No Damage in the Dark!</a:t>
            </a:r>
          </a:p>
        </p:txBody>
      </p:sp>
      <p:sp>
        <p:nvSpPr>
          <p:cNvPr id="2327556" name="Text Box 4"/>
          <p:cNvSpPr txBox="1">
            <a:spLocks noChangeArrowheads="1"/>
          </p:cNvSpPr>
          <p:nvPr/>
        </p:nvSpPr>
        <p:spPr bwMode="auto">
          <a:xfrm>
            <a:off x="3467100" y="6153150"/>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Experiment time (hours)</a:t>
            </a:r>
          </a:p>
        </p:txBody>
      </p:sp>
      <p:sp>
        <p:nvSpPr>
          <p:cNvPr id="2327557" name="Text Box 5"/>
          <p:cNvSpPr txBox="1">
            <a:spLocks noChangeArrowheads="1"/>
          </p:cNvSpPr>
          <p:nvPr/>
        </p:nvSpPr>
        <p:spPr bwMode="auto">
          <a:xfrm rot="-5400000">
            <a:off x="-1039018" y="3518693"/>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Peak absorbance (electrons)</a:t>
            </a:r>
          </a:p>
        </p:txBody>
      </p:sp>
      <p:sp>
        <p:nvSpPr>
          <p:cNvPr id="2327558" name="Text Box 6"/>
          <p:cNvSpPr txBox="1">
            <a:spLocks noChangeArrowheads="1"/>
          </p:cNvSpPr>
          <p:nvPr/>
        </p:nvSpPr>
        <p:spPr bwMode="auto">
          <a:xfrm rot="-5400000">
            <a:off x="-1522412" y="3365500"/>
            <a:ext cx="522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000000"/>
                </a:solidFill>
              </a:rPr>
              <a:t>  4.6           5.0          5.4           5.8           6.2           6.6</a:t>
            </a:r>
          </a:p>
        </p:txBody>
      </p:sp>
      <p:sp>
        <p:nvSpPr>
          <p:cNvPr id="2327559" name="Text Box 7"/>
          <p:cNvSpPr txBox="1">
            <a:spLocks noChangeArrowheads="1"/>
          </p:cNvSpPr>
          <p:nvPr/>
        </p:nvSpPr>
        <p:spPr bwMode="auto">
          <a:xfrm>
            <a:off x="1133475" y="5756275"/>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00"/>
                </a:solidFill>
              </a:rPr>
              <a:t>0                   5                   10                  15                  20                   25   </a:t>
            </a:r>
          </a:p>
        </p:txBody>
      </p:sp>
    </p:spTree>
    <p:extLst>
      <p:ext uri="{BB962C8B-B14F-4D97-AF65-F5344CB8AC3E}">
        <p14:creationId xmlns:p14="http://schemas.microsoft.com/office/powerpoint/2010/main" val="716036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1267" name="Object 3"/>
          <p:cNvGraphicFramePr>
            <a:graphicFrameLocks noChangeAspect="1"/>
          </p:cNvGraphicFramePr>
          <p:nvPr>
            <p:extLst>
              <p:ext uri="{D42A27DB-BD31-4B8C-83A1-F6EECF244321}">
                <p14:modId xmlns:p14="http://schemas.microsoft.com/office/powerpoint/2010/main" val="422335003"/>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743447" name="Chart" r:id="rId3" imgW="6258039" imgH="4876890" progId="MSGraph.Chart.8">
                  <p:embed followColorScheme="full"/>
                </p:oleObj>
              </mc:Choice>
              <mc:Fallback>
                <p:oleObj name="Chart" r:id="rId3" imgW="6258039"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dose rate (kGy/s)</a:t>
            </a:r>
          </a:p>
        </p:txBody>
      </p:sp>
      <p:sp>
        <p:nvSpPr>
          <p:cNvPr id="1126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maximum useful dose (MGy)</a:t>
            </a:r>
          </a:p>
        </p:txBody>
      </p:sp>
    </p:spTree>
    <p:extLst>
      <p:ext uri="{BB962C8B-B14F-4D97-AF65-F5344CB8AC3E}">
        <p14:creationId xmlns:p14="http://schemas.microsoft.com/office/powerpoint/2010/main" val="181433016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685800" y="196850"/>
            <a:ext cx="7772400" cy="1143000"/>
          </a:xfrm>
        </p:spPr>
        <p:txBody>
          <a:bodyPr/>
          <a:lstStyle/>
          <a:p>
            <a:r>
              <a:rPr lang="en-US" altLang="en-US" sz="540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a:buFontTx/>
              <a:buNone/>
            </a:pPr>
            <a:r>
              <a:rPr lang="en-US" altLang="en-US"/>
              <a:t>“Hell, there are </a:t>
            </a:r>
            <a:r>
              <a:rPr lang="en-US" altLang="en-US">
                <a:solidFill>
                  <a:srgbClr val="990000"/>
                </a:solidFill>
              </a:rPr>
              <a:t>NO RULES</a:t>
            </a:r>
            <a:r>
              <a:rPr lang="en-US" altLang="en-US"/>
              <a:t> here - we're trying to accomplish something.”</a:t>
            </a:r>
          </a:p>
          <a:p>
            <a:pPr algn="r">
              <a:buFontTx/>
              <a:buNone/>
            </a:pPr>
            <a:r>
              <a:rPr lang="en-US" altLang="en-US" sz="2000"/>
              <a:t>Thomas A. Edison – inventor</a:t>
            </a:r>
          </a:p>
          <a:p>
            <a:pPr algn="ctr">
              <a:buFontTx/>
              <a:buNone/>
            </a:pPr>
            <a:endParaRPr lang="en-US" altLang="en-US"/>
          </a:p>
          <a:p>
            <a:pPr>
              <a:buFontTx/>
              <a:buNone/>
            </a:pPr>
            <a:r>
              <a:rPr lang="en-US" altLang="en-US"/>
              <a:t>“You’ve got to have an </a:t>
            </a:r>
            <a:r>
              <a:rPr lang="en-US" altLang="en-US">
                <a:solidFill>
                  <a:srgbClr val="990000"/>
                </a:solidFill>
              </a:rPr>
              <a:t>ASSAY</a:t>
            </a:r>
            <a:r>
              <a:rPr lang="en-US" altLang="en-US"/>
              <a:t>.”</a:t>
            </a:r>
          </a:p>
          <a:p>
            <a:pPr algn="r">
              <a:buFontTx/>
              <a:buNone/>
            </a:pPr>
            <a:r>
              <a:rPr lang="en-US" altLang="en-US" sz="2000"/>
              <a:t>Arthur Kornberg – Nobel Laureate</a:t>
            </a:r>
          </a:p>
          <a:p>
            <a:pPr algn="ctr">
              <a:buFontTx/>
              <a:buNone/>
            </a:pPr>
            <a:endParaRPr lang="en-US" altLang="en-US" sz="2000"/>
          </a:p>
          <a:p>
            <a:pPr>
              <a:buFontTx/>
              <a:buNone/>
            </a:pPr>
            <a:r>
              <a:rPr lang="en-US" altLang="en-US"/>
              <a:t>“Control, control, you must learn </a:t>
            </a:r>
            <a:r>
              <a:rPr lang="en-US" altLang="en-US">
                <a:solidFill>
                  <a:srgbClr val="990000"/>
                </a:solidFill>
              </a:rPr>
              <a:t>CONTROL</a:t>
            </a:r>
            <a:r>
              <a:rPr lang="en-US" altLang="en-US"/>
              <a:t>!”</a:t>
            </a:r>
          </a:p>
          <a:p>
            <a:pPr algn="r">
              <a:buFontTx/>
              <a:buNone/>
            </a:pPr>
            <a:r>
              <a:rPr lang="en-US" altLang="en-US" sz="2000"/>
              <a:t>Yoda – Jedi Master</a:t>
            </a:r>
          </a:p>
          <a:p>
            <a:pPr>
              <a:buFontTx/>
              <a:buNone/>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6178" name="Rectangle 2"/>
          <p:cNvSpPr>
            <a:spLocks noGrp="1" noChangeArrowheads="1"/>
          </p:cNvSpPr>
          <p:nvPr>
            <p:ph type="title"/>
          </p:nvPr>
        </p:nvSpPr>
        <p:spPr/>
        <p:txBody>
          <a:bodyPr/>
          <a:lstStyle/>
          <a:p>
            <a:r>
              <a:rPr lang="en-US" altLang="en-US"/>
              <a:t>Rough values of energy quanta</a:t>
            </a:r>
          </a:p>
        </p:txBody>
      </p:sp>
      <p:sp>
        <p:nvSpPr>
          <p:cNvPr id="2226179" name="Rectangle 3"/>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6180" name="Text Box 4"/>
          <p:cNvSpPr txBox="1">
            <a:spLocks noChangeArrowheads="1"/>
          </p:cNvSpPr>
          <p:nvPr/>
        </p:nvSpPr>
        <p:spPr bwMode="auto">
          <a:xfrm>
            <a:off x="676275" y="1803400"/>
            <a:ext cx="84677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0000"/>
                </a:solidFill>
              </a:rPr>
              <a:t>1 MeV		100 GJ/mol		Medical radiation therapy</a:t>
            </a:r>
          </a:p>
          <a:p>
            <a:pPr>
              <a:spcBef>
                <a:spcPct val="50000"/>
              </a:spcBef>
            </a:pPr>
            <a:r>
              <a:rPr lang="en-US" altLang="en-US" sz="2400">
                <a:solidFill>
                  <a:srgbClr val="000000"/>
                </a:solidFill>
              </a:rPr>
              <a:t>100 keV	10 GJ/mol		Medical imaging</a:t>
            </a:r>
          </a:p>
          <a:p>
            <a:pPr>
              <a:spcBef>
                <a:spcPct val="50000"/>
              </a:spcBef>
            </a:pPr>
            <a:r>
              <a:rPr lang="en-US" altLang="en-US" sz="2400">
                <a:solidFill>
                  <a:srgbClr val="000000"/>
                </a:solidFill>
              </a:rPr>
              <a:t>10 keV	1 GJ/mol		X-ray crystallography</a:t>
            </a:r>
          </a:p>
          <a:p>
            <a:pPr>
              <a:spcBef>
                <a:spcPct val="50000"/>
              </a:spcBef>
            </a:pPr>
            <a:r>
              <a:rPr lang="en-US" altLang="en-US" sz="2400">
                <a:solidFill>
                  <a:srgbClr val="000000"/>
                </a:solidFill>
              </a:rPr>
              <a:t>1 keV		100 MJ/mol		S and P K-edges</a:t>
            </a:r>
          </a:p>
          <a:p>
            <a:pPr>
              <a:spcBef>
                <a:spcPct val="50000"/>
              </a:spcBef>
            </a:pPr>
            <a:r>
              <a:rPr lang="en-US" altLang="en-US" sz="2400">
                <a:solidFill>
                  <a:srgbClr val="000000"/>
                </a:solidFill>
              </a:rPr>
              <a:t>100 eV	10 MJ/mol		“water window”</a:t>
            </a:r>
          </a:p>
          <a:p>
            <a:pPr>
              <a:spcBef>
                <a:spcPct val="50000"/>
              </a:spcBef>
            </a:pPr>
            <a:r>
              <a:rPr lang="en-US" altLang="en-US" sz="2400">
                <a:solidFill>
                  <a:srgbClr val="000000"/>
                </a:solidFill>
              </a:rPr>
              <a:t>10 eV		1 MJ/mol		C≡C bond</a:t>
            </a:r>
          </a:p>
          <a:p>
            <a:pPr>
              <a:spcBef>
                <a:spcPct val="50000"/>
              </a:spcBef>
            </a:pPr>
            <a:r>
              <a:rPr lang="en-US" altLang="en-US" sz="2400">
                <a:solidFill>
                  <a:srgbClr val="000000"/>
                </a:solidFill>
              </a:rPr>
              <a:t>1 eV		100 kJ/mol		C</a:t>
            </a:r>
            <a:r>
              <a:rPr lang="en-US" altLang="en-US" sz="2400">
                <a:solidFill>
                  <a:srgbClr val="000000"/>
                </a:solidFill>
                <a:cs typeface="Arial" pitchFamily="34" charset="0"/>
              </a:rPr>
              <a:t>-</a:t>
            </a:r>
            <a:r>
              <a:rPr lang="en-US" altLang="en-US" sz="2400">
                <a:solidFill>
                  <a:srgbClr val="000000"/>
                </a:solidFill>
              </a:rPr>
              <a:t>C bond, visible light</a:t>
            </a:r>
          </a:p>
          <a:p>
            <a:pPr>
              <a:spcBef>
                <a:spcPct val="50000"/>
              </a:spcBef>
            </a:pPr>
            <a:r>
              <a:rPr lang="en-US" altLang="en-US" sz="2400">
                <a:solidFill>
                  <a:srgbClr val="000000"/>
                </a:solidFill>
              </a:rPr>
              <a:t>100 meV	10 kJ/mol		hydrogen bond</a:t>
            </a:r>
          </a:p>
          <a:p>
            <a:pPr>
              <a:spcBef>
                <a:spcPct val="50000"/>
              </a:spcBef>
            </a:pPr>
            <a:r>
              <a:rPr lang="en-US" altLang="en-US" sz="2400">
                <a:solidFill>
                  <a:srgbClr val="000000"/>
                </a:solidFill>
              </a:rPr>
              <a:t>10 meV	1 kJ/mol		heat (~300 K)</a:t>
            </a:r>
          </a:p>
        </p:txBody>
      </p:sp>
    </p:spTree>
    <p:extLst>
      <p:ext uri="{BB962C8B-B14F-4D97-AF65-F5344CB8AC3E}">
        <p14:creationId xmlns:p14="http://schemas.microsoft.com/office/powerpoint/2010/main" val="2529636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26180"/>
                                        </p:tgtEl>
                                        <p:attrNameLst>
                                          <p:attrName>style.visibility</p:attrName>
                                        </p:attrNameLst>
                                      </p:cBhvr>
                                      <p:to>
                                        <p:strVal val="visible"/>
                                      </p:to>
                                    </p:set>
                                    <p:animEffect transition="in" filter="wipe(up)">
                                      <p:cBhvr>
                                        <p:cTn id="7" dur="500"/>
                                        <p:tgtEl>
                                          <p:spTgt spid="2226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6180"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7202" name="Rectangle 2"/>
          <p:cNvSpPr>
            <a:spLocks noGrp="1" noChangeArrowheads="1"/>
          </p:cNvSpPr>
          <p:nvPr>
            <p:ph type="title"/>
          </p:nvPr>
        </p:nvSpPr>
        <p:spPr/>
        <p:txBody>
          <a:bodyPr/>
          <a:lstStyle/>
          <a:p>
            <a:r>
              <a:rPr lang="en-US" altLang="en-US"/>
              <a:t>Energy Transfer Analogy</a:t>
            </a:r>
          </a:p>
        </p:txBody>
      </p:sp>
      <p:sp>
        <p:nvSpPr>
          <p:cNvPr id="2227203" name="Oval 3"/>
          <p:cNvSpPr>
            <a:spLocks noChangeArrowheads="1"/>
          </p:cNvSpPr>
          <p:nvPr/>
        </p:nvSpPr>
        <p:spPr bwMode="auto">
          <a:xfrm>
            <a:off x="1577975" y="2228850"/>
            <a:ext cx="877888" cy="777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04" name="Line 4"/>
          <p:cNvSpPr>
            <a:spLocks noChangeShapeType="1"/>
          </p:cNvSpPr>
          <p:nvPr/>
        </p:nvSpPr>
        <p:spPr bwMode="auto">
          <a:xfrm flipH="1">
            <a:off x="1992313" y="3043238"/>
            <a:ext cx="23812" cy="1616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05" name="Line 5"/>
          <p:cNvSpPr>
            <a:spLocks noChangeShapeType="1"/>
          </p:cNvSpPr>
          <p:nvPr/>
        </p:nvSpPr>
        <p:spPr bwMode="auto">
          <a:xfrm flipH="1">
            <a:off x="1428750" y="4672013"/>
            <a:ext cx="563563" cy="1001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06" name="Line 6"/>
          <p:cNvSpPr>
            <a:spLocks noChangeShapeType="1"/>
          </p:cNvSpPr>
          <p:nvPr/>
        </p:nvSpPr>
        <p:spPr bwMode="auto">
          <a:xfrm>
            <a:off x="1992313" y="4672013"/>
            <a:ext cx="625475" cy="963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07" name="Line 7"/>
          <p:cNvSpPr>
            <a:spLocks noChangeShapeType="1"/>
          </p:cNvSpPr>
          <p:nvPr/>
        </p:nvSpPr>
        <p:spPr bwMode="auto">
          <a:xfrm flipV="1">
            <a:off x="1139825" y="3470275"/>
            <a:ext cx="1778000" cy="300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08" name="Oval 8"/>
          <p:cNvSpPr>
            <a:spLocks noChangeArrowheads="1"/>
          </p:cNvSpPr>
          <p:nvPr/>
        </p:nvSpPr>
        <p:spPr bwMode="auto">
          <a:xfrm>
            <a:off x="6478588" y="2232025"/>
            <a:ext cx="877887" cy="777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09" name="Line 9"/>
          <p:cNvSpPr>
            <a:spLocks noChangeShapeType="1"/>
          </p:cNvSpPr>
          <p:nvPr/>
        </p:nvSpPr>
        <p:spPr bwMode="auto">
          <a:xfrm flipH="1">
            <a:off x="6892925" y="3046413"/>
            <a:ext cx="23813" cy="1616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10" name="Line 10"/>
          <p:cNvSpPr>
            <a:spLocks noChangeShapeType="1"/>
          </p:cNvSpPr>
          <p:nvPr/>
        </p:nvSpPr>
        <p:spPr bwMode="auto">
          <a:xfrm flipH="1">
            <a:off x="6329363" y="4675188"/>
            <a:ext cx="563562" cy="1001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11" name="Line 11"/>
          <p:cNvSpPr>
            <a:spLocks noChangeShapeType="1"/>
          </p:cNvSpPr>
          <p:nvPr/>
        </p:nvSpPr>
        <p:spPr bwMode="auto">
          <a:xfrm>
            <a:off x="6892925" y="4675188"/>
            <a:ext cx="625475" cy="963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227212" name="Line 12"/>
          <p:cNvSpPr>
            <a:spLocks noChangeShapeType="1"/>
          </p:cNvSpPr>
          <p:nvPr/>
        </p:nvSpPr>
        <p:spPr bwMode="auto">
          <a:xfrm>
            <a:off x="6040438" y="3384550"/>
            <a:ext cx="1689100" cy="403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2227213" name="Group 13"/>
          <p:cNvGrpSpPr>
            <a:grpSpLocks/>
          </p:cNvGrpSpPr>
          <p:nvPr/>
        </p:nvGrpSpPr>
        <p:grpSpPr bwMode="auto">
          <a:xfrm>
            <a:off x="1762125" y="2393950"/>
            <a:ext cx="5340350" cy="487363"/>
            <a:chOff x="1110" y="1508"/>
            <a:chExt cx="3364" cy="307"/>
          </a:xfrm>
        </p:grpSpPr>
        <p:sp>
          <p:nvSpPr>
            <p:cNvPr id="2227214" name="Oval 14"/>
            <p:cNvSpPr>
              <a:spLocks noChangeArrowheads="1"/>
            </p:cNvSpPr>
            <p:nvPr/>
          </p:nvSpPr>
          <p:spPr bwMode="auto">
            <a:xfrm>
              <a:off x="4229" y="1696"/>
              <a:ext cx="245" cy="11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5" name="Oval 15"/>
            <p:cNvSpPr>
              <a:spLocks noChangeArrowheads="1"/>
            </p:cNvSpPr>
            <p:nvPr/>
          </p:nvSpPr>
          <p:spPr bwMode="auto">
            <a:xfrm>
              <a:off x="4245" y="1515"/>
              <a:ext cx="56" cy="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6" name="Oval 16"/>
            <p:cNvSpPr>
              <a:spLocks noChangeArrowheads="1"/>
            </p:cNvSpPr>
            <p:nvPr/>
          </p:nvSpPr>
          <p:spPr bwMode="auto">
            <a:xfrm>
              <a:off x="4412" y="1508"/>
              <a:ext cx="56" cy="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7" name="AutoShape 17"/>
            <p:cNvSpPr>
              <a:spLocks noChangeArrowheads="1"/>
            </p:cNvSpPr>
            <p:nvPr/>
          </p:nvSpPr>
          <p:spPr bwMode="auto">
            <a:xfrm rot="-3355368">
              <a:off x="1126" y="1523"/>
              <a:ext cx="48" cy="8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8" name="AutoShape 18"/>
            <p:cNvSpPr>
              <a:spLocks noChangeArrowheads="1"/>
            </p:cNvSpPr>
            <p:nvPr/>
          </p:nvSpPr>
          <p:spPr bwMode="auto">
            <a:xfrm rot="-7786708">
              <a:off x="1368" y="1526"/>
              <a:ext cx="48" cy="8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7219" name="AutoShape 19"/>
            <p:cNvSpPr>
              <a:spLocks noChangeArrowheads="1"/>
            </p:cNvSpPr>
            <p:nvPr/>
          </p:nvSpPr>
          <p:spPr bwMode="auto">
            <a:xfrm rot="-16488439">
              <a:off x="1220" y="1626"/>
              <a:ext cx="137" cy="21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pic>
        <p:nvPicPr>
          <p:cNvPr id="2227220" name="Picture 20" descr="MM900040979[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98750" y="2851150"/>
            <a:ext cx="2019300" cy="981075"/>
          </a:xfrm>
          <a:prstGeom prst="rect">
            <a:avLst/>
          </a:prstGeom>
          <a:noFill/>
          <a:extLst>
            <a:ext uri="{909E8E84-426E-40DD-AFC4-6F175D3DCCD1}">
              <a14:hiddenFill xmlns:a14="http://schemas.microsoft.com/office/drawing/2010/main">
                <a:solidFill>
                  <a:srgbClr val="FFFFFF"/>
                </a:solidFill>
              </a14:hiddenFill>
            </a:ext>
          </a:extLst>
        </p:spPr>
      </p:pic>
      <p:sp>
        <p:nvSpPr>
          <p:cNvPr id="2227221" name="Text Box 21"/>
          <p:cNvSpPr txBox="1">
            <a:spLocks noChangeArrowheads="1"/>
          </p:cNvSpPr>
          <p:nvPr/>
        </p:nvSpPr>
        <p:spPr bwMode="auto">
          <a:xfrm>
            <a:off x="7486650" y="2713038"/>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37 C</a:t>
            </a:r>
          </a:p>
        </p:txBody>
      </p:sp>
    </p:spTree>
    <p:extLst>
      <p:ext uri="{BB962C8B-B14F-4D97-AF65-F5344CB8AC3E}">
        <p14:creationId xmlns:p14="http://schemas.microsoft.com/office/powerpoint/2010/main" val="3739548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72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272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7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72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17987"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endParaRPr lang="en-US" altLang="en-US"/>
          </a:p>
          <a:p>
            <a:pPr marL="990600" lvl="1" indent="-533400">
              <a:buFontTx/>
              <a:buAutoNum type="arabicPeriod"/>
            </a:pPr>
            <a:endParaRPr lang="en-US" altLang="en-US"/>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1207026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7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7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diffraction"/>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1584325"/>
            <a:ext cx="9144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24" name="Rectangle 4"/>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129925" name="Rectangle 5"/>
          <p:cNvSpPr>
            <a:spLocks noChangeArrowheads="1"/>
          </p:cNvSpPr>
          <p:nvPr/>
        </p:nvSpPr>
        <p:spPr bwMode="auto">
          <a:xfrm>
            <a:off x="0" y="63404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solidFill>
                  <a:srgbClr val="000000"/>
                </a:solidFill>
              </a:rPr>
              <a:t>Howells, </a:t>
            </a:r>
            <a:r>
              <a:rPr lang="en-US" altLang="en-US" i="1">
                <a:solidFill>
                  <a:srgbClr val="000000"/>
                </a:solidFill>
              </a:rPr>
              <a:t>et al.</a:t>
            </a:r>
            <a:r>
              <a:rPr lang="en-US" altLang="en-US">
                <a:solidFill>
                  <a:srgbClr val="000000"/>
                </a:solidFill>
              </a:rPr>
              <a:t> (2009) </a:t>
            </a:r>
            <a:r>
              <a:rPr lang="en-US" altLang="en-US" i="1">
                <a:solidFill>
                  <a:srgbClr val="000000"/>
                </a:solidFill>
              </a:rPr>
              <a:t>J. Electron Spectrosc. Relat. Phenom.</a:t>
            </a:r>
            <a:r>
              <a:rPr lang="en-US" altLang="en-US">
                <a:solidFill>
                  <a:srgbClr val="000000"/>
                </a:solidFill>
              </a:rPr>
              <a:t> </a:t>
            </a:r>
            <a:r>
              <a:rPr lang="en-US" altLang="en-US" b="1">
                <a:solidFill>
                  <a:srgbClr val="000000"/>
                </a:solidFill>
              </a:rPr>
              <a:t>170</a:t>
            </a:r>
            <a:r>
              <a:rPr lang="en-US" altLang="en-US">
                <a:solidFill>
                  <a:srgbClr val="000000"/>
                </a:solidFill>
              </a:rPr>
              <a:t>, 4-12.</a:t>
            </a:r>
          </a:p>
        </p:txBody>
      </p:sp>
    </p:spTree>
    <p:extLst>
      <p:ext uri="{BB962C8B-B14F-4D97-AF65-F5344CB8AC3E}">
        <p14:creationId xmlns:p14="http://schemas.microsoft.com/office/powerpoint/2010/main" val="934503218"/>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9010"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19011"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rgbClr val="FF0000"/>
                </a:solidFill>
              </a:rPr>
              <a:t>scale factor</a:t>
            </a:r>
          </a:p>
          <a:p>
            <a:pPr marL="990600" lvl="1" indent="-533400">
              <a:buFontTx/>
              <a:buAutoNum type="arabicPeriod"/>
            </a:pPr>
            <a:r>
              <a:rPr lang="en-US" altLang="en-US"/>
              <a:t>B factor</a:t>
            </a:r>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38169540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0034" name="Rectangle 2"/>
          <p:cNvSpPr>
            <a:spLocks noGrp="1" noChangeArrowheads="1"/>
          </p:cNvSpPr>
          <p:nvPr>
            <p:ph type="title"/>
          </p:nvPr>
        </p:nvSpPr>
        <p:spPr>
          <a:xfrm>
            <a:off x="457200" y="0"/>
            <a:ext cx="8229600" cy="1143000"/>
          </a:xfrm>
          <a:noFill/>
        </p:spPr>
        <p:txBody>
          <a:bodyPr/>
          <a:lstStyle/>
          <a:p>
            <a:r>
              <a:rPr lang="en-US" altLang="en-US"/>
              <a:t>Global Damage: scale</a:t>
            </a:r>
          </a:p>
        </p:txBody>
      </p:sp>
      <p:sp>
        <p:nvSpPr>
          <p:cNvPr id="2220035" name="Text Box 3"/>
          <p:cNvSpPr txBox="1">
            <a:spLocks noChangeArrowheads="1"/>
          </p:cNvSpPr>
          <p:nvPr/>
        </p:nvSpPr>
        <p:spPr bwMode="auto">
          <a:xfrm>
            <a:off x="2982913" y="6376988"/>
            <a:ext cx="3313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accumulated dose (MGy)</a:t>
            </a:r>
          </a:p>
        </p:txBody>
      </p:sp>
      <p:sp>
        <p:nvSpPr>
          <p:cNvPr id="2220036" name="Text Box 4"/>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solidFill>
                  <a:srgbClr val="000000"/>
                </a:solidFill>
              </a:rPr>
              <a:t>normalized total intensity</a:t>
            </a:r>
          </a:p>
        </p:txBody>
      </p:sp>
      <p:graphicFrame>
        <p:nvGraphicFramePr>
          <p:cNvPr id="2220037" name="Object 5"/>
          <p:cNvGraphicFramePr>
            <a:graphicFrameLocks noGrp="1" noChangeAspect="1"/>
          </p:cNvGraphicFramePr>
          <p:nvPr>
            <p:ph type="chart" idx="1"/>
          </p:nvPr>
        </p:nvGraphicFramePr>
        <p:xfrm>
          <a:off x="822325" y="411163"/>
          <a:ext cx="7442200" cy="6169025"/>
        </p:xfrm>
        <a:graphic>
          <a:graphicData uri="http://schemas.openxmlformats.org/presentationml/2006/ole">
            <mc:AlternateContent xmlns:mc="http://schemas.openxmlformats.org/markup-compatibility/2006">
              <mc:Choice xmlns:v="urn:schemas-microsoft-com:vml" Requires="v">
                <p:oleObj spid="_x0000_s760855" name="Chart" r:id="rId3" imgW="7458196" imgH="6181749" progId="MSGraph.Chart.8">
                  <p:embed followColorScheme="full"/>
                </p:oleObj>
              </mc:Choice>
              <mc:Fallback>
                <p:oleObj name="Chart" r:id="rId3" imgW="7458196" imgH="6181749" progId="MSGraph.Chart.8">
                  <p:embed followColorScheme="full"/>
                  <p:pic>
                    <p:nvPicPr>
                      <p:cNvPr id="0" name=""/>
                      <p:cNvPicPr>
                        <a:picLocks noChangeAspect="1" noChangeArrowheads="1"/>
                      </p:cNvPicPr>
                      <p:nvPr/>
                    </p:nvPicPr>
                    <p:blipFill>
                      <a:blip r:embed="rId4"/>
                      <a:srcRect/>
                      <a:stretch>
                        <a:fillRect/>
                      </a:stretch>
                    </p:blipFill>
                    <p:spPr bwMode="auto">
                      <a:xfrm>
                        <a:off x="822325" y="411163"/>
                        <a:ext cx="7442200"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7669224"/>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105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21059"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chemeClr val="bg2"/>
                </a:solidFill>
              </a:rPr>
              <a:t>scale factor</a:t>
            </a:r>
          </a:p>
          <a:p>
            <a:pPr marL="990600" lvl="1" indent="-533400">
              <a:buFontTx/>
              <a:buAutoNum type="arabicPeriod"/>
            </a:pPr>
            <a:r>
              <a:rPr lang="en-US" altLang="en-US">
                <a:solidFill>
                  <a:srgbClr val="FF0000"/>
                </a:solidFill>
              </a:rPr>
              <a:t>B factor</a:t>
            </a:r>
          </a:p>
          <a:p>
            <a:pPr marL="990600" lvl="1" indent="-533400">
              <a:buFontTx/>
              <a:buAutoNum type="arabicPeriod"/>
            </a:pPr>
            <a:endParaRPr lang="en-US" altLang="en-US"/>
          </a:p>
          <a:p>
            <a:pPr marL="609600" indent="-609600"/>
            <a:r>
              <a:rPr lang="en-US" altLang="en-US"/>
              <a:t>Specific</a:t>
            </a:r>
          </a:p>
        </p:txBody>
      </p:sp>
    </p:spTree>
    <p:extLst>
      <p:ext uri="{BB962C8B-B14F-4D97-AF65-F5344CB8AC3E}">
        <p14:creationId xmlns:p14="http://schemas.microsoft.com/office/powerpoint/2010/main" val="38666585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2082" name="Object 2"/>
          <p:cNvGraphicFramePr>
            <a:graphicFrameLocks noGrp="1" noChangeAspect="1"/>
          </p:cNvGraphicFramePr>
          <p:nvPr>
            <p:ph type="chart" idx="1"/>
          </p:nvPr>
        </p:nvGraphicFramePr>
        <p:xfrm>
          <a:off x="823913" y="892175"/>
          <a:ext cx="7424737" cy="5680075"/>
        </p:xfrm>
        <a:graphic>
          <a:graphicData uri="http://schemas.openxmlformats.org/presentationml/2006/ole">
            <mc:AlternateContent xmlns:mc="http://schemas.openxmlformats.org/markup-compatibility/2006">
              <mc:Choice xmlns:v="urn:schemas-microsoft-com:vml" Requires="v">
                <p:oleObj spid="_x0000_s763927" name="Chart" r:id="rId3" imgW="7458196" imgH="5705586" progId="MSGraph.Chart.8">
                  <p:embed followColorScheme="full"/>
                </p:oleObj>
              </mc:Choice>
              <mc:Fallback>
                <p:oleObj name="Chart" r:id="rId3" imgW="7458196" imgH="5705586" progId="MSGraph.Chart.8">
                  <p:embed followColorScheme="full"/>
                  <p:pic>
                    <p:nvPicPr>
                      <p:cNvPr id="0" name=""/>
                      <p:cNvPicPr>
                        <a:picLocks noChangeAspect="1" noChangeArrowheads="1"/>
                      </p:cNvPicPr>
                      <p:nvPr/>
                    </p:nvPicPr>
                    <p:blipFill>
                      <a:blip r:embed="rId4"/>
                      <a:srcRect/>
                      <a:stretch>
                        <a:fillRect/>
                      </a:stretch>
                    </p:blipFill>
                    <p:spPr bwMode="auto">
                      <a:xfrm>
                        <a:off x="823913" y="892175"/>
                        <a:ext cx="7424737" cy="568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222083" name="Text Box 3"/>
          <p:cNvSpPr txBox="1">
            <a:spLocks noChangeArrowheads="1"/>
          </p:cNvSpPr>
          <p:nvPr/>
        </p:nvSpPr>
        <p:spPr bwMode="auto">
          <a:xfrm>
            <a:off x="2982913" y="6376988"/>
            <a:ext cx="3313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accumulated dose (MGy)</a:t>
            </a:r>
          </a:p>
        </p:txBody>
      </p:sp>
      <p:sp>
        <p:nvSpPr>
          <p:cNvPr id="2222084" name="Text Box 4"/>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solidFill>
                  <a:srgbClr val="000000"/>
                </a:solidFill>
              </a:rPr>
              <a:t>relative B factor</a:t>
            </a:r>
          </a:p>
        </p:txBody>
      </p:sp>
      <p:sp>
        <p:nvSpPr>
          <p:cNvPr id="2222085" name="Text Box 5"/>
          <p:cNvSpPr txBox="1">
            <a:spLocks noChangeArrowheads="1"/>
          </p:cNvSpPr>
          <p:nvPr/>
        </p:nvSpPr>
        <p:spPr bwMode="auto">
          <a:xfrm>
            <a:off x="2066925" y="1000125"/>
            <a:ext cx="5011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data taken from Kmetko et. al. 2006</a:t>
            </a:r>
          </a:p>
        </p:txBody>
      </p:sp>
      <p:sp>
        <p:nvSpPr>
          <p:cNvPr id="2222086" name="Rectangle 6"/>
          <p:cNvSpPr>
            <a:spLocks noGrp="1" noChangeArrowheads="1"/>
          </p:cNvSpPr>
          <p:nvPr>
            <p:ph type="title"/>
          </p:nvPr>
        </p:nvSpPr>
        <p:spPr>
          <a:xfrm>
            <a:off x="457200" y="0"/>
            <a:ext cx="8229600" cy="1143000"/>
          </a:xfrm>
          <a:noFill/>
          <a:ln/>
        </p:spPr>
        <p:txBody>
          <a:bodyPr/>
          <a:lstStyle/>
          <a:p>
            <a:r>
              <a:rPr lang="en-US" altLang="en-US"/>
              <a:t>Global Damage: B factor</a:t>
            </a:r>
          </a:p>
        </p:txBody>
      </p:sp>
      <p:sp>
        <p:nvSpPr>
          <p:cNvPr id="2222087" name="Rectangle 7"/>
          <p:cNvSpPr>
            <a:spLocks noChangeArrowheads="1"/>
          </p:cNvSpPr>
          <p:nvPr/>
        </p:nvSpPr>
        <p:spPr bwMode="auto">
          <a:xfrm>
            <a:off x="5526088" y="5221288"/>
            <a:ext cx="2120900" cy="649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222088" name="Text Box 8"/>
          <p:cNvSpPr txBox="1">
            <a:spLocks noChangeArrowheads="1"/>
          </p:cNvSpPr>
          <p:nvPr/>
        </p:nvSpPr>
        <p:spPr bwMode="auto">
          <a:xfrm>
            <a:off x="1590675" y="1852613"/>
            <a:ext cx="35702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a:solidFill>
                  <a:srgbClr val="000000"/>
                </a:solidFill>
              </a:rPr>
              <a:t>~ 1.0 B/MGy</a:t>
            </a:r>
          </a:p>
        </p:txBody>
      </p:sp>
    </p:spTree>
    <p:extLst>
      <p:ext uri="{BB962C8B-B14F-4D97-AF65-F5344CB8AC3E}">
        <p14:creationId xmlns:p14="http://schemas.microsoft.com/office/powerpoint/2010/main" val="2732524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08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3346"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61879"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33347" name="Text Box 3"/>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maximum tolerable dose (MGy)</a:t>
            </a:r>
          </a:p>
        </p:txBody>
      </p:sp>
      <p:sp>
        <p:nvSpPr>
          <p:cNvPr id="2233348" name="Text Box 4"/>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1          2      3       5    7   10        20         40      70  100</a:t>
            </a:r>
          </a:p>
        </p:txBody>
      </p:sp>
      <p:sp>
        <p:nvSpPr>
          <p:cNvPr id="2233349" name="Text Box 5"/>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a:t>
            </a:r>
          </a:p>
        </p:txBody>
      </p:sp>
      <p:sp>
        <p:nvSpPr>
          <p:cNvPr id="2233350" name="Text Box 6"/>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p>
        </p:txBody>
      </p:sp>
      <p:sp>
        <p:nvSpPr>
          <p:cNvPr id="2233351" name="Text Box 7"/>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100</a:t>
            </a:r>
          </a:p>
        </p:txBody>
      </p:sp>
      <p:sp>
        <p:nvSpPr>
          <p:cNvPr id="2233352" name="Text Box 8"/>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r>
              <a:rPr lang="en-US" altLang="en-US" b="1" baseline="30000">
                <a:solidFill>
                  <a:srgbClr val="000000"/>
                </a:solidFill>
              </a:rPr>
              <a:t>3</a:t>
            </a:r>
          </a:p>
        </p:txBody>
      </p:sp>
      <p:sp>
        <p:nvSpPr>
          <p:cNvPr id="2233353" name="Text Box 9"/>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resolution (</a:t>
            </a:r>
            <a:r>
              <a:rPr lang="en-US" altLang="en-US" b="1">
                <a:solidFill>
                  <a:srgbClr val="000000"/>
                </a:solidFill>
                <a:cs typeface="Arial" pitchFamily="34" charset="0"/>
              </a:rPr>
              <a:t>Å</a:t>
            </a:r>
            <a:r>
              <a:rPr lang="en-US" altLang="en-US" b="1">
                <a:solidFill>
                  <a:srgbClr val="000000"/>
                </a:solidFill>
              </a:rPr>
              <a:t>)</a:t>
            </a:r>
          </a:p>
        </p:txBody>
      </p:sp>
      <p:sp>
        <p:nvSpPr>
          <p:cNvPr id="2233354"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rPr>
              <a:t>Howells </a:t>
            </a:r>
            <a:r>
              <a:rPr lang="en-GB" altLang="en-US" i="1">
                <a:solidFill>
                  <a:srgbClr val="000000"/>
                </a:solidFill>
              </a:rPr>
              <a:t>et al. </a:t>
            </a:r>
            <a:r>
              <a:rPr lang="en-GB" altLang="en-US">
                <a:solidFill>
                  <a:srgbClr val="000000"/>
                </a:solidFill>
              </a:rPr>
              <a:t>(2009)  </a:t>
            </a:r>
            <a:r>
              <a:rPr lang="en-GB" altLang="en-US" i="1">
                <a:solidFill>
                  <a:srgbClr val="000000"/>
                </a:solidFill>
              </a:rPr>
              <a:t>J. Electron. Spectrosc. Relat. Phenom.</a:t>
            </a:r>
            <a:r>
              <a:rPr lang="en-GB" altLang="en-US">
                <a:solidFill>
                  <a:srgbClr val="000000"/>
                </a:solidFill>
              </a:rPr>
              <a:t> </a:t>
            </a:r>
            <a:r>
              <a:rPr lang="en-GB" altLang="en-US" b="1">
                <a:solidFill>
                  <a:srgbClr val="000000"/>
                </a:solidFill>
              </a:rPr>
              <a:t>170</a:t>
            </a:r>
            <a:r>
              <a:rPr lang="en-GB" altLang="en-US">
                <a:solidFill>
                  <a:srgbClr val="000000"/>
                </a:solidFill>
              </a:rPr>
              <a:t> 4-12</a:t>
            </a:r>
            <a:endParaRPr lang="en-US" altLang="en-US">
              <a:solidFill>
                <a:srgbClr val="000000"/>
              </a:solidFill>
            </a:endParaRPr>
          </a:p>
        </p:txBody>
      </p:sp>
      <p:sp>
        <p:nvSpPr>
          <p:cNvPr id="2233355" name="Rectangle 11"/>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Tree>
    <p:extLst>
      <p:ext uri="{BB962C8B-B14F-4D97-AF65-F5344CB8AC3E}">
        <p14:creationId xmlns:p14="http://schemas.microsoft.com/office/powerpoint/2010/main" val="277557678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4370"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762903"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34371"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resolution (</a:t>
            </a:r>
            <a:r>
              <a:rPr lang="en-US" altLang="en-US" b="1">
                <a:solidFill>
                  <a:srgbClr val="000000"/>
                </a:solidFill>
                <a:cs typeface="Arial" pitchFamily="34" charset="0"/>
              </a:rPr>
              <a:t>Å</a:t>
            </a:r>
            <a:r>
              <a:rPr lang="en-US" altLang="en-US" b="1">
                <a:solidFill>
                  <a:srgbClr val="000000"/>
                </a:solidFill>
              </a:rPr>
              <a:t>)</a:t>
            </a:r>
          </a:p>
        </p:txBody>
      </p:sp>
      <p:sp>
        <p:nvSpPr>
          <p:cNvPr id="2234372"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maximum tolerable dose (MGy)</a:t>
            </a:r>
          </a:p>
        </p:txBody>
      </p:sp>
      <p:sp>
        <p:nvSpPr>
          <p:cNvPr id="2234373"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1          2      3       5    7   10        20         40      70  100</a:t>
            </a:r>
          </a:p>
        </p:txBody>
      </p:sp>
      <p:sp>
        <p:nvSpPr>
          <p:cNvPr id="2234374"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a:t>
            </a:r>
          </a:p>
        </p:txBody>
      </p:sp>
      <p:sp>
        <p:nvSpPr>
          <p:cNvPr id="2234375"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p>
        </p:txBody>
      </p:sp>
      <p:sp>
        <p:nvSpPr>
          <p:cNvPr id="2234376"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100</a:t>
            </a:r>
          </a:p>
        </p:txBody>
      </p:sp>
      <p:sp>
        <p:nvSpPr>
          <p:cNvPr id="2234377"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r>
              <a:rPr lang="en-US" altLang="en-US" b="1" baseline="30000">
                <a:solidFill>
                  <a:srgbClr val="000000"/>
                </a:solidFill>
              </a:rPr>
              <a:t>3</a:t>
            </a:r>
          </a:p>
        </p:txBody>
      </p:sp>
      <p:sp>
        <p:nvSpPr>
          <p:cNvPr id="2234378"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rPr>
              <a:t>Howells </a:t>
            </a:r>
            <a:r>
              <a:rPr lang="en-GB" altLang="en-US" i="1">
                <a:solidFill>
                  <a:srgbClr val="000000"/>
                </a:solidFill>
              </a:rPr>
              <a:t>et al. </a:t>
            </a:r>
            <a:r>
              <a:rPr lang="en-GB" altLang="en-US">
                <a:solidFill>
                  <a:srgbClr val="000000"/>
                </a:solidFill>
              </a:rPr>
              <a:t>(2009)  </a:t>
            </a:r>
            <a:r>
              <a:rPr lang="en-GB" altLang="en-US" i="1">
                <a:solidFill>
                  <a:srgbClr val="000000"/>
                </a:solidFill>
              </a:rPr>
              <a:t>J. Electron. Spectrosc. Relat. Phenom.</a:t>
            </a:r>
            <a:r>
              <a:rPr lang="en-GB" altLang="en-US">
                <a:solidFill>
                  <a:srgbClr val="000000"/>
                </a:solidFill>
              </a:rPr>
              <a:t> </a:t>
            </a:r>
            <a:r>
              <a:rPr lang="en-GB" altLang="en-US" b="1">
                <a:solidFill>
                  <a:srgbClr val="000000"/>
                </a:solidFill>
              </a:rPr>
              <a:t>170</a:t>
            </a:r>
            <a:r>
              <a:rPr lang="en-GB" altLang="en-US">
                <a:solidFill>
                  <a:srgbClr val="000000"/>
                </a:solidFill>
              </a:rPr>
              <a:t> 4-12</a:t>
            </a:r>
            <a:endParaRPr lang="en-US" altLang="en-US">
              <a:solidFill>
                <a:srgbClr val="000000"/>
              </a:solidFill>
            </a:endParaRPr>
          </a:p>
        </p:txBody>
      </p:sp>
      <p:sp>
        <p:nvSpPr>
          <p:cNvPr id="2234379" name="Rectangle 11"/>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234380"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6600">
                <a:solidFill>
                  <a:srgbClr val="CC0066"/>
                </a:solidFill>
              </a:rPr>
              <a:t>10 MGy/Å</a:t>
            </a:r>
          </a:p>
        </p:txBody>
      </p:sp>
    </p:spTree>
    <p:extLst>
      <p:ext uri="{BB962C8B-B14F-4D97-AF65-F5344CB8AC3E}">
        <p14:creationId xmlns:p14="http://schemas.microsoft.com/office/powerpoint/2010/main" val="41892184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4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43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overlay_024"/>
          <p:cNvPicPr>
            <a:picLocks noChangeAspect="1" noChangeArrowheads="1"/>
          </p:cNvPicPr>
          <p:nvPr/>
        </p:nvPicPr>
        <p:blipFill>
          <a:blip r:embed="rId2">
            <a:extLst>
              <a:ext uri="{28A0092B-C50C-407E-A947-70E740481C1C}">
                <a14:useLocalDpi xmlns:a14="http://schemas.microsoft.com/office/drawing/2010/main" val="0"/>
              </a:ext>
            </a:extLst>
          </a:blip>
          <a:srcRect l="50343" b="46625"/>
          <a:stretch>
            <a:fillRect/>
          </a:stretch>
        </p:blipFill>
        <p:spPr bwMode="auto">
          <a:xfrm>
            <a:off x="0" y="-511175"/>
            <a:ext cx="9140825" cy="7369175"/>
          </a:xfrm>
          <a:prstGeom prst="rect">
            <a:avLst/>
          </a:prstGeom>
          <a:noFill/>
          <a:extLst>
            <a:ext uri="{909E8E84-426E-40DD-AFC4-6F175D3DCCD1}">
              <a14:hiddenFill xmlns:a14="http://schemas.microsoft.com/office/drawing/2010/main">
                <a:solidFill>
                  <a:srgbClr val="FFFFFF"/>
                </a:solidFill>
              </a14:hiddenFill>
            </a:ext>
          </a:extLst>
        </p:spPr>
      </p:pic>
      <p:sp>
        <p:nvSpPr>
          <p:cNvPr id="4392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30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301" name="Rectangle 5"/>
          <p:cNvSpPr>
            <a:spLocks noGrp="1" noChangeArrowheads="1"/>
          </p:cNvSpPr>
          <p:nvPr>
            <p:ph type="title"/>
          </p:nvPr>
        </p:nvSpPr>
        <p:spPr>
          <a:xfrm>
            <a:off x="457200" y="-207963"/>
            <a:ext cx="8229600" cy="1143001"/>
          </a:xfrm>
        </p:spPr>
        <p:txBody>
          <a:bodyPr/>
          <a:lstStyle/>
          <a:p>
            <a:r>
              <a:rPr lang="en-US" altLang="en-US"/>
              <a:t>The Best Assay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39298"/>
                                        </p:tgtEl>
                                        <p:attrNameLst>
                                          <p:attrName>style.visibility</p:attrName>
                                        </p:attrNameLst>
                                      </p:cBhvr>
                                      <p:to>
                                        <p:strVal val="visible"/>
                                      </p:to>
                                    </p:set>
                                    <p:animEffect transition="in" filter="wipe(up)">
                                      <p:cBhvr>
                                        <p:cTn id="7" dur="500"/>
                                        <p:tgtEl>
                                          <p:spTgt spid="439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9490" name="Rectangle 2"/>
          <p:cNvSpPr>
            <a:spLocks noGrp="1" noChangeArrowheads="1"/>
          </p:cNvSpPr>
          <p:nvPr>
            <p:ph type="title"/>
          </p:nvPr>
        </p:nvSpPr>
        <p:spPr>
          <a:xfrm>
            <a:off x="457200" y="0"/>
            <a:ext cx="8229600" cy="2162175"/>
          </a:xfrm>
          <a:noFill/>
        </p:spPr>
        <p:txBody>
          <a:bodyPr/>
          <a:lstStyle/>
          <a:p>
            <a:r>
              <a:rPr lang="en-US" altLang="en-US" sz="8000">
                <a:solidFill>
                  <a:schemeClr val="tx1"/>
                </a:solidFill>
              </a:rPr>
              <a:t>10 MGy/Å</a:t>
            </a:r>
          </a:p>
        </p:txBody>
      </p:sp>
      <p:sp>
        <p:nvSpPr>
          <p:cNvPr id="2239491" name="Text Box 3"/>
          <p:cNvSpPr txBox="1">
            <a:spLocks noChangeArrowheads="1"/>
          </p:cNvSpPr>
          <p:nvPr/>
        </p:nvSpPr>
        <p:spPr bwMode="auto">
          <a:xfrm>
            <a:off x="1311275" y="1990725"/>
            <a:ext cx="6519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000000"/>
                </a:solidFill>
              </a:rPr>
              <a:t>what the is a MGy?</a:t>
            </a:r>
          </a:p>
        </p:txBody>
      </p:sp>
      <p:sp>
        <p:nvSpPr>
          <p:cNvPr id="2239492" name="Text Box 4"/>
          <p:cNvSpPr txBox="1">
            <a:spLocks noChangeArrowheads="1"/>
          </p:cNvSpPr>
          <p:nvPr/>
        </p:nvSpPr>
        <p:spPr bwMode="auto">
          <a:xfrm>
            <a:off x="1027113" y="3030538"/>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a:solidFill>
                  <a:srgbClr val="000000"/>
                </a:solidFill>
              </a:rPr>
              <a:t>http://bl831.als.lbl.gov/</a:t>
            </a:r>
          </a:p>
          <a:p>
            <a:pPr algn="ctr">
              <a:spcBef>
                <a:spcPct val="50000"/>
              </a:spcBef>
            </a:pPr>
            <a:r>
              <a:rPr lang="en-US" altLang="en-US" sz="4400">
                <a:solidFill>
                  <a:srgbClr val="000000"/>
                </a:solidFill>
              </a:rPr>
              <a:t>damage_rates.pdf</a:t>
            </a:r>
          </a:p>
        </p:txBody>
      </p:sp>
      <p:sp>
        <p:nvSpPr>
          <p:cNvPr id="2239493" name="Text Box 5"/>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00"/>
                </a:solidFill>
              </a:rPr>
              <a:t>Holton J. M.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Tree>
    <p:extLst>
      <p:ext uri="{BB962C8B-B14F-4D97-AF65-F5344CB8AC3E}">
        <p14:creationId xmlns:p14="http://schemas.microsoft.com/office/powerpoint/2010/main" val="4081144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39491"/>
                                        </p:tgtEl>
                                        <p:attrNameLst>
                                          <p:attrName>style.visibility</p:attrName>
                                        </p:attrNameLst>
                                      </p:cBhvr>
                                      <p:to>
                                        <p:strVal val="visible"/>
                                      </p:to>
                                    </p:set>
                                    <p:animEffect transition="in" filter="wipe(left)">
                                      <p:cBhvr>
                                        <p:cTn id="7" dur="500"/>
                                        <p:tgtEl>
                                          <p:spTgt spid="2239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39492"/>
                                        </p:tgtEl>
                                        <p:attrNameLst>
                                          <p:attrName>style.visibility</p:attrName>
                                        </p:attrNameLst>
                                      </p:cBhvr>
                                      <p:to>
                                        <p:strVal val="visible"/>
                                      </p:to>
                                    </p:set>
                                    <p:animEffect transition="in" filter="wipe(up)">
                                      <p:cBhvr>
                                        <p:cTn id="12" dur="500"/>
                                        <p:tgtEl>
                                          <p:spTgt spid="223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491" grpId="0"/>
      <p:bldP spid="223949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9850" y="5029200"/>
            <a:ext cx="8977313"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r>
              <a:rPr lang="en-US" sz="1200" dirty="0" smtClean="0">
                <a:effectLst/>
                <a:latin typeface="Courier New" panose="02070309020205020404" pitchFamily="49" charset="0"/>
                <a:cs typeface="Courier New" panose="02070309020205020404" pitchFamily="49" charset="0"/>
              </a:rPr>
              <a:t>synch   line      type    flux  </a:t>
            </a:r>
            <a:r>
              <a:rPr lang="en-US" sz="1200" dirty="0" err="1" smtClean="0">
                <a:effectLst/>
                <a:latin typeface="Courier New" panose="02070309020205020404" pitchFamily="49" charset="0"/>
                <a:cs typeface="Courier New" panose="02070309020205020404" pitchFamily="49" charset="0"/>
              </a:rPr>
              <a:t>beamsize</a:t>
            </a:r>
            <a:r>
              <a:rPr lang="en-US" sz="1200" dirty="0" smtClean="0">
                <a:effectLst/>
                <a:latin typeface="Courier New" panose="02070309020205020404" pitchFamily="49" charset="0"/>
                <a:cs typeface="Courier New" panose="02070309020205020404" pitchFamily="49" charset="0"/>
              </a:rPr>
              <a:t>  flux density  dose    max </a:t>
            </a:r>
            <a:r>
              <a:rPr lang="en-US" sz="1200" dirty="0" err="1" smtClean="0">
                <a:effectLst/>
                <a:latin typeface="Courier New" panose="02070309020205020404" pitchFamily="49" charset="0"/>
                <a:cs typeface="Courier New" panose="02070309020205020404" pitchFamily="49" charset="0"/>
              </a:rPr>
              <a:t>xtal</a:t>
            </a:r>
            <a:r>
              <a:rPr lang="en-US" sz="1200" dirty="0" smtClean="0">
                <a:effectLst/>
                <a:latin typeface="Courier New" panose="02070309020205020404" pitchFamily="49" charset="0"/>
                <a:cs typeface="Courier New" panose="02070309020205020404" pitchFamily="49" charset="0"/>
              </a:rPr>
              <a:t>  min site</a:t>
            </a:r>
          </a:p>
          <a:p>
            <a:r>
              <a:rPr lang="en-US" sz="1200" dirty="0" smtClean="0">
                <a:effectLst/>
                <a:latin typeface="Courier New" panose="02070309020205020404" pitchFamily="49" charset="0"/>
                <a:cs typeface="Courier New" panose="02070309020205020404" pitchFamily="49" charset="0"/>
              </a:rPr>
              <a:t>                          </a:t>
            </a:r>
            <a:r>
              <a:rPr lang="en-US" sz="1200" dirty="0" err="1" smtClean="0">
                <a:effectLst/>
                <a:latin typeface="Courier New" panose="02070309020205020404" pitchFamily="49" charset="0"/>
                <a:cs typeface="Courier New" panose="02070309020205020404" pitchFamily="49" charset="0"/>
              </a:rPr>
              <a:t>ph</a:t>
            </a:r>
            <a:r>
              <a:rPr lang="en-US" sz="1200" dirty="0" smtClean="0">
                <a:effectLst/>
                <a:latin typeface="Courier New" panose="02070309020205020404" pitchFamily="49" charset="0"/>
                <a:cs typeface="Courier New" panose="02070309020205020404" pitchFamily="49" charset="0"/>
              </a:rPr>
              <a:t>/s        </a:t>
            </a:r>
            <a:r>
              <a:rPr lang="el-GR" sz="1200" dirty="0" smtClean="0">
                <a:effectLst/>
                <a:latin typeface="Courier New" panose="02070309020205020404" pitchFamily="49" charset="0"/>
                <a:cs typeface="Courier New" panose="02070309020205020404" pitchFamily="49" charset="0"/>
              </a:rPr>
              <a:t>μ</a:t>
            </a:r>
            <a:r>
              <a:rPr lang="en-US" sz="1200" dirty="0" smtClean="0">
                <a:effectLst/>
                <a:latin typeface="Courier New" panose="02070309020205020404" pitchFamily="49" charset="0"/>
                <a:cs typeface="Courier New" panose="02070309020205020404" pitchFamily="49" charset="0"/>
              </a:rPr>
              <a:t>m   </a:t>
            </a:r>
            <a:r>
              <a:rPr lang="en-US" sz="1200" dirty="0" err="1" smtClean="0">
                <a:effectLst/>
                <a:latin typeface="Courier New" panose="02070309020205020404" pitchFamily="49" charset="0"/>
                <a:cs typeface="Courier New" panose="02070309020205020404" pitchFamily="49" charset="0"/>
              </a:rPr>
              <a:t>ph</a:t>
            </a:r>
            <a:r>
              <a:rPr lang="en-US" sz="1200" dirty="0" smtClean="0">
                <a:effectLst/>
                <a:latin typeface="Courier New" panose="02070309020205020404" pitchFamily="49" charset="0"/>
                <a:cs typeface="Courier New" panose="02070309020205020404" pitchFamily="49" charset="0"/>
              </a:rPr>
              <a:t>/</a:t>
            </a:r>
            <a:r>
              <a:rPr lang="el-GR" sz="1200" dirty="0" smtClean="0">
                <a:effectLst/>
                <a:latin typeface="Courier New" panose="02070309020205020404" pitchFamily="49" charset="0"/>
                <a:cs typeface="Courier New" panose="02070309020205020404" pitchFamily="49" charset="0"/>
              </a:rPr>
              <a:t>μ</a:t>
            </a:r>
            <a:r>
              <a:rPr lang="en-US" sz="1200" dirty="0" smtClean="0">
                <a:effectLst/>
                <a:latin typeface="Courier New" panose="02070309020205020404" pitchFamily="49" charset="0"/>
                <a:cs typeface="Courier New" panose="02070309020205020404" pitchFamily="49" charset="0"/>
              </a:rPr>
              <a:t>m2/s     rate    lifetime  </a:t>
            </a:r>
            <a:r>
              <a:rPr lang="en-US" sz="1200" dirty="0" err="1" smtClean="0">
                <a:effectLst/>
                <a:latin typeface="Courier New" panose="02070309020205020404" pitchFamily="49" charset="0"/>
                <a:cs typeface="Courier New" panose="02070309020205020404" pitchFamily="49" charset="0"/>
              </a:rPr>
              <a:t>lifetime</a:t>
            </a:r>
            <a:endParaRPr lang="en-US" sz="1200" dirty="0" smtClean="0">
              <a:effectLst/>
              <a:latin typeface="Courier New" panose="02070309020205020404" pitchFamily="49" charset="0"/>
              <a:cs typeface="Courier New" panose="02070309020205020404" pitchFamily="49" charset="0"/>
            </a:endParaRPr>
          </a:p>
          <a:p>
            <a:r>
              <a:rPr lang="en-US" sz="1200" dirty="0" smtClean="0">
                <a:effectLst/>
                <a:latin typeface="Courier New" panose="02070309020205020404" pitchFamily="49" charset="0"/>
                <a:cs typeface="Courier New" panose="02070309020205020404" pitchFamily="49" charset="0"/>
              </a:rPr>
              <a:t>ALS     4.2.2      MAD   2.2e11    75x80    3.7e+07  27.3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18 m    73 s </a:t>
            </a:r>
          </a:p>
          <a:p>
            <a:r>
              <a:rPr lang="en-US" sz="1200" dirty="0" smtClean="0">
                <a:effectLst/>
                <a:latin typeface="Courier New" panose="02070309020205020404" pitchFamily="49" charset="0"/>
                <a:cs typeface="Courier New" panose="02070309020205020404" pitchFamily="49" charset="0"/>
              </a:rPr>
              <a:t>ALS     5.0.1     mono   1.6e11      100    2.0e+07  10.4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a:t>
            </a:r>
          </a:p>
          <a:p>
            <a:r>
              <a:rPr lang="en-US" sz="1200" dirty="0" smtClean="0">
                <a:effectLst/>
                <a:latin typeface="Courier New" panose="02070309020205020404" pitchFamily="49" charset="0"/>
                <a:cs typeface="Courier New" panose="02070309020205020404" pitchFamily="49" charset="0"/>
              </a:rPr>
              <a:t>ALS     5.0.2      MAD     8e11      100    1.0e+08  51.8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9.6 m    39 s</a:t>
            </a:r>
          </a:p>
          <a:p>
            <a:r>
              <a:rPr lang="en-US" sz="1200" dirty="0" smtClean="0">
                <a:effectLst/>
                <a:latin typeface="Courier New" panose="02070309020205020404" pitchFamily="49" charset="0"/>
                <a:cs typeface="Courier New" panose="02070309020205020404" pitchFamily="49" charset="0"/>
              </a:rPr>
              <a:t>ALS     5.0.3     mono   1.7e11      100    2.2e+07    11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45 m     3 m </a:t>
            </a:r>
          </a:p>
          <a:p>
            <a:r>
              <a:rPr lang="en-US" sz="1200" dirty="0" smtClean="0">
                <a:effectLst/>
                <a:latin typeface="Courier New" panose="02070309020205020404" pitchFamily="49" charset="0"/>
                <a:cs typeface="Courier New" panose="02070309020205020404" pitchFamily="49" charset="0"/>
              </a:rPr>
              <a:t>ALS     8.2.1      MAD   1.8e11      100    2.3e+07  11.7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43 m   2.9 m</a:t>
            </a:r>
          </a:p>
          <a:p>
            <a:r>
              <a:rPr lang="en-US" sz="1200" dirty="0" smtClean="0">
                <a:effectLst/>
                <a:latin typeface="Courier New" panose="02070309020205020404" pitchFamily="49" charset="0"/>
                <a:cs typeface="Courier New" panose="02070309020205020404" pitchFamily="49" charset="0"/>
              </a:rPr>
              <a:t>ALS     8.2.2      MAD   2.3e11      100    2.9e+07  14.9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34 m   2.2 m</a:t>
            </a:r>
          </a:p>
          <a:p>
            <a:r>
              <a:rPr lang="en-US" sz="1200" dirty="0" smtClean="0">
                <a:effectLst/>
                <a:latin typeface="Courier New" panose="02070309020205020404" pitchFamily="49" charset="0"/>
                <a:cs typeface="Courier New" panose="02070309020205020404" pitchFamily="49" charset="0"/>
              </a:rPr>
              <a:t>ALS     8.3.1      MAD   1.6e11      100    2.0e+07  10.4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a:t>
            </a:r>
          </a:p>
          <a:p>
            <a:r>
              <a:rPr lang="en-US" sz="1200" dirty="0" smtClean="0">
                <a:effectLst/>
                <a:latin typeface="Courier New" panose="02070309020205020404" pitchFamily="49" charset="0"/>
                <a:cs typeface="Courier New" panose="02070309020205020404" pitchFamily="49" charset="0"/>
              </a:rPr>
              <a:t>ALS     8.3.1  typical   1.1e11      100    1.4e+07  10.3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 </a:t>
            </a:r>
          </a:p>
          <a:p>
            <a:r>
              <a:rPr lang="en-US" sz="1200" dirty="0" smtClean="0">
                <a:effectLst/>
                <a:latin typeface="Courier New" panose="02070309020205020404" pitchFamily="49" charset="0"/>
                <a:cs typeface="Courier New" panose="02070309020205020404" pitchFamily="49" charset="0"/>
              </a:rPr>
              <a:t>ALS     12.3.1     MAD   1.8e11      100    2.3e+07  11.7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43 m   2.9 m</a:t>
            </a:r>
          </a:p>
          <a:p>
            <a:r>
              <a:rPr lang="en-US" sz="1200" dirty="0" smtClean="0">
                <a:effectLst/>
                <a:latin typeface="Courier New" panose="02070309020205020404" pitchFamily="49" charset="0"/>
                <a:cs typeface="Courier New" panose="02070309020205020404" pitchFamily="49" charset="0"/>
              </a:rPr>
              <a:t>ALS     12.3.1      ML   4.0e12      100    5.1e+08   513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58 s   3.9 s</a:t>
            </a:r>
          </a:p>
          <a:p>
            <a:r>
              <a:rPr lang="en-US" sz="1200" dirty="0" smtClean="0">
                <a:effectLst/>
                <a:latin typeface="Courier New" panose="02070309020205020404" pitchFamily="49" charset="0"/>
                <a:cs typeface="Courier New" panose="02070309020205020404" pitchFamily="49" charset="0"/>
              </a:rPr>
              <a:t>APS     8-BM       MAD     1e11      200    2.5e+06  1.27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6.6 h    26 m</a:t>
            </a:r>
          </a:p>
          <a:p>
            <a:r>
              <a:rPr lang="en-US" sz="1200" dirty="0" smtClean="0">
                <a:effectLst/>
                <a:latin typeface="Courier New" panose="02070309020205020404" pitchFamily="49" charset="0"/>
                <a:cs typeface="Courier New" panose="02070309020205020404" pitchFamily="49" charset="0"/>
              </a:rPr>
              <a:t>APS     14-BM-C   mono   5.8e10      200    1.4e+06   738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11 h    45 m</a:t>
            </a:r>
          </a:p>
          <a:p>
            <a:r>
              <a:rPr lang="en-US" sz="1200" dirty="0" smtClean="0">
                <a:effectLst/>
                <a:latin typeface="Courier New" panose="02070309020205020404" pitchFamily="49" charset="0"/>
                <a:cs typeface="Courier New" panose="02070309020205020404" pitchFamily="49" charset="0"/>
              </a:rPr>
              <a:t>APS     14-BM-D    MAD    3.3e9      200    8.2e+04    42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8.3 d    13 h</a:t>
            </a:r>
          </a:p>
          <a:p>
            <a:r>
              <a:rPr lang="en-US" sz="1200" dirty="0" smtClean="0">
                <a:effectLst/>
                <a:latin typeface="Courier New" panose="02070309020205020404" pitchFamily="49" charset="0"/>
                <a:cs typeface="Courier New" panose="02070309020205020404" pitchFamily="49" charset="0"/>
              </a:rPr>
              <a:t>APS     14-ID-B    MAD   6.0e10      200    1.5e+06   763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11 h    44 m</a:t>
            </a:r>
          </a:p>
          <a:p>
            <a:r>
              <a:rPr lang="en-US" sz="1200" dirty="0" smtClean="0">
                <a:effectLst/>
                <a:latin typeface="Courier New" panose="02070309020205020404" pitchFamily="49" charset="0"/>
                <a:cs typeface="Courier New" panose="02070309020205020404" pitchFamily="49" charset="0"/>
              </a:rPr>
              <a:t>APS     17-BM      MAD   1.1e11      200    2.8e+06   1.4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6 h    24 m</a:t>
            </a:r>
          </a:p>
          <a:p>
            <a:r>
              <a:rPr lang="en-US" sz="1200" dirty="0" smtClean="0">
                <a:effectLst/>
                <a:latin typeface="Courier New" panose="02070309020205020404" pitchFamily="49" charset="0"/>
                <a:cs typeface="Courier New" panose="02070309020205020404" pitchFamily="49" charset="0"/>
              </a:rPr>
              <a:t>APS     17-ID      MAD   2.3e11      200    5.8e+06  2.93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2.8 h    11 m</a:t>
            </a:r>
          </a:p>
          <a:p>
            <a:r>
              <a:rPr lang="en-US" sz="1200" dirty="0" smtClean="0">
                <a:effectLst/>
                <a:latin typeface="Courier New" panose="02070309020205020404" pitchFamily="49" charset="0"/>
                <a:cs typeface="Courier New" panose="02070309020205020404" pitchFamily="49" charset="0"/>
              </a:rPr>
              <a:t>APS     19-BM      MAD   2.0e11    70x60    4.8e+07  24.2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21 m    83 s</a:t>
            </a:r>
          </a:p>
          <a:p>
            <a:r>
              <a:rPr lang="en-US" sz="1200" dirty="0" smtClean="0">
                <a:effectLst/>
                <a:latin typeface="Courier New" panose="02070309020205020404" pitchFamily="49" charset="0"/>
                <a:cs typeface="Courier New" panose="02070309020205020404" pitchFamily="49" charset="0"/>
              </a:rPr>
              <a:t>APS     19-ID      MAD   1.3e13    80x40    4.1e+09  2.07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15 s  0.97 s</a:t>
            </a:r>
          </a:p>
          <a:p>
            <a:r>
              <a:rPr lang="en-US" sz="1200" dirty="0" smtClean="0">
                <a:effectLst/>
                <a:latin typeface="Courier New" panose="02070309020205020404" pitchFamily="49" charset="0"/>
                <a:cs typeface="Courier New" panose="02070309020205020404" pitchFamily="49" charset="0"/>
              </a:rPr>
              <a:t>APS     19-ID  typical   5.5e11  100x100    5.5e+07    28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18 m    71 s</a:t>
            </a:r>
          </a:p>
          <a:p>
            <a:r>
              <a:rPr lang="en-US" sz="1200" dirty="0" smtClean="0">
                <a:effectLst/>
                <a:latin typeface="Courier New" panose="02070309020205020404" pitchFamily="49" charset="0"/>
                <a:cs typeface="Courier New" panose="02070309020205020404" pitchFamily="49" charset="0"/>
              </a:rPr>
              <a:t>APS     22-BM      MAD     7e12    80x40    2.2e+09  1.23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24 s   1.6 s</a:t>
            </a:r>
          </a:p>
          <a:p>
            <a:r>
              <a:rPr lang="en-US" sz="1200" dirty="0" smtClean="0">
                <a:effectLst/>
                <a:latin typeface="Courier New" panose="02070309020205020404" pitchFamily="49" charset="0"/>
                <a:cs typeface="Courier New" panose="02070309020205020404" pitchFamily="49" charset="0"/>
              </a:rPr>
              <a:t>APS     22-ID      MAD     7e12    80x40    2.2e+09  1.23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24 s   1.6 s</a:t>
            </a:r>
          </a:p>
          <a:p>
            <a:r>
              <a:rPr lang="en-US" sz="1200" dirty="0" smtClean="0">
                <a:effectLst/>
                <a:latin typeface="Courier New" panose="02070309020205020404" pitchFamily="49" charset="0"/>
                <a:cs typeface="Courier New" panose="02070309020205020404" pitchFamily="49" charset="0"/>
              </a:rPr>
              <a:t>APS     22-ID  typical   1.5e12       80    2.3e+08   119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4.2 m    17 s</a:t>
            </a:r>
          </a:p>
          <a:p>
            <a:r>
              <a:rPr lang="en-US" sz="1200" dirty="0" smtClean="0">
                <a:effectLst/>
                <a:latin typeface="Courier New" panose="02070309020205020404" pitchFamily="49" charset="0"/>
                <a:cs typeface="Courier New" panose="02070309020205020404" pitchFamily="49" charset="0"/>
              </a:rPr>
              <a:t>APS     23-ID-B    MAD     1e13    75x25    5.3e+09  3.01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10 s  0.66 s</a:t>
            </a:r>
          </a:p>
          <a:p>
            <a:r>
              <a:rPr lang="en-US" sz="1200" dirty="0" smtClean="0">
                <a:effectLst/>
                <a:latin typeface="Courier New" panose="02070309020205020404" pitchFamily="49" charset="0"/>
                <a:cs typeface="Courier New" panose="02070309020205020404" pitchFamily="49" charset="0"/>
              </a:rPr>
              <a:t>APS     23-ID  typical   1.5e12       80    2.3e+08   119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4.2 m    17 s</a:t>
            </a:r>
          </a:p>
          <a:p>
            <a:r>
              <a:rPr lang="en-US" sz="1200" dirty="0" smtClean="0">
                <a:effectLst/>
                <a:latin typeface="Courier New" panose="02070309020205020404" pitchFamily="49" charset="0"/>
                <a:cs typeface="Courier New" panose="02070309020205020404" pitchFamily="49" charset="0"/>
              </a:rPr>
              <a:t>APS     24-ID-C    MAD   1.3e13    20x60    1.1e+10  5.23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5.7 s  0.38 s</a:t>
            </a:r>
          </a:p>
          <a:p>
            <a:r>
              <a:rPr lang="en-US" sz="1200" dirty="0" smtClean="0">
                <a:effectLst/>
                <a:latin typeface="Courier New" panose="02070309020205020404" pitchFamily="49" charset="0"/>
                <a:cs typeface="Courier New" panose="02070309020205020404" pitchFamily="49" charset="0"/>
              </a:rPr>
              <a:t>APS     24-ID-E    MAD   0.5e13   20x100    2.5e+09  1.19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25 s   1.7 s</a:t>
            </a:r>
          </a:p>
          <a:p>
            <a:r>
              <a:rPr lang="en-US" sz="1200" dirty="0" smtClean="0">
                <a:effectLst/>
                <a:latin typeface="Courier New" panose="02070309020205020404" pitchFamily="49" charset="0"/>
                <a:cs typeface="Courier New" panose="02070309020205020404" pitchFamily="49" charset="0"/>
              </a:rPr>
              <a:t>APS     31-ID      MAD     2e12       70    4.1e+08   194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2.6 m    10 s</a:t>
            </a:r>
          </a:p>
        </p:txBody>
      </p:sp>
    </p:spTree>
    <p:extLst>
      <p:ext uri="{BB962C8B-B14F-4D97-AF65-F5344CB8AC3E}">
        <p14:creationId xmlns:p14="http://schemas.microsoft.com/office/powerpoint/2010/main" val="24822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6298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p:txBody>
          <a:bodyPr/>
          <a:lstStyle/>
          <a:p>
            <a:endParaRPr lang="en-US" altLang="en-US"/>
          </a:p>
        </p:txBody>
      </p:sp>
      <p:sp>
        <p:nvSpPr>
          <p:cNvPr id="617475" name="Rectangle 3"/>
          <p:cNvSpPr>
            <a:spLocks noGrp="1" noChangeArrowheads="1"/>
          </p:cNvSpPr>
          <p:nvPr>
            <p:ph type="body" idx="1"/>
          </p:nvPr>
        </p:nvSpPr>
        <p:spPr/>
        <p:txBody>
          <a:bodyPr/>
          <a:lstStyle/>
          <a:p>
            <a:endParaRPr lang="en-US" altLang="en-US"/>
          </a:p>
        </p:txBody>
      </p:sp>
      <p:pic>
        <p:nvPicPr>
          <p:cNvPr id="617476"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r="21541" b="2155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7477" name="Group 5"/>
          <p:cNvGrpSpPr>
            <a:grpSpLocks/>
          </p:cNvGrpSpPr>
          <p:nvPr/>
        </p:nvGrpSpPr>
        <p:grpSpPr bwMode="auto">
          <a:xfrm>
            <a:off x="425450" y="2727325"/>
            <a:ext cx="3995738" cy="2246313"/>
            <a:chOff x="268" y="1718"/>
            <a:chExt cx="2517" cy="1415"/>
          </a:xfrm>
        </p:grpSpPr>
        <p:sp>
          <p:nvSpPr>
            <p:cNvPr id="617478" name="Text Box 6"/>
            <p:cNvSpPr txBox="1">
              <a:spLocks noChangeArrowheads="1"/>
            </p:cNvSpPr>
            <p:nvPr/>
          </p:nvSpPr>
          <p:spPr bwMode="auto">
            <a:xfrm>
              <a:off x="268" y="1718"/>
              <a:ext cx="205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chemeClr val="bg1"/>
                  </a:solidFill>
                </a:rPr>
                <a:t>D</a:t>
              </a:r>
              <a:r>
                <a:rPr lang="en-US" altLang="en-US" sz="3600" b="1" baseline="-25000">
                  <a:solidFill>
                    <a:schemeClr val="bg1"/>
                  </a:solidFill>
                </a:rPr>
                <a:t>1/2 </a:t>
              </a:r>
              <a:r>
                <a:rPr lang="en-US" altLang="en-US" sz="3600" b="1">
                  <a:solidFill>
                    <a:schemeClr val="bg1"/>
                  </a:solidFill>
                </a:rPr>
                <a:t>&gt;&gt; 10</a:t>
              </a:r>
              <a:r>
                <a:rPr lang="en-US" altLang="en-US" sz="3600" b="1" baseline="30000">
                  <a:solidFill>
                    <a:schemeClr val="bg1"/>
                  </a:solidFill>
                </a:rPr>
                <a:t>12</a:t>
              </a:r>
              <a:r>
                <a:rPr lang="en-US" altLang="en-US" sz="3600" b="1">
                  <a:solidFill>
                    <a:schemeClr val="bg1"/>
                  </a:solidFill>
                </a:rPr>
                <a:t> Gy</a:t>
              </a:r>
              <a:endParaRPr lang="en-US" altLang="en-US" sz="3600" b="1" baseline="-25000">
                <a:solidFill>
                  <a:schemeClr val="bg1"/>
                </a:solidFill>
              </a:endParaRPr>
            </a:p>
          </p:txBody>
        </p:sp>
        <p:sp>
          <p:nvSpPr>
            <p:cNvPr id="617479" name="Line 7"/>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7480" name="Group 8"/>
          <p:cNvGrpSpPr>
            <a:grpSpLocks/>
          </p:cNvGrpSpPr>
          <p:nvPr/>
        </p:nvGrpSpPr>
        <p:grpSpPr bwMode="auto">
          <a:xfrm>
            <a:off x="425450" y="1690688"/>
            <a:ext cx="3897313" cy="641350"/>
            <a:chOff x="268" y="1065"/>
            <a:chExt cx="2455" cy="404"/>
          </a:xfrm>
        </p:grpSpPr>
        <p:sp>
          <p:nvSpPr>
            <p:cNvPr id="617481" name="Text Box 9"/>
            <p:cNvSpPr txBox="1">
              <a:spLocks noChangeArrowheads="1"/>
            </p:cNvSpPr>
            <p:nvPr/>
          </p:nvSpPr>
          <p:spPr bwMode="auto">
            <a:xfrm>
              <a:off x="268" y="1065"/>
              <a:ext cx="16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chemeClr val="bg1"/>
                  </a:solidFill>
                </a:rPr>
                <a:t>D</a:t>
              </a:r>
              <a:r>
                <a:rPr lang="en-US" altLang="en-US" sz="3600" b="1" baseline="-25000">
                  <a:solidFill>
                    <a:schemeClr val="bg1"/>
                  </a:solidFill>
                </a:rPr>
                <a:t>1/2 </a:t>
              </a:r>
              <a:r>
                <a:rPr lang="en-US" altLang="en-US" sz="3600" b="1">
                  <a:solidFill>
                    <a:schemeClr val="bg1"/>
                  </a:solidFill>
                </a:rPr>
                <a:t>~ 10 Gy</a:t>
              </a:r>
              <a:endParaRPr lang="en-US" altLang="en-US" sz="3600" b="1" baseline="-25000">
                <a:solidFill>
                  <a:schemeClr val="bg1"/>
                </a:solidFill>
              </a:endParaRPr>
            </a:p>
          </p:txBody>
        </p:sp>
        <p:sp>
          <p:nvSpPr>
            <p:cNvPr id="617482" name="Line 10"/>
            <p:cNvSpPr>
              <a:spLocks noChangeShapeType="1"/>
            </p:cNvSpPr>
            <p:nvPr/>
          </p:nvSpPr>
          <p:spPr bwMode="auto">
            <a:xfrm>
              <a:off x="2029" y="1303"/>
              <a:ext cx="694" cy="72"/>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74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7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98" name="Rectangle 2"/>
          <p:cNvSpPr>
            <a:spLocks noGrp="1" noChangeArrowheads="1"/>
          </p:cNvSpPr>
          <p:nvPr>
            <p:ph type="title"/>
          </p:nvPr>
        </p:nvSpPr>
        <p:spPr>
          <a:xfrm>
            <a:off x="430213" y="-182563"/>
            <a:ext cx="8229600" cy="1143001"/>
          </a:xfrm>
          <a:noFill/>
          <a:ln/>
        </p:spPr>
        <p:txBody>
          <a:bodyPr/>
          <a:lstStyle/>
          <a:p>
            <a:r>
              <a:rPr lang="en-US" altLang="en-US"/>
              <a:t>Dose-doubling concentration</a:t>
            </a:r>
          </a:p>
        </p:txBody>
      </p:sp>
      <p:graphicFrame>
        <p:nvGraphicFramePr>
          <p:cNvPr id="2256899"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6954"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0000"/>
                </a:solidFill>
              </a:rPr>
              <a:t>molar, at the Se edge based on RADDOSE</a:t>
            </a:r>
          </a:p>
        </p:txBody>
      </p:sp>
      <p:graphicFrame>
        <p:nvGraphicFramePr>
          <p:cNvPr id="2256955"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8702108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922" name="Rectangle 2"/>
          <p:cNvSpPr>
            <a:spLocks noGrp="1" noChangeArrowheads="1"/>
          </p:cNvSpPr>
          <p:nvPr>
            <p:ph type="title"/>
          </p:nvPr>
        </p:nvSpPr>
        <p:spPr>
          <a:xfrm>
            <a:off x="430213" y="-182563"/>
            <a:ext cx="8229600" cy="1143001"/>
          </a:xfrm>
          <a:noFill/>
          <a:ln/>
        </p:spPr>
        <p:txBody>
          <a:bodyPr/>
          <a:lstStyle/>
          <a:p>
            <a:r>
              <a:rPr lang="en-US" altLang="en-US"/>
              <a:t>Dose-doubling concentration</a:t>
            </a:r>
          </a:p>
        </p:txBody>
      </p:sp>
      <p:graphicFrame>
        <p:nvGraphicFramePr>
          <p:cNvPr id="2257923"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257978"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0000"/>
                </a:solidFill>
              </a:rPr>
              <a:t>molar, </a:t>
            </a:r>
            <a:r>
              <a:rPr lang="en-US" altLang="en-US" sz="2400" b="1">
                <a:solidFill>
                  <a:srgbClr val="EA0000"/>
                </a:solidFill>
              </a:rPr>
              <a:t>at the Se edge</a:t>
            </a:r>
            <a:r>
              <a:rPr lang="en-US" altLang="en-US" sz="2400" b="1">
                <a:solidFill>
                  <a:srgbClr val="000000"/>
                </a:solidFill>
              </a:rPr>
              <a:t> based on RADDOSE</a:t>
            </a:r>
          </a:p>
        </p:txBody>
      </p:sp>
      <p:graphicFrame>
        <p:nvGraphicFramePr>
          <p:cNvPr id="2257979"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01280745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3106"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23107"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chemeClr val="bg2"/>
                </a:solidFill>
              </a:rPr>
              <a:t>scale factor</a:t>
            </a:r>
          </a:p>
          <a:p>
            <a:pPr marL="990600" lvl="1" indent="-533400">
              <a:buFontTx/>
              <a:buAutoNum type="arabicPeriod"/>
            </a:pPr>
            <a:r>
              <a:rPr lang="en-US" altLang="en-US">
                <a:solidFill>
                  <a:schemeClr val="bg2"/>
                </a:solidFill>
              </a:rPr>
              <a:t>B factor</a:t>
            </a:r>
          </a:p>
          <a:p>
            <a:pPr marL="990600" lvl="1" indent="-533400">
              <a:buFontTx/>
              <a:buAutoNum type="arabicPeriod"/>
            </a:pPr>
            <a:r>
              <a:rPr lang="en-US" altLang="en-US">
                <a:solidFill>
                  <a:srgbClr val="FF0000"/>
                </a:solidFill>
              </a:rPr>
              <a:t>non-isomorphism</a:t>
            </a:r>
          </a:p>
          <a:p>
            <a:pPr marL="609600" indent="-609600"/>
            <a:r>
              <a:rPr lang="en-US" altLang="en-US"/>
              <a:t>Specific</a:t>
            </a:r>
          </a:p>
        </p:txBody>
      </p:sp>
    </p:spTree>
    <p:extLst>
      <p:ext uri="{BB962C8B-B14F-4D97-AF65-F5344CB8AC3E}">
        <p14:creationId xmlns:p14="http://schemas.microsoft.com/office/powerpoint/2010/main" val="3858748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3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4131"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764951"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4132"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4133"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4134"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4135"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Tree>
    <p:extLst>
      <p:ext uri="{BB962C8B-B14F-4D97-AF65-F5344CB8AC3E}">
        <p14:creationId xmlns:p14="http://schemas.microsoft.com/office/powerpoint/2010/main" val="1902962389"/>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5155"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765975"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24420731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9250"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29251"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chemeClr val="bg2"/>
                </a:solidFill>
              </a:rPr>
              <a:t>scale factor</a:t>
            </a:r>
          </a:p>
          <a:p>
            <a:pPr marL="990600" lvl="1" indent="-533400">
              <a:buFontTx/>
              <a:buAutoNum type="arabicPeriod"/>
            </a:pPr>
            <a:r>
              <a:rPr lang="en-US" altLang="en-US">
                <a:solidFill>
                  <a:schemeClr val="bg2"/>
                </a:solidFill>
              </a:rPr>
              <a:t>B factor</a:t>
            </a:r>
          </a:p>
          <a:p>
            <a:pPr marL="990600" lvl="1" indent="-533400">
              <a:buFontTx/>
              <a:buAutoNum type="arabicPeriod"/>
            </a:pPr>
            <a:r>
              <a:rPr lang="en-US" altLang="en-US">
                <a:solidFill>
                  <a:schemeClr val="bg2"/>
                </a:solidFill>
              </a:rPr>
              <a:t>non-isomorphism</a:t>
            </a:r>
          </a:p>
          <a:p>
            <a:pPr marL="609600" indent="-609600"/>
            <a:r>
              <a:rPr lang="en-US" altLang="en-US"/>
              <a:t>Specific</a:t>
            </a:r>
          </a:p>
          <a:p>
            <a:pPr marL="990600" lvl="1" indent="-533400">
              <a:buFontTx/>
              <a:buAutoNum type="arabicPeriod"/>
            </a:pPr>
            <a:r>
              <a:rPr lang="en-US" altLang="en-US">
                <a:solidFill>
                  <a:srgbClr val="FF0000"/>
                </a:solidFill>
              </a:rPr>
              <a:t>depends on chemistry</a:t>
            </a:r>
          </a:p>
        </p:txBody>
      </p:sp>
    </p:spTree>
    <p:extLst>
      <p:ext uri="{BB962C8B-B14F-4D97-AF65-F5344CB8AC3E}">
        <p14:creationId xmlns:p14="http://schemas.microsoft.com/office/powerpoint/2010/main" val="1742777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9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resolution.mpeg">
            <a:hlinkClick r:id="" action="ppaction://media"/>
          </p:cNvPr>
          <p:cNvPicPr>
            <a:picLocks noGrp="1" noRot="1" noChangeAspect="1" noChangeArrowheads="1"/>
          </p:cNvPicPr>
          <p:nvPr>
            <p:ph/>
            <a:videoFile r:link="rId1"/>
          </p:nvPr>
        </p:nvPicPr>
        <p:blipFill>
          <a:blip r:embed="rId3"/>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5611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9134" fill="hold"/>
                                        <p:tgtEl>
                                          <p:spTgt spid="4403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4032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898"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28919" name="warp.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8921" name="Text Box 25"/>
          <p:cNvSpPr txBox="1">
            <a:spLocks noChangeArrowheads="1"/>
          </p:cNvSpPr>
          <p:nvPr/>
        </p:nvSpPr>
        <p:spPr bwMode="auto">
          <a:xfrm>
            <a:off x="3457575" y="60817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final, refined phases</a:t>
            </a:r>
          </a:p>
        </p:txBody>
      </p:sp>
    </p:spTree>
    <p:extLst>
      <p:ext uri="{BB962C8B-B14F-4D97-AF65-F5344CB8AC3E}">
        <p14:creationId xmlns:p14="http://schemas.microsoft.com/office/powerpoint/2010/main" val="3811519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289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8919"/>
                </p:tgtEl>
              </p:cMediaNode>
            </p:video>
            <p:seq concurrent="1" nextAc="seek">
              <p:cTn id="8" restart="whenNotActive" fill="hold" evtFilter="cancelBubble" nodeType="interactiveSeq">
                <p:stCondLst>
                  <p:cond evt="onClick" delay="0">
                    <p:tgtEl>
                      <p:spTgt spid="21289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28919"/>
                                        </p:tgtEl>
                                      </p:cBhvr>
                                    </p:cmd>
                                  </p:childTnLst>
                                </p:cTn>
                              </p:par>
                            </p:childTnLst>
                          </p:cTn>
                        </p:par>
                      </p:childTnLst>
                    </p:cTn>
                  </p:par>
                </p:childTnLst>
              </p:cTn>
              <p:nextCondLst>
                <p:cond evt="onClick" delay="0">
                  <p:tgtEl>
                    <p:spTgt spid="2128919"/>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32997" name="phaser.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32999" name="Text Box 7"/>
          <p:cNvSpPr txBox="1">
            <a:spLocks noChangeArrowheads="1"/>
          </p:cNvSpPr>
          <p:nvPr/>
        </p:nvSpPr>
        <p:spPr bwMode="auto">
          <a:xfrm>
            <a:off x="2867025" y="6081713"/>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experimentally-obtained phases</a:t>
            </a:r>
          </a:p>
        </p:txBody>
      </p:sp>
    </p:spTree>
    <p:extLst>
      <p:ext uri="{BB962C8B-B14F-4D97-AF65-F5344CB8AC3E}">
        <p14:creationId xmlns:p14="http://schemas.microsoft.com/office/powerpoint/2010/main" val="647795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00" fill="hold"/>
                                        <p:tgtEl>
                                          <p:spTgt spid="21329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32997"/>
                </p:tgtEl>
              </p:cMediaNode>
            </p:video>
            <p:seq concurrent="1" nextAc="seek">
              <p:cTn id="8" restart="whenNotActive" fill="hold" evtFilter="cancelBubble" nodeType="interactiveSeq">
                <p:stCondLst>
                  <p:cond evt="onClick" delay="0">
                    <p:tgtEl>
                      <p:spTgt spid="21329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32997"/>
                                        </p:tgtEl>
                                      </p:cBhvr>
                                    </p:cmd>
                                  </p:childTnLst>
                                </p:cTn>
                              </p:par>
                            </p:childTnLst>
                          </p:cTn>
                        </p:par>
                      </p:childTnLst>
                    </p:cTn>
                  </p:par>
                </p:childTnLst>
              </p:cTn>
              <p:nextCondLst>
                <p:cond evt="onClick" delay="0">
                  <p:tgtEl>
                    <p:spTgt spid="2132997"/>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6999"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438"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2292768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450" name="Object 2"/>
          <p:cNvGraphicFramePr>
            <a:graphicFrameLocks noChangeAspect="1"/>
          </p:cNvGraphicFramePr>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768023"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52455" name="Group 7"/>
          <p:cNvGrpSpPr>
            <a:grpSpLocks/>
          </p:cNvGrpSpPr>
          <p:nvPr/>
        </p:nvGrpSpPr>
        <p:grpSpPr bwMode="auto">
          <a:xfrm>
            <a:off x="2209800" y="1200150"/>
            <a:ext cx="1219200" cy="1262063"/>
            <a:chOff x="1392" y="756"/>
            <a:chExt cx="768" cy="795"/>
          </a:xfrm>
        </p:grpSpPr>
        <p:sp>
          <p:nvSpPr>
            <p:cNvPr id="2152456" name="Line 8"/>
            <p:cNvSpPr>
              <a:spLocks noChangeShapeType="1"/>
            </p:cNvSpPr>
            <p:nvPr/>
          </p:nvSpPr>
          <p:spPr bwMode="auto">
            <a:xfrm>
              <a:off x="1920" y="816"/>
              <a:ext cx="0" cy="624"/>
            </a:xfrm>
            <a:prstGeom prst="line">
              <a:avLst/>
            </a:prstGeom>
            <a:noFill/>
            <a:ln w="3810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endParaRPr>
            </a:p>
          </p:txBody>
        </p:sp>
        <p:sp>
          <p:nvSpPr>
            <p:cNvPr id="2152457" name="Text Box 9"/>
            <p:cNvSpPr txBox="1">
              <a:spLocks noChangeArrowheads="1"/>
            </p:cNvSpPr>
            <p:nvPr/>
          </p:nvSpPr>
          <p:spPr bwMode="auto">
            <a:xfrm>
              <a:off x="1632" y="75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1.0</a:t>
              </a:r>
            </a:p>
          </p:txBody>
        </p:sp>
        <p:sp>
          <p:nvSpPr>
            <p:cNvPr id="2152458" name="Text Box 10"/>
            <p:cNvSpPr txBox="1">
              <a:spLocks noChangeArrowheads="1"/>
            </p:cNvSpPr>
            <p:nvPr/>
          </p:nvSpPr>
          <p:spPr bwMode="auto">
            <a:xfrm>
              <a:off x="1632" y="132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3333CC"/>
                  </a:solidFill>
                </a:rPr>
                <a:t>0.0</a:t>
              </a:r>
            </a:p>
          </p:txBody>
        </p:sp>
        <p:sp>
          <p:nvSpPr>
            <p:cNvPr id="2152459" name="Text Box 11"/>
            <p:cNvSpPr txBox="1">
              <a:spLocks noChangeArrowheads="1"/>
            </p:cNvSpPr>
            <p:nvPr/>
          </p:nvSpPr>
          <p:spPr bwMode="auto">
            <a:xfrm rot="16200000">
              <a:off x="1190" y="1008"/>
              <a:ext cx="6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3333CC"/>
                  </a:solidFill>
                </a:rPr>
                <a:t>fraction</a:t>
              </a:r>
            </a:p>
            <a:p>
              <a:pPr algn="ctr"/>
              <a:r>
                <a:rPr lang="en-US" altLang="en-US" sz="1200" b="1">
                  <a:solidFill>
                    <a:srgbClr val="3333CC"/>
                  </a:solidFill>
                </a:rPr>
                <a:t>unconverted</a:t>
              </a:r>
            </a:p>
          </p:txBody>
        </p:sp>
        <p:sp>
          <p:nvSpPr>
            <p:cNvPr id="2152460" name="Line 12"/>
            <p:cNvSpPr>
              <a:spLocks noChangeShapeType="1"/>
            </p:cNvSpPr>
            <p:nvPr/>
          </p:nvSpPr>
          <p:spPr bwMode="auto">
            <a:xfrm>
              <a:off x="1920" y="816"/>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152461" name="Line 13"/>
            <p:cNvSpPr>
              <a:spLocks noChangeShapeType="1"/>
            </p:cNvSpPr>
            <p:nvPr/>
          </p:nvSpPr>
          <p:spPr bwMode="auto">
            <a:xfrm>
              <a:off x="1920" y="1440"/>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152462"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Holton, J. M. (2007) </a:t>
            </a:r>
            <a:r>
              <a:rPr lang="en-US" altLang="en-US" i="1">
                <a:solidFill>
                  <a:srgbClr val="000000"/>
                </a:solidFill>
              </a:rPr>
              <a:t>J. Synch. Rad.</a:t>
            </a:r>
            <a:r>
              <a:rPr lang="en-US" altLang="en-US">
                <a:solidFill>
                  <a:srgbClr val="000000"/>
                </a:solidFill>
              </a:rPr>
              <a:t> </a:t>
            </a:r>
            <a:r>
              <a:rPr lang="en-US" altLang="en-US" b="1">
                <a:solidFill>
                  <a:srgbClr val="000000"/>
                </a:solidFill>
              </a:rPr>
              <a:t>14</a:t>
            </a:r>
            <a:r>
              <a:rPr lang="en-US" altLang="en-US">
                <a:solidFill>
                  <a:srgbClr val="000000"/>
                </a:solidFill>
              </a:rPr>
              <a:t>, 51-72.</a:t>
            </a:r>
          </a:p>
        </p:txBody>
      </p:sp>
    </p:spTree>
    <p:extLst>
      <p:ext uri="{BB962C8B-B14F-4D97-AF65-F5344CB8AC3E}">
        <p14:creationId xmlns:p14="http://schemas.microsoft.com/office/powerpoint/2010/main" val="347443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0000"/>
                </a:solidFill>
              </a:rPr>
              <a:t>Holton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
        <p:nvSpPr>
          <p:cNvPr id="2230275" name="Text Box 3"/>
          <p:cNvSpPr txBox="1">
            <a:spLocks noChangeArrowheads="1"/>
          </p:cNvSpPr>
          <p:nvPr/>
        </p:nvSpPr>
        <p:spPr bwMode="auto">
          <a:xfrm>
            <a:off x="0" y="0"/>
            <a:ext cx="9144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6600">
                <a:solidFill>
                  <a:srgbClr val="000000"/>
                </a:solidFill>
              </a:rPr>
              <a:t>Specific damage rates</a:t>
            </a:r>
          </a:p>
        </p:txBody>
      </p:sp>
      <p:sp>
        <p:nvSpPr>
          <p:cNvPr id="2230276" name="Text Box 4"/>
          <p:cNvSpPr txBox="1">
            <a:spLocks noChangeArrowheads="1"/>
          </p:cNvSpPr>
          <p:nvPr/>
        </p:nvSpPr>
        <p:spPr bwMode="auto">
          <a:xfrm>
            <a:off x="622300" y="1322388"/>
            <a:ext cx="7618413"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solidFill>
                  <a:srgbClr val="000000"/>
                </a:solidFill>
              </a:rPr>
              <a:t>world records:</a:t>
            </a:r>
          </a:p>
          <a:p>
            <a:endParaRPr lang="en-US" altLang="en-US" sz="2400">
              <a:solidFill>
                <a:srgbClr val="000000"/>
              </a:solidFill>
            </a:endParaRPr>
          </a:p>
          <a:p>
            <a:r>
              <a:rPr lang="en-US" altLang="en-US" sz="2000">
                <a:solidFill>
                  <a:srgbClr val="000000"/>
                </a:solidFill>
              </a:rPr>
              <a:t>MGy	reaction			reference</a:t>
            </a:r>
          </a:p>
          <a:p>
            <a:endParaRPr lang="en-US" altLang="en-US" sz="2000">
              <a:solidFill>
                <a:srgbClr val="000000"/>
              </a:solidFill>
            </a:endParaRPr>
          </a:p>
          <a:p>
            <a:pPr>
              <a:lnSpc>
                <a:spcPct val="130000"/>
              </a:lnSpc>
            </a:pPr>
            <a:r>
              <a:rPr lang="en-US" altLang="en-US" sz="2000">
                <a:solidFill>
                  <a:srgbClr val="000000"/>
                </a:solidFill>
              </a:rPr>
              <a:t>~45	global damage		Owen </a:t>
            </a:r>
            <a:r>
              <a:rPr lang="en-US" altLang="en-US" sz="2000" i="1">
                <a:solidFill>
                  <a:srgbClr val="000000"/>
                </a:solidFill>
              </a:rPr>
              <a:t>et al.</a:t>
            </a:r>
            <a:r>
              <a:rPr lang="en-US" altLang="en-US" sz="2000">
                <a:solidFill>
                  <a:srgbClr val="000000"/>
                </a:solidFill>
              </a:rPr>
              <a:t> (2006)</a:t>
            </a:r>
          </a:p>
          <a:p>
            <a:pPr>
              <a:lnSpc>
                <a:spcPct val="130000"/>
              </a:lnSpc>
            </a:pPr>
            <a:r>
              <a:rPr lang="en-US" altLang="en-US" sz="2000">
                <a:solidFill>
                  <a:srgbClr val="000000"/>
                </a:solidFill>
              </a:rPr>
              <a:t>5	Se</a:t>
            </a:r>
            <a:r>
              <a:rPr lang="en-US" altLang="en-US" sz="2000">
                <a:solidFill>
                  <a:srgbClr val="FF0000"/>
                </a:solidFill>
              </a:rPr>
              <a:t>-</a:t>
            </a:r>
            <a:r>
              <a:rPr lang="en-US" altLang="en-US" sz="2000">
                <a:solidFill>
                  <a:srgbClr val="000000"/>
                </a:solidFill>
              </a:rPr>
              <a:t>Met			Holton (2007)</a:t>
            </a:r>
          </a:p>
          <a:p>
            <a:pPr>
              <a:lnSpc>
                <a:spcPct val="130000"/>
              </a:lnSpc>
            </a:pPr>
            <a:r>
              <a:rPr lang="en-US" altLang="en-US" sz="2000">
                <a:solidFill>
                  <a:srgbClr val="000000"/>
                </a:solidFill>
              </a:rPr>
              <a:t>4	Hg</a:t>
            </a:r>
            <a:r>
              <a:rPr lang="en-US" altLang="en-US" sz="2000">
                <a:solidFill>
                  <a:srgbClr val="FF0000"/>
                </a:solidFill>
              </a:rPr>
              <a:t>-</a:t>
            </a:r>
            <a:r>
              <a:rPr lang="en-US" altLang="en-US" sz="2000">
                <a:solidFill>
                  <a:srgbClr val="000000"/>
                </a:solidFill>
              </a:rPr>
              <a:t>S			Ramagopal </a:t>
            </a:r>
            <a:r>
              <a:rPr lang="en-US" altLang="en-US" i="1">
                <a:solidFill>
                  <a:srgbClr val="000000"/>
                </a:solidFill>
              </a:rPr>
              <a:t>et al.</a:t>
            </a:r>
            <a:r>
              <a:rPr lang="en-US" altLang="en-US">
                <a:solidFill>
                  <a:srgbClr val="000000"/>
                </a:solidFill>
              </a:rPr>
              <a:t> </a:t>
            </a:r>
            <a:r>
              <a:rPr lang="en-US" altLang="en-US" sz="2000">
                <a:solidFill>
                  <a:srgbClr val="000000"/>
                </a:solidFill>
              </a:rPr>
              <a:t>(2004)</a:t>
            </a:r>
          </a:p>
          <a:p>
            <a:pPr>
              <a:lnSpc>
                <a:spcPct val="130000"/>
              </a:lnSpc>
            </a:pPr>
            <a:r>
              <a:rPr lang="en-US" altLang="en-US" sz="2000">
                <a:solidFill>
                  <a:srgbClr val="000000"/>
                </a:solidFill>
              </a:rPr>
              <a:t>3	S</a:t>
            </a:r>
            <a:r>
              <a:rPr lang="en-US" altLang="en-US" sz="2000">
                <a:solidFill>
                  <a:srgbClr val="FF0000"/>
                </a:solidFill>
              </a:rPr>
              <a:t>-</a:t>
            </a:r>
            <a:r>
              <a:rPr lang="en-US" altLang="en-US" sz="2000">
                <a:solidFill>
                  <a:srgbClr val="000000"/>
                </a:solidFill>
              </a:rPr>
              <a:t>S			Murray </a:t>
            </a:r>
            <a:r>
              <a:rPr lang="en-US" altLang="en-US" sz="2000" i="1">
                <a:solidFill>
                  <a:srgbClr val="000000"/>
                </a:solidFill>
              </a:rPr>
              <a:t>et al.</a:t>
            </a:r>
            <a:r>
              <a:rPr lang="en-US" altLang="en-US" sz="2000">
                <a:solidFill>
                  <a:srgbClr val="000000"/>
                </a:solidFill>
              </a:rPr>
              <a:t> (2002)</a:t>
            </a:r>
          </a:p>
          <a:p>
            <a:pPr>
              <a:lnSpc>
                <a:spcPct val="130000"/>
              </a:lnSpc>
            </a:pPr>
            <a:r>
              <a:rPr lang="en-US" altLang="en-US" sz="2000">
                <a:solidFill>
                  <a:srgbClr val="000000"/>
                </a:solidFill>
              </a:rPr>
              <a:t>1	Br</a:t>
            </a:r>
            <a:r>
              <a:rPr lang="en-US" altLang="en-US" sz="2000">
                <a:solidFill>
                  <a:srgbClr val="FF0000"/>
                </a:solidFill>
              </a:rPr>
              <a:t>-</a:t>
            </a:r>
            <a:r>
              <a:rPr lang="en-US" altLang="en-US" sz="2000">
                <a:solidFill>
                  <a:srgbClr val="000000"/>
                </a:solidFill>
              </a:rPr>
              <a:t>RNA			Olieric </a:t>
            </a:r>
            <a:r>
              <a:rPr lang="en-US" altLang="en-US" sz="2000" i="1">
                <a:solidFill>
                  <a:srgbClr val="000000"/>
                </a:solidFill>
              </a:rPr>
              <a:t>et al.</a:t>
            </a:r>
            <a:r>
              <a:rPr lang="en-US" altLang="en-US" sz="2000">
                <a:solidFill>
                  <a:srgbClr val="000000"/>
                </a:solidFill>
              </a:rPr>
              <a:t> (2007)</a:t>
            </a:r>
          </a:p>
          <a:p>
            <a:pPr>
              <a:lnSpc>
                <a:spcPct val="130000"/>
              </a:lnSpc>
            </a:pPr>
            <a:r>
              <a:rPr lang="en-US" altLang="en-US" sz="2000">
                <a:solidFill>
                  <a:srgbClr val="000000"/>
                </a:solidFill>
              </a:rPr>
              <a:t>?	Cl</a:t>
            </a:r>
            <a:r>
              <a:rPr lang="en-US" altLang="en-US" sz="2000">
                <a:solidFill>
                  <a:srgbClr val="FF0000"/>
                </a:solidFill>
              </a:rPr>
              <a:t>-</a:t>
            </a:r>
            <a:r>
              <a:rPr lang="en-US" altLang="en-US" sz="2000">
                <a:solidFill>
                  <a:srgbClr val="000000"/>
                </a:solidFill>
              </a:rPr>
              <a:t>C			???</a:t>
            </a:r>
          </a:p>
          <a:p>
            <a:pPr>
              <a:lnSpc>
                <a:spcPct val="130000"/>
              </a:lnSpc>
            </a:pPr>
            <a:r>
              <a:rPr lang="en-US" altLang="en-US" sz="2000">
                <a:solidFill>
                  <a:srgbClr val="000000"/>
                </a:solidFill>
              </a:rPr>
              <a:t>0.5	Mn</a:t>
            </a:r>
            <a:r>
              <a:rPr lang="en-US" altLang="en-US" sz="2000">
                <a:solidFill>
                  <a:srgbClr val="FF0000"/>
                </a:solidFill>
              </a:rPr>
              <a:t> in </a:t>
            </a:r>
            <a:r>
              <a:rPr lang="en-US" altLang="en-US" sz="2000">
                <a:solidFill>
                  <a:srgbClr val="000000"/>
                </a:solidFill>
              </a:rPr>
              <a:t>PS II		Yano </a:t>
            </a:r>
            <a:r>
              <a:rPr lang="en-US" altLang="en-US" sz="2000" i="1">
                <a:solidFill>
                  <a:srgbClr val="000000"/>
                </a:solidFill>
              </a:rPr>
              <a:t>et al. </a:t>
            </a:r>
            <a:r>
              <a:rPr lang="en-US" altLang="en-US" sz="2000">
                <a:solidFill>
                  <a:srgbClr val="000000"/>
                </a:solidFill>
              </a:rPr>
              <a:t>(2005)</a:t>
            </a:r>
          </a:p>
          <a:p>
            <a:pPr>
              <a:lnSpc>
                <a:spcPct val="130000"/>
              </a:lnSpc>
            </a:pPr>
            <a:r>
              <a:rPr lang="en-US" altLang="en-US" sz="2000">
                <a:solidFill>
                  <a:srgbClr val="000000"/>
                </a:solidFill>
              </a:rPr>
              <a:t>0.02	Fe</a:t>
            </a:r>
            <a:r>
              <a:rPr lang="en-US" altLang="en-US" sz="2000">
                <a:solidFill>
                  <a:srgbClr val="FF0000"/>
                </a:solidFill>
              </a:rPr>
              <a:t> in </a:t>
            </a:r>
            <a:r>
              <a:rPr lang="en-US" altLang="en-US" sz="2000">
                <a:solidFill>
                  <a:srgbClr val="000000"/>
                </a:solidFill>
              </a:rPr>
              <a:t>myoglobin		Denisov </a:t>
            </a:r>
            <a:r>
              <a:rPr lang="en-US" altLang="en-US" sz="2000" i="1">
                <a:solidFill>
                  <a:srgbClr val="000000"/>
                </a:solidFill>
              </a:rPr>
              <a:t>et al.</a:t>
            </a:r>
            <a:r>
              <a:rPr lang="en-US" altLang="en-US" sz="2000">
                <a:solidFill>
                  <a:srgbClr val="000000"/>
                </a:solidFill>
              </a:rPr>
              <a:t> (2007)</a:t>
            </a:r>
          </a:p>
        </p:txBody>
      </p:sp>
      <p:sp>
        <p:nvSpPr>
          <p:cNvPr id="2230277" name="Line 5"/>
          <p:cNvSpPr>
            <a:spLocks noChangeShapeType="1"/>
          </p:cNvSpPr>
          <p:nvPr/>
        </p:nvSpPr>
        <p:spPr bwMode="auto">
          <a:xfrm>
            <a:off x="500063" y="2843213"/>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3062937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027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30276">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30276">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30276">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30276">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30276">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230276">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3027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8229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685800" y="347663"/>
            <a:ext cx="7772400" cy="1143000"/>
          </a:xfrm>
        </p:spPr>
        <p:txBody>
          <a:bodyPr/>
          <a:lstStyle/>
          <a:p>
            <a:r>
              <a:rPr lang="en-US" altLang="en-US"/>
              <a:t>Types of radiation damage</a:t>
            </a:r>
          </a:p>
        </p:txBody>
      </p:sp>
      <p:sp>
        <p:nvSpPr>
          <p:cNvPr id="2231299" name="Rectangle 3"/>
          <p:cNvSpPr>
            <a:spLocks noGrp="1" noChangeArrowheads="1"/>
          </p:cNvSpPr>
          <p:nvPr>
            <p:ph type="body" idx="1"/>
          </p:nvPr>
        </p:nvSpPr>
        <p:spPr/>
        <p:txBody>
          <a:bodyPr/>
          <a:lstStyle/>
          <a:p>
            <a:pPr marL="609600" indent="-609600"/>
            <a:r>
              <a:rPr lang="en-US" altLang="en-US"/>
              <a:t>Global</a:t>
            </a:r>
          </a:p>
          <a:p>
            <a:pPr marL="990600" lvl="1" indent="-533400">
              <a:buFontTx/>
              <a:buAutoNum type="arabicPeriod"/>
            </a:pPr>
            <a:r>
              <a:rPr lang="en-US" altLang="en-US">
                <a:solidFill>
                  <a:schemeClr val="bg2"/>
                </a:solidFill>
              </a:rPr>
              <a:t>scale factor</a:t>
            </a:r>
          </a:p>
          <a:p>
            <a:pPr marL="990600" lvl="1" indent="-533400">
              <a:buFontTx/>
              <a:buAutoNum type="arabicPeriod"/>
            </a:pPr>
            <a:r>
              <a:rPr lang="en-US" altLang="en-US">
                <a:solidFill>
                  <a:schemeClr val="bg2"/>
                </a:solidFill>
              </a:rPr>
              <a:t>B factor</a:t>
            </a:r>
          </a:p>
          <a:p>
            <a:pPr marL="990600" lvl="1" indent="-533400">
              <a:buFontTx/>
              <a:buAutoNum type="arabicPeriod"/>
            </a:pPr>
            <a:r>
              <a:rPr lang="en-US" altLang="en-US">
                <a:solidFill>
                  <a:schemeClr val="bg2"/>
                </a:solidFill>
              </a:rPr>
              <a:t>non-isomorphism</a:t>
            </a:r>
          </a:p>
          <a:p>
            <a:pPr marL="609600" indent="-609600"/>
            <a:r>
              <a:rPr lang="en-US" altLang="en-US"/>
              <a:t>Specific</a:t>
            </a:r>
          </a:p>
          <a:p>
            <a:pPr marL="990600" lvl="1" indent="-533400">
              <a:buFontTx/>
              <a:buAutoNum type="arabicPeriod"/>
            </a:pPr>
            <a:r>
              <a:rPr lang="en-US" altLang="en-US">
                <a:solidFill>
                  <a:schemeClr val="bg2"/>
                </a:solidFill>
              </a:rPr>
              <a:t>depends on chemistry</a:t>
            </a:r>
          </a:p>
          <a:p>
            <a:pPr marL="990600" lvl="1" indent="-533400">
              <a:buFontTx/>
              <a:buAutoNum type="arabicPeriod"/>
            </a:pPr>
            <a:r>
              <a:rPr lang="en-US" altLang="en-US">
                <a:solidFill>
                  <a:srgbClr val="FF0000"/>
                </a:solidFill>
              </a:rPr>
              <a:t>destroys phasing signal</a:t>
            </a:r>
          </a:p>
        </p:txBody>
      </p:sp>
    </p:spTree>
    <p:extLst>
      <p:ext uri="{BB962C8B-B14F-4D97-AF65-F5344CB8AC3E}">
        <p14:creationId xmlns:p14="http://schemas.microsoft.com/office/powerpoint/2010/main" val="11022668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Disorder?</a:t>
            </a:r>
            <a:endParaRPr lang="en-US" dirty="0"/>
          </a:p>
        </p:txBody>
      </p:sp>
      <p:sp>
        <p:nvSpPr>
          <p:cNvPr id="3" name="Content Placeholder 2"/>
          <p:cNvSpPr>
            <a:spLocks noGrp="1"/>
          </p:cNvSpPr>
          <p:nvPr>
            <p:ph idx="1"/>
          </p:nvPr>
        </p:nvSpPr>
        <p:spPr>
          <a:xfrm>
            <a:off x="1180406" y="1600200"/>
            <a:ext cx="7506393" cy="4525963"/>
          </a:xfrm>
        </p:spPr>
        <p:txBody>
          <a:bodyPr/>
          <a:lstStyle/>
          <a:p>
            <a:r>
              <a:rPr lang="en-US" sz="4000" dirty="0" smtClean="0">
                <a:solidFill>
                  <a:schemeClr val="bg1">
                    <a:lumMod val="85000"/>
                  </a:schemeClr>
                </a:solidFill>
              </a:rPr>
              <a:t>Function</a:t>
            </a:r>
          </a:p>
          <a:p>
            <a:r>
              <a:rPr lang="en-US" sz="4000" dirty="0" smtClean="0">
                <a:solidFill>
                  <a:srgbClr val="C0C0C0"/>
                </a:solidFill>
              </a:rPr>
              <a:t>Radiation damage</a:t>
            </a:r>
          </a:p>
          <a:p>
            <a:r>
              <a:rPr lang="en-US" sz="4000" dirty="0" err="1">
                <a:solidFill>
                  <a:srgbClr val="FF0000"/>
                </a:solidFill>
              </a:rPr>
              <a:t>M</a:t>
            </a:r>
            <a:r>
              <a:rPr lang="en-US" sz="4000" dirty="0" err="1" smtClean="0">
                <a:solidFill>
                  <a:srgbClr val="FF0000"/>
                </a:solidFill>
              </a:rPr>
              <a:t>osaicity</a:t>
            </a:r>
            <a:endParaRPr lang="en-US" sz="4000" dirty="0" smtClean="0">
              <a:solidFill>
                <a:srgbClr val="FF0000"/>
              </a:solidFill>
            </a:endParaRPr>
          </a:p>
          <a:p>
            <a:r>
              <a:rPr lang="en-US" sz="4000" dirty="0" smtClean="0"/>
              <a:t>Strain</a:t>
            </a:r>
          </a:p>
          <a:p>
            <a:r>
              <a:rPr lang="en-US" sz="4000" dirty="0" err="1" smtClean="0"/>
              <a:t>Xtal</a:t>
            </a:r>
            <a:r>
              <a:rPr lang="en-US" sz="4000" dirty="0" smtClean="0"/>
              <a:t> abuse</a:t>
            </a:r>
          </a:p>
          <a:p>
            <a:r>
              <a:rPr lang="en-US" sz="4000" dirty="0" smtClean="0"/>
              <a:t>Dehydration</a:t>
            </a:r>
          </a:p>
          <a:p>
            <a:endParaRPr lang="en-US" dirty="0" smtClean="0"/>
          </a:p>
          <a:p>
            <a:endParaRPr lang="en-US" dirty="0"/>
          </a:p>
        </p:txBody>
      </p:sp>
    </p:spTree>
    <p:extLst>
      <p:ext uri="{BB962C8B-B14F-4D97-AF65-F5344CB8AC3E}">
        <p14:creationId xmlns:p14="http://schemas.microsoft.com/office/powerpoint/2010/main" val="32953102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3"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4"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5"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6"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7"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8"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09"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0010"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0011"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0012"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0013"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0014"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908621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27"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28"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29"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0"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1"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2"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3"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4"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1035"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1036"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1037"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1038"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1039" name="Line 15"/>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1040" name="Text Box 16"/>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Tree>
    <p:extLst>
      <p:ext uri="{BB962C8B-B14F-4D97-AF65-F5344CB8AC3E}">
        <p14:creationId xmlns:p14="http://schemas.microsoft.com/office/powerpoint/2010/main" val="2553261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2" name="Picture 6" descr="amorphous_diff"/>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t="-2022" r="-89" b="43706"/>
          <a:stretch>
            <a:fillRect/>
          </a:stretch>
        </p:blipFill>
        <p:spPr bwMode="auto">
          <a:xfrm>
            <a:off x="-4159250" y="0"/>
            <a:ext cx="13303250" cy="1035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64" name="Line 8"/>
          <p:cNvSpPr>
            <a:spLocks noChangeShapeType="1"/>
          </p:cNvSpPr>
          <p:nvPr/>
        </p:nvSpPr>
        <p:spPr bwMode="auto">
          <a:xfrm>
            <a:off x="4984750" y="439738"/>
            <a:ext cx="1588" cy="10031412"/>
          </a:xfrm>
          <a:prstGeom prst="line">
            <a:avLst/>
          </a:prstGeom>
          <a:noFill/>
          <a:ln w="762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5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1" name="Rectangle 5"/>
          <p:cNvSpPr>
            <a:spLocks noGrp="1" noChangeArrowheads="1"/>
          </p:cNvSpPr>
          <p:nvPr>
            <p:ph type="title"/>
          </p:nvPr>
        </p:nvSpPr>
        <p:spPr>
          <a:xfrm>
            <a:off x="457200" y="-207963"/>
            <a:ext cx="8229600" cy="1143001"/>
          </a:xfrm>
        </p:spPr>
        <p:txBody>
          <a:bodyPr/>
          <a:lstStyle/>
          <a:p>
            <a:r>
              <a:rPr lang="en-US" altLang="en-US"/>
              <a:t> The Best Assay?</a:t>
            </a:r>
          </a:p>
        </p:txBody>
      </p:sp>
      <p:sp>
        <p:nvSpPr>
          <p:cNvPr id="557063" name="Line 7"/>
          <p:cNvSpPr>
            <a:spLocks noChangeShapeType="1"/>
          </p:cNvSpPr>
          <p:nvPr/>
        </p:nvSpPr>
        <p:spPr bwMode="auto">
          <a:xfrm>
            <a:off x="-2247900" y="952500"/>
            <a:ext cx="11404600" cy="0"/>
          </a:xfrm>
          <a:prstGeom prst="line">
            <a:avLst/>
          </a:prstGeom>
          <a:noFill/>
          <a:ln w="76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051" name="Rectangle 3"/>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2"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3"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4" name="Line 6"/>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055" name="Oval 7"/>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6" name="Rectangle 8"/>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7" name="Oval 9"/>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8" name="Rectangle 10"/>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59" name="Rectangle 11"/>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60" name="Rectangle 12"/>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2061" name="Text Box 1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2062" name="Text Box 14"/>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2063" name="Text Box 1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2064" name="Freeform 1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065" name="Oval 17"/>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2066" name="Line 18"/>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067" name="Text Box 19"/>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Tree>
    <p:extLst>
      <p:ext uri="{BB962C8B-B14F-4D97-AF65-F5344CB8AC3E}">
        <p14:creationId xmlns:p14="http://schemas.microsoft.com/office/powerpoint/2010/main" val="30535153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307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307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7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7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7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7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308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6" name="Rectangle 14"/>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3087"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3088" name="Line 16"/>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3089" name="Text Box 17"/>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3090" name="Text Box 18"/>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3091" name="Text Box 19"/>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3092" name="Text Box 20"/>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3093" name="Freeform 21"/>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51874951"/>
      </p:ext>
    </p:extLst>
  </p:cSld>
  <p:clrMapOvr>
    <a:masterClrMapping/>
  </p:clrMapOvr>
  <p:transition spd="slow">
    <p:wipe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409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410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0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1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11"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1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411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4114" name="Line 18"/>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4115" name="Text Box 19"/>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4116" name="Text Box 2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4117" name="Text Box 2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4118" name="Text Box 2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4119" name="Freeform 2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216918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2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4"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7"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28"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29"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0"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925131"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2"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3"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4"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5"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6"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37"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5138"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39"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140"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41"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14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5143"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5144"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5145"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1925146"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5147"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487694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4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4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4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5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92615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5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6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6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616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6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6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6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6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6167"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6168"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616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1926170"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6171"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7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7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92617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7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92617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Tree>
    <p:extLst>
      <p:ext uri="{BB962C8B-B14F-4D97-AF65-F5344CB8AC3E}">
        <p14:creationId xmlns:p14="http://schemas.microsoft.com/office/powerpoint/2010/main" val="12956543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17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7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7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92717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Spot Shape</a:t>
            </a:r>
          </a:p>
        </p:txBody>
      </p:sp>
      <p:sp>
        <p:nvSpPr>
          <p:cNvPr id="192718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8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8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9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92719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92719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92719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192719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92719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9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9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92719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19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92720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927201" name="Line 33"/>
          <p:cNvSpPr>
            <a:spLocks noChangeShapeType="1"/>
          </p:cNvSpPr>
          <p:nvPr/>
        </p:nvSpPr>
        <p:spPr bwMode="auto">
          <a:xfrm flipV="1">
            <a:off x="1204913" y="4240213"/>
            <a:ext cx="3843337" cy="941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202" name="Text Box 34"/>
          <p:cNvSpPr txBox="1">
            <a:spLocks noChangeArrowheads="1"/>
          </p:cNvSpPr>
          <p:nvPr/>
        </p:nvSpPr>
        <p:spPr bwMode="auto">
          <a:xfrm>
            <a:off x="2082800" y="48815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sp>
        <p:nvSpPr>
          <p:cNvPr id="1927203" name="Text Box 35"/>
          <p:cNvSpPr txBox="1">
            <a:spLocks noChangeArrowheads="1"/>
          </p:cNvSpPr>
          <p:nvPr/>
        </p:nvSpPr>
        <p:spPr bwMode="auto">
          <a:xfrm>
            <a:off x="6240463" y="5307013"/>
            <a:ext cx="23447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800" b="1">
                <a:cs typeface="Arial" pitchFamily="34" charset="0"/>
              </a:rPr>
              <a:t>λ</a:t>
            </a:r>
            <a:r>
              <a:rPr lang="en-US" altLang="en-US" sz="2800" b="1">
                <a:cs typeface="Arial" pitchFamily="34" charset="0"/>
              </a:rPr>
              <a:t> = 2 d sin(</a:t>
            </a:r>
            <a:r>
              <a:rPr lang="el-GR" altLang="en-US" sz="2800" b="1">
                <a:cs typeface="Arial" pitchFamily="34" charset="0"/>
              </a:rPr>
              <a:t>θ</a:t>
            </a:r>
            <a:r>
              <a:rPr lang="en-US" altLang="en-US" sz="2800" b="1">
                <a:cs typeface="Arial" pitchFamily="34" charset="0"/>
              </a:rPr>
              <a:t>)</a:t>
            </a:r>
            <a:endParaRPr lang="el-GR" altLang="en-US" sz="2800" b="1">
              <a:cs typeface="Arial" pitchFamily="34" charset="0"/>
            </a:endParaRPr>
          </a:p>
        </p:txBody>
      </p:sp>
      <p:sp>
        <p:nvSpPr>
          <p:cNvPr id="1927204" name="Line 36"/>
          <p:cNvSpPr>
            <a:spLocks noChangeShapeType="1"/>
          </p:cNvSpPr>
          <p:nvPr/>
        </p:nvSpPr>
        <p:spPr bwMode="auto">
          <a:xfrm flipV="1">
            <a:off x="4975225" y="4319588"/>
            <a:ext cx="134938" cy="36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205" name="Line 37"/>
          <p:cNvSpPr>
            <a:spLocks noChangeShapeType="1"/>
          </p:cNvSpPr>
          <p:nvPr/>
        </p:nvSpPr>
        <p:spPr bwMode="auto">
          <a:xfrm flipH="1" flipV="1">
            <a:off x="4916488" y="4273550"/>
            <a:ext cx="60325" cy="8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7206" name="Arc 38"/>
          <p:cNvSpPr>
            <a:spLocks/>
          </p:cNvSpPr>
          <p:nvPr/>
        </p:nvSpPr>
        <p:spPr bwMode="auto">
          <a:xfrm>
            <a:off x="1193800" y="5000625"/>
            <a:ext cx="908050" cy="188913"/>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524580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l-GR" altLang="en-US" sz="2400" b="1">
              <a:solidFill>
                <a:schemeClr val="accent2"/>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Tree>
    <p:extLst>
      <p:ext uri="{BB962C8B-B14F-4D97-AF65-F5344CB8AC3E}">
        <p14:creationId xmlns:p14="http://schemas.microsoft.com/office/powerpoint/2010/main" val="16109287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accent2"/>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a:solidFill>
                  <a:srgbClr val="008000"/>
                </a:solidFill>
                <a:cs typeface="Arial" pitchFamily="34" charset="0"/>
              </a:rPr>
              <a:t>Φ</a:t>
            </a:r>
            <a:r>
              <a:rPr lang="en-US" altLang="en-US" sz="2000" b="1">
                <a:solidFill>
                  <a:srgbClr val="008000"/>
                </a:solidFill>
                <a:cs typeface="Arial" pitchFamily="34" charset="0"/>
              </a:rPr>
              <a:t> </a:t>
            </a:r>
            <a:r>
              <a:rPr lang="en-US" alt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292370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 </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59107" name="Rectangle 3"/>
          <p:cNvSpPr>
            <a:spLocks noGrp="1" noChangeArrowheads="1"/>
          </p:cNvSpPr>
          <p:nvPr>
            <p:ph type="title"/>
          </p:nvPr>
        </p:nvSpPr>
        <p:spPr>
          <a:xfrm>
            <a:off x="0" y="0"/>
            <a:ext cx="9721850" cy="1143000"/>
          </a:xfrm>
          <a:noFill/>
          <a:ln/>
        </p:spPr>
        <p:txBody>
          <a:bodyPr/>
          <a:lstStyle/>
          <a:p>
            <a:pPr algn="l"/>
            <a:r>
              <a:rPr lang="en-US" altLang="en-US">
                <a:solidFill>
                  <a:schemeClr val="bg1"/>
                </a:solidFill>
              </a:rPr>
              <a:t>		mosaic spread = 0.1</a:t>
            </a:r>
            <a:r>
              <a:rPr lang="en-US" altLang="en-US">
                <a:solidFill>
                  <a:schemeClr val="bg1"/>
                </a:solidFill>
                <a:cs typeface="Arial" pitchFamily="34" charset="0"/>
              </a:rPr>
              <a:t>º</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10374</TotalTime>
  <Words>6251</Words>
  <Application>Microsoft Office PowerPoint</Application>
  <PresentationFormat>On-screen Show (4:3)</PresentationFormat>
  <Paragraphs>1589</Paragraphs>
  <Slides>334</Slides>
  <Notes>5</Notes>
  <HiddenSlides>9</HiddenSlides>
  <MMClips>9</MMClips>
  <ScaleCrop>false</ScaleCrop>
  <HeadingPairs>
    <vt:vector size="6" baseType="variant">
      <vt:variant>
        <vt:lpstr>Theme</vt:lpstr>
      </vt:variant>
      <vt:variant>
        <vt:i4>19</vt:i4>
      </vt:variant>
      <vt:variant>
        <vt:lpstr>Embedded OLE Servers</vt:lpstr>
      </vt:variant>
      <vt:variant>
        <vt:i4>3</vt:i4>
      </vt:variant>
      <vt:variant>
        <vt:lpstr>Slide Titles</vt:lpstr>
      </vt:variant>
      <vt:variant>
        <vt:i4>334</vt:i4>
      </vt:variant>
    </vt:vector>
  </HeadingPairs>
  <TitlesOfParts>
    <vt:vector size="356" baseType="lpstr">
      <vt:lpstr>Default Design</vt:lpstr>
      <vt:lpstr>1_Default Design</vt:lpstr>
      <vt:lpstr>3_Default Design</vt:lpstr>
      <vt:lpstr>Office Theme</vt:lpstr>
      <vt:lpstr>2_Default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14_Default Design</vt:lpstr>
      <vt:lpstr>13_Default Design</vt:lpstr>
      <vt:lpstr>15_Default Design</vt:lpstr>
      <vt:lpstr>17_Default Design</vt:lpstr>
      <vt:lpstr>4_Office Theme</vt:lpstr>
      <vt:lpstr>Chart</vt:lpstr>
      <vt:lpstr>Equation</vt:lpstr>
      <vt:lpstr>Image</vt:lpstr>
      <vt:lpstr>PowerPoint File available:</vt:lpstr>
      <vt:lpstr>Acknowledgements</vt:lpstr>
      <vt:lpstr>Now What?</vt:lpstr>
      <vt:lpstr>Now What?</vt:lpstr>
      <vt:lpstr>Ways to improve diffraction</vt:lpstr>
      <vt:lpstr>Basic Principles</vt:lpstr>
      <vt:lpstr>The Best Assay</vt:lpstr>
      <vt:lpstr>PowerPoint Presentation</vt:lpstr>
      <vt:lpstr> The Best Assay?</vt:lpstr>
      <vt:lpstr>What is the primary goal?</vt:lpstr>
      <vt:lpstr>strong reflection</vt:lpstr>
      <vt:lpstr>weak reflection</vt:lpstr>
      <vt:lpstr>What is “disorder”?</vt:lpstr>
      <vt:lpstr>What is “disorder”?</vt:lpstr>
      <vt:lpstr>What is “disorder”?</vt:lpstr>
      <vt:lpstr>What is “disorder”?</vt:lpstr>
      <vt:lpstr>“B” factors</vt:lpstr>
      <vt:lpstr>“B” factors</vt:lpstr>
      <vt:lpstr>The B factor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Fourier view of scattering</vt:lpstr>
      <vt:lpstr>A Fourier view of scattering</vt:lpstr>
      <vt:lpstr>A Fourier view of scattering</vt:lpstr>
      <vt:lpstr>A Fourier view of scattering</vt:lpstr>
      <vt:lpstr>Darwin’s Formula</vt:lpstr>
      <vt:lpstr>Darwin’s Formula</vt:lpstr>
      <vt:lpstr>Darwin’s Formula</vt:lpstr>
      <vt:lpstr>Darwin’s Formula</vt:lpstr>
      <vt:lpstr>Darwin’s Formula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Causes Disorder?</vt:lpstr>
      <vt:lpstr>What Causes Disorder?</vt:lpstr>
      <vt:lpstr>Muybridge’s galloping horse (1878)</vt:lpstr>
      <vt:lpstr>realistic “crystal” of horses</vt:lpstr>
      <vt:lpstr>average structure: galloping horse</vt:lpstr>
      <vt:lpstr>average structure: 1-sigma contour</vt:lpstr>
      <vt:lpstr>Muybridge’s galloping horse (1878)</vt:lpstr>
      <vt:lpstr>Muybridge’s galloping horse (1878)</vt:lpstr>
      <vt:lpstr>lysozyme: real and reciprocal</vt:lpstr>
      <vt:lpstr>lysozyme: thermal motion</vt:lpstr>
      <vt:lpstr>What Causes Disorder?</vt:lpstr>
      <vt:lpstr>PowerPoint Presentation</vt:lpstr>
      <vt:lpstr>No Damage in the Dark!</vt:lpstr>
      <vt:lpstr>Dose-rate dependence of damage</vt:lpstr>
      <vt:lpstr>Rough values of energy quanta</vt:lpstr>
      <vt:lpstr>Energy Transfer Analogy</vt:lpstr>
      <vt:lpstr>Types of radiation damage</vt:lpstr>
      <vt:lpstr>PowerPoint Presentation</vt:lpstr>
      <vt:lpstr>Types of radiation damage</vt:lpstr>
      <vt:lpstr>Global Damage: scale</vt:lpstr>
      <vt:lpstr>Types of radiation damage</vt:lpstr>
      <vt:lpstr>Global Damage: B factor</vt:lpstr>
      <vt:lpstr>PowerPoint Presentation</vt:lpstr>
      <vt:lpstr>PowerPoint Presentation</vt:lpstr>
      <vt:lpstr>10 MGy/Å</vt:lpstr>
      <vt:lpstr>PowerPoint Presentation</vt:lpstr>
      <vt:lpstr>PowerPoint Presentation</vt:lpstr>
      <vt:lpstr>PowerPoint Presentation</vt:lpstr>
      <vt:lpstr>Dose-doubling concentration</vt:lpstr>
      <vt:lpstr>Dose-doubling concentration</vt:lpstr>
      <vt:lpstr>Types of radiation damage</vt:lpstr>
      <vt:lpstr>Riso vs dose</vt:lpstr>
      <vt:lpstr>Riso vs dose</vt:lpstr>
      <vt:lpstr>Types of radiation damage</vt:lpstr>
      <vt:lpstr>Specific damage</vt:lpstr>
      <vt:lpstr>Specific damage</vt:lpstr>
      <vt:lpstr>PowerPoint Presentation</vt:lpstr>
      <vt:lpstr>PowerPoint Presentation</vt:lpstr>
      <vt:lpstr>PowerPoint Presentation</vt:lpstr>
      <vt:lpstr>PowerPoint Presentation</vt:lpstr>
      <vt:lpstr>Types of radiation damage</vt:lpstr>
      <vt:lpstr>What Causes Disorder?</vt:lpstr>
      <vt:lpstr>Spot Shape</vt:lpstr>
      <vt:lpstr>Spot Shape</vt:lpstr>
      <vt:lpstr>Spot Shape</vt:lpstr>
      <vt:lpstr>Spot Shape</vt:lpstr>
      <vt:lpstr>Spot Shape</vt:lpstr>
      <vt:lpstr>Spot Shape</vt:lpstr>
      <vt:lpstr>Spot Shape</vt:lpstr>
      <vt:lpstr>Spot Shape</vt:lpstr>
      <vt:lpstr>mosaic spread</vt:lpstr>
      <vt:lpstr>mosaic spread</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Radiation Damage</vt:lpstr>
      <vt:lpstr>PowerPoint Presentation</vt:lpstr>
      <vt:lpstr>PowerPoint Presentation</vt:lpstr>
      <vt:lpstr>PowerPoint Presentation</vt:lpstr>
      <vt:lpstr>PowerPoint Presentation</vt:lpstr>
      <vt:lpstr>PowerPoint Presentation</vt:lpstr>
      <vt:lpstr>PowerPoint Presentation</vt:lpstr>
      <vt:lpstr>What Causes Disorder?</vt:lpstr>
      <vt:lpstr>PowerPoint Presentation</vt:lpstr>
      <vt:lpstr>Purity is crucial!</vt:lpstr>
      <vt:lpstr>What can I improve?</vt:lpstr>
      <vt:lpstr>What can I improve?</vt:lpstr>
      <vt:lpstr>What Causes Disorder?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mosaicity vs Wilson B</vt:lpstr>
      <vt:lpstr>mosaicity vs Wilson B</vt:lpstr>
      <vt:lpstr>PowerPoint Presentation</vt:lpstr>
      <vt:lpstr>What Causes Disorder?</vt:lpstr>
      <vt:lpstr>PowerPoint Presentation</vt:lpstr>
      <vt:lpstr>Icky Skin Stuff</vt:lpstr>
      <vt:lpstr>Hampton crystal surgery tools</vt:lpstr>
      <vt:lpstr>MiTeGen MicroTools</vt:lpstr>
      <vt:lpstr>Xtal Abuse</vt:lpstr>
      <vt:lpstr>Xtal Abuse</vt:lpstr>
      <vt:lpstr>Vicker’s hardness</vt:lpstr>
      <vt:lpstr>platy crystals</vt:lpstr>
      <vt:lpstr>platy crystals</vt:lpstr>
      <vt:lpstr>How many crystals do you see?</vt:lpstr>
      <vt:lpstr>Get thee to a  microbeam?</vt:lpstr>
      <vt:lpstr>platy crystals</vt:lpstr>
      <vt:lpstr>platy crystals</vt:lpstr>
      <vt:lpstr>X-ray scattering “rules”:</vt:lpstr>
      <vt:lpstr>MiTeGen MicroMesh grids</vt:lpstr>
      <vt:lpstr>platy crystals</vt:lpstr>
      <vt:lpstr>platy crystals</vt:lpstr>
      <vt:lpstr>platy crystals</vt:lpstr>
      <vt:lpstr>acupuncture needles</vt:lpstr>
      <vt:lpstr>acupuncture needles</vt:lpstr>
      <vt:lpstr>xtal stuck on tray</vt:lpstr>
      <vt:lpstr>xtal stuck on tray</vt:lpstr>
      <vt:lpstr>xtal stuck on tray</vt:lpstr>
      <vt:lpstr>xtal stuck on tray</vt:lpstr>
      <vt:lpstr>xtal stuck on tray</vt:lpstr>
      <vt:lpstr>xtal stuck on tray</vt:lpstr>
      <vt:lpstr>xtal stuck on tray</vt:lpstr>
      <vt:lpstr>MiTeGen MicroSaw</vt:lpstr>
      <vt:lpstr>xtal stuck on tray</vt:lpstr>
      <vt:lpstr>xtal stuck on tray</vt:lpstr>
      <vt:lpstr>xtal stuck on tray</vt:lpstr>
      <vt:lpstr>xtal stuck on tray</vt:lpstr>
      <vt:lpstr>crystals too fragile? cross-link them!</vt:lpstr>
      <vt:lpstr>Xtal Abuse</vt:lpstr>
      <vt:lpstr>cryo assay 1 does your crystal “like” it?</vt:lpstr>
      <vt:lpstr>Osmolarity matching</vt:lpstr>
      <vt:lpstr>matching osmolarity</vt:lpstr>
      <vt:lpstr>Xtal Abuse</vt:lpstr>
      <vt:lpstr>Dielectric matching</vt:lpstr>
      <vt:lpstr>Tris buffer vs temperature</vt:lpstr>
      <vt:lpstr>Tris buffer under cryo</vt:lpstr>
      <vt:lpstr>matching dielectric const.</vt:lpstr>
      <vt:lpstr>matching dielectric const.</vt:lpstr>
      <vt:lpstr>matching dielectric const.</vt:lpstr>
      <vt:lpstr>matching dielectric const.</vt:lpstr>
      <vt:lpstr>My crystal “dissolved” in the oil!</vt:lpstr>
      <vt:lpstr>Xtal Abuse</vt:lpstr>
      <vt:lpstr>ice = bad</vt:lpstr>
      <vt:lpstr>ice = bad</vt:lpstr>
      <vt:lpstr>stress and strain</vt:lpstr>
      <vt:lpstr>stress and strain</vt:lpstr>
      <vt:lpstr>cryo assay</vt:lpstr>
      <vt:lpstr>You do not need a cryostream to check your cryo!</vt:lpstr>
      <vt:lpstr>clear drop, right?</vt:lpstr>
      <vt:lpstr>cubic ice</vt:lpstr>
      <vt:lpstr>hexagonal ice</vt:lpstr>
      <vt:lpstr>nano-crystalline cubic ice</vt:lpstr>
      <vt:lpstr>amorphous ice</vt:lpstr>
      <vt:lpstr>annealing</vt:lpstr>
      <vt:lpstr>annealing gone wrong</vt:lpstr>
      <vt:lpstr>annealing – in slo-mo</vt:lpstr>
      <vt:lpstr>What Causes Disorder?</vt:lpstr>
      <vt:lpstr>opened drop: you have ~30 seconds!</vt:lpstr>
      <vt:lpstr>First diffraction from protein xtal</vt:lpstr>
      <vt:lpstr>Dehydration: 1934</vt:lpstr>
      <vt:lpstr>PowerPoint Presentation</vt:lpstr>
      <vt:lpstr>PowerPoint Presentation</vt:lpstr>
      <vt:lpstr>PowerPoint Presentation</vt:lpstr>
      <vt:lpstr>PowerPoint Presentation</vt:lpstr>
      <vt:lpstr>Non-isomorphism in lysozyme</vt:lpstr>
      <vt:lpstr>“same drop” ?</vt:lpstr>
      <vt:lpstr>PowerPoint Presentation</vt:lpstr>
      <vt:lpstr>Elastic deformation = non-isomorphism</vt:lpstr>
      <vt:lpstr>Elastic deformation = non-isomorphism</vt:lpstr>
      <vt:lpstr>Plastic deformation = poor diffraction</vt:lpstr>
      <vt:lpstr>Plastic deformation = poor diffraction</vt:lpstr>
      <vt:lpstr>Xtal5_t1 graph</vt:lpstr>
      <vt:lpstr>PowerPoint Presentation</vt:lpstr>
      <vt:lpstr>How much H2 are we making?</vt:lpstr>
      <vt:lpstr>OK! OK! Now I am afraid!</vt:lpstr>
      <vt:lpstr>oil is your friend</vt:lpstr>
      <vt:lpstr>opened drop: you have ~30 seconds!</vt:lpstr>
      <vt:lpstr>oiled drop: you have ~3 hours</vt:lpstr>
      <vt:lpstr>Dabbing to remove excess</vt:lpstr>
      <vt:lpstr>Dabbing to remove excess</vt:lpstr>
      <vt:lpstr>Dabbing to remove excess</vt:lpstr>
      <vt:lpstr>Dabbing to remove excess</vt:lpstr>
      <vt:lpstr>Dabbing to remove excess</vt:lpstr>
      <vt:lpstr>Dabbing to remove excess</vt:lpstr>
      <vt:lpstr>Dabbing to remove excess</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plunge cooling</vt:lpstr>
      <vt:lpstr>plunge cooling</vt:lpstr>
      <vt:lpstr>Warkentin method</vt:lpstr>
      <vt:lpstr>COMBINE cryoprotectants!</vt:lpstr>
      <vt:lpstr>COMBINE cryoprotectants!</vt:lpstr>
      <vt:lpstr>Pressure as a cryoprotectant</vt:lpstr>
      <vt:lpstr>Pressure as a cryoprotectant</vt:lpstr>
      <vt:lpstr>Pressure as a cryoprotectant</vt:lpstr>
      <vt:lpstr>Pressure as a cryoprotectant</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Ostwald Ripening</vt:lpstr>
      <vt:lpstr>… but does it work for membrane proteins?</vt:lpstr>
      <vt:lpstr>At the beamline…</vt:lpstr>
      <vt:lpstr>beam size vs xtal size</vt:lpstr>
      <vt:lpstr>Get thee to a  microbeam?</vt:lpstr>
      <vt:lpstr>beam size vs xtal size</vt:lpstr>
      <vt:lpstr>shoot the whole crystal</vt:lpstr>
      <vt:lpstr>shoot the whole crystal</vt:lpstr>
      <vt:lpstr>shoot the whole crystal</vt:lpstr>
      <vt:lpstr>beam size vs xtal size</vt:lpstr>
      <vt:lpstr>shoot nothing but the crystal</vt:lpstr>
      <vt:lpstr>shoot nothing but the crystal</vt:lpstr>
      <vt:lpstr>X-ray scattering “rules”:</vt:lpstr>
      <vt:lpstr>PowerPoint Presentation</vt:lpstr>
      <vt:lpstr>beam size vs xtal size</vt:lpstr>
      <vt:lpstr>Background scattering</vt:lpstr>
      <vt:lpstr>Background scattering</vt:lpstr>
      <vt:lpstr>Fine Slicing</vt:lpstr>
      <vt:lpstr>Classes of error in MX</vt:lpstr>
      <vt:lpstr>Optimal exposure time (faint spots)</vt:lpstr>
      <vt:lpstr>beam size vs xtal size</vt:lpstr>
      <vt:lpstr>Get thee to a  microbeam?</vt:lpstr>
      <vt:lpstr>At the beamline…</vt:lpstr>
      <vt:lpstr>PowerPoint Presentation</vt:lpstr>
      <vt:lpstr>Detector calibration: 7235 eV</vt:lpstr>
      <vt:lpstr>Detector calibration: 7247 eV</vt:lpstr>
      <vt:lpstr>Gadox calibration vs energy</vt:lpstr>
      <vt:lpstr>PowerPoint Presentation</vt:lpstr>
      <vt:lpstr>Spatial Heterogeneity in Sharp Spot Sensitivity (SHSSS):  Q315r vs Pilatus</vt:lpstr>
      <vt:lpstr>Systematic error does not “average out”</vt:lpstr>
      <vt:lpstr>Fractional error</vt:lpstr>
      <vt:lpstr>PowerPoint Presentation</vt:lpstr>
      <vt:lpstr>Dose slicing</vt:lpstr>
      <vt:lpstr>Data collection parameters:</vt:lpstr>
      <vt:lpstr>PowerPoint Presentation</vt:lpstr>
      <vt:lpstr>140-fold multiplicity</vt:lpstr>
      <vt:lpstr>140-fold multiplicity</vt:lpstr>
      <vt:lpstr>140-fold multiplicity</vt:lpstr>
      <vt:lpstr>140-fold multiplicity</vt:lpstr>
      <vt:lpstr>Discerning Na+ from Mg++</vt:lpstr>
      <vt:lpstr>140-fold multiplicity</vt:lpstr>
      <vt:lpstr>Suggested anomalous protocol:</vt:lpstr>
      <vt:lpstr>Summary</vt:lpstr>
      <vt:lpstr>Summary</vt:lpstr>
      <vt:lpstr>Why harvest at all?</vt:lpstr>
      <vt:lpstr>Why harvest at all?</vt:lpstr>
      <vt:lpstr>X-ray transmission of materials</vt:lpstr>
      <vt:lpstr>X-ray scattering of materials</vt:lpstr>
      <vt:lpstr>naked xtal</vt:lpstr>
      <vt:lpstr>Crowfoot Cell</vt:lpstr>
      <vt:lpstr>Crowfoot Cell</vt:lpstr>
      <vt:lpstr>Crowfoot Cell</vt:lpstr>
      <vt:lpstr>Fluidigm RT/cryo mount</vt:lpstr>
      <vt:lpstr>Plate goniometers</vt:lpstr>
      <vt:lpstr>PowerPoint Presentation</vt:lpstr>
      <vt:lpstr>PowerPoint Presentation</vt:lpstr>
      <vt:lpstr>Why harvest at all?</vt:lpstr>
      <vt:lpstr>PowerPoint Presentation</vt:lpstr>
      <vt:lpstr>PowerPoint Presentation</vt:lpstr>
      <vt:lpstr>Example Data</vt:lpstr>
      <vt:lpstr>Room temperature damage rates</vt:lpstr>
      <vt:lpstr>Room temperature damage rates</vt:lpstr>
      <vt:lpstr>Every spot is an unpaired partial!</vt:lpstr>
      <vt:lpstr>Every spot is an unpaired partial!</vt:lpstr>
      <vt:lpstr>Internal consistency of data</vt:lpstr>
      <vt:lpstr>what is “partiality”?</vt:lpstr>
      <vt:lpstr>Why harvest at all?</vt:lpstr>
      <vt:lpstr>Why harvest at all?</vt:lpstr>
      <vt:lpstr>MiTeGen RT cell</vt:lpstr>
      <vt:lpstr>Free-mounting system</vt:lpstr>
      <vt:lpstr>Summary</vt:lpstr>
      <vt:lpstr>avoiding overlaps</vt:lpstr>
      <vt:lpstr>avoiding overlaps</vt:lpstr>
      <vt:lpstr>At the beamline…</vt:lpstr>
      <vt:lpstr>mosaic block = “coherence length”</vt:lpstr>
      <vt:lpstr>PowerPoint Presentation</vt:lpstr>
      <vt:lpstr>PowerPoint Presentation</vt:lpstr>
      <vt:lpstr>PowerPoint Presentation</vt:lpstr>
      <vt:lpstr>Snapshot from single virus particle</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JMHolton</cp:lastModifiedBy>
  <cp:revision>100</cp:revision>
  <dcterms:created xsi:type="dcterms:W3CDTF">2011-09-30T06:31:32Z</dcterms:created>
  <dcterms:modified xsi:type="dcterms:W3CDTF">2015-10-16T00:36:46Z</dcterms:modified>
</cp:coreProperties>
</file>