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</p:sldMasterIdLst>
  <p:notesMasterIdLst>
    <p:notesMasterId r:id="rId127"/>
  </p:notesMasterIdLst>
  <p:sldIdLst>
    <p:sldId id="260" r:id="rId5"/>
    <p:sldId id="266" r:id="rId6"/>
    <p:sldId id="265" r:id="rId7"/>
    <p:sldId id="445" r:id="rId8"/>
    <p:sldId id="448" r:id="rId9"/>
    <p:sldId id="299" r:id="rId10"/>
    <p:sldId id="298" r:id="rId11"/>
    <p:sldId id="262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4" r:id="rId21"/>
    <p:sldId id="312" r:id="rId22"/>
    <p:sldId id="314" r:id="rId23"/>
    <p:sldId id="313" r:id="rId24"/>
    <p:sldId id="315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4" r:id="rId35"/>
    <p:sldId id="285" r:id="rId36"/>
    <p:sldId id="286" r:id="rId37"/>
    <p:sldId id="287" r:id="rId38"/>
    <p:sldId id="288" r:id="rId39"/>
    <p:sldId id="305" r:id="rId40"/>
    <p:sldId id="449" r:id="rId41"/>
    <p:sldId id="289" r:id="rId42"/>
    <p:sldId id="290" r:id="rId43"/>
    <p:sldId id="291" r:id="rId44"/>
    <p:sldId id="292" r:id="rId45"/>
    <p:sldId id="293" r:id="rId46"/>
    <p:sldId id="303" r:id="rId47"/>
    <p:sldId id="301" r:id="rId48"/>
    <p:sldId id="300" r:id="rId49"/>
    <p:sldId id="306" r:id="rId50"/>
    <p:sldId id="295" r:id="rId51"/>
    <p:sldId id="257" r:id="rId52"/>
    <p:sldId id="297" r:id="rId53"/>
    <p:sldId id="450" r:id="rId54"/>
    <p:sldId id="304" r:id="rId55"/>
    <p:sldId id="302" r:id="rId56"/>
    <p:sldId id="444" r:id="rId57"/>
    <p:sldId id="433" r:id="rId58"/>
    <p:sldId id="432" r:id="rId59"/>
    <p:sldId id="447" r:id="rId60"/>
    <p:sldId id="435" r:id="rId61"/>
    <p:sldId id="434" r:id="rId62"/>
    <p:sldId id="436" r:id="rId63"/>
    <p:sldId id="440" r:id="rId64"/>
    <p:sldId id="441" r:id="rId65"/>
    <p:sldId id="442" r:id="rId66"/>
    <p:sldId id="443" r:id="rId67"/>
    <p:sldId id="319" r:id="rId68"/>
    <p:sldId id="308" r:id="rId69"/>
    <p:sldId id="307" r:id="rId70"/>
    <p:sldId id="309" r:id="rId71"/>
    <p:sldId id="310" r:id="rId72"/>
    <p:sldId id="311" r:id="rId73"/>
    <p:sldId id="376" r:id="rId74"/>
    <p:sldId id="317" r:id="rId75"/>
    <p:sldId id="264" r:id="rId76"/>
    <p:sldId id="318" r:id="rId77"/>
    <p:sldId id="320" r:id="rId78"/>
    <p:sldId id="446" r:id="rId79"/>
    <p:sldId id="393" r:id="rId80"/>
    <p:sldId id="394" r:id="rId81"/>
    <p:sldId id="395" r:id="rId82"/>
    <p:sldId id="396" r:id="rId83"/>
    <p:sldId id="397" r:id="rId84"/>
    <p:sldId id="398" r:id="rId85"/>
    <p:sldId id="399" r:id="rId86"/>
    <p:sldId id="400" r:id="rId87"/>
    <p:sldId id="401" r:id="rId88"/>
    <p:sldId id="402" r:id="rId89"/>
    <p:sldId id="403" r:id="rId90"/>
    <p:sldId id="404" r:id="rId91"/>
    <p:sldId id="405" r:id="rId92"/>
    <p:sldId id="406" r:id="rId93"/>
    <p:sldId id="407" r:id="rId94"/>
    <p:sldId id="408" r:id="rId95"/>
    <p:sldId id="409" r:id="rId96"/>
    <p:sldId id="410" r:id="rId97"/>
    <p:sldId id="411" r:id="rId98"/>
    <p:sldId id="412" r:id="rId99"/>
    <p:sldId id="413" r:id="rId100"/>
    <p:sldId id="414" r:id="rId101"/>
    <p:sldId id="415" r:id="rId102"/>
    <p:sldId id="416" r:id="rId103"/>
    <p:sldId id="417" r:id="rId104"/>
    <p:sldId id="418" r:id="rId105"/>
    <p:sldId id="419" r:id="rId106"/>
    <p:sldId id="420" r:id="rId107"/>
    <p:sldId id="421" r:id="rId108"/>
    <p:sldId id="422" r:id="rId109"/>
    <p:sldId id="423" r:id="rId110"/>
    <p:sldId id="428" r:id="rId111"/>
    <p:sldId id="429" r:id="rId112"/>
    <p:sldId id="430" r:id="rId113"/>
    <p:sldId id="431" r:id="rId114"/>
    <p:sldId id="362" r:id="rId115"/>
    <p:sldId id="363" r:id="rId116"/>
    <p:sldId id="364" r:id="rId117"/>
    <p:sldId id="365" r:id="rId118"/>
    <p:sldId id="366" r:id="rId119"/>
    <p:sldId id="367" r:id="rId120"/>
    <p:sldId id="368" r:id="rId121"/>
    <p:sldId id="374" r:id="rId122"/>
    <p:sldId id="375" r:id="rId123"/>
    <p:sldId id="371" r:id="rId124"/>
    <p:sldId id="372" r:id="rId125"/>
    <p:sldId id="373" r:id="rId1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614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37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2AFDE-A954-43CD-B4EC-E2DFF8023E4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0C715-2F98-47BE-B71E-DE7E0472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8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0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43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39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13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6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0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19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6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84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1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31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33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6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13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50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17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58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8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30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45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0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55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33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17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2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82057-F95F-491D-A231-D93A16960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65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2365F-27BD-4CD2-9DD9-DB339E663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43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EE60-17CA-49B0-955F-33FEFB8AD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4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1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133D3-76A3-4F93-838C-D44F6EC8F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82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E1DA9-F798-44C5-A0B5-1613C77F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80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31010-1A3B-4D8B-B45E-CE79865DE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90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1C462-6058-4D5B-A2CA-C3FC8D659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29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A402A-C8FB-47A1-BD50-8F54F3A06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997B7-6A84-47EF-A10C-18F4928A9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09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5526B-4775-495D-A302-4FB53A8BB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64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284E3-713F-4727-8EE5-8EAFA85A0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48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BFCCD-105F-476F-B594-68FB9C5DE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2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6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81A88-8072-4270-BF2D-197FDCEE14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5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7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4" Type="http://schemas.openxmlformats.org/officeDocument/2006/relationships/image" Target="../media/image7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4" Type="http://schemas.openxmlformats.org/officeDocument/2006/relationships/image" Target="../media/image7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7.mpeg"/><Relationship Id="rId1" Type="http://schemas.microsoft.com/office/2007/relationships/media" Target="../media/media7.mpeg"/><Relationship Id="rId4" Type="http://schemas.openxmlformats.org/officeDocument/2006/relationships/image" Target="../media/image7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0.w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1.wm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87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9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2.vml"/><Relationship Id="rId6" Type="http://schemas.microsoft.com/office/2007/relationships/hdphoto" Target="../media/hdphoto3.wdp"/><Relationship Id="rId5" Type="http://schemas.openxmlformats.org/officeDocument/2006/relationships/image" Target="../media/image87.jpeg"/><Relationship Id="rId4" Type="http://schemas.openxmlformats.org/officeDocument/2006/relationships/image" Target="../media/image9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4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6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7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8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0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7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your</a:t>
            </a:r>
            <a:b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Space Group?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72200"/>
            <a:ext cx="9144000" cy="6858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 first question asked and the last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question answered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 result for space group astronau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79" y="2202095"/>
            <a:ext cx="5838242" cy="38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0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7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has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09104" cy="5481828"/>
          </a:xfrm>
          <a:prstGeom prst="rect">
            <a:avLst/>
          </a:prstGeom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  <a:cs typeface="Arial" pitchFamily="34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40198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verloa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  <a:cs typeface="Arial" pitchFamily="34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35334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  <a:cs typeface="Arial" pitchFamily="34" charset="0"/>
              </a:rPr>
              <a:t>http://bl831.als.lbl.gov/~jamesh/movies/osc.mpeg</a:t>
            </a:r>
          </a:p>
        </p:txBody>
      </p:sp>
      <p:pic>
        <p:nvPicPr>
          <p:cNvPr id="4" name="osc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6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  <a:cs typeface="Arial" pitchFamily="34" charset="0"/>
              </a:rPr>
              <a:t>http://bl831.als.lbl.gov/~jamesh/movies/completeness.mpeg</a:t>
            </a:r>
          </a:p>
        </p:txBody>
      </p:sp>
      <p:pic>
        <p:nvPicPr>
          <p:cNvPr id="6" name="completeness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2743200" y="2895600"/>
            <a:ext cx="370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>
                <a:solidFill>
                  <a:srgbClr val="000000"/>
                </a:solidFill>
                <a:cs typeface="Arial" pitchFamily="34" charset="0"/>
              </a:rPr>
              <a:t>R = % error</a:t>
            </a:r>
          </a:p>
        </p:txBody>
      </p:sp>
    </p:spTree>
    <p:extLst>
      <p:ext uri="{BB962C8B-B14F-4D97-AF65-F5344CB8AC3E}">
        <p14:creationId xmlns:p14="http://schemas.microsoft.com/office/powerpoint/2010/main" val="1279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graphicFrame>
        <p:nvGraphicFramePr>
          <p:cNvPr id="2498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192338" y="1295400"/>
          <a:ext cx="4570412" cy="18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3" imgW="1167893" imgH="482391" progId="Equation.3">
                  <p:embed/>
                </p:oleObj>
              </mc:Choice>
              <mc:Fallback>
                <p:oleObj name="Equation" r:id="rId3" imgW="1167893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1295400"/>
                        <a:ext cx="4570412" cy="188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50850" y="3498850"/>
            <a:ext cx="8453438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completely random:			0.59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starting MR solution:			0.4-0.55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something still wrong?:		&gt; 0.3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correct chain trace:			&lt; 0.2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small molecule:				~ 0.05</a:t>
            </a:r>
          </a:p>
        </p:txBody>
      </p:sp>
    </p:spTree>
    <p:extLst>
      <p:ext uri="{BB962C8B-B14F-4D97-AF65-F5344CB8AC3E}">
        <p14:creationId xmlns:p14="http://schemas.microsoft.com/office/powerpoint/2010/main" val="236279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450850" y="1458913"/>
            <a:ext cx="8453438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(or just “R”)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observed vs calculated data (Fs)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cross-check with “random” subset of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should be &lt; 0.3 and &lt;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+ 0.1</a:t>
            </a:r>
            <a:endParaRPr lang="en-US" altLang="en-US" sz="6600" b="1" baseline="-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450850" y="1458913"/>
            <a:ext cx="8453438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(or just “R”)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observed vs calculated data (Fs)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cross-check with “random” subset of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should be &lt; 0.3 and &lt;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+ 0.1</a:t>
            </a:r>
            <a:endParaRPr lang="en-US" altLang="en-US" sz="6600" b="1" baseline="-500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sym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= 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merge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(self-consistency of data: Is)</a:t>
            </a:r>
            <a:endParaRPr lang="en-US" altLang="en-US" sz="2800" b="1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</a:t>
            </a:r>
            <a:r>
              <a:rPr lang="en-US" altLang="en-US" baseline="-25000" smtClean="0"/>
              <a:t>merge</a:t>
            </a:r>
          </a:p>
        </p:txBody>
      </p:sp>
      <p:graphicFrame>
        <p:nvGraphicFramePr>
          <p:cNvPr id="2570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86000" y="1296988"/>
          <a:ext cx="4570413" cy="17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Equation" r:id="rId3" imgW="1307532" imgH="495085" progId="Equation.3">
                  <p:embed/>
                </p:oleObj>
              </mc:Choice>
              <mc:Fallback>
                <p:oleObj name="Equation" r:id="rId3" imgW="1307532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96988"/>
                        <a:ext cx="4570413" cy="173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50850" y="3498850"/>
            <a:ext cx="8453438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completely random:			0.59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weak data (high angle):		0.7- </a:t>
            </a:r>
            <a:r>
              <a:rPr lang="en-US" altLang="en-US" sz="6600" b="1" baseline="-5000">
                <a:solidFill>
                  <a:srgbClr val="000000"/>
                </a:solidFill>
                <a:cs typeface="Arial" pitchFamily="34" charset="0"/>
              </a:rPr>
              <a:t>∞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wrong symmetry choice?:		~0.2-0.55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small or disordered crystal:	~0.1-0.2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typical:					~ 0.05</a:t>
            </a:r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6226175" y="2200275"/>
            <a:ext cx="2484438" cy="822325"/>
            <a:chOff x="3922" y="1386"/>
            <a:chExt cx="1565" cy="518"/>
          </a:xfrm>
        </p:grpSpPr>
        <p:sp>
          <p:nvSpPr>
            <p:cNvPr id="257030" name="Text Box 5"/>
            <p:cNvSpPr txBox="1">
              <a:spLocks noChangeArrowheads="1"/>
            </p:cNvSpPr>
            <p:nvPr/>
          </p:nvSpPr>
          <p:spPr bwMode="auto">
            <a:xfrm>
              <a:off x="4451" y="1386"/>
              <a:ext cx="103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cs typeface="Arial" pitchFamily="34" charset="0"/>
                </a:rPr>
                <a:t>blows up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cs typeface="Arial" pitchFamily="34" charset="0"/>
                </a:rPr>
                <a:t>as </a:t>
              </a:r>
              <a:r>
                <a:rPr lang="en-US" altLang="en-US" sz="2400" i="1">
                  <a:solidFill>
                    <a:srgbClr val="FF0000"/>
                  </a:solidFill>
                  <a:cs typeface="Arial" pitchFamily="34" charset="0"/>
                </a:rPr>
                <a:t>I</a:t>
              </a:r>
              <a:r>
                <a:rPr lang="en-US" altLang="en-US" sz="2400" i="1" baseline="-25000">
                  <a:solidFill>
                    <a:srgbClr val="FF0000"/>
                  </a:solidFill>
                  <a:cs typeface="Arial" pitchFamily="34" charset="0"/>
                </a:rPr>
                <a:t>obs</a:t>
              </a:r>
              <a:r>
                <a:rPr lang="en-US" altLang="en-US" sz="2400">
                  <a:solidFill>
                    <a:srgbClr val="FF0000"/>
                  </a:solidFill>
                  <a:cs typeface="Arial" pitchFamily="34" charset="0"/>
                </a:rPr>
                <a:t> → 0</a:t>
              </a:r>
            </a:p>
          </p:txBody>
        </p:sp>
        <p:sp>
          <p:nvSpPr>
            <p:cNvPr id="257031" name="Line 6"/>
            <p:cNvSpPr>
              <a:spLocks noChangeShapeType="1"/>
            </p:cNvSpPr>
            <p:nvPr/>
          </p:nvSpPr>
          <p:spPr bwMode="auto">
            <a:xfrm flipH="1">
              <a:off x="3922" y="1641"/>
              <a:ext cx="4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9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“R” factors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450850" y="1458913"/>
            <a:ext cx="8453438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(or just “R”)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observed vs calculated data (Fs)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cross-check with “random” subset of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should be &lt; 0.3 and &lt;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cryst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+ 0.1</a:t>
            </a:r>
            <a:endParaRPr lang="en-US" altLang="en-US" sz="6600" b="1" baseline="-500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sym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= 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merge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	(self-consistency of data: Is)</a:t>
            </a:r>
            <a:endParaRPr lang="en-US" altLang="en-US" sz="2800" b="1" baseline="-25000">
              <a:solidFill>
                <a:srgbClr val="0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rim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pim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meas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iso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 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anom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diff</a:t>
            </a: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859213" y="4972050"/>
            <a:ext cx="50704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3600" b="1" baseline="-25000">
                <a:solidFill>
                  <a:srgbClr val="000000"/>
                </a:solidFill>
                <a:cs typeface="Arial" pitchFamily="34" charset="0"/>
              </a:rPr>
              <a:t>sym</a:t>
            </a:r>
            <a:r>
              <a:rPr lang="en-US" altLang="en-US" sz="3600" b="1">
                <a:solidFill>
                  <a:srgbClr val="000000"/>
                </a:solidFill>
                <a:cs typeface="Arial" pitchFamily="34" charset="0"/>
              </a:rPr>
              <a:t> is “unfair” to high multiplicity</a:t>
            </a:r>
          </a:p>
        </p:txBody>
      </p:sp>
    </p:spTree>
    <p:extLst>
      <p:ext uri="{BB962C8B-B14F-4D97-AF65-F5344CB8AC3E}">
        <p14:creationId xmlns:p14="http://schemas.microsoft.com/office/powerpoint/2010/main" val="273188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 the structure any good?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replacement:</a:t>
            </a:r>
          </a:p>
          <a:p>
            <a:pPr lvl="1" eaLnBrk="1" hangingPunct="1"/>
            <a:r>
              <a:rPr lang="en-US" altLang="en-US" smtClean="0"/>
              <a:t>R/R</a:t>
            </a:r>
            <a:r>
              <a:rPr lang="en-US" altLang="en-US" baseline="-25000" smtClean="0"/>
              <a:t>free		</a:t>
            </a:r>
            <a:r>
              <a:rPr lang="en-US" altLang="en-US" smtClean="0"/>
              <a:t>(compare with R</a:t>
            </a:r>
            <a:r>
              <a:rPr lang="en-US" altLang="en-US" baseline="-25000" smtClean="0"/>
              <a:t>merge</a:t>
            </a:r>
            <a:r>
              <a:rPr lang="en-US" altLang="en-US" smtClean="0"/>
              <a:t>)</a:t>
            </a:r>
            <a:endParaRPr lang="en-US" altLang="en-US" baseline="-25000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MAD/SAD/MIR</a:t>
            </a:r>
          </a:p>
          <a:p>
            <a:pPr lvl="1" eaLnBrk="1" hangingPunct="1"/>
            <a:r>
              <a:rPr lang="en-US" altLang="en-US" smtClean="0"/>
              <a:t>R  and FOM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All cases</a:t>
            </a:r>
          </a:p>
          <a:p>
            <a:pPr lvl="1" eaLnBrk="1" hangingPunct="1"/>
            <a:r>
              <a:rPr lang="en-US" altLang="en-US" smtClean="0"/>
              <a:t>does the map look like the model?!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571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478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Twinning?!?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Image result for evil tw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Image result for evil tw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Image result for evil twi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21042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7800" y="304800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5943600"/>
            <a:ext cx="4214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pseudo symmetry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2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Definitions: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Twinning:</a:t>
            </a:r>
          </a:p>
          <a:p>
            <a:pPr lvl="1"/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(or more)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 of the same species 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different orientations</a:t>
            </a:r>
          </a:p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law:</a:t>
            </a:r>
          </a:p>
          <a:p>
            <a:pPr lvl="1"/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operator that rotates one crystal lattice onto the other (common: k,h,-l)</a:t>
            </a:r>
          </a:p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fraction ( </a:t>
            </a:r>
            <a:r>
              <a:rPr lang="el-G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):</a:t>
            </a:r>
          </a:p>
          <a:p>
            <a:pPr lvl="1"/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ratio: Iobs</a:t>
            </a:r>
            <a:r>
              <a:rPr lang="de-DE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</a:t>
            </a:r>
            <a:r>
              <a:rPr lang="de-DE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kh-l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6970" y="6334780"/>
            <a:ext cx="413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to: Andrea Thorn</a:t>
            </a:r>
            <a:endParaRPr lang="en-US" sz="28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twinning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06970" y="6334780"/>
            <a:ext cx="4137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to: Andrea Thorn</a:t>
            </a:r>
            <a:endParaRPr lang="en-US" sz="28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282186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Merohedral</a:t>
            </a:r>
            <a:endParaRPr lang="en-US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law is symmetry operator for lattice, 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not the true point group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Pseudo-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merohedral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 law not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 for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merohedral</a:t>
            </a:r>
            <a:endParaRPr lang="en-US" sz="3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Lattices don’t perfectly overlap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Epitaxial 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 randomly stuck together</a:t>
            </a:r>
          </a:p>
        </p:txBody>
      </p:sp>
    </p:spTree>
    <p:extLst>
      <p:ext uri="{BB962C8B-B14F-4D97-AF65-F5344CB8AC3E}">
        <p14:creationId xmlns:p14="http://schemas.microsoft.com/office/powerpoint/2010/main" val="27460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88506" cy="946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1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5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tell by looking?    </a:t>
            </a:r>
            <a:endParaRPr lang="en-US" dirty="0"/>
          </a:p>
        </p:txBody>
      </p:sp>
      <p:pic>
        <p:nvPicPr>
          <p:cNvPr id="4" name="Picture 2" descr="C:\Users\Andrea\Desktop\tw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881" y="1986655"/>
            <a:ext cx="2416540" cy="252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054" y="1427012"/>
            <a:ext cx="40593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Macroscopic twin </a:t>
            </a:r>
          </a:p>
          <a:p>
            <a:pPr algn="ctr"/>
            <a:endParaRPr lang="de-DE" sz="1000" i="1" dirty="0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487" y="4710544"/>
            <a:ext cx="3639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prstClr val="black"/>
                </a:solidFill>
              </a:rPr>
              <a:t>Disecting apart might give a single crystal!</a:t>
            </a:r>
          </a:p>
          <a:p>
            <a:endParaRPr lang="de-DE" sz="3200" dirty="0" smtClean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28861" y="3367200"/>
            <a:ext cx="952885" cy="41508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419724" y="1427007"/>
            <a:ext cx="4059381" cy="3068284"/>
            <a:chOff x="4419724" y="1427007"/>
            <a:chExt cx="4059381" cy="3068284"/>
          </a:xfrm>
        </p:grpSpPr>
        <p:pic>
          <p:nvPicPr>
            <p:cNvPr id="8" name="Picture 2" descr="C:\Users\Andrea\Desktop\single.jpg"/>
            <p:cNvPicPr>
              <a:picLocks noChangeAspect="1" noChangeArrowheads="1"/>
            </p:cNvPicPr>
            <p:nvPr/>
          </p:nvPicPr>
          <p:blipFill>
            <a:blip r:embed="rId3" cstate="print"/>
            <a:srcRect r="9747"/>
            <a:stretch>
              <a:fillRect/>
            </a:stretch>
          </p:blipFill>
          <p:spPr bwMode="auto">
            <a:xfrm>
              <a:off x="5223271" y="1975291"/>
              <a:ext cx="2427700" cy="25200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419724" y="1427007"/>
              <a:ext cx="405938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Microscopic twin </a:t>
              </a:r>
            </a:p>
            <a:p>
              <a:pPr algn="ctr"/>
              <a:endParaRPr lang="de-DE" sz="1000" i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49069" y="4715165"/>
            <a:ext cx="3466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prstClr val="black"/>
                </a:solidFill>
              </a:rPr>
              <a:t>Crystal looks fine, but is twinned. </a:t>
            </a:r>
            <a:endParaRPr lang="de-DE" sz="3200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0033" y="6304002"/>
            <a:ext cx="4682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Images property of Andrea Thorn </a:t>
            </a:r>
          </a:p>
          <a:p>
            <a:pPr algn="r"/>
            <a:r>
              <a:rPr lang="de-DE" sz="15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and Claudia Egerer-Sieber</a:t>
            </a:r>
            <a:endParaRPr lang="de-DE" sz="15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2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6629400" y="525780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3" r="50015"/>
          <a:stretch/>
        </p:blipFill>
        <p:spPr bwMode="auto">
          <a:xfrm rot="1466125">
            <a:off x="759492" y="3488452"/>
            <a:ext cx="852755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3" r="50015"/>
          <a:stretch/>
        </p:blipFill>
        <p:spPr bwMode="auto">
          <a:xfrm rot="19626808">
            <a:off x="3455149" y="2825652"/>
            <a:ext cx="852755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Twinning: how can you tell?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4" y="1447800"/>
            <a:ext cx="9173734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00200" y="3733800"/>
            <a:ext cx="990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583549"/>
              </p:ext>
            </p:extLst>
          </p:nvPr>
        </p:nvGraphicFramePr>
        <p:xfrm>
          <a:off x="384175" y="914400"/>
          <a:ext cx="8531225" cy="519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914400"/>
                        <a:ext cx="8531225" cy="519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09421" y="6057900"/>
            <a:ext cx="2661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596483" y="2784123"/>
            <a:ext cx="2061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Counts/bin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Make a histogram of your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66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772302"/>
              </p:ext>
            </p:extLst>
          </p:nvPr>
        </p:nvGraphicFramePr>
        <p:xfrm>
          <a:off x="384175" y="914400"/>
          <a:ext cx="8531225" cy="519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914400"/>
                        <a:ext cx="8531225" cy="519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309421" y="6057900"/>
            <a:ext cx="2661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596483" y="2784123"/>
            <a:ext cx="2061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Counts/bin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Make a histogram of your data</a:t>
            </a:r>
          </a:p>
        </p:txBody>
      </p:sp>
      <p:pic>
        <p:nvPicPr>
          <p:cNvPr id="7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3" r="50015"/>
          <a:stretch/>
        </p:blipFill>
        <p:spPr bwMode="auto">
          <a:xfrm>
            <a:off x="2209800" y="1524000"/>
            <a:ext cx="852755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4953000" y="342900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30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Twinning: how can you tell?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7391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distribution is abnormal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test, L test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higher symmetry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50% → might be twin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10% → could be 50:50 twin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of the “usual suspects”</a:t>
            </a:r>
          </a:p>
          <a:p>
            <a:pPr lvl="1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P622, P6, P321, P312, P422, P43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http://www.ccp4.ac.uk/html/twinning.html </a:t>
            </a:r>
          </a:p>
          <a:p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can’t solve it</a:t>
            </a:r>
            <a:endParaRPr lang="en-US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4038600" y="533400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0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Find the twin law?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8153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refine in REFMAC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Automatically checks all possible twin laws!</a:t>
            </a:r>
          </a:p>
          <a:p>
            <a:pPr lvl="1"/>
            <a:endParaRPr lang="en-US" sz="2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 copy twin law into other programs:</a:t>
            </a:r>
          </a:p>
          <a:p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phenix.refine</a:t>
            </a: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, etc.</a:t>
            </a:r>
          </a:p>
          <a:p>
            <a:endParaRPr lang="en-US" sz="14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Pick </a:t>
            </a:r>
            <a:r>
              <a:rPr lang="en-US" sz="36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free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 flags in highest symmetry</a:t>
            </a:r>
          </a:p>
          <a:p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i.e. P622 if true SG is P3</a:t>
            </a:r>
          </a:p>
          <a:p>
            <a:endParaRPr 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Do not “twin refine” if not twinned</a:t>
            </a:r>
          </a:p>
          <a:p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control: swap non-twin operator</a:t>
            </a:r>
          </a:p>
        </p:txBody>
      </p:sp>
      <p:pic>
        <p:nvPicPr>
          <p:cNvPr id="6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8305800" y="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0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Twinning: what do I do?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Integrate with low-symmetry SG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Yes, all possible ones</a:t>
            </a:r>
          </a:p>
          <a:p>
            <a:pPr lvl="1"/>
            <a:endParaRPr lang="en-US" sz="28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</a:rPr>
              <a:t> try to solve it</a:t>
            </a:r>
          </a:p>
          <a:p>
            <a:pPr lvl="1"/>
            <a:r>
              <a:rPr lang="en-US" sz="3600" dirty="0" smtClean="0">
                <a:solidFill>
                  <a:srgbClr val="FF0000"/>
                </a:solidFill>
                <a:cs typeface="Arial" panose="020B0604020202020204" pitchFamily="34" charset="0"/>
              </a:rPr>
              <a:t>Yes, in all possible SGs</a:t>
            </a:r>
          </a:p>
          <a:p>
            <a:pPr lvl="1"/>
            <a:endParaRPr lang="en-US" sz="360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MR:  good chance if copies = 1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MAD: maybe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S-SAD: no way</a:t>
            </a:r>
          </a:p>
          <a:p>
            <a:pPr lvl="1"/>
            <a:r>
              <a:rPr lang="en-US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MIR: if you’re lucky</a:t>
            </a:r>
          </a:p>
        </p:txBody>
      </p:sp>
      <p:pic>
        <p:nvPicPr>
          <p:cNvPr id="6" name="Picture 6" descr="Image result for evil twi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2"/>
          <a:stretch/>
        </p:blipFill>
        <p:spPr bwMode="auto">
          <a:xfrm>
            <a:off x="8305800" y="0"/>
            <a:ext cx="838200" cy="9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4012" y="6457890"/>
            <a:ext cx="2999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cs typeface="Arial" panose="020B0604020202020204" pitchFamily="34" charset="0"/>
              </a:rPr>
              <a:t>Thanks to: Andrea Thorn</a:t>
            </a:r>
            <a:endParaRPr lang="en-US" sz="2000" dirty="0">
              <a:solidFill>
                <a:srgbClr val="FFFFFF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7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96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Primitive, cubic lattice, half-way unit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93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6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staggered lattices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Body-centered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International Tables, Vol A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315200" cy="7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2940" y="392114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Face-centered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Body-centered lattice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All half-way points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19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Face-centered lattice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All half-way points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8" y="1066800"/>
            <a:ext cx="8013700" cy="8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International Tables, Vol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2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30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cubic lattice</a:t>
            </a:r>
          </a:p>
        </p:txBody>
      </p:sp>
    </p:spTree>
    <p:extLst>
      <p:ext uri="{BB962C8B-B14F-4D97-AF65-F5344CB8AC3E}">
        <p14:creationId xmlns:p14="http://schemas.microsoft.com/office/powerpoint/2010/main" val="37132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22549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39841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417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 version of rhombohedral lattice</a:t>
            </a:r>
          </a:p>
        </p:txBody>
      </p:sp>
    </p:spTree>
    <p:extLst>
      <p:ext uri="{BB962C8B-B14F-4D97-AF65-F5344CB8AC3E}">
        <p14:creationId xmlns:p14="http://schemas.microsoft.com/office/powerpoint/2010/main" val="12394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4" y="87868"/>
            <a:ext cx="256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Hexagonal/triclinic lattice</a:t>
            </a:r>
          </a:p>
        </p:txBody>
      </p:sp>
    </p:spTree>
    <p:extLst>
      <p:ext uri="{BB962C8B-B14F-4D97-AF65-F5344CB8AC3E}">
        <p14:creationId xmlns:p14="http://schemas.microsoft.com/office/powerpoint/2010/main" val="1749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179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Hexagonal lattice</a:t>
            </a:r>
          </a:p>
        </p:txBody>
      </p:sp>
    </p:spTree>
    <p:extLst>
      <p:ext uri="{BB962C8B-B14F-4D97-AF65-F5344CB8AC3E}">
        <p14:creationId xmlns:p14="http://schemas.microsoft.com/office/powerpoint/2010/main" val="14993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865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Only 5 kinds of centering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966" y="1438385"/>
            <a:ext cx="39452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Primitive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	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	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		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Rhombo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Triclin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52" y="1586500"/>
            <a:ext cx="7620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89314" y="1676826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restrictions</a:t>
            </a:r>
          </a:p>
        </p:txBody>
      </p:sp>
      <p:pic>
        <p:nvPicPr>
          <p:cNvPr id="7174" name="Picture 6" descr="Monoclinic, center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/>
          <a:stretch/>
        </p:blipFill>
        <p:spPr bwMode="auto">
          <a:xfrm>
            <a:off x="4432352" y="2584731"/>
            <a:ext cx="762000" cy="9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rthorhombic, body-center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 bwMode="auto">
          <a:xfrm>
            <a:off x="4432352" y="3633012"/>
            <a:ext cx="762000" cy="9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Orthorhombic, face-center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/>
          <a:stretch/>
        </p:blipFill>
        <p:spPr bwMode="auto">
          <a:xfrm>
            <a:off x="4432352" y="4746777"/>
            <a:ext cx="762000" cy="9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hombohedral, D-centere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7"/>
          <a:stretch/>
        </p:blipFill>
        <p:spPr bwMode="auto">
          <a:xfrm>
            <a:off x="4384727" y="5840594"/>
            <a:ext cx="857250" cy="8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89314" y="2725255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two 90° angles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9314" y="4822113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9314" y="5870542"/>
            <a:ext cx="1256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Also fits:</a:t>
            </a:r>
          </a:p>
        </p:txBody>
      </p:sp>
      <p:pic>
        <p:nvPicPr>
          <p:cNvPr id="7182" name="Picture 14" descr="Rhombohedral, primitiv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/>
          <a:stretch/>
        </p:blipFill>
        <p:spPr bwMode="auto">
          <a:xfrm>
            <a:off x="7253448" y="5718545"/>
            <a:ext cx="857250" cy="8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89314" y="3773684"/>
            <a:ext cx="28724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</p:spTree>
    <p:extLst>
      <p:ext uri="{BB962C8B-B14F-4D97-AF65-F5344CB8AC3E}">
        <p14:creationId xmlns:p14="http://schemas.microsoft.com/office/powerpoint/2010/main" val="33180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520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6-fold screw operator (hexagonal)</a:t>
            </a:r>
          </a:p>
        </p:txBody>
      </p:sp>
    </p:spTree>
    <p:extLst>
      <p:ext uri="{BB962C8B-B14F-4D97-AF65-F5344CB8AC3E}">
        <p14:creationId xmlns:p14="http://schemas.microsoft.com/office/powerpoint/2010/main" val="36118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1224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-fold screw operator (trigonal)</a:t>
            </a:r>
          </a:p>
        </p:txBody>
      </p:sp>
    </p:spTree>
    <p:extLst>
      <p:ext uri="{BB962C8B-B14F-4D97-AF65-F5344CB8AC3E}">
        <p14:creationId xmlns:p14="http://schemas.microsoft.com/office/powerpoint/2010/main" val="5420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Refinement:		Space Group (84)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6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33640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4-fold screw operator (tetragonal)</a:t>
            </a:r>
          </a:p>
        </p:txBody>
      </p:sp>
    </p:spTree>
    <p:extLst>
      <p:ext uri="{BB962C8B-B14F-4D97-AF65-F5344CB8AC3E}">
        <p14:creationId xmlns:p14="http://schemas.microsoft.com/office/powerpoint/2010/main" val="28931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256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2-fold screw operator</a:t>
            </a:r>
          </a:p>
        </p:txBody>
      </p:sp>
    </p:spTree>
    <p:extLst>
      <p:ext uri="{BB962C8B-B14F-4D97-AF65-F5344CB8AC3E}">
        <p14:creationId xmlns:p14="http://schemas.microsoft.com/office/powerpoint/2010/main" val="7343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4255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2-fold screw operator: monoclinic lysozyme</a:t>
            </a:r>
          </a:p>
        </p:txBody>
      </p:sp>
    </p:spTree>
    <p:extLst>
      <p:ext uri="{BB962C8B-B14F-4D97-AF65-F5344CB8AC3E}">
        <p14:creationId xmlns:p14="http://schemas.microsoft.com/office/powerpoint/2010/main" val="28310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74" y="203200"/>
            <a:ext cx="8229600" cy="176943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Only 4 kinds of rotation operators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0" y="2447851"/>
            <a:ext cx="1595919" cy="1196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38" y="2442816"/>
            <a:ext cx="1609344" cy="1207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890" y="3740062"/>
            <a:ext cx="785343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indent="-1371600">
              <a:buAutoNum type="arabicPlain" startAt="2"/>
            </a:pPr>
            <a:r>
              <a:rPr lang="en-US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   3     4      6</a:t>
            </a:r>
          </a:p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2*2     2*3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6" y="2442816"/>
            <a:ext cx="1609344" cy="12070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00" y="2442816"/>
            <a:ext cx="1609344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Enantiomorphic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operators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09709" y="2156681"/>
            <a:ext cx="2922595" cy="3546084"/>
            <a:chOff x="1109709" y="2121764"/>
            <a:chExt cx="2922595" cy="3546084"/>
          </a:xfrm>
        </p:grpSpPr>
        <p:sp>
          <p:nvSpPr>
            <p:cNvPr id="3" name="TextBox 2"/>
            <p:cNvSpPr txBox="1"/>
            <p:nvPr/>
          </p:nvSpPr>
          <p:spPr>
            <a:xfrm>
              <a:off x="1109709" y="2121764"/>
              <a:ext cx="292259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3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4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2017188" y="2144402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2017189" y="4362593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2773" y="2197964"/>
            <a:ext cx="2922595" cy="3463519"/>
            <a:chOff x="5132773" y="2274164"/>
            <a:chExt cx="2922595" cy="3463519"/>
          </a:xfrm>
        </p:grpSpPr>
        <p:sp>
          <p:nvSpPr>
            <p:cNvPr id="4" name="TextBox 3"/>
            <p:cNvSpPr txBox="1"/>
            <p:nvPr/>
          </p:nvSpPr>
          <p:spPr>
            <a:xfrm>
              <a:off x="5132773" y="2274164"/>
              <a:ext cx="2922595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6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7200" baseline="-25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7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7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6</a:t>
              </a:r>
              <a:r>
                <a:rPr lang="en-US" sz="7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6115773" y="2375571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hands clappi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7" t="4693" r="10674" b="23935"/>
            <a:stretch/>
          </p:blipFill>
          <p:spPr bwMode="auto">
            <a:xfrm rot="168396">
              <a:off x="6115774" y="4432428"/>
              <a:ext cx="956592" cy="130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9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absences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systematic absence x-ray diffra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5" t="28126" r="11088" b="18811"/>
          <a:stretch/>
        </p:blipFill>
        <p:spPr bwMode="auto">
          <a:xfrm>
            <a:off x="3996646" y="1469205"/>
            <a:ext cx="4613097" cy="5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353" y="1469205"/>
            <a:ext cx="247375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interpret: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2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6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3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3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4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4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Every 6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15009" y="1664413"/>
            <a:ext cx="184935" cy="4824429"/>
            <a:chOff x="6215009" y="1664413"/>
            <a:chExt cx="184935" cy="4824429"/>
          </a:xfrm>
        </p:grpSpPr>
        <p:sp>
          <p:nvSpPr>
            <p:cNvPr id="4" name="Oval 3"/>
            <p:cNvSpPr/>
            <p:nvPr/>
          </p:nvSpPr>
          <p:spPr>
            <a:xfrm>
              <a:off x="6215009" y="166441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215009" y="1995072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215009" y="2325731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215009" y="2656390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215009" y="2987049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215009" y="629363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215009" y="4309685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215009" y="4640344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215009" y="3317708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215009" y="4971003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215009" y="5301662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15009" y="5632321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215009" y="5962980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215009" y="3648367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15009" y="3979026"/>
              <a:ext cx="184935" cy="1952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4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3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54" y="87868"/>
            <a:ext cx="28555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 few lysozyme crystal forms</a:t>
            </a:r>
          </a:p>
        </p:txBody>
      </p:sp>
    </p:spTree>
    <p:extLst>
      <p:ext uri="{BB962C8B-B14F-4D97-AF65-F5344CB8AC3E}">
        <p14:creationId xmlns:p14="http://schemas.microsoft.com/office/powerpoint/2010/main" val="29505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Refinement:		Space Group (84)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is a “point group”?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0124" y="2911876"/>
            <a:ext cx="5831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Essentially: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point group is a space group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all the subscripts</a:t>
            </a:r>
          </a:p>
        </p:txBody>
      </p:sp>
    </p:spTree>
    <p:extLst>
      <p:ext uri="{BB962C8B-B14F-4D97-AF65-F5344CB8AC3E}">
        <p14:creationId xmlns:p14="http://schemas.microsoft.com/office/powerpoint/2010/main" val="16371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Refinement:		Space Group (84)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28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Only 7 lattice systems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739" y="1405314"/>
            <a:ext cx="3887603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Triclinic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Orthorhombic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Tetragonal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Hexagonal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Rhombohedral</a:t>
            </a:r>
          </a:p>
          <a:p>
            <a:pPr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</a:p>
        </p:txBody>
      </p:sp>
      <p:pic>
        <p:nvPicPr>
          <p:cNvPr id="12" name="Picture 2" descr="Triclin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41" b="-1"/>
          <a:stretch/>
        </p:blipFill>
        <p:spPr bwMode="auto">
          <a:xfrm>
            <a:off x="3062889" y="1139866"/>
            <a:ext cx="762000" cy="10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74514" y="1405314"/>
            <a:ext cx="4615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restrictions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4514" y="2940818"/>
            <a:ext cx="4615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angles 90°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9308" y="5244074"/>
            <a:ext cx="53864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same, a=b=c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4514" y="6011823"/>
            <a:ext cx="3524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90°; a =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 = 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4" descr="Rhombohedral, primiti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/>
          <a:stretch/>
        </p:blipFill>
        <p:spPr bwMode="auto">
          <a:xfrm>
            <a:off x="4088182" y="5128248"/>
            <a:ext cx="857250" cy="8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74514" y="3708570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 90°; square top</a:t>
            </a:r>
          </a:p>
        </p:txBody>
      </p:sp>
      <p:pic>
        <p:nvPicPr>
          <p:cNvPr id="8194" name="Picture 2" descr="Monoclinic, sim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/>
          <a:stretch/>
        </p:blipFill>
        <p:spPr bwMode="auto">
          <a:xfrm>
            <a:off x="3916149" y="2021205"/>
            <a:ext cx="762000" cy="92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74514" y="2173066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2x 90° angles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74514" y="4476322"/>
            <a:ext cx="5386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90° 90° 120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a = b</a:t>
            </a:r>
          </a:p>
        </p:txBody>
      </p:sp>
      <p:pic>
        <p:nvPicPr>
          <p:cNvPr id="8196" name="Picture 4" descr="Orthorhombic, simp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/>
          <a:stretch/>
        </p:blipFill>
        <p:spPr bwMode="auto">
          <a:xfrm>
            <a:off x="4938546" y="2716530"/>
            <a:ext cx="762000" cy="9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exagona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/>
          <a:stretch/>
        </p:blipFill>
        <p:spPr bwMode="auto">
          <a:xfrm>
            <a:off x="5006904" y="4401267"/>
            <a:ext cx="762000" cy="8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etragonal, simp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/>
          <a:stretch/>
        </p:blipFill>
        <p:spPr bwMode="auto">
          <a:xfrm rot="16200000">
            <a:off x="3351958" y="3488305"/>
            <a:ext cx="762000" cy="1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ubic, simp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90" y="5934041"/>
            <a:ext cx="762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>
            <a:stCxn id="14" idx="1"/>
          </p:cNvCxnSpPr>
          <p:nvPr/>
        </p:nvCxnSpPr>
        <p:spPr>
          <a:xfrm flipH="1">
            <a:off x="3916149" y="1774646"/>
            <a:ext cx="195836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813352" y="2548177"/>
            <a:ext cx="10611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24889" y="3313895"/>
            <a:ext cx="86980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530903" y="4092080"/>
            <a:ext cx="127093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097493" y="4805810"/>
            <a:ext cx="161834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980171" y="6293850"/>
            <a:ext cx="273566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813352" y="5667127"/>
            <a:ext cx="7654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155029" y="2548177"/>
            <a:ext cx="5779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393029" y="1774646"/>
            <a:ext cx="5779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2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Only 14 lattice types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(in 3D)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Cubic Body Centered"/>
          <p:cNvSpPr>
            <a:spLocks noChangeAspect="1" noChangeArrowheads="1"/>
          </p:cNvSpPr>
          <p:nvPr/>
        </p:nvSpPr>
        <p:spPr bwMode="auto">
          <a:xfrm>
            <a:off x="155575" y="-10588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ubic Body Centered"/>
          <p:cNvSpPr>
            <a:spLocks noChangeAspect="1" noChangeArrowheads="1"/>
          </p:cNvSpPr>
          <p:nvPr/>
        </p:nvSpPr>
        <p:spPr bwMode="auto">
          <a:xfrm>
            <a:off x="307975" y="-906463"/>
            <a:ext cx="19050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9460" y="1384782"/>
            <a:ext cx="31473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Lattice system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   asymmetric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monoclinic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   orthorhombic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tetragonal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hexagonal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cubic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Centering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    primitive (no centering)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    base (A,B not used)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      body (extra in middle)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    face (extra on each)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    rhombohedral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(two diagonal extras)</a:t>
            </a:r>
          </a:p>
        </p:txBody>
      </p:sp>
      <p:pic>
        <p:nvPicPr>
          <p:cNvPr id="6146" name="Picture 2" descr="Image result for P65 screw systematic absences diffraction patt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27" y="1261449"/>
            <a:ext cx="4272586" cy="53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65" y="5707143"/>
            <a:ext cx="25250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(1848)</a:t>
            </a:r>
          </a:p>
          <a:p>
            <a:endParaRPr lang="en-US" dirty="0" smtClean="0"/>
          </a:p>
          <a:p>
            <a:r>
              <a:rPr lang="en-US" dirty="0" smtClean="0"/>
              <a:t>www.ruppweb.com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Refinement:		Space Group (84)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 smtClean="0"/>
              <a:t>Special Positions in P4</a:t>
            </a:r>
            <a:r>
              <a:rPr lang="en-US" baseline="-25000" dirty="0" smtClean="0"/>
              <a:t>3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7" y="1059830"/>
            <a:ext cx="5539368" cy="558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6792" y="2445796"/>
            <a:ext cx="4549775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 smtClean="0"/>
              <a:t>Special Positions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7" y="1226168"/>
            <a:ext cx="7968755" cy="52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 smtClean="0"/>
              <a:t>Special Position Issues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9366" y="1750741"/>
            <a:ext cx="693605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Mathematical: 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clash? 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Hidden Patterson Peaks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Reduced signal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noise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 smtClean="0"/>
              <a:t>Origin shift in P2</a:t>
            </a:r>
            <a:r>
              <a:rPr lang="en-US" baseline="-25000" dirty="0" smtClean="0"/>
              <a:t>1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0"/>
            <a:ext cx="9144000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/>
              <a:t>Origin shift in P2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385"/>
            <a:ext cx="9144000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/>
              <a:t>Origin shift in P2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385"/>
            <a:ext cx="9144000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cell?</a:t>
            </a:r>
            <a:endParaRPr lang="en-US" dirty="0"/>
          </a:p>
        </p:txBody>
      </p:sp>
      <p:pic>
        <p:nvPicPr>
          <p:cNvPr id="3074" name="Picture 2" descr="Image result for brick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6662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5262553" y="3853557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96871" y="290512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72910" y="2914003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889474" y="385651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523792" y="2925840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191096" y="3388959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68616" y="3399316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596728" y="245088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213291" y="245236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235920" y="4776835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589329" y="4325553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14771" y="4309277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935342" y="1975930"/>
            <a:ext cx="1369066" cy="924535"/>
          </a:xfrm>
          <a:custGeom>
            <a:avLst/>
            <a:gdLst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0" fmla="*/ 648070 w 1367161"/>
              <a:gd name="connsiteY0" fmla="*/ 932155 h 932155"/>
              <a:gd name="connsiteX1" fmla="*/ 0 w 1367161"/>
              <a:gd name="connsiteY1" fmla="*/ 452761 h 932155"/>
              <a:gd name="connsiteX2" fmla="*/ 630315 w 1367161"/>
              <a:gd name="connsiteY2" fmla="*/ 0 h 932155"/>
              <a:gd name="connsiteX3" fmla="*/ 1367161 w 1367161"/>
              <a:gd name="connsiteY3" fmla="*/ 479394 h 932155"/>
              <a:gd name="connsiteX4" fmla="*/ 648070 w 1367161"/>
              <a:gd name="connsiteY4" fmla="*/ 932155 h 932155"/>
              <a:gd name="connsiteX0" fmla="*/ 649975 w 1369066"/>
              <a:gd name="connsiteY0" fmla="*/ 932155 h 932155"/>
              <a:gd name="connsiteX1" fmla="*/ 0 w 1369066"/>
              <a:gd name="connsiteY1" fmla="*/ 471811 h 932155"/>
              <a:gd name="connsiteX2" fmla="*/ 632220 w 1369066"/>
              <a:gd name="connsiteY2" fmla="*/ 0 h 932155"/>
              <a:gd name="connsiteX3" fmla="*/ 1369066 w 1369066"/>
              <a:gd name="connsiteY3" fmla="*/ 479394 h 932155"/>
              <a:gd name="connsiteX4" fmla="*/ 649975 w 1369066"/>
              <a:gd name="connsiteY4" fmla="*/ 932155 h 932155"/>
              <a:gd name="connsiteX0" fmla="*/ 657595 w 1369066"/>
              <a:gd name="connsiteY0" fmla="*/ 934060 h 934060"/>
              <a:gd name="connsiteX1" fmla="*/ 0 w 1369066"/>
              <a:gd name="connsiteY1" fmla="*/ 471811 h 934060"/>
              <a:gd name="connsiteX2" fmla="*/ 632220 w 1369066"/>
              <a:gd name="connsiteY2" fmla="*/ 0 h 934060"/>
              <a:gd name="connsiteX3" fmla="*/ 1369066 w 1369066"/>
              <a:gd name="connsiteY3" fmla="*/ 479394 h 934060"/>
              <a:gd name="connsiteX4" fmla="*/ 657595 w 1369066"/>
              <a:gd name="connsiteY4" fmla="*/ 934060 h 934060"/>
              <a:gd name="connsiteX0" fmla="*/ 657595 w 1369066"/>
              <a:gd name="connsiteY0" fmla="*/ 924535 h 924535"/>
              <a:gd name="connsiteX1" fmla="*/ 0 w 1369066"/>
              <a:gd name="connsiteY1" fmla="*/ 462286 h 924535"/>
              <a:gd name="connsiteX2" fmla="*/ 632220 w 1369066"/>
              <a:gd name="connsiteY2" fmla="*/ 0 h 924535"/>
              <a:gd name="connsiteX3" fmla="*/ 1369066 w 1369066"/>
              <a:gd name="connsiteY3" fmla="*/ 469869 h 924535"/>
              <a:gd name="connsiteX4" fmla="*/ 657595 w 1369066"/>
              <a:gd name="connsiteY4" fmla="*/ 924535 h 9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66" h="924535">
                <a:moveTo>
                  <a:pt x="657595" y="924535"/>
                </a:moveTo>
                <a:lnTo>
                  <a:pt x="0" y="462286"/>
                </a:lnTo>
                <a:lnTo>
                  <a:pt x="632220" y="0"/>
                </a:lnTo>
                <a:lnTo>
                  <a:pt x="1369066" y="469869"/>
                </a:lnTo>
                <a:lnTo>
                  <a:pt x="657595" y="924535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86200" y="3368040"/>
            <a:ext cx="1371600" cy="4572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00017 -0.0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/>
              <a:t>Origin shift in P2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385"/>
            <a:ext cx="9144000" cy="53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 flipV="1">
            <a:off x="6224256" y="2802255"/>
            <a:ext cx="11228" cy="1380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67"/>
            <a:ext cx="8229600" cy="1143000"/>
          </a:xfrm>
        </p:spPr>
        <p:txBody>
          <a:bodyPr/>
          <a:lstStyle/>
          <a:p>
            <a:r>
              <a:rPr lang="en-US" dirty="0"/>
              <a:t>Origin shift in P2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r>
              <a:rPr lang="en-US" dirty="0"/>
              <a:t>2</a:t>
            </a:r>
            <a:r>
              <a:rPr lang="en-US" baseline="-25000" dirty="0"/>
              <a:t>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385"/>
            <a:ext cx="9144000" cy="5392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6" t="13606" r="10000" b="11743"/>
          <a:stretch/>
        </p:blipFill>
        <p:spPr>
          <a:xfrm>
            <a:off x="3356517" y="2196790"/>
            <a:ext cx="4873083" cy="4025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863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20116 L 3.05556E-6 0.0004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Allowed origin shifts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177" y="1144859"/>
            <a:ext cx="128239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  <a:cs typeface="Courier New" panose="02070309020205020404" pitchFamily="49" charset="0"/>
              </a:rPr>
              <a:t>P1 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x   y   z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P2x </a:t>
            </a:r>
            <a:r>
              <a:rPr lang="en-US" sz="2400" b="1" dirty="0">
                <a:latin typeface="Arial Narrow" panose="020B0606020202030204" pitchFamily="34" charset="0"/>
                <a:cs typeface="Courier New" panose="02070309020205020404" pitchFamily="49" charset="0"/>
              </a:rPr>
              <a:t>C2 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y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y 1/2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1/2   y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1/2   y 1/2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P4x I4x </a:t>
            </a:r>
            <a:endParaRPr lang="en-US" sz="2400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z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  z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P4x22 I4x22 </a:t>
            </a:r>
            <a:endParaRPr lang="en-US" sz="2400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   0   </a:t>
            </a:r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0 1/2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1/2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144859"/>
            <a:ext cx="170985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P3x </a:t>
            </a:r>
            <a:endParaRPr lang="en-US" sz="2400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z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1/3 2/3   z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2/3 1/3   z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  <a:cs typeface="Courier New" panose="02070309020205020404" pitchFamily="49" charset="0"/>
              </a:rPr>
              <a:t>P6x 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</a:t>
            </a:r>
            <a:r>
              <a:rPr lang="en-US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z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P3x12</a:t>
            </a:r>
          </a:p>
          <a:p>
            <a:r>
              <a:rPr lang="en-US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   </a:t>
            </a:r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0   0   0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1/2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1/3 2/3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2/3 1/3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1/3 2/3 1/2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2/3 1/3 1/2</a:t>
            </a:r>
          </a:p>
          <a:p>
            <a:endParaRPr lang="en-US" dirty="0" smtClean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  <a:cs typeface="Courier New" panose="02070309020205020404" pitchFamily="49" charset="0"/>
              </a:rPr>
              <a:t>P3x21 P6x22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</a:t>
            </a:r>
            <a:r>
              <a:rPr lang="en-US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1/2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0888" y="1144859"/>
            <a:ext cx="12415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R3 </a:t>
            </a:r>
            <a:endParaRPr lang="en-US" sz="2400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x=y=z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R32 </a:t>
            </a:r>
            <a:endParaRPr lang="en-US" sz="2400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1/2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  <a:cs typeface="Courier New" panose="02070309020205020404" pitchFamily="49" charset="0"/>
              </a:rPr>
              <a:t>H3 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z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1/3 2/3   z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2/3 1/3   z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H32 </a:t>
            </a:r>
            <a:endParaRPr lang="en-US" sz="2400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1/2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1/3 2/3 2/3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2/3 1/3 1/3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1/3 2/3 1/6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2/3 1/3 5/6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4625" y="1144859"/>
            <a:ext cx="16057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P2x2x2x </a:t>
            </a:r>
          </a:p>
          <a:p>
            <a:r>
              <a:rPr lang="nn-NO" sz="2400" b="1" smtClean="0">
                <a:latin typeface="Arial Narrow" panose="020B0606020202030204" pitchFamily="34" charset="0"/>
                <a:cs typeface="Courier New" panose="02070309020205020404" pitchFamily="49" charset="0"/>
              </a:rPr>
              <a:t>I2x2x2x</a:t>
            </a:r>
            <a:br>
              <a:rPr lang="nn-NO" sz="2400" b="1" smtClean="0">
                <a:latin typeface="Arial Narrow" panose="020B0606020202030204" pitchFamily="34" charset="0"/>
                <a:cs typeface="Courier New" panose="02070309020205020404" pitchFamily="49" charset="0"/>
              </a:rPr>
            </a:br>
            <a:r>
              <a:rPr lang="nn-NO" sz="2400" b="1" smtClean="0">
                <a:latin typeface="Arial Narrow" panose="020B0606020202030204" pitchFamily="34" charset="0"/>
                <a:cs typeface="Courier New" panose="02070309020205020404" pitchFamily="49" charset="0"/>
              </a:rPr>
              <a:t>C222x</a:t>
            </a:r>
            <a:endParaRPr lang="nn-NO" sz="2400" b="1" dirty="0" smtClean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nn-NO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F4x32 </a:t>
            </a:r>
            <a:endParaRPr lang="nn-NO" sz="2400" b="1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1/2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1/2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1/2 1/2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-1/2   0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  0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  0 1/2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</a:t>
            </a:r>
            <a:r>
              <a:rPr lang="nn-NO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½</a:t>
            </a:r>
          </a:p>
          <a:p>
            <a:endParaRPr lang="nn-NO" dirty="0">
              <a:latin typeface="Arial Narrow" panose="020B0606020202030204" pitchFamily="34" charset="0"/>
              <a:cs typeface="Courier New" panose="02070309020205020404" pitchFamily="49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  <a:cs typeface="Courier New" panose="02070309020205020404" pitchFamily="49" charset="0"/>
              </a:rPr>
              <a:t>P2x3 P4x32 I4x32 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0   0   0</a:t>
            </a:r>
          </a:p>
          <a:p>
            <a:r>
              <a:rPr lang="en-US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1/2</a:t>
            </a:r>
          </a:p>
          <a:p>
            <a:endParaRPr lang="en-US" dirty="0"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2635" y="1144859"/>
            <a:ext cx="13418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dirty="0" smtClean="0">
                <a:latin typeface="Arial Narrow" panose="020B0606020202030204" pitchFamily="34" charset="0"/>
                <a:cs typeface="Courier New" panose="02070309020205020404" pitchFamily="49" charset="0"/>
              </a:rPr>
              <a:t>F222 </a:t>
            </a:r>
            <a:r>
              <a:rPr lang="nn-NO" sz="2400" b="1" dirty="0">
                <a:latin typeface="Arial Narrow" panose="020B0606020202030204" pitchFamily="34" charset="0"/>
                <a:cs typeface="Courier New" panose="02070309020205020404" pitchFamily="49" charset="0"/>
              </a:rPr>
              <a:t>F23  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  0 1/2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1/2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  0 1/2 1/2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  0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  0 1/2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  0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1/2 1/2 1/2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1/4 1/4 1/4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1/4 1/4 3/4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1/4 3/4 1/4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1/4 3/4 3/4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3/4 1/4 1/4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3/4 1/4 3/4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3/4 3/4 1/4</a:t>
            </a:r>
          </a:p>
          <a:p>
            <a:r>
              <a:rPr lang="nn-NO" dirty="0">
                <a:latin typeface="Arial Narrow" panose="020B0606020202030204" pitchFamily="34" charset="0"/>
                <a:cs typeface="Courier New" panose="02070309020205020404" pitchFamily="49" charset="0"/>
              </a:rPr>
              <a:t> 3/4 3/4 3/4</a:t>
            </a:r>
          </a:p>
        </p:txBody>
      </p:sp>
    </p:spTree>
    <p:extLst>
      <p:ext uri="{BB962C8B-B14F-4D97-AF65-F5344CB8AC3E}">
        <p14:creationId xmlns:p14="http://schemas.microsoft.com/office/powerpoint/2010/main" val="12149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shift programs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839" y="1806498"/>
            <a:ext cx="82630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reforigin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(CCP4)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needs reference model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phenix.find_alt_orig_sym_mate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align to reference after MR</a:t>
            </a:r>
          </a:p>
          <a:p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pointless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re-index merged data to match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file</a:t>
            </a:r>
          </a:p>
          <a:p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phenix.emma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 heavy atom sites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http://bl831.als.lbl.gov/~jamesh/scripts/origins.com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can use map correlation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phaser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(overkill)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tries to be consistent, but not always possible</a:t>
            </a:r>
          </a:p>
        </p:txBody>
      </p:sp>
    </p:spTree>
    <p:extLst>
      <p:ext uri="{BB962C8B-B14F-4D97-AF65-F5344CB8AC3E}">
        <p14:creationId xmlns:p14="http://schemas.microsoft.com/office/powerpoint/2010/main" val="6892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alternate indexing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03461" y="2332037"/>
            <a:ext cx="6959469" cy="4304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Dangerous ones:</a:t>
            </a: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P4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I4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R3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 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339" y="1333341"/>
            <a:ext cx="792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http://www.ccp4.ac.uk/html/reindexing.html</a:t>
            </a:r>
          </a:p>
        </p:txBody>
      </p:sp>
    </p:spTree>
    <p:extLst>
      <p:ext uri="{BB962C8B-B14F-4D97-AF65-F5344CB8AC3E}">
        <p14:creationId xmlns:p14="http://schemas.microsoft.com/office/powerpoint/2010/main" val="18647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5561" y="2076373"/>
            <a:ext cx="1552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 1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84818" y="3177204"/>
            <a:ext cx="2050743" cy="1787994"/>
            <a:chOff x="656947" y="2982870"/>
            <a:chExt cx="2050743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19319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Primitive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centering</a:t>
              </a:r>
            </a:p>
            <a:p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989415" y="3177204"/>
            <a:ext cx="1942391" cy="1979603"/>
            <a:chOff x="2761544" y="2982870"/>
            <a:chExt cx="1942391" cy="1979603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942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that’s all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28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1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Unit cell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7690" y="1882039"/>
            <a:ext cx="3777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 4</a:t>
            </a:r>
            <a:r>
              <a:rPr lang="en-US" sz="7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7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982870"/>
            <a:ext cx="2050743" cy="1787994"/>
            <a:chOff x="656947" y="2982870"/>
            <a:chExt cx="2050743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19319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Primitive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centering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Yay!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61544" y="2982870"/>
            <a:ext cx="1845377" cy="2718267"/>
            <a:chOff x="2761544" y="2982870"/>
            <a:chExt cx="1845377" cy="2718267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8453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“main”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485647" y="2787561"/>
            <a:ext cx="2334976" cy="1534072"/>
            <a:chOff x="6485647" y="2787561"/>
            <a:chExt cx="2334976" cy="1534072"/>
          </a:xfrm>
        </p:grpSpPr>
        <p:sp>
          <p:nvSpPr>
            <p:cNvPr id="7" name="TextBox 6"/>
            <p:cNvSpPr txBox="1"/>
            <p:nvPr/>
          </p:nvSpPr>
          <p:spPr>
            <a:xfrm>
              <a:off x="7220505" y="3490636"/>
              <a:ext cx="16001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3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6485647" y="2787561"/>
              <a:ext cx="734859" cy="7030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422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tetragonal system     a == b    and a &amp; b are equivalent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1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7690" y="1882039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 1 2 1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982870"/>
            <a:ext cx="2512226" cy="1787994"/>
            <a:chOff x="656947" y="2982870"/>
            <a:chExt cx="2512226" cy="1787994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5122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centered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face opposite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c-axis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982870"/>
              <a:ext cx="878890" cy="5876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761544" y="2982870"/>
            <a:ext cx="1572866" cy="1979603"/>
            <a:chOff x="2761544" y="2982870"/>
            <a:chExt cx="1572866" cy="1979603"/>
          </a:xfrm>
        </p:grpSpPr>
        <p:sp>
          <p:nvSpPr>
            <p:cNvPr id="5" name="TextBox 4"/>
            <p:cNvSpPr txBox="1"/>
            <p:nvPr/>
          </p:nvSpPr>
          <p:spPr>
            <a:xfrm>
              <a:off x="2761544" y="4500808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redundant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684233" y="2982870"/>
              <a:ext cx="204186" cy="1597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770485" y="2787561"/>
            <a:ext cx="3022886" cy="1164740"/>
            <a:chOff x="5770485" y="2787561"/>
            <a:chExt cx="3022886" cy="1164740"/>
          </a:xfrm>
        </p:grpSpPr>
        <p:sp>
          <p:nvSpPr>
            <p:cNvPr id="7" name="TextBox 6"/>
            <p:cNvSpPr txBox="1"/>
            <p:nvPr/>
          </p:nvSpPr>
          <p:spPr>
            <a:xfrm>
              <a:off x="7220505" y="3490636"/>
              <a:ext cx="1572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redundant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5770485" y="2787561"/>
              <a:ext cx="1450022" cy="7030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442" y="1791392"/>
            <a:ext cx="1364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698812"/>
            <a:ext cx="3302495" cy="2072052"/>
            <a:chOff x="656947" y="2698812"/>
            <a:chExt cx="3302495" cy="2072052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5122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centered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face opposite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c-axis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698812"/>
              <a:ext cx="2130642" cy="871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2406149" cy="2242494"/>
            <a:chOff x="4980373" y="3082368"/>
            <a:chExt cx="2406149" cy="2242494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18453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-fold screw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 2</a:t>
              </a:r>
              <a:r>
                <a:rPr lang="en-US" sz="2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axis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90°,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can be anything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Hermann-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Mauguin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symbol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9442" y="1791392"/>
            <a:ext cx="1774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F23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56947" y="2698812"/>
            <a:ext cx="3302495" cy="1333388"/>
            <a:chOff x="656947" y="2698812"/>
            <a:chExt cx="3302495" cy="1333388"/>
          </a:xfrm>
        </p:grpSpPr>
        <p:sp>
          <p:nvSpPr>
            <p:cNvPr id="4" name="TextBox 3"/>
            <p:cNvSpPr txBox="1"/>
            <p:nvPr/>
          </p:nvSpPr>
          <p:spPr>
            <a:xfrm>
              <a:off x="656947" y="3570535"/>
              <a:ext cx="2153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Face centered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828800" y="2698812"/>
              <a:ext cx="2130642" cy="871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80373" y="3082368"/>
            <a:ext cx="1516483" cy="1873162"/>
            <a:chOff x="4980373" y="3082368"/>
            <a:chExt cx="1516483" cy="1873162"/>
          </a:xfrm>
        </p:grpSpPr>
        <p:sp>
          <p:nvSpPr>
            <p:cNvPr id="6" name="TextBox 5"/>
            <p:cNvSpPr txBox="1"/>
            <p:nvPr/>
          </p:nvSpPr>
          <p:spPr>
            <a:xfrm>
              <a:off x="5541145" y="4493865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2-fold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980373" y="3082368"/>
              <a:ext cx="985421" cy="1411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92962" y="5814874"/>
            <a:ext cx="7704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Also tells you: 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Bravais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;  point group: 23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edges same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legnth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all angles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90°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63953" y="2698812"/>
            <a:ext cx="3536762" cy="2033011"/>
            <a:chOff x="6096583" y="3027285"/>
            <a:chExt cx="3536762" cy="2033011"/>
          </a:xfrm>
        </p:grpSpPr>
        <p:sp>
          <p:nvSpPr>
            <p:cNvPr id="13" name="TextBox 12"/>
            <p:cNvSpPr txBox="1"/>
            <p:nvPr/>
          </p:nvSpPr>
          <p:spPr>
            <a:xfrm>
              <a:off x="7220505" y="3490636"/>
              <a:ext cx="241284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3-fold after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2-fold means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(3-fold diagonal)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6096583" y="3027285"/>
              <a:ext cx="1123924" cy="463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5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unit cell?</a:t>
            </a:r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950564" y="3630967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514513" y="3641324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417686" y="4139953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919492" y="4141433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94013" y="3592497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984595" y="3087950"/>
            <a:ext cx="1562469" cy="523783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469" h="523783">
                <a:moveTo>
                  <a:pt x="1553592" y="523783"/>
                </a:moveTo>
                <a:lnTo>
                  <a:pt x="17755" y="506027"/>
                </a:lnTo>
                <a:lnTo>
                  <a:pt x="0" y="0"/>
                </a:lnTo>
                <a:lnTo>
                  <a:pt x="1562469" y="0"/>
                </a:lnTo>
                <a:lnTo>
                  <a:pt x="1553592" y="523783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7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4419"/>
          </a:xfrm>
        </p:spPr>
        <p:txBody>
          <a:bodyPr/>
          <a:lstStyle/>
          <a:p>
            <a:r>
              <a:rPr lang="en-US" dirty="0" smtClean="0"/>
              <a:t>Space Group Thought Process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9097" y="1504060"/>
            <a:ext cx="2093720" cy="12391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for &gt;= 2 angles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&gt;~0.5° off from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90° 60/120°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44653" y="4365477"/>
            <a:ext cx="1573852" cy="94146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a,b,c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all 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different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7888" y="4435980"/>
            <a:ext cx="1455633" cy="8175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a, b, c </a:t>
            </a:r>
          </a:p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all same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98378" y="4400372"/>
            <a:ext cx="1600911" cy="8887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a,b,c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two same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3281" y="2817975"/>
            <a:ext cx="1133398" cy="1136292"/>
            <a:chOff x="333281" y="2817975"/>
            <a:chExt cx="1133398" cy="1136292"/>
          </a:xfrm>
        </p:grpSpPr>
        <p:sp>
          <p:nvSpPr>
            <p:cNvPr id="13" name="TextBox 12"/>
            <p:cNvSpPr txBox="1"/>
            <p:nvPr/>
          </p:nvSpPr>
          <p:spPr>
            <a:xfrm>
              <a:off x="333281" y="3307936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P1</a:t>
              </a:r>
              <a:endParaRPr lang="en-US" sz="3600" b="1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87105" y="2817975"/>
              <a:ext cx="979574" cy="600343"/>
              <a:chOff x="717847" y="2888478"/>
              <a:chExt cx="979574" cy="600343"/>
            </a:xfrm>
          </p:grpSpPr>
          <p:sp>
            <p:nvSpPr>
              <p:cNvPr id="12" name="Down Arrow 11"/>
              <p:cNvSpPr/>
              <p:nvPr/>
            </p:nvSpPr>
            <p:spPr>
              <a:xfrm>
                <a:off x="717847" y="2905571"/>
                <a:ext cx="452927" cy="5832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153682" y="288847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5715725" y="1452784"/>
            <a:ext cx="1941320" cy="1284718"/>
            <a:chOff x="5715725" y="1452784"/>
            <a:chExt cx="1941320" cy="1284718"/>
          </a:xfrm>
        </p:grpSpPr>
        <p:sp>
          <p:nvSpPr>
            <p:cNvPr id="9" name="Rounded Rectangle 8"/>
            <p:cNvSpPr/>
            <p:nvPr/>
          </p:nvSpPr>
          <p:spPr>
            <a:xfrm>
              <a:off x="6412206" y="1452784"/>
              <a:ext cx="1244839" cy="128471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90° 90° 60/120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715725" y="1556758"/>
              <a:ext cx="653755" cy="664161"/>
              <a:chOff x="2664862" y="1566730"/>
              <a:chExt cx="653755" cy="664161"/>
            </a:xfrm>
          </p:grpSpPr>
          <p:sp>
            <p:nvSpPr>
              <p:cNvPr id="15" name="Down Arrow 14"/>
              <p:cNvSpPr/>
              <p:nvPr/>
            </p:nvSpPr>
            <p:spPr>
              <a:xfrm rot="16200000">
                <a:off x="2818688" y="1519728"/>
                <a:ext cx="452927" cy="546931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664862" y="1861559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</a:t>
                </a:r>
                <a:endParaRPr lang="en-US" dirty="0"/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7611454" y="1462756"/>
            <a:ext cx="1301804" cy="1239140"/>
            <a:chOff x="7611454" y="1462756"/>
            <a:chExt cx="1301804" cy="1239140"/>
          </a:xfrm>
        </p:grpSpPr>
        <p:sp>
          <p:nvSpPr>
            <p:cNvPr id="10" name="Rounded Rectangle 9"/>
            <p:cNvSpPr/>
            <p:nvPr/>
          </p:nvSpPr>
          <p:spPr>
            <a:xfrm>
              <a:off x="8196834" y="1462756"/>
              <a:ext cx="716424" cy="12391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90°</a:t>
              </a:r>
            </a:p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90° </a:t>
              </a:r>
            </a:p>
            <a:p>
              <a:pPr algn="ct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*</a:t>
              </a:r>
              <a:endParaRPr lang="en-US" sz="2400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611454" y="1548211"/>
              <a:ext cx="566869" cy="664162"/>
              <a:chOff x="4774236" y="1539667"/>
              <a:chExt cx="566869" cy="664162"/>
            </a:xfrm>
          </p:grpSpPr>
          <p:sp>
            <p:nvSpPr>
              <p:cNvPr id="17" name="Down Arrow 16"/>
              <p:cNvSpPr/>
              <p:nvPr/>
            </p:nvSpPr>
            <p:spPr>
              <a:xfrm rot="16200000">
                <a:off x="4884619" y="1536108"/>
                <a:ext cx="452927" cy="460045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774236" y="1834497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</a:t>
                </a:r>
                <a:endParaRPr lang="en-US" dirty="0"/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5390968" y="2800883"/>
            <a:ext cx="1902531" cy="1153384"/>
            <a:chOff x="5390968" y="2800883"/>
            <a:chExt cx="1902531" cy="1153384"/>
          </a:xfrm>
        </p:grpSpPr>
        <p:grpSp>
          <p:nvGrpSpPr>
            <p:cNvPr id="32" name="Group 31"/>
            <p:cNvGrpSpPr/>
            <p:nvPr/>
          </p:nvGrpSpPr>
          <p:grpSpPr>
            <a:xfrm rot="1098271">
              <a:off x="6433567" y="2800883"/>
              <a:ext cx="859932" cy="623843"/>
              <a:chOff x="3493806" y="2775959"/>
              <a:chExt cx="859932" cy="623843"/>
            </a:xfrm>
          </p:grpSpPr>
          <p:sp>
            <p:nvSpPr>
              <p:cNvPr id="19" name="Down Arrow 18"/>
              <p:cNvSpPr/>
              <p:nvPr/>
            </p:nvSpPr>
            <p:spPr>
              <a:xfrm>
                <a:off x="3493806" y="2852871"/>
                <a:ext cx="452927" cy="54693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09999" y="2775959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5390968" y="3307936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P3*</a:t>
              </a:r>
              <a:r>
                <a:rPr lang="en-US" sz="3600" dirty="0" smtClean="0"/>
                <a:t>/</a:t>
              </a:r>
              <a:r>
                <a:rPr lang="en-US" sz="3600" b="1" dirty="0" smtClean="0"/>
                <a:t>P6*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41603" y="4603333"/>
            <a:ext cx="1320343" cy="706892"/>
            <a:chOff x="6712707" y="1478422"/>
            <a:chExt cx="1320343" cy="706892"/>
          </a:xfrm>
        </p:grpSpPr>
        <p:sp>
          <p:nvSpPr>
            <p:cNvPr id="22" name="Down Arrow 21"/>
            <p:cNvSpPr/>
            <p:nvPr/>
          </p:nvSpPr>
          <p:spPr>
            <a:xfrm rot="16200000">
              <a:off x="7152825" y="1051124"/>
              <a:ext cx="452927" cy="130752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12707" y="181598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543933" y="2835066"/>
            <a:ext cx="2005090" cy="1119201"/>
            <a:chOff x="1543933" y="2835066"/>
            <a:chExt cx="2005090" cy="1119201"/>
          </a:xfrm>
        </p:grpSpPr>
        <p:sp>
          <p:nvSpPr>
            <p:cNvPr id="24" name="TextBox 23"/>
            <p:cNvSpPr txBox="1"/>
            <p:nvPr/>
          </p:nvSpPr>
          <p:spPr>
            <a:xfrm>
              <a:off x="1543933" y="3307936"/>
              <a:ext cx="18934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4</a:t>
              </a:r>
              <a:r>
                <a:rPr lang="en-US" sz="3600" b="1" dirty="0" smtClean="0"/>
                <a:t>*</a:t>
              </a:r>
              <a:r>
                <a:rPr lang="en-US" sz="3600" dirty="0" smtClean="0"/>
                <a:t>/</a:t>
              </a:r>
              <a:r>
                <a:rPr lang="en-US" sz="3600" b="1" dirty="0" smtClean="0"/>
                <a:t>2</a:t>
              </a:r>
              <a:r>
                <a:rPr lang="en-US" sz="2400" b="1" baseline="-25000" dirty="0" smtClean="0"/>
                <a:t>?</a:t>
              </a:r>
              <a:r>
                <a:rPr lang="en-US" sz="3600" b="1" dirty="0" smtClean="0"/>
                <a:t>2</a:t>
              </a:r>
              <a:r>
                <a:rPr lang="en-US" sz="2400" b="1" baseline="-25000" dirty="0" smtClean="0"/>
                <a:t>?</a:t>
              </a:r>
              <a:r>
                <a:rPr lang="en-US" sz="3600" b="1" dirty="0" smtClean="0"/>
                <a:t>2</a:t>
              </a:r>
              <a:r>
                <a:rPr lang="en-US" sz="2400" b="1" baseline="-25000" dirty="0" smtClean="0"/>
                <a:t>?</a:t>
              </a:r>
              <a:endParaRPr lang="en-US" sz="2400" dirty="0"/>
            </a:p>
          </p:txBody>
        </p:sp>
        <p:grpSp>
          <p:nvGrpSpPr>
            <p:cNvPr id="31" name="Group 30"/>
            <p:cNvGrpSpPr/>
            <p:nvPr/>
          </p:nvGrpSpPr>
          <p:grpSpPr>
            <a:xfrm rot="1880018">
              <a:off x="2689091" y="2835066"/>
              <a:ext cx="859932" cy="623843"/>
              <a:chOff x="5560464" y="2765988"/>
              <a:chExt cx="859932" cy="623843"/>
            </a:xfrm>
          </p:grpSpPr>
          <p:sp>
            <p:nvSpPr>
              <p:cNvPr id="25" name="Down Arrow 24"/>
              <p:cNvSpPr/>
              <p:nvPr/>
            </p:nvSpPr>
            <p:spPr>
              <a:xfrm>
                <a:off x="5560464" y="2842900"/>
                <a:ext cx="452927" cy="54693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876657" y="276598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7396380" y="2741063"/>
            <a:ext cx="1654620" cy="1213204"/>
            <a:chOff x="7396380" y="2741063"/>
            <a:chExt cx="1654620" cy="1213204"/>
          </a:xfrm>
        </p:grpSpPr>
        <p:grpSp>
          <p:nvGrpSpPr>
            <p:cNvPr id="30" name="Group 29"/>
            <p:cNvGrpSpPr/>
            <p:nvPr/>
          </p:nvGrpSpPr>
          <p:grpSpPr>
            <a:xfrm>
              <a:off x="8122772" y="2741063"/>
              <a:ext cx="859932" cy="623843"/>
              <a:chOff x="7601484" y="2687652"/>
              <a:chExt cx="859932" cy="623843"/>
            </a:xfrm>
          </p:grpSpPr>
          <p:sp>
            <p:nvSpPr>
              <p:cNvPr id="27" name="Down Arrow 26"/>
              <p:cNvSpPr/>
              <p:nvPr/>
            </p:nvSpPr>
            <p:spPr>
              <a:xfrm>
                <a:off x="7601484" y="2764564"/>
                <a:ext cx="452927" cy="54693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17677" y="2687652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396380" y="3307936"/>
              <a:ext cx="1654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P2</a:t>
              </a:r>
              <a:r>
                <a:rPr lang="en-US" sz="2400" b="1" baseline="-25000" dirty="0" smtClean="0"/>
                <a:t>?</a:t>
              </a:r>
              <a:r>
                <a:rPr lang="en-US" sz="3600" dirty="0" smtClean="0"/>
                <a:t>/</a:t>
              </a:r>
              <a:r>
                <a:rPr lang="en-US" sz="3600" b="1" dirty="0" smtClean="0"/>
                <a:t>C2</a:t>
              </a:r>
              <a:endParaRPr lang="en-US" sz="3600" b="1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29312" y="5332572"/>
            <a:ext cx="1390124" cy="1288694"/>
            <a:chOff x="229312" y="5332572"/>
            <a:chExt cx="1390124" cy="1288694"/>
          </a:xfrm>
        </p:grpSpPr>
        <p:sp>
          <p:nvSpPr>
            <p:cNvPr id="37" name="TextBox 36"/>
            <p:cNvSpPr txBox="1"/>
            <p:nvPr/>
          </p:nvSpPr>
          <p:spPr>
            <a:xfrm>
              <a:off x="229312" y="5974935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cubic</a:t>
              </a:r>
              <a:endParaRPr lang="en-US" sz="3600" b="1" dirty="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733514" y="5332572"/>
              <a:ext cx="859932" cy="623843"/>
              <a:chOff x="717847" y="2828658"/>
              <a:chExt cx="859932" cy="623843"/>
            </a:xfrm>
          </p:grpSpPr>
          <p:sp>
            <p:nvSpPr>
              <p:cNvPr id="39" name="Down Arrow 38"/>
              <p:cNvSpPr/>
              <p:nvPr/>
            </p:nvSpPr>
            <p:spPr>
              <a:xfrm>
                <a:off x="717847" y="2905570"/>
                <a:ext cx="452927" cy="54693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34040" y="282865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424168" y="1478422"/>
            <a:ext cx="1447077" cy="1307508"/>
            <a:chOff x="2424168" y="1478422"/>
            <a:chExt cx="1447077" cy="1307508"/>
          </a:xfrm>
        </p:grpSpPr>
        <p:sp>
          <p:nvSpPr>
            <p:cNvPr id="8" name="Rounded Rectangle 7"/>
            <p:cNvSpPr/>
            <p:nvPr/>
          </p:nvSpPr>
          <p:spPr>
            <a:xfrm>
              <a:off x="3149124" y="1478422"/>
              <a:ext cx="722121" cy="130750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90°</a:t>
              </a:r>
            </a:p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90°</a:t>
              </a:r>
            </a:p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90°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424168" y="1572426"/>
              <a:ext cx="653755" cy="664161"/>
              <a:chOff x="2664862" y="1566730"/>
              <a:chExt cx="653755" cy="664161"/>
            </a:xfrm>
          </p:grpSpPr>
          <p:sp>
            <p:nvSpPr>
              <p:cNvPr id="43" name="Down Arrow 42"/>
              <p:cNvSpPr/>
              <p:nvPr/>
            </p:nvSpPr>
            <p:spPr>
              <a:xfrm rot="16200000">
                <a:off x="2818688" y="1519728"/>
                <a:ext cx="452927" cy="546931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664862" y="1861559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</a:t>
                </a:r>
                <a:endParaRPr lang="en-US" dirty="0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3933893" y="1504061"/>
            <a:ext cx="1783268" cy="1277596"/>
            <a:chOff x="3933893" y="1504061"/>
            <a:chExt cx="1783268" cy="1277596"/>
          </a:xfrm>
        </p:grpSpPr>
        <p:sp>
          <p:nvSpPr>
            <p:cNvPr id="41" name="Rounded Rectangle 40"/>
            <p:cNvSpPr/>
            <p:nvPr/>
          </p:nvSpPr>
          <p:spPr>
            <a:xfrm>
              <a:off x="4478020" y="1504061"/>
              <a:ext cx="1239141" cy="127759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angles</a:t>
              </a:r>
            </a:p>
            <a:p>
              <a:pPr algn="ctr"/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all same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933893" y="1602335"/>
              <a:ext cx="509918" cy="706892"/>
              <a:chOff x="6712707" y="1478422"/>
              <a:chExt cx="509918" cy="706892"/>
            </a:xfrm>
          </p:grpSpPr>
          <p:sp>
            <p:nvSpPr>
              <p:cNvPr id="46" name="Down Arrow 45"/>
              <p:cNvSpPr/>
              <p:nvPr/>
            </p:nvSpPr>
            <p:spPr>
              <a:xfrm rot="16200000">
                <a:off x="6747613" y="1456337"/>
                <a:ext cx="452927" cy="497097"/>
              </a:xfrm>
              <a:prstGeom prst="downArrow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712707" y="181598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no</a:t>
                </a:r>
                <a:endParaRPr lang="en-US" dirty="0"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3757296" y="2806770"/>
            <a:ext cx="1460272" cy="1147497"/>
            <a:chOff x="3757296" y="2806770"/>
            <a:chExt cx="1460272" cy="1147497"/>
          </a:xfrm>
        </p:grpSpPr>
        <p:grpSp>
          <p:nvGrpSpPr>
            <p:cNvPr id="48" name="Group 47"/>
            <p:cNvGrpSpPr/>
            <p:nvPr/>
          </p:nvGrpSpPr>
          <p:grpSpPr>
            <a:xfrm rot="699482">
              <a:off x="4357636" y="2806770"/>
              <a:ext cx="859932" cy="627583"/>
              <a:chOff x="7601484" y="2687652"/>
              <a:chExt cx="859932" cy="627583"/>
            </a:xfrm>
          </p:grpSpPr>
          <p:sp>
            <p:nvSpPr>
              <p:cNvPr id="49" name="Down Arrow 48"/>
              <p:cNvSpPr/>
              <p:nvPr/>
            </p:nvSpPr>
            <p:spPr>
              <a:xfrm>
                <a:off x="7601484" y="2764565"/>
                <a:ext cx="452927" cy="55067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917677" y="2687652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3757296" y="3307936"/>
              <a:ext cx="1338828" cy="64633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C000"/>
                  </a:solidFill>
                </a:rPr>
                <a:t>R*</a:t>
              </a:r>
              <a:r>
                <a:rPr lang="en-US" sz="3600" b="1" dirty="0" smtClean="0"/>
                <a:t>/</a:t>
              </a:r>
              <a:r>
                <a:rPr lang="en-US" sz="3600" b="1" dirty="0" smtClean="0">
                  <a:solidFill>
                    <a:srgbClr val="7030A0"/>
                  </a:solidFill>
                </a:rPr>
                <a:t>H*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82182" y="5332572"/>
            <a:ext cx="1749197" cy="1288694"/>
            <a:chOff x="3082182" y="5332572"/>
            <a:chExt cx="1749197" cy="1288694"/>
          </a:xfrm>
        </p:grpSpPr>
        <p:sp>
          <p:nvSpPr>
            <p:cNvPr id="52" name="TextBox 51"/>
            <p:cNvSpPr txBox="1"/>
            <p:nvPr/>
          </p:nvSpPr>
          <p:spPr>
            <a:xfrm>
              <a:off x="3082182" y="5974935"/>
              <a:ext cx="1749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3* 4* 6*</a:t>
              </a:r>
              <a:endParaRPr lang="en-US" sz="3600" b="1" dirty="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552203" y="5332572"/>
              <a:ext cx="859932" cy="623843"/>
              <a:chOff x="717847" y="2828658"/>
              <a:chExt cx="859932" cy="623843"/>
            </a:xfrm>
          </p:grpSpPr>
          <p:sp>
            <p:nvSpPr>
              <p:cNvPr id="55" name="Down Arrow 54"/>
              <p:cNvSpPr/>
              <p:nvPr/>
            </p:nvSpPr>
            <p:spPr>
              <a:xfrm>
                <a:off x="717847" y="2905570"/>
                <a:ext cx="452927" cy="54693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34040" y="282865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6234156" y="5332572"/>
            <a:ext cx="2326278" cy="1288694"/>
            <a:chOff x="6234156" y="5332572"/>
            <a:chExt cx="2326278" cy="1288694"/>
          </a:xfrm>
        </p:grpSpPr>
        <p:sp>
          <p:nvSpPr>
            <p:cNvPr id="53" name="TextBox 52"/>
            <p:cNvSpPr txBox="1"/>
            <p:nvPr/>
          </p:nvSpPr>
          <p:spPr>
            <a:xfrm>
              <a:off x="6234156" y="5974935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3600" b="1" dirty="0" smtClean="0"/>
                <a:t>P2</a:t>
              </a:r>
              <a:r>
                <a:rPr lang="en-US" sz="2400" b="1" baseline="-25000" dirty="0" smtClean="0"/>
                <a:t>?</a:t>
              </a:r>
              <a:r>
                <a:rPr lang="en-US" sz="3600" dirty="0" smtClean="0"/>
                <a:t>/*</a:t>
              </a:r>
              <a:r>
                <a:rPr lang="en-US" sz="3600" b="1" dirty="0" smtClean="0">
                  <a:solidFill>
                    <a:srgbClr val="000000"/>
                  </a:solidFill>
                </a:rPr>
                <a:t>2</a:t>
              </a:r>
              <a:r>
                <a:rPr lang="en-US" sz="2400" b="1" baseline="-25000" dirty="0" smtClean="0">
                  <a:solidFill>
                    <a:srgbClr val="000000"/>
                  </a:solidFill>
                </a:rPr>
                <a:t>?</a:t>
              </a:r>
              <a:r>
                <a:rPr lang="en-US" sz="3600" b="1" dirty="0" smtClean="0">
                  <a:solidFill>
                    <a:srgbClr val="000000"/>
                  </a:solidFill>
                </a:rPr>
                <a:t>2</a:t>
              </a:r>
              <a:r>
                <a:rPr lang="en-US" sz="2400" b="1" baseline="-25000" dirty="0" smtClean="0">
                  <a:solidFill>
                    <a:srgbClr val="000000"/>
                  </a:solidFill>
                </a:rPr>
                <a:t>?</a:t>
              </a:r>
              <a:r>
                <a:rPr lang="en-US" sz="3600" b="1" dirty="0" smtClean="0">
                  <a:solidFill>
                    <a:srgbClr val="000000"/>
                  </a:solidFill>
                </a:rPr>
                <a:t>2</a:t>
              </a:r>
              <a:r>
                <a:rPr lang="en-US" sz="2400" b="1" baseline="-25000" dirty="0">
                  <a:solidFill>
                    <a:srgbClr val="000000"/>
                  </a:solidFill>
                </a:rPr>
                <a:t>?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004703" y="5332572"/>
              <a:ext cx="859932" cy="623843"/>
              <a:chOff x="717847" y="2828658"/>
              <a:chExt cx="859932" cy="623843"/>
            </a:xfrm>
          </p:grpSpPr>
          <p:sp>
            <p:nvSpPr>
              <p:cNvPr id="58" name="Down Arrow 57"/>
              <p:cNvSpPr/>
              <p:nvPr/>
            </p:nvSpPr>
            <p:spPr>
              <a:xfrm>
                <a:off x="717847" y="2905570"/>
                <a:ext cx="452927" cy="54693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034040" y="282865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yes</a:t>
                </a:r>
                <a:endParaRPr lang="en-US" dirty="0"/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5130310" y="4559180"/>
            <a:ext cx="1320343" cy="706892"/>
            <a:chOff x="6712707" y="1478422"/>
            <a:chExt cx="1320343" cy="706892"/>
          </a:xfrm>
        </p:grpSpPr>
        <p:sp>
          <p:nvSpPr>
            <p:cNvPr id="62" name="Down Arrow 61"/>
            <p:cNvSpPr/>
            <p:nvPr/>
          </p:nvSpPr>
          <p:spPr>
            <a:xfrm rot="16200000">
              <a:off x="7152825" y="1051124"/>
              <a:ext cx="452927" cy="130752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712707" y="181598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</a:t>
              </a:r>
              <a:endParaRPr lang="en-US" dirty="0"/>
            </a:p>
          </p:txBody>
        </p:sp>
      </p:grpSp>
      <p:sp>
        <p:nvSpPr>
          <p:cNvPr id="68" name="Freeform 67"/>
          <p:cNvSpPr/>
          <p:nvPr/>
        </p:nvSpPr>
        <p:spPr>
          <a:xfrm flipH="1">
            <a:off x="4666003" y="3802879"/>
            <a:ext cx="282011" cy="572568"/>
          </a:xfrm>
          <a:custGeom>
            <a:avLst/>
            <a:gdLst>
              <a:gd name="connsiteX0" fmla="*/ 0 w 2256090"/>
              <a:gd name="connsiteY0" fmla="*/ 564022 h 564022"/>
              <a:gd name="connsiteX1" fmla="*/ 982767 w 2256090"/>
              <a:gd name="connsiteY1" fmla="*/ 427290 h 564022"/>
              <a:gd name="connsiteX2" fmla="*/ 1974079 w 2256090"/>
              <a:gd name="connsiteY2" fmla="*/ 230736 h 564022"/>
              <a:gd name="connsiteX3" fmla="*/ 2256090 w 2256090"/>
              <a:gd name="connsiteY3" fmla="*/ 0 h 56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090" h="564022">
                <a:moveTo>
                  <a:pt x="0" y="564022"/>
                </a:moveTo>
                <a:cubicBezTo>
                  <a:pt x="326877" y="523430"/>
                  <a:pt x="653754" y="482838"/>
                  <a:pt x="982767" y="427290"/>
                </a:cubicBezTo>
                <a:cubicBezTo>
                  <a:pt x="1311780" y="371742"/>
                  <a:pt x="1761859" y="301951"/>
                  <a:pt x="1974079" y="230736"/>
                </a:cubicBezTo>
                <a:cubicBezTo>
                  <a:pt x="2186299" y="159521"/>
                  <a:pt x="2221194" y="79760"/>
                  <a:pt x="2256090" y="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21060458">
            <a:off x="2469735" y="4204531"/>
            <a:ext cx="786213" cy="16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811708" y="3871245"/>
            <a:ext cx="2256090" cy="564022"/>
          </a:xfrm>
          <a:custGeom>
            <a:avLst/>
            <a:gdLst>
              <a:gd name="connsiteX0" fmla="*/ 0 w 2256090"/>
              <a:gd name="connsiteY0" fmla="*/ 564022 h 564022"/>
              <a:gd name="connsiteX1" fmla="*/ 982767 w 2256090"/>
              <a:gd name="connsiteY1" fmla="*/ 427290 h 564022"/>
              <a:gd name="connsiteX2" fmla="*/ 1974079 w 2256090"/>
              <a:gd name="connsiteY2" fmla="*/ 230736 h 564022"/>
              <a:gd name="connsiteX3" fmla="*/ 2256090 w 2256090"/>
              <a:gd name="connsiteY3" fmla="*/ 0 h 564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090" h="564022">
                <a:moveTo>
                  <a:pt x="0" y="564022"/>
                </a:moveTo>
                <a:cubicBezTo>
                  <a:pt x="326877" y="523430"/>
                  <a:pt x="653754" y="482838"/>
                  <a:pt x="982767" y="427290"/>
                </a:cubicBezTo>
                <a:cubicBezTo>
                  <a:pt x="1311780" y="371742"/>
                  <a:pt x="1761859" y="301951"/>
                  <a:pt x="1974079" y="230736"/>
                </a:cubicBezTo>
                <a:cubicBezTo>
                  <a:pt x="2186299" y="159521"/>
                  <a:pt x="2221194" y="79760"/>
                  <a:pt x="2256090" y="0"/>
                </a:cubicBezTo>
              </a:path>
            </a:pathLst>
          </a:custGeom>
          <a:noFill/>
          <a:ln w="76200">
            <a:solidFill>
              <a:srgbClr val="FFC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102549" y="112804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Angles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0" y="401509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68" grpId="0" animBg="1"/>
      <p:bldP spid="6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the 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screwies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025" y="1951608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03541" y="1951608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6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999886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4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7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37435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</a:t>
            </a:r>
            <a:r>
              <a:rPr lang="en-US" dirty="0"/>
              <a:t>S</a:t>
            </a:r>
            <a:r>
              <a:rPr lang="en-US" dirty="0" smtClean="0"/>
              <a:t>pace Group?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0239"/>
          </a:xfrm>
        </p:spPr>
        <p:txBody>
          <a:bodyPr>
            <a:normAutofit/>
          </a:bodyPr>
          <a:lstStyle/>
          <a:p>
            <a:r>
              <a:rPr lang="en-US" dirty="0"/>
              <a:t>Don’t need to know! (unless problem)</a:t>
            </a:r>
          </a:p>
          <a:p>
            <a:r>
              <a:rPr lang="en-US" dirty="0" smtClean="0"/>
              <a:t>What </a:t>
            </a:r>
            <a:r>
              <a:rPr lang="en-US" dirty="0" smtClean="0"/>
              <a:t>is a crystal? </a:t>
            </a:r>
          </a:p>
          <a:p>
            <a:r>
              <a:rPr lang="en-US" dirty="0" smtClean="0"/>
              <a:t>What is a lattice?</a:t>
            </a:r>
          </a:p>
          <a:p>
            <a:r>
              <a:rPr lang="en-US" dirty="0" smtClean="0"/>
              <a:t>What is a unit cell?</a:t>
            </a:r>
          </a:p>
          <a:p>
            <a:r>
              <a:rPr lang="en-US" dirty="0" smtClean="0"/>
              <a:t>What is a symmetry operator?</a:t>
            </a:r>
          </a:p>
          <a:p>
            <a:r>
              <a:rPr lang="en-US" dirty="0" smtClean="0"/>
              <a:t>What is an asymmetric unit?</a:t>
            </a:r>
          </a:p>
          <a:p>
            <a:r>
              <a:rPr lang="en-US" dirty="0" smtClean="0"/>
              <a:t>Pitfalls: the “</a:t>
            </a:r>
            <a:r>
              <a:rPr lang="en-US" dirty="0" err="1" smtClean="0"/>
              <a:t>screwies</a:t>
            </a:r>
            <a:r>
              <a:rPr lang="en-US" dirty="0" smtClean="0"/>
              <a:t>”, C vs P3, alternate </a:t>
            </a:r>
            <a:r>
              <a:rPr lang="en-US" dirty="0" smtClean="0"/>
              <a:t>index</a:t>
            </a:r>
          </a:p>
          <a:p>
            <a:r>
              <a:rPr lang="en-US" dirty="0" smtClean="0"/>
              <a:t>Do not run </a:t>
            </a:r>
            <a:r>
              <a:rPr lang="en-US" dirty="0" err="1" smtClean="0"/>
              <a:t>phaser</a:t>
            </a:r>
            <a:r>
              <a:rPr lang="en-US" dirty="0" smtClean="0"/>
              <a:t> (unless you have to)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3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7850188" y="1214438"/>
            <a:ext cx="757237" cy="58134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36698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strong reflection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269" name="Group 13"/>
          <p:cNvGrpSpPr>
            <a:grpSpLocks/>
          </p:cNvGrpSpPr>
          <p:nvPr/>
        </p:nvGrpSpPr>
        <p:grpSpPr bwMode="auto">
          <a:xfrm>
            <a:off x="1046163" y="4003675"/>
            <a:ext cx="7486650" cy="371475"/>
            <a:chOff x="659" y="2522"/>
            <a:chExt cx="4716" cy="234"/>
          </a:xfrm>
        </p:grpSpPr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>
              <a:off x="659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>
              <a:off x="1220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2" name="Oval 6"/>
            <p:cNvSpPr>
              <a:spLocks noChangeArrowheads="1"/>
            </p:cNvSpPr>
            <p:nvPr/>
          </p:nvSpPr>
          <p:spPr bwMode="auto">
            <a:xfrm>
              <a:off x="1781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3" name="Oval 7"/>
            <p:cNvSpPr>
              <a:spLocks noChangeArrowheads="1"/>
            </p:cNvSpPr>
            <p:nvPr/>
          </p:nvSpPr>
          <p:spPr bwMode="auto">
            <a:xfrm>
              <a:off x="2343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4" name="Oval 8"/>
            <p:cNvSpPr>
              <a:spLocks noChangeArrowheads="1"/>
            </p:cNvSpPr>
            <p:nvPr/>
          </p:nvSpPr>
          <p:spPr bwMode="auto">
            <a:xfrm>
              <a:off x="2904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5" name="Oval 9"/>
            <p:cNvSpPr>
              <a:spLocks noChangeArrowheads="1"/>
            </p:cNvSpPr>
            <p:nvPr/>
          </p:nvSpPr>
          <p:spPr bwMode="auto">
            <a:xfrm>
              <a:off x="3465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6" name="Oval 10"/>
            <p:cNvSpPr>
              <a:spLocks noChangeArrowheads="1"/>
            </p:cNvSpPr>
            <p:nvPr/>
          </p:nvSpPr>
          <p:spPr bwMode="auto">
            <a:xfrm>
              <a:off x="4027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7" name="Oval 11"/>
            <p:cNvSpPr>
              <a:spLocks noChangeArrowheads="1"/>
            </p:cNvSpPr>
            <p:nvPr/>
          </p:nvSpPr>
          <p:spPr bwMode="auto">
            <a:xfrm>
              <a:off x="4588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4268" name="Oval 12"/>
            <p:cNvSpPr>
              <a:spLocks noChangeArrowheads="1"/>
            </p:cNvSpPr>
            <p:nvPr/>
          </p:nvSpPr>
          <p:spPr bwMode="auto">
            <a:xfrm>
              <a:off x="5150" y="2522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4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 reflection</a:t>
            </a:r>
          </a:p>
        </p:txBody>
      </p:sp>
      <p:pic>
        <p:nvPicPr>
          <p:cNvPr id="2232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3300" name="Group 68"/>
          <p:cNvGrpSpPr>
            <a:grpSpLocks/>
          </p:cNvGrpSpPr>
          <p:nvPr/>
        </p:nvGrpSpPr>
        <p:grpSpPr bwMode="auto">
          <a:xfrm>
            <a:off x="1033463" y="3997325"/>
            <a:ext cx="7458075" cy="371475"/>
            <a:chOff x="651" y="2510"/>
            <a:chExt cx="4698" cy="234"/>
          </a:xfrm>
        </p:grpSpPr>
        <p:sp>
          <p:nvSpPr>
            <p:cNvPr id="223271" name="Oval 39"/>
            <p:cNvSpPr>
              <a:spLocks noChangeArrowheads="1"/>
            </p:cNvSpPr>
            <p:nvPr/>
          </p:nvSpPr>
          <p:spPr bwMode="auto">
            <a:xfrm>
              <a:off x="65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2" name="Oval 40"/>
            <p:cNvSpPr>
              <a:spLocks noChangeArrowheads="1"/>
            </p:cNvSpPr>
            <p:nvPr/>
          </p:nvSpPr>
          <p:spPr bwMode="auto">
            <a:xfrm>
              <a:off x="128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3" name="Oval 41"/>
            <p:cNvSpPr>
              <a:spLocks noChangeArrowheads="1"/>
            </p:cNvSpPr>
            <p:nvPr/>
          </p:nvSpPr>
          <p:spPr bwMode="auto">
            <a:xfrm>
              <a:off x="191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4" name="Oval 42"/>
            <p:cNvSpPr>
              <a:spLocks noChangeArrowheads="1"/>
            </p:cNvSpPr>
            <p:nvPr/>
          </p:nvSpPr>
          <p:spPr bwMode="auto">
            <a:xfrm>
              <a:off x="254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5" name="Oval 43"/>
            <p:cNvSpPr>
              <a:spLocks noChangeArrowheads="1"/>
            </p:cNvSpPr>
            <p:nvPr/>
          </p:nvSpPr>
          <p:spPr bwMode="auto">
            <a:xfrm>
              <a:off x="317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6" name="Oval 44"/>
            <p:cNvSpPr>
              <a:spLocks noChangeArrowheads="1"/>
            </p:cNvSpPr>
            <p:nvPr/>
          </p:nvSpPr>
          <p:spPr bwMode="auto">
            <a:xfrm>
              <a:off x="3659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7" name="Oval 45"/>
            <p:cNvSpPr>
              <a:spLocks noChangeArrowheads="1"/>
            </p:cNvSpPr>
            <p:nvPr/>
          </p:nvSpPr>
          <p:spPr bwMode="auto">
            <a:xfrm>
              <a:off x="4147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8" name="Oval 46"/>
            <p:cNvSpPr>
              <a:spLocks noChangeArrowheads="1"/>
            </p:cNvSpPr>
            <p:nvPr/>
          </p:nvSpPr>
          <p:spPr bwMode="auto">
            <a:xfrm>
              <a:off x="4635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3279" name="Oval 47"/>
            <p:cNvSpPr>
              <a:spLocks noChangeArrowheads="1"/>
            </p:cNvSpPr>
            <p:nvPr/>
          </p:nvSpPr>
          <p:spPr bwMode="auto">
            <a:xfrm>
              <a:off x="5124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1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6148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49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0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1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2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3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4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5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6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7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8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59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0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1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2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3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4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5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6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7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8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69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70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171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6172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6173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74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75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76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77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78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79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0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1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2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3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4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5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6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7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8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89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0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1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2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3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4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5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6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197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6198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199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0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1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2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3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4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5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6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7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09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1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2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3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4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5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6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7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8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19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0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1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222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6223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4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5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6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7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8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29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0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1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2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3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4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5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6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7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8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39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0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1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2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3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4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5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6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247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6248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49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0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1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2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3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4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5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6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7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8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59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0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1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2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3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4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5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6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7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8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69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0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1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272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627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7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8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6298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299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0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1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2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3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4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5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6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7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8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09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0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1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2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3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4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5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6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7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8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19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20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6321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03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5V1fRYFPbXY/UJmIDRYJQhI/AAAAAAAAA-o/0VdohhLlqK8/s1600/tile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628210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3462291" y="2858610"/>
            <a:ext cx="1890943" cy="1908700"/>
          </a:xfrm>
          <a:custGeom>
            <a:avLst/>
            <a:gdLst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0" fmla="*/ 798990 w 807868"/>
              <a:gd name="connsiteY0" fmla="*/ 497150 h 506027"/>
              <a:gd name="connsiteX1" fmla="*/ 17755 w 807868"/>
              <a:gd name="connsiteY1" fmla="*/ 506027 h 506027"/>
              <a:gd name="connsiteX2" fmla="*/ 0 w 807868"/>
              <a:gd name="connsiteY2" fmla="*/ 0 h 506027"/>
              <a:gd name="connsiteX3" fmla="*/ 807868 w 807868"/>
              <a:gd name="connsiteY3" fmla="*/ 8878 h 506027"/>
              <a:gd name="connsiteX4" fmla="*/ 798990 w 807868"/>
              <a:gd name="connsiteY4" fmla="*/ 497150 h 506027"/>
              <a:gd name="connsiteX0" fmla="*/ 1012054 w 1012054"/>
              <a:gd name="connsiteY0" fmla="*/ 497150 h 506027"/>
              <a:gd name="connsiteX1" fmla="*/ 17755 w 1012054"/>
              <a:gd name="connsiteY1" fmla="*/ 506027 h 506027"/>
              <a:gd name="connsiteX2" fmla="*/ 0 w 1012054"/>
              <a:gd name="connsiteY2" fmla="*/ 0 h 506027"/>
              <a:gd name="connsiteX3" fmla="*/ 807868 w 1012054"/>
              <a:gd name="connsiteY3" fmla="*/ 8878 h 506027"/>
              <a:gd name="connsiteX4" fmla="*/ 1012054 w 1012054"/>
              <a:gd name="connsiteY4" fmla="*/ 497150 h 506027"/>
              <a:gd name="connsiteX0" fmla="*/ 1012054 w 1038687"/>
              <a:gd name="connsiteY0" fmla="*/ 497150 h 506027"/>
              <a:gd name="connsiteX1" fmla="*/ 17755 w 1038687"/>
              <a:gd name="connsiteY1" fmla="*/ 506027 h 506027"/>
              <a:gd name="connsiteX2" fmla="*/ 0 w 1038687"/>
              <a:gd name="connsiteY2" fmla="*/ 0 h 506027"/>
              <a:gd name="connsiteX3" fmla="*/ 1038687 w 1038687"/>
              <a:gd name="connsiteY3" fmla="*/ 8878 h 506027"/>
              <a:gd name="connsiteX4" fmla="*/ 1012054 w 1038687"/>
              <a:gd name="connsiteY4" fmla="*/ 497150 h 506027"/>
              <a:gd name="connsiteX0" fmla="*/ 1012054 w 1029809"/>
              <a:gd name="connsiteY0" fmla="*/ 497150 h 506027"/>
              <a:gd name="connsiteX1" fmla="*/ 17755 w 1029809"/>
              <a:gd name="connsiteY1" fmla="*/ 506027 h 506027"/>
              <a:gd name="connsiteX2" fmla="*/ 0 w 1029809"/>
              <a:gd name="connsiteY2" fmla="*/ 0 h 506027"/>
              <a:gd name="connsiteX3" fmla="*/ 1029809 w 1029809"/>
              <a:gd name="connsiteY3" fmla="*/ 8878 h 506027"/>
              <a:gd name="connsiteX4" fmla="*/ 1012054 w 1029809"/>
              <a:gd name="connsiteY4" fmla="*/ 497150 h 506027"/>
              <a:gd name="connsiteX0" fmla="*/ 1029809 w 1029809"/>
              <a:gd name="connsiteY0" fmla="*/ 514905 h 514905"/>
              <a:gd name="connsiteX1" fmla="*/ 17755 w 1029809"/>
              <a:gd name="connsiteY1" fmla="*/ 506027 h 514905"/>
              <a:gd name="connsiteX2" fmla="*/ 0 w 1029809"/>
              <a:gd name="connsiteY2" fmla="*/ 0 h 514905"/>
              <a:gd name="connsiteX3" fmla="*/ 1029809 w 1029809"/>
              <a:gd name="connsiteY3" fmla="*/ 8878 h 514905"/>
              <a:gd name="connsiteX4" fmla="*/ 1029809 w 1029809"/>
              <a:gd name="connsiteY4" fmla="*/ 514905 h 514905"/>
              <a:gd name="connsiteX0" fmla="*/ 1553592 w 1553592"/>
              <a:gd name="connsiteY0" fmla="*/ 523783 h 523783"/>
              <a:gd name="connsiteX1" fmla="*/ 17755 w 1553592"/>
              <a:gd name="connsiteY1" fmla="*/ 506027 h 523783"/>
              <a:gd name="connsiteX2" fmla="*/ 0 w 1553592"/>
              <a:gd name="connsiteY2" fmla="*/ 0 h 523783"/>
              <a:gd name="connsiteX3" fmla="*/ 1029809 w 1553592"/>
              <a:gd name="connsiteY3" fmla="*/ 8878 h 523783"/>
              <a:gd name="connsiteX4" fmla="*/ 1553592 w 1553592"/>
              <a:gd name="connsiteY4" fmla="*/ 523783 h 523783"/>
              <a:gd name="connsiteX0" fmla="*/ 1553592 w 1562469"/>
              <a:gd name="connsiteY0" fmla="*/ 523783 h 523783"/>
              <a:gd name="connsiteX1" fmla="*/ 17755 w 1562469"/>
              <a:gd name="connsiteY1" fmla="*/ 506027 h 523783"/>
              <a:gd name="connsiteX2" fmla="*/ 0 w 1562469"/>
              <a:gd name="connsiteY2" fmla="*/ 0 h 523783"/>
              <a:gd name="connsiteX3" fmla="*/ 1562469 w 1562469"/>
              <a:gd name="connsiteY3" fmla="*/ 0 h 523783"/>
              <a:gd name="connsiteX4" fmla="*/ 1553592 w 1562469"/>
              <a:gd name="connsiteY4" fmla="*/ 523783 h 523783"/>
              <a:gd name="connsiteX0" fmla="*/ 2032986 w 2041863"/>
              <a:gd name="connsiteY0" fmla="*/ 1287263 h 1287263"/>
              <a:gd name="connsiteX1" fmla="*/ 497149 w 2041863"/>
              <a:gd name="connsiteY1" fmla="*/ 1269507 h 1287263"/>
              <a:gd name="connsiteX2" fmla="*/ 0 w 2041863"/>
              <a:gd name="connsiteY2" fmla="*/ 0 h 1287263"/>
              <a:gd name="connsiteX3" fmla="*/ 2041863 w 2041863"/>
              <a:gd name="connsiteY3" fmla="*/ 763480 h 1287263"/>
              <a:gd name="connsiteX4" fmla="*/ 2032986 w 2041863"/>
              <a:gd name="connsiteY4" fmla="*/ 1287263 h 1287263"/>
              <a:gd name="connsiteX0" fmla="*/ 2032986 w 2032986"/>
              <a:gd name="connsiteY0" fmla="*/ 1296141 h 1296141"/>
              <a:gd name="connsiteX1" fmla="*/ 497149 w 2032986"/>
              <a:gd name="connsiteY1" fmla="*/ 1278385 h 1296141"/>
              <a:gd name="connsiteX2" fmla="*/ 0 w 2032986"/>
              <a:gd name="connsiteY2" fmla="*/ 8878 h 1296141"/>
              <a:gd name="connsiteX3" fmla="*/ 1882065 w 2032986"/>
              <a:gd name="connsiteY3" fmla="*/ 0 h 1296141"/>
              <a:gd name="connsiteX4" fmla="*/ 2032986 w 2032986"/>
              <a:gd name="connsiteY4" fmla="*/ 1296141 h 1296141"/>
              <a:gd name="connsiteX0" fmla="*/ 1873188 w 1882065"/>
              <a:gd name="connsiteY0" fmla="*/ 1908700 h 1908700"/>
              <a:gd name="connsiteX1" fmla="*/ 497149 w 1882065"/>
              <a:gd name="connsiteY1" fmla="*/ 1278385 h 1908700"/>
              <a:gd name="connsiteX2" fmla="*/ 0 w 1882065"/>
              <a:gd name="connsiteY2" fmla="*/ 8878 h 1908700"/>
              <a:gd name="connsiteX3" fmla="*/ 1882065 w 1882065"/>
              <a:gd name="connsiteY3" fmla="*/ 0 h 1908700"/>
              <a:gd name="connsiteX4" fmla="*/ 1873188 w 1882065"/>
              <a:gd name="connsiteY4" fmla="*/ 1908700 h 1908700"/>
              <a:gd name="connsiteX0" fmla="*/ 1882066 w 1890943"/>
              <a:gd name="connsiteY0" fmla="*/ 1908700 h 1908700"/>
              <a:gd name="connsiteX1" fmla="*/ 0 w 1890943"/>
              <a:gd name="connsiteY1" fmla="*/ 1899822 h 1908700"/>
              <a:gd name="connsiteX2" fmla="*/ 8878 w 1890943"/>
              <a:gd name="connsiteY2" fmla="*/ 8878 h 1908700"/>
              <a:gd name="connsiteX3" fmla="*/ 1890943 w 1890943"/>
              <a:gd name="connsiteY3" fmla="*/ 0 h 1908700"/>
              <a:gd name="connsiteX4" fmla="*/ 1882066 w 1890943"/>
              <a:gd name="connsiteY4" fmla="*/ 1908700 h 190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943" h="1908700">
                <a:moveTo>
                  <a:pt x="1882066" y="1908700"/>
                </a:moveTo>
                <a:lnTo>
                  <a:pt x="0" y="1899822"/>
                </a:lnTo>
                <a:cubicBezTo>
                  <a:pt x="2959" y="1269507"/>
                  <a:pt x="5919" y="639193"/>
                  <a:pt x="8878" y="8878"/>
                </a:cubicBezTo>
                <a:lnTo>
                  <a:pt x="1890943" y="0"/>
                </a:lnTo>
                <a:lnTo>
                  <a:pt x="1882066" y="1908700"/>
                </a:lnTo>
                <a:close/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Where’s the unit cell?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033463" y="1871663"/>
            <a:ext cx="7054850" cy="4229100"/>
            <a:chOff x="658" y="1178"/>
            <a:chExt cx="4444" cy="2664"/>
          </a:xfrm>
        </p:grpSpPr>
        <p:sp>
          <p:nvSpPr>
            <p:cNvPr id="7171" name="Oval 3"/>
            <p:cNvSpPr>
              <a:spLocks noChangeAspect="1" noChangeArrowheads="1"/>
            </p:cNvSpPr>
            <p:nvPr/>
          </p:nvSpPr>
          <p:spPr bwMode="auto">
            <a:xfrm>
              <a:off x="1932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2" name="Oval 4"/>
            <p:cNvSpPr>
              <a:spLocks noChangeAspect="1" noChangeArrowheads="1"/>
            </p:cNvSpPr>
            <p:nvPr/>
          </p:nvSpPr>
          <p:spPr bwMode="auto">
            <a:xfrm>
              <a:off x="2531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3" name="Oval 5"/>
            <p:cNvSpPr>
              <a:spLocks noChangeAspect="1" noChangeArrowheads="1"/>
            </p:cNvSpPr>
            <p:nvPr/>
          </p:nvSpPr>
          <p:spPr bwMode="auto">
            <a:xfrm>
              <a:off x="31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4" name="Oval 6"/>
            <p:cNvSpPr>
              <a:spLocks noChangeAspect="1" noChangeArrowheads="1"/>
            </p:cNvSpPr>
            <p:nvPr/>
          </p:nvSpPr>
          <p:spPr bwMode="auto">
            <a:xfrm>
              <a:off x="3706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5" name="Oval 7"/>
            <p:cNvSpPr>
              <a:spLocks noChangeAspect="1" noChangeArrowheads="1"/>
            </p:cNvSpPr>
            <p:nvPr/>
          </p:nvSpPr>
          <p:spPr bwMode="auto">
            <a:xfrm>
              <a:off x="4305" y="157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6" name="Oval 8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7" name="Oval 9"/>
            <p:cNvSpPr>
              <a:spLocks noChangeAspect="1" noChangeArrowheads="1"/>
            </p:cNvSpPr>
            <p:nvPr/>
          </p:nvSpPr>
          <p:spPr bwMode="auto">
            <a:xfrm>
              <a:off x="1927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8" name="Oval 10"/>
            <p:cNvSpPr>
              <a:spLocks noChangeAspect="1" noChangeArrowheads="1"/>
            </p:cNvSpPr>
            <p:nvPr/>
          </p:nvSpPr>
          <p:spPr bwMode="auto">
            <a:xfrm>
              <a:off x="252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79" name="Oval 11"/>
            <p:cNvSpPr>
              <a:spLocks noChangeAspect="1" noChangeArrowheads="1"/>
            </p:cNvSpPr>
            <p:nvPr/>
          </p:nvSpPr>
          <p:spPr bwMode="auto">
            <a:xfrm>
              <a:off x="311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0" name="Oval 12"/>
            <p:cNvSpPr>
              <a:spLocks noChangeAspect="1" noChangeArrowheads="1"/>
            </p:cNvSpPr>
            <p:nvPr/>
          </p:nvSpPr>
          <p:spPr bwMode="auto">
            <a:xfrm>
              <a:off x="3706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1" name="Oval 13"/>
            <p:cNvSpPr>
              <a:spLocks noChangeAspect="1" noChangeArrowheads="1"/>
            </p:cNvSpPr>
            <p:nvPr/>
          </p:nvSpPr>
          <p:spPr bwMode="auto">
            <a:xfrm>
              <a:off x="4299" y="2165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2" name="Oval 14"/>
            <p:cNvSpPr>
              <a:spLocks noChangeAspect="1" noChangeArrowheads="1"/>
            </p:cNvSpPr>
            <p:nvPr/>
          </p:nvSpPr>
          <p:spPr bwMode="auto">
            <a:xfrm>
              <a:off x="1334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3" name="Oval 15"/>
            <p:cNvSpPr>
              <a:spLocks noChangeAspect="1" noChangeArrowheads="1"/>
            </p:cNvSpPr>
            <p:nvPr/>
          </p:nvSpPr>
          <p:spPr bwMode="auto">
            <a:xfrm>
              <a:off x="1927" y="273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4" name="Oval 16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5" name="Oval 17"/>
            <p:cNvSpPr>
              <a:spLocks noChangeAspect="1" noChangeArrowheads="1"/>
            </p:cNvSpPr>
            <p:nvPr/>
          </p:nvSpPr>
          <p:spPr bwMode="auto">
            <a:xfrm>
              <a:off x="3113" y="2743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6" name="Oval 18"/>
            <p:cNvSpPr>
              <a:spLocks noChangeAspect="1" noChangeArrowheads="1"/>
            </p:cNvSpPr>
            <p:nvPr/>
          </p:nvSpPr>
          <p:spPr bwMode="auto">
            <a:xfrm>
              <a:off x="370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7" name="Oval 19"/>
            <p:cNvSpPr>
              <a:spLocks noChangeAspect="1" noChangeArrowheads="1"/>
            </p:cNvSpPr>
            <p:nvPr/>
          </p:nvSpPr>
          <p:spPr bwMode="auto">
            <a:xfrm>
              <a:off x="429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8" name="Oval 20"/>
            <p:cNvSpPr>
              <a:spLocks noChangeAspect="1" noChangeArrowheads="1"/>
            </p:cNvSpPr>
            <p:nvPr/>
          </p:nvSpPr>
          <p:spPr bwMode="auto">
            <a:xfrm>
              <a:off x="1331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89" name="Oval 21"/>
            <p:cNvSpPr>
              <a:spLocks noChangeAspect="1" noChangeArrowheads="1"/>
            </p:cNvSpPr>
            <p:nvPr/>
          </p:nvSpPr>
          <p:spPr bwMode="auto">
            <a:xfrm>
              <a:off x="1927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0" name="Oval 22"/>
            <p:cNvSpPr>
              <a:spLocks noChangeAspect="1" noChangeArrowheads="1"/>
            </p:cNvSpPr>
            <p:nvPr/>
          </p:nvSpPr>
          <p:spPr bwMode="auto">
            <a:xfrm>
              <a:off x="2520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1" name="Oval 23"/>
            <p:cNvSpPr>
              <a:spLocks noChangeAspect="1" noChangeArrowheads="1"/>
            </p:cNvSpPr>
            <p:nvPr/>
          </p:nvSpPr>
          <p:spPr bwMode="auto">
            <a:xfrm>
              <a:off x="311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2" name="Oval 24"/>
            <p:cNvSpPr>
              <a:spLocks noChangeAspect="1" noChangeArrowheads="1"/>
            </p:cNvSpPr>
            <p:nvPr/>
          </p:nvSpPr>
          <p:spPr bwMode="auto">
            <a:xfrm>
              <a:off x="3709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3" name="Oval 25"/>
            <p:cNvSpPr>
              <a:spLocks noChangeAspect="1" noChangeArrowheads="1"/>
            </p:cNvSpPr>
            <p:nvPr/>
          </p:nvSpPr>
          <p:spPr bwMode="auto">
            <a:xfrm>
              <a:off x="429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4" name="Oval 26"/>
            <p:cNvSpPr>
              <a:spLocks noChangeAspect="1" noChangeArrowheads="1"/>
            </p:cNvSpPr>
            <p:nvPr/>
          </p:nvSpPr>
          <p:spPr bwMode="auto">
            <a:xfrm>
              <a:off x="133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5" name="Oval 27"/>
            <p:cNvSpPr>
              <a:spLocks noChangeAspect="1" noChangeArrowheads="1"/>
            </p:cNvSpPr>
            <p:nvPr/>
          </p:nvSpPr>
          <p:spPr bwMode="auto">
            <a:xfrm>
              <a:off x="1877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6" name="Oval 28"/>
            <p:cNvSpPr>
              <a:spLocks noChangeAspect="1" noChangeArrowheads="1"/>
            </p:cNvSpPr>
            <p:nvPr/>
          </p:nvSpPr>
          <p:spPr bwMode="auto">
            <a:xfrm>
              <a:off x="2498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7" name="Oval 29"/>
            <p:cNvSpPr>
              <a:spLocks noChangeAspect="1" noChangeArrowheads="1"/>
            </p:cNvSpPr>
            <p:nvPr/>
          </p:nvSpPr>
          <p:spPr bwMode="auto">
            <a:xfrm>
              <a:off x="313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8" name="Oval 30"/>
            <p:cNvSpPr>
              <a:spLocks noChangeAspect="1" noChangeArrowheads="1"/>
            </p:cNvSpPr>
            <p:nvPr/>
          </p:nvSpPr>
          <p:spPr bwMode="auto">
            <a:xfrm>
              <a:off x="3759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199" name="Oval 31"/>
            <p:cNvSpPr>
              <a:spLocks noChangeAspect="1" noChangeArrowheads="1"/>
            </p:cNvSpPr>
            <p:nvPr/>
          </p:nvSpPr>
          <p:spPr bwMode="auto">
            <a:xfrm>
              <a:off x="4387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0" name="Oval 32"/>
            <p:cNvSpPr>
              <a:spLocks noChangeAspect="1" noChangeArrowheads="1"/>
            </p:cNvSpPr>
            <p:nvPr/>
          </p:nvSpPr>
          <p:spPr bwMode="auto">
            <a:xfrm>
              <a:off x="124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1" name="Oval 33"/>
            <p:cNvSpPr>
              <a:spLocks noChangeAspect="1" noChangeArrowheads="1"/>
            </p:cNvSpPr>
            <p:nvPr/>
          </p:nvSpPr>
          <p:spPr bwMode="auto">
            <a:xfrm>
              <a:off x="1871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2" name="Oval 34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3" name="Oval 35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4" name="Oval 36"/>
            <p:cNvSpPr>
              <a:spLocks noChangeAspect="1" noChangeArrowheads="1"/>
            </p:cNvSpPr>
            <p:nvPr/>
          </p:nvSpPr>
          <p:spPr bwMode="auto">
            <a:xfrm>
              <a:off x="3756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5" name="Oval 37"/>
            <p:cNvSpPr>
              <a:spLocks noChangeAspect="1" noChangeArrowheads="1"/>
            </p:cNvSpPr>
            <p:nvPr/>
          </p:nvSpPr>
          <p:spPr bwMode="auto">
            <a:xfrm>
              <a:off x="4378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6" name="Oval 38"/>
            <p:cNvSpPr>
              <a:spLocks noChangeAspect="1" noChangeArrowheads="1"/>
            </p:cNvSpPr>
            <p:nvPr/>
          </p:nvSpPr>
          <p:spPr bwMode="auto">
            <a:xfrm>
              <a:off x="1244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7" name="Oval 39"/>
            <p:cNvSpPr>
              <a:spLocks noChangeAspect="1" noChangeArrowheads="1"/>
            </p:cNvSpPr>
            <p:nvPr/>
          </p:nvSpPr>
          <p:spPr bwMode="auto">
            <a:xfrm>
              <a:off x="1871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8" name="Oval 40"/>
            <p:cNvSpPr>
              <a:spLocks noChangeAspect="1" noChangeArrowheads="1"/>
            </p:cNvSpPr>
            <p:nvPr/>
          </p:nvSpPr>
          <p:spPr bwMode="auto">
            <a:xfrm>
              <a:off x="2498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09" name="Oval 41"/>
            <p:cNvSpPr>
              <a:spLocks noChangeAspect="1" noChangeArrowheads="1"/>
            </p:cNvSpPr>
            <p:nvPr/>
          </p:nvSpPr>
          <p:spPr bwMode="auto">
            <a:xfrm>
              <a:off x="3126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0" name="Oval 42"/>
            <p:cNvSpPr>
              <a:spLocks noChangeAspect="1" noChangeArrowheads="1"/>
            </p:cNvSpPr>
            <p:nvPr/>
          </p:nvSpPr>
          <p:spPr bwMode="auto">
            <a:xfrm>
              <a:off x="3753" y="2757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1" name="Oval 43"/>
            <p:cNvSpPr>
              <a:spLocks noChangeAspect="1" noChangeArrowheads="1"/>
            </p:cNvSpPr>
            <p:nvPr/>
          </p:nvSpPr>
          <p:spPr bwMode="auto">
            <a:xfrm>
              <a:off x="4381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2" name="Oval 44"/>
            <p:cNvSpPr>
              <a:spLocks noChangeAspect="1" noChangeArrowheads="1"/>
            </p:cNvSpPr>
            <p:nvPr/>
          </p:nvSpPr>
          <p:spPr bwMode="auto">
            <a:xfrm>
              <a:off x="1247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3" name="Oval 45"/>
            <p:cNvSpPr>
              <a:spLocks noChangeAspect="1" noChangeArrowheads="1"/>
            </p:cNvSpPr>
            <p:nvPr/>
          </p:nvSpPr>
          <p:spPr bwMode="auto">
            <a:xfrm>
              <a:off x="1874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4" name="Oval 46"/>
            <p:cNvSpPr>
              <a:spLocks noChangeAspect="1" noChangeArrowheads="1"/>
            </p:cNvSpPr>
            <p:nvPr/>
          </p:nvSpPr>
          <p:spPr bwMode="auto">
            <a:xfrm>
              <a:off x="2495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5" name="Oval 47"/>
            <p:cNvSpPr>
              <a:spLocks noChangeAspect="1" noChangeArrowheads="1"/>
            </p:cNvSpPr>
            <p:nvPr/>
          </p:nvSpPr>
          <p:spPr bwMode="auto">
            <a:xfrm>
              <a:off x="3126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6" name="Oval 48"/>
            <p:cNvSpPr>
              <a:spLocks noChangeAspect="1" noChangeArrowheads="1"/>
            </p:cNvSpPr>
            <p:nvPr/>
          </p:nvSpPr>
          <p:spPr bwMode="auto">
            <a:xfrm>
              <a:off x="3753" y="3363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7" name="Oval 49"/>
            <p:cNvSpPr>
              <a:spLocks noChangeAspect="1" noChangeArrowheads="1"/>
            </p:cNvSpPr>
            <p:nvPr/>
          </p:nvSpPr>
          <p:spPr bwMode="auto">
            <a:xfrm>
              <a:off x="4381" y="336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8" name="Oval 50"/>
            <p:cNvSpPr>
              <a:spLocks noChangeAspect="1" noChangeArrowheads="1"/>
            </p:cNvSpPr>
            <p:nvPr/>
          </p:nvSpPr>
          <p:spPr bwMode="auto">
            <a:xfrm>
              <a:off x="1244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19" name="Oval 51"/>
            <p:cNvSpPr>
              <a:spLocks noChangeAspect="1" noChangeArrowheads="1"/>
            </p:cNvSpPr>
            <p:nvPr/>
          </p:nvSpPr>
          <p:spPr bwMode="auto">
            <a:xfrm>
              <a:off x="1824" y="1487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0" name="Oval 52"/>
            <p:cNvSpPr>
              <a:spLocks noChangeAspect="1" noChangeArrowheads="1"/>
            </p:cNvSpPr>
            <p:nvPr/>
          </p:nvSpPr>
          <p:spPr bwMode="auto">
            <a:xfrm>
              <a:off x="2485" y="1473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1" name="Oval 53"/>
            <p:cNvSpPr>
              <a:spLocks noChangeAspect="1" noChangeArrowheads="1"/>
            </p:cNvSpPr>
            <p:nvPr/>
          </p:nvSpPr>
          <p:spPr bwMode="auto">
            <a:xfrm>
              <a:off x="3151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2" name="Oval 54"/>
            <p:cNvSpPr>
              <a:spLocks noChangeAspect="1" noChangeArrowheads="1"/>
            </p:cNvSpPr>
            <p:nvPr/>
          </p:nvSpPr>
          <p:spPr bwMode="auto">
            <a:xfrm>
              <a:off x="3800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3" name="Oval 55"/>
            <p:cNvSpPr>
              <a:spLocks noChangeAspect="1" noChangeArrowheads="1"/>
            </p:cNvSpPr>
            <p:nvPr/>
          </p:nvSpPr>
          <p:spPr bwMode="auto">
            <a:xfrm>
              <a:off x="4460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4" name="Oval 56"/>
            <p:cNvSpPr>
              <a:spLocks noChangeAspect="1" noChangeArrowheads="1"/>
            </p:cNvSpPr>
            <p:nvPr/>
          </p:nvSpPr>
          <p:spPr bwMode="auto">
            <a:xfrm>
              <a:off x="1164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5" name="Oval 57"/>
            <p:cNvSpPr>
              <a:spLocks noChangeAspect="1" noChangeArrowheads="1"/>
            </p:cNvSpPr>
            <p:nvPr/>
          </p:nvSpPr>
          <p:spPr bwMode="auto">
            <a:xfrm>
              <a:off x="1818" y="211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6" name="Oval 58"/>
            <p:cNvSpPr>
              <a:spLocks noChangeAspect="1" noChangeArrowheads="1"/>
            </p:cNvSpPr>
            <p:nvPr/>
          </p:nvSpPr>
          <p:spPr bwMode="auto">
            <a:xfrm>
              <a:off x="2475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7" name="Oval 59"/>
            <p:cNvSpPr>
              <a:spLocks noChangeAspect="1" noChangeArrowheads="1"/>
            </p:cNvSpPr>
            <p:nvPr/>
          </p:nvSpPr>
          <p:spPr bwMode="auto">
            <a:xfrm>
              <a:off x="314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8" name="Oval 60"/>
            <p:cNvSpPr>
              <a:spLocks noChangeAspect="1" noChangeArrowheads="1"/>
            </p:cNvSpPr>
            <p:nvPr/>
          </p:nvSpPr>
          <p:spPr bwMode="auto">
            <a:xfrm>
              <a:off x="379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29" name="Oval 61"/>
            <p:cNvSpPr>
              <a:spLocks noChangeAspect="1" noChangeArrowheads="1"/>
            </p:cNvSpPr>
            <p:nvPr/>
          </p:nvSpPr>
          <p:spPr bwMode="auto">
            <a:xfrm>
              <a:off x="4460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0" name="Oval 62"/>
            <p:cNvSpPr>
              <a:spLocks noChangeAspect="1" noChangeArrowheads="1"/>
            </p:cNvSpPr>
            <p:nvPr/>
          </p:nvSpPr>
          <p:spPr bwMode="auto">
            <a:xfrm>
              <a:off x="115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1" name="Oval 63"/>
            <p:cNvSpPr>
              <a:spLocks noChangeAspect="1" noChangeArrowheads="1"/>
            </p:cNvSpPr>
            <p:nvPr/>
          </p:nvSpPr>
          <p:spPr bwMode="auto">
            <a:xfrm>
              <a:off x="1821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2" name="Oval 64"/>
            <p:cNvSpPr>
              <a:spLocks noChangeAspect="1" noChangeArrowheads="1"/>
            </p:cNvSpPr>
            <p:nvPr/>
          </p:nvSpPr>
          <p:spPr bwMode="auto">
            <a:xfrm>
              <a:off x="2478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3" name="Oval 65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4" name="Oval 66"/>
            <p:cNvSpPr>
              <a:spLocks noChangeAspect="1" noChangeArrowheads="1"/>
            </p:cNvSpPr>
            <p:nvPr/>
          </p:nvSpPr>
          <p:spPr bwMode="auto">
            <a:xfrm>
              <a:off x="3799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5" name="Oval 67"/>
            <p:cNvSpPr>
              <a:spLocks noChangeAspect="1" noChangeArrowheads="1"/>
            </p:cNvSpPr>
            <p:nvPr/>
          </p:nvSpPr>
          <p:spPr bwMode="auto">
            <a:xfrm>
              <a:off x="4457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6" name="Oval 68"/>
            <p:cNvSpPr>
              <a:spLocks noChangeAspect="1" noChangeArrowheads="1"/>
            </p:cNvSpPr>
            <p:nvPr/>
          </p:nvSpPr>
          <p:spPr bwMode="auto">
            <a:xfrm>
              <a:off x="1158" y="276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7" name="Oval 69"/>
            <p:cNvSpPr>
              <a:spLocks noChangeAspect="1" noChangeArrowheads="1"/>
            </p:cNvSpPr>
            <p:nvPr/>
          </p:nvSpPr>
          <p:spPr bwMode="auto">
            <a:xfrm>
              <a:off x="181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8" name="Oval 70"/>
            <p:cNvSpPr>
              <a:spLocks noChangeAspect="1" noChangeArrowheads="1"/>
            </p:cNvSpPr>
            <p:nvPr/>
          </p:nvSpPr>
          <p:spPr bwMode="auto">
            <a:xfrm>
              <a:off x="248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39" name="Oval 71"/>
            <p:cNvSpPr>
              <a:spLocks noChangeAspect="1" noChangeArrowheads="1"/>
            </p:cNvSpPr>
            <p:nvPr/>
          </p:nvSpPr>
          <p:spPr bwMode="auto">
            <a:xfrm>
              <a:off x="3142" y="341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0" name="Oval 72"/>
            <p:cNvSpPr>
              <a:spLocks noChangeAspect="1" noChangeArrowheads="1"/>
            </p:cNvSpPr>
            <p:nvPr/>
          </p:nvSpPr>
          <p:spPr bwMode="auto">
            <a:xfrm>
              <a:off x="3796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1" name="Oval 73"/>
            <p:cNvSpPr>
              <a:spLocks noChangeAspect="1" noChangeArrowheads="1"/>
            </p:cNvSpPr>
            <p:nvPr/>
          </p:nvSpPr>
          <p:spPr bwMode="auto">
            <a:xfrm>
              <a:off x="4457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2" name="Oval 74"/>
            <p:cNvSpPr>
              <a:spLocks noChangeAspect="1" noChangeArrowheads="1"/>
            </p:cNvSpPr>
            <p:nvPr/>
          </p:nvSpPr>
          <p:spPr bwMode="auto">
            <a:xfrm>
              <a:off x="115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3" name="Oval 75"/>
            <p:cNvSpPr>
              <a:spLocks noChangeAspect="1" noChangeArrowheads="1"/>
            </p:cNvSpPr>
            <p:nvPr/>
          </p:nvSpPr>
          <p:spPr bwMode="auto">
            <a:xfrm>
              <a:off x="1749" y="141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4" name="Oval 76"/>
            <p:cNvSpPr>
              <a:spLocks noChangeAspect="1" noChangeArrowheads="1"/>
            </p:cNvSpPr>
            <p:nvPr/>
          </p:nvSpPr>
          <p:spPr bwMode="auto">
            <a:xfrm>
              <a:off x="2460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5" name="Oval 77"/>
            <p:cNvSpPr>
              <a:spLocks noChangeAspect="1" noChangeArrowheads="1"/>
            </p:cNvSpPr>
            <p:nvPr/>
          </p:nvSpPr>
          <p:spPr bwMode="auto">
            <a:xfrm>
              <a:off x="3157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6" name="Oval 78"/>
            <p:cNvSpPr>
              <a:spLocks noChangeAspect="1" noChangeArrowheads="1"/>
            </p:cNvSpPr>
            <p:nvPr/>
          </p:nvSpPr>
          <p:spPr bwMode="auto">
            <a:xfrm>
              <a:off x="3865" y="1407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7" name="Oval 79"/>
            <p:cNvSpPr>
              <a:spLocks noChangeAspect="1" noChangeArrowheads="1"/>
            </p:cNvSpPr>
            <p:nvPr/>
          </p:nvSpPr>
          <p:spPr bwMode="auto">
            <a:xfrm>
              <a:off x="4574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8" name="Oval 80"/>
            <p:cNvSpPr>
              <a:spLocks noChangeAspect="1" noChangeArrowheads="1"/>
            </p:cNvSpPr>
            <p:nvPr/>
          </p:nvSpPr>
          <p:spPr bwMode="auto">
            <a:xfrm>
              <a:off x="104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49" name="Oval 81"/>
            <p:cNvSpPr>
              <a:spLocks noChangeAspect="1" noChangeArrowheads="1"/>
            </p:cNvSpPr>
            <p:nvPr/>
          </p:nvSpPr>
          <p:spPr bwMode="auto">
            <a:xfrm>
              <a:off x="1745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0" name="Oval 82"/>
            <p:cNvSpPr>
              <a:spLocks noChangeAspect="1" noChangeArrowheads="1"/>
            </p:cNvSpPr>
            <p:nvPr/>
          </p:nvSpPr>
          <p:spPr bwMode="auto">
            <a:xfrm>
              <a:off x="2453" y="209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1" name="Oval 83"/>
            <p:cNvSpPr>
              <a:spLocks noChangeAspect="1" noChangeArrowheads="1"/>
            </p:cNvSpPr>
            <p:nvPr/>
          </p:nvSpPr>
          <p:spPr bwMode="auto">
            <a:xfrm>
              <a:off x="3156" y="2100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2" name="Oval 84"/>
            <p:cNvSpPr>
              <a:spLocks noChangeAspect="1" noChangeArrowheads="1"/>
            </p:cNvSpPr>
            <p:nvPr/>
          </p:nvSpPr>
          <p:spPr bwMode="auto">
            <a:xfrm>
              <a:off x="3855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3" name="Oval 85"/>
            <p:cNvSpPr>
              <a:spLocks noChangeAspect="1" noChangeArrowheads="1"/>
            </p:cNvSpPr>
            <p:nvPr/>
          </p:nvSpPr>
          <p:spPr bwMode="auto">
            <a:xfrm>
              <a:off x="4564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4" name="Oval 86"/>
            <p:cNvSpPr>
              <a:spLocks noChangeAspect="1" noChangeArrowheads="1"/>
            </p:cNvSpPr>
            <p:nvPr/>
          </p:nvSpPr>
          <p:spPr bwMode="auto">
            <a:xfrm>
              <a:off x="1049" y="2091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5" name="Oval 87"/>
            <p:cNvSpPr>
              <a:spLocks noChangeAspect="1" noChangeArrowheads="1"/>
            </p:cNvSpPr>
            <p:nvPr/>
          </p:nvSpPr>
          <p:spPr bwMode="auto">
            <a:xfrm>
              <a:off x="175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6" name="Oval 88"/>
            <p:cNvSpPr>
              <a:spLocks noChangeAspect="1" noChangeArrowheads="1"/>
            </p:cNvSpPr>
            <p:nvPr/>
          </p:nvSpPr>
          <p:spPr bwMode="auto">
            <a:xfrm>
              <a:off x="2456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7" name="Oval 89"/>
            <p:cNvSpPr>
              <a:spLocks noChangeAspect="1" noChangeArrowheads="1"/>
            </p:cNvSpPr>
            <p:nvPr/>
          </p:nvSpPr>
          <p:spPr bwMode="auto">
            <a:xfrm>
              <a:off x="3156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8" name="Oval 90"/>
            <p:cNvSpPr>
              <a:spLocks noChangeAspect="1" noChangeArrowheads="1"/>
            </p:cNvSpPr>
            <p:nvPr/>
          </p:nvSpPr>
          <p:spPr bwMode="auto">
            <a:xfrm>
              <a:off x="3858" y="278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59" name="Oval 91"/>
            <p:cNvSpPr>
              <a:spLocks noChangeAspect="1" noChangeArrowheads="1"/>
            </p:cNvSpPr>
            <p:nvPr/>
          </p:nvSpPr>
          <p:spPr bwMode="auto">
            <a:xfrm>
              <a:off x="456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0" name="Oval 92"/>
            <p:cNvSpPr>
              <a:spLocks noChangeAspect="1" noChangeArrowheads="1"/>
            </p:cNvSpPr>
            <p:nvPr/>
          </p:nvSpPr>
          <p:spPr bwMode="auto">
            <a:xfrm>
              <a:off x="1049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1" name="Oval 93"/>
            <p:cNvSpPr>
              <a:spLocks noChangeAspect="1" noChangeArrowheads="1"/>
            </p:cNvSpPr>
            <p:nvPr/>
          </p:nvSpPr>
          <p:spPr bwMode="auto">
            <a:xfrm>
              <a:off x="1748" y="347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2" name="Oval 94"/>
            <p:cNvSpPr>
              <a:spLocks noChangeAspect="1" noChangeArrowheads="1"/>
            </p:cNvSpPr>
            <p:nvPr/>
          </p:nvSpPr>
          <p:spPr bwMode="auto">
            <a:xfrm>
              <a:off x="2453" y="3471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3" name="Oval 95"/>
            <p:cNvSpPr>
              <a:spLocks noChangeAspect="1" noChangeArrowheads="1"/>
            </p:cNvSpPr>
            <p:nvPr/>
          </p:nvSpPr>
          <p:spPr bwMode="auto">
            <a:xfrm>
              <a:off x="315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4" name="Oval 96"/>
            <p:cNvSpPr>
              <a:spLocks noChangeAspect="1" noChangeArrowheads="1"/>
            </p:cNvSpPr>
            <p:nvPr/>
          </p:nvSpPr>
          <p:spPr bwMode="auto">
            <a:xfrm>
              <a:off x="3858" y="346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5" name="Oval 97"/>
            <p:cNvSpPr>
              <a:spLocks noChangeAspect="1" noChangeArrowheads="1"/>
            </p:cNvSpPr>
            <p:nvPr/>
          </p:nvSpPr>
          <p:spPr bwMode="auto">
            <a:xfrm>
              <a:off x="4561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6" name="Oval 98"/>
            <p:cNvSpPr>
              <a:spLocks noChangeAspect="1" noChangeArrowheads="1"/>
            </p:cNvSpPr>
            <p:nvPr/>
          </p:nvSpPr>
          <p:spPr bwMode="auto">
            <a:xfrm>
              <a:off x="104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7" name="Oval 99"/>
            <p:cNvSpPr>
              <a:spLocks noChangeAspect="1" noChangeArrowheads="1"/>
            </p:cNvSpPr>
            <p:nvPr/>
          </p:nvSpPr>
          <p:spPr bwMode="auto">
            <a:xfrm>
              <a:off x="1686" y="132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8" name="Oval 100"/>
            <p:cNvSpPr>
              <a:spLocks noChangeAspect="1" noChangeArrowheads="1"/>
            </p:cNvSpPr>
            <p:nvPr/>
          </p:nvSpPr>
          <p:spPr bwMode="auto">
            <a:xfrm>
              <a:off x="2439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69" name="Oval 101"/>
            <p:cNvSpPr>
              <a:spLocks noChangeAspect="1" noChangeArrowheads="1"/>
            </p:cNvSpPr>
            <p:nvPr/>
          </p:nvSpPr>
          <p:spPr bwMode="auto">
            <a:xfrm>
              <a:off x="3180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0" name="Oval 102"/>
            <p:cNvSpPr>
              <a:spLocks noChangeAspect="1" noChangeArrowheads="1"/>
            </p:cNvSpPr>
            <p:nvPr/>
          </p:nvSpPr>
          <p:spPr bwMode="auto">
            <a:xfrm>
              <a:off x="3933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1" name="Oval 103"/>
            <p:cNvSpPr>
              <a:spLocks noChangeAspect="1" noChangeArrowheads="1"/>
            </p:cNvSpPr>
            <p:nvPr/>
          </p:nvSpPr>
          <p:spPr bwMode="auto">
            <a:xfrm>
              <a:off x="4674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2" name="Oval 104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3" name="Oval 105"/>
            <p:cNvSpPr>
              <a:spLocks noChangeAspect="1" noChangeArrowheads="1"/>
            </p:cNvSpPr>
            <p:nvPr/>
          </p:nvSpPr>
          <p:spPr bwMode="auto">
            <a:xfrm>
              <a:off x="1679" y="207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4" name="Oval 106"/>
            <p:cNvSpPr>
              <a:spLocks noChangeAspect="1" noChangeArrowheads="1"/>
            </p:cNvSpPr>
            <p:nvPr/>
          </p:nvSpPr>
          <p:spPr bwMode="auto">
            <a:xfrm>
              <a:off x="242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5" name="Oval 107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6" name="Oval 108"/>
            <p:cNvSpPr>
              <a:spLocks noChangeAspect="1" noChangeArrowheads="1"/>
            </p:cNvSpPr>
            <p:nvPr/>
          </p:nvSpPr>
          <p:spPr bwMode="auto">
            <a:xfrm>
              <a:off x="3920" y="206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7" name="Oval 109"/>
            <p:cNvSpPr>
              <a:spLocks noChangeAspect="1" noChangeArrowheads="1"/>
            </p:cNvSpPr>
            <p:nvPr/>
          </p:nvSpPr>
          <p:spPr bwMode="auto">
            <a:xfrm>
              <a:off x="4667" y="2075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8" name="Oval 110"/>
            <p:cNvSpPr>
              <a:spLocks noChangeAspect="1" noChangeArrowheads="1"/>
            </p:cNvSpPr>
            <p:nvPr/>
          </p:nvSpPr>
          <p:spPr bwMode="auto">
            <a:xfrm>
              <a:off x="93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79" name="Oval 111"/>
            <p:cNvSpPr>
              <a:spLocks noChangeAspect="1" noChangeArrowheads="1"/>
            </p:cNvSpPr>
            <p:nvPr/>
          </p:nvSpPr>
          <p:spPr bwMode="auto">
            <a:xfrm>
              <a:off x="1682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0" name="Oval 112"/>
            <p:cNvSpPr>
              <a:spLocks noChangeAspect="1" noChangeArrowheads="1"/>
            </p:cNvSpPr>
            <p:nvPr/>
          </p:nvSpPr>
          <p:spPr bwMode="auto">
            <a:xfrm>
              <a:off x="2426" y="2803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1" name="Oval 113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2" name="Oval 114"/>
            <p:cNvSpPr>
              <a:spLocks noChangeAspect="1" noChangeArrowheads="1"/>
            </p:cNvSpPr>
            <p:nvPr/>
          </p:nvSpPr>
          <p:spPr bwMode="auto">
            <a:xfrm>
              <a:off x="392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3" name="Oval 115"/>
            <p:cNvSpPr>
              <a:spLocks noChangeAspect="1" noChangeArrowheads="1"/>
            </p:cNvSpPr>
            <p:nvPr/>
          </p:nvSpPr>
          <p:spPr bwMode="auto">
            <a:xfrm>
              <a:off x="4667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4" name="Oval 116"/>
            <p:cNvSpPr>
              <a:spLocks noChangeAspect="1" noChangeArrowheads="1"/>
            </p:cNvSpPr>
            <p:nvPr/>
          </p:nvSpPr>
          <p:spPr bwMode="auto">
            <a:xfrm>
              <a:off x="93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5" name="Oval 117"/>
            <p:cNvSpPr>
              <a:spLocks noChangeAspect="1" noChangeArrowheads="1"/>
            </p:cNvSpPr>
            <p:nvPr/>
          </p:nvSpPr>
          <p:spPr bwMode="auto">
            <a:xfrm>
              <a:off x="1682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6" name="Oval 118"/>
            <p:cNvSpPr>
              <a:spLocks noChangeAspect="1" noChangeArrowheads="1"/>
            </p:cNvSpPr>
            <p:nvPr/>
          </p:nvSpPr>
          <p:spPr bwMode="auto">
            <a:xfrm>
              <a:off x="242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7" name="Oval 119"/>
            <p:cNvSpPr>
              <a:spLocks noChangeAspect="1" noChangeArrowheads="1"/>
            </p:cNvSpPr>
            <p:nvPr/>
          </p:nvSpPr>
          <p:spPr bwMode="auto">
            <a:xfrm>
              <a:off x="317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8" name="Oval 120"/>
            <p:cNvSpPr>
              <a:spLocks noChangeAspect="1" noChangeArrowheads="1"/>
            </p:cNvSpPr>
            <p:nvPr/>
          </p:nvSpPr>
          <p:spPr bwMode="auto">
            <a:xfrm>
              <a:off x="3923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89" name="Oval 121"/>
            <p:cNvSpPr>
              <a:spLocks noChangeAspect="1" noChangeArrowheads="1"/>
            </p:cNvSpPr>
            <p:nvPr/>
          </p:nvSpPr>
          <p:spPr bwMode="auto">
            <a:xfrm>
              <a:off x="4664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0" name="Oval 122"/>
            <p:cNvSpPr>
              <a:spLocks noChangeAspect="1" noChangeArrowheads="1"/>
            </p:cNvSpPr>
            <p:nvPr/>
          </p:nvSpPr>
          <p:spPr bwMode="auto">
            <a:xfrm>
              <a:off x="936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1" name="Oval 123"/>
            <p:cNvSpPr>
              <a:spLocks noChangeAspect="1" noChangeArrowheads="1"/>
            </p:cNvSpPr>
            <p:nvPr/>
          </p:nvSpPr>
          <p:spPr bwMode="auto">
            <a:xfrm>
              <a:off x="1599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2" name="Oval 124"/>
            <p:cNvSpPr>
              <a:spLocks noChangeAspect="1" noChangeArrowheads="1"/>
            </p:cNvSpPr>
            <p:nvPr/>
          </p:nvSpPr>
          <p:spPr bwMode="auto">
            <a:xfrm>
              <a:off x="2398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3" name="Oval 125"/>
            <p:cNvSpPr>
              <a:spLocks noChangeAspect="1" noChangeArrowheads="1"/>
            </p:cNvSpPr>
            <p:nvPr/>
          </p:nvSpPr>
          <p:spPr bwMode="auto">
            <a:xfrm>
              <a:off x="3200" y="127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4" name="Oval 126"/>
            <p:cNvSpPr>
              <a:spLocks noChangeAspect="1" noChangeArrowheads="1"/>
            </p:cNvSpPr>
            <p:nvPr/>
          </p:nvSpPr>
          <p:spPr bwMode="auto">
            <a:xfrm>
              <a:off x="4003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5" name="Oval 127"/>
            <p:cNvSpPr>
              <a:spLocks noChangeAspect="1" noChangeArrowheads="1"/>
            </p:cNvSpPr>
            <p:nvPr/>
          </p:nvSpPr>
          <p:spPr bwMode="auto">
            <a:xfrm>
              <a:off x="4787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6" name="Oval 128"/>
            <p:cNvSpPr>
              <a:spLocks noChangeAspect="1" noChangeArrowheads="1"/>
            </p:cNvSpPr>
            <p:nvPr/>
          </p:nvSpPr>
          <p:spPr bwMode="auto">
            <a:xfrm>
              <a:off x="812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7" name="Oval 129"/>
            <p:cNvSpPr>
              <a:spLocks noChangeAspect="1" noChangeArrowheads="1"/>
            </p:cNvSpPr>
            <p:nvPr/>
          </p:nvSpPr>
          <p:spPr bwMode="auto">
            <a:xfrm>
              <a:off x="160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8" name="Oval 130"/>
            <p:cNvSpPr>
              <a:spLocks noChangeAspect="1" noChangeArrowheads="1"/>
            </p:cNvSpPr>
            <p:nvPr/>
          </p:nvSpPr>
          <p:spPr bwMode="auto">
            <a:xfrm>
              <a:off x="2396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299" name="Oval 131"/>
            <p:cNvSpPr>
              <a:spLocks noChangeAspect="1" noChangeArrowheads="1"/>
            </p:cNvSpPr>
            <p:nvPr/>
          </p:nvSpPr>
          <p:spPr bwMode="auto">
            <a:xfrm>
              <a:off x="3193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0" name="Oval 132"/>
            <p:cNvSpPr>
              <a:spLocks noChangeAspect="1" noChangeArrowheads="1"/>
            </p:cNvSpPr>
            <p:nvPr/>
          </p:nvSpPr>
          <p:spPr bwMode="auto">
            <a:xfrm>
              <a:off x="3989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1" name="Oval 133"/>
            <p:cNvSpPr>
              <a:spLocks noChangeAspect="1" noChangeArrowheads="1"/>
            </p:cNvSpPr>
            <p:nvPr/>
          </p:nvSpPr>
          <p:spPr bwMode="auto">
            <a:xfrm>
              <a:off x="4789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2" name="Oval 134"/>
            <p:cNvSpPr>
              <a:spLocks noChangeAspect="1" noChangeArrowheads="1"/>
            </p:cNvSpPr>
            <p:nvPr/>
          </p:nvSpPr>
          <p:spPr bwMode="auto">
            <a:xfrm>
              <a:off x="804" y="2048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3" name="Oval 135"/>
            <p:cNvSpPr>
              <a:spLocks noChangeAspect="1" noChangeArrowheads="1"/>
            </p:cNvSpPr>
            <p:nvPr/>
          </p:nvSpPr>
          <p:spPr bwMode="auto">
            <a:xfrm>
              <a:off x="1597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4" name="Oval 136"/>
            <p:cNvSpPr>
              <a:spLocks noChangeAspect="1" noChangeArrowheads="1"/>
            </p:cNvSpPr>
            <p:nvPr/>
          </p:nvSpPr>
          <p:spPr bwMode="auto">
            <a:xfrm>
              <a:off x="2393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5" name="Oval 137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6" name="Oval 138"/>
            <p:cNvSpPr>
              <a:spLocks noChangeAspect="1" noChangeArrowheads="1"/>
            </p:cNvSpPr>
            <p:nvPr/>
          </p:nvSpPr>
          <p:spPr bwMode="auto">
            <a:xfrm>
              <a:off x="3986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7" name="Oval 139"/>
            <p:cNvSpPr>
              <a:spLocks noChangeAspect="1" noChangeArrowheads="1"/>
            </p:cNvSpPr>
            <p:nvPr/>
          </p:nvSpPr>
          <p:spPr bwMode="auto">
            <a:xfrm>
              <a:off x="4786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8" name="Oval 140"/>
            <p:cNvSpPr>
              <a:spLocks noChangeAspect="1" noChangeArrowheads="1"/>
            </p:cNvSpPr>
            <p:nvPr/>
          </p:nvSpPr>
          <p:spPr bwMode="auto">
            <a:xfrm>
              <a:off x="807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09" name="Oval 141"/>
            <p:cNvSpPr>
              <a:spLocks noChangeAspect="1" noChangeArrowheads="1"/>
            </p:cNvSpPr>
            <p:nvPr/>
          </p:nvSpPr>
          <p:spPr bwMode="auto">
            <a:xfrm>
              <a:off x="1600" y="3592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0" name="Oval 142"/>
            <p:cNvSpPr>
              <a:spLocks noChangeAspect="1" noChangeArrowheads="1"/>
            </p:cNvSpPr>
            <p:nvPr/>
          </p:nvSpPr>
          <p:spPr bwMode="auto">
            <a:xfrm>
              <a:off x="2393" y="3598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1" name="Oval 143"/>
            <p:cNvSpPr>
              <a:spLocks noChangeAspect="1" noChangeArrowheads="1"/>
            </p:cNvSpPr>
            <p:nvPr/>
          </p:nvSpPr>
          <p:spPr bwMode="auto">
            <a:xfrm>
              <a:off x="3187" y="3598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2" name="Oval 144"/>
            <p:cNvSpPr>
              <a:spLocks noChangeAspect="1" noChangeArrowheads="1"/>
            </p:cNvSpPr>
            <p:nvPr/>
          </p:nvSpPr>
          <p:spPr bwMode="auto">
            <a:xfrm>
              <a:off x="3989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3" name="Oval 145"/>
            <p:cNvSpPr>
              <a:spLocks noChangeAspect="1" noChangeArrowheads="1"/>
            </p:cNvSpPr>
            <p:nvPr/>
          </p:nvSpPr>
          <p:spPr bwMode="auto">
            <a:xfrm>
              <a:off x="4786" y="3589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4" name="Oval 146"/>
            <p:cNvSpPr>
              <a:spLocks noChangeAspect="1" noChangeArrowheads="1"/>
            </p:cNvSpPr>
            <p:nvPr/>
          </p:nvSpPr>
          <p:spPr bwMode="auto">
            <a:xfrm>
              <a:off x="801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5" name="Oval 147"/>
            <p:cNvSpPr>
              <a:spLocks noChangeArrowheads="1"/>
            </p:cNvSpPr>
            <p:nvPr/>
          </p:nvSpPr>
          <p:spPr bwMode="auto">
            <a:xfrm>
              <a:off x="1525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6" name="Oval 148"/>
            <p:cNvSpPr>
              <a:spLocks noChangeArrowheads="1"/>
            </p:cNvSpPr>
            <p:nvPr/>
          </p:nvSpPr>
          <p:spPr bwMode="auto">
            <a:xfrm>
              <a:off x="238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7" name="Oval 149"/>
            <p:cNvSpPr>
              <a:spLocks noChangeArrowheads="1"/>
            </p:cNvSpPr>
            <p:nvPr/>
          </p:nvSpPr>
          <p:spPr bwMode="auto">
            <a:xfrm>
              <a:off x="32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8" name="Oval 150"/>
            <p:cNvSpPr>
              <a:spLocks noChangeArrowheads="1"/>
            </p:cNvSpPr>
            <p:nvPr/>
          </p:nvSpPr>
          <p:spPr bwMode="auto">
            <a:xfrm>
              <a:off x="4069" y="11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19" name="Oval 151"/>
            <p:cNvSpPr>
              <a:spLocks noChangeArrowheads="1"/>
            </p:cNvSpPr>
            <p:nvPr/>
          </p:nvSpPr>
          <p:spPr bwMode="auto">
            <a:xfrm>
              <a:off x="492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0" name="Oval 152"/>
            <p:cNvSpPr>
              <a:spLocks noChangeArrowheads="1"/>
            </p:cNvSpPr>
            <p:nvPr/>
          </p:nvSpPr>
          <p:spPr bwMode="auto">
            <a:xfrm>
              <a:off x="686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1" name="Oval 153"/>
            <p:cNvSpPr>
              <a:spLocks noChangeArrowheads="1"/>
            </p:cNvSpPr>
            <p:nvPr/>
          </p:nvSpPr>
          <p:spPr bwMode="auto">
            <a:xfrm>
              <a:off x="1517" y="200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2" name="Oval 154"/>
            <p:cNvSpPr>
              <a:spLocks noChangeArrowheads="1"/>
            </p:cNvSpPr>
            <p:nvPr/>
          </p:nvSpPr>
          <p:spPr bwMode="auto">
            <a:xfrm>
              <a:off x="2365" y="200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3" name="Oval 155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4" name="Oval 156"/>
            <p:cNvSpPr>
              <a:spLocks noChangeArrowheads="1"/>
            </p:cNvSpPr>
            <p:nvPr/>
          </p:nvSpPr>
          <p:spPr bwMode="auto">
            <a:xfrm>
              <a:off x="4064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5" name="Oval 157"/>
            <p:cNvSpPr>
              <a:spLocks noChangeArrowheads="1"/>
            </p:cNvSpPr>
            <p:nvPr/>
          </p:nvSpPr>
          <p:spPr bwMode="auto">
            <a:xfrm>
              <a:off x="4912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6" name="Oval 158"/>
            <p:cNvSpPr>
              <a:spLocks noChangeArrowheads="1"/>
            </p:cNvSpPr>
            <p:nvPr/>
          </p:nvSpPr>
          <p:spPr bwMode="auto">
            <a:xfrm>
              <a:off x="658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7" name="Oval 159"/>
            <p:cNvSpPr>
              <a:spLocks noChangeArrowheads="1"/>
            </p:cNvSpPr>
            <p:nvPr/>
          </p:nvSpPr>
          <p:spPr bwMode="auto">
            <a:xfrm>
              <a:off x="1520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8" name="Oval 160"/>
            <p:cNvSpPr>
              <a:spLocks noChangeArrowheads="1"/>
            </p:cNvSpPr>
            <p:nvPr/>
          </p:nvSpPr>
          <p:spPr bwMode="auto">
            <a:xfrm>
              <a:off x="2368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29" name="Oval 161"/>
            <p:cNvSpPr>
              <a:spLocks noChangeArrowheads="1"/>
            </p:cNvSpPr>
            <p:nvPr/>
          </p:nvSpPr>
          <p:spPr bwMode="auto">
            <a:xfrm>
              <a:off x="3213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0" name="Oval 162"/>
            <p:cNvSpPr>
              <a:spLocks noChangeArrowheads="1"/>
            </p:cNvSpPr>
            <p:nvPr/>
          </p:nvSpPr>
          <p:spPr bwMode="auto">
            <a:xfrm>
              <a:off x="4067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1" name="Oval 163"/>
            <p:cNvSpPr>
              <a:spLocks noChangeArrowheads="1"/>
            </p:cNvSpPr>
            <p:nvPr/>
          </p:nvSpPr>
          <p:spPr bwMode="auto">
            <a:xfrm>
              <a:off x="4909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2" name="Oval 164"/>
            <p:cNvSpPr>
              <a:spLocks noChangeArrowheads="1"/>
            </p:cNvSpPr>
            <p:nvPr/>
          </p:nvSpPr>
          <p:spPr bwMode="auto">
            <a:xfrm>
              <a:off x="67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3" name="Oval 165"/>
            <p:cNvSpPr>
              <a:spLocks noChangeArrowheads="1"/>
            </p:cNvSpPr>
            <p:nvPr/>
          </p:nvSpPr>
          <p:spPr bwMode="auto">
            <a:xfrm>
              <a:off x="1520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4" name="Oval 166"/>
            <p:cNvSpPr>
              <a:spLocks noChangeArrowheads="1"/>
            </p:cNvSpPr>
            <p:nvPr/>
          </p:nvSpPr>
          <p:spPr bwMode="auto">
            <a:xfrm>
              <a:off x="2371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5" name="Oval 167"/>
            <p:cNvSpPr>
              <a:spLocks noChangeArrowheads="1"/>
            </p:cNvSpPr>
            <p:nvPr/>
          </p:nvSpPr>
          <p:spPr bwMode="auto">
            <a:xfrm>
              <a:off x="3216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6" name="Oval 168"/>
            <p:cNvSpPr>
              <a:spLocks noChangeArrowheads="1"/>
            </p:cNvSpPr>
            <p:nvPr/>
          </p:nvSpPr>
          <p:spPr bwMode="auto">
            <a:xfrm>
              <a:off x="4058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7" name="Oval 169"/>
            <p:cNvSpPr>
              <a:spLocks noChangeArrowheads="1"/>
            </p:cNvSpPr>
            <p:nvPr/>
          </p:nvSpPr>
          <p:spPr bwMode="auto">
            <a:xfrm>
              <a:off x="4915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38" name="Oval 170"/>
            <p:cNvSpPr>
              <a:spLocks noChangeArrowheads="1"/>
            </p:cNvSpPr>
            <p:nvPr/>
          </p:nvSpPr>
          <p:spPr bwMode="auto">
            <a:xfrm>
              <a:off x="673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7339" name="Group 171"/>
          <p:cNvGrpSpPr>
            <a:grpSpLocks/>
          </p:cNvGrpSpPr>
          <p:nvPr/>
        </p:nvGrpSpPr>
        <p:grpSpPr bwMode="auto">
          <a:xfrm>
            <a:off x="1038225" y="1870075"/>
            <a:ext cx="7042150" cy="4237038"/>
            <a:chOff x="662" y="1178"/>
            <a:chExt cx="4436" cy="2669"/>
          </a:xfrm>
        </p:grpSpPr>
        <p:sp>
          <p:nvSpPr>
            <p:cNvPr id="7340" name="Oval 172"/>
            <p:cNvSpPr>
              <a:spLocks noChangeAspect="1" noChangeArrowheads="1"/>
            </p:cNvSpPr>
            <p:nvPr/>
          </p:nvSpPr>
          <p:spPr bwMode="auto">
            <a:xfrm>
              <a:off x="19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1" name="Oval 173"/>
            <p:cNvSpPr>
              <a:spLocks noChangeAspect="1" noChangeArrowheads="1"/>
            </p:cNvSpPr>
            <p:nvPr/>
          </p:nvSpPr>
          <p:spPr bwMode="auto">
            <a:xfrm>
              <a:off x="2525" y="157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2" name="Oval 174"/>
            <p:cNvSpPr>
              <a:spLocks noChangeAspect="1" noChangeArrowheads="1"/>
            </p:cNvSpPr>
            <p:nvPr/>
          </p:nvSpPr>
          <p:spPr bwMode="auto">
            <a:xfrm>
              <a:off x="3119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3" name="Oval 175"/>
            <p:cNvSpPr>
              <a:spLocks noChangeAspect="1" noChangeArrowheads="1"/>
            </p:cNvSpPr>
            <p:nvPr/>
          </p:nvSpPr>
          <p:spPr bwMode="auto">
            <a:xfrm>
              <a:off x="372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4" name="Oval 176"/>
            <p:cNvSpPr>
              <a:spLocks noChangeAspect="1" noChangeArrowheads="1"/>
            </p:cNvSpPr>
            <p:nvPr/>
          </p:nvSpPr>
          <p:spPr bwMode="auto">
            <a:xfrm>
              <a:off x="43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5" name="Oval 177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6" name="Oval 178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7" name="Oval 179"/>
            <p:cNvSpPr>
              <a:spLocks noChangeAspect="1" noChangeArrowheads="1"/>
            </p:cNvSpPr>
            <p:nvPr/>
          </p:nvSpPr>
          <p:spPr bwMode="auto">
            <a:xfrm>
              <a:off x="2520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8" name="Oval 180"/>
            <p:cNvSpPr>
              <a:spLocks noChangeAspect="1" noChangeArrowheads="1"/>
            </p:cNvSpPr>
            <p:nvPr/>
          </p:nvSpPr>
          <p:spPr bwMode="auto">
            <a:xfrm>
              <a:off x="311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49" name="Oval 181"/>
            <p:cNvSpPr>
              <a:spLocks noChangeAspect="1" noChangeArrowheads="1"/>
            </p:cNvSpPr>
            <p:nvPr/>
          </p:nvSpPr>
          <p:spPr bwMode="auto">
            <a:xfrm>
              <a:off x="3714" y="215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0" name="Oval 182"/>
            <p:cNvSpPr>
              <a:spLocks noChangeAspect="1" noChangeArrowheads="1"/>
            </p:cNvSpPr>
            <p:nvPr/>
          </p:nvSpPr>
          <p:spPr bwMode="auto">
            <a:xfrm>
              <a:off x="4307" y="217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1" name="Oval 183"/>
            <p:cNvSpPr>
              <a:spLocks noChangeAspect="1" noChangeArrowheads="1"/>
            </p:cNvSpPr>
            <p:nvPr/>
          </p:nvSpPr>
          <p:spPr bwMode="auto">
            <a:xfrm>
              <a:off x="132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2" name="Oval 184"/>
            <p:cNvSpPr>
              <a:spLocks noChangeAspect="1" noChangeArrowheads="1"/>
            </p:cNvSpPr>
            <p:nvPr/>
          </p:nvSpPr>
          <p:spPr bwMode="auto">
            <a:xfrm>
              <a:off x="1919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3" name="Oval 185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4" name="Oval 186"/>
            <p:cNvSpPr>
              <a:spLocks noChangeAspect="1" noChangeArrowheads="1"/>
            </p:cNvSpPr>
            <p:nvPr/>
          </p:nvSpPr>
          <p:spPr bwMode="auto">
            <a:xfrm>
              <a:off x="311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5" name="Oval 187"/>
            <p:cNvSpPr>
              <a:spLocks noChangeAspect="1" noChangeArrowheads="1"/>
            </p:cNvSpPr>
            <p:nvPr/>
          </p:nvSpPr>
          <p:spPr bwMode="auto">
            <a:xfrm>
              <a:off x="3706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6" name="Oval 188"/>
            <p:cNvSpPr>
              <a:spLocks noChangeAspect="1" noChangeArrowheads="1"/>
            </p:cNvSpPr>
            <p:nvPr/>
          </p:nvSpPr>
          <p:spPr bwMode="auto">
            <a:xfrm>
              <a:off x="430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7" name="Oval 189"/>
            <p:cNvSpPr>
              <a:spLocks noChangeAspect="1" noChangeArrowheads="1"/>
            </p:cNvSpPr>
            <p:nvPr/>
          </p:nvSpPr>
          <p:spPr bwMode="auto">
            <a:xfrm>
              <a:off x="1342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8" name="Oval 190"/>
            <p:cNvSpPr>
              <a:spLocks noChangeAspect="1" noChangeArrowheads="1"/>
            </p:cNvSpPr>
            <p:nvPr/>
          </p:nvSpPr>
          <p:spPr bwMode="auto">
            <a:xfrm>
              <a:off x="1935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59" name="Oval 191"/>
            <p:cNvSpPr>
              <a:spLocks noChangeAspect="1" noChangeArrowheads="1"/>
            </p:cNvSpPr>
            <p:nvPr/>
          </p:nvSpPr>
          <p:spPr bwMode="auto">
            <a:xfrm>
              <a:off x="2528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0" name="Oval 192"/>
            <p:cNvSpPr>
              <a:spLocks noChangeAspect="1" noChangeArrowheads="1"/>
            </p:cNvSpPr>
            <p:nvPr/>
          </p:nvSpPr>
          <p:spPr bwMode="auto">
            <a:xfrm>
              <a:off x="3105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1" name="Oval 193"/>
            <p:cNvSpPr>
              <a:spLocks noChangeAspect="1" noChangeArrowheads="1"/>
            </p:cNvSpPr>
            <p:nvPr/>
          </p:nvSpPr>
          <p:spPr bwMode="auto">
            <a:xfrm>
              <a:off x="3698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2" name="Oval 194"/>
            <p:cNvSpPr>
              <a:spLocks noChangeAspect="1" noChangeArrowheads="1"/>
            </p:cNvSpPr>
            <p:nvPr/>
          </p:nvSpPr>
          <p:spPr bwMode="auto">
            <a:xfrm>
              <a:off x="4299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3" name="Oval 195"/>
            <p:cNvSpPr>
              <a:spLocks noChangeAspect="1" noChangeArrowheads="1"/>
            </p:cNvSpPr>
            <p:nvPr/>
          </p:nvSpPr>
          <p:spPr bwMode="auto">
            <a:xfrm>
              <a:off x="1342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4" name="Oval 196"/>
            <p:cNvSpPr>
              <a:spLocks noChangeAspect="1" noChangeArrowheads="1"/>
            </p:cNvSpPr>
            <p:nvPr/>
          </p:nvSpPr>
          <p:spPr bwMode="auto">
            <a:xfrm>
              <a:off x="187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5" name="Oval 197"/>
            <p:cNvSpPr>
              <a:spLocks noChangeAspect="1" noChangeArrowheads="1"/>
            </p:cNvSpPr>
            <p:nvPr/>
          </p:nvSpPr>
          <p:spPr bwMode="auto">
            <a:xfrm>
              <a:off x="2504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6" name="Oval 198"/>
            <p:cNvSpPr>
              <a:spLocks noChangeAspect="1" noChangeArrowheads="1"/>
            </p:cNvSpPr>
            <p:nvPr/>
          </p:nvSpPr>
          <p:spPr bwMode="auto">
            <a:xfrm>
              <a:off x="3124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7" name="Oval 199"/>
            <p:cNvSpPr>
              <a:spLocks noChangeAspect="1" noChangeArrowheads="1"/>
            </p:cNvSpPr>
            <p:nvPr/>
          </p:nvSpPr>
          <p:spPr bwMode="auto">
            <a:xfrm>
              <a:off x="3759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8" name="Oval 200"/>
            <p:cNvSpPr>
              <a:spLocks noChangeAspect="1" noChangeArrowheads="1"/>
            </p:cNvSpPr>
            <p:nvPr/>
          </p:nvSpPr>
          <p:spPr bwMode="auto">
            <a:xfrm>
              <a:off x="438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69" name="Oval 201"/>
            <p:cNvSpPr>
              <a:spLocks noChangeAspect="1" noChangeArrowheads="1"/>
            </p:cNvSpPr>
            <p:nvPr/>
          </p:nvSpPr>
          <p:spPr bwMode="auto">
            <a:xfrm>
              <a:off x="1250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0" name="Oval 202"/>
            <p:cNvSpPr>
              <a:spLocks noChangeAspect="1" noChangeArrowheads="1"/>
            </p:cNvSpPr>
            <p:nvPr/>
          </p:nvSpPr>
          <p:spPr bwMode="auto">
            <a:xfrm>
              <a:off x="1871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1" name="Oval 203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2" name="Oval 204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3" name="Oval 205"/>
            <p:cNvSpPr>
              <a:spLocks noChangeAspect="1" noChangeArrowheads="1"/>
            </p:cNvSpPr>
            <p:nvPr/>
          </p:nvSpPr>
          <p:spPr bwMode="auto">
            <a:xfrm>
              <a:off x="3753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4" name="Oval 206"/>
            <p:cNvSpPr>
              <a:spLocks noChangeAspect="1" noChangeArrowheads="1"/>
            </p:cNvSpPr>
            <p:nvPr/>
          </p:nvSpPr>
          <p:spPr bwMode="auto">
            <a:xfrm>
              <a:off x="4373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5" name="Oval 207"/>
            <p:cNvSpPr>
              <a:spLocks noChangeAspect="1" noChangeArrowheads="1"/>
            </p:cNvSpPr>
            <p:nvPr/>
          </p:nvSpPr>
          <p:spPr bwMode="auto">
            <a:xfrm>
              <a:off x="1244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6" name="Oval 208"/>
            <p:cNvSpPr>
              <a:spLocks noChangeAspect="1" noChangeArrowheads="1"/>
            </p:cNvSpPr>
            <p:nvPr/>
          </p:nvSpPr>
          <p:spPr bwMode="auto">
            <a:xfrm>
              <a:off x="1863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7" name="Oval 209"/>
            <p:cNvSpPr>
              <a:spLocks noChangeAspect="1" noChangeArrowheads="1"/>
            </p:cNvSpPr>
            <p:nvPr/>
          </p:nvSpPr>
          <p:spPr bwMode="auto">
            <a:xfrm>
              <a:off x="2498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8" name="Oval 210"/>
            <p:cNvSpPr>
              <a:spLocks noChangeAspect="1" noChangeArrowheads="1"/>
            </p:cNvSpPr>
            <p:nvPr/>
          </p:nvSpPr>
          <p:spPr bwMode="auto">
            <a:xfrm>
              <a:off x="3126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79" name="Oval 211"/>
            <p:cNvSpPr>
              <a:spLocks noChangeAspect="1" noChangeArrowheads="1"/>
            </p:cNvSpPr>
            <p:nvPr/>
          </p:nvSpPr>
          <p:spPr bwMode="auto">
            <a:xfrm>
              <a:off x="3753" y="2746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0" name="Oval 212"/>
            <p:cNvSpPr>
              <a:spLocks noChangeAspect="1" noChangeArrowheads="1"/>
            </p:cNvSpPr>
            <p:nvPr/>
          </p:nvSpPr>
          <p:spPr bwMode="auto">
            <a:xfrm>
              <a:off x="4381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1" name="Oval 213"/>
            <p:cNvSpPr>
              <a:spLocks noChangeAspect="1" noChangeArrowheads="1"/>
            </p:cNvSpPr>
            <p:nvPr/>
          </p:nvSpPr>
          <p:spPr bwMode="auto">
            <a:xfrm>
              <a:off x="1236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2" name="Oval 214"/>
            <p:cNvSpPr>
              <a:spLocks noChangeAspect="1" noChangeArrowheads="1"/>
            </p:cNvSpPr>
            <p:nvPr/>
          </p:nvSpPr>
          <p:spPr bwMode="auto">
            <a:xfrm>
              <a:off x="1879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3" name="Oval 215"/>
            <p:cNvSpPr>
              <a:spLocks noChangeAspect="1" noChangeArrowheads="1"/>
            </p:cNvSpPr>
            <p:nvPr/>
          </p:nvSpPr>
          <p:spPr bwMode="auto">
            <a:xfrm>
              <a:off x="2498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4" name="Oval 216"/>
            <p:cNvSpPr>
              <a:spLocks noChangeAspect="1" noChangeArrowheads="1"/>
            </p:cNvSpPr>
            <p:nvPr/>
          </p:nvSpPr>
          <p:spPr bwMode="auto">
            <a:xfrm>
              <a:off x="3126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5" name="Oval 217"/>
            <p:cNvSpPr>
              <a:spLocks noChangeAspect="1" noChangeArrowheads="1"/>
            </p:cNvSpPr>
            <p:nvPr/>
          </p:nvSpPr>
          <p:spPr bwMode="auto">
            <a:xfrm>
              <a:off x="3761" y="3358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6" name="Oval 218"/>
            <p:cNvSpPr>
              <a:spLocks noChangeAspect="1" noChangeArrowheads="1"/>
            </p:cNvSpPr>
            <p:nvPr/>
          </p:nvSpPr>
          <p:spPr bwMode="auto">
            <a:xfrm>
              <a:off x="4389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7" name="Oval 219"/>
            <p:cNvSpPr>
              <a:spLocks noChangeAspect="1" noChangeArrowheads="1"/>
            </p:cNvSpPr>
            <p:nvPr/>
          </p:nvSpPr>
          <p:spPr bwMode="auto">
            <a:xfrm>
              <a:off x="1244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8" name="Oval 220"/>
            <p:cNvSpPr>
              <a:spLocks noChangeAspect="1" noChangeArrowheads="1"/>
            </p:cNvSpPr>
            <p:nvPr/>
          </p:nvSpPr>
          <p:spPr bwMode="auto">
            <a:xfrm>
              <a:off x="183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89" name="Oval 221"/>
            <p:cNvSpPr>
              <a:spLocks noChangeAspect="1" noChangeArrowheads="1"/>
            </p:cNvSpPr>
            <p:nvPr/>
          </p:nvSpPr>
          <p:spPr bwMode="auto">
            <a:xfrm>
              <a:off x="2477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0" name="Oval 222"/>
            <p:cNvSpPr>
              <a:spLocks noChangeAspect="1" noChangeArrowheads="1"/>
            </p:cNvSpPr>
            <p:nvPr/>
          </p:nvSpPr>
          <p:spPr bwMode="auto">
            <a:xfrm>
              <a:off x="3145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1" name="Oval 223"/>
            <p:cNvSpPr>
              <a:spLocks noChangeAspect="1" noChangeArrowheads="1"/>
            </p:cNvSpPr>
            <p:nvPr/>
          </p:nvSpPr>
          <p:spPr bwMode="auto">
            <a:xfrm>
              <a:off x="3798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2" name="Oval 224"/>
            <p:cNvSpPr>
              <a:spLocks noChangeAspect="1" noChangeArrowheads="1"/>
            </p:cNvSpPr>
            <p:nvPr/>
          </p:nvSpPr>
          <p:spPr bwMode="auto">
            <a:xfrm>
              <a:off x="4458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3" name="Oval 225"/>
            <p:cNvSpPr>
              <a:spLocks noChangeAspect="1" noChangeArrowheads="1"/>
            </p:cNvSpPr>
            <p:nvPr/>
          </p:nvSpPr>
          <p:spPr bwMode="auto">
            <a:xfrm>
              <a:off x="117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4" name="Oval 226"/>
            <p:cNvSpPr>
              <a:spLocks noChangeAspect="1" noChangeArrowheads="1"/>
            </p:cNvSpPr>
            <p:nvPr/>
          </p:nvSpPr>
          <p:spPr bwMode="auto">
            <a:xfrm>
              <a:off x="1818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5" name="Oval 227"/>
            <p:cNvSpPr>
              <a:spLocks noChangeAspect="1" noChangeArrowheads="1"/>
            </p:cNvSpPr>
            <p:nvPr/>
          </p:nvSpPr>
          <p:spPr bwMode="auto">
            <a:xfrm>
              <a:off x="2478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6" name="Oval 228"/>
            <p:cNvSpPr>
              <a:spLocks noChangeAspect="1" noChangeArrowheads="1"/>
            </p:cNvSpPr>
            <p:nvPr/>
          </p:nvSpPr>
          <p:spPr bwMode="auto">
            <a:xfrm>
              <a:off x="313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7" name="Oval 229"/>
            <p:cNvSpPr>
              <a:spLocks noChangeAspect="1" noChangeArrowheads="1"/>
            </p:cNvSpPr>
            <p:nvPr/>
          </p:nvSpPr>
          <p:spPr bwMode="auto">
            <a:xfrm>
              <a:off x="3791" y="211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8" name="Oval 230"/>
            <p:cNvSpPr>
              <a:spLocks noChangeAspect="1" noChangeArrowheads="1"/>
            </p:cNvSpPr>
            <p:nvPr/>
          </p:nvSpPr>
          <p:spPr bwMode="auto">
            <a:xfrm>
              <a:off x="4452" y="213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399" name="Oval 231"/>
            <p:cNvSpPr>
              <a:spLocks noChangeAspect="1" noChangeArrowheads="1"/>
            </p:cNvSpPr>
            <p:nvPr/>
          </p:nvSpPr>
          <p:spPr bwMode="auto">
            <a:xfrm>
              <a:off x="1166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0" name="Oval 232"/>
            <p:cNvSpPr>
              <a:spLocks noChangeAspect="1" noChangeArrowheads="1"/>
            </p:cNvSpPr>
            <p:nvPr/>
          </p:nvSpPr>
          <p:spPr bwMode="auto">
            <a:xfrm>
              <a:off x="1826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1" name="Oval 233"/>
            <p:cNvSpPr>
              <a:spLocks noChangeAspect="1" noChangeArrowheads="1"/>
            </p:cNvSpPr>
            <p:nvPr/>
          </p:nvSpPr>
          <p:spPr bwMode="auto">
            <a:xfrm>
              <a:off x="2484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2" name="Oval 234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3" name="Oval 235"/>
            <p:cNvSpPr>
              <a:spLocks noChangeAspect="1" noChangeArrowheads="1"/>
            </p:cNvSpPr>
            <p:nvPr/>
          </p:nvSpPr>
          <p:spPr bwMode="auto">
            <a:xfrm>
              <a:off x="3799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4" name="Oval 236"/>
            <p:cNvSpPr>
              <a:spLocks noChangeAspect="1" noChangeArrowheads="1"/>
            </p:cNvSpPr>
            <p:nvPr/>
          </p:nvSpPr>
          <p:spPr bwMode="auto">
            <a:xfrm>
              <a:off x="446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5" name="Oval 237"/>
            <p:cNvSpPr>
              <a:spLocks noChangeAspect="1" noChangeArrowheads="1"/>
            </p:cNvSpPr>
            <p:nvPr/>
          </p:nvSpPr>
          <p:spPr bwMode="auto">
            <a:xfrm>
              <a:off x="115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6" name="Oval 238"/>
            <p:cNvSpPr>
              <a:spLocks noChangeAspect="1" noChangeArrowheads="1"/>
            </p:cNvSpPr>
            <p:nvPr/>
          </p:nvSpPr>
          <p:spPr bwMode="auto">
            <a:xfrm>
              <a:off x="1826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7" name="Oval 239"/>
            <p:cNvSpPr>
              <a:spLocks noChangeAspect="1" noChangeArrowheads="1"/>
            </p:cNvSpPr>
            <p:nvPr/>
          </p:nvSpPr>
          <p:spPr bwMode="auto">
            <a:xfrm>
              <a:off x="247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8" name="Oval 240"/>
            <p:cNvSpPr>
              <a:spLocks noChangeAspect="1" noChangeArrowheads="1"/>
            </p:cNvSpPr>
            <p:nvPr/>
          </p:nvSpPr>
          <p:spPr bwMode="auto">
            <a:xfrm>
              <a:off x="313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09" name="Oval 241"/>
            <p:cNvSpPr>
              <a:spLocks noChangeAspect="1" noChangeArrowheads="1"/>
            </p:cNvSpPr>
            <p:nvPr/>
          </p:nvSpPr>
          <p:spPr bwMode="auto">
            <a:xfrm>
              <a:off x="3807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0" name="Oval 242"/>
            <p:cNvSpPr>
              <a:spLocks noChangeAspect="1" noChangeArrowheads="1"/>
            </p:cNvSpPr>
            <p:nvPr/>
          </p:nvSpPr>
          <p:spPr bwMode="auto">
            <a:xfrm>
              <a:off x="446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1" name="Oval 243"/>
            <p:cNvSpPr>
              <a:spLocks noChangeAspect="1" noChangeArrowheads="1"/>
            </p:cNvSpPr>
            <p:nvPr/>
          </p:nvSpPr>
          <p:spPr bwMode="auto">
            <a:xfrm>
              <a:off x="1158" y="342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2" name="Oval 244"/>
            <p:cNvSpPr>
              <a:spLocks noChangeAspect="1" noChangeArrowheads="1"/>
            </p:cNvSpPr>
            <p:nvPr/>
          </p:nvSpPr>
          <p:spPr bwMode="auto">
            <a:xfrm>
              <a:off x="1757" y="140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3" name="Oval 245"/>
            <p:cNvSpPr>
              <a:spLocks noChangeAspect="1" noChangeArrowheads="1"/>
            </p:cNvSpPr>
            <p:nvPr/>
          </p:nvSpPr>
          <p:spPr bwMode="auto">
            <a:xfrm>
              <a:off x="246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4" name="Oval 246"/>
            <p:cNvSpPr>
              <a:spLocks noChangeAspect="1" noChangeArrowheads="1"/>
            </p:cNvSpPr>
            <p:nvPr/>
          </p:nvSpPr>
          <p:spPr bwMode="auto">
            <a:xfrm>
              <a:off x="3171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5" name="Oval 247"/>
            <p:cNvSpPr>
              <a:spLocks noChangeAspect="1" noChangeArrowheads="1"/>
            </p:cNvSpPr>
            <p:nvPr/>
          </p:nvSpPr>
          <p:spPr bwMode="auto">
            <a:xfrm>
              <a:off x="3865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6" name="Oval 248"/>
            <p:cNvSpPr>
              <a:spLocks noChangeAspect="1" noChangeArrowheads="1"/>
            </p:cNvSpPr>
            <p:nvPr/>
          </p:nvSpPr>
          <p:spPr bwMode="auto">
            <a:xfrm>
              <a:off x="4568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7" name="Oval 249"/>
            <p:cNvSpPr>
              <a:spLocks noChangeAspect="1" noChangeArrowheads="1"/>
            </p:cNvSpPr>
            <p:nvPr/>
          </p:nvSpPr>
          <p:spPr bwMode="auto">
            <a:xfrm>
              <a:off x="1056" y="142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8" name="Oval 250"/>
            <p:cNvSpPr>
              <a:spLocks noChangeAspect="1" noChangeArrowheads="1"/>
            </p:cNvSpPr>
            <p:nvPr/>
          </p:nvSpPr>
          <p:spPr bwMode="auto">
            <a:xfrm>
              <a:off x="1751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19" name="Oval 251"/>
            <p:cNvSpPr>
              <a:spLocks noChangeAspect="1" noChangeArrowheads="1"/>
            </p:cNvSpPr>
            <p:nvPr/>
          </p:nvSpPr>
          <p:spPr bwMode="auto">
            <a:xfrm>
              <a:off x="2453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0" name="Oval 252"/>
            <p:cNvSpPr>
              <a:spLocks noChangeAspect="1" noChangeArrowheads="1"/>
            </p:cNvSpPr>
            <p:nvPr/>
          </p:nvSpPr>
          <p:spPr bwMode="auto">
            <a:xfrm>
              <a:off x="3153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1" name="Oval 253"/>
            <p:cNvSpPr>
              <a:spLocks noChangeAspect="1" noChangeArrowheads="1"/>
            </p:cNvSpPr>
            <p:nvPr/>
          </p:nvSpPr>
          <p:spPr bwMode="auto">
            <a:xfrm>
              <a:off x="3858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2" name="Oval 254"/>
            <p:cNvSpPr>
              <a:spLocks noChangeAspect="1" noChangeArrowheads="1"/>
            </p:cNvSpPr>
            <p:nvPr/>
          </p:nvSpPr>
          <p:spPr bwMode="auto">
            <a:xfrm>
              <a:off x="4569" y="2105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3" name="Oval 255"/>
            <p:cNvSpPr>
              <a:spLocks noChangeAspect="1" noChangeArrowheads="1"/>
            </p:cNvSpPr>
            <p:nvPr/>
          </p:nvSpPr>
          <p:spPr bwMode="auto">
            <a:xfrm>
              <a:off x="1057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4" name="Oval 256"/>
            <p:cNvSpPr>
              <a:spLocks noChangeAspect="1" noChangeArrowheads="1"/>
            </p:cNvSpPr>
            <p:nvPr/>
          </p:nvSpPr>
          <p:spPr bwMode="auto">
            <a:xfrm>
              <a:off x="1759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5" name="Oval 257"/>
            <p:cNvSpPr>
              <a:spLocks noChangeAspect="1" noChangeArrowheads="1"/>
            </p:cNvSpPr>
            <p:nvPr/>
          </p:nvSpPr>
          <p:spPr bwMode="auto">
            <a:xfrm>
              <a:off x="2450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6" name="Oval 258"/>
            <p:cNvSpPr>
              <a:spLocks noChangeAspect="1" noChangeArrowheads="1"/>
            </p:cNvSpPr>
            <p:nvPr/>
          </p:nvSpPr>
          <p:spPr bwMode="auto">
            <a:xfrm>
              <a:off x="3156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7" name="Oval 259"/>
            <p:cNvSpPr>
              <a:spLocks noChangeAspect="1" noChangeArrowheads="1"/>
            </p:cNvSpPr>
            <p:nvPr/>
          </p:nvSpPr>
          <p:spPr bwMode="auto">
            <a:xfrm>
              <a:off x="3858" y="277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8" name="Oval 260"/>
            <p:cNvSpPr>
              <a:spLocks noChangeAspect="1" noChangeArrowheads="1"/>
            </p:cNvSpPr>
            <p:nvPr/>
          </p:nvSpPr>
          <p:spPr bwMode="auto">
            <a:xfrm>
              <a:off x="4553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29" name="Oval 261"/>
            <p:cNvSpPr>
              <a:spLocks noChangeAspect="1" noChangeArrowheads="1"/>
            </p:cNvSpPr>
            <p:nvPr/>
          </p:nvSpPr>
          <p:spPr bwMode="auto">
            <a:xfrm>
              <a:off x="1033" y="278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0" name="Oval 262"/>
            <p:cNvSpPr>
              <a:spLocks noChangeAspect="1" noChangeArrowheads="1"/>
            </p:cNvSpPr>
            <p:nvPr/>
          </p:nvSpPr>
          <p:spPr bwMode="auto">
            <a:xfrm>
              <a:off x="1751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1" name="Oval 263"/>
            <p:cNvSpPr>
              <a:spLocks noChangeAspect="1" noChangeArrowheads="1"/>
            </p:cNvSpPr>
            <p:nvPr/>
          </p:nvSpPr>
          <p:spPr bwMode="auto">
            <a:xfrm>
              <a:off x="2461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2" name="Oval 264"/>
            <p:cNvSpPr>
              <a:spLocks noChangeAspect="1" noChangeArrowheads="1"/>
            </p:cNvSpPr>
            <p:nvPr/>
          </p:nvSpPr>
          <p:spPr bwMode="auto">
            <a:xfrm>
              <a:off x="3156" y="347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3" name="Oval 265"/>
            <p:cNvSpPr>
              <a:spLocks noChangeAspect="1" noChangeArrowheads="1"/>
            </p:cNvSpPr>
            <p:nvPr/>
          </p:nvSpPr>
          <p:spPr bwMode="auto">
            <a:xfrm>
              <a:off x="3850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4" name="Oval 266"/>
            <p:cNvSpPr>
              <a:spLocks noChangeAspect="1" noChangeArrowheads="1"/>
            </p:cNvSpPr>
            <p:nvPr/>
          </p:nvSpPr>
          <p:spPr bwMode="auto">
            <a:xfrm>
              <a:off x="456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5" name="Oval 267"/>
            <p:cNvSpPr>
              <a:spLocks noChangeAspect="1" noChangeArrowheads="1"/>
            </p:cNvSpPr>
            <p:nvPr/>
          </p:nvSpPr>
          <p:spPr bwMode="auto">
            <a:xfrm>
              <a:off x="104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6" name="Oval 268"/>
            <p:cNvSpPr>
              <a:spLocks noChangeAspect="1" noChangeArrowheads="1"/>
            </p:cNvSpPr>
            <p:nvPr/>
          </p:nvSpPr>
          <p:spPr bwMode="auto">
            <a:xfrm>
              <a:off x="1678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7" name="Oval 269"/>
            <p:cNvSpPr>
              <a:spLocks noChangeAspect="1" noChangeArrowheads="1"/>
            </p:cNvSpPr>
            <p:nvPr/>
          </p:nvSpPr>
          <p:spPr bwMode="auto">
            <a:xfrm>
              <a:off x="2433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8" name="Oval 270"/>
            <p:cNvSpPr>
              <a:spLocks noChangeAspect="1" noChangeArrowheads="1"/>
            </p:cNvSpPr>
            <p:nvPr/>
          </p:nvSpPr>
          <p:spPr bwMode="auto">
            <a:xfrm>
              <a:off x="3180" y="135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39" name="Oval 271"/>
            <p:cNvSpPr>
              <a:spLocks noChangeAspect="1" noChangeArrowheads="1"/>
            </p:cNvSpPr>
            <p:nvPr/>
          </p:nvSpPr>
          <p:spPr bwMode="auto">
            <a:xfrm>
              <a:off x="3935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0" name="Oval 272"/>
            <p:cNvSpPr>
              <a:spLocks noChangeAspect="1" noChangeArrowheads="1"/>
            </p:cNvSpPr>
            <p:nvPr/>
          </p:nvSpPr>
          <p:spPr bwMode="auto">
            <a:xfrm>
              <a:off x="4682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1" name="Oval 273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2" name="Oval 274"/>
            <p:cNvSpPr>
              <a:spLocks noChangeAspect="1" noChangeArrowheads="1"/>
            </p:cNvSpPr>
            <p:nvPr/>
          </p:nvSpPr>
          <p:spPr bwMode="auto">
            <a:xfrm>
              <a:off x="167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3" name="Oval 275"/>
            <p:cNvSpPr>
              <a:spLocks noChangeAspect="1" noChangeArrowheads="1"/>
            </p:cNvSpPr>
            <p:nvPr/>
          </p:nvSpPr>
          <p:spPr bwMode="auto">
            <a:xfrm>
              <a:off x="2432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4" name="Oval 276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5" name="Oval 277"/>
            <p:cNvSpPr>
              <a:spLocks noChangeAspect="1" noChangeArrowheads="1"/>
            </p:cNvSpPr>
            <p:nvPr/>
          </p:nvSpPr>
          <p:spPr bwMode="auto">
            <a:xfrm>
              <a:off x="3912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6" name="Oval 278"/>
            <p:cNvSpPr>
              <a:spLocks noChangeAspect="1" noChangeArrowheads="1"/>
            </p:cNvSpPr>
            <p:nvPr/>
          </p:nvSpPr>
          <p:spPr bwMode="auto">
            <a:xfrm>
              <a:off x="4675" y="206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7" name="Oval 279"/>
            <p:cNvSpPr>
              <a:spLocks noChangeAspect="1" noChangeArrowheads="1"/>
            </p:cNvSpPr>
            <p:nvPr/>
          </p:nvSpPr>
          <p:spPr bwMode="auto">
            <a:xfrm>
              <a:off x="925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8" name="Oval 280"/>
            <p:cNvSpPr>
              <a:spLocks noChangeAspect="1" noChangeArrowheads="1"/>
            </p:cNvSpPr>
            <p:nvPr/>
          </p:nvSpPr>
          <p:spPr bwMode="auto">
            <a:xfrm>
              <a:off x="1671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49" name="Oval 281"/>
            <p:cNvSpPr>
              <a:spLocks noChangeAspect="1" noChangeArrowheads="1"/>
            </p:cNvSpPr>
            <p:nvPr/>
          </p:nvSpPr>
          <p:spPr bwMode="auto">
            <a:xfrm>
              <a:off x="2429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0" name="Oval 282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1" name="Oval 283"/>
            <p:cNvSpPr>
              <a:spLocks noChangeAspect="1" noChangeArrowheads="1"/>
            </p:cNvSpPr>
            <p:nvPr/>
          </p:nvSpPr>
          <p:spPr bwMode="auto">
            <a:xfrm>
              <a:off x="3920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2" name="Oval 284"/>
            <p:cNvSpPr>
              <a:spLocks noChangeAspect="1" noChangeArrowheads="1"/>
            </p:cNvSpPr>
            <p:nvPr/>
          </p:nvSpPr>
          <p:spPr bwMode="auto">
            <a:xfrm>
              <a:off x="4659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3" name="Oval 285"/>
            <p:cNvSpPr>
              <a:spLocks noChangeAspect="1" noChangeArrowheads="1"/>
            </p:cNvSpPr>
            <p:nvPr/>
          </p:nvSpPr>
          <p:spPr bwMode="auto">
            <a:xfrm>
              <a:off x="941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4" name="Oval 286"/>
            <p:cNvSpPr>
              <a:spLocks noChangeAspect="1" noChangeArrowheads="1"/>
            </p:cNvSpPr>
            <p:nvPr/>
          </p:nvSpPr>
          <p:spPr bwMode="auto">
            <a:xfrm>
              <a:off x="1687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5" name="Oval 287"/>
            <p:cNvSpPr>
              <a:spLocks noChangeAspect="1" noChangeArrowheads="1"/>
            </p:cNvSpPr>
            <p:nvPr/>
          </p:nvSpPr>
          <p:spPr bwMode="auto">
            <a:xfrm>
              <a:off x="2418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6" name="Oval 288"/>
            <p:cNvSpPr>
              <a:spLocks noChangeAspect="1" noChangeArrowheads="1"/>
            </p:cNvSpPr>
            <p:nvPr/>
          </p:nvSpPr>
          <p:spPr bwMode="auto">
            <a:xfrm>
              <a:off x="3181" y="3521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7" name="Oval 289"/>
            <p:cNvSpPr>
              <a:spLocks noChangeAspect="1" noChangeArrowheads="1"/>
            </p:cNvSpPr>
            <p:nvPr/>
          </p:nvSpPr>
          <p:spPr bwMode="auto">
            <a:xfrm>
              <a:off x="3912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8" name="Oval 290"/>
            <p:cNvSpPr>
              <a:spLocks noChangeAspect="1" noChangeArrowheads="1"/>
            </p:cNvSpPr>
            <p:nvPr/>
          </p:nvSpPr>
          <p:spPr bwMode="auto">
            <a:xfrm>
              <a:off x="4675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59" name="Oval 291"/>
            <p:cNvSpPr>
              <a:spLocks noChangeAspect="1" noChangeArrowheads="1"/>
            </p:cNvSpPr>
            <p:nvPr/>
          </p:nvSpPr>
          <p:spPr bwMode="auto">
            <a:xfrm>
              <a:off x="941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0" name="Oval 292"/>
            <p:cNvSpPr>
              <a:spLocks noChangeAspect="1" noChangeArrowheads="1"/>
            </p:cNvSpPr>
            <p:nvPr/>
          </p:nvSpPr>
          <p:spPr bwMode="auto">
            <a:xfrm>
              <a:off x="1607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1" name="Oval 293"/>
            <p:cNvSpPr>
              <a:spLocks noChangeAspect="1" noChangeArrowheads="1"/>
            </p:cNvSpPr>
            <p:nvPr/>
          </p:nvSpPr>
          <p:spPr bwMode="auto">
            <a:xfrm>
              <a:off x="2396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2" name="Oval 294"/>
            <p:cNvSpPr>
              <a:spLocks noChangeAspect="1" noChangeArrowheads="1"/>
            </p:cNvSpPr>
            <p:nvPr/>
          </p:nvSpPr>
          <p:spPr bwMode="auto">
            <a:xfrm>
              <a:off x="3192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3" name="Oval 295"/>
            <p:cNvSpPr>
              <a:spLocks noChangeAspect="1" noChangeArrowheads="1"/>
            </p:cNvSpPr>
            <p:nvPr/>
          </p:nvSpPr>
          <p:spPr bwMode="auto">
            <a:xfrm>
              <a:off x="3997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4" name="Oval 296"/>
            <p:cNvSpPr>
              <a:spLocks noChangeAspect="1" noChangeArrowheads="1"/>
            </p:cNvSpPr>
            <p:nvPr/>
          </p:nvSpPr>
          <p:spPr bwMode="auto">
            <a:xfrm>
              <a:off x="4793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5" name="Oval 297"/>
            <p:cNvSpPr>
              <a:spLocks noChangeAspect="1" noChangeArrowheads="1"/>
            </p:cNvSpPr>
            <p:nvPr/>
          </p:nvSpPr>
          <p:spPr bwMode="auto">
            <a:xfrm>
              <a:off x="804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6" name="Oval 298"/>
            <p:cNvSpPr>
              <a:spLocks noChangeAspect="1" noChangeArrowheads="1"/>
            </p:cNvSpPr>
            <p:nvPr/>
          </p:nvSpPr>
          <p:spPr bwMode="auto">
            <a:xfrm>
              <a:off x="1600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7" name="Oval 299"/>
            <p:cNvSpPr>
              <a:spLocks noChangeAspect="1" noChangeArrowheads="1"/>
            </p:cNvSpPr>
            <p:nvPr/>
          </p:nvSpPr>
          <p:spPr bwMode="auto">
            <a:xfrm>
              <a:off x="2396" y="203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8" name="Oval 300"/>
            <p:cNvSpPr>
              <a:spLocks noChangeAspect="1" noChangeArrowheads="1"/>
            </p:cNvSpPr>
            <p:nvPr/>
          </p:nvSpPr>
          <p:spPr bwMode="auto">
            <a:xfrm>
              <a:off x="319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69" name="Oval 301"/>
            <p:cNvSpPr>
              <a:spLocks noChangeAspect="1" noChangeArrowheads="1"/>
            </p:cNvSpPr>
            <p:nvPr/>
          </p:nvSpPr>
          <p:spPr bwMode="auto">
            <a:xfrm>
              <a:off x="3981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0" name="Oval 302"/>
            <p:cNvSpPr>
              <a:spLocks noChangeAspect="1" noChangeArrowheads="1"/>
            </p:cNvSpPr>
            <p:nvPr/>
          </p:nvSpPr>
          <p:spPr bwMode="auto">
            <a:xfrm>
              <a:off x="4778" y="2034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1" name="Oval 303"/>
            <p:cNvSpPr>
              <a:spLocks noChangeAspect="1" noChangeArrowheads="1"/>
            </p:cNvSpPr>
            <p:nvPr/>
          </p:nvSpPr>
          <p:spPr bwMode="auto">
            <a:xfrm>
              <a:off x="804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2" name="Oval 304"/>
            <p:cNvSpPr>
              <a:spLocks noChangeAspect="1" noChangeArrowheads="1"/>
            </p:cNvSpPr>
            <p:nvPr/>
          </p:nvSpPr>
          <p:spPr bwMode="auto">
            <a:xfrm>
              <a:off x="1608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3" name="Oval 305"/>
            <p:cNvSpPr>
              <a:spLocks noChangeAspect="1" noChangeArrowheads="1"/>
            </p:cNvSpPr>
            <p:nvPr/>
          </p:nvSpPr>
          <p:spPr bwMode="auto">
            <a:xfrm>
              <a:off x="2399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4" name="Oval 306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5" name="Oval 307"/>
            <p:cNvSpPr>
              <a:spLocks noChangeAspect="1" noChangeArrowheads="1"/>
            </p:cNvSpPr>
            <p:nvPr/>
          </p:nvSpPr>
          <p:spPr bwMode="auto">
            <a:xfrm>
              <a:off x="3997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6" name="Oval 308"/>
            <p:cNvSpPr>
              <a:spLocks noChangeAspect="1" noChangeArrowheads="1"/>
            </p:cNvSpPr>
            <p:nvPr/>
          </p:nvSpPr>
          <p:spPr bwMode="auto">
            <a:xfrm>
              <a:off x="4794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7" name="Oval 309"/>
            <p:cNvSpPr>
              <a:spLocks noChangeAspect="1" noChangeArrowheads="1"/>
            </p:cNvSpPr>
            <p:nvPr/>
          </p:nvSpPr>
          <p:spPr bwMode="auto">
            <a:xfrm>
              <a:off x="812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8" name="Oval 310"/>
            <p:cNvSpPr>
              <a:spLocks noChangeAspect="1" noChangeArrowheads="1"/>
            </p:cNvSpPr>
            <p:nvPr/>
          </p:nvSpPr>
          <p:spPr bwMode="auto">
            <a:xfrm>
              <a:off x="1608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79" name="Oval 311"/>
            <p:cNvSpPr>
              <a:spLocks noChangeAspect="1" noChangeArrowheads="1"/>
            </p:cNvSpPr>
            <p:nvPr/>
          </p:nvSpPr>
          <p:spPr bwMode="auto">
            <a:xfrm>
              <a:off x="24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0" name="Oval 312"/>
            <p:cNvSpPr>
              <a:spLocks noChangeAspect="1" noChangeArrowheads="1"/>
            </p:cNvSpPr>
            <p:nvPr/>
          </p:nvSpPr>
          <p:spPr bwMode="auto">
            <a:xfrm>
              <a:off x="3185" y="3603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1" name="Oval 313"/>
            <p:cNvSpPr>
              <a:spLocks noChangeAspect="1" noChangeArrowheads="1"/>
            </p:cNvSpPr>
            <p:nvPr/>
          </p:nvSpPr>
          <p:spPr bwMode="auto">
            <a:xfrm>
              <a:off x="3997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2" name="Oval 314"/>
            <p:cNvSpPr>
              <a:spLocks noChangeAspect="1" noChangeArrowheads="1"/>
            </p:cNvSpPr>
            <p:nvPr/>
          </p:nvSpPr>
          <p:spPr bwMode="auto">
            <a:xfrm>
              <a:off x="4786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3" name="Oval 315"/>
            <p:cNvSpPr>
              <a:spLocks noChangeAspect="1" noChangeArrowheads="1"/>
            </p:cNvSpPr>
            <p:nvPr/>
          </p:nvSpPr>
          <p:spPr bwMode="auto">
            <a:xfrm>
              <a:off x="8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4" name="Oval 316"/>
            <p:cNvSpPr>
              <a:spLocks noChangeArrowheads="1"/>
            </p:cNvSpPr>
            <p:nvPr/>
          </p:nvSpPr>
          <p:spPr bwMode="auto">
            <a:xfrm>
              <a:off x="15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5" name="Oval 317"/>
            <p:cNvSpPr>
              <a:spLocks noChangeArrowheads="1"/>
            </p:cNvSpPr>
            <p:nvPr/>
          </p:nvSpPr>
          <p:spPr bwMode="auto">
            <a:xfrm>
              <a:off x="2373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6" name="Oval 318"/>
            <p:cNvSpPr>
              <a:spLocks noChangeArrowheads="1"/>
            </p:cNvSpPr>
            <p:nvPr/>
          </p:nvSpPr>
          <p:spPr bwMode="auto">
            <a:xfrm>
              <a:off x="3221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7" name="Oval 319"/>
            <p:cNvSpPr>
              <a:spLocks noChangeArrowheads="1"/>
            </p:cNvSpPr>
            <p:nvPr/>
          </p:nvSpPr>
          <p:spPr bwMode="auto">
            <a:xfrm>
              <a:off x="406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8" name="Oval 320"/>
            <p:cNvSpPr>
              <a:spLocks noChangeArrowheads="1"/>
            </p:cNvSpPr>
            <p:nvPr/>
          </p:nvSpPr>
          <p:spPr bwMode="auto">
            <a:xfrm>
              <a:off x="490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89" name="Oval 321"/>
            <p:cNvSpPr>
              <a:spLocks noChangeArrowheads="1"/>
            </p:cNvSpPr>
            <p:nvPr/>
          </p:nvSpPr>
          <p:spPr bwMode="auto">
            <a:xfrm>
              <a:off x="678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0" name="Oval 322"/>
            <p:cNvSpPr>
              <a:spLocks noChangeArrowheads="1"/>
            </p:cNvSpPr>
            <p:nvPr/>
          </p:nvSpPr>
          <p:spPr bwMode="auto">
            <a:xfrm>
              <a:off x="1517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1" name="Oval 323"/>
            <p:cNvSpPr>
              <a:spLocks noChangeArrowheads="1"/>
            </p:cNvSpPr>
            <p:nvPr/>
          </p:nvSpPr>
          <p:spPr bwMode="auto">
            <a:xfrm>
              <a:off x="2365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2" name="Oval 324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3" name="Oval 325"/>
            <p:cNvSpPr>
              <a:spLocks noChangeArrowheads="1"/>
            </p:cNvSpPr>
            <p:nvPr/>
          </p:nvSpPr>
          <p:spPr bwMode="auto">
            <a:xfrm>
              <a:off x="4069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4" name="Oval 326"/>
            <p:cNvSpPr>
              <a:spLocks noChangeArrowheads="1"/>
            </p:cNvSpPr>
            <p:nvPr/>
          </p:nvSpPr>
          <p:spPr bwMode="auto">
            <a:xfrm>
              <a:off x="4901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5" name="Oval 327"/>
            <p:cNvSpPr>
              <a:spLocks noChangeArrowheads="1"/>
            </p:cNvSpPr>
            <p:nvPr/>
          </p:nvSpPr>
          <p:spPr bwMode="auto">
            <a:xfrm>
              <a:off x="678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6" name="Oval 328"/>
            <p:cNvSpPr>
              <a:spLocks noChangeArrowheads="1"/>
            </p:cNvSpPr>
            <p:nvPr/>
          </p:nvSpPr>
          <p:spPr bwMode="auto">
            <a:xfrm>
              <a:off x="1517" y="285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7" name="Oval 329"/>
            <p:cNvSpPr>
              <a:spLocks noChangeArrowheads="1"/>
            </p:cNvSpPr>
            <p:nvPr/>
          </p:nvSpPr>
          <p:spPr bwMode="auto">
            <a:xfrm>
              <a:off x="2359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8" name="Oval 330"/>
            <p:cNvSpPr>
              <a:spLocks noChangeArrowheads="1"/>
            </p:cNvSpPr>
            <p:nvPr/>
          </p:nvSpPr>
          <p:spPr bwMode="auto">
            <a:xfrm>
              <a:off x="321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499" name="Oval 331"/>
            <p:cNvSpPr>
              <a:spLocks noChangeArrowheads="1"/>
            </p:cNvSpPr>
            <p:nvPr/>
          </p:nvSpPr>
          <p:spPr bwMode="auto">
            <a:xfrm>
              <a:off x="4053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0" name="Oval 332"/>
            <p:cNvSpPr>
              <a:spLocks noChangeArrowheads="1"/>
            </p:cNvSpPr>
            <p:nvPr/>
          </p:nvSpPr>
          <p:spPr bwMode="auto">
            <a:xfrm>
              <a:off x="4925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1" name="Oval 333"/>
            <p:cNvSpPr>
              <a:spLocks noChangeArrowheads="1"/>
            </p:cNvSpPr>
            <p:nvPr/>
          </p:nvSpPr>
          <p:spPr bwMode="auto">
            <a:xfrm>
              <a:off x="662" y="2831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2" name="Oval 334"/>
            <p:cNvSpPr>
              <a:spLocks noChangeArrowheads="1"/>
            </p:cNvSpPr>
            <p:nvPr/>
          </p:nvSpPr>
          <p:spPr bwMode="auto">
            <a:xfrm>
              <a:off x="1509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3" name="Oval 335"/>
            <p:cNvSpPr>
              <a:spLocks noChangeArrowheads="1"/>
            </p:cNvSpPr>
            <p:nvPr/>
          </p:nvSpPr>
          <p:spPr bwMode="auto">
            <a:xfrm>
              <a:off x="2365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4" name="Oval 336"/>
            <p:cNvSpPr>
              <a:spLocks noChangeArrowheads="1"/>
            </p:cNvSpPr>
            <p:nvPr/>
          </p:nvSpPr>
          <p:spPr bwMode="auto">
            <a:xfrm>
              <a:off x="3221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5" name="Oval 337"/>
            <p:cNvSpPr>
              <a:spLocks noChangeArrowheads="1"/>
            </p:cNvSpPr>
            <p:nvPr/>
          </p:nvSpPr>
          <p:spPr bwMode="auto">
            <a:xfrm>
              <a:off x="4053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6" name="Oval 338"/>
            <p:cNvSpPr>
              <a:spLocks noChangeArrowheads="1"/>
            </p:cNvSpPr>
            <p:nvPr/>
          </p:nvSpPr>
          <p:spPr bwMode="auto">
            <a:xfrm>
              <a:off x="4893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507" name="Oval 339"/>
            <p:cNvSpPr>
              <a:spLocks noChangeArrowheads="1"/>
            </p:cNvSpPr>
            <p:nvPr/>
          </p:nvSpPr>
          <p:spPr bwMode="auto">
            <a:xfrm>
              <a:off x="662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7508" name="Rectangle 34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5363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343043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343044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45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46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47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48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49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0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1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2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3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4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5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6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7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8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59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0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1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2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3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4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5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6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067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343068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06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7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8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093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094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5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6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7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8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099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0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1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2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3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4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5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6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7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8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09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0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1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2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3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4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5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6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17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118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119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0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1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2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3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4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5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6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7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8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29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0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1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2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3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4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5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6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7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8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39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0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1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2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143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144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5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6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7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8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49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0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1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2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3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4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5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6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7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8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59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0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1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2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3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4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5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6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67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168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169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0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1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2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3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4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5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6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7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8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79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0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1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2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3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4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5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6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7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8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89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0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1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2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193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194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5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6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7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8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199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0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1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2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3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4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5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6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7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8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09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0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1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2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3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4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5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6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17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43218" name="Group 178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343219" name="Oval 179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0" name="Oval 180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1" name="Oval 181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2" name="Oval 182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3" name="Oval 183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4" name="Oval 184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5" name="Oval 185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6" name="Oval 186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7" name="Oval 187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8" name="Oval 188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29" name="Oval 189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0" name="Oval 190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1" name="Oval 191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2" name="Oval 192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3" name="Oval 193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4" name="Oval 194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5" name="Oval 195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6" name="Oval 196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7" name="Oval 197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8" name="Oval 198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39" name="Oval 199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40" name="Oval 200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41" name="Oval 201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43242" name="Oval 202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343243" name="Group 203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244" name="Oval 2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45" name="Oval 2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46" name="Oval 2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47" name="Oval 2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48" name="Oval 2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49" name="Oval 2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0" name="Oval 2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1" name="Oval 2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2" name="Oval 2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3" name="Oval 2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4" name="Oval 2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5" name="Oval 2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6" name="Oval 2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7" name="Oval 2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8" name="Oval 2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59" name="Oval 2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0" name="Oval 2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1" name="Oval 2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2" name="Oval 2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3" name="Oval 2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4" name="Oval 2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5" name="Oval 2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6" name="Oval 2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67" name="Oval 2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268" name="Group 228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269" name="Oval 2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0" name="Oval 2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1" name="Oval 2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2" name="Oval 2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3" name="Oval 2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4" name="Oval 2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5" name="Oval 2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6" name="Oval 2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7" name="Oval 2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8" name="Oval 2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79" name="Oval 2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0" name="Oval 2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1" name="Oval 2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2" name="Oval 2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3" name="Oval 2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4" name="Oval 2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5" name="Oval 2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6" name="Oval 2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7" name="Oval 2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8" name="Oval 2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89" name="Oval 2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0" name="Oval 2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1" name="Oval 2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2" name="Oval 2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293" name="Group 253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294" name="Oval 2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5" name="Oval 2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6" name="Oval 2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7" name="Oval 2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8" name="Oval 2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299" name="Oval 2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0" name="Oval 2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1" name="Oval 2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2" name="Oval 2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3" name="Oval 2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4" name="Oval 2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5" name="Oval 2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6" name="Oval 2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7" name="Oval 2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8" name="Oval 2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09" name="Oval 2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0" name="Oval 2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1" name="Oval 2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2" name="Oval 2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3" name="Oval 2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4" name="Oval 2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5" name="Oval 2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6" name="Oval 2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17" name="Oval 2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318" name="Group 278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319" name="Oval 2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0" name="Oval 2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1" name="Oval 2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2" name="Oval 2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3" name="Oval 2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4" name="Oval 2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5" name="Oval 2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6" name="Oval 2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7" name="Oval 2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8" name="Oval 2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29" name="Oval 2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0" name="Oval 2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1" name="Oval 2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2" name="Oval 2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3" name="Oval 2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4" name="Oval 2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5" name="Oval 2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6" name="Oval 2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7" name="Oval 2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8" name="Oval 2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39" name="Oval 2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0" name="Oval 3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1" name="Oval 3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2" name="Oval 3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343" name="Group 303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344" name="Oval 3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5" name="Oval 3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6" name="Oval 3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7" name="Oval 3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8" name="Oval 3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49" name="Oval 3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0" name="Oval 3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1" name="Oval 3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2" name="Oval 3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3" name="Oval 3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4" name="Oval 3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5" name="Oval 3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6" name="Oval 3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7" name="Oval 3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8" name="Oval 3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59" name="Oval 3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0" name="Oval 3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1" name="Oval 3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2" name="Oval 3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3" name="Oval 3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4" name="Oval 3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5" name="Oval 3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6" name="Oval 3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67" name="Oval 3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343368" name="Group 328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369" name="Oval 3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0" name="Oval 3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1" name="Oval 3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2" name="Oval 3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3" name="Oval 3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4" name="Oval 3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5" name="Oval 3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6" name="Oval 3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7" name="Oval 3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8" name="Oval 3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79" name="Oval 3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0" name="Oval 3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1" name="Oval 3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2" name="Oval 3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3" name="Oval 3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4" name="Oval 3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5" name="Oval 3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6" name="Oval 3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7" name="Oval 3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8" name="Oval 3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89" name="Oval 3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90" name="Oval 3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91" name="Oval 3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43392" name="Oval 3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74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7077E-6 L -0.25 -0.1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5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430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433155" name="Group 3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433156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57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58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59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0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1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2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3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4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5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6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7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8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69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0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1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2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3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4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5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6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7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8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179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433180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433181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2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3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4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5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6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7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8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89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0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1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2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3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4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5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6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7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8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199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0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1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2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3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4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3205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433206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7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8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09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0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1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2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3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4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5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6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7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8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19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0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1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2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3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4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5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6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7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8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29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3230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43323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3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4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3255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433256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7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8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59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0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1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2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3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4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5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6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7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8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69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0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1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2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3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4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5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6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7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8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79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3280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433281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2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3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4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5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6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7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8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89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0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1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2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3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4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5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6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7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8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299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0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1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2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3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4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33305" name="Group 153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433306" name="Oval 1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7" name="Oval 1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8" name="Oval 1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09" name="Oval 1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0" name="Oval 1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1" name="Oval 1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2" name="Oval 1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3" name="Oval 1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4" name="Oval 1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5" name="Oval 1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6" name="Oval 1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7" name="Oval 1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8" name="Oval 1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19" name="Oval 1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0" name="Oval 1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1" name="Oval 1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2" name="Oval 1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3" name="Oval 1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4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5" name="Oval 1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6" name="Oval 1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7" name="Oval 1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8" name="Oval 1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33329" name="Oval 1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433330" name="Line 178"/>
          <p:cNvSpPr>
            <a:spLocks noChangeShapeType="1"/>
          </p:cNvSpPr>
          <p:nvPr/>
        </p:nvSpPr>
        <p:spPr bwMode="auto">
          <a:xfrm flipH="1" flipV="1">
            <a:off x="1631950" y="2970213"/>
            <a:ext cx="331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1" name="Line 179"/>
          <p:cNvSpPr>
            <a:spLocks noChangeShapeType="1"/>
          </p:cNvSpPr>
          <p:nvPr/>
        </p:nvSpPr>
        <p:spPr bwMode="auto">
          <a:xfrm flipV="1">
            <a:off x="2532063" y="3079750"/>
            <a:ext cx="10795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2" name="Line 180"/>
          <p:cNvSpPr>
            <a:spLocks noChangeShapeType="1"/>
          </p:cNvSpPr>
          <p:nvPr/>
        </p:nvSpPr>
        <p:spPr bwMode="auto">
          <a:xfrm>
            <a:off x="2565400" y="3917950"/>
            <a:ext cx="276225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3" name="Line 181"/>
          <p:cNvSpPr>
            <a:spLocks noChangeShapeType="1"/>
          </p:cNvSpPr>
          <p:nvPr/>
        </p:nvSpPr>
        <p:spPr bwMode="auto">
          <a:xfrm flipH="1">
            <a:off x="944563" y="3779838"/>
            <a:ext cx="42862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4" name="Line 182"/>
          <p:cNvSpPr>
            <a:spLocks noChangeShapeType="1"/>
          </p:cNvSpPr>
          <p:nvPr/>
        </p:nvSpPr>
        <p:spPr bwMode="auto">
          <a:xfrm flipV="1">
            <a:off x="887413" y="3211513"/>
            <a:ext cx="1968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5" name="Line 183"/>
          <p:cNvSpPr>
            <a:spLocks noChangeShapeType="1"/>
          </p:cNvSpPr>
          <p:nvPr/>
        </p:nvSpPr>
        <p:spPr bwMode="auto">
          <a:xfrm flipH="1" flipV="1">
            <a:off x="3098800" y="2393950"/>
            <a:ext cx="84138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6" name="Line 184"/>
          <p:cNvSpPr>
            <a:spLocks noChangeShapeType="1"/>
          </p:cNvSpPr>
          <p:nvPr/>
        </p:nvSpPr>
        <p:spPr bwMode="auto">
          <a:xfrm flipV="1">
            <a:off x="1514475" y="3490913"/>
            <a:ext cx="2952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7" name="Line 185"/>
          <p:cNvSpPr>
            <a:spLocks noChangeShapeType="1"/>
          </p:cNvSpPr>
          <p:nvPr/>
        </p:nvSpPr>
        <p:spPr bwMode="auto">
          <a:xfrm flipV="1">
            <a:off x="1485900" y="2100263"/>
            <a:ext cx="315913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8" name="Line 186"/>
          <p:cNvSpPr>
            <a:spLocks noChangeShapeType="1"/>
          </p:cNvSpPr>
          <p:nvPr/>
        </p:nvSpPr>
        <p:spPr bwMode="auto">
          <a:xfrm>
            <a:off x="3114675" y="2078038"/>
            <a:ext cx="15398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39" name="Line 187"/>
          <p:cNvSpPr>
            <a:spLocks noChangeShapeType="1"/>
          </p:cNvSpPr>
          <p:nvPr/>
        </p:nvSpPr>
        <p:spPr bwMode="auto">
          <a:xfrm flipH="1">
            <a:off x="3616325" y="2630488"/>
            <a:ext cx="100013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0" name="Line 188"/>
          <p:cNvSpPr>
            <a:spLocks noChangeShapeType="1"/>
          </p:cNvSpPr>
          <p:nvPr/>
        </p:nvSpPr>
        <p:spPr bwMode="auto">
          <a:xfrm flipV="1">
            <a:off x="698500" y="1619250"/>
            <a:ext cx="22225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1" name="Line 189"/>
          <p:cNvSpPr>
            <a:spLocks noChangeShapeType="1"/>
          </p:cNvSpPr>
          <p:nvPr/>
        </p:nvSpPr>
        <p:spPr bwMode="auto">
          <a:xfrm flipH="1">
            <a:off x="3535363" y="3933825"/>
            <a:ext cx="3778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2" name="Line 190"/>
          <p:cNvSpPr>
            <a:spLocks noChangeShapeType="1"/>
          </p:cNvSpPr>
          <p:nvPr/>
        </p:nvSpPr>
        <p:spPr bwMode="auto">
          <a:xfrm>
            <a:off x="1954213" y="3724275"/>
            <a:ext cx="257175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3" name="Line 191"/>
          <p:cNvSpPr>
            <a:spLocks noChangeShapeType="1"/>
          </p:cNvSpPr>
          <p:nvPr/>
        </p:nvSpPr>
        <p:spPr bwMode="auto">
          <a:xfrm flipH="1">
            <a:off x="3192463" y="3286125"/>
            <a:ext cx="76676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4" name="Line 192"/>
          <p:cNvSpPr>
            <a:spLocks noChangeShapeType="1"/>
          </p:cNvSpPr>
          <p:nvPr/>
        </p:nvSpPr>
        <p:spPr bwMode="auto">
          <a:xfrm flipV="1">
            <a:off x="1984375" y="2522538"/>
            <a:ext cx="5715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5" name="Line 193"/>
          <p:cNvSpPr>
            <a:spLocks noChangeShapeType="1"/>
          </p:cNvSpPr>
          <p:nvPr/>
        </p:nvSpPr>
        <p:spPr bwMode="auto">
          <a:xfrm>
            <a:off x="3941763" y="2622550"/>
            <a:ext cx="68262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6" name="Line 194"/>
          <p:cNvSpPr>
            <a:spLocks noChangeShapeType="1"/>
          </p:cNvSpPr>
          <p:nvPr/>
        </p:nvSpPr>
        <p:spPr bwMode="auto">
          <a:xfrm>
            <a:off x="2562225" y="2089150"/>
            <a:ext cx="3429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7" name="Line 195"/>
          <p:cNvSpPr>
            <a:spLocks noChangeShapeType="1"/>
          </p:cNvSpPr>
          <p:nvPr/>
        </p:nvSpPr>
        <p:spPr bwMode="auto">
          <a:xfrm flipV="1">
            <a:off x="3629025" y="3562350"/>
            <a:ext cx="2492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8" name="Line 196"/>
          <p:cNvSpPr>
            <a:spLocks noChangeShapeType="1"/>
          </p:cNvSpPr>
          <p:nvPr/>
        </p:nvSpPr>
        <p:spPr bwMode="auto">
          <a:xfrm flipH="1">
            <a:off x="2806700" y="3733800"/>
            <a:ext cx="257175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49" name="Line 197"/>
          <p:cNvSpPr>
            <a:spLocks noChangeShapeType="1"/>
          </p:cNvSpPr>
          <p:nvPr/>
        </p:nvSpPr>
        <p:spPr bwMode="auto">
          <a:xfrm>
            <a:off x="2557463" y="2679700"/>
            <a:ext cx="16033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50" name="Line 198"/>
          <p:cNvSpPr>
            <a:spLocks noChangeShapeType="1"/>
          </p:cNvSpPr>
          <p:nvPr/>
        </p:nvSpPr>
        <p:spPr bwMode="auto">
          <a:xfrm flipH="1" flipV="1">
            <a:off x="207963" y="3224213"/>
            <a:ext cx="347662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51" name="Line 199"/>
          <p:cNvSpPr>
            <a:spLocks noChangeShapeType="1"/>
          </p:cNvSpPr>
          <p:nvPr/>
        </p:nvSpPr>
        <p:spPr bwMode="auto">
          <a:xfrm flipV="1">
            <a:off x="674688" y="2551113"/>
            <a:ext cx="2857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52" name="Line 200"/>
          <p:cNvSpPr>
            <a:spLocks noChangeShapeType="1"/>
          </p:cNvSpPr>
          <p:nvPr/>
        </p:nvSpPr>
        <p:spPr bwMode="auto">
          <a:xfrm>
            <a:off x="2014538" y="2247900"/>
            <a:ext cx="2317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33353" name="Line 201"/>
          <p:cNvSpPr>
            <a:spLocks noChangeShapeType="1"/>
          </p:cNvSpPr>
          <p:nvPr/>
        </p:nvSpPr>
        <p:spPr bwMode="auto">
          <a:xfrm flipH="1" flipV="1">
            <a:off x="3643313" y="1784350"/>
            <a:ext cx="65087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33379" name="Picture 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779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380" name="Text Box 228"/>
          <p:cNvSpPr txBox="1">
            <a:spLocks noChangeArrowheads="1"/>
          </p:cNvSpPr>
          <p:nvPr/>
        </p:nvSpPr>
        <p:spPr bwMode="auto">
          <a:xfrm>
            <a:off x="1785938" y="4141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order</a:t>
            </a:r>
          </a:p>
        </p:txBody>
      </p:sp>
      <p:sp>
        <p:nvSpPr>
          <p:cNvPr id="433381" name="Text Box 229"/>
          <p:cNvSpPr txBox="1">
            <a:spLocks noChangeArrowheads="1"/>
          </p:cNvSpPr>
          <p:nvPr/>
        </p:nvSpPr>
        <p:spPr bwMode="auto">
          <a:xfrm>
            <a:off x="6397625" y="40306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order</a:t>
            </a:r>
          </a:p>
        </p:txBody>
      </p:sp>
      <p:sp>
        <p:nvSpPr>
          <p:cNvPr id="433382" name="Text Box 230"/>
          <p:cNvSpPr txBox="1">
            <a:spLocks noChangeArrowheads="1"/>
          </p:cNvSpPr>
          <p:nvPr/>
        </p:nvSpPr>
        <p:spPr bwMode="auto">
          <a:xfrm>
            <a:off x="5257800" y="5646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disorder</a:t>
            </a:r>
          </a:p>
        </p:txBody>
      </p:sp>
      <p:grpSp>
        <p:nvGrpSpPr>
          <p:cNvPr id="433383" name="Group 231"/>
          <p:cNvGrpSpPr>
            <a:grpSpLocks/>
          </p:cNvGrpSpPr>
          <p:nvPr/>
        </p:nvGrpSpPr>
        <p:grpSpPr bwMode="auto">
          <a:xfrm>
            <a:off x="3562350" y="4276725"/>
            <a:ext cx="2320925" cy="1239838"/>
            <a:chOff x="2268" y="2694"/>
            <a:chExt cx="1462" cy="781"/>
          </a:xfrm>
        </p:grpSpPr>
        <p:sp>
          <p:nvSpPr>
            <p:cNvPr id="433384" name="Freeform 232"/>
            <p:cNvSpPr>
              <a:spLocks noChangeAspect="1"/>
            </p:cNvSpPr>
            <p:nvPr/>
          </p:nvSpPr>
          <p:spPr bwMode="auto">
            <a:xfrm>
              <a:off x="2268" y="2694"/>
              <a:ext cx="1314" cy="781"/>
            </a:xfrm>
            <a:custGeom>
              <a:avLst/>
              <a:gdLst>
                <a:gd name="T0" fmla="*/ 0 w 3486"/>
                <a:gd name="T1" fmla="*/ 2072 h 2073"/>
                <a:gd name="T2" fmla="*/ 408 w 3486"/>
                <a:gd name="T3" fmla="*/ 2066 h 2073"/>
                <a:gd name="T4" fmla="*/ 618 w 3486"/>
                <a:gd name="T5" fmla="*/ 2030 h 2073"/>
                <a:gd name="T6" fmla="*/ 798 w 3486"/>
                <a:gd name="T7" fmla="*/ 1934 h 2073"/>
                <a:gd name="T8" fmla="*/ 996 w 3486"/>
                <a:gd name="T9" fmla="*/ 1682 h 2073"/>
                <a:gd name="T10" fmla="*/ 1224 w 3486"/>
                <a:gd name="T11" fmla="*/ 1148 h 2073"/>
                <a:gd name="T12" fmla="*/ 1392 w 3486"/>
                <a:gd name="T13" fmla="*/ 644 h 2073"/>
                <a:gd name="T14" fmla="*/ 1524 w 3486"/>
                <a:gd name="T15" fmla="*/ 278 h 2073"/>
                <a:gd name="T16" fmla="*/ 1626 w 3486"/>
                <a:gd name="T17" fmla="*/ 86 h 2073"/>
                <a:gd name="T18" fmla="*/ 1686 w 3486"/>
                <a:gd name="T19" fmla="*/ 14 h 2073"/>
                <a:gd name="T20" fmla="*/ 1746 w 3486"/>
                <a:gd name="T21" fmla="*/ 2 h 2073"/>
                <a:gd name="T22" fmla="*/ 1830 w 3486"/>
                <a:gd name="T23" fmla="*/ 26 h 2073"/>
                <a:gd name="T24" fmla="*/ 1914 w 3486"/>
                <a:gd name="T25" fmla="*/ 146 h 2073"/>
                <a:gd name="T26" fmla="*/ 2004 w 3486"/>
                <a:gd name="T27" fmla="*/ 362 h 2073"/>
                <a:gd name="T28" fmla="*/ 2154 w 3486"/>
                <a:gd name="T29" fmla="*/ 794 h 2073"/>
                <a:gd name="T30" fmla="*/ 2274 w 3486"/>
                <a:gd name="T31" fmla="*/ 1160 h 2073"/>
                <a:gd name="T32" fmla="*/ 2424 w 3486"/>
                <a:gd name="T33" fmla="*/ 1532 h 2073"/>
                <a:gd name="T34" fmla="*/ 2532 w 3486"/>
                <a:gd name="T35" fmla="*/ 1736 h 2073"/>
                <a:gd name="T36" fmla="*/ 2634 w 3486"/>
                <a:gd name="T37" fmla="*/ 1868 h 2073"/>
                <a:gd name="T38" fmla="*/ 2760 w 3486"/>
                <a:gd name="T39" fmla="*/ 1976 h 2073"/>
                <a:gd name="T40" fmla="*/ 2922 w 3486"/>
                <a:gd name="T41" fmla="*/ 2030 h 2073"/>
                <a:gd name="T42" fmla="*/ 3192 w 3486"/>
                <a:gd name="T43" fmla="*/ 2066 h 2073"/>
                <a:gd name="T44" fmla="*/ 3486 w 3486"/>
                <a:gd name="T45" fmla="*/ 2072 h 2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86" h="2073">
                  <a:moveTo>
                    <a:pt x="0" y="2072"/>
                  </a:moveTo>
                  <a:cubicBezTo>
                    <a:pt x="152" y="2072"/>
                    <a:pt x="305" y="2073"/>
                    <a:pt x="408" y="2066"/>
                  </a:cubicBezTo>
                  <a:cubicBezTo>
                    <a:pt x="511" y="2059"/>
                    <a:pt x="553" y="2052"/>
                    <a:pt x="618" y="2030"/>
                  </a:cubicBezTo>
                  <a:cubicBezTo>
                    <a:pt x="683" y="2008"/>
                    <a:pt x="735" y="1992"/>
                    <a:pt x="798" y="1934"/>
                  </a:cubicBezTo>
                  <a:cubicBezTo>
                    <a:pt x="861" y="1876"/>
                    <a:pt x="925" y="1813"/>
                    <a:pt x="996" y="1682"/>
                  </a:cubicBezTo>
                  <a:cubicBezTo>
                    <a:pt x="1067" y="1551"/>
                    <a:pt x="1158" y="1321"/>
                    <a:pt x="1224" y="1148"/>
                  </a:cubicBezTo>
                  <a:cubicBezTo>
                    <a:pt x="1290" y="975"/>
                    <a:pt x="1342" y="789"/>
                    <a:pt x="1392" y="644"/>
                  </a:cubicBezTo>
                  <a:cubicBezTo>
                    <a:pt x="1442" y="499"/>
                    <a:pt x="1485" y="371"/>
                    <a:pt x="1524" y="278"/>
                  </a:cubicBezTo>
                  <a:cubicBezTo>
                    <a:pt x="1563" y="185"/>
                    <a:pt x="1599" y="130"/>
                    <a:pt x="1626" y="86"/>
                  </a:cubicBezTo>
                  <a:cubicBezTo>
                    <a:pt x="1653" y="42"/>
                    <a:pt x="1666" y="28"/>
                    <a:pt x="1686" y="14"/>
                  </a:cubicBezTo>
                  <a:cubicBezTo>
                    <a:pt x="1706" y="0"/>
                    <a:pt x="1722" y="0"/>
                    <a:pt x="1746" y="2"/>
                  </a:cubicBezTo>
                  <a:cubicBezTo>
                    <a:pt x="1770" y="4"/>
                    <a:pt x="1802" y="2"/>
                    <a:pt x="1830" y="26"/>
                  </a:cubicBezTo>
                  <a:cubicBezTo>
                    <a:pt x="1858" y="50"/>
                    <a:pt x="1885" y="90"/>
                    <a:pt x="1914" y="146"/>
                  </a:cubicBezTo>
                  <a:cubicBezTo>
                    <a:pt x="1943" y="202"/>
                    <a:pt x="1964" y="254"/>
                    <a:pt x="2004" y="362"/>
                  </a:cubicBezTo>
                  <a:cubicBezTo>
                    <a:pt x="2044" y="470"/>
                    <a:pt x="2109" y="661"/>
                    <a:pt x="2154" y="794"/>
                  </a:cubicBezTo>
                  <a:cubicBezTo>
                    <a:pt x="2199" y="927"/>
                    <a:pt x="2229" y="1037"/>
                    <a:pt x="2274" y="1160"/>
                  </a:cubicBezTo>
                  <a:cubicBezTo>
                    <a:pt x="2319" y="1283"/>
                    <a:pt x="2381" y="1436"/>
                    <a:pt x="2424" y="1532"/>
                  </a:cubicBezTo>
                  <a:cubicBezTo>
                    <a:pt x="2467" y="1628"/>
                    <a:pt x="2497" y="1680"/>
                    <a:pt x="2532" y="1736"/>
                  </a:cubicBezTo>
                  <a:cubicBezTo>
                    <a:pt x="2567" y="1792"/>
                    <a:pt x="2596" y="1828"/>
                    <a:pt x="2634" y="1868"/>
                  </a:cubicBezTo>
                  <a:cubicBezTo>
                    <a:pt x="2672" y="1908"/>
                    <a:pt x="2712" y="1949"/>
                    <a:pt x="2760" y="1976"/>
                  </a:cubicBezTo>
                  <a:cubicBezTo>
                    <a:pt x="2808" y="2003"/>
                    <a:pt x="2850" y="2015"/>
                    <a:pt x="2922" y="2030"/>
                  </a:cubicBezTo>
                  <a:cubicBezTo>
                    <a:pt x="2994" y="2045"/>
                    <a:pt x="3098" y="2059"/>
                    <a:pt x="3192" y="2066"/>
                  </a:cubicBezTo>
                  <a:cubicBezTo>
                    <a:pt x="3286" y="2073"/>
                    <a:pt x="3386" y="2072"/>
                    <a:pt x="3486" y="20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3385" name="Text Box 233"/>
            <p:cNvSpPr txBox="1">
              <a:spLocks noChangeArrowheads="1"/>
            </p:cNvSpPr>
            <p:nvPr/>
          </p:nvSpPr>
          <p:spPr bwMode="auto">
            <a:xfrm>
              <a:off x="3110" y="288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B-factor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95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7604 0.233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33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073 0.2583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3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88 0.326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3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6979 0.2611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33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25 0.234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3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9271 0.2638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33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1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2708 0.341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3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 0.4236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7708 0.422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33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625 0.423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3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6458 0.5027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33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1 0.5069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33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25 0.4166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33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0.22917 0.4986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33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8542 0.4777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33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8855 0.4152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33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9479 0.343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3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34271 0.4791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3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39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3959 0.27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3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40834 0.336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3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3 0.4263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33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2812 0.5152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33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25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4375 0.3305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33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652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35417 0.2541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3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57 -1.06383E-6 L 1.94444E-6 -1.06383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330" grpId="0" animBg="1"/>
      <p:bldP spid="433331" grpId="0" animBg="1"/>
      <p:bldP spid="433332" grpId="0" animBg="1"/>
      <p:bldP spid="433333" grpId="0" animBg="1"/>
      <p:bldP spid="433334" grpId="0" animBg="1"/>
      <p:bldP spid="433335" grpId="0" animBg="1"/>
      <p:bldP spid="433336" grpId="0" animBg="1"/>
      <p:bldP spid="433337" grpId="0" animBg="1"/>
      <p:bldP spid="433338" grpId="0" animBg="1"/>
      <p:bldP spid="433339" grpId="0" animBg="1"/>
      <p:bldP spid="433340" grpId="0" animBg="1"/>
      <p:bldP spid="433341" grpId="0" animBg="1"/>
      <p:bldP spid="433342" grpId="0" animBg="1"/>
      <p:bldP spid="433343" grpId="0" animBg="1"/>
      <p:bldP spid="433344" grpId="0" animBg="1"/>
      <p:bldP spid="433345" grpId="0" animBg="1"/>
      <p:bldP spid="433346" grpId="0" animBg="1"/>
      <p:bldP spid="433347" grpId="0" animBg="1"/>
      <p:bldP spid="433348" grpId="0" animBg="1"/>
      <p:bldP spid="433349" grpId="0" animBg="1"/>
      <p:bldP spid="433350" grpId="0" animBg="1"/>
      <p:bldP spid="433351" grpId="0" animBg="1"/>
      <p:bldP spid="433352" grpId="0" animBg="1"/>
      <p:bldP spid="433353" grpId="0" animBg="1"/>
      <p:bldP spid="433380" grpId="0"/>
      <p:bldP spid="433381" grpId="0"/>
      <p:bldP spid="43338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898804215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Chart" r:id="rId3" imgW="9310931" imgH="6536776" progId="MSGraph.Chart.8">
                  <p:embed followColorScheme="full"/>
                </p:oleObj>
              </mc:Choice>
              <mc:Fallback>
                <p:oleObj name="Chart" r:id="rId3" imgW="9310931" imgH="6536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607304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964136887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Chart" r:id="rId3" imgW="9310931" imgH="6536776" progId="MSGraph.Chart.8">
                  <p:embed followColorScheme="full"/>
                </p:oleObj>
              </mc:Choice>
              <mc:Fallback>
                <p:oleObj name="Chart" r:id="rId3" imgW="9310931" imgH="6536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320947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478077899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Chart" r:id="rId3" imgW="9310931" imgH="6536776" progId="MSGraph.Chart.8">
                  <p:embed followColorScheme="full"/>
                </p:oleObj>
              </mc:Choice>
              <mc:Fallback>
                <p:oleObj name="Chart" r:id="rId3" imgW="9310931" imgH="6536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826293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23031471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Chart" r:id="rId3" imgW="9310931" imgH="6536776" progId="MSGraph.Chart.8">
                  <p:embed followColorScheme="full"/>
                </p:oleObj>
              </mc:Choice>
              <mc:Fallback>
                <p:oleObj name="Chart" r:id="rId3" imgW="9310931" imgH="6536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023825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34591987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Chart" r:id="rId3" imgW="9334323" imgH="6512790" progId="MSGraph.Chart.8">
                  <p:embed followColorScheme="full"/>
                </p:oleObj>
              </mc:Choice>
              <mc:Fallback>
                <p:oleObj name="Chart" r:id="rId3" imgW="9334323" imgH="6512790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730245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802864840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hart" r:id="rId3" imgW="9334323" imgH="6512790" progId="MSGraph.Chart.8">
                  <p:embed followColorScheme="full"/>
                </p:oleObj>
              </mc:Choice>
              <mc:Fallback>
                <p:oleObj name="Chart" r:id="rId3" imgW="9334323" imgH="6512790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149895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524184683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Chart" r:id="rId3" imgW="9310931" imgH="6524516" progId="MSGraph.Chart.8">
                  <p:embed followColorScheme="full"/>
                </p:oleObj>
              </mc:Choice>
              <mc:Fallback>
                <p:oleObj name="Chart" r:id="rId3" imgW="9310931" imgH="652451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706994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ecure.img1-fg.wfcdn.com/im/85587909/resize-h490-p1-w490%5Ecompr-r85/3009/30090015/Philadelphia+Roman+Pattern+Tumbled+Random+Sized+Stone+Mosaic+T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448056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Where’s the unit cell?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105481651"/>
              </p:ext>
            </p:extLst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Chart" r:id="rId3" imgW="9310931" imgH="6512790" progId="MSGraph.Chart.8">
                  <p:embed followColorScheme="full"/>
                </p:oleObj>
              </mc:Choice>
              <mc:Fallback>
                <p:oleObj name="Chart" r:id="rId3" imgW="9310931" imgH="6512790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-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position (Å)</a:t>
            </a:r>
            <a:endParaRPr lang="el-GR" altLang="en-US" b="1" baseline="30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30866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734251" y="2094382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distance (Å)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density (</a:t>
            </a:r>
            <a:r>
              <a:rPr lang="el-GR" dirty="0">
                <a:solidFill>
                  <a:srgbClr val="000000"/>
                </a:solidFill>
                <a:cs typeface="Arial" pitchFamily="34" charset="0"/>
              </a:rPr>
              <a:t>ρ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4956375" y="2092235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angle (°)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intensity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661521" y="2171653"/>
            <a:ext cx="4018820" cy="209343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distance (Å)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density (</a:t>
            </a:r>
            <a:r>
              <a:rPr lang="el-GR" dirty="0">
                <a:solidFill>
                  <a:srgbClr val="000000"/>
                </a:solidFill>
                <a:cs typeface="Arial" pitchFamily="34" charset="0"/>
              </a:rPr>
              <a:t>ρ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6228523" y="2078983"/>
            <a:ext cx="1282006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angle (°)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intensity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6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distance (Å)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density (</a:t>
            </a:r>
            <a:r>
              <a:rPr lang="el-GR" dirty="0">
                <a:solidFill>
                  <a:srgbClr val="000000"/>
                </a:solidFill>
                <a:cs typeface="Arial" pitchFamily="34" charset="0"/>
              </a:rPr>
              <a:t>ρ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angle (°)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intensity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094412" y="2091862"/>
            <a:ext cx="1112428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1"/>
            <a:ext cx="4018820" cy="1447309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distance (Å)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density (</a:t>
            </a:r>
            <a:r>
              <a:rPr lang="el-GR" dirty="0">
                <a:solidFill>
                  <a:srgbClr val="000000"/>
                </a:solidFill>
                <a:cs typeface="Arial" pitchFamily="34" charset="0"/>
              </a:rPr>
              <a:t>ρ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angle (°)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intensity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635324" y="2078983"/>
            <a:ext cx="107882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2"/>
            <a:ext cx="4018820" cy="56392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Arial" pitchFamily="34" charset="0"/>
              </a:rPr>
              <a:t>B = 500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88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Arial" pitchFamily="34" charset="0"/>
              </a:rPr>
              <a:t>B = 20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79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  <a:cs typeface="Arial" pitchFamily="34" charset="0"/>
              </a:rPr>
              <a:t>http://bl831.als.lbl.gov/~jamesh/movies/resolution.mpeg</a:t>
            </a:r>
          </a:p>
        </p:txBody>
      </p:sp>
      <p:pic>
        <p:nvPicPr>
          <p:cNvPr id="2" name="resoluti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6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_cut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8248" cy="5488686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  <a:cs typeface="Arial" pitchFamily="34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24210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factor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8248" cy="5488686"/>
          </a:xfrm>
          <a:prstGeom prst="rect">
            <a:avLst/>
          </a:prstGeom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  <a:cs typeface="Arial" pitchFamily="34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17117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38031</TotalTime>
  <Words>2393</Words>
  <Application>Microsoft Office PowerPoint</Application>
  <PresentationFormat>On-screen Show (4:3)</PresentationFormat>
  <Paragraphs>766</Paragraphs>
  <Slides>122</Slides>
  <Notes>0</Notes>
  <HiddenSlides>7</HiddenSlides>
  <MMClips>7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122</vt:i4>
      </vt:variant>
    </vt:vector>
  </HeadingPairs>
  <TitlesOfParts>
    <vt:vector size="128" baseType="lpstr">
      <vt:lpstr>Office Theme</vt:lpstr>
      <vt:lpstr>1_Office Theme</vt:lpstr>
      <vt:lpstr>8_Default Design</vt:lpstr>
      <vt:lpstr>4_Default Design</vt:lpstr>
      <vt:lpstr>Chart</vt:lpstr>
      <vt:lpstr>Equation</vt:lpstr>
      <vt:lpstr>What is your Space Group?</vt:lpstr>
      <vt:lpstr>International Tables, Vol A</vt:lpstr>
      <vt:lpstr>International Tables, Vol A</vt:lpstr>
      <vt:lpstr>What you know when:</vt:lpstr>
      <vt:lpstr>PowerPoint Presentation</vt:lpstr>
      <vt:lpstr>Unit cell?</vt:lpstr>
      <vt:lpstr>Where’s the unit cell?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Diffraction from a 3D lattice</vt:lpstr>
      <vt:lpstr>Diffraction from a 3D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5 kinds of centering</vt:lpstr>
      <vt:lpstr>Asymmetric Unit (ASU)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4 kinds of rotation operators</vt:lpstr>
      <vt:lpstr>Enantiomorphic operators</vt:lpstr>
      <vt:lpstr>Systematic absences</vt:lpstr>
      <vt:lpstr>Asymmetric Unit (ASU)</vt:lpstr>
      <vt:lpstr>PowerPoint Presentation</vt:lpstr>
      <vt:lpstr>What you know when:</vt:lpstr>
      <vt:lpstr>What is a “point group”?</vt:lpstr>
      <vt:lpstr>What you know when:</vt:lpstr>
      <vt:lpstr>Only 7 lattice systems</vt:lpstr>
      <vt:lpstr>Only 14 lattice types (in 3D) </vt:lpstr>
      <vt:lpstr>What you know when:</vt:lpstr>
      <vt:lpstr>Special Positions in P43212</vt:lpstr>
      <vt:lpstr>Special Positions</vt:lpstr>
      <vt:lpstr>Special Position Issues</vt:lpstr>
      <vt:lpstr>Origin shift in P212121</vt:lpstr>
      <vt:lpstr>Origin shift in P212121</vt:lpstr>
      <vt:lpstr>Origin shift in P212121</vt:lpstr>
      <vt:lpstr>Origin shift in P212121</vt:lpstr>
      <vt:lpstr>Origin shift in P212121</vt:lpstr>
      <vt:lpstr>Allowed origin shifts</vt:lpstr>
      <vt:lpstr>Origin shift programs</vt:lpstr>
      <vt:lpstr>Pitfalls: alternate indexing</vt:lpstr>
      <vt:lpstr>Hermann-Mauguin symbol</vt:lpstr>
      <vt:lpstr>Hermann-Mauguin symbol</vt:lpstr>
      <vt:lpstr>Hermann-Mauguin symbol</vt:lpstr>
      <vt:lpstr>Hermann-Mauguin symbol</vt:lpstr>
      <vt:lpstr>Hermann-Mauguin symbol</vt:lpstr>
      <vt:lpstr>Space Group Thought Process</vt:lpstr>
      <vt:lpstr>Pitfalls: the “screwies”</vt:lpstr>
      <vt:lpstr>Frequency of Space Groups in PDB</vt:lpstr>
      <vt:lpstr>Pitfalls: sub-space groups</vt:lpstr>
      <vt:lpstr>Trick Question: What is the space group?</vt:lpstr>
      <vt:lpstr>What is your Space Group?</vt:lpstr>
      <vt:lpstr>“B” factors</vt:lpstr>
      <vt:lpstr>strong reflection</vt:lpstr>
      <vt:lpstr>weak reflection</vt:lpstr>
      <vt:lpstr>What is a "B factor"?</vt:lpstr>
      <vt:lpstr>What is a "B factor"?</vt:lpstr>
      <vt:lpstr>What is a "B factor"?</vt:lpstr>
      <vt:lpstr>What is a "B factor"?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Fourier view of scattering</vt:lpstr>
      <vt:lpstr>A Fourier view of scattering</vt:lpstr>
      <vt:lpstr>A Fourier view of scattering</vt:lpstr>
      <vt:lpstr>A Fourier view of scattering</vt:lpstr>
      <vt:lpstr>B factor from image analysis</vt:lpstr>
      <vt:lpstr>B factor from image analysis</vt:lpstr>
      <vt:lpstr>Resolution</vt:lpstr>
      <vt:lpstr>Resolution: low-angle cutoff</vt:lpstr>
      <vt:lpstr>R-factor</vt:lpstr>
      <vt:lpstr>Figure of Merit</vt:lpstr>
      <vt:lpstr>Overloads</vt:lpstr>
      <vt:lpstr>Completeness: missing wedge</vt:lpstr>
      <vt:lpstr>Completeness: random deletion</vt:lpstr>
      <vt:lpstr>“R” factors</vt:lpstr>
      <vt:lpstr>“R” factors</vt:lpstr>
      <vt:lpstr>“R” factors</vt:lpstr>
      <vt:lpstr>“R” factors</vt:lpstr>
      <vt:lpstr>Rmerge</vt:lpstr>
      <vt:lpstr>“R” factors</vt:lpstr>
      <vt:lpstr>Is the structure any good?</vt:lpstr>
      <vt:lpstr>Twinning?!?</vt:lpstr>
      <vt:lpstr>Definitions:</vt:lpstr>
      <vt:lpstr>Types of twinning</vt:lpstr>
      <vt:lpstr>PowerPoint Presentation</vt:lpstr>
      <vt:lpstr>PowerPoint Presentation</vt:lpstr>
      <vt:lpstr>Can you tell by looking?    </vt:lpstr>
      <vt:lpstr>Twinning: how can you tell?</vt:lpstr>
      <vt:lpstr>Make a histogram of your data</vt:lpstr>
      <vt:lpstr>Make a histogram of your data</vt:lpstr>
      <vt:lpstr>Twinning: how can you tell?</vt:lpstr>
      <vt:lpstr>Find the twin law?</vt:lpstr>
      <vt:lpstr>Twinning: what do I do?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Question: What is the space group?</dc:title>
  <dc:creator>JMHolton</dc:creator>
  <cp:lastModifiedBy>James_Holton</cp:lastModifiedBy>
  <cp:revision>110</cp:revision>
  <dcterms:created xsi:type="dcterms:W3CDTF">2016-10-13T18:45:33Z</dcterms:created>
  <dcterms:modified xsi:type="dcterms:W3CDTF">2024-10-18T15:10:59Z</dcterms:modified>
</cp:coreProperties>
</file>