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65" r:id="rId4"/>
    <p:sldId id="263" r:id="rId5"/>
    <p:sldId id="299" r:id="rId6"/>
    <p:sldId id="298" r:id="rId7"/>
    <p:sldId id="262" r:id="rId8"/>
    <p:sldId id="261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94" r:id="rId17"/>
    <p:sldId id="312" r:id="rId18"/>
    <p:sldId id="313" r:id="rId19"/>
    <p:sldId id="314" r:id="rId20"/>
    <p:sldId id="315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03" r:id="rId41"/>
    <p:sldId id="295" r:id="rId42"/>
    <p:sldId id="305" r:id="rId43"/>
    <p:sldId id="304" r:id="rId44"/>
    <p:sldId id="302" r:id="rId45"/>
    <p:sldId id="301" r:id="rId46"/>
    <p:sldId id="300" r:id="rId47"/>
    <p:sldId id="257" r:id="rId48"/>
    <p:sldId id="308" r:id="rId49"/>
    <p:sldId id="307" r:id="rId50"/>
    <p:sldId id="309" r:id="rId51"/>
    <p:sldId id="310" r:id="rId52"/>
    <p:sldId id="311" r:id="rId53"/>
    <p:sldId id="297" r:id="rId54"/>
    <p:sldId id="317" r:id="rId55"/>
    <p:sldId id="318" r:id="rId56"/>
    <p:sldId id="319" r:id="rId57"/>
    <p:sldId id="306" r:id="rId58"/>
    <p:sldId id="26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90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17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8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8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2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1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your</a:t>
            </a:r>
            <a:b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Space Group?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72200"/>
            <a:ext cx="9144000" cy="6858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first question asked and the last to be answered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Image result for space group astronau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79" y="2202095"/>
            <a:ext cx="5838242" cy="38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0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96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lattice, half-way unit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193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Body-centered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6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staggered lattices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International Tables, Vol A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315200" cy="7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3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4" y="87868"/>
            <a:ext cx="216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6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8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Face-centered lattice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Body-centered lattice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Face-centered lattice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All half-way points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4" y="87868"/>
            <a:ext cx="219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Face-centered lattice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All half-way points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130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cubic lattice</a:t>
            </a:r>
          </a:p>
        </p:txBody>
      </p:sp>
    </p:spTree>
    <p:extLst>
      <p:ext uri="{BB962C8B-B14F-4D97-AF65-F5344CB8AC3E}">
        <p14:creationId xmlns:p14="http://schemas.microsoft.com/office/powerpoint/2010/main" val="37132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8" y="1066800"/>
            <a:ext cx="8013700" cy="8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International Tables, Vol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6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hombohedral lattice</a:t>
            </a:r>
          </a:p>
        </p:txBody>
      </p:sp>
    </p:spTree>
    <p:extLst>
      <p:ext uri="{BB962C8B-B14F-4D97-AF65-F5344CB8AC3E}">
        <p14:creationId xmlns:p14="http://schemas.microsoft.com/office/powerpoint/2010/main" val="22549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6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hombohedral lattice</a:t>
            </a:r>
          </a:p>
        </p:txBody>
      </p:sp>
    </p:spTree>
    <p:extLst>
      <p:ext uri="{BB962C8B-B14F-4D97-AF65-F5344CB8AC3E}">
        <p14:creationId xmlns:p14="http://schemas.microsoft.com/office/powerpoint/2010/main" val="39841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417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Hexagonal version of rhombohedral lattice</a:t>
            </a:r>
          </a:p>
        </p:txBody>
      </p:sp>
    </p:spTree>
    <p:extLst>
      <p:ext uri="{BB962C8B-B14F-4D97-AF65-F5344CB8AC3E}">
        <p14:creationId xmlns:p14="http://schemas.microsoft.com/office/powerpoint/2010/main" val="12394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4" y="87868"/>
            <a:ext cx="2568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Hexagonal/triclinic lattice</a:t>
            </a:r>
          </a:p>
        </p:txBody>
      </p:sp>
    </p:spTree>
    <p:extLst>
      <p:ext uri="{BB962C8B-B14F-4D97-AF65-F5344CB8AC3E}">
        <p14:creationId xmlns:p14="http://schemas.microsoft.com/office/powerpoint/2010/main" val="17490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179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Hexagonal lattice</a:t>
            </a:r>
          </a:p>
        </p:txBody>
      </p:sp>
    </p:spTree>
    <p:extLst>
      <p:ext uri="{BB962C8B-B14F-4D97-AF65-F5344CB8AC3E}">
        <p14:creationId xmlns:p14="http://schemas.microsoft.com/office/powerpoint/2010/main" val="14993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3520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6-fold screw operator (hexagonal)</a:t>
            </a:r>
          </a:p>
        </p:txBody>
      </p:sp>
    </p:spTree>
    <p:extLst>
      <p:ext uri="{BB962C8B-B14F-4D97-AF65-F5344CB8AC3E}">
        <p14:creationId xmlns:p14="http://schemas.microsoft.com/office/powerpoint/2010/main" val="36118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1224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-fold screw operator (trigonal)</a:t>
            </a:r>
          </a:p>
        </p:txBody>
      </p:sp>
    </p:spTree>
    <p:extLst>
      <p:ext uri="{BB962C8B-B14F-4D97-AF65-F5344CB8AC3E}">
        <p14:creationId xmlns:p14="http://schemas.microsoft.com/office/powerpoint/2010/main" val="5420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3640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4-fold screw operator (tetragonal)</a:t>
            </a:r>
          </a:p>
        </p:txBody>
      </p:sp>
    </p:spTree>
    <p:extLst>
      <p:ext uri="{BB962C8B-B14F-4D97-AF65-F5344CB8AC3E}">
        <p14:creationId xmlns:p14="http://schemas.microsoft.com/office/powerpoint/2010/main" val="28931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2-fold screw operator</a:t>
            </a:r>
          </a:p>
        </p:txBody>
      </p:sp>
    </p:spTree>
    <p:extLst>
      <p:ext uri="{BB962C8B-B14F-4D97-AF65-F5344CB8AC3E}">
        <p14:creationId xmlns:p14="http://schemas.microsoft.com/office/powerpoint/2010/main" val="7343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4255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2-fold screw operator: monoclinic lysozyme</a:t>
            </a:r>
          </a:p>
        </p:txBody>
      </p:sp>
    </p:spTree>
    <p:extLst>
      <p:ext uri="{BB962C8B-B14F-4D97-AF65-F5344CB8AC3E}">
        <p14:creationId xmlns:p14="http://schemas.microsoft.com/office/powerpoint/2010/main" val="28310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</a:t>
            </a:r>
            <a:r>
              <a:rPr lang="en-US" dirty="0"/>
              <a:t>S</a:t>
            </a:r>
            <a:r>
              <a:rPr lang="en-US" dirty="0" smtClean="0"/>
              <a:t>pace Group?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crystal? </a:t>
            </a:r>
          </a:p>
          <a:p>
            <a:r>
              <a:rPr lang="en-US" dirty="0" smtClean="0"/>
              <a:t>What is a lattice?</a:t>
            </a:r>
          </a:p>
          <a:p>
            <a:r>
              <a:rPr lang="en-US" dirty="0" smtClean="0"/>
              <a:t>What is a unit cell?</a:t>
            </a:r>
          </a:p>
          <a:p>
            <a:r>
              <a:rPr lang="en-US" dirty="0" smtClean="0"/>
              <a:t>What is a symmetry operator?</a:t>
            </a:r>
          </a:p>
          <a:p>
            <a:r>
              <a:rPr lang="en-US" dirty="0" smtClean="0"/>
              <a:t>What is an asymmetric unit?</a:t>
            </a:r>
          </a:p>
          <a:p>
            <a:r>
              <a:rPr lang="en-US" dirty="0" smtClean="0"/>
              <a:t>Pitfalls: the “</a:t>
            </a:r>
            <a:r>
              <a:rPr lang="en-US" dirty="0" err="1" smtClean="0"/>
              <a:t>screwies</a:t>
            </a:r>
            <a:r>
              <a:rPr lang="en-US" dirty="0" smtClean="0"/>
              <a:t>”, C vs P3, alternate index</a:t>
            </a:r>
          </a:p>
          <a:p>
            <a:r>
              <a:rPr lang="en-US" dirty="0" smtClean="0"/>
              <a:t>How will I know?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74" y="203200"/>
            <a:ext cx="8229600" cy="17694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Only 4 kinds of rotation operators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0" y="2447851"/>
            <a:ext cx="1595919" cy="1196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38" y="2442816"/>
            <a:ext cx="1609344" cy="1207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890" y="3740062"/>
            <a:ext cx="785343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indent="-1371600">
              <a:buAutoNum type="arabicPlain" startAt="2"/>
            </a:pPr>
            <a:r>
              <a:rPr lang="en-US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   3     4      6</a:t>
            </a:r>
          </a:p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2*2     2*3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36" y="2442816"/>
            <a:ext cx="1609344" cy="12070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00" y="2442816"/>
            <a:ext cx="1609344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8555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 few lysozyme crystal forms</a:t>
            </a:r>
          </a:p>
        </p:txBody>
      </p:sp>
    </p:spTree>
    <p:extLst>
      <p:ext uri="{BB962C8B-B14F-4D97-AF65-F5344CB8AC3E}">
        <p14:creationId xmlns:p14="http://schemas.microsoft.com/office/powerpoint/2010/main" val="29505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865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Only 5 kinds of centering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966" y="1438385"/>
            <a:ext cx="394527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None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Primitive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	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	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		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Rhombo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Tricli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52" y="1586500"/>
            <a:ext cx="7620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89314" y="1676826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restrictions</a:t>
            </a:r>
          </a:p>
        </p:txBody>
      </p:sp>
      <p:pic>
        <p:nvPicPr>
          <p:cNvPr id="7174" name="Picture 6" descr="Monoclinic, center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6"/>
          <a:stretch/>
        </p:blipFill>
        <p:spPr bwMode="auto">
          <a:xfrm>
            <a:off x="4432352" y="2584731"/>
            <a:ext cx="762000" cy="9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rthorhombic, body-center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/>
          <a:stretch/>
        </p:blipFill>
        <p:spPr bwMode="auto">
          <a:xfrm>
            <a:off x="4432352" y="3633012"/>
            <a:ext cx="762000" cy="9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Orthorhombic, face-center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/>
          <a:stretch/>
        </p:blipFill>
        <p:spPr bwMode="auto">
          <a:xfrm>
            <a:off x="4432352" y="4746777"/>
            <a:ext cx="762000" cy="9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hombohedral, D-centere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7"/>
          <a:stretch/>
        </p:blipFill>
        <p:spPr bwMode="auto">
          <a:xfrm>
            <a:off x="4384727" y="5840594"/>
            <a:ext cx="857250" cy="8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89314" y="2725255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 least two 90° angles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9314" y="4822113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All angles 90°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9314" y="5870542"/>
            <a:ext cx="12560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Also fits:</a:t>
            </a:r>
          </a:p>
        </p:txBody>
      </p:sp>
      <p:pic>
        <p:nvPicPr>
          <p:cNvPr id="7182" name="Picture 14" descr="Rhombohedral, primitiv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/>
          <a:stretch/>
        </p:blipFill>
        <p:spPr bwMode="auto">
          <a:xfrm>
            <a:off x="7253448" y="5718545"/>
            <a:ext cx="857250" cy="89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89314" y="3773684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All angles 90°</a:t>
            </a:r>
          </a:p>
        </p:txBody>
      </p:sp>
    </p:spTree>
    <p:extLst>
      <p:ext uri="{BB962C8B-B14F-4D97-AF65-F5344CB8AC3E}">
        <p14:creationId xmlns:p14="http://schemas.microsoft.com/office/powerpoint/2010/main" val="33180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8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Only 7 lattice systems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739" y="1405314"/>
            <a:ext cx="3887603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Triclinic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Monoclinic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Orthorhombic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Tetragonal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Hexagonal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Rhombohedral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</a:p>
        </p:txBody>
      </p:sp>
      <p:pic>
        <p:nvPicPr>
          <p:cNvPr id="12" name="Picture 2" descr="Triclin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41" b="-1"/>
          <a:stretch/>
        </p:blipFill>
        <p:spPr bwMode="auto">
          <a:xfrm>
            <a:off x="3062889" y="1139866"/>
            <a:ext cx="762000" cy="10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74514" y="1405314"/>
            <a:ext cx="4615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restrictions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4514" y="2940818"/>
            <a:ext cx="4615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angles 90°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9308" y="5244074"/>
            <a:ext cx="53864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same, a=b=c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74514" y="6011823"/>
            <a:ext cx="3524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90°; a =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 = 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4" descr="Rhombohedral, primiti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/>
          <a:stretch/>
        </p:blipFill>
        <p:spPr bwMode="auto">
          <a:xfrm>
            <a:off x="4088182" y="5128248"/>
            <a:ext cx="857250" cy="89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74514" y="3708570"/>
            <a:ext cx="5386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90°; square top</a:t>
            </a:r>
          </a:p>
        </p:txBody>
      </p:sp>
      <p:pic>
        <p:nvPicPr>
          <p:cNvPr id="8194" name="Picture 2" descr="Monoclinic, simp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/>
          <a:stretch/>
        </p:blipFill>
        <p:spPr bwMode="auto">
          <a:xfrm>
            <a:off x="3916149" y="2021205"/>
            <a:ext cx="762000" cy="92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874514" y="2173066"/>
            <a:ext cx="5386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2x 90° angles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74514" y="4476322"/>
            <a:ext cx="5386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90° 90° 120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a = b</a:t>
            </a:r>
          </a:p>
        </p:txBody>
      </p:sp>
      <p:pic>
        <p:nvPicPr>
          <p:cNvPr id="8196" name="Picture 4" descr="Orthorhombic, simp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/>
          <a:stretch/>
        </p:blipFill>
        <p:spPr bwMode="auto">
          <a:xfrm>
            <a:off x="4938546" y="2716530"/>
            <a:ext cx="762000" cy="9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exagona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/>
          <a:stretch/>
        </p:blipFill>
        <p:spPr bwMode="auto">
          <a:xfrm>
            <a:off x="5006904" y="4401267"/>
            <a:ext cx="762000" cy="8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etragonal, simp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/>
          <a:stretch/>
        </p:blipFill>
        <p:spPr bwMode="auto">
          <a:xfrm rot="16200000">
            <a:off x="3351958" y="3488305"/>
            <a:ext cx="762000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ubic, simp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90" y="5934041"/>
            <a:ext cx="7620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>
            <a:stCxn id="14" idx="1"/>
          </p:cNvCxnSpPr>
          <p:nvPr/>
        </p:nvCxnSpPr>
        <p:spPr>
          <a:xfrm flipH="1">
            <a:off x="3916149" y="1774646"/>
            <a:ext cx="19583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813352" y="2548177"/>
            <a:ext cx="10611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24889" y="3313895"/>
            <a:ext cx="86980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530903" y="4092080"/>
            <a:ext cx="12709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097493" y="4805810"/>
            <a:ext cx="16183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980171" y="6293850"/>
            <a:ext cx="273566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813352" y="5667127"/>
            <a:ext cx="765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155029" y="2548177"/>
            <a:ext cx="5779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393029" y="1774646"/>
            <a:ext cx="5779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22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Only 14 lattice types in 3D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9460" y="1384782"/>
            <a:ext cx="31473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Lattice system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   asymmetric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monoclinic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   orthorhombic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tetragonal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hexagonal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cubic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Centering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    primitive (no centering)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    base (A,B not used)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      body (extra in middle)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    face (extra on each)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    rhombohedral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(two diagonal extras)</a:t>
            </a:r>
          </a:p>
        </p:txBody>
      </p:sp>
      <p:pic>
        <p:nvPicPr>
          <p:cNvPr id="6146" name="Picture 2" descr="Image result for P65 screw systematic absences diffraction pat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27" y="1261449"/>
            <a:ext cx="4272586" cy="53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65" y="5707143"/>
            <a:ext cx="25250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(1848)</a:t>
            </a:r>
          </a:p>
          <a:p>
            <a:endParaRPr lang="en-US" dirty="0" smtClean="0"/>
          </a:p>
          <a:p>
            <a:r>
              <a:rPr lang="en-US" dirty="0" smtClean="0"/>
              <a:t>www.ruppweb.com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Enantiomorphic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operators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09709" y="2156681"/>
            <a:ext cx="2922595" cy="3546084"/>
            <a:chOff x="1109709" y="2121764"/>
            <a:chExt cx="2922595" cy="3546084"/>
          </a:xfrm>
        </p:grpSpPr>
        <p:sp>
          <p:nvSpPr>
            <p:cNvPr id="3" name="TextBox 2"/>
            <p:cNvSpPr txBox="1"/>
            <p:nvPr/>
          </p:nvSpPr>
          <p:spPr>
            <a:xfrm>
              <a:off x="1109709" y="2121764"/>
              <a:ext cx="2922595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3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7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4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2017188" y="2144402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2017189" y="4362593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2773" y="2197964"/>
            <a:ext cx="2922595" cy="3463519"/>
            <a:chOff x="5132773" y="2274164"/>
            <a:chExt cx="2922595" cy="3463519"/>
          </a:xfrm>
        </p:grpSpPr>
        <p:sp>
          <p:nvSpPr>
            <p:cNvPr id="4" name="TextBox 3"/>
            <p:cNvSpPr txBox="1"/>
            <p:nvPr/>
          </p:nvSpPr>
          <p:spPr>
            <a:xfrm>
              <a:off x="5132773" y="2274164"/>
              <a:ext cx="2922595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6</a:t>
              </a:r>
              <a:r>
                <a:rPr lang="en-US" sz="7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7200" baseline="-25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7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6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6115773" y="2375571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6115774" y="4432428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9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absences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systematic absence x-ray diffra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5" t="28126" r="11088" b="18811"/>
          <a:stretch/>
        </p:blipFill>
        <p:spPr bwMode="auto">
          <a:xfrm>
            <a:off x="3996646" y="1469205"/>
            <a:ext cx="4613097" cy="5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5353" y="1469205"/>
            <a:ext cx="247375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interpret: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2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4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6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3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3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4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4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4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6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15009" y="1664413"/>
            <a:ext cx="184935" cy="4824429"/>
            <a:chOff x="6215009" y="1664413"/>
            <a:chExt cx="184935" cy="4824429"/>
          </a:xfrm>
        </p:grpSpPr>
        <p:sp>
          <p:nvSpPr>
            <p:cNvPr id="4" name="Oval 3"/>
            <p:cNvSpPr/>
            <p:nvPr/>
          </p:nvSpPr>
          <p:spPr>
            <a:xfrm>
              <a:off x="6215009" y="1664413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215009" y="1995072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215009" y="2325731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215009" y="2656390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215009" y="2987049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215009" y="6293633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215009" y="4309685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215009" y="4640344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215009" y="3317708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215009" y="4971003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215009" y="5301662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215009" y="5632321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215009" y="5962980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215009" y="3648367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215009" y="3979026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14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Refinement:		Space Group (84)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5561" y="2076373"/>
            <a:ext cx="1552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 1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884818" y="3177204"/>
            <a:ext cx="2050743" cy="1787994"/>
            <a:chOff x="656947" y="2982870"/>
            <a:chExt cx="2050743" cy="1787994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193193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Primitive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centering</a:t>
              </a:r>
            </a:p>
            <a:p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982870"/>
              <a:ext cx="878890" cy="5876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989415" y="3177204"/>
            <a:ext cx="1942391" cy="1979603"/>
            <a:chOff x="2761544" y="2982870"/>
            <a:chExt cx="1942391" cy="1979603"/>
          </a:xfrm>
        </p:grpSpPr>
        <p:sp>
          <p:nvSpPr>
            <p:cNvPr id="5" name="TextBox 4"/>
            <p:cNvSpPr txBox="1"/>
            <p:nvPr/>
          </p:nvSpPr>
          <p:spPr>
            <a:xfrm>
              <a:off x="2761544" y="4500808"/>
              <a:ext cx="1942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 that’s all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84233" y="2982870"/>
              <a:ext cx="204186" cy="1597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28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1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Unit cell can be anything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7690" y="1882039"/>
            <a:ext cx="37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 4</a:t>
            </a:r>
            <a:r>
              <a:rPr lang="en-US" sz="7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7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982870"/>
            <a:ext cx="2050743" cy="1787994"/>
            <a:chOff x="656947" y="2982870"/>
            <a:chExt cx="2050743" cy="1787994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193193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Primitive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centering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Yay!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982870"/>
              <a:ext cx="878890" cy="5876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761544" y="2982870"/>
            <a:ext cx="1845377" cy="2718267"/>
            <a:chOff x="2761544" y="2982870"/>
            <a:chExt cx="1845377" cy="2718267"/>
          </a:xfrm>
        </p:grpSpPr>
        <p:sp>
          <p:nvSpPr>
            <p:cNvPr id="5" name="TextBox 4"/>
            <p:cNvSpPr txBox="1"/>
            <p:nvPr/>
          </p:nvSpPr>
          <p:spPr>
            <a:xfrm>
              <a:off x="2761544" y="4500808"/>
              <a:ext cx="18453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“main”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84233" y="2982870"/>
              <a:ext cx="204186" cy="1597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2406149" cy="2242494"/>
            <a:chOff x="4980373" y="3082368"/>
            <a:chExt cx="2406149" cy="2242494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2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485647" y="2787561"/>
            <a:ext cx="2334976" cy="1534072"/>
            <a:chOff x="6485647" y="2787561"/>
            <a:chExt cx="2334976" cy="1534072"/>
          </a:xfrm>
        </p:grpSpPr>
        <p:sp>
          <p:nvSpPr>
            <p:cNvPr id="7" name="TextBox 6"/>
            <p:cNvSpPr txBox="1"/>
            <p:nvPr/>
          </p:nvSpPr>
          <p:spPr>
            <a:xfrm>
              <a:off x="7220505" y="3490636"/>
              <a:ext cx="16001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3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6485647" y="2787561"/>
              <a:ext cx="734859" cy="7030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422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tetragonal system     a == b    and a &amp; b are equivalent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1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cell?</a:t>
            </a:r>
            <a:endParaRPr lang="en-US" dirty="0"/>
          </a:p>
        </p:txBody>
      </p:sp>
      <p:pic>
        <p:nvPicPr>
          <p:cNvPr id="3074" name="Picture 2" descr="Image result for brick 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6662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5262553" y="3853557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896871" y="2905126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272910" y="2914003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889474" y="3856516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523792" y="2925840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191096" y="3388959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568616" y="3399316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596728" y="2450885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213291" y="2452365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235920" y="4776835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589329" y="4325553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214771" y="4309277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935342" y="1975930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86200" y="3368040"/>
            <a:ext cx="1371600" cy="4572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00017 -0.06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7690" y="1882039"/>
            <a:ext cx="3159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1 2 1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982870"/>
            <a:ext cx="2512226" cy="1787994"/>
            <a:chOff x="656947" y="2982870"/>
            <a:chExt cx="2512226" cy="1787994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25122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Base centered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 face opposite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c-axis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982870"/>
              <a:ext cx="878890" cy="5876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761544" y="2982870"/>
            <a:ext cx="1572866" cy="1979603"/>
            <a:chOff x="2761544" y="2982870"/>
            <a:chExt cx="1572866" cy="1979603"/>
          </a:xfrm>
        </p:grpSpPr>
        <p:sp>
          <p:nvSpPr>
            <p:cNvPr id="5" name="TextBox 4"/>
            <p:cNvSpPr txBox="1"/>
            <p:nvPr/>
          </p:nvSpPr>
          <p:spPr>
            <a:xfrm>
              <a:off x="2761544" y="4500808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redundant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84233" y="2982870"/>
              <a:ext cx="204186" cy="1597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2406149" cy="2242494"/>
            <a:chOff x="4980373" y="3082368"/>
            <a:chExt cx="2406149" cy="2242494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2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770485" y="2787561"/>
            <a:ext cx="3022886" cy="1164740"/>
            <a:chOff x="5770485" y="2787561"/>
            <a:chExt cx="3022886" cy="1164740"/>
          </a:xfrm>
        </p:grpSpPr>
        <p:sp>
          <p:nvSpPr>
            <p:cNvPr id="7" name="TextBox 6"/>
            <p:cNvSpPr txBox="1"/>
            <p:nvPr/>
          </p:nvSpPr>
          <p:spPr>
            <a:xfrm>
              <a:off x="7220505" y="3490636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redundant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5770485" y="2787561"/>
              <a:ext cx="1450022" cy="7030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90°,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can be anything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9442" y="1791392"/>
            <a:ext cx="1364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698812"/>
            <a:ext cx="3302495" cy="2072052"/>
            <a:chOff x="656947" y="2698812"/>
            <a:chExt cx="3302495" cy="2072052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25122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Base centered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 face opposite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c-axis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698812"/>
              <a:ext cx="2130642" cy="8717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2406149" cy="2242494"/>
            <a:chOff x="4980373" y="3082368"/>
            <a:chExt cx="2406149" cy="2242494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2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90°,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can be anything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6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9442" y="1791392"/>
            <a:ext cx="1774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F23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698812"/>
            <a:ext cx="3302495" cy="1333388"/>
            <a:chOff x="656947" y="2698812"/>
            <a:chExt cx="3302495" cy="1333388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2153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Face centered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698812"/>
              <a:ext cx="2130642" cy="8717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1516483" cy="1873162"/>
            <a:chOff x="4980373" y="3082368"/>
            <a:chExt cx="1516483" cy="1873162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2-fold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704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23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edges same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legnth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all angles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90°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63953" y="2698812"/>
            <a:ext cx="3536762" cy="2033011"/>
            <a:chOff x="6096583" y="3027285"/>
            <a:chExt cx="3536762" cy="2033011"/>
          </a:xfrm>
        </p:grpSpPr>
        <p:sp>
          <p:nvSpPr>
            <p:cNvPr id="13" name="TextBox 12"/>
            <p:cNvSpPr txBox="1"/>
            <p:nvPr/>
          </p:nvSpPr>
          <p:spPr>
            <a:xfrm>
              <a:off x="7220505" y="3490636"/>
              <a:ext cx="241284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3-fold after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2-fold means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Cubic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(3-fold diagonal)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6096583" y="3027285"/>
              <a:ext cx="1123924" cy="463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5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is a “point group”?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0124" y="2911876"/>
            <a:ext cx="58318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Essentially: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point group is a space group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all the subscripts</a:t>
            </a:r>
          </a:p>
        </p:txBody>
      </p:sp>
    </p:spTree>
    <p:extLst>
      <p:ext uri="{BB962C8B-B14F-4D97-AF65-F5344CB8AC3E}">
        <p14:creationId xmlns:p14="http://schemas.microsoft.com/office/powerpoint/2010/main" val="163716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the 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screwies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025" y="1951608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03541" y="1951608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7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alternate indexing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03461" y="2332037"/>
            <a:ext cx="6959469" cy="4304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Dangerous ones: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P4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I4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R3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 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339" y="1333341"/>
            <a:ext cx="792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http://www.ccp4.ac.uk/html/reindexing.html</a:t>
            </a:r>
          </a:p>
        </p:txBody>
      </p:sp>
    </p:spTree>
    <p:extLst>
      <p:ext uri="{BB962C8B-B14F-4D97-AF65-F5344CB8AC3E}">
        <p14:creationId xmlns:p14="http://schemas.microsoft.com/office/powerpoint/2010/main" val="18647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3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999886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4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Where’s the unit cell?</a:t>
            </a:r>
            <a:endParaRPr 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950564" y="3630967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514513" y="3641324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417686" y="4139953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919492" y="4141433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94013" y="3592497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984595" y="3087950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7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5V1fRYFPbXY/UJmIDRYJQhI/AAAAAAAAA-o/0VdohhLlqK8/s1600/tile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5628210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3462291" y="2858610"/>
            <a:ext cx="1890943" cy="1908700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  <a:gd name="connsiteX0" fmla="*/ 2032986 w 2041863"/>
              <a:gd name="connsiteY0" fmla="*/ 1287263 h 1287263"/>
              <a:gd name="connsiteX1" fmla="*/ 497149 w 2041863"/>
              <a:gd name="connsiteY1" fmla="*/ 1269507 h 1287263"/>
              <a:gd name="connsiteX2" fmla="*/ 0 w 2041863"/>
              <a:gd name="connsiteY2" fmla="*/ 0 h 1287263"/>
              <a:gd name="connsiteX3" fmla="*/ 2041863 w 2041863"/>
              <a:gd name="connsiteY3" fmla="*/ 763480 h 1287263"/>
              <a:gd name="connsiteX4" fmla="*/ 2032986 w 2041863"/>
              <a:gd name="connsiteY4" fmla="*/ 1287263 h 1287263"/>
              <a:gd name="connsiteX0" fmla="*/ 2032986 w 2032986"/>
              <a:gd name="connsiteY0" fmla="*/ 1296141 h 1296141"/>
              <a:gd name="connsiteX1" fmla="*/ 497149 w 2032986"/>
              <a:gd name="connsiteY1" fmla="*/ 1278385 h 1296141"/>
              <a:gd name="connsiteX2" fmla="*/ 0 w 2032986"/>
              <a:gd name="connsiteY2" fmla="*/ 8878 h 1296141"/>
              <a:gd name="connsiteX3" fmla="*/ 1882065 w 2032986"/>
              <a:gd name="connsiteY3" fmla="*/ 0 h 1296141"/>
              <a:gd name="connsiteX4" fmla="*/ 2032986 w 2032986"/>
              <a:gd name="connsiteY4" fmla="*/ 1296141 h 1296141"/>
              <a:gd name="connsiteX0" fmla="*/ 1873188 w 1882065"/>
              <a:gd name="connsiteY0" fmla="*/ 1908700 h 1908700"/>
              <a:gd name="connsiteX1" fmla="*/ 497149 w 1882065"/>
              <a:gd name="connsiteY1" fmla="*/ 1278385 h 1908700"/>
              <a:gd name="connsiteX2" fmla="*/ 0 w 1882065"/>
              <a:gd name="connsiteY2" fmla="*/ 8878 h 1908700"/>
              <a:gd name="connsiteX3" fmla="*/ 1882065 w 1882065"/>
              <a:gd name="connsiteY3" fmla="*/ 0 h 1908700"/>
              <a:gd name="connsiteX4" fmla="*/ 1873188 w 1882065"/>
              <a:gd name="connsiteY4" fmla="*/ 1908700 h 1908700"/>
              <a:gd name="connsiteX0" fmla="*/ 1882066 w 1890943"/>
              <a:gd name="connsiteY0" fmla="*/ 1908700 h 1908700"/>
              <a:gd name="connsiteX1" fmla="*/ 0 w 1890943"/>
              <a:gd name="connsiteY1" fmla="*/ 1899822 h 1908700"/>
              <a:gd name="connsiteX2" fmla="*/ 8878 w 1890943"/>
              <a:gd name="connsiteY2" fmla="*/ 8878 h 1908700"/>
              <a:gd name="connsiteX3" fmla="*/ 1890943 w 1890943"/>
              <a:gd name="connsiteY3" fmla="*/ 0 h 1908700"/>
              <a:gd name="connsiteX4" fmla="*/ 1882066 w 1890943"/>
              <a:gd name="connsiteY4" fmla="*/ 1908700 h 19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0943" h="1908700">
                <a:moveTo>
                  <a:pt x="1882066" y="1908700"/>
                </a:moveTo>
                <a:lnTo>
                  <a:pt x="0" y="1899822"/>
                </a:lnTo>
                <a:cubicBezTo>
                  <a:pt x="2959" y="1269507"/>
                  <a:pt x="5919" y="639193"/>
                  <a:pt x="8878" y="8878"/>
                </a:cubicBezTo>
                <a:lnTo>
                  <a:pt x="1890943" y="0"/>
                </a:lnTo>
                <a:lnTo>
                  <a:pt x="1882066" y="1908700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Where’s the unit cell?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ecure.img1-fg.wfcdn.com/im/85587909/resize-h490-p1-w490%5Ecompr-r85/3009/30090015/Philadelphia+Roman+Pattern+Tumbled+Random+Sized+Stone+Mosaic+T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448056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Where’s the unit cell?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8206</TotalTime>
  <Words>882</Words>
  <Application>Microsoft Office PowerPoint</Application>
  <PresentationFormat>On-screen Show (4:3)</PresentationFormat>
  <Paragraphs>356</Paragraphs>
  <Slides>58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What is your Space Group?</vt:lpstr>
      <vt:lpstr>International Tables, Vol A</vt:lpstr>
      <vt:lpstr>International Tables, Vol A</vt:lpstr>
      <vt:lpstr>What is your Space Group?</vt:lpstr>
      <vt:lpstr>Unit cell?</vt:lpstr>
      <vt:lpstr>Where’s the unit cell?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from a 3D lattice</vt:lpstr>
      <vt:lpstr>Diffraction from a 3D lattice</vt:lpstr>
      <vt:lpstr>Diffraction from a 3D lattice</vt:lpstr>
      <vt:lpstr>Diffraction from a 3D lattice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Only 4 kinds of rotation operators</vt:lpstr>
      <vt:lpstr>PowerPoint Presentation</vt:lpstr>
      <vt:lpstr>Only 5 kinds of centering</vt:lpstr>
      <vt:lpstr>Only 7 lattice systems</vt:lpstr>
      <vt:lpstr>Only 14 lattice types in 3D </vt:lpstr>
      <vt:lpstr>Enantiomorphic operators</vt:lpstr>
      <vt:lpstr>Systematic absences</vt:lpstr>
      <vt:lpstr>What you know when:</vt:lpstr>
      <vt:lpstr>Hermann-Mauguin symbol</vt:lpstr>
      <vt:lpstr>Hermann-Mauguin symbol</vt:lpstr>
      <vt:lpstr>Hermann-Mauguin symbol</vt:lpstr>
      <vt:lpstr>Hermann-Mauguin symbol</vt:lpstr>
      <vt:lpstr>Hermann-Mauguin symbol</vt:lpstr>
      <vt:lpstr>What is a “point group”?</vt:lpstr>
      <vt:lpstr>Pitfalls: the “screwies”</vt:lpstr>
      <vt:lpstr>Pitfalls: sub-space groups</vt:lpstr>
      <vt:lpstr>Pitfalls: alternate indexing</vt:lpstr>
      <vt:lpstr>Asymmetric Unit (ASU)</vt:lpstr>
      <vt:lpstr>Frequency of Space Groups in PDB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Trick Question: What is the space group?</dc:title>
  <dc:creator>JMHolton</dc:creator>
  <cp:lastModifiedBy>James_Holton</cp:lastModifiedBy>
  <cp:revision>63</cp:revision>
  <dcterms:created xsi:type="dcterms:W3CDTF">2016-10-13T18:45:33Z</dcterms:created>
  <dcterms:modified xsi:type="dcterms:W3CDTF">2017-11-13T18:57:12Z</dcterms:modified>
</cp:coreProperties>
</file>