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  <p:sldMasterId id="2147483703" r:id="rId5"/>
    <p:sldMasterId id="2147483716" r:id="rId6"/>
    <p:sldMasterId id="2147483729" r:id="rId7"/>
    <p:sldMasterId id="2147483742" r:id="rId8"/>
    <p:sldMasterId id="2147483755" r:id="rId9"/>
    <p:sldMasterId id="2147483767" r:id="rId10"/>
    <p:sldMasterId id="2147483806" r:id="rId11"/>
  </p:sldMasterIdLst>
  <p:notesMasterIdLst>
    <p:notesMasterId r:id="rId145"/>
  </p:notesMasterIdLst>
  <p:sldIdLst>
    <p:sldId id="449" r:id="rId12"/>
    <p:sldId id="260" r:id="rId13"/>
    <p:sldId id="439" r:id="rId14"/>
    <p:sldId id="427" r:id="rId15"/>
    <p:sldId id="420" r:id="rId16"/>
    <p:sldId id="421" r:id="rId17"/>
    <p:sldId id="422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353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436" r:id="rId41"/>
    <p:sldId id="491" r:id="rId42"/>
    <p:sldId id="364" r:id="rId43"/>
    <p:sldId id="365" r:id="rId44"/>
    <p:sldId id="366" r:id="rId45"/>
    <p:sldId id="445" r:id="rId46"/>
    <p:sldId id="446" r:id="rId47"/>
    <p:sldId id="447" r:id="rId48"/>
    <p:sldId id="448" r:id="rId49"/>
    <p:sldId id="466" r:id="rId50"/>
    <p:sldId id="437" r:id="rId51"/>
    <p:sldId id="438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451" r:id="rId61"/>
    <p:sldId id="452" r:id="rId62"/>
    <p:sldId id="469" r:id="rId63"/>
    <p:sldId id="453" r:id="rId64"/>
    <p:sldId id="454" r:id="rId65"/>
    <p:sldId id="455" r:id="rId66"/>
    <p:sldId id="456" r:id="rId67"/>
    <p:sldId id="457" r:id="rId68"/>
    <p:sldId id="458" r:id="rId69"/>
    <p:sldId id="459" r:id="rId70"/>
    <p:sldId id="460" r:id="rId71"/>
    <p:sldId id="461" r:id="rId72"/>
    <p:sldId id="462" r:id="rId73"/>
    <p:sldId id="463" r:id="rId74"/>
    <p:sldId id="442" r:id="rId75"/>
    <p:sldId id="441" r:id="rId76"/>
    <p:sldId id="337" r:id="rId77"/>
    <p:sldId id="338" r:id="rId78"/>
    <p:sldId id="339" r:id="rId79"/>
    <p:sldId id="340" r:id="rId80"/>
    <p:sldId id="34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483" r:id="rId97"/>
    <p:sldId id="423" r:id="rId98"/>
    <p:sldId id="424" r:id="rId99"/>
    <p:sldId id="425" r:id="rId100"/>
    <p:sldId id="356" r:id="rId101"/>
    <p:sldId id="357" r:id="rId102"/>
    <p:sldId id="358" r:id="rId103"/>
    <p:sldId id="359" r:id="rId104"/>
    <p:sldId id="426" r:id="rId105"/>
    <p:sldId id="346" r:id="rId106"/>
    <p:sldId id="291" r:id="rId107"/>
    <p:sldId id="292" r:id="rId108"/>
    <p:sldId id="342" r:id="rId109"/>
    <p:sldId id="343" r:id="rId110"/>
    <p:sldId id="344" r:id="rId111"/>
    <p:sldId id="345" r:id="rId112"/>
    <p:sldId id="293" r:id="rId113"/>
    <p:sldId id="294" r:id="rId114"/>
    <p:sldId id="295" r:id="rId115"/>
    <p:sldId id="296" r:id="rId116"/>
    <p:sldId id="297" r:id="rId117"/>
    <p:sldId id="298" r:id="rId118"/>
    <p:sldId id="299" r:id="rId119"/>
    <p:sldId id="300" r:id="rId120"/>
    <p:sldId id="301" r:id="rId121"/>
    <p:sldId id="302" r:id="rId122"/>
    <p:sldId id="303" r:id="rId123"/>
    <p:sldId id="304" r:id="rId124"/>
    <p:sldId id="348" r:id="rId125"/>
    <p:sldId id="349" r:id="rId126"/>
    <p:sldId id="468" r:id="rId127"/>
    <p:sldId id="347" r:id="rId128"/>
    <p:sldId id="428" r:id="rId129"/>
    <p:sldId id="431" r:id="rId130"/>
    <p:sldId id="432" r:id="rId131"/>
    <p:sldId id="433" r:id="rId132"/>
    <p:sldId id="309" r:id="rId133"/>
    <p:sldId id="310" r:id="rId134"/>
    <p:sldId id="311" r:id="rId135"/>
    <p:sldId id="312" r:id="rId136"/>
    <p:sldId id="313" r:id="rId137"/>
    <p:sldId id="307" r:id="rId138"/>
    <p:sldId id="308" r:id="rId139"/>
    <p:sldId id="350" r:id="rId140"/>
    <p:sldId id="351" r:id="rId141"/>
    <p:sldId id="467" r:id="rId142"/>
    <p:sldId id="434" r:id="rId143"/>
    <p:sldId id="435" r:id="rId1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161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6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38" Type="http://schemas.openxmlformats.org/officeDocument/2006/relationships/slide" Target="slides/slide127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144" Type="http://schemas.openxmlformats.org/officeDocument/2006/relationships/slide" Target="slides/slide133.xml"/><Relationship Id="rId14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34" Type="http://schemas.openxmlformats.org/officeDocument/2006/relationships/slide" Target="slides/slide123.xml"/><Relationship Id="rId139" Type="http://schemas.openxmlformats.org/officeDocument/2006/relationships/slide" Target="slides/slide12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slide" Target="slides/slide105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137" Type="http://schemas.openxmlformats.org/officeDocument/2006/relationships/slide" Target="slides/slide12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40" Type="http://schemas.openxmlformats.org/officeDocument/2006/relationships/slide" Target="slides/slide12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43" Type="http://schemas.openxmlformats.org/officeDocument/2006/relationships/slide" Target="slides/slide132.xml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65176-AD15-4688-82CD-4E13CB2AD78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54727-AAD5-41E5-B694-493BDB161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7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0C181E-F37B-4551-A869-4E37B21144EC}" type="slidenum">
              <a:rPr lang="en-US" altLang="en-US">
                <a:solidFill>
                  <a:prstClr val="black"/>
                </a:solidFill>
              </a:rPr>
              <a:pPr eaLnBrk="1" hangingPunct="1"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E3F8D-CB92-4D2C-823D-2A1100873457}" type="slidenum">
              <a:rPr lang="en-US"/>
              <a:pPr/>
              <a:t>31</a:t>
            </a:fld>
            <a:endParaRPr lang="en-US"/>
          </a:p>
        </p:txBody>
      </p:sp>
      <p:sp>
        <p:nvSpPr>
          <p:cNvPr id="65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9459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what limits single-particle resolution ?</a:t>
            </a:r>
          </a:p>
          <a:p>
            <a:r>
              <a:rPr lang="en-US"/>
              <a:t>get 100 times more photons/shot if correctly focussed beam</a:t>
            </a:r>
          </a:p>
          <a:p>
            <a:r>
              <a:rPr lang="en-US"/>
              <a:t>get 100 times more with submicron beam focus on CXI chamber</a:t>
            </a:r>
          </a:p>
          <a:p>
            <a:r>
              <a:rPr lang="en-US"/>
              <a:t>Problem – scattering goes from N^2 to N (Wilson statistics).</a:t>
            </a:r>
          </a:p>
          <a:p>
            <a:r>
              <a:rPr lang="en-US"/>
              <a:t>So use a-priori information – modelling Axel Brummer</a:t>
            </a:r>
          </a:p>
          <a:p>
            <a:r>
              <a:rPr lang="en-US"/>
              <a:t>Make beam smaller than jet to elliminate streak</a:t>
            </a:r>
          </a:p>
        </p:txBody>
      </p:sp>
      <p:sp>
        <p:nvSpPr>
          <p:cNvPr id="65946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hangingPunct="0"/>
            <a:fld id="{D6F149BC-A9B6-41F2-9CC0-A0110048B695}" type="slidenum">
              <a:rPr lang="en-US" sz="1200" baseline="-25000">
                <a:ea typeface="MS PGothic" pitchFamily="34" charset="-128"/>
              </a:rPr>
              <a:pPr algn="r" eaLnBrk="0" hangingPunct="0"/>
              <a:t>31</a:t>
            </a:fld>
            <a:endParaRPr lang="en-US" sz="1200" baseline="-2500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33293C-521F-4ABF-A4C6-3F2AB2AE4317}" type="slidenum">
              <a:rPr lang="en-US" alt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9052F3-62FA-4391-A0C1-D51C6340607C}" type="slidenum">
              <a:rPr lang="en-US" alt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AA9013-F679-400D-9579-6E4696F6FEBA}" type="slidenum">
              <a:rPr lang="en-US" altLang="en-US">
                <a:solidFill>
                  <a:prstClr val="black"/>
                </a:solidFill>
              </a:rPr>
              <a:pPr eaLnBrk="1" hangingPunct="1"/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D9B9D6-AA7F-46C0-9006-E2357E776917}" type="slidenum">
              <a:rPr lang="en-US" altLang="en-US">
                <a:solidFill>
                  <a:prstClr val="black"/>
                </a:solidFill>
              </a:rPr>
              <a:pPr eaLnBrk="1" hangingPunct="1"/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304FC6-E7C3-4FE0-BBBD-49A77458C16D}" type="slidenum">
              <a:rPr lang="en-US" altLang="en-US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814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691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435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35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973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915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73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557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097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0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474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94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295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017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322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528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572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998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598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6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173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01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826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191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466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965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6A7FA-C2EF-4670-9FCE-45AAF45B12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26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26D1-0626-48B7-99DD-1B1C83F900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46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2E8F-D957-43D6-9F4D-FC351325A8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865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0E9F-FA33-4940-9A6C-9ABE0BCA68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890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76FA-C771-44F4-9F8C-875C0A95F9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51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186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3EA6B-00DD-405A-A416-2F06CD4824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553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10A8-85B4-43BE-B79F-38F94D5E7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058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3CBB-6F45-46C3-8669-F816B9E260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439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B2E6-FEF7-44ED-812D-20C213E8FA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981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8FC4B-B6D0-4F2D-8025-78DD10AAC5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313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0A28-ADBE-46F4-AAB0-C84A16D819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325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8EC-480A-466A-B6FD-6CA8C2F9E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787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0FF7-BAEE-43C5-B022-F5455FB56D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40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910B-47FB-436D-8049-BA24197634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11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62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5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5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6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84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81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54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43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16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39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31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88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1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0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1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5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67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24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61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03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53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82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97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24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1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1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19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31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3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38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85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64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22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50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69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2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88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30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64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68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85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74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832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97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86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9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3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59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48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39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786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80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931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51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74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2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805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67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7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92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6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918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773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A521-FCD7-442C-9977-70C44E0AFC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38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9C52-DF22-4182-86D4-97F6B56AF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26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D533B-8E87-4763-963D-0BD75700AB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20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D2C0-3532-46A8-8ADE-A5BFAB7A98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2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216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61B4-14C3-4F3F-98E2-5EEC44A553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19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A6DC-A0E3-4864-B3B4-BE1F80DCC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034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72E46-310E-4346-8220-4EE52CBA06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818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33E2C-93DB-4039-9645-201315A1E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75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67A58-A2EE-4A30-8729-CC95044E73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6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3E582-AE95-4BF1-9D80-92EEE6DA2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79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FF02A-7C64-415D-A17B-89E3CA777A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923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5C0A6-CA6F-46AE-B28D-9641DA9A3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444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E2972-149E-41B4-949E-A7F46E4F13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539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13B22-6E28-4EF4-8574-1001A05C4B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2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120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3E47D-5DE6-4113-A553-3C38145F19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321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00CD2-58A8-4BFC-A13C-1A5B5FF3FC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017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85F9E-56C8-49F8-A14D-C68170DF00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5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B514F-287A-4300-94F9-DDE9662D2B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056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0F659-D42E-436F-869F-823A8A30DCA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20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9F58D-1052-446C-A4B0-A4A00233AD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083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087D6-C82F-4795-86B7-CD5A041225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764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3F71F-EF7C-4310-9D17-494173728D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111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C8774-CF60-4790-9603-1EB2257C46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27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4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9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73976-2021-4566-AEC0-F7BAF0F09FB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9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3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1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7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3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E0B61B-2876-4FF7-A33D-1695AEB5BE5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80542E-2737-4BB6-8000-3932308179C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1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3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3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4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5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6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7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8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9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0.png"/><Relationship Id="rId5" Type="http://schemas.microsoft.com/office/2007/relationships/hdphoto" Target="../media/hdphoto2.wdp"/><Relationship Id="rId4" Type="http://schemas.openxmlformats.org/officeDocument/2006/relationships/image" Target="../media/image159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6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16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16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16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eg"/><Relationship Id="rId1" Type="http://schemas.microsoft.com/office/2007/relationships/media" Target="../media/media5.mpeg"/><Relationship Id="rId4" Type="http://schemas.openxmlformats.org/officeDocument/2006/relationships/image" Target="../media/image16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eg"/><Relationship Id="rId1" Type="http://schemas.microsoft.com/office/2007/relationships/media" Target="../media/media6.mpeg"/><Relationship Id="rId4" Type="http://schemas.openxmlformats.org/officeDocument/2006/relationships/image" Target="../media/image16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eg"/><Relationship Id="rId1" Type="http://schemas.microsoft.com/office/2007/relationships/media" Target="../media/media7.mpeg"/><Relationship Id="rId4" Type="http://schemas.openxmlformats.org/officeDocument/2006/relationships/image" Target="../media/image16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6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72.gi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7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James_Holton\Desktop\James_Holton\xtallography_talks\movies\lyso_rotate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xtallography_talks\movies\lyso_rotate.wm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James_Holton\Desktop\James_Holton\movies\diffraction.mpeg" TargetMode="External"/><Relationship Id="rId1" Type="http://schemas.microsoft.com/office/2007/relationships/media" Target="file:///C:\Users\James_Holton\Desktop\James_Holton\movies\diffraction.mpeg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38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CSHL_recipspace_2025.pptx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671285" y="2382076"/>
            <a:ext cx="7772400" cy="49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b="1" kern="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kern="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kern="0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kern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kern="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kern="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</a:t>
            </a:r>
            <a:r>
              <a:rPr lang="en-US" altLang="en-US" sz="1800" b="1" kern="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R35 GM158447 to </a:t>
            </a:r>
            <a:r>
              <a:rPr lang="en-US" altLang="en-US" sz="1800" b="1" kern="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Holton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to </a:t>
            </a:r>
            <a:r>
              <a:rPr lang="en-US" altLang="en-US" sz="1800" b="1" kern="0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endParaRPr lang="en-US" altLang="en-US" sz="1800" b="1" kern="0" dirty="0" smtClean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U19 AI171110 to </a:t>
            </a:r>
            <a:r>
              <a:rPr lang="en-US" altLang="en-US" sz="1800" b="1" kern="0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endParaRPr lang="en-US" altLang="en-US" sz="1800" b="1" kern="0" dirty="0" smtClean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kern="0" dirty="0" smtClean="0">
                <a:solidFill>
                  <a:srgbClr val="663300"/>
                </a:solidFill>
                <a:cs typeface="Arial" panose="020B0604020202020204" pitchFamily="34" charset="0"/>
              </a:rPr>
              <a:t>NIGMS P30 GM124169 to Adams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</a:t>
            </a:r>
            <a:r>
              <a:rPr lang="en-US" altLang="en-US" sz="1800" b="1" kern="0" dirty="0" smtClean="0">
                <a:solidFill>
                  <a:srgbClr val="663300"/>
                </a:solidFill>
                <a:cs typeface="Arial" panose="020B0604020202020204" pitchFamily="34" charset="0"/>
              </a:rPr>
              <a:t> to </a:t>
            </a:r>
            <a:r>
              <a:rPr lang="en-US" altLang="en-US" sz="1800" b="1" kern="0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Hura</a:t>
            </a:r>
            <a:endParaRPr lang="en-US" altLang="en-US" sz="1800" b="1" kern="0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 to Hodgson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1015" y="1549545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Stroud      James Fraser </a:t>
            </a:r>
            <a:endParaRPr lang="en-US" dirty="0" smtClean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Paul Adams   Greg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Hura</a:t>
            </a:r>
            <a:endParaRPr lang="en-US" dirty="0">
              <a:solidFill>
                <a:srgbClr val="663300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Cohen   Keith Hodgson</a:t>
            </a:r>
          </a:p>
        </p:txBody>
      </p:sp>
    </p:spTree>
    <p:extLst>
      <p:ext uri="{BB962C8B-B14F-4D97-AF65-F5344CB8AC3E}">
        <p14:creationId xmlns:p14="http://schemas.microsoft.com/office/powerpoint/2010/main" val="389925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092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0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0921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4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7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8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0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090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8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0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1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2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3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4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5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6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7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8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9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0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20662 h 139"/>
              <a:gd name="T2" fmla="*/ 79375 w 177"/>
              <a:gd name="T3" fmla="*/ 20637 h 139"/>
              <a:gd name="T4" fmla="*/ 280987 w 177"/>
              <a:gd name="T5" fmla="*/ 100012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343043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343044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5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6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7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8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9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0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1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2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3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4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5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6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7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8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9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0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1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2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3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4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5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6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7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3068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069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0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1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2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3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4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5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6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7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8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9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0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1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2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3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4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5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6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7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8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9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0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1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2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093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094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5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6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7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8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9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0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1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2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3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4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5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6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7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8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9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0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1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2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3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4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5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6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7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18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119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0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1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2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3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4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5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6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7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8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9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0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1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2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3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4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5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6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7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8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9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0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1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2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43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144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5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6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7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8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9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0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1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2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3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4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5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6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7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8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9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0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1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2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3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4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5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6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7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68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169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0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1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2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3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4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5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6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7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8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9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0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1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2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3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4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5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6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7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8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9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0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1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2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93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194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5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6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7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8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9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0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1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2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3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4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5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6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7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8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9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0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1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2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3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4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5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6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7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43218" name="Group 178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343219" name="Oval 179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0" name="Oval 180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1" name="Oval 181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2" name="Oval 182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3" name="Oval 183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4" name="Oval 184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5" name="Oval 185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6" name="Oval 186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7" name="Oval 187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8" name="Oval 188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9" name="Oval 189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0" name="Oval 190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1" name="Oval 191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2" name="Oval 192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3" name="Oval 193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4" name="Oval 194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5" name="Oval 195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6" name="Oval 196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7" name="Oval 197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8" name="Oval 198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9" name="Oval 199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40" name="Oval 200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41" name="Oval 201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42" name="Oval 202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3243" name="Group 203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244" name="Oval 2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5" name="Oval 2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6" name="Oval 2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7" name="Oval 2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8" name="Oval 2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9" name="Oval 2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0" name="Oval 2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1" name="Oval 2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2" name="Oval 2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3" name="Oval 2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4" name="Oval 2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5" name="Oval 2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6" name="Oval 2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7" name="Oval 2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8" name="Oval 2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9" name="Oval 2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0" name="Oval 2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1" name="Oval 2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2" name="Oval 2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3" name="Oval 2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4" name="Oval 2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5" name="Oval 2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6" name="Oval 2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7" name="Oval 2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268" name="Group 228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269" name="Oval 2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0" name="Oval 2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1" name="Oval 2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2" name="Oval 2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3" name="Oval 2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4" name="Oval 2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5" name="Oval 2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6" name="Oval 2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7" name="Oval 2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8" name="Oval 2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9" name="Oval 2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0" name="Oval 2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1" name="Oval 2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2" name="Oval 2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3" name="Oval 2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4" name="Oval 2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5" name="Oval 2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6" name="Oval 2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7" name="Oval 2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8" name="Oval 2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9" name="Oval 2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0" name="Oval 2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1" name="Oval 2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2" name="Oval 2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293" name="Group 253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294" name="Oval 2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5" name="Oval 2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6" name="Oval 2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7" name="Oval 2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8" name="Oval 2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9" name="Oval 2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0" name="Oval 2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1" name="Oval 2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2" name="Oval 2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3" name="Oval 2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4" name="Oval 2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5" name="Oval 2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6" name="Oval 2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7" name="Oval 2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8" name="Oval 2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9" name="Oval 2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0" name="Oval 2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1" name="Oval 2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2" name="Oval 2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3" name="Oval 2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4" name="Oval 2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5" name="Oval 2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6" name="Oval 2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7" name="Oval 2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318" name="Group 278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319" name="Oval 2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0" name="Oval 2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1" name="Oval 2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2" name="Oval 2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3" name="Oval 2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4" name="Oval 2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5" name="Oval 2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6" name="Oval 2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7" name="Oval 2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8" name="Oval 2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9" name="Oval 2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0" name="Oval 2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1" name="Oval 2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2" name="Oval 2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3" name="Oval 2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4" name="Oval 2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5" name="Oval 2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6" name="Oval 2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7" name="Oval 2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8" name="Oval 2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9" name="Oval 2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0" name="Oval 3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1" name="Oval 3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2" name="Oval 3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343" name="Group 303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344" name="Oval 3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5" name="Oval 3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6" name="Oval 3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7" name="Oval 3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8" name="Oval 3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9" name="Oval 3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0" name="Oval 3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1" name="Oval 3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2" name="Oval 3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3" name="Oval 3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4" name="Oval 3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5" name="Oval 3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6" name="Oval 3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7" name="Oval 3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8" name="Oval 3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9" name="Oval 3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0" name="Oval 3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1" name="Oval 3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2" name="Oval 3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3" name="Oval 3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4" name="Oval 3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5" name="Oval 3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6" name="Oval 3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7" name="Oval 3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368" name="Group 328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369" name="Oval 3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0" name="Oval 3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1" name="Oval 3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2" name="Oval 3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3" name="Oval 3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4" name="Oval 3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5" name="Oval 3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6" name="Oval 3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7" name="Oval 3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8" name="Oval 3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9" name="Oval 3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0" name="Oval 3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1" name="Oval 3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2" name="Oval 3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3" name="Oval 3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4" name="Oval 3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5" name="Oval 3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6" name="Oval 3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7" name="Oval 3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8" name="Oval 3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9" name="Oval 3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90" name="Oval 3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91" name="Oval 3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92" name="Oval 3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71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7077E-6 L -0.25 -0.1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75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430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433155" name="Group 3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433156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7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8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9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0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1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2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3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4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5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6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7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8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9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0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1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2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3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4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5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6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7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8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9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3180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433181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2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3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4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5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6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7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8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9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0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1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2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3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4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5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6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7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8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9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0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1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2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3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4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05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433206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7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8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9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0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1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2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3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4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5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6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7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8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9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0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1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2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3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4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5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6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7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8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9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30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433231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2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3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4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5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6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7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8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9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0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1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2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3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4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5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6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7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8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9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0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1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2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3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4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55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433256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7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8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9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0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1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2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3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4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5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6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7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8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9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0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1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2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3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4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5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6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7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8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9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80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433281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2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3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4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5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6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7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8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9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0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1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2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3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4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5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6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7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8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9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0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1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2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3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4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305" name="Group 153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433306" name="Oval 1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7" name="Oval 1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8" name="Oval 1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9" name="Oval 1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0" name="Oval 1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1" name="Oval 1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2" name="Oval 1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3" name="Oval 1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4" name="Oval 1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5" name="Oval 1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6" name="Oval 1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7" name="Oval 1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8" name="Oval 1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9" name="Oval 1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0" name="Oval 1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1" name="Oval 1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2" name="Oval 1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3" name="Oval 1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4" name="Oval 1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5" name="Oval 1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6" name="Oval 1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7" name="Oval 1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8" name="Oval 1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9" name="Oval 1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33330" name="Line 178"/>
          <p:cNvSpPr>
            <a:spLocks noChangeShapeType="1"/>
          </p:cNvSpPr>
          <p:nvPr/>
        </p:nvSpPr>
        <p:spPr bwMode="auto">
          <a:xfrm flipH="1" flipV="1">
            <a:off x="1631950" y="2970213"/>
            <a:ext cx="331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1" name="Line 179"/>
          <p:cNvSpPr>
            <a:spLocks noChangeShapeType="1"/>
          </p:cNvSpPr>
          <p:nvPr/>
        </p:nvSpPr>
        <p:spPr bwMode="auto">
          <a:xfrm flipV="1">
            <a:off x="2532063" y="3079750"/>
            <a:ext cx="10795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2" name="Line 180"/>
          <p:cNvSpPr>
            <a:spLocks noChangeShapeType="1"/>
          </p:cNvSpPr>
          <p:nvPr/>
        </p:nvSpPr>
        <p:spPr bwMode="auto">
          <a:xfrm>
            <a:off x="2565400" y="3917950"/>
            <a:ext cx="276225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3" name="Line 181"/>
          <p:cNvSpPr>
            <a:spLocks noChangeShapeType="1"/>
          </p:cNvSpPr>
          <p:nvPr/>
        </p:nvSpPr>
        <p:spPr bwMode="auto">
          <a:xfrm flipH="1">
            <a:off x="944563" y="3779838"/>
            <a:ext cx="428625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4" name="Line 182"/>
          <p:cNvSpPr>
            <a:spLocks noChangeShapeType="1"/>
          </p:cNvSpPr>
          <p:nvPr/>
        </p:nvSpPr>
        <p:spPr bwMode="auto">
          <a:xfrm flipV="1">
            <a:off x="887413" y="3211513"/>
            <a:ext cx="19685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5" name="Line 183"/>
          <p:cNvSpPr>
            <a:spLocks noChangeShapeType="1"/>
          </p:cNvSpPr>
          <p:nvPr/>
        </p:nvSpPr>
        <p:spPr bwMode="auto">
          <a:xfrm flipH="1" flipV="1">
            <a:off x="3098800" y="2393950"/>
            <a:ext cx="84138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6" name="Line 184"/>
          <p:cNvSpPr>
            <a:spLocks noChangeShapeType="1"/>
          </p:cNvSpPr>
          <p:nvPr/>
        </p:nvSpPr>
        <p:spPr bwMode="auto">
          <a:xfrm flipV="1">
            <a:off x="1514475" y="3490913"/>
            <a:ext cx="295275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7" name="Line 185"/>
          <p:cNvSpPr>
            <a:spLocks noChangeShapeType="1"/>
          </p:cNvSpPr>
          <p:nvPr/>
        </p:nvSpPr>
        <p:spPr bwMode="auto">
          <a:xfrm flipV="1">
            <a:off x="1485900" y="2100263"/>
            <a:ext cx="315913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8" name="Line 186"/>
          <p:cNvSpPr>
            <a:spLocks noChangeShapeType="1"/>
          </p:cNvSpPr>
          <p:nvPr/>
        </p:nvSpPr>
        <p:spPr bwMode="auto">
          <a:xfrm>
            <a:off x="3114675" y="2078038"/>
            <a:ext cx="153988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9" name="Line 187"/>
          <p:cNvSpPr>
            <a:spLocks noChangeShapeType="1"/>
          </p:cNvSpPr>
          <p:nvPr/>
        </p:nvSpPr>
        <p:spPr bwMode="auto">
          <a:xfrm flipH="1">
            <a:off x="3616325" y="2630488"/>
            <a:ext cx="100013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0" name="Line 188"/>
          <p:cNvSpPr>
            <a:spLocks noChangeShapeType="1"/>
          </p:cNvSpPr>
          <p:nvPr/>
        </p:nvSpPr>
        <p:spPr bwMode="auto">
          <a:xfrm flipV="1">
            <a:off x="698500" y="1619250"/>
            <a:ext cx="22225" cy="37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1" name="Line 189"/>
          <p:cNvSpPr>
            <a:spLocks noChangeShapeType="1"/>
          </p:cNvSpPr>
          <p:nvPr/>
        </p:nvSpPr>
        <p:spPr bwMode="auto">
          <a:xfrm flipH="1">
            <a:off x="3535363" y="3933825"/>
            <a:ext cx="377825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2" name="Line 190"/>
          <p:cNvSpPr>
            <a:spLocks noChangeShapeType="1"/>
          </p:cNvSpPr>
          <p:nvPr/>
        </p:nvSpPr>
        <p:spPr bwMode="auto">
          <a:xfrm>
            <a:off x="1954213" y="3724275"/>
            <a:ext cx="257175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3" name="Line 191"/>
          <p:cNvSpPr>
            <a:spLocks noChangeShapeType="1"/>
          </p:cNvSpPr>
          <p:nvPr/>
        </p:nvSpPr>
        <p:spPr bwMode="auto">
          <a:xfrm flipH="1">
            <a:off x="3192463" y="3286125"/>
            <a:ext cx="766762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4" name="Line 192"/>
          <p:cNvSpPr>
            <a:spLocks noChangeShapeType="1"/>
          </p:cNvSpPr>
          <p:nvPr/>
        </p:nvSpPr>
        <p:spPr bwMode="auto">
          <a:xfrm flipV="1">
            <a:off x="1984375" y="2522538"/>
            <a:ext cx="5715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5" name="Line 193"/>
          <p:cNvSpPr>
            <a:spLocks noChangeShapeType="1"/>
          </p:cNvSpPr>
          <p:nvPr/>
        </p:nvSpPr>
        <p:spPr bwMode="auto">
          <a:xfrm>
            <a:off x="3941763" y="2622550"/>
            <a:ext cx="68262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6" name="Line 194"/>
          <p:cNvSpPr>
            <a:spLocks noChangeShapeType="1"/>
          </p:cNvSpPr>
          <p:nvPr/>
        </p:nvSpPr>
        <p:spPr bwMode="auto">
          <a:xfrm>
            <a:off x="2562225" y="2089150"/>
            <a:ext cx="34290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7" name="Line 195"/>
          <p:cNvSpPr>
            <a:spLocks noChangeShapeType="1"/>
          </p:cNvSpPr>
          <p:nvPr/>
        </p:nvSpPr>
        <p:spPr bwMode="auto">
          <a:xfrm flipV="1">
            <a:off x="3629025" y="3562350"/>
            <a:ext cx="24923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8" name="Line 196"/>
          <p:cNvSpPr>
            <a:spLocks noChangeShapeType="1"/>
          </p:cNvSpPr>
          <p:nvPr/>
        </p:nvSpPr>
        <p:spPr bwMode="auto">
          <a:xfrm flipH="1">
            <a:off x="2806700" y="3733800"/>
            <a:ext cx="257175" cy="5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9" name="Line 197"/>
          <p:cNvSpPr>
            <a:spLocks noChangeShapeType="1"/>
          </p:cNvSpPr>
          <p:nvPr/>
        </p:nvSpPr>
        <p:spPr bwMode="auto">
          <a:xfrm>
            <a:off x="2557463" y="2679700"/>
            <a:ext cx="160337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0" name="Line 198"/>
          <p:cNvSpPr>
            <a:spLocks noChangeShapeType="1"/>
          </p:cNvSpPr>
          <p:nvPr/>
        </p:nvSpPr>
        <p:spPr bwMode="auto">
          <a:xfrm flipH="1" flipV="1">
            <a:off x="207963" y="3224213"/>
            <a:ext cx="347662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1" name="Line 199"/>
          <p:cNvSpPr>
            <a:spLocks noChangeShapeType="1"/>
          </p:cNvSpPr>
          <p:nvPr/>
        </p:nvSpPr>
        <p:spPr bwMode="auto">
          <a:xfrm flipV="1">
            <a:off x="674688" y="2551113"/>
            <a:ext cx="2857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2" name="Line 200"/>
          <p:cNvSpPr>
            <a:spLocks noChangeShapeType="1"/>
          </p:cNvSpPr>
          <p:nvPr/>
        </p:nvSpPr>
        <p:spPr bwMode="auto">
          <a:xfrm>
            <a:off x="2014538" y="2247900"/>
            <a:ext cx="23177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3" name="Line 201"/>
          <p:cNvSpPr>
            <a:spLocks noChangeShapeType="1"/>
          </p:cNvSpPr>
          <p:nvPr/>
        </p:nvSpPr>
        <p:spPr bwMode="auto">
          <a:xfrm flipH="1" flipV="1">
            <a:off x="3643313" y="1784350"/>
            <a:ext cx="65087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3379" name="Picture 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779588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3380" name="Text Box 228"/>
          <p:cNvSpPr txBox="1">
            <a:spLocks noChangeArrowheads="1"/>
          </p:cNvSpPr>
          <p:nvPr/>
        </p:nvSpPr>
        <p:spPr bwMode="auto">
          <a:xfrm>
            <a:off x="1785938" y="414178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order</a:t>
            </a:r>
          </a:p>
        </p:txBody>
      </p:sp>
      <p:sp>
        <p:nvSpPr>
          <p:cNvPr id="433381" name="Text Box 229"/>
          <p:cNvSpPr txBox="1">
            <a:spLocks noChangeArrowheads="1"/>
          </p:cNvSpPr>
          <p:nvPr/>
        </p:nvSpPr>
        <p:spPr bwMode="auto">
          <a:xfrm>
            <a:off x="6397625" y="4030663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order</a:t>
            </a:r>
          </a:p>
        </p:txBody>
      </p:sp>
      <p:sp>
        <p:nvSpPr>
          <p:cNvPr id="433382" name="Text Box 230"/>
          <p:cNvSpPr txBox="1">
            <a:spLocks noChangeArrowheads="1"/>
          </p:cNvSpPr>
          <p:nvPr/>
        </p:nvSpPr>
        <p:spPr bwMode="auto">
          <a:xfrm>
            <a:off x="5257800" y="564673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disorder</a:t>
            </a:r>
          </a:p>
        </p:txBody>
      </p:sp>
      <p:grpSp>
        <p:nvGrpSpPr>
          <p:cNvPr id="433383" name="Group 231"/>
          <p:cNvGrpSpPr>
            <a:grpSpLocks/>
          </p:cNvGrpSpPr>
          <p:nvPr/>
        </p:nvGrpSpPr>
        <p:grpSpPr bwMode="auto">
          <a:xfrm>
            <a:off x="3562350" y="4276725"/>
            <a:ext cx="2320925" cy="1239838"/>
            <a:chOff x="2268" y="2694"/>
            <a:chExt cx="1462" cy="781"/>
          </a:xfrm>
        </p:grpSpPr>
        <p:sp>
          <p:nvSpPr>
            <p:cNvPr id="433384" name="Freeform 232"/>
            <p:cNvSpPr>
              <a:spLocks noChangeAspect="1"/>
            </p:cNvSpPr>
            <p:nvPr/>
          </p:nvSpPr>
          <p:spPr bwMode="auto">
            <a:xfrm>
              <a:off x="2268" y="2694"/>
              <a:ext cx="1314" cy="781"/>
            </a:xfrm>
            <a:custGeom>
              <a:avLst/>
              <a:gdLst>
                <a:gd name="T0" fmla="*/ 0 w 3486"/>
                <a:gd name="T1" fmla="*/ 2072 h 2073"/>
                <a:gd name="T2" fmla="*/ 408 w 3486"/>
                <a:gd name="T3" fmla="*/ 2066 h 2073"/>
                <a:gd name="T4" fmla="*/ 618 w 3486"/>
                <a:gd name="T5" fmla="*/ 2030 h 2073"/>
                <a:gd name="T6" fmla="*/ 798 w 3486"/>
                <a:gd name="T7" fmla="*/ 1934 h 2073"/>
                <a:gd name="T8" fmla="*/ 996 w 3486"/>
                <a:gd name="T9" fmla="*/ 1682 h 2073"/>
                <a:gd name="T10" fmla="*/ 1224 w 3486"/>
                <a:gd name="T11" fmla="*/ 1148 h 2073"/>
                <a:gd name="T12" fmla="*/ 1392 w 3486"/>
                <a:gd name="T13" fmla="*/ 644 h 2073"/>
                <a:gd name="T14" fmla="*/ 1524 w 3486"/>
                <a:gd name="T15" fmla="*/ 278 h 2073"/>
                <a:gd name="T16" fmla="*/ 1626 w 3486"/>
                <a:gd name="T17" fmla="*/ 86 h 2073"/>
                <a:gd name="T18" fmla="*/ 1686 w 3486"/>
                <a:gd name="T19" fmla="*/ 14 h 2073"/>
                <a:gd name="T20" fmla="*/ 1746 w 3486"/>
                <a:gd name="T21" fmla="*/ 2 h 2073"/>
                <a:gd name="T22" fmla="*/ 1830 w 3486"/>
                <a:gd name="T23" fmla="*/ 26 h 2073"/>
                <a:gd name="T24" fmla="*/ 1914 w 3486"/>
                <a:gd name="T25" fmla="*/ 146 h 2073"/>
                <a:gd name="T26" fmla="*/ 2004 w 3486"/>
                <a:gd name="T27" fmla="*/ 362 h 2073"/>
                <a:gd name="T28" fmla="*/ 2154 w 3486"/>
                <a:gd name="T29" fmla="*/ 794 h 2073"/>
                <a:gd name="T30" fmla="*/ 2274 w 3486"/>
                <a:gd name="T31" fmla="*/ 1160 h 2073"/>
                <a:gd name="T32" fmla="*/ 2424 w 3486"/>
                <a:gd name="T33" fmla="*/ 1532 h 2073"/>
                <a:gd name="T34" fmla="*/ 2532 w 3486"/>
                <a:gd name="T35" fmla="*/ 1736 h 2073"/>
                <a:gd name="T36" fmla="*/ 2634 w 3486"/>
                <a:gd name="T37" fmla="*/ 1868 h 2073"/>
                <a:gd name="T38" fmla="*/ 2760 w 3486"/>
                <a:gd name="T39" fmla="*/ 1976 h 2073"/>
                <a:gd name="T40" fmla="*/ 2922 w 3486"/>
                <a:gd name="T41" fmla="*/ 2030 h 2073"/>
                <a:gd name="T42" fmla="*/ 3192 w 3486"/>
                <a:gd name="T43" fmla="*/ 2066 h 2073"/>
                <a:gd name="T44" fmla="*/ 3486 w 3486"/>
                <a:gd name="T45" fmla="*/ 2072 h 2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86" h="2073">
                  <a:moveTo>
                    <a:pt x="0" y="2072"/>
                  </a:moveTo>
                  <a:cubicBezTo>
                    <a:pt x="152" y="2072"/>
                    <a:pt x="305" y="2073"/>
                    <a:pt x="408" y="2066"/>
                  </a:cubicBezTo>
                  <a:cubicBezTo>
                    <a:pt x="511" y="2059"/>
                    <a:pt x="553" y="2052"/>
                    <a:pt x="618" y="2030"/>
                  </a:cubicBezTo>
                  <a:cubicBezTo>
                    <a:pt x="683" y="2008"/>
                    <a:pt x="735" y="1992"/>
                    <a:pt x="798" y="1934"/>
                  </a:cubicBezTo>
                  <a:cubicBezTo>
                    <a:pt x="861" y="1876"/>
                    <a:pt x="925" y="1813"/>
                    <a:pt x="996" y="1682"/>
                  </a:cubicBezTo>
                  <a:cubicBezTo>
                    <a:pt x="1067" y="1551"/>
                    <a:pt x="1158" y="1321"/>
                    <a:pt x="1224" y="1148"/>
                  </a:cubicBezTo>
                  <a:cubicBezTo>
                    <a:pt x="1290" y="975"/>
                    <a:pt x="1342" y="789"/>
                    <a:pt x="1392" y="644"/>
                  </a:cubicBezTo>
                  <a:cubicBezTo>
                    <a:pt x="1442" y="499"/>
                    <a:pt x="1485" y="371"/>
                    <a:pt x="1524" y="278"/>
                  </a:cubicBezTo>
                  <a:cubicBezTo>
                    <a:pt x="1563" y="185"/>
                    <a:pt x="1599" y="130"/>
                    <a:pt x="1626" y="86"/>
                  </a:cubicBezTo>
                  <a:cubicBezTo>
                    <a:pt x="1653" y="42"/>
                    <a:pt x="1666" y="28"/>
                    <a:pt x="1686" y="14"/>
                  </a:cubicBezTo>
                  <a:cubicBezTo>
                    <a:pt x="1706" y="0"/>
                    <a:pt x="1722" y="0"/>
                    <a:pt x="1746" y="2"/>
                  </a:cubicBezTo>
                  <a:cubicBezTo>
                    <a:pt x="1770" y="4"/>
                    <a:pt x="1802" y="2"/>
                    <a:pt x="1830" y="26"/>
                  </a:cubicBezTo>
                  <a:cubicBezTo>
                    <a:pt x="1858" y="50"/>
                    <a:pt x="1885" y="90"/>
                    <a:pt x="1914" y="146"/>
                  </a:cubicBezTo>
                  <a:cubicBezTo>
                    <a:pt x="1943" y="202"/>
                    <a:pt x="1964" y="254"/>
                    <a:pt x="2004" y="362"/>
                  </a:cubicBezTo>
                  <a:cubicBezTo>
                    <a:pt x="2044" y="470"/>
                    <a:pt x="2109" y="661"/>
                    <a:pt x="2154" y="794"/>
                  </a:cubicBezTo>
                  <a:cubicBezTo>
                    <a:pt x="2199" y="927"/>
                    <a:pt x="2229" y="1037"/>
                    <a:pt x="2274" y="1160"/>
                  </a:cubicBezTo>
                  <a:cubicBezTo>
                    <a:pt x="2319" y="1283"/>
                    <a:pt x="2381" y="1436"/>
                    <a:pt x="2424" y="1532"/>
                  </a:cubicBezTo>
                  <a:cubicBezTo>
                    <a:pt x="2467" y="1628"/>
                    <a:pt x="2497" y="1680"/>
                    <a:pt x="2532" y="1736"/>
                  </a:cubicBezTo>
                  <a:cubicBezTo>
                    <a:pt x="2567" y="1792"/>
                    <a:pt x="2596" y="1828"/>
                    <a:pt x="2634" y="1868"/>
                  </a:cubicBezTo>
                  <a:cubicBezTo>
                    <a:pt x="2672" y="1908"/>
                    <a:pt x="2712" y="1949"/>
                    <a:pt x="2760" y="1976"/>
                  </a:cubicBezTo>
                  <a:cubicBezTo>
                    <a:pt x="2808" y="2003"/>
                    <a:pt x="2850" y="2015"/>
                    <a:pt x="2922" y="2030"/>
                  </a:cubicBezTo>
                  <a:cubicBezTo>
                    <a:pt x="2994" y="2045"/>
                    <a:pt x="3098" y="2059"/>
                    <a:pt x="3192" y="2066"/>
                  </a:cubicBezTo>
                  <a:cubicBezTo>
                    <a:pt x="3286" y="2073"/>
                    <a:pt x="3386" y="2072"/>
                    <a:pt x="3486" y="20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385" name="Text Box 233"/>
            <p:cNvSpPr txBox="1">
              <a:spLocks noChangeArrowheads="1"/>
            </p:cNvSpPr>
            <p:nvPr/>
          </p:nvSpPr>
          <p:spPr bwMode="auto">
            <a:xfrm>
              <a:off x="3110" y="2885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B-factor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3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7604 0.233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33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073 0.2583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3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188 0.326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33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6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6979 0.2611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33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30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225 0.2347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33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9271 0.2638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33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1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22708 0.3416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33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70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1 0.4236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33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1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7708 0.4222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33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5625 0.4236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43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1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16458 0.5027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33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25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1 0.5069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33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5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25 0.4166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33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0.22917 0.49861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33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49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8542 0.4777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33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38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8855 0.41528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33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0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9479 0.3430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3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34271 0.4791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3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239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33959 0.27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3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36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40834 0.33612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33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168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4323 0.4263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33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2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42812 0.5152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33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2576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44375 0.33055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33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1652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35417 0.2541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3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57 -1.06383E-6 L 1.94444E-6 -1.06383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330" grpId="0" animBg="1"/>
      <p:bldP spid="433331" grpId="0" animBg="1"/>
      <p:bldP spid="433332" grpId="0" animBg="1"/>
      <p:bldP spid="433333" grpId="0" animBg="1"/>
      <p:bldP spid="433334" grpId="0" animBg="1"/>
      <p:bldP spid="433335" grpId="0" animBg="1"/>
      <p:bldP spid="433336" grpId="0" animBg="1"/>
      <p:bldP spid="433337" grpId="0" animBg="1"/>
      <p:bldP spid="433338" grpId="0" animBg="1"/>
      <p:bldP spid="433339" grpId="0" animBg="1"/>
      <p:bldP spid="433340" grpId="0" animBg="1"/>
      <p:bldP spid="433341" grpId="0" animBg="1"/>
      <p:bldP spid="433342" grpId="0" animBg="1"/>
      <p:bldP spid="433343" grpId="0" animBg="1"/>
      <p:bldP spid="433344" grpId="0" animBg="1"/>
      <p:bldP spid="433345" grpId="0" animBg="1"/>
      <p:bldP spid="433346" grpId="0" animBg="1"/>
      <p:bldP spid="433347" grpId="0" animBg="1"/>
      <p:bldP spid="433348" grpId="0" animBg="1"/>
      <p:bldP spid="433349" grpId="0" animBg="1"/>
      <p:bldP spid="433350" grpId="0" animBg="1"/>
      <p:bldP spid="433351" grpId="0" animBg="1"/>
      <p:bldP spid="433352" grpId="0" animBg="1"/>
      <p:bldP spid="433353" grpId="0" animBg="1"/>
      <p:bldP spid="433380" grpId="0"/>
      <p:bldP spid="433381" grpId="0"/>
      <p:bldP spid="43338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740261942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4012586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022314746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161838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732512669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338159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98071608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432949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577868906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Chart" r:id="rId3" imgW="5974222" imgH="4168101" progId="MSGraph.Chart.8">
                  <p:embed followColorScheme="full"/>
                </p:oleObj>
              </mc:Choice>
              <mc:Fallback>
                <p:oleObj name="Chart" r:id="rId3" imgW="5974222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419602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330094598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Chart" r:id="rId3" imgW="5974222" imgH="4168101" progId="MSGraph.Chart.8">
                  <p:embed followColorScheme="full"/>
                </p:oleObj>
              </mc:Choice>
              <mc:Fallback>
                <p:oleObj name="Chart" r:id="rId3" imgW="5974222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52690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33538361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236118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133642600"/>
              </p:ext>
            </p:extLst>
          </p:nvPr>
        </p:nvGraphicFramePr>
        <p:xfrm>
          <a:off x="868363" y="1365250"/>
          <a:ext cx="7418387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5250"/>
                        <a:ext cx="7418387" cy="5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848061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192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1956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7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8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9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0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1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2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3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2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1948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9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0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1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2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3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4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5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193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2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3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4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5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6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7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8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9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0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1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2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3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4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5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6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7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734251" y="2094382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4956375" y="2092235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6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661521" y="2171653"/>
            <a:ext cx="4018820" cy="209343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6228523" y="2078983"/>
            <a:ext cx="1282006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094412" y="2091862"/>
            <a:ext cx="1112428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1"/>
            <a:ext cx="4018820" cy="1447309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635324" y="2078983"/>
            <a:ext cx="107882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2"/>
            <a:ext cx="4018820" cy="56392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15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36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834" y="1849348"/>
            <a:ext cx="72021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lain"/>
            </a:pPr>
            <a:r>
              <a:rPr lang="en-US" sz="44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1/distance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sin(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θ)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Gaussian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Gaussian</a:t>
            </a:r>
          </a:p>
          <a:p>
            <a:pPr marL="342900" indent="-342900">
              <a:buFontTx/>
              <a:buAutoNum type="arabicPlain"/>
            </a:pP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Convolution → product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Rotations same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“angle space”</a:t>
            </a:r>
            <a:endParaRPr lang="en-US" sz="4000" dirty="0">
              <a:solidFill>
                <a:srgbClr val="9BBB5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CSHL_recipspace_2025.pptx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 factor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Bragg, W. H. (1914)."XCVII. The intensity of reflexion of X rays by crystals", </a:t>
            </a:r>
            <a:r>
              <a:rPr lang="en-US" altLang="en-US" sz="1800" i="1"/>
              <a:t>Philosophical Magazine Series 6</a:t>
            </a:r>
            <a:r>
              <a:rPr lang="en-US" altLang="en-US" sz="1800"/>
              <a:t> </a:t>
            </a:r>
            <a:r>
              <a:rPr lang="en-US" altLang="en-US" sz="1800" b="1"/>
              <a:t>27</a:t>
            </a:r>
            <a:r>
              <a:rPr lang="en-US" altLang="en-US" sz="1800"/>
              <a:t>, 881-899.   Published May 1 1914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67691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602310" y="3618963"/>
            <a:ext cx="296214" cy="283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2" descr="William Henry Bragg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15061" b="35294"/>
          <a:stretch/>
        </p:blipFill>
        <p:spPr bwMode="auto">
          <a:xfrm>
            <a:off x="168040" y="4740522"/>
            <a:ext cx="1081210" cy="14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13767" r="21574" b="9058"/>
          <a:stretch/>
        </p:blipFill>
        <p:spPr bwMode="auto">
          <a:xfrm>
            <a:off x="808383" y="861389"/>
            <a:ext cx="7500730" cy="53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Debye, P. J. W. (1914)."Interferenz von Röntgenstrahlen und Wärmebewegung",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Annalen der Physik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49-92.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45496" y="4916557"/>
            <a:ext cx="2146852" cy="530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Dawn of the Age of Uncertainty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4" y="1023654"/>
            <a:ext cx="7025314" cy="53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ebije-boerha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2" y="1062194"/>
            <a:ext cx="146526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769735" y="3489907"/>
            <a:ext cx="2563209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31842" y="6076950"/>
            <a:ext cx="4337408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63882" y="5657850"/>
            <a:ext cx="1163782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82949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0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1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2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3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4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5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6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7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8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source</a:t>
              </a:r>
            </a:p>
          </p:txBody>
        </p:sp>
        <p:sp>
          <p:nvSpPr>
            <p:cNvPr id="82959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2960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1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2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808080"/>
                  </a:solidFill>
                </a:rPr>
                <a:t>d</a:t>
              </a:r>
            </a:p>
          </p:txBody>
        </p:sp>
        <p:cxnSp>
          <p:nvCxnSpPr>
            <p:cNvPr id="82963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964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∙</a:t>
              </a:r>
              <a:r>
                <a:rPr lang="en-US" altLang="en-US">
                  <a:solidFill>
                    <a:srgbClr val="000000"/>
                  </a:solidFill>
                </a:rPr>
                <a:t>sin(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θ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)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965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26 w 14629"/>
                <a:gd name="T1" fmla="*/ 0 h 21513"/>
                <a:gd name="T2" fmla="*/ 194 w 14629"/>
                <a:gd name="T3" fmla="*/ 75 h 21513"/>
                <a:gd name="T4" fmla="*/ 0 w 14629"/>
                <a:gd name="T5" fmla="*/ 287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6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>
                  <a:solidFill>
                    <a:srgbClr val="808080"/>
                  </a:solidFill>
                  <a:cs typeface="Arial" charset="0"/>
                </a:rPr>
                <a:t>θ</a:t>
              </a:r>
            </a:p>
          </p:txBody>
        </p:sp>
        <p:sp>
          <p:nvSpPr>
            <p:cNvPr id="82967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#1</a:t>
              </a:r>
            </a:p>
          </p:txBody>
        </p:sp>
        <p:sp>
          <p:nvSpPr>
            <p:cNvPr id="82968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#2</a:t>
              </a:r>
            </a:p>
          </p:txBody>
        </p:sp>
      </p:grpSp>
      <p:sp>
        <p:nvSpPr>
          <p:cNvPr id="8294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75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Debye, P. J. W. &amp; Scherrer, P. (1918)."Atomic structure",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Physikalische Zeitschrift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474-483.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5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 bwMode="auto">
          <a:xfrm>
            <a:off x="0" y="1906072"/>
            <a:ext cx="9144000" cy="311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28096" y="5054585"/>
            <a:ext cx="1069524" cy="1659783"/>
            <a:chOff x="3022034" y="1358348"/>
            <a:chExt cx="1069524" cy="1659783"/>
          </a:xfrm>
        </p:grpSpPr>
        <p:sp>
          <p:nvSpPr>
            <p:cNvPr id="8" name="TextBox 7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326741" y="5067464"/>
            <a:ext cx="851515" cy="1659783"/>
            <a:chOff x="4284330" y="1358348"/>
            <a:chExt cx="851515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ounded Rectangle 4"/>
          <p:cNvSpPr/>
          <p:nvPr/>
        </p:nvSpPr>
        <p:spPr>
          <a:xfrm>
            <a:off x="0" y="2550017"/>
            <a:ext cx="9028090" cy="54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5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1928: the last straw for determinism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Davisson, C. J. (1928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). "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The diffraction of electrons by a crystal of nickel", </a:t>
            </a:r>
            <a:r>
              <a:rPr lang="en-US" i="1" dirty="0">
                <a:solidFill>
                  <a:prstClr val="black"/>
                </a:solidFill>
                <a:cs typeface="Arial" charset="0"/>
              </a:rPr>
              <a:t>Bell System Technical Journal, The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7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, 90-105. </a:t>
            </a:r>
          </a:p>
        </p:txBody>
      </p:sp>
      <p:pic>
        <p:nvPicPr>
          <p:cNvPr id="68610" name="Picture 2" descr="File:Davisson-Germer experimen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7" y="2754428"/>
            <a:ext cx="5612393" cy="39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7893" y="1210613"/>
            <a:ext cx="5151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Davisson-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Germer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electron interferes with itself.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Otherwise, diffraction cannot work!</a:t>
            </a:r>
          </a:p>
        </p:txBody>
      </p:sp>
    </p:spTree>
    <p:extLst>
      <p:ext uri="{BB962C8B-B14F-4D97-AF65-F5344CB8AC3E}">
        <p14:creationId xmlns:p14="http://schemas.microsoft.com/office/powerpoint/2010/main" val="25379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</a:t>
            </a:r>
          </a:p>
        </p:txBody>
      </p:sp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http://bl831.als.lbl.gov/~jamesh/movies/resolution.mpeg</a:t>
            </a:r>
          </a:p>
        </p:txBody>
      </p:sp>
      <p:pic>
        <p:nvPicPr>
          <p:cNvPr id="2" name="resolutio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_cut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8248" cy="5488686"/>
          </a:xfrm>
          <a:prstGeom prst="rect">
            <a:avLst/>
          </a:prstGeom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http://bl831.als.lbl.gov/~jamesh/movies/lo_cut.mpeg</a:t>
            </a:r>
          </a:p>
        </p:txBody>
      </p:sp>
    </p:spTree>
    <p:extLst>
      <p:ext uri="{BB962C8B-B14F-4D97-AF65-F5344CB8AC3E}">
        <p14:creationId xmlns:p14="http://schemas.microsoft.com/office/powerpoint/2010/main" val="156405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factor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8248" cy="5488686"/>
          </a:xfrm>
          <a:prstGeom prst="rect">
            <a:avLst/>
          </a:prstGeom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http://bl831.als.lbl.gov/~jamesh/movies/rfactor.mpeg</a:t>
            </a:r>
          </a:p>
        </p:txBody>
      </p:sp>
    </p:spTree>
    <p:extLst>
      <p:ext uri="{BB962C8B-B14F-4D97-AF65-F5344CB8AC3E}">
        <p14:creationId xmlns:p14="http://schemas.microsoft.com/office/powerpoint/2010/main" val="12043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phas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09104" cy="5481828"/>
          </a:xfrm>
          <a:prstGeom prst="rect">
            <a:avLst/>
          </a:prstGeom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Figure of Merit</a:t>
            </a:r>
          </a:p>
        </p:txBody>
      </p:sp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96606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verloa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http://bl831.als.lbl.gov/~jamesh/movies/overloads.mpeg</a:t>
            </a:r>
          </a:p>
        </p:txBody>
      </p:sp>
    </p:spTree>
    <p:extLst>
      <p:ext uri="{BB962C8B-B14F-4D97-AF65-F5344CB8AC3E}">
        <p14:creationId xmlns:p14="http://schemas.microsoft.com/office/powerpoint/2010/main" val="93399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  <p:pic>
        <p:nvPicPr>
          <p:cNvPr id="4" name="osc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0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http://bl831.als.lbl.gov/~jamesh/movies/completeness.mpeg</a:t>
            </a:r>
          </a:p>
        </p:txBody>
      </p:sp>
      <p:pic>
        <p:nvPicPr>
          <p:cNvPr id="6" name="completeness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485069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</a:rPr>
              <a:t>Bigger is better, but not by much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to source</a:t>
            </a:r>
          </a:p>
        </p:txBody>
      </p:sp>
      <p:grpSp>
        <p:nvGrpSpPr>
          <p:cNvPr id="83978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83992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3993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79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83990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1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980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808080"/>
                </a:solidFill>
              </a:rPr>
              <a:t>d</a:t>
            </a:r>
          </a:p>
        </p:txBody>
      </p:sp>
      <p:cxnSp>
        <p:nvCxnSpPr>
          <p:cNvPr id="83981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∙</a:t>
            </a:r>
            <a:r>
              <a:rPr lang="en-US" altLang="en-US">
                <a:solidFill>
                  <a:srgbClr val="000000"/>
                </a:solidFill>
              </a:rPr>
              <a:t>sin(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3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40857 w 17111"/>
              <a:gd name="T1" fmla="*/ 0 h 21513"/>
              <a:gd name="T2" fmla="*/ 360363 w 17111"/>
              <a:gd name="T3" fmla="*/ 176438 h 21513"/>
              <a:gd name="T4" fmla="*/ 0 w 17111"/>
              <a:gd name="T5" fmla="*/ 455613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84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808080"/>
                </a:solidFill>
                <a:cs typeface="Arial" charset="0"/>
              </a:rPr>
              <a:t>θ</a:t>
            </a:r>
          </a:p>
        </p:txBody>
      </p:sp>
      <p:sp>
        <p:nvSpPr>
          <p:cNvPr id="83985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83986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8398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83988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n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9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00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392" y="1496311"/>
            <a:ext cx="78472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disorder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+ averaging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= poor resolution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158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Diffraction Take-Home Lesson: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794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834" y="1849348"/>
            <a:ext cx="72021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lain"/>
            </a:pPr>
            <a:r>
              <a:rPr lang="en-US" sz="44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1/distance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sin(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θ)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Gaussian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Gaussian</a:t>
            </a:r>
          </a:p>
          <a:p>
            <a:pPr marL="342900" indent="-342900">
              <a:buFontTx/>
              <a:buAutoNum type="arabicPlain"/>
            </a:pP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Convolution → product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Rotations same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“angle space”</a:t>
            </a:r>
            <a:endParaRPr lang="en-US" sz="4000" dirty="0">
              <a:solidFill>
                <a:srgbClr val="9BBB5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CSHL_recipspace_2025.pptx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2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20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Laue’s diffraction photograph</a:t>
            </a:r>
            <a:br>
              <a:rPr lang="en-US" altLang="en-US" smtClean="0">
                <a:latin typeface="Arial" charset="0"/>
                <a:cs typeface="Arial" charset="0"/>
              </a:rPr>
            </a:br>
            <a:r>
              <a:rPr lang="en-US" altLang="en-US" sz="2400" smtClean="0">
                <a:latin typeface="Arial" charset="0"/>
                <a:cs typeface="Arial" charset="0"/>
              </a:rPr>
              <a:t>(not to be confused with Laue diffraction)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296988"/>
            <a:ext cx="6748462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upload.wikimedia.org/wikipedia/commons/0/07/Max_von_Laue_1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244850"/>
            <a:ext cx="14446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5380038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  <a:latin typeface="Arial" charset="0"/>
              </a:rPr>
              <a:t>Friedrich, W., Knipping, P. &amp;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  <a:latin typeface="Arial" charset="0"/>
              </a:rPr>
              <a:t> Laue, M. (1913). "Interferenzerscheinungen bei Röntgenstrahlen", </a:t>
            </a:r>
            <a:r>
              <a:rPr lang="de-DE" altLang="en-US" i="1">
                <a:solidFill>
                  <a:prstClr val="black"/>
                </a:solidFill>
                <a:latin typeface="Arial" charset="0"/>
              </a:rPr>
              <a:t>Annalen der Physik</a:t>
            </a:r>
            <a:r>
              <a:rPr lang="de-DE" altLang="en-US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b="1">
                <a:solidFill>
                  <a:prstClr val="black"/>
                </a:solidFill>
                <a:latin typeface="Arial" charset="0"/>
              </a:rPr>
              <a:t>346</a:t>
            </a:r>
            <a:r>
              <a:rPr lang="de-DE" altLang="en-US">
                <a:solidFill>
                  <a:prstClr val="black"/>
                </a:solidFill>
                <a:latin typeface="Arial" charset="0"/>
              </a:rPr>
              <a:t>, 971-988. </a:t>
            </a:r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4957763" y="6273800"/>
            <a:ext cx="65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prstClr val="black"/>
                </a:solidFill>
                <a:latin typeface="Arial" charset="0"/>
              </a:rPr>
              <a:t>ZnS</a:t>
            </a:r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5975350" y="5657850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Ewald, P. (1979).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"A review of my papers on crystal optics 1912 to 1968", </a:t>
            </a:r>
            <a:r>
              <a:rPr lang="en-US" altLang="en-US" i="1" dirty="0" err="1">
                <a:solidFill>
                  <a:prstClr val="black"/>
                </a:solidFill>
                <a:latin typeface="Arial" charset="0"/>
              </a:rPr>
              <a:t>Acta</a:t>
            </a:r>
            <a:r>
              <a:rPr lang="en-US" altLang="en-US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i="1" dirty="0" err="1">
                <a:solidFill>
                  <a:prstClr val="black"/>
                </a:solidFill>
                <a:latin typeface="Arial" charset="0"/>
              </a:rPr>
              <a:t>Cryst</a:t>
            </a:r>
            <a:r>
              <a:rPr lang="en-US" altLang="en-US" i="1" dirty="0">
                <a:solidFill>
                  <a:prstClr val="black"/>
                </a:solidFill>
                <a:latin typeface="Arial" charset="0"/>
              </a:rPr>
              <a:t>. A</a:t>
            </a: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b="1" dirty="0">
                <a:solidFill>
                  <a:prstClr val="black"/>
                </a:solidFill>
                <a:latin typeface="Arial" charset="0"/>
              </a:rPr>
              <a:t>35</a:t>
            </a: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, 1-9. </a:t>
            </a:r>
          </a:p>
        </p:txBody>
      </p:sp>
      <p:sp>
        <p:nvSpPr>
          <p:cNvPr id="6153" name="TextBox 6"/>
          <p:cNvSpPr txBox="1">
            <a:spLocks noChangeArrowheads="1"/>
          </p:cNvSpPr>
          <p:nvPr/>
        </p:nvSpPr>
        <p:spPr bwMode="auto">
          <a:xfrm>
            <a:off x="373063" y="1816100"/>
            <a:ext cx="1881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latin typeface="Arial" charset="0"/>
              </a:rPr>
              <a:t>Submitted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latin typeface="Arial" charset="0"/>
              </a:rPr>
              <a:t>June 8 1912</a:t>
            </a:r>
          </a:p>
        </p:txBody>
      </p:sp>
      <p:sp>
        <p:nvSpPr>
          <p:cNvPr id="2" name="Rectangle 1"/>
          <p:cNvSpPr/>
          <p:nvPr/>
        </p:nvSpPr>
        <p:spPr>
          <a:xfrm>
            <a:off x="5937160" y="1653071"/>
            <a:ext cx="320683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“In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1910, when I began work on my thesis, there was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no quantitative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proof for the internal periodicity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of crystals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. My teacher </a:t>
            </a:r>
            <a:r>
              <a:rPr lang="en-US" dirty="0" err="1">
                <a:solidFill>
                  <a:prstClr val="black"/>
                </a:solidFill>
                <a:cs typeface="Arial" charset="0"/>
              </a:rPr>
              <a:t>Sommerfeld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 had the idea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that …  a lattice, would produce observable double refraction”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" name="Picture 32" descr="[Figure 3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2"/>
          <a:stretch/>
        </p:blipFill>
        <p:spPr bwMode="auto">
          <a:xfrm>
            <a:off x="7392474" y="3615388"/>
            <a:ext cx="1590182" cy="202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4713288" y="2970213"/>
            <a:ext cx="95408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9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W. L. Bragg on Spot Shape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8" name="Picture 2" descr="[shape of spots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5" y="1796291"/>
            <a:ext cx="6024517" cy="38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6478073" y="1750558"/>
            <a:ext cx="2215165" cy="234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4727" y="5934670"/>
            <a:ext cx="4649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Bragg, W. L. (1912). “On the diffraction of short electromagnetic waves by a crystal”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Cambridge Philos. Soc.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43-57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1623" y="2046599"/>
            <a:ext cx="2267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 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0" descr="Wl-brag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" t="-1175" r="-2801" b="-1271"/>
          <a:stretch/>
        </p:blipFill>
        <p:spPr bwMode="auto">
          <a:xfrm>
            <a:off x="476516" y="4726546"/>
            <a:ext cx="1416677" cy="19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4710" y="627201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years old</a:t>
            </a:r>
          </a:p>
        </p:txBody>
      </p:sp>
    </p:spTree>
    <p:extLst>
      <p:ext uri="{BB962C8B-B14F-4D97-AF65-F5344CB8AC3E}">
        <p14:creationId xmlns:p14="http://schemas.microsoft.com/office/powerpoint/2010/main" val="38713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7285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7317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8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9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0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1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2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3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4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86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7309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0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1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2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3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4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5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6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287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7288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9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0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1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2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3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4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5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6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7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8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9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0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1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2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3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304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7306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7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7308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05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4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0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831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834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831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833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831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831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15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6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7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8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9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0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1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2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3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4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5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6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7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8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9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31750 w 302"/>
              <a:gd name="T1" fmla="*/ 0 h 816"/>
              <a:gd name="T2" fmla="*/ 31750 w 302"/>
              <a:gd name="T3" fmla="*/ 228600 h 816"/>
              <a:gd name="T4" fmla="*/ 74613 w 302"/>
              <a:gd name="T5" fmla="*/ 469900 h 816"/>
              <a:gd name="T6" fmla="*/ 477838 w 302"/>
              <a:gd name="T7" fmla="*/ 542925 h 816"/>
              <a:gd name="T8" fmla="*/ 80963 w 302"/>
              <a:gd name="T9" fmla="*/ 666750 h 816"/>
              <a:gd name="T10" fmla="*/ 31750 w 302"/>
              <a:gd name="T11" fmla="*/ 838200 h 816"/>
              <a:gd name="T12" fmla="*/ 31750 w 302"/>
              <a:gd name="T13" fmla="*/ 1066800 h 816"/>
              <a:gd name="T14" fmla="*/ 31750 w 30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0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1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9368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9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0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1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2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3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4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5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9334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9360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1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2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3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4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5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6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7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9335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9336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7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8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0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1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2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3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4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5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6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7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8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9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50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9351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9357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58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9359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99355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9356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7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0359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038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0360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038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036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0362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3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4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5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6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7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8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9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0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1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2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3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4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5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6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7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8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3813 w 395"/>
              <a:gd name="T1" fmla="*/ 0 h 816"/>
              <a:gd name="T2" fmla="*/ 23813 w 395"/>
              <a:gd name="T3" fmla="*/ 228600 h 816"/>
              <a:gd name="T4" fmla="*/ 15875 w 395"/>
              <a:gd name="T5" fmla="*/ 390525 h 816"/>
              <a:gd name="T6" fmla="*/ 120650 w 395"/>
              <a:gd name="T7" fmla="*/ 476250 h 816"/>
              <a:gd name="T8" fmla="*/ 625475 w 395"/>
              <a:gd name="T9" fmla="*/ 533400 h 816"/>
              <a:gd name="T10" fmla="*/ 133350 w 395"/>
              <a:gd name="T11" fmla="*/ 650875 h 816"/>
              <a:gd name="T12" fmla="*/ 28575 w 395"/>
              <a:gd name="T13" fmla="*/ 714375 h 816"/>
              <a:gd name="T14" fmla="*/ 23813 w 395"/>
              <a:gd name="T15" fmla="*/ 838200 h 816"/>
              <a:gd name="T16" fmla="*/ 23813 w 395"/>
              <a:gd name="T17" fmla="*/ 1066800 h 816"/>
              <a:gd name="T18" fmla="*/ 23813 w 395"/>
              <a:gd name="T19" fmla="*/ 1295400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9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141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138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140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138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8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1388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101398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99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0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1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2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3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4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5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9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0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1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2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3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4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5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6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50800 w 541"/>
              <a:gd name="T1" fmla="*/ 0 h 816"/>
              <a:gd name="T2" fmla="*/ 50800 w 541"/>
              <a:gd name="T3" fmla="*/ 228600 h 816"/>
              <a:gd name="T4" fmla="*/ 42862 w 541"/>
              <a:gd name="T5" fmla="*/ 338138 h 816"/>
              <a:gd name="T6" fmla="*/ 49212 w 541"/>
              <a:gd name="T7" fmla="*/ 428625 h 816"/>
              <a:gd name="T8" fmla="*/ 147637 w 541"/>
              <a:gd name="T9" fmla="*/ 466725 h 816"/>
              <a:gd name="T10" fmla="*/ 857250 w 541"/>
              <a:gd name="T11" fmla="*/ 533400 h 816"/>
              <a:gd name="T12" fmla="*/ 134937 w 541"/>
              <a:gd name="T13" fmla="*/ 654050 h 816"/>
              <a:gd name="T14" fmla="*/ 49212 w 541"/>
              <a:gd name="T15" fmla="*/ 758825 h 816"/>
              <a:gd name="T16" fmla="*/ 50800 w 541"/>
              <a:gd name="T17" fmla="*/ 838200 h 816"/>
              <a:gd name="T18" fmla="*/ 50800 w 541"/>
              <a:gd name="T19" fmla="*/ 1066800 h 816"/>
              <a:gd name="T20" fmla="*/ 50800 w 541"/>
              <a:gd name="T21" fmla="*/ 1295400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7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77869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0" name="Text Box 4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28" name="Text Box 6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193543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77867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8" name="Text Box 9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30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77859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0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1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2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3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4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5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6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83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77833" name="Oval 21"/>
          <p:cNvSpPr>
            <a:spLocks noChangeArrowheads="1"/>
          </p:cNvSpPr>
          <p:nvPr/>
        </p:nvSpPr>
        <p:spPr bwMode="auto">
          <a:xfrm>
            <a:off x="32734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9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60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77845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77851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2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3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4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5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6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7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8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7846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77847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77848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49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0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3576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77842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3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4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3580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77840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1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0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08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nearBragg</a:t>
            </a:r>
            <a:r>
              <a:rPr lang="en-US" altLang="en-US" dirty="0" smtClean="0"/>
              <a:t> program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208438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460500" y="1204912"/>
            <a:ext cx="605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latin typeface="Courier New" pitchFamily="49" charset="0"/>
              </a:rPr>
              <a:t>http://bl831.als.lbl.gov/~jamesh/nearBragg/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71463" y="1763712"/>
            <a:ext cx="556915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“assumption-free” total scattering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Fourier Transform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unit cells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“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mosaicity</a:t>
            </a:r>
            <a:r>
              <a:rPr lang="en-US" altLang="en-US" sz="2800" dirty="0" smtClean="0">
                <a:solidFill>
                  <a:srgbClr val="000000"/>
                </a:solidFill>
              </a:rPr>
              <a:t>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“atoms”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“source”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coherent or not</a:t>
            </a:r>
          </a:p>
        </p:txBody>
      </p:sp>
    </p:spTree>
    <p:extLst>
      <p:ext uri="{BB962C8B-B14F-4D97-AF65-F5344CB8AC3E}">
        <p14:creationId xmlns:p14="http://schemas.microsoft.com/office/powerpoint/2010/main" val="17908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7891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91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7891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885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7891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7891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1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7890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90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7890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7890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7890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7889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7889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7888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7888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7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7888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8508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8507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8507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8507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8506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8506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8506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85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8505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8505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8505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8504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8504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8504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8503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3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8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86019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87043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7050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7060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1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2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3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4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5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6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7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7051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7052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3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4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5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6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7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8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9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88068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8085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8095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6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7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8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9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0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1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2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8086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8087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8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9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0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1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2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3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4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88084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89094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</a:t>
            </a:r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90116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834" y="1849348"/>
            <a:ext cx="72021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1/distance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l-GR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sin(</a:t>
            </a:r>
            <a:r>
              <a:rPr lang="el-GR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θ)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Gaussian 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Gaussian</a:t>
            </a:r>
          </a:p>
          <a:p>
            <a:pPr marL="342900" indent="-342900">
              <a:buAutoNum type="arabicPlain"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Duck → Blobs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Convolution → product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Rotations same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“angle space”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CSHL_recipspace_2025.pptx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029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029325"/>
            <a:ext cx="1184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</a:rPr>
              <a:t>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“Time-resolved” diffraction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524364" y="369372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17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5575"/>
            <a:ext cx="8229600" cy="1143000"/>
          </a:xfrm>
        </p:spPr>
        <p:txBody>
          <a:bodyPr/>
          <a:lstStyle/>
          <a:p>
            <a:r>
              <a:rPr lang="en-US" sz="3600"/>
              <a:t>Snapshot from single virus particle</a:t>
            </a:r>
          </a:p>
        </p:txBody>
      </p:sp>
      <p:pic>
        <p:nvPicPr>
          <p:cNvPr id="65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666875"/>
            <a:ext cx="56007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39" name="TextBox 7"/>
          <p:cNvSpPr txBox="1">
            <a:spLocks noChangeArrowheads="1"/>
          </p:cNvSpPr>
          <p:nvPr/>
        </p:nvSpPr>
        <p:spPr bwMode="auto">
          <a:xfrm>
            <a:off x="4181475" y="5414963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aseline="-25000">
                <a:ea typeface="MS PGothic" pitchFamily="34" charset="-128"/>
              </a:rPr>
              <a:t>TEM</a:t>
            </a:r>
          </a:p>
        </p:txBody>
      </p:sp>
      <p:sp>
        <p:nvSpPr>
          <p:cNvPr id="658440" name="TextBox 8"/>
          <p:cNvSpPr txBox="1">
            <a:spLocks noChangeArrowheads="1"/>
          </p:cNvSpPr>
          <p:nvPr/>
        </p:nvSpPr>
        <p:spPr bwMode="auto">
          <a:xfrm>
            <a:off x="241300" y="1833563"/>
            <a:ext cx="4116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aseline="-25000">
                <a:solidFill>
                  <a:schemeClr val="bg2"/>
                </a:solidFill>
                <a:ea typeface="MS PGothic" pitchFamily="34" charset="-128"/>
              </a:rPr>
              <a:t>2 keV  LCLS  200 fs  Mimi virus single-shot.</a:t>
            </a:r>
          </a:p>
        </p:txBody>
      </p:sp>
      <p:grpSp>
        <p:nvGrpSpPr>
          <p:cNvPr id="658443" name="Group 11"/>
          <p:cNvGrpSpPr>
            <a:grpSpLocks/>
          </p:cNvGrpSpPr>
          <p:nvPr/>
        </p:nvGrpSpPr>
        <p:grpSpPr bwMode="auto">
          <a:xfrm>
            <a:off x="5689600" y="1708150"/>
            <a:ext cx="3271838" cy="2901950"/>
            <a:chOff x="3607" y="2079"/>
            <a:chExt cx="2061" cy="1828"/>
          </a:xfrm>
        </p:grpSpPr>
        <p:pic>
          <p:nvPicPr>
            <p:cNvPr id="658436" name="Picture 22" descr="modes_removed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5" t="38095" r="29524" b="34285"/>
            <a:stretch>
              <a:fillRect/>
            </a:stretch>
          </p:blipFill>
          <p:spPr bwMode="auto">
            <a:xfrm>
              <a:off x="3607" y="2079"/>
              <a:ext cx="2061" cy="1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8437" name="Text Box 10"/>
            <p:cNvSpPr txBox="1">
              <a:spLocks noChangeArrowheads="1"/>
            </p:cNvSpPr>
            <p:nvPr/>
          </p:nvSpPr>
          <p:spPr bwMode="auto">
            <a:xfrm>
              <a:off x="3670" y="2139"/>
              <a:ext cx="40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baseline="-25000">
                  <a:solidFill>
                    <a:schemeClr val="bg1"/>
                  </a:solidFill>
                  <a:ea typeface="MS PGothic" pitchFamily="34" charset="-128"/>
                </a:rPr>
                <a:t>200 nm</a:t>
              </a:r>
            </a:p>
          </p:txBody>
        </p:sp>
        <p:sp>
          <p:nvSpPr>
            <p:cNvPr id="658438" name="Line 24"/>
            <p:cNvSpPr>
              <a:spLocks noChangeShapeType="1"/>
            </p:cNvSpPr>
            <p:nvPr/>
          </p:nvSpPr>
          <p:spPr bwMode="auto">
            <a:xfrm>
              <a:off x="3748" y="2351"/>
              <a:ext cx="412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441" name="TextBox 9"/>
            <p:cNvSpPr txBox="1">
              <a:spLocks noChangeArrowheads="1"/>
            </p:cNvSpPr>
            <p:nvPr/>
          </p:nvSpPr>
          <p:spPr bwMode="auto">
            <a:xfrm>
              <a:off x="3891" y="3668"/>
              <a:ext cx="132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 baseline="-25000">
                  <a:solidFill>
                    <a:schemeClr val="bg2"/>
                  </a:solidFill>
                  <a:ea typeface="MS PGothic" pitchFamily="34" charset="-128"/>
                </a:rPr>
                <a:t>Reconstructed image</a:t>
              </a:r>
            </a:p>
          </p:txBody>
        </p:sp>
      </p:grpSp>
      <p:sp>
        <p:nvSpPr>
          <p:cNvPr id="658442" name="TextBox 10"/>
          <p:cNvSpPr txBox="1">
            <a:spLocks noChangeArrowheads="1"/>
          </p:cNvSpPr>
          <p:nvPr/>
        </p:nvSpPr>
        <p:spPr bwMode="auto">
          <a:xfrm>
            <a:off x="6249988" y="4592638"/>
            <a:ext cx="1706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aseline="-25000">
                <a:ea typeface="MS PGothic" pitchFamily="34" charset="-128"/>
              </a:rPr>
              <a:t>Resolution 20nm</a:t>
            </a:r>
          </a:p>
        </p:txBody>
      </p:sp>
      <p:sp>
        <p:nvSpPr>
          <p:cNvPr id="658444" name="Rectangle 12"/>
          <p:cNvSpPr>
            <a:spLocks noChangeArrowheads="1"/>
          </p:cNvSpPr>
          <p:nvPr/>
        </p:nvSpPr>
        <p:spPr bwMode="auto">
          <a:xfrm>
            <a:off x="6684963" y="6240463"/>
            <a:ext cx="2459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Seibert, </a:t>
            </a:r>
            <a:r>
              <a:rPr lang="en-US" i="1"/>
              <a:t>et al.</a:t>
            </a:r>
            <a:r>
              <a:rPr lang="en-US"/>
              <a:t> (2011). </a:t>
            </a:r>
            <a:r>
              <a:rPr lang="en-US" i="1"/>
              <a:t>Nature</a:t>
            </a:r>
            <a:r>
              <a:rPr lang="en-US"/>
              <a:t> </a:t>
            </a:r>
            <a:r>
              <a:rPr lang="en-US" b="1"/>
              <a:t>470</a:t>
            </a:r>
            <a:r>
              <a:rPr lang="en-US"/>
              <a:t>, 78-81.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338512" y="5181598"/>
            <a:ext cx="2259013" cy="159067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42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JMHolton\Desktop\James_Holton\html\fastBragg\xfel\noiseimage_xfel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10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100 nm focus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5695565" y="382728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10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3 nm focus</a:t>
            </a:r>
          </a:p>
        </p:txBody>
      </p:sp>
      <p:pic>
        <p:nvPicPr>
          <p:cNvPr id="6" name="Picture 6" descr="C:\Users\JMHolton\Desktop\James_Holton\html\fastBragg\xfel\noiseimage_future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5695565" y="382728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6661334" y="389920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661335" y="437181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593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702431" y="439236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04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702431" y="439236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9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14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24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7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34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226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X-ray data are 3D!</a:t>
            </a:r>
          </a:p>
        </p:txBody>
      </p:sp>
      <p:pic>
        <p:nvPicPr>
          <p:cNvPr id="85017" name="diffraction.mpe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152775" y="1198563"/>
            <a:ext cx="5484813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020" name="Picture 28" descr="xtal_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3317875"/>
            <a:ext cx="68738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29"/>
          <p:cNvSpPr>
            <a:spLocks noChangeAspect="1" noChangeShapeType="1"/>
          </p:cNvSpPr>
          <p:nvPr/>
        </p:nvSpPr>
        <p:spPr bwMode="auto">
          <a:xfrm flipV="1">
            <a:off x="1192213" y="3097213"/>
            <a:ext cx="976312" cy="703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2" name="Line 30"/>
          <p:cNvSpPr>
            <a:spLocks noChangeAspect="1" noChangeShapeType="1"/>
          </p:cNvSpPr>
          <p:nvPr/>
        </p:nvSpPr>
        <p:spPr bwMode="auto">
          <a:xfrm>
            <a:off x="1187450" y="3841750"/>
            <a:ext cx="1035050" cy="317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3" name="Line 31"/>
          <p:cNvSpPr>
            <a:spLocks noChangeAspect="1" noChangeShapeType="1"/>
          </p:cNvSpPr>
          <p:nvPr/>
        </p:nvSpPr>
        <p:spPr bwMode="auto">
          <a:xfrm flipV="1">
            <a:off x="1309688" y="3619500"/>
            <a:ext cx="520700" cy="200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4" name="Line 32"/>
          <p:cNvSpPr>
            <a:spLocks noChangeAspect="1" noChangeShapeType="1"/>
          </p:cNvSpPr>
          <p:nvPr/>
        </p:nvSpPr>
        <p:spPr bwMode="auto">
          <a:xfrm>
            <a:off x="1306513" y="3968750"/>
            <a:ext cx="554037" cy="496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5" name="AutoShape 33"/>
          <p:cNvSpPr>
            <a:spLocks noChangeArrowheads="1"/>
          </p:cNvSpPr>
          <p:nvPr/>
        </p:nvSpPr>
        <p:spPr bwMode="auto">
          <a:xfrm>
            <a:off x="1630363" y="5208588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6" name="AutoShape 35"/>
          <p:cNvSpPr>
            <a:spLocks noChangeArrowheads="1"/>
          </p:cNvSpPr>
          <p:nvPr/>
        </p:nvSpPr>
        <p:spPr bwMode="auto">
          <a:xfrm rot="10800000">
            <a:off x="457200" y="5162550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7" name="Line 36"/>
          <p:cNvSpPr>
            <a:spLocks noChangeShapeType="1"/>
          </p:cNvSpPr>
          <p:nvPr/>
        </p:nvSpPr>
        <p:spPr bwMode="auto">
          <a:xfrm>
            <a:off x="1246188" y="5273675"/>
            <a:ext cx="0" cy="1584325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479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6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50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1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6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3536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5319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0580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617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Electric charge</a:t>
            </a:r>
          </a:p>
        </p:txBody>
      </p:sp>
      <p:grpSp>
        <p:nvGrpSpPr>
          <p:cNvPr id="382991" name="Group 15"/>
          <p:cNvGrpSpPr>
            <a:grpSpLocks/>
          </p:cNvGrpSpPr>
          <p:nvPr/>
        </p:nvGrpSpPr>
        <p:grpSpPr bwMode="auto">
          <a:xfrm>
            <a:off x="3490913" y="3617913"/>
            <a:ext cx="1643062" cy="733425"/>
            <a:chOff x="2199" y="2279"/>
            <a:chExt cx="1035" cy="462"/>
          </a:xfrm>
        </p:grpSpPr>
        <p:sp>
          <p:nvSpPr>
            <p:cNvPr id="382982" name="Text Box 6"/>
            <p:cNvSpPr txBox="1">
              <a:spLocks noChangeArrowheads="1"/>
            </p:cNvSpPr>
            <p:nvPr/>
          </p:nvSpPr>
          <p:spPr bwMode="auto">
            <a:xfrm>
              <a:off x="2199" y="2279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3" name="Text Box 7"/>
            <p:cNvSpPr txBox="1">
              <a:spLocks noChangeArrowheads="1"/>
            </p:cNvSpPr>
            <p:nvPr/>
          </p:nvSpPr>
          <p:spPr bwMode="auto">
            <a:xfrm>
              <a:off x="2619" y="2510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4" name="Text Box 8"/>
            <p:cNvSpPr txBox="1">
              <a:spLocks noChangeArrowheads="1"/>
            </p:cNvSpPr>
            <p:nvPr/>
          </p:nvSpPr>
          <p:spPr bwMode="auto">
            <a:xfrm>
              <a:off x="2363" y="2461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5" name="Text Box 9"/>
            <p:cNvSpPr txBox="1">
              <a:spLocks noChangeArrowheads="1"/>
            </p:cNvSpPr>
            <p:nvPr/>
          </p:nvSpPr>
          <p:spPr bwMode="auto">
            <a:xfrm>
              <a:off x="2783" y="2509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6" name="Text Box 10"/>
            <p:cNvSpPr txBox="1">
              <a:spLocks noChangeArrowheads="1"/>
            </p:cNvSpPr>
            <p:nvPr/>
          </p:nvSpPr>
          <p:spPr bwMode="auto">
            <a:xfrm>
              <a:off x="2939" y="2453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7" name="Text Box 11"/>
            <p:cNvSpPr txBox="1">
              <a:spLocks noChangeArrowheads="1"/>
            </p:cNvSpPr>
            <p:nvPr/>
          </p:nvSpPr>
          <p:spPr bwMode="auto">
            <a:xfrm>
              <a:off x="3070" y="2394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</p:grpSp>
      <p:sp>
        <p:nvSpPr>
          <p:cNvPr id="382988" name="Text Box 12"/>
          <p:cNvSpPr txBox="1">
            <a:spLocks noChangeArrowheads="1"/>
          </p:cNvSpPr>
          <p:nvPr/>
        </p:nvSpPr>
        <p:spPr bwMode="auto">
          <a:xfrm>
            <a:off x="3506788" y="4351338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+  +  +  +  +  +</a:t>
            </a:r>
          </a:p>
        </p:txBody>
      </p:sp>
      <p:pic>
        <p:nvPicPr>
          <p:cNvPr id="38298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4" y="1070685"/>
            <a:ext cx="6483096" cy="633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503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3" name="Text Box 35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76804" name="Freeform 36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Text Box 37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6806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0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1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2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3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4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5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6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6817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8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9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6821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6822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6823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4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5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6" name="Oval 34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7" name="Oval 38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71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34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7832" name="Oval 17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3" name="Oval 19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4" name="Rectangle 20"/>
          <p:cNvSpPr>
            <a:spLocks noChangeArrowheads="1"/>
          </p:cNvSpPr>
          <p:nvPr/>
        </p:nvSpPr>
        <p:spPr bwMode="auto">
          <a:xfrm rot="-617010">
            <a:off x="-1787525" y="4913313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5" name="Oval 21"/>
          <p:cNvSpPr>
            <a:spLocks noChangeArrowheads="1"/>
          </p:cNvSpPr>
          <p:nvPr/>
        </p:nvSpPr>
        <p:spPr bwMode="auto">
          <a:xfrm rot="-617010">
            <a:off x="-2176463" y="1393825"/>
            <a:ext cx="71929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6" name="Line 22"/>
          <p:cNvSpPr>
            <a:spLocks noChangeShapeType="1"/>
          </p:cNvSpPr>
          <p:nvPr/>
        </p:nvSpPr>
        <p:spPr bwMode="auto">
          <a:xfrm rot="-617010">
            <a:off x="1266825" y="5656263"/>
            <a:ext cx="3717925" cy="504825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7" name="Text Box 23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7838" name="Line 24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9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0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1" name="Rectangle 30"/>
          <p:cNvSpPr>
            <a:spLocks noChangeArrowheads="1"/>
          </p:cNvSpPr>
          <p:nvPr/>
        </p:nvSpPr>
        <p:spPr bwMode="auto">
          <a:xfrm rot="2408014">
            <a:off x="4543425" y="2674938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2" name="Line 31"/>
          <p:cNvSpPr>
            <a:spLocks noChangeShapeType="1"/>
          </p:cNvSpPr>
          <p:nvPr/>
        </p:nvSpPr>
        <p:spPr bwMode="auto">
          <a:xfrm flipV="1">
            <a:off x="1225550" y="1720850"/>
            <a:ext cx="4587875" cy="42751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3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4" name="Text Box 38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7845" name="Text Box 40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7846" name="Text Box 12"/>
          <p:cNvSpPr txBox="1">
            <a:spLocks noChangeArrowheads="1"/>
          </p:cNvSpPr>
          <p:nvPr/>
        </p:nvSpPr>
        <p:spPr bwMode="auto">
          <a:xfrm rot="-2644322">
            <a:off x="2525713" y="4078288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7847" name="Oval 35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8" name="Line 39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9" name="Oval 41"/>
          <p:cNvSpPr>
            <a:spLocks noChangeArrowheads="1"/>
          </p:cNvSpPr>
          <p:nvPr/>
        </p:nvSpPr>
        <p:spPr bwMode="auto">
          <a:xfrm rot="-1832123">
            <a:off x="4125913" y="3168650"/>
            <a:ext cx="85725" cy="23177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323969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9410" name="Picture 2" descr="scan0001"/>
          <p:cNvPicPr>
            <a:picLocks noChangeAspect="1" noChangeArrowheads="1"/>
          </p:cNvPicPr>
          <p:nvPr/>
        </p:nvPicPr>
        <p:blipFill>
          <a:blip r:embed="rId2">
            <a:lum bright="-6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9268" r="6169" b="48232"/>
          <a:stretch>
            <a:fillRect/>
          </a:stretch>
        </p:blipFill>
        <p:spPr bwMode="auto">
          <a:xfrm>
            <a:off x="0" y="276225"/>
            <a:ext cx="91440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9411" name="AutoShape 3"/>
          <p:cNvSpPr>
            <a:spLocks noChangeArrowheads="1"/>
          </p:cNvSpPr>
          <p:nvPr/>
        </p:nvSpPr>
        <p:spPr bwMode="auto">
          <a:xfrm>
            <a:off x="-1423988" y="-246063"/>
            <a:ext cx="12001501" cy="23749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494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794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Divergence</a:t>
            </a:r>
            <a: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>
                <a:solidFill>
                  <a:schemeClr val="tx1"/>
                </a:solidFill>
              </a:rPr>
              <a:t>Arndt &amp; </a:t>
            </a:r>
            <a:r>
              <a:rPr lang="en-US" sz="2800" dirty="0" err="1">
                <a:solidFill>
                  <a:schemeClr val="tx1"/>
                </a:solidFill>
              </a:rPr>
              <a:t>Wonacott</a:t>
            </a:r>
            <a:r>
              <a:rPr lang="en-US" sz="2800" dirty="0">
                <a:solidFill>
                  <a:schemeClr val="tx1"/>
                </a:solidFill>
              </a:rPr>
              <a:t> (1977)</a:t>
            </a:r>
          </a:p>
        </p:txBody>
      </p:sp>
    </p:spTree>
    <p:extLst>
      <p:ext uri="{BB962C8B-B14F-4D97-AF65-F5344CB8AC3E}">
        <p14:creationId xmlns:p14="http://schemas.microsoft.com/office/powerpoint/2010/main" val="1409448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765760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0.3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33532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2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3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4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5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6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7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8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1149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51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115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1154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1155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6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7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8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1159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0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1161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6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3" name="Oval 39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748390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4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9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0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1" name="Oval 15"/>
          <p:cNvSpPr>
            <a:spLocks noChangeArrowheads="1"/>
          </p:cNvSpPr>
          <p:nvPr/>
        </p:nvSpPr>
        <p:spPr bwMode="auto">
          <a:xfrm>
            <a:off x="-2943225" y="182563"/>
            <a:ext cx="7572375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2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2174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5" name="Rectangle 19"/>
          <p:cNvSpPr>
            <a:spLocks noChangeArrowheads="1"/>
          </p:cNvSpPr>
          <p:nvPr/>
        </p:nvSpPr>
        <p:spPr bwMode="auto">
          <a:xfrm rot="3899312">
            <a:off x="5803107" y="1577181"/>
            <a:ext cx="119062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6" name="Line 20"/>
          <p:cNvSpPr>
            <a:spLocks noChangeShapeType="1"/>
          </p:cNvSpPr>
          <p:nvPr/>
        </p:nvSpPr>
        <p:spPr bwMode="auto">
          <a:xfrm flipV="1">
            <a:off x="434975" y="1644650"/>
            <a:ext cx="6942138" cy="35480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7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2178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2179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0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1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2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2183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2185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86" name="Text Box 43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2187" name="Line 44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8" name="Oval 46"/>
          <p:cNvSpPr>
            <a:spLocks noChangeArrowheads="1"/>
          </p:cNvSpPr>
          <p:nvPr/>
        </p:nvSpPr>
        <p:spPr bwMode="auto">
          <a:xfrm rot="-1109501">
            <a:off x="4235450" y="3055938"/>
            <a:ext cx="160338" cy="32385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4749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95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4032491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6566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004888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Electric field of a moving charge</a:t>
            </a:r>
          </a:p>
        </p:txBody>
      </p:sp>
    </p:spTree>
    <p:extLst>
      <p:ext uri="{BB962C8B-B14F-4D97-AF65-F5344CB8AC3E}">
        <p14:creationId xmlns:p14="http://schemas.microsoft.com/office/powerpoint/2010/main" val="3425378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84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56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560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05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7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crystal is bent?</a:t>
            </a: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993185" y="1130157"/>
            <a:ext cx="5537772" cy="4869952"/>
            <a:chOff x="11" y="1490"/>
            <a:chExt cx="2116" cy="1903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317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317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5174222" y="3287730"/>
            <a:ext cx="1956043" cy="2941462"/>
          </a:xfrm>
          <a:custGeom>
            <a:avLst/>
            <a:gdLst>
              <a:gd name="connsiteX0" fmla="*/ 786433 w 786433"/>
              <a:gd name="connsiteY0" fmla="*/ 0 h 1702083"/>
              <a:gd name="connsiteX1" fmla="*/ 78511 w 786433"/>
              <a:gd name="connsiteY1" fmla="*/ 1533832 h 1702083"/>
              <a:gd name="connsiteX2" fmla="*/ 49014 w 786433"/>
              <a:gd name="connsiteY2" fmla="*/ 1592826 h 1702083"/>
              <a:gd name="connsiteX0" fmla="*/ 707922 w 707922"/>
              <a:gd name="connsiteY0" fmla="*/ 0 h 1533832"/>
              <a:gd name="connsiteX1" fmla="*/ 0 w 707922"/>
              <a:gd name="connsiteY1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0 w 707922"/>
              <a:gd name="connsiteY2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162231 w 707922"/>
              <a:gd name="connsiteY2" fmla="*/ 1150374 h 1533832"/>
              <a:gd name="connsiteX3" fmla="*/ 0 w 707922"/>
              <a:gd name="connsiteY3" fmla="*/ 1533832 h 1533832"/>
              <a:gd name="connsiteX0" fmla="*/ 707922 w 707922"/>
              <a:gd name="connsiteY0" fmla="*/ 0 h 1533832"/>
              <a:gd name="connsiteX1" fmla="*/ 221224 w 707922"/>
              <a:gd name="connsiteY1" fmla="*/ 988142 h 1533832"/>
              <a:gd name="connsiteX2" fmla="*/ 103237 w 707922"/>
              <a:gd name="connsiteY2" fmla="*/ 1283110 h 1533832"/>
              <a:gd name="connsiteX3" fmla="*/ 162231 w 707922"/>
              <a:gd name="connsiteY3" fmla="*/ 1150374 h 1533832"/>
              <a:gd name="connsiteX4" fmla="*/ 0 w 707922"/>
              <a:gd name="connsiteY4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221224 w 707922"/>
              <a:gd name="connsiteY2" fmla="*/ 988142 h 1533832"/>
              <a:gd name="connsiteX3" fmla="*/ 103237 w 707922"/>
              <a:gd name="connsiteY3" fmla="*/ 1283110 h 1533832"/>
              <a:gd name="connsiteX4" fmla="*/ 162231 w 707922"/>
              <a:gd name="connsiteY4" fmla="*/ 1150374 h 1533832"/>
              <a:gd name="connsiteX5" fmla="*/ 0 w 707922"/>
              <a:gd name="connsiteY5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471947 w 707922"/>
              <a:gd name="connsiteY2" fmla="*/ 471948 h 1533832"/>
              <a:gd name="connsiteX3" fmla="*/ 221224 w 707922"/>
              <a:gd name="connsiteY3" fmla="*/ 988142 h 1533832"/>
              <a:gd name="connsiteX4" fmla="*/ 103237 w 707922"/>
              <a:gd name="connsiteY4" fmla="*/ 1283110 h 1533832"/>
              <a:gd name="connsiteX5" fmla="*/ 162231 w 707922"/>
              <a:gd name="connsiteY5" fmla="*/ 1150374 h 1533832"/>
              <a:gd name="connsiteX6" fmla="*/ 0 w 707922"/>
              <a:gd name="connsiteY6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45689 w 707922"/>
              <a:gd name="connsiteY2" fmla="*/ 324464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831747 w 831747"/>
              <a:gd name="connsiteY0" fmla="*/ 0 h 1829107"/>
              <a:gd name="connsiteX1" fmla="*/ 621351 w 831747"/>
              <a:gd name="connsiteY1" fmla="*/ 458429 h 1829107"/>
              <a:gd name="connsiteX2" fmla="*/ 441913 w 831747"/>
              <a:gd name="connsiteY2" fmla="*/ 549760 h 1829107"/>
              <a:gd name="connsiteX3" fmla="*/ 471947 w 831747"/>
              <a:gd name="connsiteY3" fmla="*/ 767223 h 1829107"/>
              <a:gd name="connsiteX4" fmla="*/ 221224 w 831747"/>
              <a:gd name="connsiteY4" fmla="*/ 1283417 h 1829107"/>
              <a:gd name="connsiteX5" fmla="*/ 53231 w 831747"/>
              <a:gd name="connsiteY5" fmla="*/ 1402171 h 1829107"/>
              <a:gd name="connsiteX6" fmla="*/ 75122 w 831747"/>
              <a:gd name="connsiteY6" fmla="*/ 1615716 h 1829107"/>
              <a:gd name="connsiteX7" fmla="*/ 0 w 831747"/>
              <a:gd name="connsiteY7" fmla="*/ 1829107 h 1829107"/>
              <a:gd name="connsiteX0" fmla="*/ 936522 w 936522"/>
              <a:gd name="connsiteY0" fmla="*/ 0 h 2086282"/>
              <a:gd name="connsiteX1" fmla="*/ 726126 w 936522"/>
              <a:gd name="connsiteY1" fmla="*/ 458429 h 2086282"/>
              <a:gd name="connsiteX2" fmla="*/ 546688 w 936522"/>
              <a:gd name="connsiteY2" fmla="*/ 549760 h 2086282"/>
              <a:gd name="connsiteX3" fmla="*/ 576722 w 936522"/>
              <a:gd name="connsiteY3" fmla="*/ 767223 h 2086282"/>
              <a:gd name="connsiteX4" fmla="*/ 325999 w 936522"/>
              <a:gd name="connsiteY4" fmla="*/ 1283417 h 2086282"/>
              <a:gd name="connsiteX5" fmla="*/ 158006 w 936522"/>
              <a:gd name="connsiteY5" fmla="*/ 1402171 h 2086282"/>
              <a:gd name="connsiteX6" fmla="*/ 179897 w 936522"/>
              <a:gd name="connsiteY6" fmla="*/ 1615716 h 2086282"/>
              <a:gd name="connsiteX7" fmla="*/ 0 w 936522"/>
              <a:gd name="connsiteY7" fmla="*/ 2086282 h 2086282"/>
              <a:gd name="connsiteX0" fmla="*/ 1012722 w 1012722"/>
              <a:gd name="connsiteY0" fmla="*/ 0 h 2091044"/>
              <a:gd name="connsiteX1" fmla="*/ 726126 w 1012722"/>
              <a:gd name="connsiteY1" fmla="*/ 463191 h 2091044"/>
              <a:gd name="connsiteX2" fmla="*/ 546688 w 1012722"/>
              <a:gd name="connsiteY2" fmla="*/ 554522 h 2091044"/>
              <a:gd name="connsiteX3" fmla="*/ 576722 w 1012722"/>
              <a:gd name="connsiteY3" fmla="*/ 771985 h 2091044"/>
              <a:gd name="connsiteX4" fmla="*/ 325999 w 1012722"/>
              <a:gd name="connsiteY4" fmla="*/ 1288179 h 2091044"/>
              <a:gd name="connsiteX5" fmla="*/ 158006 w 1012722"/>
              <a:gd name="connsiteY5" fmla="*/ 1406933 h 2091044"/>
              <a:gd name="connsiteX6" fmla="*/ 179897 w 1012722"/>
              <a:gd name="connsiteY6" fmla="*/ 1620478 h 2091044"/>
              <a:gd name="connsiteX7" fmla="*/ 0 w 1012722"/>
              <a:gd name="connsiteY7" fmla="*/ 2091044 h 2091044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6997" h="2133907">
                <a:moveTo>
                  <a:pt x="926997" y="0"/>
                </a:moveTo>
                <a:lnTo>
                  <a:pt x="640401" y="463191"/>
                </a:lnTo>
                <a:cubicBezTo>
                  <a:pt x="609957" y="515066"/>
                  <a:pt x="498550" y="493122"/>
                  <a:pt x="460963" y="554522"/>
                </a:cubicBezTo>
                <a:cubicBezTo>
                  <a:pt x="423349" y="634154"/>
                  <a:pt x="523848" y="701878"/>
                  <a:pt x="490997" y="771985"/>
                </a:cubicBezTo>
                <a:lnTo>
                  <a:pt x="240274" y="1288179"/>
                </a:lnTo>
                <a:cubicBezTo>
                  <a:pt x="185070" y="1384120"/>
                  <a:pt x="167967" y="1275273"/>
                  <a:pt x="72281" y="1406933"/>
                </a:cubicBezTo>
                <a:cubicBezTo>
                  <a:pt x="28958" y="1551037"/>
                  <a:pt x="132809" y="1507254"/>
                  <a:pt x="94172" y="1620478"/>
                </a:cubicBezTo>
                <a:cubicBezTo>
                  <a:pt x="76966" y="1662265"/>
                  <a:pt x="12752" y="2050947"/>
                  <a:pt x="0" y="2133907"/>
                </a:cubicBezTo>
              </a:path>
            </a:pathLst>
          </a:custGeom>
          <a:noFill/>
          <a:ln w="381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if crystal is bent?</a:t>
            </a:r>
          </a:p>
        </p:txBody>
      </p: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0" name="Rectangle 13"/>
          <p:cNvSpPr>
            <a:spLocks noChangeArrowheads="1"/>
          </p:cNvSpPr>
          <p:nvPr/>
        </p:nvSpPr>
        <p:spPr bwMode="auto">
          <a:xfrm rot="4492759">
            <a:off x="546100" y="344170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1" name="Rectangle 13"/>
          <p:cNvSpPr>
            <a:spLocks noChangeArrowheads="1"/>
          </p:cNvSpPr>
          <p:nvPr/>
        </p:nvSpPr>
        <p:spPr bwMode="auto">
          <a:xfrm rot="4492759">
            <a:off x="1411287" y="32067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2" name="Rectangle 13"/>
          <p:cNvSpPr>
            <a:spLocks noChangeArrowheads="1"/>
          </p:cNvSpPr>
          <p:nvPr/>
        </p:nvSpPr>
        <p:spPr bwMode="auto">
          <a:xfrm rot="4687694">
            <a:off x="2303462" y="299878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3" name="Rectangle 13"/>
          <p:cNvSpPr>
            <a:spLocks noChangeArrowheads="1"/>
          </p:cNvSpPr>
          <p:nvPr/>
        </p:nvSpPr>
        <p:spPr bwMode="auto">
          <a:xfrm rot="4791210">
            <a:off x="3205956" y="2832895"/>
            <a:ext cx="1089025" cy="900112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4" name="Rectangle 13"/>
          <p:cNvSpPr>
            <a:spLocks noChangeArrowheads="1"/>
          </p:cNvSpPr>
          <p:nvPr/>
        </p:nvSpPr>
        <p:spPr bwMode="auto">
          <a:xfrm rot="5400000">
            <a:off x="4033837" y="27495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5" name="Rectangle 13"/>
          <p:cNvSpPr>
            <a:spLocks noChangeArrowheads="1"/>
          </p:cNvSpPr>
          <p:nvPr/>
        </p:nvSpPr>
        <p:spPr bwMode="auto">
          <a:xfrm rot="5796060">
            <a:off x="4870450" y="276383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6" name="Rectangle 13"/>
          <p:cNvSpPr>
            <a:spLocks noChangeArrowheads="1"/>
          </p:cNvSpPr>
          <p:nvPr/>
        </p:nvSpPr>
        <p:spPr bwMode="auto">
          <a:xfrm rot="5796060">
            <a:off x="5743575" y="283686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7" name="Rectangle 13"/>
          <p:cNvSpPr>
            <a:spLocks noChangeArrowheads="1"/>
          </p:cNvSpPr>
          <p:nvPr/>
        </p:nvSpPr>
        <p:spPr bwMode="auto">
          <a:xfrm rot="6123736">
            <a:off x="6584950" y="298291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 rot="6016447">
            <a:off x="7459662" y="3178176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19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08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699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2787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0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1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4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6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8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9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0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1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2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3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4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6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8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9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0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1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2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3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4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5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6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7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2818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02819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What is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this stuff?</a:t>
              </a:r>
            </a:p>
          </p:txBody>
        </p:sp>
        <p:sp>
          <p:nvSpPr>
            <p:cNvPr id="502820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2821" name="Picture 37" descr="RAD_DA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25850" r="31297" b="27811"/>
          <a:stretch>
            <a:fillRect/>
          </a:stretch>
        </p:blipFill>
        <p:spPr bwMode="auto">
          <a:xfrm>
            <a:off x="4546600" y="2844800"/>
            <a:ext cx="4179888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111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Darwin’s original picture</a:t>
            </a:r>
          </a:p>
        </p:txBody>
      </p:sp>
      <p:grpSp>
        <p:nvGrpSpPr>
          <p:cNvPr id="503811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3812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3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4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5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6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7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8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9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0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1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2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3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851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 descr="field_ne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00488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0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Electric field of a moving charge</a:t>
            </a:r>
          </a:p>
        </p:txBody>
      </p:sp>
      <p:sp>
        <p:nvSpPr>
          <p:cNvPr id="386052" name="Text Box 4"/>
          <p:cNvSpPr txBox="1">
            <a:spLocks noChangeArrowheads="1"/>
          </p:cNvSpPr>
          <p:nvPr/>
        </p:nvSpPr>
        <p:spPr bwMode="auto">
          <a:xfrm>
            <a:off x="1562100" y="2765425"/>
            <a:ext cx="5870575" cy="2771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accelerating charges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 make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electromagnetic waves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(light)</a:t>
            </a:r>
          </a:p>
        </p:txBody>
      </p:sp>
    </p:spTree>
    <p:extLst>
      <p:ext uri="{BB962C8B-B14F-4D97-AF65-F5344CB8AC3E}">
        <p14:creationId xmlns:p14="http://schemas.microsoft.com/office/powerpoint/2010/main" val="2922329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2655053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altLang="en-US" sz="2400" b="1">
              <a:solidFill>
                <a:srgbClr val="3333CC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30224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80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 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177274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91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0.1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5217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0.2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546292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1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0.4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85112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21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0.6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6112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0.8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78353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1.0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74783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58" name="Text Box 6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509959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509960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1" name="Text Box 9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509963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509964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5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6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7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8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70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997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509973" name="Oval 21"/>
          <p:cNvSpPr>
            <a:spLocks noChangeArrowheads="1"/>
          </p:cNvSpPr>
          <p:nvPr/>
        </p:nvSpPr>
        <p:spPr bwMode="auto">
          <a:xfrm>
            <a:off x="33242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4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5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6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09977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509978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509979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0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1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2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3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4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5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6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9987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09988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509989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90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91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6" name="Group 11"/>
          <p:cNvGrpSpPr>
            <a:grpSpLocks/>
          </p:cNvGrpSpPr>
          <p:nvPr/>
        </p:nvGrpSpPr>
        <p:grpSpPr bwMode="auto">
          <a:xfrm rot="19031229">
            <a:off x="2975772" y="2093374"/>
            <a:ext cx="3657600" cy="304800"/>
            <a:chOff x="-960" y="2136"/>
            <a:chExt cx="2304" cy="192"/>
          </a:xfrm>
        </p:grpSpPr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Group 11"/>
          <p:cNvGrpSpPr>
            <a:grpSpLocks/>
          </p:cNvGrpSpPr>
          <p:nvPr/>
        </p:nvGrpSpPr>
        <p:grpSpPr bwMode="auto">
          <a:xfrm rot="12959420">
            <a:off x="-49284" y="2275719"/>
            <a:ext cx="3657600" cy="304800"/>
            <a:chOff x="-960" y="2136"/>
            <a:chExt cx="2304" cy="192"/>
          </a:xfrm>
        </p:grpSpPr>
        <p:sp>
          <p:nvSpPr>
            <p:cNvPr id="56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2" name="Group 11"/>
          <p:cNvGrpSpPr>
            <a:grpSpLocks/>
          </p:cNvGrpSpPr>
          <p:nvPr/>
        </p:nvGrpSpPr>
        <p:grpSpPr bwMode="auto">
          <a:xfrm rot="4201551">
            <a:off x="2234773" y="5255321"/>
            <a:ext cx="3657600" cy="304800"/>
            <a:chOff x="-960" y="2136"/>
            <a:chExt cx="2304" cy="192"/>
          </a:xfrm>
        </p:grpSpPr>
        <p:sp>
          <p:nvSpPr>
            <p:cNvPr id="63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Group 11"/>
          <p:cNvGrpSpPr>
            <a:grpSpLocks/>
          </p:cNvGrpSpPr>
          <p:nvPr/>
        </p:nvGrpSpPr>
        <p:grpSpPr bwMode="auto">
          <a:xfrm rot="20719009">
            <a:off x="3433945" y="2966840"/>
            <a:ext cx="3657600" cy="304800"/>
            <a:chOff x="-960" y="2136"/>
            <a:chExt cx="2304" cy="192"/>
          </a:xfrm>
        </p:grpSpPr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023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3.05556E-6 -0.02523 3.05556E-6 -0.04931 -0.00018 -0.04931 C -0.00035 -0.04931 -0.00035 -0.02523 -0.00052 7.40741E-7 C -0.00052 0.02801 -0.00052 0.05602 -0.00087 0.05602 C -0.00104 0.05602 -0.00104 0.02801 -0.00104 7.40741E-7 C -0.00104 -0.02523 -0.00122 -0.04931 -0.00139 -0.04931 C -0.00157 -0.04931 -0.00157 -0.02523 -0.00174 7.40741E-7 C -0.00174 0.02801 -0.00174 0.05602 -0.00191 0.05602 C -0.00209 0.05602 -0.00226 7.40741E-7 -0.00226 0.00023 C -0.00226 -0.02523 -0.00243 -0.04931 -0.00261 -0.04931 C -0.00278 -0.04931 -0.00278 -0.02523 -0.00278 7.40741E-7 C -0.00295 0.02801 -0.00295 0.05602 -0.00313 0.05602 C -0.0033 0.05602 -0.0033 0.02801 -0.00348 7.40741E-7 C -0.00348 -0.02523 -0.00348 -0.04931 -0.00365 -0.04931 C -0.00382 -0.04931 -0.004 -0.02523 -0.004 7.40741E-7 C -0.004 0.02801 -0.00417 0.05602 -0.00434 0.05602 C -0.00452 0.05602 -0.00452 0.02801 -0.00469 7.40741E-7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324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73" grpId="0" animBg="1"/>
      <p:bldP spid="509974" grpId="0" animBg="1"/>
      <p:bldP spid="509975" grpId="0" animBg="1"/>
      <p:bldP spid="50997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2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1.5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11162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2.0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059695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2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2.5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62813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3.2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32879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9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6.4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24152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0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12.8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593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Oval 2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7" name="Line 5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3" name="Line 11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4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5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4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20" name="Freeform 28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1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4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6" name="Line 34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7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9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1" name="Line 39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2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3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5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6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7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8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9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0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1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2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3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44" name="Text Box 52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45" name="Text Box 53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46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48" name="Freeform 5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9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0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51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2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3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4" name="Line 6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6" name="Oval 6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7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8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9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0" name="Text Box 68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61" name="Text Box 6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62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63" name="Text Box 71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64" name="Freeform 72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5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66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7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8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9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0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71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2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3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4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5" name="Rectangle 83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6" name="Line 84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7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8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9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0" name="Line 8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1" name="Line 89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2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3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4" name="Line 92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7" name="Rectangle 9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8" name="Rectangle 9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9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0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1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2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3" name="Line 10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4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95" name="Text Box 103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96" name="Text Box 10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97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rays</a:t>
            </a:r>
          </a:p>
        </p:txBody>
      </p:sp>
      <p:sp>
        <p:nvSpPr>
          <p:cNvPr id="213098" name="Text Box 10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99" name="Freeform 10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0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1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2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3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4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5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6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7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8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9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7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ChangeArrowheads="1"/>
          </p:cNvSpPr>
          <p:nvPr/>
        </p:nvSpPr>
        <p:spPr bwMode="auto">
          <a:xfrm rot="2125370">
            <a:off x="5984875" y="4130675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5" name="Rectangle 3"/>
          <p:cNvSpPr>
            <a:spLocks noChangeArrowheads="1"/>
          </p:cNvSpPr>
          <p:nvPr/>
        </p:nvSpPr>
        <p:spPr bwMode="auto">
          <a:xfrm rot="438218">
            <a:off x="4276725" y="45720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6" name="Oval 4"/>
          <p:cNvSpPr>
            <a:spLocks noChangeArrowheads="1"/>
          </p:cNvSpPr>
          <p:nvPr/>
        </p:nvSpPr>
        <p:spPr bwMode="auto">
          <a:xfrm>
            <a:off x="4254500" y="2819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7" name="Oval 5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8" name="Line 6"/>
          <p:cNvSpPr>
            <a:spLocks noChangeShapeType="1"/>
          </p:cNvSpPr>
          <p:nvPr/>
        </p:nvSpPr>
        <p:spPr bwMode="auto">
          <a:xfrm flipV="1">
            <a:off x="609600" y="3048000"/>
            <a:ext cx="3886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9" name="Line 7"/>
          <p:cNvSpPr>
            <a:spLocks noChangeShapeType="1"/>
          </p:cNvSpPr>
          <p:nvPr/>
        </p:nvSpPr>
        <p:spPr bwMode="auto">
          <a:xfrm>
            <a:off x="609600" y="4038600"/>
            <a:ext cx="4953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0" name="Line 8"/>
          <p:cNvSpPr>
            <a:spLocks noChangeShapeType="1"/>
          </p:cNvSpPr>
          <p:nvPr/>
        </p:nvSpPr>
        <p:spPr bwMode="auto">
          <a:xfrm flipV="1">
            <a:off x="4495800" y="1752600"/>
            <a:ext cx="3657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1" name="Line 9"/>
          <p:cNvSpPr>
            <a:spLocks noChangeShapeType="1"/>
          </p:cNvSpPr>
          <p:nvPr/>
        </p:nvSpPr>
        <p:spPr bwMode="auto">
          <a:xfrm flipV="1">
            <a:off x="5562600" y="1752600"/>
            <a:ext cx="259080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2" name="Text Box 10"/>
          <p:cNvSpPr txBox="1">
            <a:spLocks noChangeArrowheads="1"/>
          </p:cNvSpPr>
          <p:nvPr/>
        </p:nvSpPr>
        <p:spPr bwMode="auto">
          <a:xfrm>
            <a:off x="228600" y="350520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source</a:t>
            </a:r>
          </a:p>
        </p:txBody>
      </p:sp>
      <p:sp>
        <p:nvSpPr>
          <p:cNvPr id="504843" name="Text Box 11"/>
          <p:cNvSpPr txBox="1">
            <a:spLocks noChangeArrowheads="1"/>
          </p:cNvSpPr>
          <p:nvPr/>
        </p:nvSpPr>
        <p:spPr bwMode="auto">
          <a:xfrm>
            <a:off x="7696200" y="12954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04844" name="Line 12"/>
          <p:cNvSpPr>
            <a:spLocks noChangeShapeType="1"/>
          </p:cNvSpPr>
          <p:nvPr/>
        </p:nvSpPr>
        <p:spPr bwMode="auto">
          <a:xfrm>
            <a:off x="4495800" y="3048000"/>
            <a:ext cx="1066800" cy="1905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5" name="Text Box 13"/>
          <p:cNvSpPr txBox="1">
            <a:spLocks noChangeArrowheads="1"/>
          </p:cNvSpPr>
          <p:nvPr/>
        </p:nvSpPr>
        <p:spPr bwMode="auto">
          <a:xfrm rot="-1882992">
            <a:off x="5021263" y="37290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808080"/>
                </a:solidFill>
              </a:rPr>
              <a:t>d</a:t>
            </a:r>
          </a:p>
        </p:txBody>
      </p:sp>
      <p:sp>
        <p:nvSpPr>
          <p:cNvPr id="504846" name="Text Box 14"/>
          <p:cNvSpPr txBox="1">
            <a:spLocks noChangeArrowheads="1"/>
          </p:cNvSpPr>
          <p:nvPr/>
        </p:nvSpPr>
        <p:spPr bwMode="auto">
          <a:xfrm>
            <a:off x="4705350" y="2909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504847" name="Text Box 15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504848" name="Line 16"/>
          <p:cNvSpPr>
            <a:spLocks noChangeShapeType="1"/>
          </p:cNvSpPr>
          <p:nvPr/>
        </p:nvSpPr>
        <p:spPr bwMode="auto">
          <a:xfrm flipH="1">
            <a:off x="4267200" y="3048000"/>
            <a:ext cx="228600" cy="1676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9" name="Line 17"/>
          <p:cNvSpPr>
            <a:spLocks noChangeShapeType="1"/>
          </p:cNvSpPr>
          <p:nvPr/>
        </p:nvSpPr>
        <p:spPr bwMode="auto">
          <a:xfrm>
            <a:off x="4495800" y="3048000"/>
            <a:ext cx="1676400" cy="1143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50" name="Rectangle 18"/>
          <p:cNvSpPr>
            <a:spLocks noChangeArrowheads="1"/>
          </p:cNvSpPr>
          <p:nvPr/>
        </p:nvSpPr>
        <p:spPr bwMode="auto">
          <a:xfrm>
            <a:off x="249238" y="293688"/>
            <a:ext cx="6699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“near”-ly Bragg’s Law</a:t>
            </a:r>
          </a:p>
        </p:txBody>
      </p:sp>
      <p:grpSp>
        <p:nvGrpSpPr>
          <p:cNvPr id="504851" name="Group 19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4852" name="Freeform 20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3" name="Freeform 21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4" name="Freeform 22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5" name="Freeform 23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6" name="Freeform 24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7" name="Freeform 25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8" name="Freeform 26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9" name="Freeform 27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0" name="Freeform 28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1" name="Freeform 29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2" name="Freeform 30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3" name="Freeform 31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4864" name="Group 32"/>
          <p:cNvGrpSpPr>
            <a:grpSpLocks noChangeAspect="1"/>
          </p:cNvGrpSpPr>
          <p:nvPr/>
        </p:nvGrpSpPr>
        <p:grpSpPr bwMode="auto">
          <a:xfrm>
            <a:off x="2101850" y="4964113"/>
            <a:ext cx="1819275" cy="925512"/>
            <a:chOff x="-903" y="785"/>
            <a:chExt cx="7631" cy="3878"/>
          </a:xfrm>
        </p:grpSpPr>
        <p:sp>
          <p:nvSpPr>
            <p:cNvPr id="504865" name="Freeform 33"/>
            <p:cNvSpPr>
              <a:spLocks noChangeAspect="1"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6" name="Freeform 34"/>
            <p:cNvSpPr>
              <a:spLocks noChangeAspect="1"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7" name="Freeform 35"/>
            <p:cNvSpPr>
              <a:spLocks noChangeAspect="1"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8" name="Freeform 36"/>
            <p:cNvSpPr>
              <a:spLocks noChangeAspect="1"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9" name="Freeform 37"/>
            <p:cNvSpPr>
              <a:spLocks noChangeAspect="1"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0" name="Freeform 38"/>
            <p:cNvSpPr>
              <a:spLocks noChangeAspect="1"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1" name="Freeform 39"/>
            <p:cNvSpPr>
              <a:spLocks noChangeAspect="1"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2" name="Freeform 40"/>
            <p:cNvSpPr>
              <a:spLocks noChangeAspect="1"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3" name="Freeform 41"/>
            <p:cNvSpPr>
              <a:spLocks noChangeAspect="1"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4" name="Freeform 42"/>
            <p:cNvSpPr>
              <a:spLocks noChangeAspect="1"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5" name="Freeform 43"/>
            <p:cNvSpPr>
              <a:spLocks noChangeAspect="1"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6" name="Freeform 44"/>
            <p:cNvSpPr>
              <a:spLocks noChangeAspect="1"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52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0485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17414 0.1601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04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858" name="Group 2"/>
          <p:cNvGrpSpPr>
            <a:grpSpLocks/>
          </p:cNvGrpSpPr>
          <p:nvPr/>
        </p:nvGrpSpPr>
        <p:grpSpPr bwMode="auto">
          <a:xfrm rot="196047">
            <a:off x="3251200" y="1525588"/>
            <a:ext cx="3606800" cy="2398712"/>
            <a:chOff x="2114" y="574"/>
            <a:chExt cx="2272" cy="1511"/>
          </a:xfrm>
        </p:grpSpPr>
        <p:sp>
          <p:nvSpPr>
            <p:cNvPr id="505859" name="Freeform 3"/>
            <p:cNvSpPr>
              <a:spLocks/>
            </p:cNvSpPr>
            <p:nvPr/>
          </p:nvSpPr>
          <p:spPr bwMode="auto">
            <a:xfrm rot="2096898">
              <a:off x="2114" y="57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0" name="Freeform 4"/>
            <p:cNvSpPr>
              <a:spLocks/>
            </p:cNvSpPr>
            <p:nvPr/>
          </p:nvSpPr>
          <p:spPr bwMode="auto">
            <a:xfrm rot="2096898">
              <a:off x="2429" y="79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1" name="Freeform 5"/>
            <p:cNvSpPr>
              <a:spLocks/>
            </p:cNvSpPr>
            <p:nvPr/>
          </p:nvSpPr>
          <p:spPr bwMode="auto">
            <a:xfrm rot="2096898">
              <a:off x="2743" y="101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2" name="Freeform 6"/>
            <p:cNvSpPr>
              <a:spLocks/>
            </p:cNvSpPr>
            <p:nvPr/>
          </p:nvSpPr>
          <p:spPr bwMode="auto">
            <a:xfrm rot="2096898">
              <a:off x="3058" y="123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3" name="Freeform 7"/>
            <p:cNvSpPr>
              <a:spLocks/>
            </p:cNvSpPr>
            <p:nvPr/>
          </p:nvSpPr>
          <p:spPr bwMode="auto">
            <a:xfrm rot="2096898">
              <a:off x="3373" y="14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4" name="Freeform 8"/>
            <p:cNvSpPr>
              <a:spLocks/>
            </p:cNvSpPr>
            <p:nvPr/>
          </p:nvSpPr>
          <p:spPr bwMode="auto">
            <a:xfrm rot="2096898">
              <a:off x="3688" y="167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5" name="Freeform 9"/>
            <p:cNvSpPr>
              <a:spLocks/>
            </p:cNvSpPr>
            <p:nvPr/>
          </p:nvSpPr>
          <p:spPr bwMode="auto">
            <a:xfrm rot="2096898">
              <a:off x="4002" y="189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5866" name="Rectangle 10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67" name="Line 11"/>
          <p:cNvSpPr>
            <a:spLocks noChangeShapeType="1"/>
          </p:cNvSpPr>
          <p:nvPr/>
        </p:nvSpPr>
        <p:spPr bwMode="auto">
          <a:xfrm>
            <a:off x="3276600" y="1257300"/>
            <a:ext cx="0" cy="5562600"/>
          </a:xfrm>
          <a:prstGeom prst="line">
            <a:avLst/>
          </a:prstGeom>
          <a:noFill/>
          <a:ln w="762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68" name="Line 12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69" name="Freeform 13"/>
          <p:cNvSpPr>
            <a:spLocks/>
          </p:cNvSpPr>
          <p:nvPr/>
        </p:nvSpPr>
        <p:spPr bwMode="auto">
          <a:xfrm>
            <a:off x="6908800" y="2705100"/>
            <a:ext cx="711200" cy="3276600"/>
          </a:xfrm>
          <a:custGeom>
            <a:avLst/>
            <a:gdLst>
              <a:gd name="T0" fmla="*/ 64 w 448"/>
              <a:gd name="T1" fmla="*/ 0 h 2064"/>
              <a:gd name="T2" fmla="*/ 64 w 448"/>
              <a:gd name="T3" fmla="*/ 144 h 2064"/>
              <a:gd name="T4" fmla="*/ 448 w 448"/>
              <a:gd name="T5" fmla="*/ 192 h 2064"/>
              <a:gd name="T6" fmla="*/ 64 w 448"/>
              <a:gd name="T7" fmla="*/ 288 h 2064"/>
              <a:gd name="T8" fmla="*/ 64 w 448"/>
              <a:gd name="T9" fmla="*/ 384 h 2064"/>
              <a:gd name="T10" fmla="*/ 64 w 448"/>
              <a:gd name="T11" fmla="*/ 576 h 2064"/>
              <a:gd name="T12" fmla="*/ 64 w 448"/>
              <a:gd name="T13" fmla="*/ 720 h 2064"/>
              <a:gd name="T14" fmla="*/ 64 w 448"/>
              <a:gd name="T15" fmla="*/ 864 h 2064"/>
              <a:gd name="T16" fmla="*/ 400 w 448"/>
              <a:gd name="T17" fmla="*/ 912 h 2064"/>
              <a:gd name="T18" fmla="*/ 64 w 448"/>
              <a:gd name="T19" fmla="*/ 1008 h 2064"/>
              <a:gd name="T20" fmla="*/ 64 w 448"/>
              <a:gd name="T21" fmla="*/ 1104 h 2064"/>
              <a:gd name="T22" fmla="*/ 64 w 448"/>
              <a:gd name="T23" fmla="*/ 1248 h 2064"/>
              <a:gd name="T24" fmla="*/ 64 w 448"/>
              <a:gd name="T25" fmla="*/ 1392 h 2064"/>
              <a:gd name="T26" fmla="*/ 64 w 448"/>
              <a:gd name="T27" fmla="*/ 1488 h 2064"/>
              <a:gd name="T28" fmla="*/ 64 w 448"/>
              <a:gd name="T29" fmla="*/ 1632 h 2064"/>
              <a:gd name="T30" fmla="*/ 400 w 448"/>
              <a:gd name="T31" fmla="*/ 1680 h 2064"/>
              <a:gd name="T32" fmla="*/ 64 w 448"/>
              <a:gd name="T33" fmla="*/ 1776 h 2064"/>
              <a:gd name="T34" fmla="*/ 64 w 448"/>
              <a:gd name="T35" fmla="*/ 1872 h 2064"/>
              <a:gd name="T36" fmla="*/ 64 w 448"/>
              <a:gd name="T37" fmla="*/ 1968 h 2064"/>
              <a:gd name="T38" fmla="*/ 64 w 448"/>
              <a:gd name="T39" fmla="*/ 2064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8" h="2064">
                <a:moveTo>
                  <a:pt x="64" y="0"/>
                </a:moveTo>
                <a:cubicBezTo>
                  <a:pt x="32" y="56"/>
                  <a:pt x="0" y="112"/>
                  <a:pt x="64" y="144"/>
                </a:cubicBezTo>
                <a:cubicBezTo>
                  <a:pt x="128" y="176"/>
                  <a:pt x="448" y="168"/>
                  <a:pt x="448" y="192"/>
                </a:cubicBezTo>
                <a:cubicBezTo>
                  <a:pt x="448" y="216"/>
                  <a:pt x="128" y="256"/>
                  <a:pt x="64" y="288"/>
                </a:cubicBezTo>
                <a:cubicBezTo>
                  <a:pt x="0" y="320"/>
                  <a:pt x="64" y="336"/>
                  <a:pt x="64" y="384"/>
                </a:cubicBezTo>
                <a:cubicBezTo>
                  <a:pt x="64" y="432"/>
                  <a:pt x="64" y="520"/>
                  <a:pt x="64" y="576"/>
                </a:cubicBezTo>
                <a:cubicBezTo>
                  <a:pt x="64" y="632"/>
                  <a:pt x="64" y="672"/>
                  <a:pt x="64" y="720"/>
                </a:cubicBezTo>
                <a:cubicBezTo>
                  <a:pt x="64" y="768"/>
                  <a:pt x="8" y="832"/>
                  <a:pt x="64" y="864"/>
                </a:cubicBezTo>
                <a:cubicBezTo>
                  <a:pt x="120" y="896"/>
                  <a:pt x="400" y="888"/>
                  <a:pt x="400" y="912"/>
                </a:cubicBezTo>
                <a:cubicBezTo>
                  <a:pt x="400" y="936"/>
                  <a:pt x="120" y="976"/>
                  <a:pt x="64" y="1008"/>
                </a:cubicBezTo>
                <a:cubicBezTo>
                  <a:pt x="8" y="1040"/>
                  <a:pt x="64" y="1064"/>
                  <a:pt x="64" y="1104"/>
                </a:cubicBezTo>
                <a:cubicBezTo>
                  <a:pt x="64" y="1144"/>
                  <a:pt x="64" y="1200"/>
                  <a:pt x="64" y="1248"/>
                </a:cubicBezTo>
                <a:cubicBezTo>
                  <a:pt x="64" y="1296"/>
                  <a:pt x="64" y="1352"/>
                  <a:pt x="64" y="1392"/>
                </a:cubicBezTo>
                <a:cubicBezTo>
                  <a:pt x="64" y="1432"/>
                  <a:pt x="64" y="1448"/>
                  <a:pt x="64" y="1488"/>
                </a:cubicBezTo>
                <a:cubicBezTo>
                  <a:pt x="64" y="1528"/>
                  <a:pt x="8" y="1600"/>
                  <a:pt x="64" y="1632"/>
                </a:cubicBezTo>
                <a:cubicBezTo>
                  <a:pt x="120" y="1664"/>
                  <a:pt x="400" y="1656"/>
                  <a:pt x="400" y="1680"/>
                </a:cubicBezTo>
                <a:cubicBezTo>
                  <a:pt x="400" y="1704"/>
                  <a:pt x="120" y="1744"/>
                  <a:pt x="64" y="1776"/>
                </a:cubicBezTo>
                <a:cubicBezTo>
                  <a:pt x="8" y="1808"/>
                  <a:pt x="64" y="1840"/>
                  <a:pt x="64" y="1872"/>
                </a:cubicBezTo>
                <a:cubicBezTo>
                  <a:pt x="64" y="1904"/>
                  <a:pt x="64" y="1936"/>
                  <a:pt x="64" y="1968"/>
                </a:cubicBezTo>
                <a:cubicBezTo>
                  <a:pt x="64" y="2000"/>
                  <a:pt x="64" y="2032"/>
                  <a:pt x="64" y="206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70" name="Text Box 14"/>
          <p:cNvSpPr txBox="1">
            <a:spLocks noChangeArrowheads="1"/>
          </p:cNvSpPr>
          <p:nvPr/>
        </p:nvSpPr>
        <p:spPr bwMode="auto">
          <a:xfrm rot="16200000">
            <a:off x="3037682" y="5915818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“crystal”</a:t>
            </a:r>
          </a:p>
        </p:txBody>
      </p:sp>
      <p:sp>
        <p:nvSpPr>
          <p:cNvPr id="505871" name="Text Box 15"/>
          <p:cNvSpPr txBox="1">
            <a:spLocks noChangeArrowheads="1"/>
          </p:cNvSpPr>
          <p:nvPr/>
        </p:nvSpPr>
        <p:spPr bwMode="auto">
          <a:xfrm rot="162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05872" name="Text Box 1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sp>
        <p:nvSpPr>
          <p:cNvPr id="505873" name="Text Box 17"/>
          <p:cNvSpPr txBox="1">
            <a:spLocks noChangeArrowheads="1"/>
          </p:cNvSpPr>
          <p:nvPr/>
        </p:nvSpPr>
        <p:spPr bwMode="auto">
          <a:xfrm>
            <a:off x="7848600" y="3848100"/>
            <a:ext cx="102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peak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intensity</a:t>
            </a:r>
          </a:p>
        </p:txBody>
      </p:sp>
      <p:grpSp>
        <p:nvGrpSpPr>
          <p:cNvPr id="505874" name="Group 18"/>
          <p:cNvGrpSpPr>
            <a:grpSpLocks/>
          </p:cNvGrpSpPr>
          <p:nvPr/>
        </p:nvGrpSpPr>
        <p:grpSpPr bwMode="auto">
          <a:xfrm>
            <a:off x="-1676400" y="4610100"/>
            <a:ext cx="4876800" cy="304800"/>
            <a:chOff x="288" y="3936"/>
            <a:chExt cx="3072" cy="192"/>
          </a:xfrm>
        </p:grpSpPr>
        <p:sp>
          <p:nvSpPr>
            <p:cNvPr id="505875" name="Freeform 19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6" name="Freeform 20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7" name="Freeform 21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8" name="Freeform 22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9" name="Freeform 23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0" name="Freeform 24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1" name="Freeform 25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2" name="Freeform 26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883" name="Group 27"/>
          <p:cNvGrpSpPr>
            <a:grpSpLocks/>
          </p:cNvGrpSpPr>
          <p:nvPr/>
        </p:nvGrpSpPr>
        <p:grpSpPr bwMode="auto">
          <a:xfrm>
            <a:off x="-1676400" y="3390900"/>
            <a:ext cx="4876800" cy="304800"/>
            <a:chOff x="288" y="3936"/>
            <a:chExt cx="3072" cy="192"/>
          </a:xfrm>
        </p:grpSpPr>
        <p:sp>
          <p:nvSpPr>
            <p:cNvPr id="505884" name="Freeform 2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5" name="Freeform 2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6" name="Freeform 3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7" name="Freeform 3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8" name="Freeform 3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9" name="Freeform 3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0" name="Freeform 3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1" name="Freeform 3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892" name="Group 36"/>
          <p:cNvGrpSpPr>
            <a:grpSpLocks/>
          </p:cNvGrpSpPr>
          <p:nvPr/>
        </p:nvGrpSpPr>
        <p:grpSpPr bwMode="auto">
          <a:xfrm>
            <a:off x="-1752600" y="1257300"/>
            <a:ext cx="4876800" cy="304800"/>
            <a:chOff x="288" y="3936"/>
            <a:chExt cx="3072" cy="192"/>
          </a:xfrm>
        </p:grpSpPr>
        <p:sp>
          <p:nvSpPr>
            <p:cNvPr id="505893" name="Freeform 3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4" name="Freeform 3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5" name="Freeform 3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6" name="Freeform 4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7" name="Freeform 4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8" name="Freeform 4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9" name="Freeform 4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0" name="Freeform 4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901" name="Group 45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505902" name="Freeform 46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3" name="Freeform 47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4" name="Freeform 48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5" name="Freeform 49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6" name="Freeform 50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7" name="Freeform 51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908" name="Group 52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505909" name="Freeform 53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0" name="Freeform 54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1" name="Freeform 55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2" name="Freeform 56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3" name="Freeform 57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4" name="Freeform 58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5915" name="Text Box 59"/>
          <p:cNvSpPr txBox="1">
            <a:spLocks noChangeArrowheads="1"/>
          </p:cNvSpPr>
          <p:nvPr/>
        </p:nvSpPr>
        <p:spPr bwMode="auto">
          <a:xfrm>
            <a:off x="7772400" y="5067300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05916" name="AutoShape 60"/>
          <p:cNvSpPr>
            <a:spLocks/>
          </p:cNvSpPr>
          <p:nvPr/>
        </p:nvSpPr>
        <p:spPr bwMode="auto">
          <a:xfrm>
            <a:off x="7620000" y="5143500"/>
            <a:ext cx="152400" cy="457200"/>
          </a:xfrm>
          <a:prstGeom prst="rightBrace">
            <a:avLst>
              <a:gd name="adj1" fmla="val 2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917" name="Line 61"/>
          <p:cNvSpPr>
            <a:spLocks noChangeShapeType="1"/>
          </p:cNvSpPr>
          <p:nvPr/>
        </p:nvSpPr>
        <p:spPr bwMode="auto">
          <a:xfrm flipH="1">
            <a:off x="7620000" y="41529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918" name="Rectangle 6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</a:rPr>
              <a:t>mosaicity</a:t>
            </a:r>
            <a:r>
              <a:rPr lang="en-US" altLang="en-US" dirty="0">
                <a:solidFill>
                  <a:srgbClr val="000000"/>
                </a:solidFill>
              </a:rPr>
              <a:t> vs </a:t>
            </a:r>
            <a:r>
              <a:rPr lang="en-US" altLang="en-US" dirty="0" smtClean="0">
                <a:solidFill>
                  <a:srgbClr val="000000"/>
                </a:solidFill>
              </a:rPr>
              <a:t>coherence length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2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882" name="Group 2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883" name="Text Box 3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 atoms</a:t>
              </a:r>
            </a:p>
          </p:txBody>
        </p:sp>
        <p:sp>
          <p:nvSpPr>
            <p:cNvPr id="506884" name="Text Box 4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0.1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506885" name="Picture 5" descr="linescatter_peak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6" name="Picture 6" descr="linescatter_peak_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7" name="Picture 7" descr="linescatter_peak_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8" name="Picture 8" descr="linescatter_peak_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9" name="Picture 9" descr="linescatter_peak_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90" name="Picture 10" descr="linescatter_peak_4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891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dirty="0" err="1"/>
              <a:t>mosaicity</a:t>
            </a:r>
            <a:r>
              <a:rPr lang="en-US" altLang="en-US" dirty="0"/>
              <a:t> vs </a:t>
            </a:r>
            <a:r>
              <a:rPr lang="en-US" altLang="en-US" dirty="0" smtClean="0"/>
              <a:t>coherence length</a:t>
            </a:r>
            <a:endParaRPr lang="en-US" altLang="en-US" dirty="0"/>
          </a:p>
        </p:txBody>
      </p:sp>
      <p:pic>
        <p:nvPicPr>
          <p:cNvPr id="506892" name="Picture 12" descr="linescatter_peak_5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93" name="Picture 13" descr="linescatter_peak_1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894" name="Line 14"/>
          <p:cNvSpPr>
            <a:spLocks noChangeShapeType="1"/>
          </p:cNvSpPr>
          <p:nvPr/>
        </p:nvSpPr>
        <p:spPr bwMode="auto">
          <a:xfrm>
            <a:off x="1127125" y="3067050"/>
            <a:ext cx="9525" cy="82550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5" name="Line 15"/>
          <p:cNvSpPr>
            <a:spLocks noChangeShapeType="1"/>
          </p:cNvSpPr>
          <p:nvPr/>
        </p:nvSpPr>
        <p:spPr bwMode="auto">
          <a:xfrm>
            <a:off x="1135063" y="1466850"/>
            <a:ext cx="0" cy="393065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6" name="Line 16"/>
          <p:cNvSpPr>
            <a:spLocks noChangeShapeType="1"/>
          </p:cNvSpPr>
          <p:nvPr/>
        </p:nvSpPr>
        <p:spPr bwMode="auto">
          <a:xfrm>
            <a:off x="1135063" y="-514350"/>
            <a:ext cx="0" cy="786130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06897" name="Group 17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898" name="Text Box 18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50 atoms</a:t>
              </a:r>
            </a:p>
          </p:txBody>
        </p:sp>
        <p:sp>
          <p:nvSpPr>
            <p:cNvPr id="506899" name="Text Box 19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0.5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0" name="Group 20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01" name="Text Box 21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100 atoms</a:t>
              </a:r>
            </a:p>
          </p:txBody>
        </p:sp>
        <p:sp>
          <p:nvSpPr>
            <p:cNvPr id="506902" name="Text Box 22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3" name="Group 23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04" name="Text Box 24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200 atoms</a:t>
              </a:r>
            </a:p>
          </p:txBody>
        </p:sp>
        <p:sp>
          <p:nvSpPr>
            <p:cNvPr id="506905" name="Text Box 25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2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6" name="Group 26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07" name="Text Box 27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300 atoms</a:t>
              </a:r>
            </a:p>
          </p:txBody>
        </p:sp>
        <p:sp>
          <p:nvSpPr>
            <p:cNvPr id="506908" name="Text Box 28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3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9" name="Group 29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10" name="Text Box 30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400 atoms</a:t>
              </a:r>
            </a:p>
          </p:txBody>
        </p:sp>
        <p:sp>
          <p:nvSpPr>
            <p:cNvPr id="506911" name="Text Box 31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4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12" name="Group 32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13" name="Text Box 33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500 atoms</a:t>
              </a:r>
            </a:p>
          </p:txBody>
        </p:sp>
        <p:sp>
          <p:nvSpPr>
            <p:cNvPr id="506914" name="Text Box 34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5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15" name="Group 35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16" name="Text Box 36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1000 atoms</a:t>
              </a:r>
            </a:p>
          </p:txBody>
        </p:sp>
        <p:sp>
          <p:nvSpPr>
            <p:cNvPr id="506917" name="Text Box 37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506918" name="Text Box 38"/>
          <p:cNvSpPr txBox="1">
            <a:spLocks noChangeArrowheads="1"/>
          </p:cNvSpPr>
          <p:nvPr/>
        </p:nvSpPr>
        <p:spPr bwMode="auto">
          <a:xfrm>
            <a:off x="4618038" y="6256338"/>
            <a:ext cx="2774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on detector (mm)</a:t>
            </a:r>
          </a:p>
        </p:txBody>
      </p:sp>
      <p:sp>
        <p:nvSpPr>
          <p:cNvPr id="506919" name="Text Box 39"/>
          <p:cNvSpPr txBox="1">
            <a:spLocks noChangeArrowheads="1"/>
          </p:cNvSpPr>
          <p:nvPr/>
        </p:nvSpPr>
        <p:spPr bwMode="auto">
          <a:xfrm rot="16200000">
            <a:off x="1224757" y="3855243"/>
            <a:ext cx="3003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intensity (photons/SR/atom)</a:t>
            </a:r>
          </a:p>
        </p:txBody>
      </p:sp>
    </p:spTree>
    <p:extLst>
      <p:ext uri="{BB962C8B-B14F-4D97-AF65-F5344CB8AC3E}">
        <p14:creationId xmlns:p14="http://schemas.microsoft.com/office/powerpoint/2010/main" val="2831915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95" grpId="0" animBg="1"/>
      <p:bldP spid="5068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79915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6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7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8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9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0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1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2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79909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0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1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2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3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4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79903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4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5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6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7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8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2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84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9886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79892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3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4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5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6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7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8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9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7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dirty="0" err="1"/>
              <a:t>mosaicity</a:t>
            </a:r>
            <a:r>
              <a:rPr lang="en-US" altLang="en-US" dirty="0"/>
              <a:t> vs coherence length</a:t>
            </a:r>
          </a:p>
        </p:txBody>
      </p:sp>
      <p:pic>
        <p:nvPicPr>
          <p:cNvPr id="5079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7900"/>
            <a:ext cx="7313613" cy="548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7908" name="Group 4"/>
          <p:cNvGrpSpPr>
            <a:grpSpLocks/>
          </p:cNvGrpSpPr>
          <p:nvPr/>
        </p:nvGrpSpPr>
        <p:grpSpPr bwMode="auto">
          <a:xfrm>
            <a:off x="3551238" y="3492500"/>
            <a:ext cx="1952625" cy="522288"/>
            <a:chOff x="2237" y="2304"/>
            <a:chExt cx="1230" cy="329"/>
          </a:xfrm>
        </p:grpSpPr>
        <p:sp>
          <p:nvSpPr>
            <p:cNvPr id="507909" name="Line 5"/>
            <p:cNvSpPr>
              <a:spLocks noChangeShapeType="1"/>
            </p:cNvSpPr>
            <p:nvPr/>
          </p:nvSpPr>
          <p:spPr bwMode="auto">
            <a:xfrm flipH="1" flipV="1">
              <a:off x="2237" y="2304"/>
              <a:ext cx="626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7910" name="Text Box 6"/>
            <p:cNvSpPr txBox="1">
              <a:spLocks noChangeArrowheads="1"/>
            </p:cNvSpPr>
            <p:nvPr/>
          </p:nvSpPr>
          <p:spPr bwMode="auto">
            <a:xfrm>
              <a:off x="2855" y="2402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B factor</a:t>
              </a:r>
            </a:p>
          </p:txBody>
        </p:sp>
      </p:grpSp>
      <p:grpSp>
        <p:nvGrpSpPr>
          <p:cNvPr id="507911" name="Group 7"/>
          <p:cNvGrpSpPr>
            <a:grpSpLocks/>
          </p:cNvGrpSpPr>
          <p:nvPr/>
        </p:nvGrpSpPr>
        <p:grpSpPr bwMode="auto">
          <a:xfrm>
            <a:off x="6623050" y="1757363"/>
            <a:ext cx="908050" cy="1435100"/>
            <a:chOff x="3549" y="1235"/>
            <a:chExt cx="572" cy="904"/>
          </a:xfrm>
        </p:grpSpPr>
        <p:sp>
          <p:nvSpPr>
            <p:cNvPr id="507912" name="Line 8"/>
            <p:cNvSpPr>
              <a:spLocks noChangeShapeType="1"/>
            </p:cNvSpPr>
            <p:nvPr/>
          </p:nvSpPr>
          <p:spPr bwMode="auto">
            <a:xfrm flipH="1" flipV="1">
              <a:off x="3773" y="1235"/>
              <a:ext cx="50" cy="5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7913" name="Text Box 9"/>
            <p:cNvSpPr txBox="1">
              <a:spLocks noChangeArrowheads="1"/>
            </p:cNvSpPr>
            <p:nvPr/>
          </p:nvSpPr>
          <p:spPr bwMode="auto">
            <a:xfrm>
              <a:off x="3549" y="1735"/>
              <a:ext cx="57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mosaic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spread</a:t>
              </a:r>
            </a:p>
          </p:txBody>
        </p:sp>
      </p:grpSp>
      <p:sp>
        <p:nvSpPr>
          <p:cNvPr id="507914" name="Text Box 10"/>
          <p:cNvSpPr txBox="1">
            <a:spLocks noChangeArrowheads="1"/>
          </p:cNvSpPr>
          <p:nvPr/>
        </p:nvSpPr>
        <p:spPr bwMode="auto">
          <a:xfrm rot="16200000">
            <a:off x="-668338" y="3376613"/>
            <a:ext cx="31845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intensity (photons/SR)</a:t>
            </a:r>
          </a:p>
        </p:txBody>
      </p:sp>
      <p:sp>
        <p:nvSpPr>
          <p:cNvPr id="507915" name="Text Box 11"/>
          <p:cNvSpPr txBox="1">
            <a:spLocks noChangeArrowheads="1"/>
          </p:cNvSpPr>
          <p:nvPr/>
        </p:nvSpPr>
        <p:spPr bwMode="auto">
          <a:xfrm>
            <a:off x="3100388" y="6261100"/>
            <a:ext cx="33543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number of atoms in line</a:t>
            </a:r>
          </a:p>
        </p:txBody>
      </p:sp>
      <p:sp>
        <p:nvSpPr>
          <p:cNvPr id="507916" name="Rectangle 12"/>
          <p:cNvSpPr>
            <a:spLocks noChangeArrowheads="1"/>
          </p:cNvSpPr>
          <p:nvPr/>
        </p:nvSpPr>
        <p:spPr bwMode="auto">
          <a:xfrm>
            <a:off x="3155950" y="989013"/>
            <a:ext cx="3395663" cy="338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4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7850188" y="1214438"/>
            <a:ext cx="757237" cy="58134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61899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strong reflection</a:t>
            </a: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4269" name="Group 13"/>
          <p:cNvGrpSpPr>
            <a:grpSpLocks/>
          </p:cNvGrpSpPr>
          <p:nvPr/>
        </p:nvGrpSpPr>
        <p:grpSpPr bwMode="auto">
          <a:xfrm>
            <a:off x="1046163" y="4003675"/>
            <a:ext cx="7486650" cy="371475"/>
            <a:chOff x="659" y="2522"/>
            <a:chExt cx="4716" cy="234"/>
          </a:xfrm>
        </p:grpSpPr>
        <p:sp>
          <p:nvSpPr>
            <p:cNvPr id="224260" name="Oval 4"/>
            <p:cNvSpPr>
              <a:spLocks noChangeArrowheads="1"/>
            </p:cNvSpPr>
            <p:nvPr/>
          </p:nvSpPr>
          <p:spPr bwMode="auto">
            <a:xfrm>
              <a:off x="659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1" name="Oval 5"/>
            <p:cNvSpPr>
              <a:spLocks noChangeArrowheads="1"/>
            </p:cNvSpPr>
            <p:nvPr/>
          </p:nvSpPr>
          <p:spPr bwMode="auto">
            <a:xfrm>
              <a:off x="1220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2" name="Oval 6"/>
            <p:cNvSpPr>
              <a:spLocks noChangeArrowheads="1"/>
            </p:cNvSpPr>
            <p:nvPr/>
          </p:nvSpPr>
          <p:spPr bwMode="auto">
            <a:xfrm>
              <a:off x="1781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3" name="Oval 7"/>
            <p:cNvSpPr>
              <a:spLocks noChangeArrowheads="1"/>
            </p:cNvSpPr>
            <p:nvPr/>
          </p:nvSpPr>
          <p:spPr bwMode="auto">
            <a:xfrm>
              <a:off x="2343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4" name="Oval 8"/>
            <p:cNvSpPr>
              <a:spLocks noChangeArrowheads="1"/>
            </p:cNvSpPr>
            <p:nvPr/>
          </p:nvSpPr>
          <p:spPr bwMode="auto">
            <a:xfrm>
              <a:off x="2904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5" name="Oval 9"/>
            <p:cNvSpPr>
              <a:spLocks noChangeArrowheads="1"/>
            </p:cNvSpPr>
            <p:nvPr/>
          </p:nvSpPr>
          <p:spPr bwMode="auto">
            <a:xfrm>
              <a:off x="3465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6" name="Oval 10"/>
            <p:cNvSpPr>
              <a:spLocks noChangeArrowheads="1"/>
            </p:cNvSpPr>
            <p:nvPr/>
          </p:nvSpPr>
          <p:spPr bwMode="auto">
            <a:xfrm>
              <a:off x="4027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7" name="Oval 11"/>
            <p:cNvSpPr>
              <a:spLocks noChangeArrowheads="1"/>
            </p:cNvSpPr>
            <p:nvPr/>
          </p:nvSpPr>
          <p:spPr bwMode="auto">
            <a:xfrm>
              <a:off x="4588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8" name="Oval 12"/>
            <p:cNvSpPr>
              <a:spLocks noChangeArrowheads="1"/>
            </p:cNvSpPr>
            <p:nvPr/>
          </p:nvSpPr>
          <p:spPr bwMode="auto">
            <a:xfrm>
              <a:off x="5150" y="2522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95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 reflection</a:t>
            </a:r>
          </a:p>
        </p:txBody>
      </p:sp>
      <p:pic>
        <p:nvPicPr>
          <p:cNvPr id="2232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3300" name="Group 68"/>
          <p:cNvGrpSpPr>
            <a:grpSpLocks/>
          </p:cNvGrpSpPr>
          <p:nvPr/>
        </p:nvGrpSpPr>
        <p:grpSpPr bwMode="auto">
          <a:xfrm>
            <a:off x="1033463" y="3997325"/>
            <a:ext cx="7458075" cy="371475"/>
            <a:chOff x="651" y="2510"/>
            <a:chExt cx="4698" cy="234"/>
          </a:xfrm>
        </p:grpSpPr>
        <p:sp>
          <p:nvSpPr>
            <p:cNvPr id="223271" name="Oval 39"/>
            <p:cNvSpPr>
              <a:spLocks noChangeArrowheads="1"/>
            </p:cNvSpPr>
            <p:nvPr/>
          </p:nvSpPr>
          <p:spPr bwMode="auto">
            <a:xfrm>
              <a:off x="65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2" name="Oval 40"/>
            <p:cNvSpPr>
              <a:spLocks noChangeArrowheads="1"/>
            </p:cNvSpPr>
            <p:nvPr/>
          </p:nvSpPr>
          <p:spPr bwMode="auto">
            <a:xfrm>
              <a:off x="128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3" name="Oval 41"/>
            <p:cNvSpPr>
              <a:spLocks noChangeArrowheads="1"/>
            </p:cNvSpPr>
            <p:nvPr/>
          </p:nvSpPr>
          <p:spPr bwMode="auto">
            <a:xfrm>
              <a:off x="191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4" name="Oval 42"/>
            <p:cNvSpPr>
              <a:spLocks noChangeArrowheads="1"/>
            </p:cNvSpPr>
            <p:nvPr/>
          </p:nvSpPr>
          <p:spPr bwMode="auto">
            <a:xfrm>
              <a:off x="254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5" name="Oval 43"/>
            <p:cNvSpPr>
              <a:spLocks noChangeArrowheads="1"/>
            </p:cNvSpPr>
            <p:nvPr/>
          </p:nvSpPr>
          <p:spPr bwMode="auto">
            <a:xfrm>
              <a:off x="317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6" name="Oval 44"/>
            <p:cNvSpPr>
              <a:spLocks noChangeArrowheads="1"/>
            </p:cNvSpPr>
            <p:nvPr/>
          </p:nvSpPr>
          <p:spPr bwMode="auto">
            <a:xfrm>
              <a:off x="3659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7" name="Oval 45"/>
            <p:cNvSpPr>
              <a:spLocks noChangeArrowheads="1"/>
            </p:cNvSpPr>
            <p:nvPr/>
          </p:nvSpPr>
          <p:spPr bwMode="auto">
            <a:xfrm>
              <a:off x="4147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8" name="Oval 46"/>
            <p:cNvSpPr>
              <a:spLocks noChangeArrowheads="1"/>
            </p:cNvSpPr>
            <p:nvPr/>
          </p:nvSpPr>
          <p:spPr bwMode="auto">
            <a:xfrm>
              <a:off x="4635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9" name="Oval 47"/>
            <p:cNvSpPr>
              <a:spLocks noChangeArrowheads="1"/>
            </p:cNvSpPr>
            <p:nvPr/>
          </p:nvSpPr>
          <p:spPr bwMode="auto">
            <a:xfrm>
              <a:off x="5124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48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6148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72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6173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4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5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6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7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8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9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0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1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2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3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4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6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7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8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9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0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1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2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3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4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6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197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6198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9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0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1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2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3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4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6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7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8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9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0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1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2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3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4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9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0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1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22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6223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4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5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6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7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8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9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0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1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2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3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4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5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7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8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9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0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1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2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3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4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5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47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6248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9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1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2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6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7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8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9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0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1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2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3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4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5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6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7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8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9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0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1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72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6273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4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5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6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8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9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0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2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3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4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5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6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8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9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0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1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2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3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4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5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6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97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6298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9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0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1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2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3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4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5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6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1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2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3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4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5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6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7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9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0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1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63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033463" y="1871663"/>
            <a:ext cx="7054850" cy="4229100"/>
            <a:chOff x="658" y="1178"/>
            <a:chExt cx="4444" cy="2664"/>
          </a:xfrm>
        </p:grpSpPr>
        <p:sp>
          <p:nvSpPr>
            <p:cNvPr id="7171" name="Oval 3"/>
            <p:cNvSpPr>
              <a:spLocks noChangeAspect="1" noChangeArrowheads="1"/>
            </p:cNvSpPr>
            <p:nvPr/>
          </p:nvSpPr>
          <p:spPr bwMode="auto">
            <a:xfrm>
              <a:off x="1932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" name="Oval 4"/>
            <p:cNvSpPr>
              <a:spLocks noChangeAspect="1" noChangeArrowheads="1"/>
            </p:cNvSpPr>
            <p:nvPr/>
          </p:nvSpPr>
          <p:spPr bwMode="auto">
            <a:xfrm>
              <a:off x="2531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" name="Oval 5"/>
            <p:cNvSpPr>
              <a:spLocks noChangeAspect="1" noChangeArrowheads="1"/>
            </p:cNvSpPr>
            <p:nvPr/>
          </p:nvSpPr>
          <p:spPr bwMode="auto">
            <a:xfrm>
              <a:off x="31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Oval 6"/>
            <p:cNvSpPr>
              <a:spLocks noChangeAspect="1" noChangeArrowheads="1"/>
            </p:cNvSpPr>
            <p:nvPr/>
          </p:nvSpPr>
          <p:spPr bwMode="auto">
            <a:xfrm>
              <a:off x="3706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7"/>
            <p:cNvSpPr>
              <a:spLocks noChangeAspect="1" noChangeArrowheads="1"/>
            </p:cNvSpPr>
            <p:nvPr/>
          </p:nvSpPr>
          <p:spPr bwMode="auto">
            <a:xfrm>
              <a:off x="4305" y="157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Oval 8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Oval 9"/>
            <p:cNvSpPr>
              <a:spLocks noChangeAspect="1" noChangeArrowheads="1"/>
            </p:cNvSpPr>
            <p:nvPr/>
          </p:nvSpPr>
          <p:spPr bwMode="auto">
            <a:xfrm>
              <a:off x="1927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Oval 10"/>
            <p:cNvSpPr>
              <a:spLocks noChangeAspect="1" noChangeArrowheads="1"/>
            </p:cNvSpPr>
            <p:nvPr/>
          </p:nvSpPr>
          <p:spPr bwMode="auto">
            <a:xfrm>
              <a:off x="252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Oval 11"/>
            <p:cNvSpPr>
              <a:spLocks noChangeAspect="1" noChangeArrowheads="1"/>
            </p:cNvSpPr>
            <p:nvPr/>
          </p:nvSpPr>
          <p:spPr bwMode="auto">
            <a:xfrm>
              <a:off x="311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Oval 12"/>
            <p:cNvSpPr>
              <a:spLocks noChangeAspect="1" noChangeArrowheads="1"/>
            </p:cNvSpPr>
            <p:nvPr/>
          </p:nvSpPr>
          <p:spPr bwMode="auto">
            <a:xfrm>
              <a:off x="3706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Oval 13"/>
            <p:cNvSpPr>
              <a:spLocks noChangeAspect="1" noChangeArrowheads="1"/>
            </p:cNvSpPr>
            <p:nvPr/>
          </p:nvSpPr>
          <p:spPr bwMode="auto">
            <a:xfrm>
              <a:off x="4299" y="2165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14"/>
            <p:cNvSpPr>
              <a:spLocks noChangeAspect="1" noChangeArrowheads="1"/>
            </p:cNvSpPr>
            <p:nvPr/>
          </p:nvSpPr>
          <p:spPr bwMode="auto">
            <a:xfrm>
              <a:off x="1334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15"/>
            <p:cNvSpPr>
              <a:spLocks noChangeAspect="1" noChangeArrowheads="1"/>
            </p:cNvSpPr>
            <p:nvPr/>
          </p:nvSpPr>
          <p:spPr bwMode="auto">
            <a:xfrm>
              <a:off x="1927" y="273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16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spect="1" noChangeArrowheads="1"/>
            </p:cNvSpPr>
            <p:nvPr/>
          </p:nvSpPr>
          <p:spPr bwMode="auto">
            <a:xfrm>
              <a:off x="3113" y="2743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spect="1" noChangeArrowheads="1"/>
            </p:cNvSpPr>
            <p:nvPr/>
          </p:nvSpPr>
          <p:spPr bwMode="auto">
            <a:xfrm>
              <a:off x="370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spect="1" noChangeArrowheads="1"/>
            </p:cNvSpPr>
            <p:nvPr/>
          </p:nvSpPr>
          <p:spPr bwMode="auto">
            <a:xfrm>
              <a:off x="429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Oval 20"/>
            <p:cNvSpPr>
              <a:spLocks noChangeAspect="1" noChangeArrowheads="1"/>
            </p:cNvSpPr>
            <p:nvPr/>
          </p:nvSpPr>
          <p:spPr bwMode="auto">
            <a:xfrm>
              <a:off x="1331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Oval 21"/>
            <p:cNvSpPr>
              <a:spLocks noChangeAspect="1" noChangeArrowheads="1"/>
            </p:cNvSpPr>
            <p:nvPr/>
          </p:nvSpPr>
          <p:spPr bwMode="auto">
            <a:xfrm>
              <a:off x="1927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Oval 22"/>
            <p:cNvSpPr>
              <a:spLocks noChangeAspect="1" noChangeArrowheads="1"/>
            </p:cNvSpPr>
            <p:nvPr/>
          </p:nvSpPr>
          <p:spPr bwMode="auto">
            <a:xfrm>
              <a:off x="2520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Oval 23"/>
            <p:cNvSpPr>
              <a:spLocks noChangeAspect="1" noChangeArrowheads="1"/>
            </p:cNvSpPr>
            <p:nvPr/>
          </p:nvSpPr>
          <p:spPr bwMode="auto">
            <a:xfrm>
              <a:off x="311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2" name="Oval 24"/>
            <p:cNvSpPr>
              <a:spLocks noChangeAspect="1" noChangeArrowheads="1"/>
            </p:cNvSpPr>
            <p:nvPr/>
          </p:nvSpPr>
          <p:spPr bwMode="auto">
            <a:xfrm>
              <a:off x="3709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3" name="Oval 25"/>
            <p:cNvSpPr>
              <a:spLocks noChangeAspect="1" noChangeArrowheads="1"/>
            </p:cNvSpPr>
            <p:nvPr/>
          </p:nvSpPr>
          <p:spPr bwMode="auto">
            <a:xfrm>
              <a:off x="429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" name="Oval 26"/>
            <p:cNvSpPr>
              <a:spLocks noChangeAspect="1" noChangeArrowheads="1"/>
            </p:cNvSpPr>
            <p:nvPr/>
          </p:nvSpPr>
          <p:spPr bwMode="auto">
            <a:xfrm>
              <a:off x="133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Oval 27"/>
            <p:cNvSpPr>
              <a:spLocks noChangeAspect="1" noChangeArrowheads="1"/>
            </p:cNvSpPr>
            <p:nvPr/>
          </p:nvSpPr>
          <p:spPr bwMode="auto">
            <a:xfrm>
              <a:off x="1877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Oval 28"/>
            <p:cNvSpPr>
              <a:spLocks noChangeAspect="1" noChangeArrowheads="1"/>
            </p:cNvSpPr>
            <p:nvPr/>
          </p:nvSpPr>
          <p:spPr bwMode="auto">
            <a:xfrm>
              <a:off x="2498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Oval 29"/>
            <p:cNvSpPr>
              <a:spLocks noChangeAspect="1" noChangeArrowheads="1"/>
            </p:cNvSpPr>
            <p:nvPr/>
          </p:nvSpPr>
          <p:spPr bwMode="auto">
            <a:xfrm>
              <a:off x="313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Oval 30"/>
            <p:cNvSpPr>
              <a:spLocks noChangeAspect="1" noChangeArrowheads="1"/>
            </p:cNvSpPr>
            <p:nvPr/>
          </p:nvSpPr>
          <p:spPr bwMode="auto">
            <a:xfrm>
              <a:off x="3759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Oval 31"/>
            <p:cNvSpPr>
              <a:spLocks noChangeAspect="1" noChangeArrowheads="1"/>
            </p:cNvSpPr>
            <p:nvPr/>
          </p:nvSpPr>
          <p:spPr bwMode="auto">
            <a:xfrm>
              <a:off x="4387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Oval 32"/>
            <p:cNvSpPr>
              <a:spLocks noChangeAspect="1" noChangeArrowheads="1"/>
            </p:cNvSpPr>
            <p:nvPr/>
          </p:nvSpPr>
          <p:spPr bwMode="auto">
            <a:xfrm>
              <a:off x="124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Oval 33"/>
            <p:cNvSpPr>
              <a:spLocks noChangeAspect="1" noChangeArrowheads="1"/>
            </p:cNvSpPr>
            <p:nvPr/>
          </p:nvSpPr>
          <p:spPr bwMode="auto">
            <a:xfrm>
              <a:off x="1871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Oval 34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35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Oval 36"/>
            <p:cNvSpPr>
              <a:spLocks noChangeAspect="1" noChangeArrowheads="1"/>
            </p:cNvSpPr>
            <p:nvPr/>
          </p:nvSpPr>
          <p:spPr bwMode="auto">
            <a:xfrm>
              <a:off x="3756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37"/>
            <p:cNvSpPr>
              <a:spLocks noChangeAspect="1" noChangeArrowheads="1"/>
            </p:cNvSpPr>
            <p:nvPr/>
          </p:nvSpPr>
          <p:spPr bwMode="auto">
            <a:xfrm>
              <a:off x="4378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Oval 38"/>
            <p:cNvSpPr>
              <a:spLocks noChangeAspect="1" noChangeArrowheads="1"/>
            </p:cNvSpPr>
            <p:nvPr/>
          </p:nvSpPr>
          <p:spPr bwMode="auto">
            <a:xfrm>
              <a:off x="1244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spect="1" noChangeArrowheads="1"/>
            </p:cNvSpPr>
            <p:nvPr/>
          </p:nvSpPr>
          <p:spPr bwMode="auto">
            <a:xfrm>
              <a:off x="1871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Oval 40"/>
            <p:cNvSpPr>
              <a:spLocks noChangeAspect="1" noChangeArrowheads="1"/>
            </p:cNvSpPr>
            <p:nvPr/>
          </p:nvSpPr>
          <p:spPr bwMode="auto">
            <a:xfrm>
              <a:off x="2498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Oval 41"/>
            <p:cNvSpPr>
              <a:spLocks noChangeAspect="1" noChangeArrowheads="1"/>
            </p:cNvSpPr>
            <p:nvPr/>
          </p:nvSpPr>
          <p:spPr bwMode="auto">
            <a:xfrm>
              <a:off x="3126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Oval 42"/>
            <p:cNvSpPr>
              <a:spLocks noChangeAspect="1" noChangeArrowheads="1"/>
            </p:cNvSpPr>
            <p:nvPr/>
          </p:nvSpPr>
          <p:spPr bwMode="auto">
            <a:xfrm>
              <a:off x="3753" y="2757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Oval 43"/>
            <p:cNvSpPr>
              <a:spLocks noChangeAspect="1" noChangeArrowheads="1"/>
            </p:cNvSpPr>
            <p:nvPr/>
          </p:nvSpPr>
          <p:spPr bwMode="auto">
            <a:xfrm>
              <a:off x="4381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Oval 44"/>
            <p:cNvSpPr>
              <a:spLocks noChangeAspect="1" noChangeArrowheads="1"/>
            </p:cNvSpPr>
            <p:nvPr/>
          </p:nvSpPr>
          <p:spPr bwMode="auto">
            <a:xfrm>
              <a:off x="1247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Oval 45"/>
            <p:cNvSpPr>
              <a:spLocks noChangeAspect="1" noChangeArrowheads="1"/>
            </p:cNvSpPr>
            <p:nvPr/>
          </p:nvSpPr>
          <p:spPr bwMode="auto">
            <a:xfrm>
              <a:off x="1874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Oval 46"/>
            <p:cNvSpPr>
              <a:spLocks noChangeAspect="1" noChangeArrowheads="1"/>
            </p:cNvSpPr>
            <p:nvPr/>
          </p:nvSpPr>
          <p:spPr bwMode="auto">
            <a:xfrm>
              <a:off x="2495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Oval 47"/>
            <p:cNvSpPr>
              <a:spLocks noChangeAspect="1" noChangeArrowheads="1"/>
            </p:cNvSpPr>
            <p:nvPr/>
          </p:nvSpPr>
          <p:spPr bwMode="auto">
            <a:xfrm>
              <a:off x="3126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6" name="Oval 48"/>
            <p:cNvSpPr>
              <a:spLocks noChangeAspect="1" noChangeArrowheads="1"/>
            </p:cNvSpPr>
            <p:nvPr/>
          </p:nvSpPr>
          <p:spPr bwMode="auto">
            <a:xfrm>
              <a:off x="3753" y="3363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7" name="Oval 49"/>
            <p:cNvSpPr>
              <a:spLocks noChangeAspect="1" noChangeArrowheads="1"/>
            </p:cNvSpPr>
            <p:nvPr/>
          </p:nvSpPr>
          <p:spPr bwMode="auto">
            <a:xfrm>
              <a:off x="4381" y="336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8" name="Oval 50"/>
            <p:cNvSpPr>
              <a:spLocks noChangeAspect="1" noChangeArrowheads="1"/>
            </p:cNvSpPr>
            <p:nvPr/>
          </p:nvSpPr>
          <p:spPr bwMode="auto">
            <a:xfrm>
              <a:off x="1244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" name="Oval 51"/>
            <p:cNvSpPr>
              <a:spLocks noChangeAspect="1" noChangeArrowheads="1"/>
            </p:cNvSpPr>
            <p:nvPr/>
          </p:nvSpPr>
          <p:spPr bwMode="auto">
            <a:xfrm>
              <a:off x="1824" y="1487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0" name="Oval 52"/>
            <p:cNvSpPr>
              <a:spLocks noChangeAspect="1" noChangeArrowheads="1"/>
            </p:cNvSpPr>
            <p:nvPr/>
          </p:nvSpPr>
          <p:spPr bwMode="auto">
            <a:xfrm>
              <a:off x="2485" y="1473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1" name="Oval 53"/>
            <p:cNvSpPr>
              <a:spLocks noChangeAspect="1" noChangeArrowheads="1"/>
            </p:cNvSpPr>
            <p:nvPr/>
          </p:nvSpPr>
          <p:spPr bwMode="auto">
            <a:xfrm>
              <a:off x="3151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2" name="Oval 54"/>
            <p:cNvSpPr>
              <a:spLocks noChangeAspect="1" noChangeArrowheads="1"/>
            </p:cNvSpPr>
            <p:nvPr/>
          </p:nvSpPr>
          <p:spPr bwMode="auto">
            <a:xfrm>
              <a:off x="3800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3" name="Oval 55"/>
            <p:cNvSpPr>
              <a:spLocks noChangeAspect="1" noChangeArrowheads="1"/>
            </p:cNvSpPr>
            <p:nvPr/>
          </p:nvSpPr>
          <p:spPr bwMode="auto">
            <a:xfrm>
              <a:off x="4460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4" name="Oval 56"/>
            <p:cNvSpPr>
              <a:spLocks noChangeAspect="1" noChangeArrowheads="1"/>
            </p:cNvSpPr>
            <p:nvPr/>
          </p:nvSpPr>
          <p:spPr bwMode="auto">
            <a:xfrm>
              <a:off x="1164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5" name="Oval 57"/>
            <p:cNvSpPr>
              <a:spLocks noChangeAspect="1" noChangeArrowheads="1"/>
            </p:cNvSpPr>
            <p:nvPr/>
          </p:nvSpPr>
          <p:spPr bwMode="auto">
            <a:xfrm>
              <a:off x="1818" y="211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6" name="Oval 58"/>
            <p:cNvSpPr>
              <a:spLocks noChangeAspect="1" noChangeArrowheads="1"/>
            </p:cNvSpPr>
            <p:nvPr/>
          </p:nvSpPr>
          <p:spPr bwMode="auto">
            <a:xfrm>
              <a:off x="2475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7" name="Oval 59"/>
            <p:cNvSpPr>
              <a:spLocks noChangeAspect="1" noChangeArrowheads="1"/>
            </p:cNvSpPr>
            <p:nvPr/>
          </p:nvSpPr>
          <p:spPr bwMode="auto">
            <a:xfrm>
              <a:off x="314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8" name="Oval 60"/>
            <p:cNvSpPr>
              <a:spLocks noChangeAspect="1" noChangeArrowheads="1"/>
            </p:cNvSpPr>
            <p:nvPr/>
          </p:nvSpPr>
          <p:spPr bwMode="auto">
            <a:xfrm>
              <a:off x="379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9" name="Oval 61"/>
            <p:cNvSpPr>
              <a:spLocks noChangeAspect="1" noChangeArrowheads="1"/>
            </p:cNvSpPr>
            <p:nvPr/>
          </p:nvSpPr>
          <p:spPr bwMode="auto">
            <a:xfrm>
              <a:off x="4460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0" name="Oval 62"/>
            <p:cNvSpPr>
              <a:spLocks noChangeAspect="1" noChangeArrowheads="1"/>
            </p:cNvSpPr>
            <p:nvPr/>
          </p:nvSpPr>
          <p:spPr bwMode="auto">
            <a:xfrm>
              <a:off x="115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1" name="Oval 63"/>
            <p:cNvSpPr>
              <a:spLocks noChangeAspect="1" noChangeArrowheads="1"/>
            </p:cNvSpPr>
            <p:nvPr/>
          </p:nvSpPr>
          <p:spPr bwMode="auto">
            <a:xfrm>
              <a:off x="1821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2" name="Oval 64"/>
            <p:cNvSpPr>
              <a:spLocks noChangeAspect="1" noChangeArrowheads="1"/>
            </p:cNvSpPr>
            <p:nvPr/>
          </p:nvSpPr>
          <p:spPr bwMode="auto">
            <a:xfrm>
              <a:off x="2478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3" name="Oval 65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4" name="Oval 66"/>
            <p:cNvSpPr>
              <a:spLocks noChangeAspect="1" noChangeArrowheads="1"/>
            </p:cNvSpPr>
            <p:nvPr/>
          </p:nvSpPr>
          <p:spPr bwMode="auto">
            <a:xfrm>
              <a:off x="3799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5" name="Oval 67"/>
            <p:cNvSpPr>
              <a:spLocks noChangeAspect="1" noChangeArrowheads="1"/>
            </p:cNvSpPr>
            <p:nvPr/>
          </p:nvSpPr>
          <p:spPr bwMode="auto">
            <a:xfrm>
              <a:off x="4457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6" name="Oval 68"/>
            <p:cNvSpPr>
              <a:spLocks noChangeAspect="1" noChangeArrowheads="1"/>
            </p:cNvSpPr>
            <p:nvPr/>
          </p:nvSpPr>
          <p:spPr bwMode="auto">
            <a:xfrm>
              <a:off x="1158" y="276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7" name="Oval 69"/>
            <p:cNvSpPr>
              <a:spLocks noChangeAspect="1" noChangeArrowheads="1"/>
            </p:cNvSpPr>
            <p:nvPr/>
          </p:nvSpPr>
          <p:spPr bwMode="auto">
            <a:xfrm>
              <a:off x="181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8" name="Oval 70"/>
            <p:cNvSpPr>
              <a:spLocks noChangeAspect="1" noChangeArrowheads="1"/>
            </p:cNvSpPr>
            <p:nvPr/>
          </p:nvSpPr>
          <p:spPr bwMode="auto">
            <a:xfrm>
              <a:off x="248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9" name="Oval 71"/>
            <p:cNvSpPr>
              <a:spLocks noChangeAspect="1" noChangeArrowheads="1"/>
            </p:cNvSpPr>
            <p:nvPr/>
          </p:nvSpPr>
          <p:spPr bwMode="auto">
            <a:xfrm>
              <a:off x="3142" y="341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0" name="Oval 72"/>
            <p:cNvSpPr>
              <a:spLocks noChangeAspect="1" noChangeArrowheads="1"/>
            </p:cNvSpPr>
            <p:nvPr/>
          </p:nvSpPr>
          <p:spPr bwMode="auto">
            <a:xfrm>
              <a:off x="3796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1" name="Oval 73"/>
            <p:cNvSpPr>
              <a:spLocks noChangeAspect="1" noChangeArrowheads="1"/>
            </p:cNvSpPr>
            <p:nvPr/>
          </p:nvSpPr>
          <p:spPr bwMode="auto">
            <a:xfrm>
              <a:off x="4457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2" name="Oval 74"/>
            <p:cNvSpPr>
              <a:spLocks noChangeAspect="1" noChangeArrowheads="1"/>
            </p:cNvSpPr>
            <p:nvPr/>
          </p:nvSpPr>
          <p:spPr bwMode="auto">
            <a:xfrm>
              <a:off x="115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3" name="Oval 75"/>
            <p:cNvSpPr>
              <a:spLocks noChangeAspect="1" noChangeArrowheads="1"/>
            </p:cNvSpPr>
            <p:nvPr/>
          </p:nvSpPr>
          <p:spPr bwMode="auto">
            <a:xfrm>
              <a:off x="1749" y="141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4" name="Oval 76"/>
            <p:cNvSpPr>
              <a:spLocks noChangeAspect="1" noChangeArrowheads="1"/>
            </p:cNvSpPr>
            <p:nvPr/>
          </p:nvSpPr>
          <p:spPr bwMode="auto">
            <a:xfrm>
              <a:off x="2460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5" name="Oval 77"/>
            <p:cNvSpPr>
              <a:spLocks noChangeAspect="1" noChangeArrowheads="1"/>
            </p:cNvSpPr>
            <p:nvPr/>
          </p:nvSpPr>
          <p:spPr bwMode="auto">
            <a:xfrm>
              <a:off x="3157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6" name="Oval 78"/>
            <p:cNvSpPr>
              <a:spLocks noChangeAspect="1" noChangeArrowheads="1"/>
            </p:cNvSpPr>
            <p:nvPr/>
          </p:nvSpPr>
          <p:spPr bwMode="auto">
            <a:xfrm>
              <a:off x="3865" y="1407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7" name="Oval 79"/>
            <p:cNvSpPr>
              <a:spLocks noChangeAspect="1" noChangeArrowheads="1"/>
            </p:cNvSpPr>
            <p:nvPr/>
          </p:nvSpPr>
          <p:spPr bwMode="auto">
            <a:xfrm>
              <a:off x="4574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8" name="Oval 80"/>
            <p:cNvSpPr>
              <a:spLocks noChangeAspect="1" noChangeArrowheads="1"/>
            </p:cNvSpPr>
            <p:nvPr/>
          </p:nvSpPr>
          <p:spPr bwMode="auto">
            <a:xfrm>
              <a:off x="104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9" name="Oval 81"/>
            <p:cNvSpPr>
              <a:spLocks noChangeAspect="1" noChangeArrowheads="1"/>
            </p:cNvSpPr>
            <p:nvPr/>
          </p:nvSpPr>
          <p:spPr bwMode="auto">
            <a:xfrm>
              <a:off x="1745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0" name="Oval 82"/>
            <p:cNvSpPr>
              <a:spLocks noChangeAspect="1" noChangeArrowheads="1"/>
            </p:cNvSpPr>
            <p:nvPr/>
          </p:nvSpPr>
          <p:spPr bwMode="auto">
            <a:xfrm>
              <a:off x="2453" y="209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1" name="Oval 83"/>
            <p:cNvSpPr>
              <a:spLocks noChangeAspect="1" noChangeArrowheads="1"/>
            </p:cNvSpPr>
            <p:nvPr/>
          </p:nvSpPr>
          <p:spPr bwMode="auto">
            <a:xfrm>
              <a:off x="3156" y="2100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2" name="Oval 84"/>
            <p:cNvSpPr>
              <a:spLocks noChangeAspect="1" noChangeArrowheads="1"/>
            </p:cNvSpPr>
            <p:nvPr/>
          </p:nvSpPr>
          <p:spPr bwMode="auto">
            <a:xfrm>
              <a:off x="3855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3" name="Oval 85"/>
            <p:cNvSpPr>
              <a:spLocks noChangeAspect="1" noChangeArrowheads="1"/>
            </p:cNvSpPr>
            <p:nvPr/>
          </p:nvSpPr>
          <p:spPr bwMode="auto">
            <a:xfrm>
              <a:off x="4564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4" name="Oval 86"/>
            <p:cNvSpPr>
              <a:spLocks noChangeAspect="1" noChangeArrowheads="1"/>
            </p:cNvSpPr>
            <p:nvPr/>
          </p:nvSpPr>
          <p:spPr bwMode="auto">
            <a:xfrm>
              <a:off x="1049" y="2091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5" name="Oval 87"/>
            <p:cNvSpPr>
              <a:spLocks noChangeAspect="1" noChangeArrowheads="1"/>
            </p:cNvSpPr>
            <p:nvPr/>
          </p:nvSpPr>
          <p:spPr bwMode="auto">
            <a:xfrm>
              <a:off x="175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6" name="Oval 88"/>
            <p:cNvSpPr>
              <a:spLocks noChangeAspect="1" noChangeArrowheads="1"/>
            </p:cNvSpPr>
            <p:nvPr/>
          </p:nvSpPr>
          <p:spPr bwMode="auto">
            <a:xfrm>
              <a:off x="2456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7" name="Oval 89"/>
            <p:cNvSpPr>
              <a:spLocks noChangeAspect="1" noChangeArrowheads="1"/>
            </p:cNvSpPr>
            <p:nvPr/>
          </p:nvSpPr>
          <p:spPr bwMode="auto">
            <a:xfrm>
              <a:off x="3156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8" name="Oval 90"/>
            <p:cNvSpPr>
              <a:spLocks noChangeAspect="1" noChangeArrowheads="1"/>
            </p:cNvSpPr>
            <p:nvPr/>
          </p:nvSpPr>
          <p:spPr bwMode="auto">
            <a:xfrm>
              <a:off x="3858" y="278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9" name="Oval 91"/>
            <p:cNvSpPr>
              <a:spLocks noChangeAspect="1" noChangeArrowheads="1"/>
            </p:cNvSpPr>
            <p:nvPr/>
          </p:nvSpPr>
          <p:spPr bwMode="auto">
            <a:xfrm>
              <a:off x="456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0" name="Oval 92"/>
            <p:cNvSpPr>
              <a:spLocks noChangeAspect="1" noChangeArrowheads="1"/>
            </p:cNvSpPr>
            <p:nvPr/>
          </p:nvSpPr>
          <p:spPr bwMode="auto">
            <a:xfrm>
              <a:off x="1049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1" name="Oval 93"/>
            <p:cNvSpPr>
              <a:spLocks noChangeAspect="1" noChangeArrowheads="1"/>
            </p:cNvSpPr>
            <p:nvPr/>
          </p:nvSpPr>
          <p:spPr bwMode="auto">
            <a:xfrm>
              <a:off x="1748" y="347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2" name="Oval 94"/>
            <p:cNvSpPr>
              <a:spLocks noChangeAspect="1" noChangeArrowheads="1"/>
            </p:cNvSpPr>
            <p:nvPr/>
          </p:nvSpPr>
          <p:spPr bwMode="auto">
            <a:xfrm>
              <a:off x="2453" y="3471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3" name="Oval 95"/>
            <p:cNvSpPr>
              <a:spLocks noChangeAspect="1" noChangeArrowheads="1"/>
            </p:cNvSpPr>
            <p:nvPr/>
          </p:nvSpPr>
          <p:spPr bwMode="auto">
            <a:xfrm>
              <a:off x="315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4" name="Oval 96"/>
            <p:cNvSpPr>
              <a:spLocks noChangeAspect="1" noChangeArrowheads="1"/>
            </p:cNvSpPr>
            <p:nvPr/>
          </p:nvSpPr>
          <p:spPr bwMode="auto">
            <a:xfrm>
              <a:off x="3858" y="346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5" name="Oval 97"/>
            <p:cNvSpPr>
              <a:spLocks noChangeAspect="1" noChangeArrowheads="1"/>
            </p:cNvSpPr>
            <p:nvPr/>
          </p:nvSpPr>
          <p:spPr bwMode="auto">
            <a:xfrm>
              <a:off x="4561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6" name="Oval 98"/>
            <p:cNvSpPr>
              <a:spLocks noChangeAspect="1" noChangeArrowheads="1"/>
            </p:cNvSpPr>
            <p:nvPr/>
          </p:nvSpPr>
          <p:spPr bwMode="auto">
            <a:xfrm>
              <a:off x="104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7" name="Oval 99"/>
            <p:cNvSpPr>
              <a:spLocks noChangeAspect="1" noChangeArrowheads="1"/>
            </p:cNvSpPr>
            <p:nvPr/>
          </p:nvSpPr>
          <p:spPr bwMode="auto">
            <a:xfrm>
              <a:off x="1686" y="132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8" name="Oval 100"/>
            <p:cNvSpPr>
              <a:spLocks noChangeAspect="1" noChangeArrowheads="1"/>
            </p:cNvSpPr>
            <p:nvPr/>
          </p:nvSpPr>
          <p:spPr bwMode="auto">
            <a:xfrm>
              <a:off x="2439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9" name="Oval 101"/>
            <p:cNvSpPr>
              <a:spLocks noChangeAspect="1" noChangeArrowheads="1"/>
            </p:cNvSpPr>
            <p:nvPr/>
          </p:nvSpPr>
          <p:spPr bwMode="auto">
            <a:xfrm>
              <a:off x="3180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0" name="Oval 102"/>
            <p:cNvSpPr>
              <a:spLocks noChangeAspect="1" noChangeArrowheads="1"/>
            </p:cNvSpPr>
            <p:nvPr/>
          </p:nvSpPr>
          <p:spPr bwMode="auto">
            <a:xfrm>
              <a:off x="3933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" name="Oval 103"/>
            <p:cNvSpPr>
              <a:spLocks noChangeAspect="1" noChangeArrowheads="1"/>
            </p:cNvSpPr>
            <p:nvPr/>
          </p:nvSpPr>
          <p:spPr bwMode="auto">
            <a:xfrm>
              <a:off x="4674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" name="Oval 104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3" name="Oval 105"/>
            <p:cNvSpPr>
              <a:spLocks noChangeAspect="1" noChangeArrowheads="1"/>
            </p:cNvSpPr>
            <p:nvPr/>
          </p:nvSpPr>
          <p:spPr bwMode="auto">
            <a:xfrm>
              <a:off x="1679" y="207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4" name="Oval 106"/>
            <p:cNvSpPr>
              <a:spLocks noChangeAspect="1" noChangeArrowheads="1"/>
            </p:cNvSpPr>
            <p:nvPr/>
          </p:nvSpPr>
          <p:spPr bwMode="auto">
            <a:xfrm>
              <a:off x="242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" name="Oval 107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" name="Oval 108"/>
            <p:cNvSpPr>
              <a:spLocks noChangeAspect="1" noChangeArrowheads="1"/>
            </p:cNvSpPr>
            <p:nvPr/>
          </p:nvSpPr>
          <p:spPr bwMode="auto">
            <a:xfrm>
              <a:off x="3920" y="206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7" name="Oval 109"/>
            <p:cNvSpPr>
              <a:spLocks noChangeAspect="1" noChangeArrowheads="1"/>
            </p:cNvSpPr>
            <p:nvPr/>
          </p:nvSpPr>
          <p:spPr bwMode="auto">
            <a:xfrm>
              <a:off x="4667" y="2075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8" name="Oval 110"/>
            <p:cNvSpPr>
              <a:spLocks noChangeAspect="1" noChangeArrowheads="1"/>
            </p:cNvSpPr>
            <p:nvPr/>
          </p:nvSpPr>
          <p:spPr bwMode="auto">
            <a:xfrm>
              <a:off x="93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9" name="Oval 111"/>
            <p:cNvSpPr>
              <a:spLocks noChangeAspect="1" noChangeArrowheads="1"/>
            </p:cNvSpPr>
            <p:nvPr/>
          </p:nvSpPr>
          <p:spPr bwMode="auto">
            <a:xfrm>
              <a:off x="1682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0" name="Oval 112"/>
            <p:cNvSpPr>
              <a:spLocks noChangeAspect="1" noChangeArrowheads="1"/>
            </p:cNvSpPr>
            <p:nvPr/>
          </p:nvSpPr>
          <p:spPr bwMode="auto">
            <a:xfrm>
              <a:off x="2426" y="2803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" name="Oval 113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2" name="Oval 114"/>
            <p:cNvSpPr>
              <a:spLocks noChangeAspect="1" noChangeArrowheads="1"/>
            </p:cNvSpPr>
            <p:nvPr/>
          </p:nvSpPr>
          <p:spPr bwMode="auto">
            <a:xfrm>
              <a:off x="392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3" name="Oval 115"/>
            <p:cNvSpPr>
              <a:spLocks noChangeAspect="1" noChangeArrowheads="1"/>
            </p:cNvSpPr>
            <p:nvPr/>
          </p:nvSpPr>
          <p:spPr bwMode="auto">
            <a:xfrm>
              <a:off x="4667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4" name="Oval 116"/>
            <p:cNvSpPr>
              <a:spLocks noChangeAspect="1" noChangeArrowheads="1"/>
            </p:cNvSpPr>
            <p:nvPr/>
          </p:nvSpPr>
          <p:spPr bwMode="auto">
            <a:xfrm>
              <a:off x="93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5" name="Oval 117"/>
            <p:cNvSpPr>
              <a:spLocks noChangeAspect="1" noChangeArrowheads="1"/>
            </p:cNvSpPr>
            <p:nvPr/>
          </p:nvSpPr>
          <p:spPr bwMode="auto">
            <a:xfrm>
              <a:off x="1682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6" name="Oval 118"/>
            <p:cNvSpPr>
              <a:spLocks noChangeAspect="1" noChangeArrowheads="1"/>
            </p:cNvSpPr>
            <p:nvPr/>
          </p:nvSpPr>
          <p:spPr bwMode="auto">
            <a:xfrm>
              <a:off x="242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" name="Oval 119"/>
            <p:cNvSpPr>
              <a:spLocks noChangeAspect="1" noChangeArrowheads="1"/>
            </p:cNvSpPr>
            <p:nvPr/>
          </p:nvSpPr>
          <p:spPr bwMode="auto">
            <a:xfrm>
              <a:off x="317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" name="Oval 120"/>
            <p:cNvSpPr>
              <a:spLocks noChangeAspect="1" noChangeArrowheads="1"/>
            </p:cNvSpPr>
            <p:nvPr/>
          </p:nvSpPr>
          <p:spPr bwMode="auto">
            <a:xfrm>
              <a:off x="3923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9" name="Oval 121"/>
            <p:cNvSpPr>
              <a:spLocks noChangeAspect="1" noChangeArrowheads="1"/>
            </p:cNvSpPr>
            <p:nvPr/>
          </p:nvSpPr>
          <p:spPr bwMode="auto">
            <a:xfrm>
              <a:off x="4664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0" name="Oval 122"/>
            <p:cNvSpPr>
              <a:spLocks noChangeAspect="1" noChangeArrowheads="1"/>
            </p:cNvSpPr>
            <p:nvPr/>
          </p:nvSpPr>
          <p:spPr bwMode="auto">
            <a:xfrm>
              <a:off x="936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1" name="Oval 123"/>
            <p:cNvSpPr>
              <a:spLocks noChangeAspect="1" noChangeArrowheads="1"/>
            </p:cNvSpPr>
            <p:nvPr/>
          </p:nvSpPr>
          <p:spPr bwMode="auto">
            <a:xfrm>
              <a:off x="1599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2" name="Oval 124"/>
            <p:cNvSpPr>
              <a:spLocks noChangeAspect="1" noChangeArrowheads="1"/>
            </p:cNvSpPr>
            <p:nvPr/>
          </p:nvSpPr>
          <p:spPr bwMode="auto">
            <a:xfrm>
              <a:off x="2398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3" name="Oval 125"/>
            <p:cNvSpPr>
              <a:spLocks noChangeAspect="1" noChangeArrowheads="1"/>
            </p:cNvSpPr>
            <p:nvPr/>
          </p:nvSpPr>
          <p:spPr bwMode="auto">
            <a:xfrm>
              <a:off x="3200" y="127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4" name="Oval 126"/>
            <p:cNvSpPr>
              <a:spLocks noChangeAspect="1" noChangeArrowheads="1"/>
            </p:cNvSpPr>
            <p:nvPr/>
          </p:nvSpPr>
          <p:spPr bwMode="auto">
            <a:xfrm>
              <a:off x="4003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5" name="Oval 127"/>
            <p:cNvSpPr>
              <a:spLocks noChangeAspect="1" noChangeArrowheads="1"/>
            </p:cNvSpPr>
            <p:nvPr/>
          </p:nvSpPr>
          <p:spPr bwMode="auto">
            <a:xfrm>
              <a:off x="4787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6" name="Oval 128"/>
            <p:cNvSpPr>
              <a:spLocks noChangeAspect="1" noChangeArrowheads="1"/>
            </p:cNvSpPr>
            <p:nvPr/>
          </p:nvSpPr>
          <p:spPr bwMode="auto">
            <a:xfrm>
              <a:off x="812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7" name="Oval 129"/>
            <p:cNvSpPr>
              <a:spLocks noChangeAspect="1" noChangeArrowheads="1"/>
            </p:cNvSpPr>
            <p:nvPr/>
          </p:nvSpPr>
          <p:spPr bwMode="auto">
            <a:xfrm>
              <a:off x="160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8" name="Oval 130"/>
            <p:cNvSpPr>
              <a:spLocks noChangeAspect="1" noChangeArrowheads="1"/>
            </p:cNvSpPr>
            <p:nvPr/>
          </p:nvSpPr>
          <p:spPr bwMode="auto">
            <a:xfrm>
              <a:off x="2396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9" name="Oval 131"/>
            <p:cNvSpPr>
              <a:spLocks noChangeAspect="1" noChangeArrowheads="1"/>
            </p:cNvSpPr>
            <p:nvPr/>
          </p:nvSpPr>
          <p:spPr bwMode="auto">
            <a:xfrm>
              <a:off x="3193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0" name="Oval 132"/>
            <p:cNvSpPr>
              <a:spLocks noChangeAspect="1" noChangeArrowheads="1"/>
            </p:cNvSpPr>
            <p:nvPr/>
          </p:nvSpPr>
          <p:spPr bwMode="auto">
            <a:xfrm>
              <a:off x="3989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1" name="Oval 133"/>
            <p:cNvSpPr>
              <a:spLocks noChangeAspect="1" noChangeArrowheads="1"/>
            </p:cNvSpPr>
            <p:nvPr/>
          </p:nvSpPr>
          <p:spPr bwMode="auto">
            <a:xfrm>
              <a:off x="4789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2" name="Oval 134"/>
            <p:cNvSpPr>
              <a:spLocks noChangeAspect="1" noChangeArrowheads="1"/>
            </p:cNvSpPr>
            <p:nvPr/>
          </p:nvSpPr>
          <p:spPr bwMode="auto">
            <a:xfrm>
              <a:off x="804" y="2048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3" name="Oval 135"/>
            <p:cNvSpPr>
              <a:spLocks noChangeAspect="1" noChangeArrowheads="1"/>
            </p:cNvSpPr>
            <p:nvPr/>
          </p:nvSpPr>
          <p:spPr bwMode="auto">
            <a:xfrm>
              <a:off x="1597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4" name="Oval 136"/>
            <p:cNvSpPr>
              <a:spLocks noChangeAspect="1" noChangeArrowheads="1"/>
            </p:cNvSpPr>
            <p:nvPr/>
          </p:nvSpPr>
          <p:spPr bwMode="auto">
            <a:xfrm>
              <a:off x="2393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5" name="Oval 137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6" name="Oval 138"/>
            <p:cNvSpPr>
              <a:spLocks noChangeAspect="1" noChangeArrowheads="1"/>
            </p:cNvSpPr>
            <p:nvPr/>
          </p:nvSpPr>
          <p:spPr bwMode="auto">
            <a:xfrm>
              <a:off x="3986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7" name="Oval 139"/>
            <p:cNvSpPr>
              <a:spLocks noChangeAspect="1" noChangeArrowheads="1"/>
            </p:cNvSpPr>
            <p:nvPr/>
          </p:nvSpPr>
          <p:spPr bwMode="auto">
            <a:xfrm>
              <a:off x="4786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8" name="Oval 140"/>
            <p:cNvSpPr>
              <a:spLocks noChangeAspect="1" noChangeArrowheads="1"/>
            </p:cNvSpPr>
            <p:nvPr/>
          </p:nvSpPr>
          <p:spPr bwMode="auto">
            <a:xfrm>
              <a:off x="807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9" name="Oval 141"/>
            <p:cNvSpPr>
              <a:spLocks noChangeAspect="1" noChangeArrowheads="1"/>
            </p:cNvSpPr>
            <p:nvPr/>
          </p:nvSpPr>
          <p:spPr bwMode="auto">
            <a:xfrm>
              <a:off x="1600" y="3592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0" name="Oval 142"/>
            <p:cNvSpPr>
              <a:spLocks noChangeAspect="1" noChangeArrowheads="1"/>
            </p:cNvSpPr>
            <p:nvPr/>
          </p:nvSpPr>
          <p:spPr bwMode="auto">
            <a:xfrm>
              <a:off x="2393" y="3598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1" name="Oval 143"/>
            <p:cNvSpPr>
              <a:spLocks noChangeAspect="1" noChangeArrowheads="1"/>
            </p:cNvSpPr>
            <p:nvPr/>
          </p:nvSpPr>
          <p:spPr bwMode="auto">
            <a:xfrm>
              <a:off x="3187" y="3598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2" name="Oval 144"/>
            <p:cNvSpPr>
              <a:spLocks noChangeAspect="1" noChangeArrowheads="1"/>
            </p:cNvSpPr>
            <p:nvPr/>
          </p:nvSpPr>
          <p:spPr bwMode="auto">
            <a:xfrm>
              <a:off x="3989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3" name="Oval 145"/>
            <p:cNvSpPr>
              <a:spLocks noChangeAspect="1" noChangeArrowheads="1"/>
            </p:cNvSpPr>
            <p:nvPr/>
          </p:nvSpPr>
          <p:spPr bwMode="auto">
            <a:xfrm>
              <a:off x="4786" y="3589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4" name="Oval 146"/>
            <p:cNvSpPr>
              <a:spLocks noChangeAspect="1" noChangeArrowheads="1"/>
            </p:cNvSpPr>
            <p:nvPr/>
          </p:nvSpPr>
          <p:spPr bwMode="auto">
            <a:xfrm>
              <a:off x="801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5" name="Oval 147"/>
            <p:cNvSpPr>
              <a:spLocks noChangeArrowheads="1"/>
            </p:cNvSpPr>
            <p:nvPr/>
          </p:nvSpPr>
          <p:spPr bwMode="auto">
            <a:xfrm>
              <a:off x="1525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6" name="Oval 148"/>
            <p:cNvSpPr>
              <a:spLocks noChangeArrowheads="1"/>
            </p:cNvSpPr>
            <p:nvPr/>
          </p:nvSpPr>
          <p:spPr bwMode="auto">
            <a:xfrm>
              <a:off x="238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7" name="Oval 149"/>
            <p:cNvSpPr>
              <a:spLocks noChangeArrowheads="1"/>
            </p:cNvSpPr>
            <p:nvPr/>
          </p:nvSpPr>
          <p:spPr bwMode="auto">
            <a:xfrm>
              <a:off x="32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8" name="Oval 150"/>
            <p:cNvSpPr>
              <a:spLocks noChangeArrowheads="1"/>
            </p:cNvSpPr>
            <p:nvPr/>
          </p:nvSpPr>
          <p:spPr bwMode="auto">
            <a:xfrm>
              <a:off x="4069" y="119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9" name="Oval 151"/>
            <p:cNvSpPr>
              <a:spLocks noChangeArrowheads="1"/>
            </p:cNvSpPr>
            <p:nvPr/>
          </p:nvSpPr>
          <p:spPr bwMode="auto">
            <a:xfrm>
              <a:off x="492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0" name="Oval 152"/>
            <p:cNvSpPr>
              <a:spLocks noChangeArrowheads="1"/>
            </p:cNvSpPr>
            <p:nvPr/>
          </p:nvSpPr>
          <p:spPr bwMode="auto">
            <a:xfrm>
              <a:off x="686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1" name="Oval 153"/>
            <p:cNvSpPr>
              <a:spLocks noChangeArrowheads="1"/>
            </p:cNvSpPr>
            <p:nvPr/>
          </p:nvSpPr>
          <p:spPr bwMode="auto">
            <a:xfrm>
              <a:off x="1517" y="200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2" name="Oval 154"/>
            <p:cNvSpPr>
              <a:spLocks noChangeArrowheads="1"/>
            </p:cNvSpPr>
            <p:nvPr/>
          </p:nvSpPr>
          <p:spPr bwMode="auto">
            <a:xfrm>
              <a:off x="2365" y="200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3" name="Oval 155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4" name="Oval 156"/>
            <p:cNvSpPr>
              <a:spLocks noChangeArrowheads="1"/>
            </p:cNvSpPr>
            <p:nvPr/>
          </p:nvSpPr>
          <p:spPr bwMode="auto">
            <a:xfrm>
              <a:off x="4064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5" name="Oval 157"/>
            <p:cNvSpPr>
              <a:spLocks noChangeArrowheads="1"/>
            </p:cNvSpPr>
            <p:nvPr/>
          </p:nvSpPr>
          <p:spPr bwMode="auto">
            <a:xfrm>
              <a:off x="4912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6" name="Oval 158"/>
            <p:cNvSpPr>
              <a:spLocks noChangeArrowheads="1"/>
            </p:cNvSpPr>
            <p:nvPr/>
          </p:nvSpPr>
          <p:spPr bwMode="auto">
            <a:xfrm>
              <a:off x="658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7" name="Oval 159"/>
            <p:cNvSpPr>
              <a:spLocks noChangeArrowheads="1"/>
            </p:cNvSpPr>
            <p:nvPr/>
          </p:nvSpPr>
          <p:spPr bwMode="auto">
            <a:xfrm>
              <a:off x="1520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8" name="Oval 160"/>
            <p:cNvSpPr>
              <a:spLocks noChangeArrowheads="1"/>
            </p:cNvSpPr>
            <p:nvPr/>
          </p:nvSpPr>
          <p:spPr bwMode="auto">
            <a:xfrm>
              <a:off x="2368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9" name="Oval 161"/>
            <p:cNvSpPr>
              <a:spLocks noChangeArrowheads="1"/>
            </p:cNvSpPr>
            <p:nvPr/>
          </p:nvSpPr>
          <p:spPr bwMode="auto">
            <a:xfrm>
              <a:off x="3213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0" name="Oval 162"/>
            <p:cNvSpPr>
              <a:spLocks noChangeArrowheads="1"/>
            </p:cNvSpPr>
            <p:nvPr/>
          </p:nvSpPr>
          <p:spPr bwMode="auto">
            <a:xfrm>
              <a:off x="4067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1" name="Oval 163"/>
            <p:cNvSpPr>
              <a:spLocks noChangeArrowheads="1"/>
            </p:cNvSpPr>
            <p:nvPr/>
          </p:nvSpPr>
          <p:spPr bwMode="auto">
            <a:xfrm>
              <a:off x="4909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2" name="Oval 164"/>
            <p:cNvSpPr>
              <a:spLocks noChangeArrowheads="1"/>
            </p:cNvSpPr>
            <p:nvPr/>
          </p:nvSpPr>
          <p:spPr bwMode="auto">
            <a:xfrm>
              <a:off x="67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3" name="Oval 165"/>
            <p:cNvSpPr>
              <a:spLocks noChangeArrowheads="1"/>
            </p:cNvSpPr>
            <p:nvPr/>
          </p:nvSpPr>
          <p:spPr bwMode="auto">
            <a:xfrm>
              <a:off x="1520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4" name="Oval 166"/>
            <p:cNvSpPr>
              <a:spLocks noChangeArrowheads="1"/>
            </p:cNvSpPr>
            <p:nvPr/>
          </p:nvSpPr>
          <p:spPr bwMode="auto">
            <a:xfrm>
              <a:off x="2371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5" name="Oval 167"/>
            <p:cNvSpPr>
              <a:spLocks noChangeArrowheads="1"/>
            </p:cNvSpPr>
            <p:nvPr/>
          </p:nvSpPr>
          <p:spPr bwMode="auto">
            <a:xfrm>
              <a:off x="3216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6" name="Oval 168"/>
            <p:cNvSpPr>
              <a:spLocks noChangeArrowheads="1"/>
            </p:cNvSpPr>
            <p:nvPr/>
          </p:nvSpPr>
          <p:spPr bwMode="auto">
            <a:xfrm>
              <a:off x="4058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7" name="Oval 169"/>
            <p:cNvSpPr>
              <a:spLocks noChangeArrowheads="1"/>
            </p:cNvSpPr>
            <p:nvPr/>
          </p:nvSpPr>
          <p:spPr bwMode="auto">
            <a:xfrm>
              <a:off x="4915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8" name="Oval 170"/>
            <p:cNvSpPr>
              <a:spLocks noChangeArrowheads="1"/>
            </p:cNvSpPr>
            <p:nvPr/>
          </p:nvSpPr>
          <p:spPr bwMode="auto">
            <a:xfrm>
              <a:off x="673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339" name="Group 171"/>
          <p:cNvGrpSpPr>
            <a:grpSpLocks/>
          </p:cNvGrpSpPr>
          <p:nvPr/>
        </p:nvGrpSpPr>
        <p:grpSpPr bwMode="auto">
          <a:xfrm>
            <a:off x="1038225" y="1870075"/>
            <a:ext cx="7042150" cy="4237038"/>
            <a:chOff x="662" y="1178"/>
            <a:chExt cx="4436" cy="2669"/>
          </a:xfrm>
        </p:grpSpPr>
        <p:sp>
          <p:nvSpPr>
            <p:cNvPr id="7340" name="Oval 172"/>
            <p:cNvSpPr>
              <a:spLocks noChangeAspect="1" noChangeArrowheads="1"/>
            </p:cNvSpPr>
            <p:nvPr/>
          </p:nvSpPr>
          <p:spPr bwMode="auto">
            <a:xfrm>
              <a:off x="19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1" name="Oval 173"/>
            <p:cNvSpPr>
              <a:spLocks noChangeAspect="1" noChangeArrowheads="1"/>
            </p:cNvSpPr>
            <p:nvPr/>
          </p:nvSpPr>
          <p:spPr bwMode="auto">
            <a:xfrm>
              <a:off x="2525" y="157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2" name="Oval 174"/>
            <p:cNvSpPr>
              <a:spLocks noChangeAspect="1" noChangeArrowheads="1"/>
            </p:cNvSpPr>
            <p:nvPr/>
          </p:nvSpPr>
          <p:spPr bwMode="auto">
            <a:xfrm>
              <a:off x="3119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3" name="Oval 175"/>
            <p:cNvSpPr>
              <a:spLocks noChangeAspect="1" noChangeArrowheads="1"/>
            </p:cNvSpPr>
            <p:nvPr/>
          </p:nvSpPr>
          <p:spPr bwMode="auto">
            <a:xfrm>
              <a:off x="372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4" name="Oval 176"/>
            <p:cNvSpPr>
              <a:spLocks noChangeAspect="1" noChangeArrowheads="1"/>
            </p:cNvSpPr>
            <p:nvPr/>
          </p:nvSpPr>
          <p:spPr bwMode="auto">
            <a:xfrm>
              <a:off x="43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5" name="Oval 177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6" name="Oval 178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7" name="Oval 179"/>
            <p:cNvSpPr>
              <a:spLocks noChangeAspect="1" noChangeArrowheads="1"/>
            </p:cNvSpPr>
            <p:nvPr/>
          </p:nvSpPr>
          <p:spPr bwMode="auto">
            <a:xfrm>
              <a:off x="2520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8" name="Oval 180"/>
            <p:cNvSpPr>
              <a:spLocks noChangeAspect="1" noChangeArrowheads="1"/>
            </p:cNvSpPr>
            <p:nvPr/>
          </p:nvSpPr>
          <p:spPr bwMode="auto">
            <a:xfrm>
              <a:off x="311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9" name="Oval 181"/>
            <p:cNvSpPr>
              <a:spLocks noChangeAspect="1" noChangeArrowheads="1"/>
            </p:cNvSpPr>
            <p:nvPr/>
          </p:nvSpPr>
          <p:spPr bwMode="auto">
            <a:xfrm>
              <a:off x="3714" y="215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0" name="Oval 182"/>
            <p:cNvSpPr>
              <a:spLocks noChangeAspect="1" noChangeArrowheads="1"/>
            </p:cNvSpPr>
            <p:nvPr/>
          </p:nvSpPr>
          <p:spPr bwMode="auto">
            <a:xfrm>
              <a:off x="4307" y="217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1" name="Oval 183"/>
            <p:cNvSpPr>
              <a:spLocks noChangeAspect="1" noChangeArrowheads="1"/>
            </p:cNvSpPr>
            <p:nvPr/>
          </p:nvSpPr>
          <p:spPr bwMode="auto">
            <a:xfrm>
              <a:off x="132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2" name="Oval 184"/>
            <p:cNvSpPr>
              <a:spLocks noChangeAspect="1" noChangeArrowheads="1"/>
            </p:cNvSpPr>
            <p:nvPr/>
          </p:nvSpPr>
          <p:spPr bwMode="auto">
            <a:xfrm>
              <a:off x="1919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3" name="Oval 185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4" name="Oval 186"/>
            <p:cNvSpPr>
              <a:spLocks noChangeAspect="1" noChangeArrowheads="1"/>
            </p:cNvSpPr>
            <p:nvPr/>
          </p:nvSpPr>
          <p:spPr bwMode="auto">
            <a:xfrm>
              <a:off x="311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5" name="Oval 187"/>
            <p:cNvSpPr>
              <a:spLocks noChangeAspect="1" noChangeArrowheads="1"/>
            </p:cNvSpPr>
            <p:nvPr/>
          </p:nvSpPr>
          <p:spPr bwMode="auto">
            <a:xfrm>
              <a:off x="3706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6" name="Oval 188"/>
            <p:cNvSpPr>
              <a:spLocks noChangeAspect="1" noChangeArrowheads="1"/>
            </p:cNvSpPr>
            <p:nvPr/>
          </p:nvSpPr>
          <p:spPr bwMode="auto">
            <a:xfrm>
              <a:off x="430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7" name="Oval 189"/>
            <p:cNvSpPr>
              <a:spLocks noChangeAspect="1" noChangeArrowheads="1"/>
            </p:cNvSpPr>
            <p:nvPr/>
          </p:nvSpPr>
          <p:spPr bwMode="auto">
            <a:xfrm>
              <a:off x="1342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8" name="Oval 190"/>
            <p:cNvSpPr>
              <a:spLocks noChangeAspect="1" noChangeArrowheads="1"/>
            </p:cNvSpPr>
            <p:nvPr/>
          </p:nvSpPr>
          <p:spPr bwMode="auto">
            <a:xfrm>
              <a:off x="1935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9" name="Oval 191"/>
            <p:cNvSpPr>
              <a:spLocks noChangeAspect="1" noChangeArrowheads="1"/>
            </p:cNvSpPr>
            <p:nvPr/>
          </p:nvSpPr>
          <p:spPr bwMode="auto">
            <a:xfrm>
              <a:off x="2528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0" name="Oval 192"/>
            <p:cNvSpPr>
              <a:spLocks noChangeAspect="1" noChangeArrowheads="1"/>
            </p:cNvSpPr>
            <p:nvPr/>
          </p:nvSpPr>
          <p:spPr bwMode="auto">
            <a:xfrm>
              <a:off x="3105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1" name="Oval 193"/>
            <p:cNvSpPr>
              <a:spLocks noChangeAspect="1" noChangeArrowheads="1"/>
            </p:cNvSpPr>
            <p:nvPr/>
          </p:nvSpPr>
          <p:spPr bwMode="auto">
            <a:xfrm>
              <a:off x="3698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2" name="Oval 194"/>
            <p:cNvSpPr>
              <a:spLocks noChangeAspect="1" noChangeArrowheads="1"/>
            </p:cNvSpPr>
            <p:nvPr/>
          </p:nvSpPr>
          <p:spPr bwMode="auto">
            <a:xfrm>
              <a:off x="4299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3" name="Oval 195"/>
            <p:cNvSpPr>
              <a:spLocks noChangeAspect="1" noChangeArrowheads="1"/>
            </p:cNvSpPr>
            <p:nvPr/>
          </p:nvSpPr>
          <p:spPr bwMode="auto">
            <a:xfrm>
              <a:off x="1342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4" name="Oval 196"/>
            <p:cNvSpPr>
              <a:spLocks noChangeAspect="1" noChangeArrowheads="1"/>
            </p:cNvSpPr>
            <p:nvPr/>
          </p:nvSpPr>
          <p:spPr bwMode="auto">
            <a:xfrm>
              <a:off x="187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5" name="Oval 197"/>
            <p:cNvSpPr>
              <a:spLocks noChangeAspect="1" noChangeArrowheads="1"/>
            </p:cNvSpPr>
            <p:nvPr/>
          </p:nvSpPr>
          <p:spPr bwMode="auto">
            <a:xfrm>
              <a:off x="2504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6" name="Oval 198"/>
            <p:cNvSpPr>
              <a:spLocks noChangeAspect="1" noChangeArrowheads="1"/>
            </p:cNvSpPr>
            <p:nvPr/>
          </p:nvSpPr>
          <p:spPr bwMode="auto">
            <a:xfrm>
              <a:off x="3124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7" name="Oval 199"/>
            <p:cNvSpPr>
              <a:spLocks noChangeAspect="1" noChangeArrowheads="1"/>
            </p:cNvSpPr>
            <p:nvPr/>
          </p:nvSpPr>
          <p:spPr bwMode="auto">
            <a:xfrm>
              <a:off x="3759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8" name="Oval 200"/>
            <p:cNvSpPr>
              <a:spLocks noChangeAspect="1" noChangeArrowheads="1"/>
            </p:cNvSpPr>
            <p:nvPr/>
          </p:nvSpPr>
          <p:spPr bwMode="auto">
            <a:xfrm>
              <a:off x="438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9" name="Oval 201"/>
            <p:cNvSpPr>
              <a:spLocks noChangeAspect="1" noChangeArrowheads="1"/>
            </p:cNvSpPr>
            <p:nvPr/>
          </p:nvSpPr>
          <p:spPr bwMode="auto">
            <a:xfrm>
              <a:off x="1250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0" name="Oval 202"/>
            <p:cNvSpPr>
              <a:spLocks noChangeAspect="1" noChangeArrowheads="1"/>
            </p:cNvSpPr>
            <p:nvPr/>
          </p:nvSpPr>
          <p:spPr bwMode="auto">
            <a:xfrm>
              <a:off x="1871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1" name="Oval 203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2" name="Oval 204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" name="Oval 205"/>
            <p:cNvSpPr>
              <a:spLocks noChangeAspect="1" noChangeArrowheads="1"/>
            </p:cNvSpPr>
            <p:nvPr/>
          </p:nvSpPr>
          <p:spPr bwMode="auto">
            <a:xfrm>
              <a:off x="3753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" name="Oval 206"/>
            <p:cNvSpPr>
              <a:spLocks noChangeAspect="1" noChangeArrowheads="1"/>
            </p:cNvSpPr>
            <p:nvPr/>
          </p:nvSpPr>
          <p:spPr bwMode="auto">
            <a:xfrm>
              <a:off x="4373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" name="Oval 207"/>
            <p:cNvSpPr>
              <a:spLocks noChangeAspect="1" noChangeArrowheads="1"/>
            </p:cNvSpPr>
            <p:nvPr/>
          </p:nvSpPr>
          <p:spPr bwMode="auto">
            <a:xfrm>
              <a:off x="1244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" name="Oval 208"/>
            <p:cNvSpPr>
              <a:spLocks noChangeAspect="1" noChangeArrowheads="1"/>
            </p:cNvSpPr>
            <p:nvPr/>
          </p:nvSpPr>
          <p:spPr bwMode="auto">
            <a:xfrm>
              <a:off x="1863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7" name="Oval 209"/>
            <p:cNvSpPr>
              <a:spLocks noChangeAspect="1" noChangeArrowheads="1"/>
            </p:cNvSpPr>
            <p:nvPr/>
          </p:nvSpPr>
          <p:spPr bwMode="auto">
            <a:xfrm>
              <a:off x="2498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" name="Oval 210"/>
            <p:cNvSpPr>
              <a:spLocks noChangeAspect="1" noChangeArrowheads="1"/>
            </p:cNvSpPr>
            <p:nvPr/>
          </p:nvSpPr>
          <p:spPr bwMode="auto">
            <a:xfrm>
              <a:off x="3126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" name="Oval 211"/>
            <p:cNvSpPr>
              <a:spLocks noChangeAspect="1" noChangeArrowheads="1"/>
            </p:cNvSpPr>
            <p:nvPr/>
          </p:nvSpPr>
          <p:spPr bwMode="auto">
            <a:xfrm>
              <a:off x="3753" y="2746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0" name="Oval 212"/>
            <p:cNvSpPr>
              <a:spLocks noChangeAspect="1" noChangeArrowheads="1"/>
            </p:cNvSpPr>
            <p:nvPr/>
          </p:nvSpPr>
          <p:spPr bwMode="auto">
            <a:xfrm>
              <a:off x="4381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1" name="Oval 213"/>
            <p:cNvSpPr>
              <a:spLocks noChangeAspect="1" noChangeArrowheads="1"/>
            </p:cNvSpPr>
            <p:nvPr/>
          </p:nvSpPr>
          <p:spPr bwMode="auto">
            <a:xfrm>
              <a:off x="1236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2" name="Oval 214"/>
            <p:cNvSpPr>
              <a:spLocks noChangeAspect="1" noChangeArrowheads="1"/>
            </p:cNvSpPr>
            <p:nvPr/>
          </p:nvSpPr>
          <p:spPr bwMode="auto">
            <a:xfrm>
              <a:off x="1879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3" name="Oval 215"/>
            <p:cNvSpPr>
              <a:spLocks noChangeAspect="1" noChangeArrowheads="1"/>
            </p:cNvSpPr>
            <p:nvPr/>
          </p:nvSpPr>
          <p:spPr bwMode="auto">
            <a:xfrm>
              <a:off x="2498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4" name="Oval 216"/>
            <p:cNvSpPr>
              <a:spLocks noChangeAspect="1" noChangeArrowheads="1"/>
            </p:cNvSpPr>
            <p:nvPr/>
          </p:nvSpPr>
          <p:spPr bwMode="auto">
            <a:xfrm>
              <a:off x="3126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5" name="Oval 217"/>
            <p:cNvSpPr>
              <a:spLocks noChangeAspect="1" noChangeArrowheads="1"/>
            </p:cNvSpPr>
            <p:nvPr/>
          </p:nvSpPr>
          <p:spPr bwMode="auto">
            <a:xfrm>
              <a:off x="3761" y="3358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6" name="Oval 218"/>
            <p:cNvSpPr>
              <a:spLocks noChangeAspect="1" noChangeArrowheads="1"/>
            </p:cNvSpPr>
            <p:nvPr/>
          </p:nvSpPr>
          <p:spPr bwMode="auto">
            <a:xfrm>
              <a:off x="4389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7" name="Oval 219"/>
            <p:cNvSpPr>
              <a:spLocks noChangeAspect="1" noChangeArrowheads="1"/>
            </p:cNvSpPr>
            <p:nvPr/>
          </p:nvSpPr>
          <p:spPr bwMode="auto">
            <a:xfrm>
              <a:off x="1244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8" name="Oval 220"/>
            <p:cNvSpPr>
              <a:spLocks noChangeAspect="1" noChangeArrowheads="1"/>
            </p:cNvSpPr>
            <p:nvPr/>
          </p:nvSpPr>
          <p:spPr bwMode="auto">
            <a:xfrm>
              <a:off x="183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9" name="Oval 221"/>
            <p:cNvSpPr>
              <a:spLocks noChangeAspect="1" noChangeArrowheads="1"/>
            </p:cNvSpPr>
            <p:nvPr/>
          </p:nvSpPr>
          <p:spPr bwMode="auto">
            <a:xfrm>
              <a:off x="2477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0" name="Oval 222"/>
            <p:cNvSpPr>
              <a:spLocks noChangeAspect="1" noChangeArrowheads="1"/>
            </p:cNvSpPr>
            <p:nvPr/>
          </p:nvSpPr>
          <p:spPr bwMode="auto">
            <a:xfrm>
              <a:off x="3145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1" name="Oval 223"/>
            <p:cNvSpPr>
              <a:spLocks noChangeAspect="1" noChangeArrowheads="1"/>
            </p:cNvSpPr>
            <p:nvPr/>
          </p:nvSpPr>
          <p:spPr bwMode="auto">
            <a:xfrm>
              <a:off x="3798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2" name="Oval 224"/>
            <p:cNvSpPr>
              <a:spLocks noChangeAspect="1" noChangeArrowheads="1"/>
            </p:cNvSpPr>
            <p:nvPr/>
          </p:nvSpPr>
          <p:spPr bwMode="auto">
            <a:xfrm>
              <a:off x="4458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3" name="Oval 225"/>
            <p:cNvSpPr>
              <a:spLocks noChangeAspect="1" noChangeArrowheads="1"/>
            </p:cNvSpPr>
            <p:nvPr/>
          </p:nvSpPr>
          <p:spPr bwMode="auto">
            <a:xfrm>
              <a:off x="117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Oval 226"/>
            <p:cNvSpPr>
              <a:spLocks noChangeAspect="1" noChangeArrowheads="1"/>
            </p:cNvSpPr>
            <p:nvPr/>
          </p:nvSpPr>
          <p:spPr bwMode="auto">
            <a:xfrm>
              <a:off x="1818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5" name="Oval 227"/>
            <p:cNvSpPr>
              <a:spLocks noChangeAspect="1" noChangeArrowheads="1"/>
            </p:cNvSpPr>
            <p:nvPr/>
          </p:nvSpPr>
          <p:spPr bwMode="auto">
            <a:xfrm>
              <a:off x="2478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6" name="Oval 228"/>
            <p:cNvSpPr>
              <a:spLocks noChangeAspect="1" noChangeArrowheads="1"/>
            </p:cNvSpPr>
            <p:nvPr/>
          </p:nvSpPr>
          <p:spPr bwMode="auto">
            <a:xfrm>
              <a:off x="313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7" name="Oval 229"/>
            <p:cNvSpPr>
              <a:spLocks noChangeAspect="1" noChangeArrowheads="1"/>
            </p:cNvSpPr>
            <p:nvPr/>
          </p:nvSpPr>
          <p:spPr bwMode="auto">
            <a:xfrm>
              <a:off x="3791" y="211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8" name="Oval 230"/>
            <p:cNvSpPr>
              <a:spLocks noChangeAspect="1" noChangeArrowheads="1"/>
            </p:cNvSpPr>
            <p:nvPr/>
          </p:nvSpPr>
          <p:spPr bwMode="auto">
            <a:xfrm>
              <a:off x="4452" y="213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9" name="Oval 231"/>
            <p:cNvSpPr>
              <a:spLocks noChangeAspect="1" noChangeArrowheads="1"/>
            </p:cNvSpPr>
            <p:nvPr/>
          </p:nvSpPr>
          <p:spPr bwMode="auto">
            <a:xfrm>
              <a:off x="1166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0" name="Oval 232"/>
            <p:cNvSpPr>
              <a:spLocks noChangeAspect="1" noChangeArrowheads="1"/>
            </p:cNvSpPr>
            <p:nvPr/>
          </p:nvSpPr>
          <p:spPr bwMode="auto">
            <a:xfrm>
              <a:off x="1826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1" name="Oval 233"/>
            <p:cNvSpPr>
              <a:spLocks noChangeAspect="1" noChangeArrowheads="1"/>
            </p:cNvSpPr>
            <p:nvPr/>
          </p:nvSpPr>
          <p:spPr bwMode="auto">
            <a:xfrm>
              <a:off x="2484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2" name="Oval 234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3" name="Oval 235"/>
            <p:cNvSpPr>
              <a:spLocks noChangeAspect="1" noChangeArrowheads="1"/>
            </p:cNvSpPr>
            <p:nvPr/>
          </p:nvSpPr>
          <p:spPr bwMode="auto">
            <a:xfrm>
              <a:off x="3799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4" name="Oval 236"/>
            <p:cNvSpPr>
              <a:spLocks noChangeAspect="1" noChangeArrowheads="1"/>
            </p:cNvSpPr>
            <p:nvPr/>
          </p:nvSpPr>
          <p:spPr bwMode="auto">
            <a:xfrm>
              <a:off x="446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5" name="Oval 237"/>
            <p:cNvSpPr>
              <a:spLocks noChangeAspect="1" noChangeArrowheads="1"/>
            </p:cNvSpPr>
            <p:nvPr/>
          </p:nvSpPr>
          <p:spPr bwMode="auto">
            <a:xfrm>
              <a:off x="115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6" name="Oval 238"/>
            <p:cNvSpPr>
              <a:spLocks noChangeAspect="1" noChangeArrowheads="1"/>
            </p:cNvSpPr>
            <p:nvPr/>
          </p:nvSpPr>
          <p:spPr bwMode="auto">
            <a:xfrm>
              <a:off x="1826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7" name="Oval 239"/>
            <p:cNvSpPr>
              <a:spLocks noChangeAspect="1" noChangeArrowheads="1"/>
            </p:cNvSpPr>
            <p:nvPr/>
          </p:nvSpPr>
          <p:spPr bwMode="auto">
            <a:xfrm>
              <a:off x="247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8" name="Oval 240"/>
            <p:cNvSpPr>
              <a:spLocks noChangeAspect="1" noChangeArrowheads="1"/>
            </p:cNvSpPr>
            <p:nvPr/>
          </p:nvSpPr>
          <p:spPr bwMode="auto">
            <a:xfrm>
              <a:off x="313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9" name="Oval 241"/>
            <p:cNvSpPr>
              <a:spLocks noChangeAspect="1" noChangeArrowheads="1"/>
            </p:cNvSpPr>
            <p:nvPr/>
          </p:nvSpPr>
          <p:spPr bwMode="auto">
            <a:xfrm>
              <a:off x="3807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0" name="Oval 242"/>
            <p:cNvSpPr>
              <a:spLocks noChangeAspect="1" noChangeArrowheads="1"/>
            </p:cNvSpPr>
            <p:nvPr/>
          </p:nvSpPr>
          <p:spPr bwMode="auto">
            <a:xfrm>
              <a:off x="446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Oval 243"/>
            <p:cNvSpPr>
              <a:spLocks noChangeAspect="1" noChangeArrowheads="1"/>
            </p:cNvSpPr>
            <p:nvPr/>
          </p:nvSpPr>
          <p:spPr bwMode="auto">
            <a:xfrm>
              <a:off x="1158" y="342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2" name="Oval 244"/>
            <p:cNvSpPr>
              <a:spLocks noChangeAspect="1" noChangeArrowheads="1"/>
            </p:cNvSpPr>
            <p:nvPr/>
          </p:nvSpPr>
          <p:spPr bwMode="auto">
            <a:xfrm>
              <a:off x="1757" y="140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3" name="Oval 245"/>
            <p:cNvSpPr>
              <a:spLocks noChangeAspect="1" noChangeArrowheads="1"/>
            </p:cNvSpPr>
            <p:nvPr/>
          </p:nvSpPr>
          <p:spPr bwMode="auto">
            <a:xfrm>
              <a:off x="246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4" name="Oval 246"/>
            <p:cNvSpPr>
              <a:spLocks noChangeAspect="1" noChangeArrowheads="1"/>
            </p:cNvSpPr>
            <p:nvPr/>
          </p:nvSpPr>
          <p:spPr bwMode="auto">
            <a:xfrm>
              <a:off x="3171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5" name="Oval 247"/>
            <p:cNvSpPr>
              <a:spLocks noChangeAspect="1" noChangeArrowheads="1"/>
            </p:cNvSpPr>
            <p:nvPr/>
          </p:nvSpPr>
          <p:spPr bwMode="auto">
            <a:xfrm>
              <a:off x="3865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6" name="Oval 248"/>
            <p:cNvSpPr>
              <a:spLocks noChangeAspect="1" noChangeArrowheads="1"/>
            </p:cNvSpPr>
            <p:nvPr/>
          </p:nvSpPr>
          <p:spPr bwMode="auto">
            <a:xfrm>
              <a:off x="4568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7" name="Oval 249"/>
            <p:cNvSpPr>
              <a:spLocks noChangeAspect="1" noChangeArrowheads="1"/>
            </p:cNvSpPr>
            <p:nvPr/>
          </p:nvSpPr>
          <p:spPr bwMode="auto">
            <a:xfrm>
              <a:off x="1056" y="142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8" name="Oval 250"/>
            <p:cNvSpPr>
              <a:spLocks noChangeAspect="1" noChangeArrowheads="1"/>
            </p:cNvSpPr>
            <p:nvPr/>
          </p:nvSpPr>
          <p:spPr bwMode="auto">
            <a:xfrm>
              <a:off x="1751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9" name="Oval 251"/>
            <p:cNvSpPr>
              <a:spLocks noChangeAspect="1" noChangeArrowheads="1"/>
            </p:cNvSpPr>
            <p:nvPr/>
          </p:nvSpPr>
          <p:spPr bwMode="auto">
            <a:xfrm>
              <a:off x="2453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0" name="Oval 252"/>
            <p:cNvSpPr>
              <a:spLocks noChangeAspect="1" noChangeArrowheads="1"/>
            </p:cNvSpPr>
            <p:nvPr/>
          </p:nvSpPr>
          <p:spPr bwMode="auto">
            <a:xfrm>
              <a:off x="3153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1" name="Oval 253"/>
            <p:cNvSpPr>
              <a:spLocks noChangeAspect="1" noChangeArrowheads="1"/>
            </p:cNvSpPr>
            <p:nvPr/>
          </p:nvSpPr>
          <p:spPr bwMode="auto">
            <a:xfrm>
              <a:off x="3858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2" name="Oval 254"/>
            <p:cNvSpPr>
              <a:spLocks noChangeAspect="1" noChangeArrowheads="1"/>
            </p:cNvSpPr>
            <p:nvPr/>
          </p:nvSpPr>
          <p:spPr bwMode="auto">
            <a:xfrm>
              <a:off x="4569" y="2105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3" name="Oval 255"/>
            <p:cNvSpPr>
              <a:spLocks noChangeAspect="1" noChangeArrowheads="1"/>
            </p:cNvSpPr>
            <p:nvPr/>
          </p:nvSpPr>
          <p:spPr bwMode="auto">
            <a:xfrm>
              <a:off x="1057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" name="Oval 256"/>
            <p:cNvSpPr>
              <a:spLocks noChangeAspect="1" noChangeArrowheads="1"/>
            </p:cNvSpPr>
            <p:nvPr/>
          </p:nvSpPr>
          <p:spPr bwMode="auto">
            <a:xfrm>
              <a:off x="1759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5" name="Oval 257"/>
            <p:cNvSpPr>
              <a:spLocks noChangeAspect="1" noChangeArrowheads="1"/>
            </p:cNvSpPr>
            <p:nvPr/>
          </p:nvSpPr>
          <p:spPr bwMode="auto">
            <a:xfrm>
              <a:off x="2450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6" name="Oval 258"/>
            <p:cNvSpPr>
              <a:spLocks noChangeAspect="1" noChangeArrowheads="1"/>
            </p:cNvSpPr>
            <p:nvPr/>
          </p:nvSpPr>
          <p:spPr bwMode="auto">
            <a:xfrm>
              <a:off x="3156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7" name="Oval 259"/>
            <p:cNvSpPr>
              <a:spLocks noChangeAspect="1" noChangeArrowheads="1"/>
            </p:cNvSpPr>
            <p:nvPr/>
          </p:nvSpPr>
          <p:spPr bwMode="auto">
            <a:xfrm>
              <a:off x="3858" y="277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8" name="Oval 260"/>
            <p:cNvSpPr>
              <a:spLocks noChangeAspect="1" noChangeArrowheads="1"/>
            </p:cNvSpPr>
            <p:nvPr/>
          </p:nvSpPr>
          <p:spPr bwMode="auto">
            <a:xfrm>
              <a:off x="4553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9" name="Oval 261"/>
            <p:cNvSpPr>
              <a:spLocks noChangeAspect="1" noChangeArrowheads="1"/>
            </p:cNvSpPr>
            <p:nvPr/>
          </p:nvSpPr>
          <p:spPr bwMode="auto">
            <a:xfrm>
              <a:off x="1033" y="278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0" name="Oval 262"/>
            <p:cNvSpPr>
              <a:spLocks noChangeAspect="1" noChangeArrowheads="1"/>
            </p:cNvSpPr>
            <p:nvPr/>
          </p:nvSpPr>
          <p:spPr bwMode="auto">
            <a:xfrm>
              <a:off x="1751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1" name="Oval 263"/>
            <p:cNvSpPr>
              <a:spLocks noChangeAspect="1" noChangeArrowheads="1"/>
            </p:cNvSpPr>
            <p:nvPr/>
          </p:nvSpPr>
          <p:spPr bwMode="auto">
            <a:xfrm>
              <a:off x="2461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2" name="Oval 264"/>
            <p:cNvSpPr>
              <a:spLocks noChangeAspect="1" noChangeArrowheads="1"/>
            </p:cNvSpPr>
            <p:nvPr/>
          </p:nvSpPr>
          <p:spPr bwMode="auto">
            <a:xfrm>
              <a:off x="3156" y="347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3" name="Oval 265"/>
            <p:cNvSpPr>
              <a:spLocks noChangeAspect="1" noChangeArrowheads="1"/>
            </p:cNvSpPr>
            <p:nvPr/>
          </p:nvSpPr>
          <p:spPr bwMode="auto">
            <a:xfrm>
              <a:off x="3850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" name="Oval 266"/>
            <p:cNvSpPr>
              <a:spLocks noChangeAspect="1" noChangeArrowheads="1"/>
            </p:cNvSpPr>
            <p:nvPr/>
          </p:nvSpPr>
          <p:spPr bwMode="auto">
            <a:xfrm>
              <a:off x="456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5" name="Oval 267"/>
            <p:cNvSpPr>
              <a:spLocks noChangeAspect="1" noChangeArrowheads="1"/>
            </p:cNvSpPr>
            <p:nvPr/>
          </p:nvSpPr>
          <p:spPr bwMode="auto">
            <a:xfrm>
              <a:off x="104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6" name="Oval 268"/>
            <p:cNvSpPr>
              <a:spLocks noChangeAspect="1" noChangeArrowheads="1"/>
            </p:cNvSpPr>
            <p:nvPr/>
          </p:nvSpPr>
          <p:spPr bwMode="auto">
            <a:xfrm>
              <a:off x="1678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7" name="Oval 269"/>
            <p:cNvSpPr>
              <a:spLocks noChangeAspect="1" noChangeArrowheads="1"/>
            </p:cNvSpPr>
            <p:nvPr/>
          </p:nvSpPr>
          <p:spPr bwMode="auto">
            <a:xfrm>
              <a:off x="2433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8" name="Oval 270"/>
            <p:cNvSpPr>
              <a:spLocks noChangeAspect="1" noChangeArrowheads="1"/>
            </p:cNvSpPr>
            <p:nvPr/>
          </p:nvSpPr>
          <p:spPr bwMode="auto">
            <a:xfrm>
              <a:off x="3180" y="135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9" name="Oval 271"/>
            <p:cNvSpPr>
              <a:spLocks noChangeAspect="1" noChangeArrowheads="1"/>
            </p:cNvSpPr>
            <p:nvPr/>
          </p:nvSpPr>
          <p:spPr bwMode="auto">
            <a:xfrm>
              <a:off x="3935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0" name="Oval 272"/>
            <p:cNvSpPr>
              <a:spLocks noChangeAspect="1" noChangeArrowheads="1"/>
            </p:cNvSpPr>
            <p:nvPr/>
          </p:nvSpPr>
          <p:spPr bwMode="auto">
            <a:xfrm>
              <a:off x="4682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1" name="Oval 273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2" name="Oval 274"/>
            <p:cNvSpPr>
              <a:spLocks noChangeAspect="1" noChangeArrowheads="1"/>
            </p:cNvSpPr>
            <p:nvPr/>
          </p:nvSpPr>
          <p:spPr bwMode="auto">
            <a:xfrm>
              <a:off x="167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3" name="Oval 275"/>
            <p:cNvSpPr>
              <a:spLocks noChangeAspect="1" noChangeArrowheads="1"/>
            </p:cNvSpPr>
            <p:nvPr/>
          </p:nvSpPr>
          <p:spPr bwMode="auto">
            <a:xfrm>
              <a:off x="2432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" name="Oval 276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277"/>
            <p:cNvSpPr>
              <a:spLocks noChangeAspect="1" noChangeArrowheads="1"/>
            </p:cNvSpPr>
            <p:nvPr/>
          </p:nvSpPr>
          <p:spPr bwMode="auto">
            <a:xfrm>
              <a:off x="3912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278"/>
            <p:cNvSpPr>
              <a:spLocks noChangeAspect="1" noChangeArrowheads="1"/>
            </p:cNvSpPr>
            <p:nvPr/>
          </p:nvSpPr>
          <p:spPr bwMode="auto">
            <a:xfrm>
              <a:off x="4675" y="206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279"/>
            <p:cNvSpPr>
              <a:spLocks noChangeAspect="1" noChangeArrowheads="1"/>
            </p:cNvSpPr>
            <p:nvPr/>
          </p:nvSpPr>
          <p:spPr bwMode="auto">
            <a:xfrm>
              <a:off x="925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280"/>
            <p:cNvSpPr>
              <a:spLocks noChangeAspect="1" noChangeArrowheads="1"/>
            </p:cNvSpPr>
            <p:nvPr/>
          </p:nvSpPr>
          <p:spPr bwMode="auto">
            <a:xfrm>
              <a:off x="1671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281"/>
            <p:cNvSpPr>
              <a:spLocks noChangeAspect="1" noChangeArrowheads="1"/>
            </p:cNvSpPr>
            <p:nvPr/>
          </p:nvSpPr>
          <p:spPr bwMode="auto">
            <a:xfrm>
              <a:off x="2429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282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283"/>
            <p:cNvSpPr>
              <a:spLocks noChangeAspect="1" noChangeArrowheads="1"/>
            </p:cNvSpPr>
            <p:nvPr/>
          </p:nvSpPr>
          <p:spPr bwMode="auto">
            <a:xfrm>
              <a:off x="3920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284"/>
            <p:cNvSpPr>
              <a:spLocks noChangeAspect="1" noChangeArrowheads="1"/>
            </p:cNvSpPr>
            <p:nvPr/>
          </p:nvSpPr>
          <p:spPr bwMode="auto">
            <a:xfrm>
              <a:off x="4659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285"/>
            <p:cNvSpPr>
              <a:spLocks noChangeAspect="1" noChangeArrowheads="1"/>
            </p:cNvSpPr>
            <p:nvPr/>
          </p:nvSpPr>
          <p:spPr bwMode="auto">
            <a:xfrm>
              <a:off x="941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286"/>
            <p:cNvSpPr>
              <a:spLocks noChangeAspect="1" noChangeArrowheads="1"/>
            </p:cNvSpPr>
            <p:nvPr/>
          </p:nvSpPr>
          <p:spPr bwMode="auto">
            <a:xfrm>
              <a:off x="1687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287"/>
            <p:cNvSpPr>
              <a:spLocks noChangeAspect="1" noChangeArrowheads="1"/>
            </p:cNvSpPr>
            <p:nvPr/>
          </p:nvSpPr>
          <p:spPr bwMode="auto">
            <a:xfrm>
              <a:off x="2418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288"/>
            <p:cNvSpPr>
              <a:spLocks noChangeAspect="1" noChangeArrowheads="1"/>
            </p:cNvSpPr>
            <p:nvPr/>
          </p:nvSpPr>
          <p:spPr bwMode="auto">
            <a:xfrm>
              <a:off x="3181" y="3521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289"/>
            <p:cNvSpPr>
              <a:spLocks noChangeAspect="1" noChangeArrowheads="1"/>
            </p:cNvSpPr>
            <p:nvPr/>
          </p:nvSpPr>
          <p:spPr bwMode="auto">
            <a:xfrm>
              <a:off x="3912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290"/>
            <p:cNvSpPr>
              <a:spLocks noChangeAspect="1" noChangeArrowheads="1"/>
            </p:cNvSpPr>
            <p:nvPr/>
          </p:nvSpPr>
          <p:spPr bwMode="auto">
            <a:xfrm>
              <a:off x="4675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291"/>
            <p:cNvSpPr>
              <a:spLocks noChangeAspect="1" noChangeArrowheads="1"/>
            </p:cNvSpPr>
            <p:nvPr/>
          </p:nvSpPr>
          <p:spPr bwMode="auto">
            <a:xfrm>
              <a:off x="941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92"/>
            <p:cNvSpPr>
              <a:spLocks noChangeAspect="1" noChangeArrowheads="1"/>
            </p:cNvSpPr>
            <p:nvPr/>
          </p:nvSpPr>
          <p:spPr bwMode="auto">
            <a:xfrm>
              <a:off x="1607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93"/>
            <p:cNvSpPr>
              <a:spLocks noChangeAspect="1" noChangeArrowheads="1"/>
            </p:cNvSpPr>
            <p:nvPr/>
          </p:nvSpPr>
          <p:spPr bwMode="auto">
            <a:xfrm>
              <a:off x="2396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94"/>
            <p:cNvSpPr>
              <a:spLocks noChangeAspect="1" noChangeArrowheads="1"/>
            </p:cNvSpPr>
            <p:nvPr/>
          </p:nvSpPr>
          <p:spPr bwMode="auto">
            <a:xfrm>
              <a:off x="3192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95"/>
            <p:cNvSpPr>
              <a:spLocks noChangeAspect="1" noChangeArrowheads="1"/>
            </p:cNvSpPr>
            <p:nvPr/>
          </p:nvSpPr>
          <p:spPr bwMode="auto">
            <a:xfrm>
              <a:off x="3997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96"/>
            <p:cNvSpPr>
              <a:spLocks noChangeAspect="1" noChangeArrowheads="1"/>
            </p:cNvSpPr>
            <p:nvPr/>
          </p:nvSpPr>
          <p:spPr bwMode="auto">
            <a:xfrm>
              <a:off x="4793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97"/>
            <p:cNvSpPr>
              <a:spLocks noChangeAspect="1" noChangeArrowheads="1"/>
            </p:cNvSpPr>
            <p:nvPr/>
          </p:nvSpPr>
          <p:spPr bwMode="auto">
            <a:xfrm>
              <a:off x="804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98"/>
            <p:cNvSpPr>
              <a:spLocks noChangeAspect="1" noChangeArrowheads="1"/>
            </p:cNvSpPr>
            <p:nvPr/>
          </p:nvSpPr>
          <p:spPr bwMode="auto">
            <a:xfrm>
              <a:off x="1600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99"/>
            <p:cNvSpPr>
              <a:spLocks noChangeAspect="1" noChangeArrowheads="1"/>
            </p:cNvSpPr>
            <p:nvPr/>
          </p:nvSpPr>
          <p:spPr bwMode="auto">
            <a:xfrm>
              <a:off x="2396" y="203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300"/>
            <p:cNvSpPr>
              <a:spLocks noChangeAspect="1" noChangeArrowheads="1"/>
            </p:cNvSpPr>
            <p:nvPr/>
          </p:nvSpPr>
          <p:spPr bwMode="auto">
            <a:xfrm>
              <a:off x="319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301"/>
            <p:cNvSpPr>
              <a:spLocks noChangeAspect="1" noChangeArrowheads="1"/>
            </p:cNvSpPr>
            <p:nvPr/>
          </p:nvSpPr>
          <p:spPr bwMode="auto">
            <a:xfrm>
              <a:off x="3981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2"/>
            <p:cNvSpPr>
              <a:spLocks noChangeAspect="1" noChangeArrowheads="1"/>
            </p:cNvSpPr>
            <p:nvPr/>
          </p:nvSpPr>
          <p:spPr bwMode="auto">
            <a:xfrm>
              <a:off x="4778" y="2034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03"/>
            <p:cNvSpPr>
              <a:spLocks noChangeAspect="1" noChangeArrowheads="1"/>
            </p:cNvSpPr>
            <p:nvPr/>
          </p:nvSpPr>
          <p:spPr bwMode="auto">
            <a:xfrm>
              <a:off x="804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04"/>
            <p:cNvSpPr>
              <a:spLocks noChangeAspect="1" noChangeArrowheads="1"/>
            </p:cNvSpPr>
            <p:nvPr/>
          </p:nvSpPr>
          <p:spPr bwMode="auto">
            <a:xfrm>
              <a:off x="1608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05"/>
            <p:cNvSpPr>
              <a:spLocks noChangeAspect="1" noChangeArrowheads="1"/>
            </p:cNvSpPr>
            <p:nvPr/>
          </p:nvSpPr>
          <p:spPr bwMode="auto">
            <a:xfrm>
              <a:off x="2399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06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07"/>
            <p:cNvSpPr>
              <a:spLocks noChangeAspect="1" noChangeArrowheads="1"/>
            </p:cNvSpPr>
            <p:nvPr/>
          </p:nvSpPr>
          <p:spPr bwMode="auto">
            <a:xfrm>
              <a:off x="3997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" name="Oval 308"/>
            <p:cNvSpPr>
              <a:spLocks noChangeAspect="1" noChangeArrowheads="1"/>
            </p:cNvSpPr>
            <p:nvPr/>
          </p:nvSpPr>
          <p:spPr bwMode="auto">
            <a:xfrm>
              <a:off x="4794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" name="Oval 309"/>
            <p:cNvSpPr>
              <a:spLocks noChangeAspect="1" noChangeArrowheads="1"/>
            </p:cNvSpPr>
            <p:nvPr/>
          </p:nvSpPr>
          <p:spPr bwMode="auto">
            <a:xfrm>
              <a:off x="812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" name="Oval 310"/>
            <p:cNvSpPr>
              <a:spLocks noChangeAspect="1" noChangeArrowheads="1"/>
            </p:cNvSpPr>
            <p:nvPr/>
          </p:nvSpPr>
          <p:spPr bwMode="auto">
            <a:xfrm>
              <a:off x="1608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" name="Oval 311"/>
            <p:cNvSpPr>
              <a:spLocks noChangeAspect="1" noChangeArrowheads="1"/>
            </p:cNvSpPr>
            <p:nvPr/>
          </p:nvSpPr>
          <p:spPr bwMode="auto">
            <a:xfrm>
              <a:off x="24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" name="Oval 312"/>
            <p:cNvSpPr>
              <a:spLocks noChangeAspect="1" noChangeArrowheads="1"/>
            </p:cNvSpPr>
            <p:nvPr/>
          </p:nvSpPr>
          <p:spPr bwMode="auto">
            <a:xfrm>
              <a:off x="3185" y="3603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" name="Oval 313"/>
            <p:cNvSpPr>
              <a:spLocks noChangeAspect="1" noChangeArrowheads="1"/>
            </p:cNvSpPr>
            <p:nvPr/>
          </p:nvSpPr>
          <p:spPr bwMode="auto">
            <a:xfrm>
              <a:off x="3997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2" name="Oval 314"/>
            <p:cNvSpPr>
              <a:spLocks noChangeAspect="1" noChangeArrowheads="1"/>
            </p:cNvSpPr>
            <p:nvPr/>
          </p:nvSpPr>
          <p:spPr bwMode="auto">
            <a:xfrm>
              <a:off x="4786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3" name="Oval 315"/>
            <p:cNvSpPr>
              <a:spLocks noChangeAspect="1" noChangeArrowheads="1"/>
            </p:cNvSpPr>
            <p:nvPr/>
          </p:nvSpPr>
          <p:spPr bwMode="auto">
            <a:xfrm>
              <a:off x="8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4" name="Oval 316"/>
            <p:cNvSpPr>
              <a:spLocks noChangeArrowheads="1"/>
            </p:cNvSpPr>
            <p:nvPr/>
          </p:nvSpPr>
          <p:spPr bwMode="auto">
            <a:xfrm>
              <a:off x="15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5" name="Oval 317"/>
            <p:cNvSpPr>
              <a:spLocks noChangeArrowheads="1"/>
            </p:cNvSpPr>
            <p:nvPr/>
          </p:nvSpPr>
          <p:spPr bwMode="auto">
            <a:xfrm>
              <a:off x="2373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6" name="Oval 318"/>
            <p:cNvSpPr>
              <a:spLocks noChangeArrowheads="1"/>
            </p:cNvSpPr>
            <p:nvPr/>
          </p:nvSpPr>
          <p:spPr bwMode="auto">
            <a:xfrm>
              <a:off x="3221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7" name="Oval 319"/>
            <p:cNvSpPr>
              <a:spLocks noChangeArrowheads="1"/>
            </p:cNvSpPr>
            <p:nvPr/>
          </p:nvSpPr>
          <p:spPr bwMode="auto">
            <a:xfrm>
              <a:off x="406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8" name="Oval 320"/>
            <p:cNvSpPr>
              <a:spLocks noChangeArrowheads="1"/>
            </p:cNvSpPr>
            <p:nvPr/>
          </p:nvSpPr>
          <p:spPr bwMode="auto">
            <a:xfrm>
              <a:off x="490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9" name="Oval 321"/>
            <p:cNvSpPr>
              <a:spLocks noChangeArrowheads="1"/>
            </p:cNvSpPr>
            <p:nvPr/>
          </p:nvSpPr>
          <p:spPr bwMode="auto">
            <a:xfrm>
              <a:off x="678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0" name="Oval 322"/>
            <p:cNvSpPr>
              <a:spLocks noChangeArrowheads="1"/>
            </p:cNvSpPr>
            <p:nvPr/>
          </p:nvSpPr>
          <p:spPr bwMode="auto">
            <a:xfrm>
              <a:off x="1517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1" name="Oval 323"/>
            <p:cNvSpPr>
              <a:spLocks noChangeArrowheads="1"/>
            </p:cNvSpPr>
            <p:nvPr/>
          </p:nvSpPr>
          <p:spPr bwMode="auto">
            <a:xfrm>
              <a:off x="2365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2" name="Oval 324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3" name="Oval 325"/>
            <p:cNvSpPr>
              <a:spLocks noChangeArrowheads="1"/>
            </p:cNvSpPr>
            <p:nvPr/>
          </p:nvSpPr>
          <p:spPr bwMode="auto">
            <a:xfrm>
              <a:off x="4069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4" name="Oval 326"/>
            <p:cNvSpPr>
              <a:spLocks noChangeArrowheads="1"/>
            </p:cNvSpPr>
            <p:nvPr/>
          </p:nvSpPr>
          <p:spPr bwMode="auto">
            <a:xfrm>
              <a:off x="4901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5" name="Oval 327"/>
            <p:cNvSpPr>
              <a:spLocks noChangeArrowheads="1"/>
            </p:cNvSpPr>
            <p:nvPr/>
          </p:nvSpPr>
          <p:spPr bwMode="auto">
            <a:xfrm>
              <a:off x="678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6" name="Oval 328"/>
            <p:cNvSpPr>
              <a:spLocks noChangeArrowheads="1"/>
            </p:cNvSpPr>
            <p:nvPr/>
          </p:nvSpPr>
          <p:spPr bwMode="auto">
            <a:xfrm>
              <a:off x="1517" y="285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7" name="Oval 329"/>
            <p:cNvSpPr>
              <a:spLocks noChangeArrowheads="1"/>
            </p:cNvSpPr>
            <p:nvPr/>
          </p:nvSpPr>
          <p:spPr bwMode="auto">
            <a:xfrm>
              <a:off x="2359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8" name="Oval 330"/>
            <p:cNvSpPr>
              <a:spLocks noChangeArrowheads="1"/>
            </p:cNvSpPr>
            <p:nvPr/>
          </p:nvSpPr>
          <p:spPr bwMode="auto">
            <a:xfrm>
              <a:off x="321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9" name="Oval 331"/>
            <p:cNvSpPr>
              <a:spLocks noChangeArrowheads="1"/>
            </p:cNvSpPr>
            <p:nvPr/>
          </p:nvSpPr>
          <p:spPr bwMode="auto">
            <a:xfrm>
              <a:off x="4053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0" name="Oval 332"/>
            <p:cNvSpPr>
              <a:spLocks noChangeArrowheads="1"/>
            </p:cNvSpPr>
            <p:nvPr/>
          </p:nvSpPr>
          <p:spPr bwMode="auto">
            <a:xfrm>
              <a:off x="4925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1" name="Oval 333"/>
            <p:cNvSpPr>
              <a:spLocks noChangeArrowheads="1"/>
            </p:cNvSpPr>
            <p:nvPr/>
          </p:nvSpPr>
          <p:spPr bwMode="auto">
            <a:xfrm>
              <a:off x="662" y="2831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2" name="Oval 334"/>
            <p:cNvSpPr>
              <a:spLocks noChangeArrowheads="1"/>
            </p:cNvSpPr>
            <p:nvPr/>
          </p:nvSpPr>
          <p:spPr bwMode="auto">
            <a:xfrm>
              <a:off x="1509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3" name="Oval 335"/>
            <p:cNvSpPr>
              <a:spLocks noChangeArrowheads="1"/>
            </p:cNvSpPr>
            <p:nvPr/>
          </p:nvSpPr>
          <p:spPr bwMode="auto">
            <a:xfrm>
              <a:off x="2365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4" name="Oval 336"/>
            <p:cNvSpPr>
              <a:spLocks noChangeArrowheads="1"/>
            </p:cNvSpPr>
            <p:nvPr/>
          </p:nvSpPr>
          <p:spPr bwMode="auto">
            <a:xfrm>
              <a:off x="3221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5" name="Oval 337"/>
            <p:cNvSpPr>
              <a:spLocks noChangeArrowheads="1"/>
            </p:cNvSpPr>
            <p:nvPr/>
          </p:nvSpPr>
          <p:spPr bwMode="auto">
            <a:xfrm>
              <a:off x="4053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" name="Oval 338"/>
            <p:cNvSpPr>
              <a:spLocks noChangeArrowheads="1"/>
            </p:cNvSpPr>
            <p:nvPr/>
          </p:nvSpPr>
          <p:spPr bwMode="auto">
            <a:xfrm>
              <a:off x="4893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7" name="Oval 339"/>
            <p:cNvSpPr>
              <a:spLocks noChangeArrowheads="1"/>
            </p:cNvSpPr>
            <p:nvPr/>
          </p:nvSpPr>
          <p:spPr bwMode="auto">
            <a:xfrm>
              <a:off x="662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08" name="Rectangle 34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36764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18290</TotalTime>
  <Words>2060</Words>
  <Application>Microsoft Office PowerPoint</Application>
  <PresentationFormat>On-screen Show (4:3)</PresentationFormat>
  <Paragraphs>588</Paragraphs>
  <Slides>133</Slides>
  <Notes>7</Notes>
  <HiddenSlides>36</HiddenSlides>
  <MMClips>10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45" baseType="lpstr">
      <vt:lpstr>Office Theme</vt:lpstr>
      <vt:lpstr>Default Design</vt:lpstr>
      <vt:lpstr>1_Default Design</vt:lpstr>
      <vt:lpstr>2_Default Design</vt:lpstr>
      <vt:lpstr>1_Office Theme</vt:lpstr>
      <vt:lpstr>2_Office Theme</vt:lpstr>
      <vt:lpstr>3_Default Design</vt:lpstr>
      <vt:lpstr>4_Default Design</vt:lpstr>
      <vt:lpstr>3_Office Theme</vt:lpstr>
      <vt:lpstr>5_Default Design</vt:lpstr>
      <vt:lpstr>6_Default Design</vt:lpstr>
      <vt:lpstr>Chart</vt:lpstr>
      <vt:lpstr>Acknowledgements</vt:lpstr>
      <vt:lpstr>Reciprocal Space</vt:lpstr>
      <vt:lpstr>Reciprocal Space</vt:lpstr>
      <vt:lpstr>X-ray data are 3D!</vt:lpstr>
      <vt:lpstr>Electric charge</vt:lpstr>
      <vt:lpstr>Electric field of a moving charge</vt:lpstr>
      <vt:lpstr>Electric field of a moving 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nearBragg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Muybridge’s galloping horse (1878)</vt:lpstr>
      <vt:lpstr>Snapshot from single virus particle</vt:lpstr>
      <vt:lpstr>Realistic single-particle prediction</vt:lpstr>
      <vt:lpstr>Realistic single-particle prediction</vt:lpstr>
      <vt:lpstr>lysozyme: real and reciprocal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from a 3D lattice</vt:lpstr>
      <vt:lpstr>Diffraction from a 3D lattice</vt:lpstr>
      <vt:lpstr>Ewald Sphere</vt:lpstr>
      <vt:lpstr>Ewald Sphere</vt:lpstr>
      <vt:lpstr>Ewald Sphere</vt:lpstr>
      <vt:lpstr>Ewald Sphere</vt:lpstr>
      <vt:lpstr>Ewald Sphere</vt:lpstr>
      <vt:lpstr>Ewald Sphere</vt:lpstr>
      <vt:lpstr>Ewald Sphere</vt:lpstr>
      <vt:lpstr>Ewald Sphere</vt:lpstr>
      <vt:lpstr>beam divergence</vt:lpstr>
      <vt:lpstr>beam divergence</vt:lpstr>
      <vt:lpstr>Divergence Arndt &amp; Wonacott (1977)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What if crystal is bent?</vt:lpstr>
      <vt:lpstr>What if crystal is bent?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mosaic spread</vt:lpstr>
      <vt:lpstr>mosaic spread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spot shape</vt:lpstr>
      <vt:lpstr>PowerPoint Presentation</vt:lpstr>
      <vt:lpstr>PowerPoint Presentation</vt:lpstr>
      <vt:lpstr>mosaicity vs coherence length</vt:lpstr>
      <vt:lpstr>Meaning of “coherence length”</vt:lpstr>
      <vt:lpstr>Meaning of “coherence length”</vt:lpstr>
      <vt:lpstr>Meaning of “coherence length”</vt:lpstr>
      <vt:lpstr>Meaning of “coherence length”</vt:lpstr>
      <vt:lpstr>mosaicity vs coherence length</vt:lpstr>
      <vt:lpstr>“B” factors</vt:lpstr>
      <vt:lpstr>strong reflection</vt:lpstr>
      <vt:lpstr>weak reflection</vt:lpstr>
      <vt:lpstr>What is a "B factor"?</vt:lpstr>
      <vt:lpstr>What is a "B factor"?</vt:lpstr>
      <vt:lpstr>What is a "B factor"?</vt:lpstr>
      <vt:lpstr>What is a "B factor"?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Fourier view of scattering</vt:lpstr>
      <vt:lpstr>A Fourier view of scattering</vt:lpstr>
      <vt:lpstr>A Fourier view of scattering</vt:lpstr>
      <vt:lpstr>A Fourier view of scattering</vt:lpstr>
      <vt:lpstr>B factor from image analysis</vt:lpstr>
      <vt:lpstr>B factor from image analysis</vt:lpstr>
      <vt:lpstr>Reciprocal Space</vt:lpstr>
      <vt:lpstr>The B factor</vt:lpstr>
      <vt:lpstr>Temperature is not enough</vt:lpstr>
      <vt:lpstr>Dawn of the Age of Uncertainty </vt:lpstr>
      <vt:lpstr>Temperature is not enough</vt:lpstr>
      <vt:lpstr>1928: the last straw for determinism</vt:lpstr>
      <vt:lpstr>Resolution</vt:lpstr>
      <vt:lpstr>Resolution: low-angle cutoff</vt:lpstr>
      <vt:lpstr>R-factor</vt:lpstr>
      <vt:lpstr>Figure of Merit</vt:lpstr>
      <vt:lpstr>Overloads</vt:lpstr>
      <vt:lpstr>Completeness: missing wedge</vt:lpstr>
      <vt:lpstr>Completeness: random deletion</vt:lpstr>
      <vt:lpstr>PowerPoint Presentation</vt:lpstr>
      <vt:lpstr>PowerPoint Presentation</vt:lpstr>
      <vt:lpstr>Reciprocal Space</vt:lpstr>
      <vt:lpstr>Laue’s diffraction photograph (not to be confused with Laue diffraction)</vt:lpstr>
      <vt:lpstr>W. L. Bragg on Spot Shape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Trick Question: What is the space group?</dc:title>
  <dc:creator>JMHolton</dc:creator>
  <cp:lastModifiedBy>James_Holton</cp:lastModifiedBy>
  <cp:revision>96</cp:revision>
  <dcterms:created xsi:type="dcterms:W3CDTF">2016-10-13T18:45:33Z</dcterms:created>
  <dcterms:modified xsi:type="dcterms:W3CDTF">2025-10-16T03:15:48Z</dcterms:modified>
</cp:coreProperties>
</file>